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76" r:id="rId6"/>
    <p:sldId id="264" r:id="rId7"/>
    <p:sldId id="279" r:id="rId8"/>
    <p:sldId id="27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45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ikarainen Paula" initials="PH" lastIdx="4" clrIdx="0"/>
  <p:cmAuthor id="1" name="Haikarainen Paula" initials="HP" lastIdx="81" clrIdx="1"/>
  <p:cmAuthor id="2" name="TBWA\HELSINKI" initials="" lastIdx="0" clrIdx="2"/>
  <p:cmAuthor id="3" name="Olsson Eveliina" initials="" lastIdx="17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A300"/>
    <a:srgbClr val="00A8B4"/>
    <a:srgbClr val="EF3340"/>
    <a:srgbClr val="FFCD00"/>
    <a:srgbClr val="78BE20"/>
    <a:srgbClr val="BB16A3"/>
    <a:srgbClr val="F7A086"/>
    <a:srgbClr val="FFCF06"/>
    <a:srgbClr val="F8C7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72" autoAdjust="0"/>
    <p:restoredTop sz="94982" autoAdjust="0"/>
  </p:normalViewPr>
  <p:slideViewPr>
    <p:cSldViewPr snapToGrid="0" snapToObjects="1">
      <p:cViewPr>
        <p:scale>
          <a:sx n="136" d="100"/>
          <a:sy n="136" d="100"/>
        </p:scale>
        <p:origin x="1280" y="56"/>
      </p:cViewPr>
      <p:guideLst>
        <p:guide orient="horz"/>
        <p:guide pos="4520"/>
      </p:guideLst>
    </p:cSldViewPr>
  </p:slideViewPr>
  <p:outlineViewPr>
    <p:cViewPr>
      <p:scale>
        <a:sx n="33" d="100"/>
        <a:sy n="33" d="100"/>
      </p:scale>
      <p:origin x="0" y="231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>
        <p:scale>
          <a:sx n="80" d="100"/>
          <a:sy n="80" d="100"/>
        </p:scale>
        <p:origin x="-163" y="13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2/21/19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21.2.2019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5101"/>
            <a:ext cx="2238480" cy="20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" y="32625"/>
            <a:ext cx="2236006" cy="205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" y="32625"/>
            <a:ext cx="2236006" cy="205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84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26"/>
            <a:ext cx="2236005" cy="205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562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3953"/>
            <a:ext cx="2449209" cy="11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25" y="5635655"/>
            <a:ext cx="2346452" cy="1100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48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35" y="5636720"/>
            <a:ext cx="2446833" cy="1098699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236005" cy="212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316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641" y="5633463"/>
            <a:ext cx="2473630" cy="112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511-EF24-F248-BEA4-1AD370F38D7A}" type="datetime1">
              <a:rPr lang="fi-FI"/>
              <a:pPr>
                <a:defRPr/>
              </a:pPr>
              <a:t>21.2.2019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922" y="5617594"/>
            <a:ext cx="2473630" cy="115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10DB-C0F0-1A41-AB6F-AB5EC7730884}" type="datetime1">
              <a:rPr lang="fi-FI"/>
              <a:pPr>
                <a:defRPr/>
              </a:pPr>
              <a:t>21.2.2019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2815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2898" y="5642947"/>
            <a:ext cx="2473630" cy="110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5D0FA-D02A-0640-99E9-F9BA78C58440}" type="datetime1">
              <a:rPr lang="fi-FI"/>
              <a:pPr>
                <a:defRPr/>
              </a:pPr>
              <a:t>21.2.2019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01429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A5E8-EE9D-CB41-8F80-274DF3CEAEDA}" type="datetime1">
              <a:rPr lang="fi-FI"/>
              <a:pPr>
                <a:defRPr/>
              </a:pPr>
              <a:t>21.2.2019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641" y="5633463"/>
            <a:ext cx="2473630" cy="112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01"/>
            <a:ext cx="2238480" cy="20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99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4257C-E009-394F-997B-9AE811492EDD}" type="datetime1">
              <a:rPr lang="fi-FI"/>
              <a:pPr>
                <a:defRPr/>
              </a:pPr>
              <a:t>21.2.2019</a:t>
            </a:fld>
            <a:endParaRPr lang="fi-FI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180D-9F57-224F-AD9B-D6C47196F0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922" y="5617594"/>
            <a:ext cx="2473630" cy="115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8752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44533-59DD-8944-8B96-95FFBA80E20B}" type="datetime1">
              <a:rPr lang="fi-FI"/>
              <a:pPr>
                <a:defRPr/>
              </a:pPr>
              <a:t>21.2.2019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404-ADF5-A94E-82B6-70B84D261D7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5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2898" y="5642947"/>
            <a:ext cx="2473630" cy="110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1971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5101"/>
            <a:ext cx="2238480" cy="20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1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5101"/>
            <a:ext cx="2238480" cy="20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82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01"/>
            <a:ext cx="2238480" cy="20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5101"/>
            <a:ext cx="2238480" cy="20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0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" y="32625"/>
            <a:ext cx="2236006" cy="205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" y="32625"/>
            <a:ext cx="2236006" cy="205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46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26"/>
            <a:ext cx="2236005" cy="205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6C4FC2-043E-0E44-BD9B-2431B69F8AA0}" type="datetime1">
              <a:rPr lang="fi-FI"/>
              <a:pPr>
                <a:defRPr/>
              </a:pPr>
              <a:t>21.2.2019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48" r:id="rId2"/>
    <p:sldLayoutId id="2147484749" r:id="rId3"/>
    <p:sldLayoutId id="2147484750" r:id="rId4"/>
    <p:sldLayoutId id="2147484751" r:id="rId5"/>
    <p:sldLayoutId id="2147484752" r:id="rId6"/>
    <p:sldLayoutId id="2147484753" r:id="rId7"/>
    <p:sldLayoutId id="2147484754" r:id="rId8"/>
    <p:sldLayoutId id="2147484755" r:id="rId9"/>
    <p:sldLayoutId id="2147484756" r:id="rId10"/>
    <p:sldLayoutId id="2147484757" r:id="rId11"/>
    <p:sldLayoutId id="2147484758" r:id="rId12"/>
    <p:sldLayoutId id="2147484759" r:id="rId13"/>
    <p:sldLayoutId id="2147484760" r:id="rId14"/>
    <p:sldLayoutId id="2147484761" r:id="rId15"/>
    <p:sldLayoutId id="2147484762" r:id="rId16"/>
    <p:sldLayoutId id="2147484763" r:id="rId17"/>
    <p:sldLayoutId id="2147484764" r:id="rId18"/>
    <p:sldLayoutId id="2147484765" r:id="rId19"/>
    <p:sldLayoutId id="2147484766" r:id="rId20"/>
    <p:sldLayoutId id="2147484767" r:id="rId21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oldouz.moslemian@aalto.fi" TargetMode="External"/><Relationship Id="rId2" Type="http://schemas.openxmlformats.org/officeDocument/2006/relationships/hyperlink" Target="mailto:teppo.vienamo@aalto.fi" TargetMode="Externa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New Materials and Means of Production (10 </a:t>
            </a:r>
            <a:r>
              <a:rPr lang="en-US" b="1" dirty="0" err="1"/>
              <a:t>cr</a:t>
            </a:r>
            <a:r>
              <a:rPr lang="en-US" b="1"/>
              <a:t>) </a:t>
            </a:r>
            <a:br>
              <a:rPr lang="en-US" b="1"/>
            </a:br>
            <a:r>
              <a:rPr lang="en-US" b="1"/>
              <a:t>MUO-E3000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IV Period</a:t>
            </a:r>
          </a:p>
          <a:p>
            <a:r>
              <a:rPr lang="en-US"/>
              <a:t>Teppo Vienamo</a:t>
            </a:r>
          </a:p>
        </p:txBody>
      </p:sp>
    </p:spTree>
    <p:extLst>
      <p:ext uri="{BB962C8B-B14F-4D97-AF65-F5344CB8AC3E}">
        <p14:creationId xmlns:p14="http://schemas.microsoft.com/office/powerpoint/2010/main" val="3629496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6A25B-551E-1443-A43C-61B5B4180F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76DEE-3F7E-3C44-A61F-8D4B6C3B0ED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9:15 – 10:00 Course kickoff</a:t>
            </a:r>
          </a:p>
          <a:p>
            <a:r>
              <a:rPr lang="en-US" dirty="0"/>
              <a:t>10:15 – 12:00 Olli Dahl: Micro crystal cellulose</a:t>
            </a:r>
          </a:p>
          <a:p>
            <a:r>
              <a:rPr lang="en-US" dirty="0"/>
              <a:t>12:00 – 13:15 Lunch</a:t>
            </a:r>
          </a:p>
          <a:p>
            <a:r>
              <a:rPr lang="en-US" dirty="0"/>
              <a:t>13:15 – 15:00 </a:t>
            </a:r>
            <a:r>
              <a:rPr lang="en" spc="81" dirty="0">
                <a:cs typeface="Tahoma"/>
              </a:rPr>
              <a:t>Material</a:t>
            </a:r>
            <a:r>
              <a:rPr lang="en" spc="-162" dirty="0">
                <a:cs typeface="Tahoma"/>
              </a:rPr>
              <a:t> </a:t>
            </a:r>
            <a:r>
              <a:rPr lang="en" spc="63" dirty="0">
                <a:cs typeface="Tahoma"/>
              </a:rPr>
              <a:t>Research</a:t>
            </a:r>
            <a:r>
              <a:rPr lang="en" spc="-204" dirty="0">
                <a:cs typeface="Tahoma"/>
              </a:rPr>
              <a:t> </a:t>
            </a:r>
            <a:r>
              <a:rPr lang="en" spc="12" dirty="0">
                <a:cs typeface="Tahoma"/>
              </a:rPr>
              <a:t>Task</a:t>
            </a:r>
            <a:r>
              <a:rPr lang="en" spc="-159" dirty="0">
                <a:cs typeface="Tahoma"/>
              </a:rPr>
              <a:t> </a:t>
            </a:r>
            <a:r>
              <a:rPr lang="en" spc="42" dirty="0">
                <a:cs typeface="Tahoma"/>
              </a:rPr>
              <a:t>Introduction Teams </a:t>
            </a:r>
            <a:r>
              <a:rPr lang="en" spc="54" dirty="0">
                <a:cs typeface="Tahoma"/>
              </a:rPr>
              <a:t>And </a:t>
            </a:r>
            <a:r>
              <a:rPr lang="en" spc="-21" dirty="0">
                <a:cs typeface="Tahoma"/>
              </a:rPr>
              <a:t>Team</a:t>
            </a:r>
            <a:r>
              <a:rPr lang="en" spc="-402" dirty="0">
                <a:cs typeface="Tahoma"/>
              </a:rPr>
              <a:t> </a:t>
            </a:r>
            <a:r>
              <a:rPr lang="en" spc="60" dirty="0">
                <a:cs typeface="Tahoma"/>
              </a:rPr>
              <a:t>building</a:t>
            </a:r>
            <a:endParaRPr lang="en" dirty="0">
              <a:cs typeface="Tahoma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640B1-774A-4D48-A327-CE7494784C5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21.2.2019</a:t>
            </a:fld>
            <a:endParaRPr lang="fi-FI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1E1431-630B-C04C-A527-0E0F4CCC1E9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617CED-8B50-5F43-B296-63881FEE90C2}"/>
              </a:ext>
            </a:extLst>
          </p:cNvPr>
          <p:cNvSpPr txBox="1"/>
          <p:nvPr/>
        </p:nvSpPr>
        <p:spPr>
          <a:xfrm>
            <a:off x="4760536" y="1008668"/>
            <a:ext cx="6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08036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874EC40-0288-2346-88BF-F1E2793A83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Teachers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884D416-B395-F240-BA3D-2442B750503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prstGeom prst="rect">
            <a:avLst/>
          </a:prstGeom>
        </p:spPr>
        <p:txBody>
          <a:bodyPr/>
          <a:lstStyle/>
          <a:p>
            <a:pPr marL="1179957" marR="3048" indent="-483108" algn="ctr">
              <a:spcBef>
                <a:spcPts val="60"/>
              </a:spcBef>
            </a:pPr>
            <a:r>
              <a:rPr lang="en" sz="2400" spc="78" dirty="0">
                <a:latin typeface="Tahoma"/>
                <a:cs typeface="Tahoma"/>
              </a:rPr>
              <a:t>Main</a:t>
            </a:r>
            <a:r>
              <a:rPr lang="en" sz="2400" spc="-168" dirty="0">
                <a:latin typeface="Tahoma"/>
                <a:cs typeface="Tahoma"/>
              </a:rPr>
              <a:t> </a:t>
            </a:r>
            <a:r>
              <a:rPr lang="en" sz="2400" dirty="0">
                <a:latin typeface="Tahoma"/>
                <a:cs typeface="Tahoma"/>
              </a:rPr>
              <a:t>Teacher:</a:t>
            </a:r>
            <a:r>
              <a:rPr lang="en" sz="2400" spc="-264" dirty="0">
                <a:latin typeface="Tahoma"/>
                <a:cs typeface="Tahoma"/>
              </a:rPr>
              <a:t> </a:t>
            </a:r>
            <a:r>
              <a:rPr lang="en" sz="2400" spc="-6" dirty="0" err="1">
                <a:latin typeface="Tahoma"/>
                <a:cs typeface="Tahoma"/>
              </a:rPr>
              <a:t>Teppo</a:t>
            </a:r>
            <a:r>
              <a:rPr lang="en" sz="2400" spc="-150" dirty="0">
                <a:latin typeface="Tahoma"/>
                <a:cs typeface="Tahoma"/>
              </a:rPr>
              <a:t> </a:t>
            </a:r>
            <a:r>
              <a:rPr lang="en" sz="2400" spc="33" dirty="0" err="1">
                <a:latin typeface="Tahoma"/>
                <a:cs typeface="Tahoma"/>
              </a:rPr>
              <a:t>Vienamo</a:t>
            </a:r>
            <a:r>
              <a:rPr lang="en" sz="2400" spc="33" dirty="0">
                <a:latin typeface="Tahoma"/>
                <a:cs typeface="Tahoma"/>
              </a:rPr>
              <a:t>  </a:t>
            </a:r>
            <a:r>
              <a:rPr lang="en" sz="2400" spc="60" dirty="0">
                <a:latin typeface="Tahoma"/>
                <a:cs typeface="Tahoma"/>
                <a:hlinkClick r:id="rId2"/>
              </a:rPr>
              <a:t>t</a:t>
            </a:r>
            <a:r>
              <a:rPr lang="en" sz="2400" spc="48" dirty="0">
                <a:latin typeface="Tahoma"/>
                <a:cs typeface="Tahoma"/>
                <a:hlinkClick r:id="rId2"/>
              </a:rPr>
              <a:t>e</a:t>
            </a:r>
            <a:r>
              <a:rPr lang="en" sz="2400" spc="42" dirty="0">
                <a:latin typeface="Tahoma"/>
                <a:cs typeface="Tahoma"/>
                <a:hlinkClick r:id="rId2"/>
              </a:rPr>
              <a:t>pp</a:t>
            </a:r>
            <a:r>
              <a:rPr lang="en" sz="2400" spc="3" dirty="0">
                <a:latin typeface="Tahoma"/>
                <a:cs typeface="Tahoma"/>
                <a:hlinkClick r:id="rId2"/>
              </a:rPr>
              <a:t>o</a:t>
            </a:r>
            <a:r>
              <a:rPr lang="en" sz="2400" spc="-114" dirty="0">
                <a:latin typeface="Tahoma"/>
                <a:cs typeface="Tahoma"/>
                <a:hlinkClick r:id="rId2"/>
              </a:rPr>
              <a:t>.</a:t>
            </a:r>
            <a:r>
              <a:rPr lang="en" sz="2400" spc="48" dirty="0">
                <a:latin typeface="Tahoma"/>
                <a:cs typeface="Tahoma"/>
                <a:hlinkClick r:id="rId2"/>
              </a:rPr>
              <a:t>vienamo@aal</a:t>
            </a:r>
            <a:r>
              <a:rPr lang="en" sz="2400" spc="12" dirty="0">
                <a:latin typeface="Tahoma"/>
                <a:cs typeface="Tahoma"/>
                <a:hlinkClick r:id="rId2"/>
              </a:rPr>
              <a:t>t</a:t>
            </a:r>
            <a:r>
              <a:rPr lang="en" sz="2400" spc="-18" dirty="0">
                <a:latin typeface="Tahoma"/>
                <a:cs typeface="Tahoma"/>
                <a:hlinkClick r:id="rId2"/>
              </a:rPr>
              <a:t>o</a:t>
            </a:r>
            <a:r>
              <a:rPr lang="en" sz="2400" spc="39" dirty="0">
                <a:latin typeface="Tahoma"/>
                <a:cs typeface="Tahoma"/>
                <a:hlinkClick r:id="rId2"/>
              </a:rPr>
              <a:t>.fi</a:t>
            </a:r>
            <a:endParaRPr lang="en" sz="2400" dirty="0">
              <a:latin typeface="Tahoma"/>
              <a:cs typeface="Tahoma"/>
            </a:endParaRPr>
          </a:p>
          <a:p>
            <a:pPr>
              <a:spcBef>
                <a:spcPts val="6"/>
              </a:spcBef>
            </a:pPr>
            <a:endParaRPr lang="en" sz="2400" dirty="0">
              <a:latin typeface="Times New Roman"/>
              <a:cs typeface="Times New Roman"/>
            </a:endParaRPr>
          </a:p>
          <a:p>
            <a:pPr marL="853059" marR="3048" indent="-845820" algn="ctr"/>
            <a:r>
              <a:rPr lang="en" sz="2400" spc="72" dirty="0">
                <a:latin typeface="Tahoma"/>
                <a:cs typeface="Tahoma"/>
              </a:rPr>
              <a:t>Assistant</a:t>
            </a:r>
            <a:r>
              <a:rPr lang="en" sz="2400" spc="-126" dirty="0">
                <a:latin typeface="Tahoma"/>
                <a:cs typeface="Tahoma"/>
              </a:rPr>
              <a:t> </a:t>
            </a:r>
            <a:r>
              <a:rPr lang="en" sz="2400" spc="33" dirty="0">
                <a:latin typeface="Tahoma"/>
                <a:cs typeface="Tahoma"/>
              </a:rPr>
              <a:t>teacher:</a:t>
            </a:r>
            <a:r>
              <a:rPr lang="en" sz="2400" spc="-222" dirty="0">
                <a:latin typeface="Tahoma"/>
                <a:cs typeface="Tahoma"/>
              </a:rPr>
              <a:t> </a:t>
            </a:r>
            <a:r>
              <a:rPr lang="en" sz="2400" spc="39" dirty="0" err="1">
                <a:latin typeface="Tahoma"/>
                <a:cs typeface="Tahoma"/>
              </a:rPr>
              <a:t>Oldouz</a:t>
            </a:r>
            <a:r>
              <a:rPr lang="en" sz="2400" spc="-126" dirty="0">
                <a:latin typeface="Tahoma"/>
                <a:cs typeface="Tahoma"/>
              </a:rPr>
              <a:t> </a:t>
            </a:r>
            <a:r>
              <a:rPr lang="en" sz="2400" spc="68" dirty="0" err="1">
                <a:latin typeface="Tahoma"/>
                <a:cs typeface="Tahoma"/>
              </a:rPr>
              <a:t>Moslemian</a:t>
            </a:r>
            <a:r>
              <a:rPr lang="en" sz="2400" spc="68" dirty="0">
                <a:latin typeface="Tahoma"/>
                <a:cs typeface="Tahoma"/>
              </a:rPr>
              <a:t>  </a:t>
            </a:r>
            <a:r>
              <a:rPr lang="en" sz="2400" spc="48" dirty="0">
                <a:latin typeface="Tahoma"/>
                <a:cs typeface="Tahoma"/>
                <a:hlinkClick r:id="rId3"/>
              </a:rPr>
              <a:t>oldouz.moslemian@aalto.fi</a:t>
            </a:r>
            <a:endParaRPr lang="en" sz="2400" dirty="0">
              <a:latin typeface="Tahoma"/>
              <a:cs typeface="Tahoma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74525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7E65D92-2BD3-994D-8911-F61578900D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this course exists?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3A477-D318-1845-A630-255E636E7F38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5524500" y="6111875"/>
            <a:ext cx="3619500" cy="185738"/>
          </a:xfrm>
        </p:spPr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21.2.2019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BD2AA-3749-F44A-BF96-556F51EA645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524500" y="6297613"/>
            <a:ext cx="3619500" cy="161925"/>
          </a:xfrm>
        </p:spPr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4677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96E54-3187-7148-9DDB-763A7C68F1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6586E08-3F87-8241-A9B9-5517BD86C9DB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206804670"/>
              </p:ext>
            </p:extLst>
          </p:nvPr>
        </p:nvGraphicFramePr>
        <p:xfrm>
          <a:off x="540000" y="398462"/>
          <a:ext cx="8085599" cy="5674406"/>
        </p:xfrm>
        <a:graphic>
          <a:graphicData uri="http://schemas.openxmlformats.org/drawingml/2006/table">
            <a:tbl>
              <a:tblPr/>
              <a:tblGrid>
                <a:gridCol w="525229">
                  <a:extLst>
                    <a:ext uri="{9D8B030D-6E8A-4147-A177-3AD203B41FA5}">
                      <a16:colId xmlns:a16="http://schemas.microsoft.com/office/drawing/2014/main" val="517026397"/>
                    </a:ext>
                  </a:extLst>
                </a:gridCol>
                <a:gridCol w="1506666">
                  <a:extLst>
                    <a:ext uri="{9D8B030D-6E8A-4147-A177-3AD203B41FA5}">
                      <a16:colId xmlns:a16="http://schemas.microsoft.com/office/drawing/2014/main" val="1086079775"/>
                    </a:ext>
                  </a:extLst>
                </a:gridCol>
                <a:gridCol w="1387363">
                  <a:extLst>
                    <a:ext uri="{9D8B030D-6E8A-4147-A177-3AD203B41FA5}">
                      <a16:colId xmlns:a16="http://schemas.microsoft.com/office/drawing/2014/main" val="1036758426"/>
                    </a:ext>
                  </a:extLst>
                </a:gridCol>
                <a:gridCol w="980387">
                  <a:extLst>
                    <a:ext uri="{9D8B030D-6E8A-4147-A177-3AD203B41FA5}">
                      <a16:colId xmlns:a16="http://schemas.microsoft.com/office/drawing/2014/main" val="917536673"/>
                    </a:ext>
                  </a:extLst>
                </a:gridCol>
                <a:gridCol w="3685954">
                  <a:extLst>
                    <a:ext uri="{9D8B030D-6E8A-4147-A177-3AD203B41FA5}">
                      <a16:colId xmlns:a16="http://schemas.microsoft.com/office/drawing/2014/main" val="2194732842"/>
                    </a:ext>
                  </a:extLst>
                </a:gridCol>
              </a:tblGrid>
              <a:tr h="178781">
                <a:tc>
                  <a:txBody>
                    <a:bodyPr/>
                    <a:lstStyle/>
                    <a:p>
                      <a:pPr rtl="0" fontAlgn="b"/>
                      <a:r>
                        <a:rPr lang="fi-FI" sz="1000" b="1">
                          <a:effectLst/>
                        </a:rPr>
                        <a:t>WEEK </a:t>
                      </a:r>
                    </a:p>
                  </a:txBody>
                  <a:tcPr marL="4632" marR="4632" marT="3088" marB="308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 b="1">
                          <a:effectLst/>
                        </a:rPr>
                        <a:t>DATE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 b="1">
                          <a:effectLst/>
                        </a:rPr>
                        <a:t>LOCATION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 b="1">
                          <a:effectLst/>
                        </a:rPr>
                        <a:t>TIME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 b="1">
                          <a:effectLst/>
                        </a:rPr>
                        <a:t>SCHEDULE DETAILS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3082733"/>
                  </a:ext>
                </a:extLst>
              </a:tr>
              <a:tr h="178781">
                <a:tc>
                  <a:txBody>
                    <a:bodyPr/>
                    <a:lstStyle/>
                    <a:p>
                      <a:pPr rtl="0" fontAlgn="b"/>
                      <a:r>
                        <a:rPr lang="fi-FI" sz="1000">
                          <a:effectLst/>
                        </a:rPr>
                        <a:t>Week 1</a:t>
                      </a:r>
                    </a:p>
                  </a:txBody>
                  <a:tcPr marL="4632" marR="4632" marT="3088" marB="308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>
                          <a:effectLst/>
                        </a:rPr>
                        <a:t>Monday | 25.02.19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>
                          <a:effectLst/>
                        </a:rPr>
                        <a:t>Väre, Room L101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>
                          <a:effectLst/>
                        </a:rPr>
                        <a:t>09:15 -10:00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>
                          <a:effectLst/>
                        </a:rPr>
                        <a:t>Kick off 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2839767"/>
                  </a:ext>
                </a:extLst>
              </a:tr>
              <a:tr h="178781"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>
                          <a:effectLst/>
                        </a:rPr>
                        <a:t>10:00-12:00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Lecture: Professor Olli Dahl - Micro-crystalline Cellulose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77416"/>
                  </a:ext>
                </a:extLst>
              </a:tr>
              <a:tr h="178781"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>
                          <a:effectLst/>
                        </a:rPr>
                        <a:t>13:15 -17:00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 b="0">
                          <a:effectLst/>
                          <a:latin typeface="Arial" panose="020B0604020202020204" pitchFamily="34" charset="0"/>
                        </a:rPr>
                        <a:t>Team building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629818"/>
                  </a:ext>
                </a:extLst>
              </a:tr>
              <a:tr h="178781"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 Research Task Topic Selection (description of task)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1209335"/>
                  </a:ext>
                </a:extLst>
              </a:tr>
              <a:tr h="178781"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>
                          <a:effectLst/>
                        </a:rPr>
                        <a:t>Thursday | 28.02.19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09:15 - 12:00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Oldouz Moslemian - Intro to General Research Practices 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145089"/>
                  </a:ext>
                </a:extLst>
              </a:tr>
              <a:tr h="178781">
                <a:tc>
                  <a:txBody>
                    <a:bodyPr/>
                    <a:lstStyle/>
                    <a:p>
                      <a:pPr rtl="0" fontAlgn="b"/>
                      <a:endParaRPr lang="fi-FI" sz="1000" dirty="0">
                        <a:effectLst/>
                      </a:endParaRPr>
                    </a:p>
                  </a:txBody>
                  <a:tcPr marL="4632" marR="4632" marT="3088" marB="308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>
                          <a:effectLst/>
                        </a:rPr>
                        <a:t>Aalto Bioproduct Center 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>
                          <a:effectLst/>
                        </a:rPr>
                        <a:t>13:15 - 17:00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" sz="1000" dirty="0">
                          <a:solidFill>
                            <a:srgbClr val="000000"/>
                          </a:solidFill>
                          <a:effectLst/>
                        </a:rPr>
                        <a:t>Cellulose Lab Introduction and Training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4533394"/>
                  </a:ext>
                </a:extLst>
              </a:tr>
              <a:tr h="178781"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>
                          <a:effectLst/>
                        </a:rPr>
                        <a:t>(Vuorimiehentie 1)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575030"/>
                  </a:ext>
                </a:extLst>
              </a:tr>
              <a:tr h="178781">
                <a:tc>
                  <a:txBody>
                    <a:bodyPr/>
                    <a:lstStyle/>
                    <a:p>
                      <a:pPr rtl="0" fontAlgn="b"/>
                      <a:r>
                        <a:rPr lang="fi-FI" sz="1000">
                          <a:effectLst/>
                        </a:rPr>
                        <a:t>Week 2</a:t>
                      </a:r>
                    </a:p>
                  </a:txBody>
                  <a:tcPr marL="4632" marR="4632" marT="3088" marB="308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>
                          <a:effectLst/>
                        </a:rPr>
                        <a:t>Monday | 04.03.19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L101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09:15 - 11:00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Lecture: Pirjo Kääriäinen 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8285709"/>
                  </a:ext>
                </a:extLst>
              </a:tr>
              <a:tr h="178781"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>
                          <a:effectLst/>
                        </a:rPr>
                        <a:t>13:15 - 17:00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 b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Teppo Vienamo - Lecture: CES Edupack &amp; Material connexion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369855"/>
                  </a:ext>
                </a:extLst>
              </a:tr>
              <a:tr h="178781">
                <a:tc>
                  <a:txBody>
                    <a:bodyPr/>
                    <a:lstStyle/>
                    <a:p>
                      <a:pPr rtl="0" fontAlgn="b"/>
                      <a:endParaRPr lang="fi-FI" sz="1000" dirty="0">
                        <a:effectLst/>
                      </a:endParaRPr>
                    </a:p>
                  </a:txBody>
                  <a:tcPr marL="4632" marR="4632" marT="3088" marB="308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Draft working plan for the course and Task Division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681669"/>
                  </a:ext>
                </a:extLst>
              </a:tr>
              <a:tr h="178781"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>
                          <a:effectLst/>
                        </a:rPr>
                        <a:t>Thursday | 07.03.19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L101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09:15 - 12:00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Lecture: Heidi Paavilainen - Foresight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661989"/>
                  </a:ext>
                </a:extLst>
              </a:tr>
              <a:tr h="178781"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>
                          <a:effectLst/>
                        </a:rPr>
                        <a:t>13:00 - 17:00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Laboratory work day (optional tutoring)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939589"/>
                  </a:ext>
                </a:extLst>
              </a:tr>
              <a:tr h="178781">
                <a:tc>
                  <a:txBody>
                    <a:bodyPr/>
                    <a:lstStyle/>
                    <a:p>
                      <a:pPr rtl="0" fontAlgn="b"/>
                      <a:r>
                        <a:rPr lang="fi-FI" sz="1000">
                          <a:effectLst/>
                        </a:rPr>
                        <a:t>Week 3</a:t>
                      </a:r>
                    </a:p>
                  </a:txBody>
                  <a:tcPr marL="4632" marR="4632" marT="3088" marB="308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>
                          <a:effectLst/>
                        </a:rPr>
                        <a:t>Monday | 11.03.19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L101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10:00 - 12:00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Lecture: Sami </a:t>
                      </a:r>
                      <a:r>
                        <a:rPr lang="en" sz="10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Markkula</a:t>
                      </a:r>
                      <a:r>
                        <a:rPr lang="en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Algorithmic Design as a Designers Tool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086159"/>
                  </a:ext>
                </a:extLst>
              </a:tr>
              <a:tr h="178781">
                <a:tc>
                  <a:txBody>
                    <a:bodyPr/>
                    <a:lstStyle/>
                    <a:p>
                      <a:pPr rtl="0" fontAlgn="b"/>
                      <a:endParaRPr lang="fi-FI" sz="1000" dirty="0">
                        <a:effectLst/>
                      </a:endParaRPr>
                    </a:p>
                  </a:txBody>
                  <a:tcPr marL="4632" marR="4632" marT="3088" marB="308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L101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>
                          <a:effectLst/>
                        </a:rPr>
                        <a:t>13:15 - 17:00</a:t>
                      </a:r>
                    </a:p>
                  </a:txBody>
                  <a:tcPr marL="4632" marR="4632" marT="3088" marB="30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Ideation Workshop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446429"/>
                  </a:ext>
                </a:extLst>
              </a:tr>
              <a:tr h="178781">
                <a:tc>
                  <a:txBody>
                    <a:bodyPr/>
                    <a:lstStyle/>
                    <a:p>
                      <a:pPr rtl="0" fontAlgn="b"/>
                      <a:endParaRPr lang="fi-FI" sz="1000" dirty="0">
                        <a:effectLst/>
                      </a:endParaRPr>
                    </a:p>
                  </a:txBody>
                  <a:tcPr marL="4632" marR="4632" marT="3088" marB="308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>
                          <a:effectLst/>
                        </a:rPr>
                        <a:t>Thursday | 14.03.19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 b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09:15 - 12:00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Materials Research Presentations (Schedule in MyCourses)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042767"/>
                  </a:ext>
                </a:extLst>
              </a:tr>
              <a:tr h="178781">
                <a:tc>
                  <a:txBody>
                    <a:bodyPr/>
                    <a:lstStyle/>
                    <a:p>
                      <a:pPr rtl="0" fontAlgn="b"/>
                      <a:endParaRPr lang="fi-FI" sz="1000" dirty="0">
                        <a:effectLst/>
                      </a:endParaRPr>
                    </a:p>
                  </a:txBody>
                  <a:tcPr marL="4632" marR="4632" marT="3088" marB="308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>
                          <a:effectLst/>
                        </a:rPr>
                        <a:t>13:15 - 14:45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Lecture: Ville Kukko-Liedes - Additive manufacturing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4596660"/>
                  </a:ext>
                </a:extLst>
              </a:tr>
              <a:tr h="178781"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>
                          <a:effectLst/>
                        </a:rPr>
                        <a:t>15:00 - 17:00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 b="0">
                          <a:effectLst/>
                          <a:latin typeface="Arial" panose="020B0604020202020204" pitchFamily="34" charset="0"/>
                        </a:rPr>
                        <a:t>Tutoring (Schedule in MyCourses)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183203"/>
                  </a:ext>
                </a:extLst>
              </a:tr>
              <a:tr h="178781">
                <a:tc>
                  <a:txBody>
                    <a:bodyPr/>
                    <a:lstStyle/>
                    <a:p>
                      <a:pPr rtl="0" fontAlgn="b"/>
                      <a:r>
                        <a:rPr lang="fi-FI" sz="1000" dirty="0" err="1">
                          <a:effectLst/>
                        </a:rPr>
                        <a:t>Week</a:t>
                      </a:r>
                      <a:r>
                        <a:rPr lang="fi-FI" sz="1000" dirty="0">
                          <a:effectLst/>
                        </a:rPr>
                        <a:t> 4</a:t>
                      </a:r>
                    </a:p>
                  </a:txBody>
                  <a:tcPr marL="4632" marR="4632" marT="3088" marB="308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>
                          <a:effectLst/>
                        </a:rPr>
                        <a:t>Monday | 18.03.19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 b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09:15 - 12:00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 dirty="0" err="1">
                          <a:effectLst/>
                        </a:rPr>
                        <a:t>Mid-term</a:t>
                      </a:r>
                      <a:r>
                        <a:rPr lang="fi-FI" sz="1000" dirty="0">
                          <a:effectLst/>
                        </a:rPr>
                        <a:t> </a:t>
                      </a:r>
                      <a:r>
                        <a:rPr lang="fi-FI" sz="1000" dirty="0" err="1">
                          <a:effectLst/>
                        </a:rPr>
                        <a:t>Critique</a:t>
                      </a:r>
                      <a:endParaRPr lang="fi-FI" sz="1000" dirty="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474017"/>
                  </a:ext>
                </a:extLst>
              </a:tr>
              <a:tr h="178781">
                <a:tc>
                  <a:txBody>
                    <a:bodyPr/>
                    <a:lstStyle/>
                    <a:p>
                      <a:pPr rtl="0" fontAlgn="b"/>
                      <a:endParaRPr lang="fi-FI" sz="1000" dirty="0">
                        <a:effectLst/>
                      </a:endParaRPr>
                    </a:p>
                  </a:txBody>
                  <a:tcPr marL="4632" marR="4632" marT="3088" marB="308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>
                          <a:effectLst/>
                        </a:rPr>
                        <a:t>14:00-15:30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900" b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</a:t>
                      </a:r>
                      <a:r>
                        <a:rPr lang="fi-FI" sz="9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</a:t>
                      </a:r>
                      <a:r>
                        <a:rPr lang="fi-FI" sz="900" b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Motoplast</a:t>
                      </a:r>
                      <a:endParaRPr lang="fi-FI" sz="9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99755"/>
                  </a:ext>
                </a:extLst>
              </a:tr>
              <a:tr h="178781">
                <a:tc>
                  <a:txBody>
                    <a:bodyPr/>
                    <a:lstStyle/>
                    <a:p>
                      <a:pPr rtl="0" fontAlgn="b"/>
                      <a:endParaRPr lang="fi-FI" sz="1000" dirty="0">
                        <a:effectLst/>
                      </a:endParaRPr>
                    </a:p>
                  </a:txBody>
                  <a:tcPr marL="4632" marR="4632" marT="3088" marB="308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>
                          <a:effectLst/>
                        </a:rPr>
                        <a:t>Thursday | 21.03.19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 b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09:15 - 12:00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" sz="1000" b="0" dirty="0">
                          <a:effectLst/>
                          <a:latin typeface="Arial" panose="020B0604020202020204" pitchFamily="34" charset="0"/>
                        </a:rPr>
                        <a:t>Independent Group Work / Lab day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602556"/>
                  </a:ext>
                </a:extLst>
              </a:tr>
              <a:tr h="178781"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>
                          <a:effectLst/>
                        </a:rPr>
                        <a:t>13:15 - 17:00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(Optional Tutoring by Oldouz in Lab)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818576"/>
                  </a:ext>
                </a:extLst>
              </a:tr>
              <a:tr h="178781">
                <a:tc>
                  <a:txBody>
                    <a:bodyPr/>
                    <a:lstStyle/>
                    <a:p>
                      <a:pPr rtl="0" fontAlgn="b"/>
                      <a:r>
                        <a:rPr lang="fi-FI" sz="1000">
                          <a:effectLst/>
                        </a:rPr>
                        <a:t>Week 5</a:t>
                      </a:r>
                    </a:p>
                  </a:txBody>
                  <a:tcPr marL="4632" marR="4632" marT="3088" marB="308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>
                          <a:effectLst/>
                        </a:rPr>
                        <a:t>Monday | 25.03.19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 b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09:15 - 17:00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Tutoring</a:t>
                      </a:r>
                      <a:r>
                        <a:rPr lang="fi-FI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(Schedule in </a:t>
                      </a:r>
                      <a:r>
                        <a:rPr lang="fi-FI" sz="10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MyCourses</a:t>
                      </a:r>
                      <a:r>
                        <a:rPr lang="fi-FI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923825"/>
                  </a:ext>
                </a:extLst>
              </a:tr>
              <a:tr h="178781">
                <a:tc>
                  <a:txBody>
                    <a:bodyPr/>
                    <a:lstStyle/>
                    <a:p>
                      <a:pPr rtl="0" fontAlgn="b"/>
                      <a:endParaRPr lang="fi-FI" sz="1000" dirty="0">
                        <a:effectLst/>
                      </a:endParaRPr>
                    </a:p>
                  </a:txBody>
                  <a:tcPr marL="4632" marR="4632" marT="3088" marB="308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>
                          <a:effectLst/>
                        </a:rPr>
                        <a:t>23:59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 Research Task draft Submission Deadline in MyCourses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660506"/>
                  </a:ext>
                </a:extLst>
              </a:tr>
              <a:tr h="178781"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</a:rPr>
                        <a:t>Thursday | 28.03.19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 b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09:15 - 17:00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 b="0" dirty="0" err="1">
                          <a:effectLst/>
                          <a:latin typeface="Arial" panose="020B0604020202020204" pitchFamily="34" charset="0"/>
                        </a:rPr>
                        <a:t>Independent</a:t>
                      </a:r>
                      <a:r>
                        <a:rPr lang="fi-FI" sz="1000" b="0" dirty="0">
                          <a:effectLst/>
                          <a:latin typeface="Arial" panose="020B0604020202020204" pitchFamily="34" charset="0"/>
                        </a:rPr>
                        <a:t> Group </a:t>
                      </a:r>
                      <a:r>
                        <a:rPr lang="fi-FI" sz="1000" b="0" dirty="0" err="1">
                          <a:effectLst/>
                          <a:latin typeface="Arial" panose="020B0604020202020204" pitchFamily="34" charset="0"/>
                        </a:rPr>
                        <a:t>Work</a:t>
                      </a:r>
                      <a:endParaRPr lang="fi-FI" sz="10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370035"/>
                  </a:ext>
                </a:extLst>
              </a:tr>
              <a:tr h="178781">
                <a:tc>
                  <a:txBody>
                    <a:bodyPr/>
                    <a:lstStyle/>
                    <a:p>
                      <a:pPr rtl="0" fontAlgn="b"/>
                      <a:endParaRPr lang="fi-FI" sz="1000" dirty="0">
                        <a:effectLst/>
                      </a:endParaRPr>
                    </a:p>
                  </a:txBody>
                  <a:tcPr marL="4632" marR="4632" marT="3088" marB="308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 b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(Optional Tutoring)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688462"/>
                  </a:ext>
                </a:extLst>
              </a:tr>
              <a:tr h="178781">
                <a:tc>
                  <a:txBody>
                    <a:bodyPr/>
                    <a:lstStyle/>
                    <a:p>
                      <a:pPr rtl="0" fontAlgn="b"/>
                      <a:r>
                        <a:rPr lang="fi-FI" sz="1000" dirty="0" err="1">
                          <a:effectLst/>
                        </a:rPr>
                        <a:t>Week</a:t>
                      </a:r>
                      <a:r>
                        <a:rPr lang="fi-FI" sz="1000" dirty="0">
                          <a:effectLst/>
                        </a:rPr>
                        <a:t> 6</a:t>
                      </a:r>
                    </a:p>
                  </a:txBody>
                  <a:tcPr marL="4632" marR="4632" marT="3088" marB="308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>
                          <a:effectLst/>
                        </a:rPr>
                        <a:t>Monday | 01.04.19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 b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23:59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 Research Task FINAL Submission Deadline in MyCourses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721916"/>
                  </a:ext>
                </a:extLst>
              </a:tr>
              <a:tr h="178781">
                <a:tc>
                  <a:txBody>
                    <a:bodyPr/>
                    <a:lstStyle/>
                    <a:p>
                      <a:pPr rtl="0" fontAlgn="b"/>
                      <a:endParaRPr lang="fi-FI" sz="10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>
                          <a:effectLst/>
                        </a:rPr>
                        <a:t>Tuesday | 02.04.19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 dirty="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 dirty="0" err="1">
                          <a:effectLst/>
                        </a:rPr>
                        <a:t>Exhibition</a:t>
                      </a:r>
                      <a:r>
                        <a:rPr lang="fi-FI" sz="1000" dirty="0">
                          <a:effectLst/>
                        </a:rPr>
                        <a:t> </a:t>
                      </a:r>
                      <a:r>
                        <a:rPr lang="fi-FI" sz="1000" dirty="0" err="1">
                          <a:effectLst/>
                        </a:rPr>
                        <a:t>Material</a:t>
                      </a:r>
                      <a:r>
                        <a:rPr lang="fi-FI" sz="1000" dirty="0">
                          <a:effectLst/>
                        </a:rPr>
                        <a:t> </a:t>
                      </a:r>
                      <a:r>
                        <a:rPr lang="fi-FI" sz="1000" dirty="0" err="1">
                          <a:effectLst/>
                        </a:rPr>
                        <a:t>Submission</a:t>
                      </a:r>
                      <a:endParaRPr lang="fi-FI" sz="1000" dirty="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272150"/>
                  </a:ext>
                </a:extLst>
              </a:tr>
              <a:tr h="178781">
                <a:tc>
                  <a:txBody>
                    <a:bodyPr/>
                    <a:lstStyle/>
                    <a:p>
                      <a:pPr rtl="0" fontAlgn="b"/>
                      <a:endParaRPr lang="fi-FI" sz="1000" dirty="0">
                        <a:effectLst/>
                      </a:endParaRPr>
                    </a:p>
                  </a:txBody>
                  <a:tcPr marL="4632" marR="4632" marT="3088" marB="308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>
                          <a:effectLst/>
                        </a:rPr>
                        <a:t>Wednesday | 03.04.19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" sz="1000">
                          <a:effectLst/>
                        </a:rPr>
                        <a:t>Exhibition Poster Prints and Set up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1712035"/>
                  </a:ext>
                </a:extLst>
              </a:tr>
              <a:tr h="178781"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>
                          <a:effectLst/>
                        </a:rPr>
                        <a:t>Thursday | 04.04.19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 b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09:15 - 17:00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>
                          <a:effectLst/>
                        </a:rPr>
                        <a:t>Final Critique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649578"/>
                  </a:ext>
                </a:extLst>
              </a:tr>
              <a:tr h="178781"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i-FI" sz="1000">
                        <a:effectLst/>
                      </a:endParaRP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>
                          <a:effectLst/>
                        </a:rPr>
                        <a:t>13:15-15:00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000" dirty="0">
                          <a:solidFill>
                            <a:srgbClr val="999999"/>
                          </a:solidFill>
                          <a:effectLst/>
                        </a:rPr>
                        <a:t>Course </a:t>
                      </a:r>
                      <a:r>
                        <a:rPr lang="fi-FI" sz="1000" dirty="0" err="1">
                          <a:solidFill>
                            <a:srgbClr val="999999"/>
                          </a:solidFill>
                          <a:effectLst/>
                        </a:rPr>
                        <a:t>student</a:t>
                      </a:r>
                      <a:r>
                        <a:rPr lang="fi-FI" sz="1000" dirty="0">
                          <a:solidFill>
                            <a:srgbClr val="999999"/>
                          </a:solidFill>
                          <a:effectLst/>
                        </a:rPr>
                        <a:t> feedback</a:t>
                      </a:r>
                    </a:p>
                  </a:txBody>
                  <a:tcPr marL="4632" marR="4632" marT="3088" marB="30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3381150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783A7-763B-A943-BF91-F0FE7A475D7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21.2.2019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F4CBAE-B2CB-9C45-AE0E-42ED9902646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8474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6252CE8-6492-8247-A1A7-985E46DA65E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18400" y="1513221"/>
            <a:ext cx="8085599" cy="3831557"/>
          </a:xfrm>
        </p:spPr>
        <p:txBody>
          <a:bodyPr/>
          <a:lstStyle/>
          <a:p>
            <a:pPr marL="350520" marR="3048" indent="-342900">
              <a:spcBef>
                <a:spcPts val="60"/>
              </a:spcBef>
              <a:buFont typeface="Arial" panose="020B0604020202020204" pitchFamily="34" charset="0"/>
              <a:buChar char="•"/>
            </a:pPr>
            <a:r>
              <a:rPr lang="en-US" b="0" spc="57" dirty="0">
                <a:latin typeface="Tahoma"/>
                <a:cs typeface="Tahoma"/>
              </a:rPr>
              <a:t>Lectures,</a:t>
            </a:r>
            <a:r>
              <a:rPr lang="en-US" b="0" spc="-237" dirty="0">
                <a:latin typeface="Tahoma"/>
                <a:cs typeface="Tahoma"/>
              </a:rPr>
              <a:t> </a:t>
            </a:r>
            <a:r>
              <a:rPr lang="en-US" b="0" spc="60" dirty="0">
                <a:latin typeface="Tahoma"/>
                <a:cs typeface="Tahoma"/>
              </a:rPr>
              <a:t>Excursions,</a:t>
            </a:r>
            <a:r>
              <a:rPr lang="en-US" b="0" spc="-237" dirty="0">
                <a:latin typeface="Tahoma"/>
                <a:cs typeface="Tahoma"/>
              </a:rPr>
              <a:t> </a:t>
            </a:r>
            <a:r>
              <a:rPr lang="en-US" b="0" spc="66" dirty="0">
                <a:latin typeface="Tahoma"/>
                <a:cs typeface="Tahoma"/>
              </a:rPr>
              <a:t>Assignment</a:t>
            </a:r>
            <a:r>
              <a:rPr lang="en-US" b="0" spc="-144" dirty="0">
                <a:latin typeface="Tahoma"/>
                <a:cs typeface="Tahoma"/>
              </a:rPr>
              <a:t> </a:t>
            </a:r>
            <a:r>
              <a:rPr lang="en-US" b="0" spc="57" dirty="0">
                <a:latin typeface="Tahoma"/>
                <a:cs typeface="Tahoma"/>
              </a:rPr>
              <a:t>briefs,</a:t>
            </a:r>
            <a:r>
              <a:rPr lang="en-US" b="0" spc="-237" dirty="0">
                <a:latin typeface="Tahoma"/>
                <a:cs typeface="Tahoma"/>
              </a:rPr>
              <a:t> </a:t>
            </a:r>
            <a:r>
              <a:rPr lang="en-US" b="0" spc="60" dirty="0">
                <a:latin typeface="Tahoma"/>
                <a:cs typeface="Tahoma"/>
              </a:rPr>
              <a:t>and</a:t>
            </a:r>
            <a:r>
              <a:rPr lang="en-US" b="0" spc="-144" dirty="0">
                <a:latin typeface="Tahoma"/>
                <a:cs typeface="Tahoma"/>
              </a:rPr>
              <a:t> </a:t>
            </a:r>
            <a:r>
              <a:rPr lang="en-US" b="0" spc="45" dirty="0">
                <a:latin typeface="Tahoma"/>
                <a:cs typeface="Tahoma"/>
              </a:rPr>
              <a:t>Debriefing  </a:t>
            </a:r>
            <a:r>
              <a:rPr lang="en-US" b="0" spc="90" dirty="0">
                <a:latin typeface="Tahoma"/>
                <a:cs typeface="Tahoma"/>
              </a:rPr>
              <a:t>sessions</a:t>
            </a:r>
            <a:r>
              <a:rPr lang="en-US" b="0" spc="-390" dirty="0">
                <a:latin typeface="Tahoma"/>
                <a:cs typeface="Tahoma"/>
              </a:rPr>
              <a:t> </a:t>
            </a:r>
            <a:r>
              <a:rPr lang="en-US" sz="2000" b="0" spc="-27" dirty="0">
                <a:solidFill>
                  <a:srgbClr val="7F7F7F"/>
                </a:solidFill>
                <a:latin typeface="Tahoma"/>
                <a:cs typeface="Tahoma"/>
              </a:rPr>
              <a:t>(56 </a:t>
            </a:r>
            <a:r>
              <a:rPr lang="en-US" sz="2000" b="0" spc="-39" dirty="0">
                <a:solidFill>
                  <a:srgbClr val="7F7F7F"/>
                </a:solidFill>
                <a:latin typeface="Tahoma"/>
                <a:cs typeface="Tahoma"/>
              </a:rPr>
              <a:t>h)</a:t>
            </a:r>
            <a:endParaRPr lang="en-US" sz="2000" b="0" dirty="0">
              <a:latin typeface="Tahoma"/>
              <a:cs typeface="Tahoma"/>
            </a:endParaRPr>
          </a:p>
          <a:p>
            <a:pPr marL="350520" indent="-342900">
              <a:buFont typeface="Arial" panose="020B0604020202020204" pitchFamily="34" charset="0"/>
              <a:buChar char="•"/>
            </a:pPr>
            <a:r>
              <a:rPr lang="en-US" b="0" spc="6" dirty="0">
                <a:latin typeface="Tahoma"/>
                <a:cs typeface="Tahoma"/>
              </a:rPr>
              <a:t>Tutoring </a:t>
            </a:r>
            <a:r>
              <a:rPr lang="en-US" sz="2000" b="0" spc="-27" dirty="0">
                <a:solidFill>
                  <a:srgbClr val="7F7F7F"/>
                </a:solidFill>
                <a:latin typeface="Tahoma"/>
                <a:cs typeface="Tahoma"/>
              </a:rPr>
              <a:t>(14</a:t>
            </a:r>
            <a:r>
              <a:rPr lang="en-US" sz="2000" b="0" spc="-285" dirty="0">
                <a:solidFill>
                  <a:srgbClr val="7F7F7F"/>
                </a:solidFill>
                <a:latin typeface="Tahoma"/>
                <a:cs typeface="Tahoma"/>
              </a:rPr>
              <a:t> </a:t>
            </a:r>
            <a:r>
              <a:rPr lang="en-US" sz="2000" b="0" spc="-39" dirty="0">
                <a:solidFill>
                  <a:srgbClr val="7F7F7F"/>
                </a:solidFill>
                <a:latin typeface="Tahoma"/>
                <a:cs typeface="Tahoma"/>
              </a:rPr>
              <a:t>h)</a:t>
            </a:r>
            <a:endParaRPr lang="en-US" sz="2000" b="0" dirty="0">
              <a:latin typeface="Tahoma"/>
              <a:cs typeface="Tahoma"/>
            </a:endParaRPr>
          </a:p>
          <a:p>
            <a:pPr marL="666540" marR="3214497" lvl="2" indent="0">
              <a:buNone/>
            </a:pPr>
            <a:r>
              <a:rPr lang="en-US" b="0" spc="60" dirty="0">
                <a:latin typeface="Tahoma"/>
                <a:cs typeface="Tahoma"/>
              </a:rPr>
              <a:t>Primary Project  </a:t>
            </a:r>
            <a:r>
              <a:rPr lang="en-US" b="0" spc="81" dirty="0">
                <a:latin typeface="Tahoma"/>
                <a:cs typeface="Tahoma"/>
              </a:rPr>
              <a:t>Material</a:t>
            </a:r>
            <a:r>
              <a:rPr lang="en-US" b="0" spc="-444" dirty="0">
                <a:latin typeface="Tahoma"/>
                <a:cs typeface="Tahoma"/>
              </a:rPr>
              <a:t> </a:t>
            </a:r>
            <a:r>
              <a:rPr lang="en-US" b="0" spc="63" dirty="0">
                <a:latin typeface="Tahoma"/>
                <a:cs typeface="Tahoma"/>
              </a:rPr>
              <a:t>Research </a:t>
            </a:r>
            <a:r>
              <a:rPr lang="en-US" b="0" spc="12" dirty="0">
                <a:latin typeface="Tahoma"/>
                <a:cs typeface="Tahoma"/>
              </a:rPr>
              <a:t>Task</a:t>
            </a:r>
            <a:endParaRPr lang="en-US" sz="2300" b="0" dirty="0">
              <a:latin typeface="Times New Roman"/>
              <a:cs typeface="Times New Roman"/>
            </a:endParaRPr>
          </a:p>
          <a:p>
            <a:pPr marL="350520" indent="-342900">
              <a:buFont typeface="Arial" panose="020B0604020202020204" pitchFamily="34" charset="0"/>
              <a:buChar char="•"/>
            </a:pPr>
            <a:r>
              <a:rPr lang="en-US" b="0" spc="-21" dirty="0">
                <a:latin typeface="Tahoma"/>
                <a:cs typeface="Tahoma"/>
              </a:rPr>
              <a:t>Team</a:t>
            </a:r>
            <a:r>
              <a:rPr lang="en-US" b="0" spc="-152" dirty="0">
                <a:latin typeface="Tahoma"/>
                <a:cs typeface="Tahoma"/>
              </a:rPr>
              <a:t> </a:t>
            </a:r>
            <a:r>
              <a:rPr lang="en-US" b="0" spc="45" dirty="0">
                <a:latin typeface="Tahoma"/>
                <a:cs typeface="Tahoma"/>
              </a:rPr>
              <a:t>work</a:t>
            </a:r>
            <a:r>
              <a:rPr lang="en-US" b="0" spc="-150" dirty="0">
                <a:latin typeface="Tahoma"/>
                <a:cs typeface="Tahoma"/>
              </a:rPr>
              <a:t> </a:t>
            </a:r>
            <a:r>
              <a:rPr lang="en-US" b="0" spc="36" dirty="0">
                <a:latin typeface="Tahoma"/>
                <a:cs typeface="Tahoma"/>
              </a:rPr>
              <a:t>on</a:t>
            </a:r>
            <a:r>
              <a:rPr lang="en-US" b="0" spc="-150" dirty="0">
                <a:latin typeface="Tahoma"/>
                <a:cs typeface="Tahoma"/>
              </a:rPr>
              <a:t> </a:t>
            </a:r>
            <a:r>
              <a:rPr lang="en-US" b="0" spc="60" dirty="0">
                <a:latin typeface="Tahoma"/>
                <a:cs typeface="Tahoma"/>
              </a:rPr>
              <a:t>Primary</a:t>
            </a:r>
            <a:r>
              <a:rPr lang="en-US" b="0" spc="-150" dirty="0">
                <a:latin typeface="Tahoma"/>
                <a:cs typeface="Tahoma"/>
              </a:rPr>
              <a:t> </a:t>
            </a:r>
            <a:r>
              <a:rPr lang="en-US" b="0" spc="60" dirty="0">
                <a:latin typeface="Tahoma"/>
                <a:cs typeface="Tahoma"/>
              </a:rPr>
              <a:t>Project</a:t>
            </a:r>
            <a:r>
              <a:rPr lang="en-US" b="0" spc="-150" dirty="0">
                <a:latin typeface="Tahoma"/>
                <a:cs typeface="Tahoma"/>
              </a:rPr>
              <a:t> </a:t>
            </a:r>
            <a:r>
              <a:rPr lang="en-US" sz="2000" b="0" spc="-15" dirty="0">
                <a:solidFill>
                  <a:srgbClr val="7F7F7F"/>
                </a:solidFill>
                <a:latin typeface="Tahoma"/>
                <a:cs typeface="Tahoma"/>
              </a:rPr>
              <a:t>(130</a:t>
            </a:r>
            <a:r>
              <a:rPr lang="en-US" sz="2000" b="0" spc="-126" dirty="0">
                <a:solidFill>
                  <a:srgbClr val="7F7F7F"/>
                </a:solidFill>
                <a:latin typeface="Tahoma"/>
                <a:cs typeface="Tahoma"/>
              </a:rPr>
              <a:t> </a:t>
            </a:r>
            <a:r>
              <a:rPr lang="en-US" sz="2000" b="0" spc="-39" dirty="0">
                <a:solidFill>
                  <a:srgbClr val="7F7F7F"/>
                </a:solidFill>
                <a:latin typeface="Tahoma"/>
                <a:cs typeface="Tahoma"/>
              </a:rPr>
              <a:t>h)</a:t>
            </a:r>
            <a:endParaRPr lang="en-US" sz="2800" b="0" dirty="0">
              <a:latin typeface="Times New Roman"/>
              <a:cs typeface="Times New Roman"/>
            </a:endParaRPr>
          </a:p>
          <a:p>
            <a:pPr marL="350520" indent="-342900">
              <a:buFont typeface="Arial" panose="020B0604020202020204" pitchFamily="34" charset="0"/>
              <a:buChar char="•"/>
            </a:pPr>
            <a:r>
              <a:rPr lang="en-US" b="0" spc="39" dirty="0">
                <a:latin typeface="Tahoma"/>
                <a:cs typeface="Tahoma"/>
              </a:rPr>
              <a:t>Individual</a:t>
            </a:r>
            <a:r>
              <a:rPr lang="en-US" b="0" spc="-150" dirty="0">
                <a:latin typeface="Tahoma"/>
                <a:cs typeface="Tahoma"/>
              </a:rPr>
              <a:t> </a:t>
            </a:r>
            <a:r>
              <a:rPr lang="en-US" b="0" spc="45" dirty="0">
                <a:latin typeface="Tahoma"/>
                <a:cs typeface="Tahoma"/>
              </a:rPr>
              <a:t>work</a:t>
            </a:r>
            <a:r>
              <a:rPr lang="en-US" b="0" spc="-150" dirty="0">
                <a:latin typeface="Tahoma"/>
                <a:cs typeface="Tahoma"/>
              </a:rPr>
              <a:t> </a:t>
            </a:r>
            <a:r>
              <a:rPr lang="en-US" b="0" spc="36" dirty="0">
                <a:latin typeface="Tahoma"/>
                <a:cs typeface="Tahoma"/>
              </a:rPr>
              <a:t>on</a:t>
            </a:r>
            <a:r>
              <a:rPr lang="en-US" b="0" spc="-150" dirty="0">
                <a:latin typeface="Tahoma"/>
                <a:cs typeface="Tahoma"/>
              </a:rPr>
              <a:t> </a:t>
            </a:r>
            <a:r>
              <a:rPr lang="en-US" b="0" spc="81" dirty="0">
                <a:latin typeface="Tahoma"/>
                <a:cs typeface="Tahoma"/>
              </a:rPr>
              <a:t>Material</a:t>
            </a:r>
            <a:r>
              <a:rPr lang="en-US" b="0" spc="-150" dirty="0">
                <a:latin typeface="Tahoma"/>
                <a:cs typeface="Tahoma"/>
              </a:rPr>
              <a:t> </a:t>
            </a:r>
            <a:r>
              <a:rPr lang="en-US" b="0" spc="63" dirty="0">
                <a:latin typeface="Tahoma"/>
                <a:cs typeface="Tahoma"/>
              </a:rPr>
              <a:t>Research</a:t>
            </a:r>
            <a:r>
              <a:rPr lang="en-US" b="0" spc="-195" dirty="0">
                <a:latin typeface="Tahoma"/>
                <a:cs typeface="Tahoma"/>
              </a:rPr>
              <a:t> </a:t>
            </a:r>
            <a:r>
              <a:rPr lang="en-US" b="0" spc="12" dirty="0">
                <a:latin typeface="Tahoma"/>
                <a:cs typeface="Tahoma"/>
              </a:rPr>
              <a:t>Task</a:t>
            </a:r>
            <a:r>
              <a:rPr lang="en-US" b="0" spc="-150" dirty="0">
                <a:latin typeface="Tahoma"/>
                <a:cs typeface="Tahoma"/>
              </a:rPr>
              <a:t> </a:t>
            </a:r>
            <a:r>
              <a:rPr lang="en-US" sz="2000" b="0" spc="-18" dirty="0">
                <a:solidFill>
                  <a:srgbClr val="7F7F7F"/>
                </a:solidFill>
                <a:latin typeface="Tahoma"/>
                <a:cs typeface="Tahoma"/>
              </a:rPr>
              <a:t>(30h)</a:t>
            </a:r>
          </a:p>
          <a:p>
            <a:pPr marL="350520" indent="-342900">
              <a:buFont typeface="Arial" panose="020B0604020202020204" pitchFamily="34" charset="0"/>
              <a:buChar char="•"/>
            </a:pPr>
            <a:endParaRPr lang="en-US" sz="2000" b="0" spc="-18" dirty="0">
              <a:solidFill>
                <a:srgbClr val="7F7F7F"/>
              </a:solidFill>
              <a:latin typeface="Tahoma"/>
              <a:cs typeface="Tahoma"/>
            </a:endParaRPr>
          </a:p>
          <a:p>
            <a:pPr marL="350520" indent="-342900">
              <a:buFont typeface="Arial" panose="020B0604020202020204" pitchFamily="34" charset="0"/>
              <a:buChar char="•"/>
            </a:pPr>
            <a:r>
              <a:rPr lang="en-US" sz="2000" b="0" spc="-18" dirty="0">
                <a:solidFill>
                  <a:srgbClr val="7F7F7F"/>
                </a:solidFill>
                <a:latin typeface="Tahoma"/>
                <a:cs typeface="Tahoma"/>
              </a:rPr>
              <a:t>Personal reflection 40h</a:t>
            </a:r>
            <a:endParaRPr lang="en-US" sz="2000" b="0" dirty="0">
              <a:latin typeface="Tahoma"/>
              <a:cs typeface="Tahom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spc="3" dirty="0">
                <a:solidFill>
                  <a:srgbClr val="7F7F7F"/>
                </a:solidFill>
                <a:latin typeface="Tahoma"/>
                <a:cs typeface="Tahoma"/>
              </a:rPr>
              <a:t>Total</a:t>
            </a:r>
            <a:r>
              <a:rPr lang="en-US" sz="2000" b="0" spc="-141" dirty="0">
                <a:solidFill>
                  <a:srgbClr val="7F7F7F"/>
                </a:solidFill>
                <a:latin typeface="Tahoma"/>
                <a:cs typeface="Tahoma"/>
              </a:rPr>
              <a:t> </a:t>
            </a:r>
            <a:r>
              <a:rPr lang="en-US" sz="2000" b="0" spc="21" dirty="0">
                <a:solidFill>
                  <a:srgbClr val="7F7F7F"/>
                </a:solidFill>
                <a:latin typeface="Tahoma"/>
                <a:cs typeface="Tahoma"/>
              </a:rPr>
              <a:t>Workload:</a:t>
            </a:r>
            <a:r>
              <a:rPr lang="en-US" sz="2000" b="0" spc="-234" dirty="0">
                <a:solidFill>
                  <a:srgbClr val="7F7F7F"/>
                </a:solidFill>
                <a:latin typeface="Tahoma"/>
                <a:cs typeface="Tahoma"/>
              </a:rPr>
              <a:t> </a:t>
            </a:r>
            <a:r>
              <a:rPr lang="en-US" sz="2000" b="0" spc="21" dirty="0">
                <a:solidFill>
                  <a:srgbClr val="7F7F7F"/>
                </a:solidFill>
                <a:latin typeface="Tahoma"/>
                <a:cs typeface="Tahoma"/>
              </a:rPr>
              <a:t>270</a:t>
            </a:r>
            <a:r>
              <a:rPr lang="en-US" sz="2000" b="0" spc="-137" dirty="0">
                <a:solidFill>
                  <a:srgbClr val="7F7F7F"/>
                </a:solidFill>
                <a:latin typeface="Tahoma"/>
                <a:cs typeface="Tahoma"/>
              </a:rPr>
              <a:t> </a:t>
            </a:r>
            <a:r>
              <a:rPr lang="en-US" sz="2000" b="0" spc="42" dirty="0">
                <a:solidFill>
                  <a:srgbClr val="7F7F7F"/>
                </a:solidFill>
                <a:latin typeface="Tahoma"/>
                <a:cs typeface="Tahoma"/>
              </a:rPr>
              <a:t>h</a:t>
            </a:r>
            <a:endParaRPr lang="en-US" sz="2000" b="0" dirty="0">
              <a:latin typeface="Tahoma"/>
              <a:cs typeface="Tahoma"/>
            </a:endParaRPr>
          </a:p>
          <a:p>
            <a:endParaRPr lang="en-US" b="0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1ED38D6B-6C03-9645-A8AE-E644D4BBE3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pc="180" dirty="0">
                <a:solidFill>
                  <a:srgbClr val="0070C0"/>
                </a:solidFill>
                <a:latin typeface="Calibri"/>
                <a:cs typeface="Calibri"/>
              </a:rPr>
              <a:t>COURSE</a:t>
            </a:r>
            <a:r>
              <a:rPr lang="fi-FI" spc="-39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fi-FI" spc="180" dirty="0">
                <a:solidFill>
                  <a:srgbClr val="0070C0"/>
                </a:solidFill>
                <a:latin typeface="Calibri"/>
                <a:cs typeface="Calibri"/>
              </a:rPr>
              <a:t>STRUCTURE</a:t>
            </a:r>
            <a:r>
              <a:rPr lang="fi-FI" spc="-36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fi-FI" spc="111" dirty="0">
                <a:solidFill>
                  <a:srgbClr val="0070C0"/>
                </a:solidFill>
                <a:latin typeface="Calibri"/>
                <a:cs typeface="Calibri"/>
              </a:rPr>
              <a:t>AND</a:t>
            </a:r>
            <a:r>
              <a:rPr lang="fi-FI" spc="-39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fi-FI" spc="102" dirty="0">
                <a:solidFill>
                  <a:srgbClr val="0070C0"/>
                </a:solidFill>
                <a:latin typeface="Calibri"/>
                <a:cs typeface="Calibri"/>
              </a:rPr>
              <a:t>WORKLOAD</a:t>
            </a:r>
            <a:endParaRPr lang="fi-FI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235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053EBCE-27DA-9642-B6A4-785DFC0C2A1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7620" marR="3048"/>
            <a:r>
              <a:rPr lang="en-US" sz="2000" dirty="0">
                <a:cs typeface="Tahoma"/>
              </a:rPr>
              <a:t>Concepts for Crystal Micro Cellulose material products</a:t>
            </a:r>
          </a:p>
          <a:p>
            <a:pPr marL="350520" marR="3048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Tahoma"/>
              </a:rPr>
              <a:t>Laboratory / workshop experiments </a:t>
            </a:r>
          </a:p>
          <a:p>
            <a:pPr marL="350520" marR="3048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Tahoma"/>
              </a:rPr>
              <a:t>Research</a:t>
            </a:r>
          </a:p>
          <a:p>
            <a:pPr marL="350520" marR="3048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Tahoma"/>
              </a:rPr>
              <a:t>Create concepts to </a:t>
            </a:r>
          </a:p>
          <a:p>
            <a:pPr marL="588120" marR="3048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cs typeface="Tahoma"/>
              </a:rPr>
              <a:t>Promote the material to designers and manufacturers</a:t>
            </a:r>
          </a:p>
          <a:p>
            <a:pPr marL="588120" marR="3048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cs typeface="Tahoma"/>
              </a:rPr>
              <a:t>Inspire material engineers </a:t>
            </a:r>
            <a:endParaRPr lang="en-US" sz="2400" dirty="0">
              <a:cs typeface="Times New Roman"/>
            </a:endParaRPr>
          </a:p>
          <a:p>
            <a:pPr marL="7620" marR="3048"/>
            <a:r>
              <a:rPr lang="en-US" sz="2000" dirty="0">
                <a:cs typeface="Tahoma"/>
              </a:rPr>
              <a:t>Team work plan and Scheduling </a:t>
            </a:r>
            <a:r>
              <a:rPr lang="en-US" sz="1800" dirty="0">
                <a:solidFill>
                  <a:srgbClr val="7F7F7F"/>
                </a:solidFill>
                <a:cs typeface="Tahoma"/>
              </a:rPr>
              <a:t>(Due Thursday 28.02)</a:t>
            </a:r>
          </a:p>
          <a:p>
            <a:pPr marL="7620" marR="3048"/>
            <a:r>
              <a:rPr lang="en-US" sz="2000" dirty="0">
                <a:cs typeface="Tahoma"/>
              </a:rPr>
              <a:t>Mid-term: presentation of the experiments, research and early concept ideas </a:t>
            </a:r>
            <a:r>
              <a:rPr lang="en-US" sz="1800" dirty="0">
                <a:solidFill>
                  <a:srgbClr val="7F7F7F"/>
                </a:solidFill>
                <a:cs typeface="Tahoma"/>
              </a:rPr>
              <a:t>(Due Thursday 18.03)</a:t>
            </a:r>
          </a:p>
          <a:p>
            <a:pPr marL="7620" marR="3048"/>
            <a:r>
              <a:rPr lang="en-US" sz="2000" dirty="0">
                <a:cs typeface="Tahoma"/>
              </a:rPr>
              <a:t>Final: Exhibition and Presentation of the final concept, experiments and concept design </a:t>
            </a:r>
            <a:r>
              <a:rPr lang="en-US" sz="1800" dirty="0">
                <a:solidFill>
                  <a:srgbClr val="7F7F7F"/>
                </a:solidFill>
                <a:cs typeface="Tahoma"/>
              </a:rPr>
              <a:t>(Due Thursday 04.04)</a:t>
            </a:r>
          </a:p>
          <a:p>
            <a:pPr marL="7620" marR="3048"/>
            <a:r>
              <a:rPr lang="en-US" sz="2000" dirty="0">
                <a:cs typeface="Tahoma"/>
              </a:rPr>
              <a:t>Report of the entire process </a:t>
            </a:r>
            <a:r>
              <a:rPr lang="en-US" sz="1800" dirty="0">
                <a:solidFill>
                  <a:srgbClr val="7F7F7F"/>
                </a:solidFill>
                <a:cs typeface="Tahoma"/>
              </a:rPr>
              <a:t>(Due Thursday 04.04</a:t>
            </a:r>
            <a:endParaRPr lang="en-US" sz="2000" dirty="0"/>
          </a:p>
          <a:p>
            <a:pPr marL="7620" marR="3048"/>
            <a:endParaRPr lang="en-US" sz="2000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3C55732E-4071-DB43-9D17-52A9906518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pc="-15" dirty="0">
                <a:cs typeface="Arial"/>
              </a:rPr>
              <a:t>Team </a:t>
            </a:r>
            <a:r>
              <a:rPr lang="fi-FI" spc="-15" dirty="0" err="1">
                <a:cs typeface="Arial"/>
              </a:rPr>
              <a:t>task</a:t>
            </a:r>
            <a:r>
              <a:rPr lang="fi-FI" spc="-15" dirty="0">
                <a:cs typeface="Arial"/>
              </a:rPr>
              <a:t>: </a:t>
            </a:r>
            <a:r>
              <a:rPr lang="fi-FI" spc="-15" dirty="0" err="1">
                <a:cs typeface="Arial"/>
              </a:rPr>
              <a:t>Primary</a:t>
            </a:r>
            <a:r>
              <a:rPr lang="fi-FI" spc="-15" dirty="0">
                <a:cs typeface="Arial"/>
              </a:rPr>
              <a:t> </a:t>
            </a:r>
            <a:r>
              <a:rPr lang="fi-FI" spc="-6" dirty="0">
                <a:cs typeface="Arial"/>
              </a:rPr>
              <a:t>Project</a:t>
            </a:r>
            <a:br>
              <a:rPr lang="fi-FI" dirty="0">
                <a:cs typeface="Arial"/>
              </a:rPr>
            </a:br>
            <a:br>
              <a:rPr lang="fi-FI" dirty="0">
                <a:latin typeface="Tahoma"/>
                <a:cs typeface="Tahoma"/>
              </a:rPr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91093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BCA01EA-746E-8643-9DD7-4B982E8AAE4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spcBef>
                <a:spcPts val="21"/>
              </a:spcBef>
            </a:pPr>
            <a:endParaRPr lang="en" sz="2800" dirty="0">
              <a:latin typeface="Times New Roman"/>
              <a:cs typeface="Times New Roman"/>
            </a:endParaRPr>
          </a:p>
          <a:p>
            <a:pPr marL="480060"/>
            <a:r>
              <a:rPr lang="en" spc="81" dirty="0">
                <a:latin typeface="Tahoma"/>
                <a:cs typeface="Tahoma"/>
              </a:rPr>
              <a:t>Material</a:t>
            </a:r>
            <a:r>
              <a:rPr lang="en" spc="-152" dirty="0">
                <a:latin typeface="Tahoma"/>
                <a:cs typeface="Tahoma"/>
              </a:rPr>
              <a:t> </a:t>
            </a:r>
            <a:r>
              <a:rPr lang="en" spc="75" dirty="0">
                <a:latin typeface="Tahoma"/>
                <a:cs typeface="Tahoma"/>
              </a:rPr>
              <a:t>topic</a:t>
            </a:r>
            <a:r>
              <a:rPr lang="en" spc="-150" dirty="0">
                <a:latin typeface="Tahoma"/>
                <a:cs typeface="Tahoma"/>
              </a:rPr>
              <a:t> </a:t>
            </a:r>
            <a:r>
              <a:rPr lang="en" spc="72" dirty="0">
                <a:latin typeface="Tahoma"/>
                <a:cs typeface="Tahoma"/>
              </a:rPr>
              <a:t>choice</a:t>
            </a:r>
            <a:r>
              <a:rPr lang="en" spc="-150" dirty="0">
                <a:latin typeface="Tahoma"/>
                <a:cs typeface="Tahoma"/>
              </a:rPr>
              <a:t> </a:t>
            </a:r>
            <a:r>
              <a:rPr lang="en" sz="2000" spc="-12" dirty="0">
                <a:solidFill>
                  <a:srgbClr val="7F7F7F"/>
                </a:solidFill>
                <a:latin typeface="Tahoma"/>
                <a:cs typeface="Tahoma"/>
              </a:rPr>
              <a:t>(Due</a:t>
            </a:r>
            <a:r>
              <a:rPr lang="en" sz="2000" spc="-162" dirty="0">
                <a:solidFill>
                  <a:srgbClr val="7F7F7F"/>
                </a:solidFill>
                <a:latin typeface="Tahoma"/>
                <a:cs typeface="Tahoma"/>
              </a:rPr>
              <a:t> </a:t>
            </a:r>
            <a:r>
              <a:rPr lang="en" sz="2000" spc="30" dirty="0">
                <a:solidFill>
                  <a:srgbClr val="7F7F7F"/>
                </a:solidFill>
                <a:latin typeface="Tahoma"/>
                <a:cs typeface="Tahoma"/>
              </a:rPr>
              <a:t>Thursday</a:t>
            </a:r>
            <a:r>
              <a:rPr lang="en" sz="2000" spc="-126" dirty="0">
                <a:solidFill>
                  <a:srgbClr val="7F7F7F"/>
                </a:solidFill>
                <a:latin typeface="Tahoma"/>
                <a:cs typeface="Tahoma"/>
              </a:rPr>
              <a:t> </a:t>
            </a:r>
            <a:r>
              <a:rPr lang="en" sz="2000" spc="-15" dirty="0">
                <a:solidFill>
                  <a:srgbClr val="7F7F7F"/>
                </a:solidFill>
                <a:latin typeface="Tahoma"/>
                <a:cs typeface="Tahoma"/>
              </a:rPr>
              <a:t>12.04)</a:t>
            </a:r>
            <a:endParaRPr lang="en" sz="2000" dirty="0">
              <a:latin typeface="Tahoma"/>
              <a:cs typeface="Tahoma"/>
            </a:endParaRPr>
          </a:p>
          <a:p>
            <a:pPr>
              <a:spcBef>
                <a:spcPts val="21"/>
              </a:spcBef>
            </a:pPr>
            <a:endParaRPr lang="en" sz="2800" dirty="0">
              <a:latin typeface="Times New Roman"/>
              <a:cs typeface="Times New Roman"/>
            </a:endParaRPr>
          </a:p>
          <a:p>
            <a:pPr marL="480060"/>
            <a:r>
              <a:rPr lang="en" spc="81" dirty="0">
                <a:latin typeface="Tahoma"/>
                <a:cs typeface="Tahoma"/>
              </a:rPr>
              <a:t>Material</a:t>
            </a:r>
            <a:r>
              <a:rPr lang="en" spc="-150" dirty="0">
                <a:latin typeface="Tahoma"/>
                <a:cs typeface="Tahoma"/>
              </a:rPr>
              <a:t> </a:t>
            </a:r>
            <a:r>
              <a:rPr lang="en" spc="63" dirty="0">
                <a:latin typeface="Tahoma"/>
                <a:cs typeface="Tahoma"/>
              </a:rPr>
              <a:t>Research</a:t>
            </a:r>
            <a:r>
              <a:rPr lang="en" spc="-150" dirty="0">
                <a:latin typeface="Tahoma"/>
                <a:cs typeface="Tahoma"/>
              </a:rPr>
              <a:t> </a:t>
            </a:r>
            <a:r>
              <a:rPr lang="en" spc="66" dirty="0">
                <a:latin typeface="Tahoma"/>
                <a:cs typeface="Tahoma"/>
              </a:rPr>
              <a:t>Presentation</a:t>
            </a:r>
            <a:r>
              <a:rPr lang="en" spc="-150" dirty="0">
                <a:latin typeface="Tahoma"/>
                <a:cs typeface="Tahoma"/>
              </a:rPr>
              <a:t> </a:t>
            </a:r>
            <a:r>
              <a:rPr lang="en" sz="2000" spc="-12" dirty="0">
                <a:solidFill>
                  <a:srgbClr val="7F7F7F"/>
                </a:solidFill>
                <a:latin typeface="Tahoma"/>
                <a:cs typeface="Tahoma"/>
              </a:rPr>
              <a:t>(Due</a:t>
            </a:r>
            <a:r>
              <a:rPr lang="en" sz="2000" spc="-162" dirty="0">
                <a:solidFill>
                  <a:srgbClr val="7F7F7F"/>
                </a:solidFill>
                <a:latin typeface="Tahoma"/>
                <a:cs typeface="Tahoma"/>
              </a:rPr>
              <a:t> </a:t>
            </a:r>
            <a:r>
              <a:rPr lang="en" sz="2000" spc="30" dirty="0">
                <a:solidFill>
                  <a:srgbClr val="7F7F7F"/>
                </a:solidFill>
                <a:latin typeface="Tahoma"/>
                <a:cs typeface="Tahoma"/>
              </a:rPr>
              <a:t>Thursday</a:t>
            </a:r>
            <a:r>
              <a:rPr lang="en" sz="2000" spc="-126" dirty="0">
                <a:solidFill>
                  <a:srgbClr val="7F7F7F"/>
                </a:solidFill>
                <a:latin typeface="Tahoma"/>
                <a:cs typeface="Tahoma"/>
              </a:rPr>
              <a:t> </a:t>
            </a:r>
            <a:r>
              <a:rPr lang="en" sz="2000" spc="-15" dirty="0">
                <a:solidFill>
                  <a:srgbClr val="7F7F7F"/>
                </a:solidFill>
                <a:latin typeface="Tahoma"/>
                <a:cs typeface="Tahoma"/>
              </a:rPr>
              <a:t>19.04)</a:t>
            </a:r>
            <a:endParaRPr lang="en" sz="2000" dirty="0">
              <a:latin typeface="Tahoma"/>
              <a:cs typeface="Tahoma"/>
            </a:endParaRPr>
          </a:p>
          <a:p>
            <a:pPr>
              <a:spcBef>
                <a:spcPts val="21"/>
              </a:spcBef>
            </a:pPr>
            <a:endParaRPr lang="en" sz="2800" dirty="0">
              <a:latin typeface="Times New Roman"/>
              <a:cs typeface="Times New Roman"/>
            </a:endParaRPr>
          </a:p>
          <a:p>
            <a:pPr marL="480060"/>
            <a:r>
              <a:rPr lang="en" spc="81" dirty="0">
                <a:latin typeface="Tahoma"/>
                <a:cs typeface="Tahoma"/>
              </a:rPr>
              <a:t>Material</a:t>
            </a:r>
            <a:r>
              <a:rPr lang="en" spc="-152" dirty="0">
                <a:latin typeface="Tahoma"/>
                <a:cs typeface="Tahoma"/>
              </a:rPr>
              <a:t> </a:t>
            </a:r>
            <a:r>
              <a:rPr lang="en" spc="63" dirty="0">
                <a:latin typeface="Tahoma"/>
                <a:cs typeface="Tahoma"/>
              </a:rPr>
              <a:t>Research</a:t>
            </a:r>
            <a:r>
              <a:rPr lang="en" spc="-150" dirty="0">
                <a:latin typeface="Tahoma"/>
                <a:cs typeface="Tahoma"/>
              </a:rPr>
              <a:t> </a:t>
            </a:r>
            <a:r>
              <a:rPr lang="en" spc="57" dirty="0">
                <a:latin typeface="Tahoma"/>
                <a:cs typeface="Tahoma"/>
              </a:rPr>
              <a:t>Report</a:t>
            </a:r>
            <a:r>
              <a:rPr lang="en" spc="-152" dirty="0">
                <a:latin typeface="Tahoma"/>
                <a:cs typeface="Tahoma"/>
              </a:rPr>
              <a:t> </a:t>
            </a:r>
            <a:r>
              <a:rPr lang="en" sz="2000" spc="-12" dirty="0">
                <a:solidFill>
                  <a:srgbClr val="7F7F7F"/>
                </a:solidFill>
                <a:latin typeface="Tahoma"/>
                <a:cs typeface="Tahoma"/>
              </a:rPr>
              <a:t>(Due</a:t>
            </a:r>
            <a:r>
              <a:rPr lang="en" sz="2000" spc="-126" dirty="0">
                <a:solidFill>
                  <a:srgbClr val="7F7F7F"/>
                </a:solidFill>
                <a:latin typeface="Tahoma"/>
                <a:cs typeface="Tahoma"/>
              </a:rPr>
              <a:t> </a:t>
            </a:r>
            <a:r>
              <a:rPr lang="en" sz="2000" spc="54" dirty="0">
                <a:solidFill>
                  <a:srgbClr val="7F7F7F"/>
                </a:solidFill>
                <a:latin typeface="Tahoma"/>
                <a:cs typeface="Tahoma"/>
              </a:rPr>
              <a:t>Monday</a:t>
            </a:r>
            <a:r>
              <a:rPr lang="en" sz="2000" spc="-126" dirty="0">
                <a:solidFill>
                  <a:srgbClr val="7F7F7F"/>
                </a:solidFill>
                <a:latin typeface="Tahoma"/>
                <a:cs typeface="Tahoma"/>
              </a:rPr>
              <a:t> </a:t>
            </a:r>
            <a:r>
              <a:rPr lang="en" sz="2000" spc="-15" dirty="0">
                <a:solidFill>
                  <a:srgbClr val="7F7F7F"/>
                </a:solidFill>
                <a:latin typeface="Tahoma"/>
                <a:cs typeface="Tahoma"/>
              </a:rPr>
              <a:t>14.05)</a:t>
            </a:r>
            <a:endParaRPr lang="en" sz="2000" dirty="0">
              <a:latin typeface="Tahoma"/>
              <a:cs typeface="Tahoma"/>
            </a:endParaRPr>
          </a:p>
          <a:p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CFE828D9-9987-EA47-B0BF-C3F70C34C4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Individual Task: Material research</a:t>
            </a:r>
          </a:p>
        </p:txBody>
      </p:sp>
    </p:spTree>
    <p:extLst>
      <p:ext uri="{BB962C8B-B14F-4D97-AF65-F5344CB8AC3E}">
        <p14:creationId xmlns:p14="http://schemas.microsoft.com/office/powerpoint/2010/main" val="289833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62068234-49AB-5A44-AC95-F61CD05FEC9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7620">
              <a:spcBef>
                <a:spcPts val="420"/>
              </a:spcBef>
              <a:tabLst>
                <a:tab pos="1288923" algn="l"/>
              </a:tabLst>
            </a:pPr>
            <a:r>
              <a:rPr lang="en" sz="1600" spc="-24" dirty="0">
                <a:cs typeface="Arial"/>
              </a:rPr>
              <a:t>Team</a:t>
            </a:r>
            <a:r>
              <a:rPr lang="en" sz="1600" spc="-122" dirty="0">
                <a:cs typeface="Arial"/>
              </a:rPr>
              <a:t> </a:t>
            </a:r>
            <a:r>
              <a:rPr lang="en" sz="1600" spc="-39" dirty="0">
                <a:cs typeface="Arial"/>
              </a:rPr>
              <a:t>Work	</a:t>
            </a:r>
            <a:r>
              <a:rPr lang="en" sz="1600" spc="81" dirty="0">
                <a:cs typeface="Arial"/>
              </a:rPr>
              <a:t>3/4</a:t>
            </a:r>
            <a:endParaRPr lang="en" sz="1600" dirty="0">
              <a:cs typeface="Arial"/>
            </a:endParaRPr>
          </a:p>
          <a:p>
            <a:pPr marL="480060">
              <a:spcBef>
                <a:spcPts val="300"/>
              </a:spcBef>
            </a:pPr>
            <a:r>
              <a:rPr lang="en" sz="1600" spc="48" dirty="0">
                <a:latin typeface="Tahoma"/>
                <a:cs typeface="Tahoma"/>
              </a:rPr>
              <a:t>Peer</a:t>
            </a:r>
            <a:r>
              <a:rPr lang="en" sz="1600" spc="-129" dirty="0">
                <a:latin typeface="Tahoma"/>
                <a:cs typeface="Tahoma"/>
              </a:rPr>
              <a:t> </a:t>
            </a:r>
            <a:r>
              <a:rPr lang="en" sz="1600" spc="-57" dirty="0">
                <a:latin typeface="Tahoma"/>
                <a:cs typeface="Tahoma"/>
              </a:rPr>
              <a:t>(35%)</a:t>
            </a:r>
            <a:r>
              <a:rPr lang="en" sz="1600" spc="-126" dirty="0">
                <a:latin typeface="Tahoma"/>
                <a:cs typeface="Tahoma"/>
              </a:rPr>
              <a:t> </a:t>
            </a:r>
            <a:r>
              <a:rPr lang="en" sz="1600" spc="51" dirty="0">
                <a:latin typeface="Tahoma"/>
                <a:cs typeface="Tahoma"/>
              </a:rPr>
              <a:t>and</a:t>
            </a:r>
            <a:r>
              <a:rPr lang="en" sz="1600" spc="-126" dirty="0">
                <a:latin typeface="Tahoma"/>
                <a:cs typeface="Tahoma"/>
              </a:rPr>
              <a:t> </a:t>
            </a:r>
            <a:r>
              <a:rPr lang="en" sz="1600" spc="72" dirty="0">
                <a:latin typeface="Tahoma"/>
                <a:cs typeface="Tahoma"/>
              </a:rPr>
              <a:t>self</a:t>
            </a:r>
            <a:r>
              <a:rPr lang="en" sz="1600" spc="-126" dirty="0">
                <a:latin typeface="Tahoma"/>
                <a:cs typeface="Tahoma"/>
              </a:rPr>
              <a:t> </a:t>
            </a:r>
            <a:r>
              <a:rPr lang="en" sz="1600" spc="-57" dirty="0">
                <a:latin typeface="Tahoma"/>
                <a:cs typeface="Tahoma"/>
              </a:rPr>
              <a:t>(15%)</a:t>
            </a:r>
            <a:r>
              <a:rPr lang="en" sz="1600" spc="-126" dirty="0">
                <a:latin typeface="Tahoma"/>
                <a:cs typeface="Tahoma"/>
              </a:rPr>
              <a:t> </a:t>
            </a:r>
            <a:r>
              <a:rPr lang="en" sz="1600" spc="42" dirty="0">
                <a:latin typeface="Tahoma"/>
                <a:cs typeface="Tahoma"/>
              </a:rPr>
              <a:t>evaluation</a:t>
            </a:r>
            <a:endParaRPr lang="en" sz="1600" dirty="0">
              <a:latin typeface="Tahoma"/>
              <a:cs typeface="Tahoma"/>
            </a:endParaRPr>
          </a:p>
          <a:p>
            <a:pPr marL="480060"/>
            <a:r>
              <a:rPr lang="en" sz="1600" spc="-18" dirty="0">
                <a:latin typeface="Tahoma"/>
                <a:cs typeface="Tahoma"/>
              </a:rPr>
              <a:t>Team</a:t>
            </a:r>
            <a:r>
              <a:rPr lang="en" sz="1600" spc="-129" dirty="0">
                <a:latin typeface="Tahoma"/>
                <a:cs typeface="Tahoma"/>
              </a:rPr>
              <a:t> </a:t>
            </a:r>
            <a:r>
              <a:rPr lang="en" sz="1600" spc="48" dirty="0">
                <a:latin typeface="Tahoma"/>
                <a:cs typeface="Tahoma"/>
              </a:rPr>
              <a:t>building</a:t>
            </a:r>
            <a:r>
              <a:rPr lang="en" sz="1600" spc="-126" dirty="0">
                <a:latin typeface="Tahoma"/>
                <a:cs typeface="Tahoma"/>
              </a:rPr>
              <a:t> </a:t>
            </a:r>
            <a:r>
              <a:rPr lang="en" sz="1600" spc="51" dirty="0">
                <a:latin typeface="Tahoma"/>
                <a:cs typeface="Tahoma"/>
              </a:rPr>
              <a:t>and</a:t>
            </a:r>
            <a:r>
              <a:rPr lang="en" sz="1600" spc="-126" dirty="0">
                <a:latin typeface="Tahoma"/>
                <a:cs typeface="Tahoma"/>
              </a:rPr>
              <a:t> </a:t>
            </a:r>
            <a:r>
              <a:rPr lang="en" sz="1600" spc="57" dirty="0">
                <a:latin typeface="Tahoma"/>
                <a:cs typeface="Tahoma"/>
              </a:rPr>
              <a:t>communication</a:t>
            </a:r>
            <a:r>
              <a:rPr lang="en" sz="1600" spc="-126" dirty="0">
                <a:latin typeface="Tahoma"/>
                <a:cs typeface="Tahoma"/>
              </a:rPr>
              <a:t> </a:t>
            </a:r>
            <a:r>
              <a:rPr lang="en" sz="1600" spc="90" dirty="0">
                <a:latin typeface="Tahoma"/>
                <a:cs typeface="Tahoma"/>
              </a:rPr>
              <a:t>skills</a:t>
            </a:r>
            <a:r>
              <a:rPr lang="en" sz="1600" spc="-126" dirty="0">
                <a:latin typeface="Tahoma"/>
                <a:cs typeface="Tahoma"/>
              </a:rPr>
              <a:t> </a:t>
            </a:r>
            <a:r>
              <a:rPr lang="en" sz="1600" spc="21" dirty="0">
                <a:latin typeface="Tahoma"/>
                <a:cs typeface="Tahoma"/>
              </a:rPr>
              <a:t>50</a:t>
            </a:r>
            <a:r>
              <a:rPr lang="en" sz="1600" spc="-129" dirty="0">
                <a:latin typeface="Tahoma"/>
                <a:cs typeface="Tahoma"/>
              </a:rPr>
              <a:t> </a:t>
            </a:r>
            <a:r>
              <a:rPr lang="en" sz="1600" spc="-87" dirty="0">
                <a:latin typeface="Tahoma"/>
                <a:cs typeface="Tahoma"/>
              </a:rPr>
              <a:t>%</a:t>
            </a:r>
            <a:endParaRPr lang="en" sz="1600" dirty="0">
              <a:latin typeface="Tahoma"/>
              <a:cs typeface="Tahoma"/>
            </a:endParaRPr>
          </a:p>
          <a:p>
            <a:pPr marL="480060" marR="3048"/>
            <a:r>
              <a:rPr lang="en" sz="1600" spc="36" dirty="0">
                <a:latin typeface="Tahoma"/>
                <a:cs typeface="Tahoma"/>
              </a:rPr>
              <a:t>How</a:t>
            </a:r>
            <a:r>
              <a:rPr lang="en" sz="1600" spc="-129" dirty="0">
                <a:latin typeface="Tahoma"/>
                <a:cs typeface="Tahoma"/>
              </a:rPr>
              <a:t> </a:t>
            </a:r>
            <a:r>
              <a:rPr lang="en" sz="1600" spc="63" dirty="0">
                <a:latin typeface="Tahoma"/>
                <a:cs typeface="Tahoma"/>
              </a:rPr>
              <a:t>well</a:t>
            </a:r>
            <a:r>
              <a:rPr lang="en" sz="1600" spc="-126" dirty="0">
                <a:latin typeface="Tahoma"/>
                <a:cs typeface="Tahoma"/>
              </a:rPr>
              <a:t> </a:t>
            </a:r>
            <a:r>
              <a:rPr lang="en" sz="1600" spc="51" dirty="0">
                <a:latin typeface="Tahoma"/>
                <a:cs typeface="Tahoma"/>
              </a:rPr>
              <a:t>a</a:t>
            </a:r>
            <a:r>
              <a:rPr lang="en" sz="1600" spc="-126" dirty="0">
                <a:latin typeface="Tahoma"/>
                <a:cs typeface="Tahoma"/>
              </a:rPr>
              <a:t> </a:t>
            </a:r>
            <a:r>
              <a:rPr lang="en" sz="1600" spc="51" dirty="0">
                <a:latin typeface="Tahoma"/>
                <a:cs typeface="Tahoma"/>
              </a:rPr>
              <a:t>team</a:t>
            </a:r>
            <a:r>
              <a:rPr lang="en" sz="1600" spc="-126" dirty="0">
                <a:latin typeface="Tahoma"/>
                <a:cs typeface="Tahoma"/>
              </a:rPr>
              <a:t> </a:t>
            </a:r>
            <a:r>
              <a:rPr lang="en" sz="1600" spc="45" dirty="0">
                <a:latin typeface="Tahoma"/>
                <a:cs typeface="Tahoma"/>
              </a:rPr>
              <a:t>member</a:t>
            </a:r>
            <a:r>
              <a:rPr lang="en" sz="1600" spc="-126" dirty="0">
                <a:latin typeface="Tahoma"/>
                <a:cs typeface="Tahoma"/>
              </a:rPr>
              <a:t> </a:t>
            </a:r>
            <a:r>
              <a:rPr lang="en" sz="1600" spc="68" dirty="0">
                <a:latin typeface="Tahoma"/>
                <a:cs typeface="Tahoma"/>
              </a:rPr>
              <a:t>has</a:t>
            </a:r>
            <a:r>
              <a:rPr lang="en" sz="1600" spc="-126" dirty="0">
                <a:latin typeface="Tahoma"/>
                <a:cs typeface="Tahoma"/>
              </a:rPr>
              <a:t> </a:t>
            </a:r>
            <a:r>
              <a:rPr lang="en" sz="1600" spc="48" dirty="0">
                <a:latin typeface="Tahoma"/>
                <a:cs typeface="Tahoma"/>
              </a:rPr>
              <a:t>advanced</a:t>
            </a:r>
            <a:r>
              <a:rPr lang="en" sz="1600" spc="-126" dirty="0">
                <a:latin typeface="Tahoma"/>
                <a:cs typeface="Tahoma"/>
              </a:rPr>
              <a:t> </a:t>
            </a:r>
            <a:r>
              <a:rPr lang="en" sz="1600" spc="51" dirty="0">
                <a:latin typeface="Tahoma"/>
                <a:cs typeface="Tahoma"/>
              </a:rPr>
              <a:t>in</a:t>
            </a:r>
            <a:r>
              <a:rPr lang="en" sz="1600" spc="-126" dirty="0">
                <a:latin typeface="Tahoma"/>
                <a:cs typeface="Tahoma"/>
              </a:rPr>
              <a:t> </a:t>
            </a:r>
            <a:r>
              <a:rPr lang="en" sz="1600" spc="51" dirty="0">
                <a:latin typeface="Tahoma"/>
                <a:cs typeface="Tahoma"/>
              </a:rPr>
              <a:t>the</a:t>
            </a:r>
            <a:r>
              <a:rPr lang="en" sz="1600" spc="-126" dirty="0">
                <a:latin typeface="Tahoma"/>
                <a:cs typeface="Tahoma"/>
              </a:rPr>
              <a:t> </a:t>
            </a:r>
            <a:r>
              <a:rPr lang="en" sz="1600" spc="42" dirty="0">
                <a:latin typeface="Tahoma"/>
                <a:cs typeface="Tahoma"/>
              </a:rPr>
              <a:t>project</a:t>
            </a:r>
            <a:r>
              <a:rPr lang="en" sz="1600" spc="-126" dirty="0">
                <a:latin typeface="Tahoma"/>
                <a:cs typeface="Tahoma"/>
              </a:rPr>
              <a:t> </a:t>
            </a:r>
            <a:r>
              <a:rPr lang="en" sz="1600" spc="21" dirty="0">
                <a:latin typeface="Tahoma"/>
                <a:cs typeface="Tahoma"/>
              </a:rPr>
              <a:t>50</a:t>
            </a:r>
            <a:r>
              <a:rPr lang="en" sz="1600" spc="-126" dirty="0">
                <a:latin typeface="Tahoma"/>
                <a:cs typeface="Tahoma"/>
              </a:rPr>
              <a:t> </a:t>
            </a:r>
            <a:r>
              <a:rPr lang="en" sz="1600" spc="-87" dirty="0">
                <a:latin typeface="Tahoma"/>
                <a:cs typeface="Tahoma"/>
              </a:rPr>
              <a:t>%  </a:t>
            </a:r>
            <a:r>
              <a:rPr lang="en" sz="1600" spc="-24" dirty="0">
                <a:latin typeface="Tahoma"/>
                <a:cs typeface="Tahoma"/>
              </a:rPr>
              <a:t>It</a:t>
            </a:r>
            <a:r>
              <a:rPr lang="en" sz="1600" spc="-129" dirty="0">
                <a:latin typeface="Tahoma"/>
                <a:cs typeface="Tahoma"/>
              </a:rPr>
              <a:t> </a:t>
            </a:r>
            <a:r>
              <a:rPr lang="en" sz="1600" spc="87" dirty="0">
                <a:latin typeface="Tahoma"/>
                <a:cs typeface="Tahoma"/>
              </a:rPr>
              <a:t>is</a:t>
            </a:r>
            <a:r>
              <a:rPr lang="en" sz="1600" spc="-126" dirty="0">
                <a:latin typeface="Tahoma"/>
                <a:cs typeface="Tahoma"/>
              </a:rPr>
              <a:t> </a:t>
            </a:r>
            <a:r>
              <a:rPr lang="en" sz="1600" spc="42" dirty="0">
                <a:latin typeface="Tahoma"/>
                <a:cs typeface="Tahoma"/>
              </a:rPr>
              <a:t>not</a:t>
            </a:r>
            <a:r>
              <a:rPr lang="en" sz="1600" spc="-129" dirty="0">
                <a:latin typeface="Tahoma"/>
                <a:cs typeface="Tahoma"/>
              </a:rPr>
              <a:t> </a:t>
            </a:r>
            <a:r>
              <a:rPr lang="en" sz="1600" spc="68" dirty="0">
                <a:latin typeface="Tahoma"/>
                <a:cs typeface="Tahoma"/>
              </a:rPr>
              <a:t>possible</a:t>
            </a:r>
            <a:r>
              <a:rPr lang="en" sz="1600" spc="-126" dirty="0">
                <a:latin typeface="Tahoma"/>
                <a:cs typeface="Tahoma"/>
              </a:rPr>
              <a:t> </a:t>
            </a:r>
            <a:r>
              <a:rPr lang="en" sz="1600" spc="57" dirty="0">
                <a:latin typeface="Tahoma"/>
                <a:cs typeface="Tahoma"/>
              </a:rPr>
              <a:t>that</a:t>
            </a:r>
            <a:r>
              <a:rPr lang="en" sz="1600" spc="-129" dirty="0">
                <a:latin typeface="Tahoma"/>
                <a:cs typeface="Tahoma"/>
              </a:rPr>
              <a:t> </a:t>
            </a:r>
            <a:r>
              <a:rPr lang="en" sz="1600" spc="51" dirty="0">
                <a:latin typeface="Tahoma"/>
                <a:cs typeface="Tahoma"/>
              </a:rPr>
              <a:t>the</a:t>
            </a:r>
            <a:r>
              <a:rPr lang="en" sz="1600" spc="-126" dirty="0">
                <a:latin typeface="Tahoma"/>
                <a:cs typeface="Tahoma"/>
              </a:rPr>
              <a:t> </a:t>
            </a:r>
            <a:r>
              <a:rPr lang="en" sz="1600" spc="51" dirty="0">
                <a:latin typeface="Tahoma"/>
                <a:cs typeface="Tahoma"/>
              </a:rPr>
              <a:t>team</a:t>
            </a:r>
            <a:r>
              <a:rPr lang="en" sz="1600" spc="-129" dirty="0">
                <a:latin typeface="Tahoma"/>
                <a:cs typeface="Tahoma"/>
              </a:rPr>
              <a:t> </a:t>
            </a:r>
            <a:r>
              <a:rPr lang="en" sz="1600" spc="54" dirty="0">
                <a:latin typeface="Tahoma"/>
                <a:cs typeface="Tahoma"/>
              </a:rPr>
              <a:t>members</a:t>
            </a:r>
            <a:r>
              <a:rPr lang="en" sz="1600" spc="-126" dirty="0">
                <a:latin typeface="Tahoma"/>
                <a:cs typeface="Tahoma"/>
              </a:rPr>
              <a:t> </a:t>
            </a:r>
            <a:r>
              <a:rPr lang="en" sz="1600" spc="48" dirty="0">
                <a:latin typeface="Tahoma"/>
                <a:cs typeface="Tahoma"/>
              </a:rPr>
              <a:t>be</a:t>
            </a:r>
            <a:r>
              <a:rPr lang="en" sz="1600" spc="-126" dirty="0">
                <a:latin typeface="Tahoma"/>
                <a:cs typeface="Tahoma"/>
              </a:rPr>
              <a:t> </a:t>
            </a:r>
            <a:r>
              <a:rPr lang="en" sz="1600" spc="51" dirty="0">
                <a:latin typeface="Tahoma"/>
                <a:cs typeface="Tahoma"/>
              </a:rPr>
              <a:t>equally</a:t>
            </a:r>
            <a:r>
              <a:rPr lang="en" sz="1600" spc="-129" dirty="0">
                <a:latin typeface="Tahoma"/>
                <a:cs typeface="Tahoma"/>
              </a:rPr>
              <a:t> </a:t>
            </a:r>
            <a:r>
              <a:rPr lang="en" sz="1600" spc="36" dirty="0">
                <a:latin typeface="Tahoma"/>
                <a:cs typeface="Tahoma"/>
              </a:rPr>
              <a:t>graded</a:t>
            </a:r>
            <a:endParaRPr lang="en" sz="1600" dirty="0">
              <a:latin typeface="Tahoma"/>
              <a:cs typeface="Tahoma"/>
            </a:endParaRPr>
          </a:p>
          <a:p>
            <a:pPr>
              <a:spcBef>
                <a:spcPts val="30"/>
              </a:spcBef>
            </a:pPr>
            <a:endParaRPr lang="en" sz="1600" dirty="0">
              <a:latin typeface="Times New Roman"/>
              <a:cs typeface="Times New Roman"/>
            </a:endParaRPr>
          </a:p>
          <a:p>
            <a:pPr marL="7620"/>
            <a:r>
              <a:rPr lang="en" sz="1600" spc="-27" dirty="0">
                <a:cs typeface="Arial"/>
              </a:rPr>
              <a:t>Teachers </a:t>
            </a:r>
            <a:r>
              <a:rPr lang="en" sz="1600" spc="-3" dirty="0">
                <a:cs typeface="Arial"/>
              </a:rPr>
              <a:t>evaluation</a:t>
            </a:r>
            <a:r>
              <a:rPr lang="en" sz="1600" spc="-228" dirty="0">
                <a:cs typeface="Arial"/>
              </a:rPr>
              <a:t> </a:t>
            </a:r>
            <a:r>
              <a:rPr lang="en" sz="1600" spc="9" dirty="0">
                <a:cs typeface="Arial"/>
              </a:rPr>
              <a:t>(50%)</a:t>
            </a:r>
            <a:endParaRPr lang="en" sz="1600" dirty="0">
              <a:cs typeface="Arial"/>
            </a:endParaRPr>
          </a:p>
          <a:p>
            <a:pPr marL="480060">
              <a:spcBef>
                <a:spcPts val="300"/>
              </a:spcBef>
            </a:pPr>
            <a:r>
              <a:rPr lang="en" sz="1600" spc="75" dirty="0">
                <a:latin typeface="Tahoma"/>
                <a:cs typeface="Tahoma"/>
              </a:rPr>
              <a:t>Subtasks</a:t>
            </a:r>
            <a:r>
              <a:rPr lang="en" sz="1600" spc="-129" dirty="0">
                <a:latin typeface="Tahoma"/>
                <a:cs typeface="Tahoma"/>
              </a:rPr>
              <a:t> </a:t>
            </a:r>
            <a:r>
              <a:rPr lang="en" sz="1600" spc="-15" dirty="0">
                <a:latin typeface="Tahoma"/>
                <a:cs typeface="Tahoma"/>
              </a:rPr>
              <a:t>30%</a:t>
            </a:r>
            <a:endParaRPr lang="en" sz="1600" dirty="0">
              <a:latin typeface="Tahoma"/>
              <a:cs typeface="Tahoma"/>
            </a:endParaRPr>
          </a:p>
          <a:p>
            <a:pPr marL="480060" marR="2222372"/>
            <a:r>
              <a:rPr lang="en" sz="1600" spc="63" dirty="0">
                <a:latin typeface="Tahoma"/>
                <a:cs typeface="Tahoma"/>
              </a:rPr>
              <a:t>Participation</a:t>
            </a:r>
            <a:r>
              <a:rPr lang="en" sz="1600" spc="-144" dirty="0">
                <a:latin typeface="Tahoma"/>
                <a:cs typeface="Tahoma"/>
              </a:rPr>
              <a:t> </a:t>
            </a:r>
            <a:r>
              <a:rPr lang="en" sz="1600" spc="51" dirty="0">
                <a:latin typeface="Tahoma"/>
                <a:cs typeface="Tahoma"/>
              </a:rPr>
              <a:t>and</a:t>
            </a:r>
            <a:r>
              <a:rPr lang="en" sz="1600" spc="-141" dirty="0">
                <a:latin typeface="Tahoma"/>
                <a:cs typeface="Tahoma"/>
              </a:rPr>
              <a:t> </a:t>
            </a:r>
            <a:r>
              <a:rPr lang="en" sz="1600" spc="60" dirty="0">
                <a:latin typeface="Tahoma"/>
                <a:cs typeface="Tahoma"/>
              </a:rPr>
              <a:t>activeness</a:t>
            </a:r>
            <a:r>
              <a:rPr lang="en" sz="1600" spc="-141" dirty="0">
                <a:latin typeface="Tahoma"/>
                <a:cs typeface="Tahoma"/>
              </a:rPr>
              <a:t> </a:t>
            </a:r>
            <a:r>
              <a:rPr lang="en" sz="1600" spc="-15" dirty="0">
                <a:latin typeface="Tahoma"/>
                <a:cs typeface="Tahoma"/>
              </a:rPr>
              <a:t>30%  </a:t>
            </a:r>
            <a:r>
              <a:rPr lang="en" sz="1600" spc="57" dirty="0">
                <a:latin typeface="Tahoma"/>
                <a:cs typeface="Tahoma"/>
              </a:rPr>
              <a:t>Presentation</a:t>
            </a:r>
            <a:r>
              <a:rPr lang="en" sz="1600" spc="-132" dirty="0">
                <a:latin typeface="Tahoma"/>
                <a:cs typeface="Tahoma"/>
              </a:rPr>
              <a:t> </a:t>
            </a:r>
            <a:r>
              <a:rPr lang="en" sz="1600" spc="51" dirty="0">
                <a:latin typeface="Tahoma"/>
                <a:cs typeface="Tahoma"/>
              </a:rPr>
              <a:t>and</a:t>
            </a:r>
            <a:r>
              <a:rPr lang="en" sz="1600" spc="-129" dirty="0">
                <a:latin typeface="Tahoma"/>
                <a:cs typeface="Tahoma"/>
              </a:rPr>
              <a:t> </a:t>
            </a:r>
            <a:r>
              <a:rPr lang="en" sz="1600" spc="42" dirty="0">
                <a:latin typeface="Tahoma"/>
                <a:cs typeface="Tahoma"/>
              </a:rPr>
              <a:t>report</a:t>
            </a:r>
            <a:r>
              <a:rPr lang="en" sz="1600" spc="-129" dirty="0">
                <a:latin typeface="Tahoma"/>
                <a:cs typeface="Tahoma"/>
              </a:rPr>
              <a:t> </a:t>
            </a:r>
            <a:r>
              <a:rPr lang="en" sz="1600" spc="-15" dirty="0">
                <a:latin typeface="Tahoma"/>
                <a:cs typeface="Tahoma"/>
              </a:rPr>
              <a:t>40%</a:t>
            </a:r>
            <a:endParaRPr lang="en" sz="1600" dirty="0">
              <a:latin typeface="Tahoma"/>
              <a:cs typeface="Tahoma"/>
            </a:endParaRPr>
          </a:p>
          <a:p>
            <a:pPr>
              <a:spcBef>
                <a:spcPts val="33"/>
              </a:spcBef>
            </a:pPr>
            <a:endParaRPr lang="en" sz="1600" dirty="0">
              <a:latin typeface="Times New Roman"/>
              <a:cs typeface="Times New Roman"/>
            </a:endParaRPr>
          </a:p>
          <a:p>
            <a:pPr marL="7620"/>
            <a:r>
              <a:rPr lang="en" sz="1600" spc="-24" dirty="0">
                <a:cs typeface="Arial"/>
              </a:rPr>
              <a:t>Personal </a:t>
            </a:r>
            <a:r>
              <a:rPr lang="en" sz="1600" spc="-27" dirty="0">
                <a:cs typeface="Arial"/>
              </a:rPr>
              <a:t>Task</a:t>
            </a:r>
            <a:r>
              <a:rPr lang="en" sz="1600" spc="-231" dirty="0">
                <a:cs typeface="Arial"/>
              </a:rPr>
              <a:t> </a:t>
            </a:r>
            <a:r>
              <a:rPr lang="en" sz="1600" spc="81" dirty="0">
                <a:cs typeface="Arial"/>
              </a:rPr>
              <a:t>1/4</a:t>
            </a:r>
            <a:endParaRPr lang="en" sz="1600" dirty="0">
              <a:cs typeface="Arial"/>
            </a:endParaRPr>
          </a:p>
          <a:p>
            <a:pPr marL="480060">
              <a:spcBef>
                <a:spcPts val="300"/>
              </a:spcBef>
            </a:pPr>
            <a:r>
              <a:rPr lang="en" sz="1600" spc="21" dirty="0">
                <a:latin typeface="Tahoma"/>
                <a:cs typeface="Tahoma"/>
              </a:rPr>
              <a:t>Teachers</a:t>
            </a:r>
            <a:r>
              <a:rPr lang="en" sz="1600" spc="-129" dirty="0">
                <a:latin typeface="Tahoma"/>
                <a:cs typeface="Tahoma"/>
              </a:rPr>
              <a:t> </a:t>
            </a:r>
            <a:r>
              <a:rPr lang="en" sz="1600" spc="42" dirty="0">
                <a:latin typeface="Tahoma"/>
                <a:cs typeface="Tahoma"/>
              </a:rPr>
              <a:t>evaluation</a:t>
            </a:r>
            <a:endParaRPr lang="en" sz="1600" dirty="0">
              <a:latin typeface="Tahoma"/>
              <a:cs typeface="Tahoma"/>
            </a:endParaRPr>
          </a:p>
          <a:p>
            <a:endParaRPr lang="en-US" sz="1400" dirty="0"/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8E4CDA14-506B-AC4D-AB09-D5D40820D8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Course evaluation</a:t>
            </a:r>
          </a:p>
        </p:txBody>
      </p:sp>
    </p:spTree>
    <p:extLst>
      <p:ext uri="{BB962C8B-B14F-4D97-AF65-F5344CB8AC3E}">
        <p14:creationId xmlns:p14="http://schemas.microsoft.com/office/powerpoint/2010/main" val="2333610739"/>
      </p:ext>
    </p:extLst>
  </p:cSld>
  <p:clrMapOvr>
    <a:masterClrMapping/>
  </p:clrMapOvr>
</p:sld>
</file>

<file path=ppt/theme/theme1.xml><?xml version="1.0" encoding="utf-8"?>
<a:theme xmlns:a="http://schemas.openxmlformats.org/drawingml/2006/main" name="Aalto-yliopisto_2013">
  <a:themeElements>
    <a:clrScheme name="Aalto 2013: Tuned">
      <a:dk1>
        <a:sysClr val="windowText" lastClr="000000"/>
      </a:dk1>
      <a:lt1>
        <a:sysClr val="window" lastClr="FFFFFF"/>
      </a:lt1>
      <a:dk2>
        <a:srgbClr val="005EB8"/>
      </a:dk2>
      <a:lt2>
        <a:srgbClr val="8C857B"/>
      </a:lt2>
      <a:accent1>
        <a:srgbClr val="FFCD00"/>
      </a:accent1>
      <a:accent2>
        <a:srgbClr val="00965E"/>
      </a:accent2>
      <a:accent3>
        <a:srgbClr val="005EB8"/>
      </a:accent3>
      <a:accent4>
        <a:srgbClr val="7D55C7"/>
      </a:accent4>
      <a:accent5>
        <a:srgbClr val="EF3340"/>
      </a:accent5>
      <a:accent6>
        <a:srgbClr val="FF671F"/>
      </a:accent6>
      <a:hlink>
        <a:srgbClr val="000000"/>
      </a:hlink>
      <a:folHlink>
        <a:srgbClr val="8C857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AaltoUniversity_presentation_270115.pptx" id="{B098B754-9CA0-4D02-9861-1931B9A0C66C}" vid="{48AC2796-4C32-4099-B794-82C880EB55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B81526D931D8449562EB4C69BA258D" ma:contentTypeVersion="0" ma:contentTypeDescription="Create a new document." ma:contentTypeScope="" ma:versionID="ba1e11fde23b863786958611163a04c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BFE3B32-8AEE-40E1-A228-D331FDE861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ED2348-C7FD-4BE0-940E-337F559BA5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A31AE3E-E47A-4FBB-8C55-C6661F786DAF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AaltoUniversity_presentation_270115</Template>
  <TotalTime>14043</TotalTime>
  <Words>556</Words>
  <Application>Microsoft Macintosh PowerPoint</Application>
  <PresentationFormat>On-screen Show (4:3)</PresentationFormat>
  <Paragraphs>144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Courier New</vt:lpstr>
      <vt:lpstr>Georgia</vt:lpstr>
      <vt:lpstr>Lucida Grande</vt:lpstr>
      <vt:lpstr>Roboto</vt:lpstr>
      <vt:lpstr>Tahoma</vt:lpstr>
      <vt:lpstr>Times New Roman</vt:lpstr>
      <vt:lpstr>Aalto-yliopisto_2013</vt:lpstr>
      <vt:lpstr>New Materials and Means of Production (10 cr)  MUO-E3000</vt:lpstr>
      <vt:lpstr>Agenda</vt:lpstr>
      <vt:lpstr>Teachers</vt:lpstr>
      <vt:lpstr>Why this course exists?</vt:lpstr>
      <vt:lpstr>PowerPoint Presentation</vt:lpstr>
      <vt:lpstr>COURSE STRUCTURE AND WORKLOAD</vt:lpstr>
      <vt:lpstr>Team task: Primary Project  </vt:lpstr>
      <vt:lpstr>Individual Task: Material research</vt:lpstr>
      <vt:lpstr>Course evaluation</vt:lpstr>
    </vt:vector>
  </TitlesOfParts>
  <Company>Aalto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Kähkönen Elina</dc:creator>
  <cp:lastModifiedBy>Microsoft Office User</cp:lastModifiedBy>
  <cp:revision>51</cp:revision>
  <cp:lastPrinted>2014-03-07T13:14:33Z</cp:lastPrinted>
  <dcterms:created xsi:type="dcterms:W3CDTF">2016-07-25T08:07:06Z</dcterms:created>
  <dcterms:modified xsi:type="dcterms:W3CDTF">2019-03-01T11:20:59Z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0x010100AEB81526D931D8449562EB4C69BA258D</vt:lpwstr>
  </property>
</Properties>
</file>