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Lst>
  <p:notesMasterIdLst>
    <p:notesMasterId r:id="rId78"/>
  </p:notesMasterIdLst>
  <p:handoutMasterIdLst>
    <p:handoutMasterId r:id="rId79"/>
  </p:handoutMasterIdLst>
  <p:sldIdLst>
    <p:sldId id="256" r:id="rId2"/>
    <p:sldId id="259" r:id="rId3"/>
    <p:sldId id="260" r:id="rId4"/>
    <p:sldId id="263" r:id="rId5"/>
    <p:sldId id="265" r:id="rId6"/>
    <p:sldId id="267" r:id="rId7"/>
    <p:sldId id="269" r:id="rId8"/>
    <p:sldId id="270" r:id="rId9"/>
    <p:sldId id="271" r:id="rId10"/>
    <p:sldId id="272" r:id="rId11"/>
    <p:sldId id="273" r:id="rId12"/>
    <p:sldId id="337"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257" r:id="rId76"/>
    <p:sldId id="258" r:id="rId77"/>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EF3340"/>
    <a:srgbClr val="FFCD00"/>
    <a:srgbClr val="005EB8"/>
    <a:srgbClr val="FFCDB8"/>
    <a:srgbClr val="FFCF06"/>
    <a:srgbClr val="F8C704"/>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5" autoAdjust="0"/>
    <p:restoredTop sz="94660"/>
  </p:normalViewPr>
  <p:slideViewPr>
    <p:cSldViewPr snapToObjects="1">
      <p:cViewPr varScale="1">
        <p:scale>
          <a:sx n="137" d="100"/>
          <a:sy n="137" d="100"/>
        </p:scale>
        <p:origin x="672" y="126"/>
      </p:cViewPr>
      <p:guideLst>
        <p:guide orient="horz" pos="167"/>
        <p:guide orient="horz" pos="3070"/>
        <p:guide pos="295"/>
        <p:guide pos="5465"/>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4/19/2018</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19.4.2018</a:t>
            </a:fld>
            <a:endParaRPr lang="fi-FI"/>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anose="020B0600070205080204" pitchFamily="34" charset="-128"/>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2015536-1AC5-44A6-B1A1-3984BD27680B}" type="slidenum">
              <a:rPr lang="en-GB" altLang="en-US" smtClean="0">
                <a:latin typeface="Arial" panose="020B0604020202020204" pitchFamily="34" charset="0"/>
              </a:rPr>
              <a:pPr>
                <a:spcBef>
                  <a:spcPct val="0"/>
                </a:spcBef>
              </a:pPr>
              <a:t>2</a:t>
            </a:fld>
            <a:endParaRPr lang="en-GB" altLang="en-US" smtClean="0">
              <a:latin typeface="Arial" panose="020B0604020202020204" pitchFamily="34" charset="0"/>
            </a:endParaRPr>
          </a:p>
        </p:txBody>
      </p:sp>
    </p:spTree>
    <p:extLst>
      <p:ext uri="{BB962C8B-B14F-4D97-AF65-F5344CB8AC3E}">
        <p14:creationId xmlns:p14="http://schemas.microsoft.com/office/powerpoint/2010/main" val="3274061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ea typeface="ＭＳ Ｐゴシック" panose="020B0600070205080204" pitchFamily="34" charset="-128"/>
              </a:rPr>
              <a:t>Figure 13 shows the plot. Globally, the correlation is poor. But if the data for Europe, the green dots, is examined, a clear correlation emerges. It is interesting to ask why Austria is so happy and France and Japan so miserable on almost the same per capita GDP. Also to ask why the Satisfaction with Life in Butan, Malta and the Bahamas</a:t>
            </a: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E81CFEC-AF30-4641-9FEC-8F525196F6FD}" type="slidenum">
              <a:rPr lang="en-US" altLang="en-US" smtClean="0">
                <a:latin typeface="Arial" panose="020B0604020202020204" pitchFamily="34" charset="0"/>
              </a:rPr>
              <a:pPr>
                <a:spcBef>
                  <a:spcPct val="0"/>
                </a:spcBef>
              </a:pPr>
              <a:t>50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2412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ea typeface="ＭＳ Ｐゴシック" panose="020B0600070205080204" pitchFamily="34" charset="-128"/>
              </a:rPr>
              <a:t>Figure 13 shows the plot. Globally, the correlation is poor. But if the data for Europe, the green dots, is examined, a clear correlation emerges. It is interesting to ask why Austria is so happy and France and Japan so miserable on almost the same per capita GDP. Also to ask why the Satisfaction with Life in Butan, Malta and the Bahamas</a:t>
            </a: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C80D830-E7D0-49B1-85D3-6094DB7E3ABE}" type="slidenum">
              <a:rPr lang="en-US" altLang="en-US" smtClean="0">
                <a:latin typeface="Arial" panose="020B0604020202020204" pitchFamily="34" charset="0"/>
              </a:rPr>
              <a:pPr>
                <a:spcBef>
                  <a:spcPct val="0"/>
                </a:spcBef>
              </a:pPr>
              <a:t>57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5053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ea typeface="ＭＳ Ｐゴシック" panose="020B0600070205080204" pitchFamily="34" charset="-128"/>
              </a:rPr>
              <a:t>(Results at Level 1 or 2: aluminum nitride, alumina, silicon nitride)</a:t>
            </a:r>
          </a:p>
          <a:p>
            <a:pPr eaLnBrk="1" hangingPunct="1">
              <a:spcBef>
                <a:spcPct val="0"/>
              </a:spcBef>
            </a:pPr>
            <a:endParaRPr lang="en-US" altLang="en-US" smtClean="0">
              <a:ea typeface="ＭＳ Ｐゴシック" panose="020B0600070205080204" pitchFamily="34" charset="-128"/>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96E1C29-5790-4802-B4BB-94E411E04F1C}" type="slidenum">
              <a:rPr lang="en-US" altLang="en-US" smtClean="0">
                <a:latin typeface="Arial" panose="020B0604020202020204" pitchFamily="34" charset="0"/>
              </a:rPr>
              <a:pPr>
                <a:spcBef>
                  <a:spcPct val="0"/>
                </a:spcBef>
              </a:pPr>
              <a:t>35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09661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ea typeface="ＭＳ Ｐゴシック" panose="020B0600070205080204" pitchFamily="34" charset="-128"/>
              </a:rPr>
              <a:t>(Results at Level 1 or 2: CFRP (isotropic), Titanium alloys, Magnesium alloys, ...) </a:t>
            </a: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B2052-F915-483F-A8A4-CCE7B1FB136B}" type="slidenum">
              <a:rPr lang="en-US" altLang="en-US" smtClean="0">
                <a:latin typeface="Arial" panose="020B0604020202020204" pitchFamily="34" charset="0"/>
              </a:rPr>
              <a:pPr>
                <a:spcBef>
                  <a:spcPct val="0"/>
                </a:spcBef>
              </a:pPr>
              <a:t>36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5127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ea typeface="ＭＳ Ｐゴシック" panose="020B0600070205080204" pitchFamily="34" charset="-128"/>
              </a:rPr>
              <a:t>(Results at Level 1 or 2: CFRP (isotropic), Titanium alloys, Magnesium alloys, ...) </a:t>
            </a:r>
          </a:p>
          <a:p>
            <a:pPr eaLnBrk="1" hangingPunct="1">
              <a:spcBef>
                <a:spcPct val="0"/>
              </a:spcBef>
            </a:pPr>
            <a:endParaRPr lang="en-US" altLang="en-US" smtClean="0">
              <a:ea typeface="ＭＳ Ｐゴシック" panose="020B0600070205080204" pitchFamily="34" charset="-128"/>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3D7E045-D6C6-4996-91BB-73949A508DAE}" type="slidenum">
              <a:rPr lang="en-US" altLang="en-US" smtClean="0">
                <a:latin typeface="Arial" panose="020B0604020202020204" pitchFamily="34" charset="0"/>
              </a:rPr>
              <a:pPr>
                <a:spcBef>
                  <a:spcPct val="0"/>
                </a:spcBef>
              </a:pPr>
              <a:t>37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12949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anose="020B0600070205080204" pitchFamily="34" charset="-128"/>
            </a:endParaRP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C0AFF87-7F4C-4E7E-954C-05A007E9B322}" type="slidenum">
              <a:rPr lang="en-US" altLang="en-US" smtClean="0">
                <a:latin typeface="Arial" panose="020B0604020202020204" pitchFamily="34" charset="0"/>
              </a:rPr>
              <a:pPr>
                <a:spcBef>
                  <a:spcPct val="0"/>
                </a:spcBef>
              </a:pPr>
              <a:t>39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49450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anose="020B0600070205080204" pitchFamily="34" charset="-128"/>
            </a:endParaRP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9CF1B90-CCA5-41F5-96D5-747FBE76B010}" type="slidenum">
              <a:rPr lang="en-US" altLang="en-US" smtClean="0">
                <a:latin typeface="Arial" panose="020B0604020202020204" pitchFamily="34" charset="0"/>
              </a:rPr>
              <a:pPr>
                <a:spcBef>
                  <a:spcPct val="0"/>
                </a:spcBef>
              </a:pPr>
              <a:t>40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63869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ea typeface="ＭＳ Ｐゴシック" panose="020B0600070205080204" pitchFamily="34" charset="-128"/>
              </a:rPr>
              <a:t>The table, copied from the Platinum record in the Materials data-table, lists the main producing countries. Over 72% derives from a single nation, South Africa. This is an example of supply-chain concentration, a cause for concern for users of Platinum. The Critical Material status of Platinum is </a:t>
            </a:r>
            <a:r>
              <a:rPr lang="en-US" altLang="en-US" i="1" smtClean="0">
                <a:ea typeface="ＭＳ Ｐゴシック" panose="020B0600070205080204" pitchFamily="34" charset="-128"/>
              </a:rPr>
              <a:t>very high. This is partly because of supply-chain concentration and partly because of the abundance risk. Each of the Nations in this list is linked to its record in the Nations data-table, providing economic, political, and social background.</a:t>
            </a:r>
          </a:p>
          <a:p>
            <a:pPr eaLnBrk="1" hangingPunct="1">
              <a:spcBef>
                <a:spcPct val="0"/>
              </a:spcBef>
            </a:pPr>
            <a:endParaRPr lang="en-US" altLang="en-US" i="1"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The table, copied from the Cobalt record in the Materials and Processes database, lists the main producing nations. More than half the world’s Cobalt is sourced from the Democratic Republic of the Congo, meaning that the supply-chain is heavily dependent on a single source. Following the link to D R Congo record in the Nations data-table reveals that this nation has disturbingly poor ratings for Rule of Law and Control of Corruption. There are on-going conflicts that may be funded by mineral sales.</a:t>
            </a: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4A2A46-1F07-4EE9-A948-512344C3FC31}" type="slidenum">
              <a:rPr lang="en-US" altLang="en-US" smtClean="0">
                <a:latin typeface="Arial" panose="020B0604020202020204" pitchFamily="34" charset="0"/>
              </a:rPr>
              <a:pPr>
                <a:spcBef>
                  <a:spcPct val="0"/>
                </a:spcBef>
              </a:pPr>
              <a:t>47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232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ea typeface="ＭＳ Ｐゴシック" panose="020B0600070205080204" pitchFamily="34" charset="-128"/>
              </a:rPr>
              <a:t>The WEEE Directive (EC 2002/96 and 2003/108) sets collection, recycling, and recovery targets for electrical goods. It is part of a legislative initiative to solve the problem of toxic contamination arising from waste electronic products (www.environment- agency.gov.uk/business/topics/waste/32084.aspx).</a:t>
            </a: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Landfill Tax is a tax on the disposal of waste. It aims to encourage waste producers to recover more value from waste, for example through recycling or composting, and to use more environmentally friendly methods of waste disposal. The UK landfill tax in 2012 stands at £64 per tonne.</a:t>
            </a: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D465623-971A-4511-9422-819E56AD0C22}" type="slidenum">
              <a:rPr lang="en-US" altLang="en-US" smtClean="0">
                <a:latin typeface="Arial" panose="020B0604020202020204" pitchFamily="34" charset="0"/>
              </a:rPr>
              <a:pPr>
                <a:spcBef>
                  <a:spcPct val="0"/>
                </a:spcBef>
              </a:pPr>
              <a:t>48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14082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anose="020B0600070205080204" pitchFamily="34" charset="-128"/>
            </a:endParaRPr>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A6D3D0D-EE7B-47D7-9C89-1B1A846382B7}" type="slidenum">
              <a:rPr lang="en-US" altLang="en-US" smtClean="0">
                <a:latin typeface="Arial" panose="020B0604020202020204" pitchFamily="34" charset="0"/>
              </a:rPr>
              <a:pPr>
                <a:spcBef>
                  <a:spcPct val="0"/>
                </a:spcBef>
              </a:pPr>
              <a:t>49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2120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0711065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rgbClr val="005EB8"/>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39350459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sp>
        <p:nvSpPr>
          <p:cNvPr id="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rgbClr val="EF3340"/>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4188458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sp>
        <p:nvSpPr>
          <p:cNvPr id="6" name="Title 1"/>
          <p:cNvSpPr>
            <a:spLocks noGrp="1"/>
          </p:cNvSpPr>
          <p:nvPr>
            <p:ph type="ctrTitle"/>
          </p:nvPr>
        </p:nvSpPr>
        <p:spPr>
          <a:xfrm>
            <a:off x="468313" y="1633364"/>
            <a:ext cx="3319477" cy="2694083"/>
          </a:xfrm>
          <a:prstGeom prst="rect">
            <a:avLst/>
          </a:prstGeom>
        </p:spPr>
        <p:txBody>
          <a:bodyPr lIns="0" tIns="0" rIns="0" bIns="0" anchor="t">
            <a:noAutofit/>
          </a:bodyPr>
          <a:lstStyle>
            <a:lvl1pPr algn="l">
              <a:lnSpc>
                <a:spcPct val="80000"/>
              </a:lnSpc>
              <a:defRPr sz="6000" b="1" spc="-200">
                <a:solidFill>
                  <a:srgbClr val="FFCD00"/>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468313" y="4507364"/>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916562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005EB8"/>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rgbClr val="EF334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159814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rgbClr val="FFCD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366831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19.4.2018</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D8C36687-CBD3-415D-8421-2B5EAA963EBF}" type="datetime1">
              <a:rPr lang="fi-FI" smtClean="0"/>
              <a:t>19.4.2018</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cxnSp>
        <p:nvCxnSpPr>
          <p:cNvPr id="34"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2"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2281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sp>
        <p:nvSpPr>
          <p:cNvPr id="9"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7F3C5285-7526-43D5-81FF-B1103F667C54}" type="datetime1">
              <a:rPr lang="fi-FI" smtClean="0"/>
              <a:t>19.4.2018</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cxnSp>
        <p:nvCxnSpPr>
          <p:cNvPr id="10"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64014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t>19.4.2018</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4"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EF334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27193993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sp>
        <p:nvSpPr>
          <p:cNvPr id="11"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2" name="Content Placeholder 10"/>
          <p:cNvSpPr>
            <a:spLocks noGrp="1"/>
          </p:cNvSpPr>
          <p:nvPr>
            <p:ph sz="quarter" idx="14"/>
          </p:nvPr>
        </p:nvSpPr>
        <p:spPr>
          <a:xfrm>
            <a:off x="468313" y="1261611"/>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15" name="Content Placeholder 10"/>
          <p:cNvSpPr>
            <a:spLocks noGrp="1"/>
          </p:cNvSpPr>
          <p:nvPr>
            <p:ph sz="quarter" idx="18"/>
          </p:nvPr>
        </p:nvSpPr>
        <p:spPr>
          <a:xfrm>
            <a:off x="4687609" y="1261049"/>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4"/>
          <p:cNvSpPr>
            <a:spLocks noGrp="1"/>
          </p:cNvSpPr>
          <p:nvPr>
            <p:ph type="dt" sz="half" idx="19"/>
          </p:nvPr>
        </p:nvSpPr>
        <p:spPr/>
        <p:txBody>
          <a:bodyPr/>
          <a:lstStyle>
            <a:lvl1pPr>
              <a:defRPr/>
            </a:lvl1pPr>
          </a:lstStyle>
          <a:p>
            <a:pPr>
              <a:defRPr/>
            </a:pPr>
            <a:fld id="{250F29C9-51F7-4E61-B7C7-5CEFA78BD6B3}" type="datetime1">
              <a:rPr lang="fi-FI" smtClean="0"/>
              <a:t>19.4.2018</a:t>
            </a:fld>
            <a:endParaRPr lang="fi-FI"/>
          </a:p>
        </p:txBody>
      </p:sp>
      <p:sp>
        <p:nvSpPr>
          <p:cNvPr id="8" name="Footer Placeholder 15"/>
          <p:cNvSpPr>
            <a:spLocks noGrp="1"/>
          </p:cNvSpPr>
          <p:nvPr>
            <p:ph type="ftr" sz="quarter" idx="20"/>
          </p:nvPr>
        </p:nvSpPr>
        <p:spPr/>
        <p:txBody>
          <a:bodyPr/>
          <a:lstStyle>
            <a:lvl1pPr>
              <a:defRPr/>
            </a:lvl1pPr>
          </a:lstStyle>
          <a:p>
            <a:pPr>
              <a:defRPr/>
            </a:pP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3"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2"/>
          <p:cNvSpPr>
            <a:spLocks noGrp="1"/>
          </p:cNvSpPr>
          <p:nvPr>
            <p:ph type="dt" sz="half" idx="19"/>
          </p:nvPr>
        </p:nvSpPr>
        <p:spPr/>
        <p:txBody>
          <a:bodyPr/>
          <a:lstStyle>
            <a:lvl1pPr>
              <a:defRPr/>
            </a:lvl1pPr>
          </a:lstStyle>
          <a:p>
            <a:pPr>
              <a:defRPr/>
            </a:pPr>
            <a:fld id="{42FBD0ED-27AA-4BEE-8827-0A59147D95E5}" type="datetime1">
              <a:rPr lang="fi-FI" smtClean="0"/>
              <a:t>19.4.2018</a:t>
            </a:fld>
            <a:endParaRPr lang="fi-FI"/>
          </a:p>
        </p:txBody>
      </p:sp>
      <p:sp>
        <p:nvSpPr>
          <p:cNvPr id="8" name="Footer Placeholder 3"/>
          <p:cNvSpPr>
            <a:spLocks noGrp="1"/>
          </p:cNvSpPr>
          <p:nvPr>
            <p:ph type="ftr" sz="quarter" idx="20"/>
          </p:nvPr>
        </p:nvSpPr>
        <p:spPr/>
        <p:txBody>
          <a:bodyPr/>
          <a:lstStyle>
            <a:lvl1pPr>
              <a:defRPr/>
            </a:lvl1pPr>
          </a:lstStyle>
          <a:p>
            <a:pPr>
              <a:defRPr/>
            </a:pP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59"/>
            <a:ext cx="1068388" cy="304271"/>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Franklin Gothic Book" charset="0"/>
                <a:ea typeface="ＭＳ Ｐゴシック" charset="-128"/>
              </a:defRPr>
            </a:lvl1pPr>
          </a:lstStyle>
          <a:p>
            <a:pPr>
              <a:defRPr/>
            </a:pPr>
            <a:fld id="{9097A89C-CA68-4FB2-999C-0923F6303907}" type="datetime1">
              <a:rPr lang="en-US" altLang="x-none"/>
              <a:pPr>
                <a:defRPr/>
              </a:pPr>
              <a:t>4/19/2018</a:t>
            </a:fld>
            <a:endParaRPr lang="en-US" altLang="x-none"/>
          </a:p>
        </p:txBody>
      </p:sp>
      <p:sp>
        <p:nvSpPr>
          <p:cNvPr id="3" name="Footer Placeholder 2"/>
          <p:cNvSpPr>
            <a:spLocks noGrp="1"/>
          </p:cNvSpPr>
          <p:nvPr>
            <p:ph type="ftr" sz="quarter" idx="11"/>
          </p:nvPr>
        </p:nvSpPr>
        <p:spPr>
          <a:xfrm>
            <a:off x="1525589" y="5296959"/>
            <a:ext cx="6372225" cy="304271"/>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7897814" y="5296959"/>
            <a:ext cx="788987" cy="304271"/>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Franklin Gothic Book" charset="0"/>
                <a:ea typeface="ＭＳ Ｐゴシック" charset="-128"/>
              </a:defRPr>
            </a:lvl1pPr>
          </a:lstStyle>
          <a:p>
            <a:pPr>
              <a:defRPr/>
            </a:pPr>
            <a:fld id="{408046DD-0686-483B-BE2A-9FD8A1A342D3}" type="slidenum">
              <a:rPr lang="en-US" altLang="x-none"/>
              <a:pPr>
                <a:defRPr/>
              </a:pPr>
              <a:t>‹#›</a:t>
            </a:fld>
            <a:endParaRPr lang="en-US" altLang="x-none"/>
          </a:p>
        </p:txBody>
      </p:sp>
    </p:spTree>
    <p:extLst>
      <p:ext uri="{BB962C8B-B14F-4D97-AF65-F5344CB8AC3E}">
        <p14:creationId xmlns:p14="http://schemas.microsoft.com/office/powerpoint/2010/main" val="3710544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a:xfrm>
            <a:off x="457200" y="5296959"/>
            <a:ext cx="1068388" cy="304271"/>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Franklin Gothic Book" charset="0"/>
                <a:ea typeface="ＭＳ Ｐゴシック" charset="-128"/>
              </a:defRPr>
            </a:lvl1pPr>
          </a:lstStyle>
          <a:p>
            <a:pPr>
              <a:defRPr/>
            </a:pPr>
            <a:fld id="{BDD9E379-906D-49E5-BBEB-543129439EB0}" type="datetime1">
              <a:rPr lang="en-US" altLang="x-none"/>
              <a:pPr>
                <a:defRPr/>
              </a:pPr>
              <a:t>4/19/2018</a:t>
            </a:fld>
            <a:endParaRPr lang="en-US" altLang="x-none"/>
          </a:p>
        </p:txBody>
      </p:sp>
      <p:sp>
        <p:nvSpPr>
          <p:cNvPr id="5" name="Footer Placeholder 4"/>
          <p:cNvSpPr>
            <a:spLocks noGrp="1"/>
          </p:cNvSpPr>
          <p:nvPr>
            <p:ph type="ftr" sz="quarter" idx="11"/>
          </p:nvPr>
        </p:nvSpPr>
        <p:spPr>
          <a:xfrm>
            <a:off x="1525589" y="5296959"/>
            <a:ext cx="6372225" cy="304271"/>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7897814" y="5296959"/>
            <a:ext cx="788987" cy="304271"/>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Franklin Gothic Book" charset="0"/>
                <a:ea typeface="ＭＳ Ｐゴシック" charset="-128"/>
              </a:defRPr>
            </a:lvl1pPr>
          </a:lstStyle>
          <a:p>
            <a:pPr>
              <a:defRPr/>
            </a:pPr>
            <a:fld id="{06EB0406-B92F-4F77-9589-E9CF07FE30D0}" type="slidenum">
              <a:rPr lang="en-US" altLang="x-none"/>
              <a:pPr>
                <a:defRPr/>
              </a:pPr>
              <a:t>‹#›</a:t>
            </a:fld>
            <a:endParaRPr lang="en-US" altLang="x-none"/>
          </a:p>
        </p:txBody>
      </p:sp>
    </p:spTree>
    <p:extLst>
      <p:ext uri="{BB962C8B-B14F-4D97-AF65-F5344CB8AC3E}">
        <p14:creationId xmlns:p14="http://schemas.microsoft.com/office/powerpoint/2010/main" val="253177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457200" y="5296959"/>
            <a:ext cx="82296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775355"/>
            <a:ext cx="7772400" cy="1225021"/>
          </a:xfrm>
        </p:spPr>
        <p:txBody>
          <a:bodyPr/>
          <a:lstStyle/>
          <a:p>
            <a:r>
              <a:rPr lang="fi-FI"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fi-FI" smtClean="0"/>
              <a:t>Click to edit Master subtitle style</a:t>
            </a:r>
            <a:endParaRPr lang="en-US"/>
          </a:p>
        </p:txBody>
      </p:sp>
    </p:spTree>
    <p:extLst>
      <p:ext uri="{BB962C8B-B14F-4D97-AF65-F5344CB8AC3E}">
        <p14:creationId xmlns:p14="http://schemas.microsoft.com/office/powerpoint/2010/main" val="230180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rgbClr val="FFCD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3743218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8658278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ith BG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188227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 BG image 3">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5953056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005EB8"/>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1292770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EF3340"/>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379423"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186464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FFCD00"/>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760461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ED520173-7D7F-4FBC-A781-33E654CAA422}" type="datetime1">
              <a:rPr lang="fi-FI" smtClean="0"/>
              <a:t>19.4.2018</a:t>
            </a:fld>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 id="2147484768" r:id="rId22"/>
    <p:sldLayoutId id="2147484769" r:id="rId23"/>
    <p:sldLayoutId id="2147484770" r:id="rId24"/>
  </p:sldLayoutIdLst>
  <p:timing>
    <p:tnLst>
      <p:par>
        <p:cTn id="1" dur="indefinite" restart="never" nodeType="tmRoot"/>
      </p:par>
    </p:tnLst>
  </p:timing>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CES </a:t>
            </a:r>
            <a:r>
              <a:rPr lang="fi-FI" dirty="0" err="1" smtClean="0"/>
              <a:t>Edupack</a:t>
            </a:r>
            <a:r>
              <a:rPr lang="fi-FI" dirty="0" smtClean="0"/>
              <a:t> and </a:t>
            </a:r>
            <a:r>
              <a:rPr lang="fi-FI" dirty="0" err="1" smtClean="0"/>
              <a:t>Material</a:t>
            </a:r>
            <a:r>
              <a:rPr lang="fi-FI" dirty="0" smtClean="0"/>
              <a:t> </a:t>
            </a:r>
            <a:r>
              <a:rPr lang="fi-FI" dirty="0" err="1"/>
              <a:t>C</a:t>
            </a:r>
            <a:r>
              <a:rPr lang="fi-FI" dirty="0" err="1" smtClean="0"/>
              <a:t>onnexion</a:t>
            </a:r>
            <a:endParaRPr lang="fi-FI" dirty="0"/>
          </a:p>
        </p:txBody>
      </p:sp>
      <p:sp>
        <p:nvSpPr>
          <p:cNvPr id="3" name="Subtitle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2470236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anose="020B0600070205080204" pitchFamily="34" charset="-128"/>
              </a:rPr>
              <a:t>Data table record sheets</a:t>
            </a:r>
            <a:endParaRPr lang="en-US" dirty="0"/>
          </a:p>
        </p:txBody>
      </p:sp>
      <p:sp>
        <p:nvSpPr>
          <p:cNvPr id="3" name="Content Placeholder 2"/>
          <p:cNvSpPr>
            <a:spLocks noGrp="1"/>
          </p:cNvSpPr>
          <p:nvPr>
            <p:ph sz="quarter" idx="14"/>
          </p:nvPr>
        </p:nvSpPr>
        <p:spPr/>
        <p:txBody>
          <a:bodyPr/>
          <a:lstStyle/>
          <a:p>
            <a:endParaRPr lang="en-US"/>
          </a:p>
        </p:txBody>
      </p:sp>
      <p:pic>
        <p:nvPicPr>
          <p:cNvPr id="71682" name="Picture 7" descr="Screen shot 2014-11-23 at 11.52.44 AM.png"/>
          <p:cNvPicPr>
            <a:picLocks noChangeAspect="1"/>
          </p:cNvPicPr>
          <p:nvPr/>
        </p:nvPicPr>
        <p:blipFill>
          <a:blip r:embed="rId2">
            <a:extLst>
              <a:ext uri="{28A0092B-C50C-407E-A947-70E740481C1C}">
                <a14:useLocalDpi xmlns:a14="http://schemas.microsoft.com/office/drawing/2010/main" val="0"/>
              </a:ext>
            </a:extLst>
          </a:blip>
          <a:srcRect t="529" b="20384"/>
          <a:stretch>
            <a:fillRect/>
          </a:stretch>
        </p:blipFill>
        <p:spPr bwMode="auto">
          <a:xfrm>
            <a:off x="990865" y="1029229"/>
            <a:ext cx="4202906" cy="425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8" descr="Screen shot 2014-11-23 at 11.52.22 AM.png"/>
          <p:cNvPicPr>
            <a:picLocks noChangeAspect="1"/>
          </p:cNvPicPr>
          <p:nvPr/>
        </p:nvPicPr>
        <p:blipFill>
          <a:blip r:embed="rId3">
            <a:extLst>
              <a:ext uri="{28A0092B-C50C-407E-A947-70E740481C1C}">
                <a14:useLocalDpi xmlns:a14="http://schemas.microsoft.com/office/drawing/2010/main" val="0"/>
              </a:ext>
            </a:extLst>
          </a:blip>
          <a:srcRect b="8633"/>
          <a:stretch>
            <a:fillRect/>
          </a:stretch>
        </p:blipFill>
        <p:spPr bwMode="auto">
          <a:xfrm>
            <a:off x="4211960" y="699161"/>
            <a:ext cx="4222750" cy="49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10"/>
          <p:cNvSpPr txBox="1">
            <a:spLocks noChangeArrowheads="1"/>
          </p:cNvSpPr>
          <p:nvPr/>
        </p:nvSpPr>
        <p:spPr bwMode="auto">
          <a:xfrm>
            <a:off x="5193771" y="5049574"/>
            <a:ext cx="28072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lgn="r" eaLnBrk="1" hangingPunct="1">
              <a:spcBef>
                <a:spcPct val="0"/>
              </a:spcBef>
              <a:buFontTx/>
              <a:buNone/>
            </a:pPr>
            <a:r>
              <a:rPr lang="en-US" altLang="en-US" sz="1000" i="1">
                <a:latin typeface="Arial" panose="020B0604020202020204" pitchFamily="34" charset="0"/>
              </a:rPr>
              <a:t>Source: Ashby (2013) CES Edupack tutorial</a:t>
            </a:r>
          </a:p>
        </p:txBody>
      </p:sp>
    </p:spTree>
    <p:extLst>
      <p:ext uri="{BB962C8B-B14F-4D97-AF65-F5344CB8AC3E}">
        <p14:creationId xmlns:p14="http://schemas.microsoft.com/office/powerpoint/2010/main" val="2261470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anose="020B0600070205080204" pitchFamily="34" charset="-128"/>
              </a:rPr>
              <a:t>Data-tables to assist sustainable design process:</a:t>
            </a:r>
            <a:br>
              <a:rPr lang="en-US" altLang="en-US" dirty="0">
                <a:ea typeface="ＭＳ Ｐゴシック" panose="020B0600070205080204" pitchFamily="34" charset="-128"/>
              </a:rPr>
            </a:br>
            <a:endParaRPr lang="en-US" dirty="0"/>
          </a:p>
        </p:txBody>
      </p:sp>
      <p:sp>
        <p:nvSpPr>
          <p:cNvPr id="3" name="Content Placeholder 2"/>
          <p:cNvSpPr>
            <a:spLocks noGrp="1"/>
          </p:cNvSpPr>
          <p:nvPr>
            <p:ph sz="quarter" idx="14"/>
          </p:nvPr>
        </p:nvSpPr>
        <p:spPr/>
        <p:txBody>
          <a:bodyPr/>
          <a:lstStyle/>
          <a:p>
            <a:endParaRPr lang="en-US" dirty="0"/>
          </a:p>
        </p:txBody>
      </p:sp>
      <p:pic>
        <p:nvPicPr>
          <p:cNvPr id="72706" name="Picture 3" descr="Screen shot 2014-11-23 at 12.21.2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73324"/>
            <a:ext cx="7096125" cy="414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Box 4"/>
          <p:cNvSpPr txBox="1">
            <a:spLocks noChangeArrowheads="1"/>
          </p:cNvSpPr>
          <p:nvPr/>
        </p:nvSpPr>
        <p:spPr bwMode="auto">
          <a:xfrm>
            <a:off x="5193771" y="5024438"/>
            <a:ext cx="28072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lgn="r" eaLnBrk="1" hangingPunct="1">
              <a:spcBef>
                <a:spcPct val="0"/>
              </a:spcBef>
              <a:buFontTx/>
              <a:buNone/>
            </a:pPr>
            <a:r>
              <a:rPr lang="en-US" altLang="en-US" sz="1000" i="1">
                <a:latin typeface="Arial" panose="020B0604020202020204" pitchFamily="34" charset="0"/>
              </a:rPr>
              <a:t>Source: Ashby et al. (2012) Materials &amp; SD</a:t>
            </a:r>
          </a:p>
        </p:txBody>
      </p:sp>
    </p:spTree>
    <p:extLst>
      <p:ext uri="{BB962C8B-B14F-4D97-AF65-F5344CB8AC3E}">
        <p14:creationId xmlns:p14="http://schemas.microsoft.com/office/powerpoint/2010/main" val="2399917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6" name="Content Placeholder 5"/>
          <p:cNvPicPr>
            <a:picLocks noGrp="1" noChangeAspect="1"/>
          </p:cNvPicPr>
          <p:nvPr>
            <p:ph sz="quarter" idx="14"/>
          </p:nvPr>
        </p:nvPicPr>
        <p:blipFill>
          <a:blip r:embed="rId2"/>
          <a:stretch>
            <a:fillRect/>
          </a:stretch>
        </p:blipFill>
        <p:spPr>
          <a:xfrm>
            <a:off x="2647950" y="1563687"/>
            <a:ext cx="3848100" cy="2743200"/>
          </a:xfrm>
          <a:prstGeom prst="rect">
            <a:avLst/>
          </a:prstGeom>
        </p:spPr>
      </p:pic>
      <p:sp>
        <p:nvSpPr>
          <p:cNvPr id="4" name="Date Placeholder 3"/>
          <p:cNvSpPr>
            <a:spLocks noGrp="1"/>
          </p:cNvSpPr>
          <p:nvPr>
            <p:ph type="dt" sz="half" idx="15"/>
          </p:nvPr>
        </p:nvSpPr>
        <p:spPr/>
        <p:txBody>
          <a:bodyPr/>
          <a:lstStyle/>
          <a:p>
            <a:pPr>
              <a:defRPr/>
            </a:pPr>
            <a:fld id="{24CBB682-87B2-4236-AF78-B49807E7713E}" type="datetime1">
              <a:rPr lang="fi-FI" smtClean="0"/>
              <a:t>19.4.2018</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12</a:t>
            </a:fld>
            <a:endParaRPr lang="fi-FI"/>
          </a:p>
        </p:txBody>
      </p:sp>
    </p:spTree>
    <p:extLst>
      <p:ext uri="{BB962C8B-B14F-4D97-AF65-F5344CB8AC3E}">
        <p14:creationId xmlns:p14="http://schemas.microsoft.com/office/powerpoint/2010/main" val="18869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u="sng" dirty="0">
                <a:ea typeface="ＭＳ Ｐゴシック" panose="020B0600070205080204" pitchFamily="34" charset="-128"/>
              </a:rPr>
              <a:t>Science notes:</a:t>
            </a:r>
            <a:br>
              <a:rPr lang="en-US" altLang="en-US" u="sng" dirty="0">
                <a:ea typeface="ＭＳ Ｐゴシック" panose="020B0600070205080204" pitchFamily="34" charset="-128"/>
              </a:rPr>
            </a:br>
            <a:endParaRPr lang="en-US" dirty="0"/>
          </a:p>
        </p:txBody>
      </p:sp>
      <p:sp>
        <p:nvSpPr>
          <p:cNvPr id="3" name="Content Placeholder 2"/>
          <p:cNvSpPr>
            <a:spLocks noGrp="1"/>
          </p:cNvSpPr>
          <p:nvPr>
            <p:ph sz="quarter" idx="14"/>
          </p:nvPr>
        </p:nvSpPr>
        <p:spPr/>
        <p:txBody>
          <a:bodyPr/>
          <a:lstStyle/>
          <a:p>
            <a:endParaRPr lang="en-US"/>
          </a:p>
        </p:txBody>
      </p:sp>
      <p:pic>
        <p:nvPicPr>
          <p:cNvPr id="74754" name="Picture 5" descr="Screen shot 2014-11-23 at 9.23.0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78657"/>
            <a:ext cx="6858000" cy="442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706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ctrTitle"/>
          </p:nvPr>
        </p:nvSpPr>
        <p:spPr/>
        <p:txBody>
          <a:bodyPr anchor="b"/>
          <a:lstStyle/>
          <a:p>
            <a:r>
              <a:rPr lang="en-US" altLang="en-US" dirty="0">
                <a:ea typeface="ＭＳ Ｐゴシック" panose="020B0600070205080204" pitchFamily="34" charset="-128"/>
              </a:rPr>
              <a:t>Data-tables to assist sustainable design process:</a:t>
            </a:r>
            <a:endParaRPr lang="en-US" altLang="en-US" sz="3000" b="1" dirty="0">
              <a:solidFill>
                <a:srgbClr val="000000"/>
              </a:solidFill>
              <a:ea typeface="ＭＳ Ｐゴシック" panose="020B0600070205080204" pitchFamily="34" charset="-128"/>
            </a:endParaRPr>
          </a:p>
        </p:txBody>
      </p:sp>
      <p:sp>
        <p:nvSpPr>
          <p:cNvPr id="2" name="Content Placeholder 1"/>
          <p:cNvSpPr>
            <a:spLocks noGrp="1"/>
          </p:cNvSpPr>
          <p:nvPr>
            <p:ph sz="quarter" idx="14"/>
          </p:nvPr>
        </p:nvSpPr>
        <p:spPr/>
        <p:txBody>
          <a:bodyPr/>
          <a:lstStyle/>
          <a:p>
            <a:endParaRPr lang="en-US" dirty="0"/>
          </a:p>
        </p:txBody>
      </p:sp>
      <p:pic>
        <p:nvPicPr>
          <p:cNvPr id="75780" name="Picture 4" descr="Screen shot 2014-11-23 at 11.30.09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583" y="1333500"/>
            <a:ext cx="7096125" cy="311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5"/>
          <p:cNvSpPr txBox="1">
            <a:spLocks noChangeArrowheads="1"/>
          </p:cNvSpPr>
          <p:nvPr/>
        </p:nvSpPr>
        <p:spPr bwMode="auto">
          <a:xfrm>
            <a:off x="5193771" y="4788959"/>
            <a:ext cx="28072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lgn="r" eaLnBrk="1" hangingPunct="1">
              <a:spcBef>
                <a:spcPct val="0"/>
              </a:spcBef>
              <a:buFontTx/>
              <a:buNone/>
            </a:pPr>
            <a:r>
              <a:rPr lang="en-US" altLang="en-US" sz="1000" i="1">
                <a:latin typeface="Arial" panose="020B0604020202020204" pitchFamily="34" charset="0"/>
              </a:rPr>
              <a:t>Source: Ashby (2013) CES Edupack tutorial</a:t>
            </a:r>
          </a:p>
        </p:txBody>
      </p:sp>
    </p:spTree>
    <p:extLst>
      <p:ext uri="{BB962C8B-B14F-4D97-AF65-F5344CB8AC3E}">
        <p14:creationId xmlns:p14="http://schemas.microsoft.com/office/powerpoint/2010/main" val="2896032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anose="020B0600070205080204" pitchFamily="34" charset="-128"/>
              </a:rPr>
              <a:t>Each of the three levels can be interrogated by</a:t>
            </a:r>
            <a:endParaRPr lang="en-US" dirty="0"/>
          </a:p>
        </p:txBody>
      </p:sp>
      <p:sp>
        <p:nvSpPr>
          <p:cNvPr id="3" name="Content Placeholder 2"/>
          <p:cNvSpPr>
            <a:spLocks noGrp="1"/>
          </p:cNvSpPr>
          <p:nvPr>
            <p:ph sz="quarter" idx="14"/>
          </p:nvPr>
        </p:nvSpPr>
        <p:spPr/>
        <p:txBody>
          <a:bodyPr/>
          <a:lstStyle/>
          <a:p>
            <a:pPr marL="302936" indent="-302936">
              <a:spcAft>
                <a:spcPts val="500"/>
              </a:spcAft>
            </a:pPr>
            <a:r>
              <a:rPr lang="en-US" altLang="en-US" sz="1600" dirty="0" smtClean="0">
                <a:latin typeface="Franklin Gothic Medium" panose="020B0603020102020204" pitchFamily="34" charset="0"/>
                <a:ea typeface="ＭＳ Ｐゴシック" panose="020B0600070205080204" pitchFamily="34" charset="-128"/>
              </a:rPr>
              <a:t>BROWSING </a:t>
            </a:r>
            <a:endParaRPr lang="en-US" altLang="en-US" sz="1600" dirty="0">
              <a:latin typeface="Franklin Gothic Medium" panose="020B0603020102020204" pitchFamily="34" charset="0"/>
              <a:ea typeface="ＭＳ Ｐゴシック" panose="020B0600070205080204" pitchFamily="34" charset="-128"/>
            </a:endParaRPr>
          </a:p>
          <a:p>
            <a:pPr marL="302936" indent="-302936">
              <a:spcAft>
                <a:spcPts val="500"/>
              </a:spcAft>
            </a:pPr>
            <a:r>
              <a:rPr lang="en-US" altLang="en-US" sz="1600" i="1" dirty="0">
                <a:ea typeface="ＭＳ Ｐゴシック" panose="020B0600070205080204" pitchFamily="34" charset="-128"/>
              </a:rPr>
              <a:t>Exploring the database and retrieving records via a hierarchical index. </a:t>
            </a:r>
          </a:p>
          <a:p>
            <a:pPr marL="302936" indent="-302936">
              <a:spcAft>
                <a:spcPts val="500"/>
              </a:spcAft>
            </a:pPr>
            <a:r>
              <a:rPr lang="en-US" altLang="en-US" sz="1600" dirty="0">
                <a:latin typeface="Franklin Gothic Medium" panose="020B0603020102020204" pitchFamily="34" charset="0"/>
                <a:ea typeface="ＭＳ Ｐゴシック" panose="020B0600070205080204" pitchFamily="34" charset="-128"/>
              </a:rPr>
              <a:t>SEARCHING </a:t>
            </a:r>
          </a:p>
          <a:p>
            <a:pPr marL="302936" indent="-302936">
              <a:spcAft>
                <a:spcPts val="500"/>
              </a:spcAft>
            </a:pPr>
            <a:r>
              <a:rPr lang="en-US" altLang="en-US" sz="1600" i="1" dirty="0">
                <a:ea typeface="ＭＳ Ｐゴシック" panose="020B0600070205080204" pitchFamily="34" charset="-128"/>
              </a:rPr>
              <a:t>Finding information via a full-text search of records. </a:t>
            </a:r>
          </a:p>
          <a:p>
            <a:pPr marL="302936" indent="-302936">
              <a:spcAft>
                <a:spcPts val="500"/>
              </a:spcAft>
            </a:pPr>
            <a:r>
              <a:rPr lang="en-US" altLang="en-US" sz="1600" dirty="0">
                <a:latin typeface="Franklin Gothic Medium" panose="020B0603020102020204" pitchFamily="34" charset="0"/>
                <a:ea typeface="ＭＳ Ｐゴシック" panose="020B0600070205080204" pitchFamily="34" charset="-128"/>
              </a:rPr>
              <a:t>SELECTION</a:t>
            </a:r>
          </a:p>
          <a:p>
            <a:pPr marL="302936" indent="-302936">
              <a:spcAft>
                <a:spcPts val="1500"/>
              </a:spcAft>
            </a:pPr>
            <a:r>
              <a:rPr lang="en-US" altLang="en-US" sz="1600" i="1" dirty="0">
                <a:ea typeface="ＭＳ Ｐゴシック" panose="020B0600070205080204" pitchFamily="34" charset="-128"/>
              </a:rPr>
              <a:t>Using the powerful selection engine to find records that meet an array of design criteria.</a:t>
            </a:r>
          </a:p>
          <a:p>
            <a:pPr marL="302936" indent="-302936">
              <a:spcAft>
                <a:spcPts val="500"/>
              </a:spcAft>
            </a:pPr>
            <a:r>
              <a:rPr lang="en-US" altLang="en-US" sz="1600" dirty="0">
                <a:ea typeface="ＭＳ Ｐゴシック" panose="020B0600070205080204" pitchFamily="34" charset="-128"/>
              </a:rPr>
              <a:t>And several interrogations can be combined into a single project…</a:t>
            </a:r>
          </a:p>
        </p:txBody>
      </p:sp>
      <p:sp>
        <p:nvSpPr>
          <p:cNvPr id="76802" name="TextBox 4"/>
          <p:cNvSpPr txBox="1">
            <a:spLocks noChangeArrowheads="1"/>
          </p:cNvSpPr>
          <p:nvPr/>
        </p:nvSpPr>
        <p:spPr bwMode="auto">
          <a:xfrm>
            <a:off x="5193771" y="5024438"/>
            <a:ext cx="28072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lgn="r" eaLnBrk="1" hangingPunct="1">
              <a:spcBef>
                <a:spcPct val="0"/>
              </a:spcBef>
              <a:buFontTx/>
              <a:buNone/>
            </a:pPr>
            <a:r>
              <a:rPr lang="en-US" altLang="en-US" sz="1000" i="1">
                <a:latin typeface="Arial" panose="020B0604020202020204" pitchFamily="34" charset="0"/>
              </a:rPr>
              <a:t>Source: Ashby et al. (2012) Materials &amp; SD</a:t>
            </a:r>
          </a:p>
        </p:txBody>
      </p:sp>
    </p:spTree>
    <p:extLst>
      <p:ext uri="{BB962C8B-B14F-4D97-AF65-F5344CB8AC3E}">
        <p14:creationId xmlns:p14="http://schemas.microsoft.com/office/powerpoint/2010/main" val="4132446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
        <p:nvSpPr>
          <p:cNvPr id="77825" name="Content Placeholder 2"/>
          <p:cNvSpPr>
            <a:spLocks noGrp="1"/>
          </p:cNvSpPr>
          <p:nvPr>
            <p:ph idx="4294967295"/>
          </p:nvPr>
        </p:nvSpPr>
        <p:spPr>
          <a:xfrm>
            <a:off x="0" y="339725"/>
            <a:ext cx="6858000" cy="4895850"/>
          </a:xfrm>
        </p:spPr>
        <p:txBody>
          <a:bodyPr/>
          <a:lstStyle/>
          <a:p>
            <a:pPr marL="0" indent="0">
              <a:spcAft>
                <a:spcPts val="500"/>
              </a:spcAft>
              <a:buNone/>
            </a:pPr>
            <a:r>
              <a:rPr lang="en-US" altLang="en-US" sz="1667" u="sng">
                <a:ea typeface="ＭＳ Ｐゴシック" panose="020B0600070205080204" pitchFamily="34" charset="-128"/>
              </a:rPr>
              <a:t>CES Edupack interface:</a:t>
            </a:r>
          </a:p>
        </p:txBody>
      </p:sp>
      <p:pic>
        <p:nvPicPr>
          <p:cNvPr id="778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05657"/>
            <a:ext cx="5689865"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29483" t="29483" r="28879" b="28879"/>
          <a:stretch>
            <a:fillRect/>
          </a:stretch>
        </p:blipFill>
        <p:spPr bwMode="auto">
          <a:xfrm>
            <a:off x="5228167" y="2688167"/>
            <a:ext cx="2772833" cy="2079625"/>
          </a:xfrm>
          <a:prstGeom prst="rect">
            <a:avLst/>
          </a:prstGeom>
          <a:noFill/>
          <a:ln w="9525">
            <a:solidFill>
              <a:schemeClr val="tx1"/>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32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
        <p:nvSpPr>
          <p:cNvPr id="78849" name="Content Placeholder 2"/>
          <p:cNvSpPr>
            <a:spLocks noGrp="1"/>
          </p:cNvSpPr>
          <p:nvPr>
            <p:ph idx="4294967295"/>
          </p:nvPr>
        </p:nvSpPr>
        <p:spPr>
          <a:xfrm>
            <a:off x="0" y="339725"/>
            <a:ext cx="6858000" cy="4895850"/>
          </a:xfrm>
        </p:spPr>
        <p:txBody>
          <a:bodyPr/>
          <a:lstStyle/>
          <a:p>
            <a:pPr marL="0" indent="0">
              <a:spcAft>
                <a:spcPts val="500"/>
              </a:spcAft>
              <a:buNone/>
            </a:pPr>
            <a:r>
              <a:rPr lang="en-US" altLang="en-US" sz="1667" u="sng">
                <a:ea typeface="ＭＳ Ｐゴシック" panose="020B0600070205080204" pitchFamily="34" charset="-128"/>
              </a:rPr>
              <a:t>CES Edupack interface:</a:t>
            </a:r>
          </a:p>
        </p:txBody>
      </p:sp>
      <p:pic>
        <p:nvPicPr>
          <p:cNvPr id="78850"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1948" y="268553"/>
            <a:ext cx="6858000" cy="505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843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b="1" dirty="0" smtClean="0">
                <a:solidFill>
                  <a:srgbClr val="000000"/>
                </a:solidFill>
                <a:ea typeface="+mj-ea"/>
                <a:cs typeface="+mj-cs"/>
              </a:rPr>
              <a:t>CES </a:t>
            </a:r>
            <a:r>
              <a:rPr lang="en-US" b="1" dirty="0" err="1" smtClean="0">
                <a:solidFill>
                  <a:srgbClr val="000000"/>
                </a:solidFill>
                <a:ea typeface="+mj-ea"/>
                <a:cs typeface="+mj-cs"/>
              </a:rPr>
              <a:t>Edupack</a:t>
            </a:r>
            <a:r>
              <a:rPr lang="en-US" b="1" dirty="0" smtClean="0">
                <a:solidFill>
                  <a:srgbClr val="000000"/>
                </a:solidFill>
                <a:ea typeface="+mj-ea"/>
                <a:cs typeface="+mj-cs"/>
              </a:rPr>
              <a:t>: Material Selection</a:t>
            </a:r>
          </a:p>
        </p:txBody>
      </p:sp>
      <p:sp>
        <p:nvSpPr>
          <p:cNvPr id="3" name="Content Placeholder 2"/>
          <p:cNvSpPr>
            <a:spLocks noGrp="1"/>
          </p:cNvSpPr>
          <p:nvPr>
            <p:ph sz="quarter" idx="14"/>
          </p:nvPr>
        </p:nvSpPr>
        <p:spPr/>
        <p:txBody>
          <a:bodyPr/>
          <a:lstStyle/>
          <a:p>
            <a:endParaRPr lang="en-US"/>
          </a:p>
        </p:txBody>
      </p:sp>
    </p:spTree>
    <p:extLst>
      <p:ext uri="{BB962C8B-B14F-4D97-AF65-F5344CB8AC3E}">
        <p14:creationId xmlns:p14="http://schemas.microsoft.com/office/powerpoint/2010/main" val="2883267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ctrTitle"/>
          </p:nvPr>
        </p:nvSpPr>
        <p:spPr/>
        <p:txBody>
          <a:bodyPr anchor="b"/>
          <a:lstStyle/>
          <a:p>
            <a:pPr algn="l" eaLnBrk="1" hangingPunct="1"/>
            <a:r>
              <a:rPr lang="en-GB" altLang="en-US" sz="3000" b="1">
                <a:solidFill>
                  <a:srgbClr val="000000"/>
                </a:solidFill>
                <a:ea typeface="ＭＳ Ｐゴシック" panose="020B0600070205080204" pitchFamily="34" charset="-128"/>
              </a:rPr>
              <a:t>Material selection strategies</a:t>
            </a:r>
          </a:p>
        </p:txBody>
      </p:sp>
      <p:sp>
        <p:nvSpPr>
          <p:cNvPr id="2" name="Content Placeholder 1"/>
          <p:cNvSpPr>
            <a:spLocks noGrp="1"/>
          </p:cNvSpPr>
          <p:nvPr>
            <p:ph sz="quarter" idx="14"/>
          </p:nvPr>
        </p:nvSpPr>
        <p:spPr/>
        <p:txBody>
          <a:bodyPr/>
          <a:lstStyle/>
          <a:p>
            <a:endParaRPr lang="en-US"/>
          </a:p>
        </p:txBody>
      </p:sp>
      <p:sp>
        <p:nvSpPr>
          <p:cNvPr id="80898" name="Content Placeholder 2"/>
          <p:cNvSpPr>
            <a:spLocks noGrp="1"/>
          </p:cNvSpPr>
          <p:nvPr>
            <p:ph idx="4294967295"/>
          </p:nvPr>
        </p:nvSpPr>
        <p:spPr>
          <a:xfrm>
            <a:off x="0" y="1333500"/>
            <a:ext cx="6858000" cy="3911600"/>
          </a:xfrm>
        </p:spPr>
        <p:txBody>
          <a:bodyPr/>
          <a:lstStyle/>
          <a:p>
            <a:pPr>
              <a:spcAft>
                <a:spcPts val="750"/>
              </a:spcAft>
              <a:buFont typeface="Wingdings" panose="05000000000000000000" pitchFamily="2" charset="2"/>
              <a:buChar char="§"/>
            </a:pPr>
            <a:r>
              <a:rPr lang="en-GB" altLang="en-US" sz="1667">
                <a:ea typeface="ＭＳ Ｐゴシック" panose="020B0600070205080204" pitchFamily="34" charset="-128"/>
              </a:rPr>
              <a:t>Assemble data for the characteristics of the thing you want to select; make a </a:t>
            </a:r>
            <a:r>
              <a:rPr lang="en-GB" altLang="en-US" sz="1667" i="1">
                <a:ea typeface="ＭＳ Ｐゴシック" panose="020B0600070205080204" pitchFamily="34" charset="-128"/>
              </a:rPr>
              <a:t>database</a:t>
            </a:r>
            <a:r>
              <a:rPr lang="en-GB" altLang="en-US" sz="1667">
                <a:ea typeface="ＭＳ Ｐゴシック" panose="020B0600070205080204" pitchFamily="34" charset="-128"/>
              </a:rPr>
              <a:t>, mental or physical. </a:t>
            </a:r>
          </a:p>
          <a:p>
            <a:pPr>
              <a:spcAft>
                <a:spcPts val="750"/>
              </a:spcAft>
              <a:buFont typeface="Wingdings" panose="05000000000000000000" pitchFamily="2" charset="2"/>
              <a:buChar char="§"/>
            </a:pPr>
            <a:r>
              <a:rPr lang="en-GB" altLang="en-US" sz="1667">
                <a:ea typeface="ＭＳ Ｐゴシック" panose="020B0600070205080204" pitchFamily="34" charset="-128"/>
              </a:rPr>
              <a:t>Formulate the characteristics that the thing must have to satisfy your requirement; list the </a:t>
            </a:r>
            <a:r>
              <a:rPr lang="en-GB" altLang="en-US" sz="1667" i="1">
                <a:ea typeface="ＭＳ Ｐゴシック" panose="020B0600070205080204" pitchFamily="34" charset="-128"/>
              </a:rPr>
              <a:t>constraints</a:t>
            </a:r>
            <a:r>
              <a:rPr lang="en-GB" altLang="en-US" sz="1667">
                <a:ea typeface="ＭＳ Ｐゴシック" panose="020B0600070205080204" pitchFamily="34" charset="-128"/>
              </a:rPr>
              <a:t>. </a:t>
            </a:r>
          </a:p>
          <a:p>
            <a:pPr>
              <a:spcAft>
                <a:spcPts val="750"/>
              </a:spcAft>
              <a:buFont typeface="Wingdings" panose="05000000000000000000" pitchFamily="2" charset="2"/>
              <a:buChar char="§"/>
            </a:pPr>
            <a:r>
              <a:rPr lang="en-GB" altLang="en-US" sz="1667">
                <a:ea typeface="ＭＳ Ｐゴシック" panose="020B0600070205080204" pitchFamily="34" charset="-128"/>
              </a:rPr>
              <a:t>Decide on the ranking criterion you will use to decide which, of the candidate things that meet all the constraints, is the best; choose and apply the </a:t>
            </a:r>
            <a:r>
              <a:rPr lang="en-GB" altLang="en-US" sz="1667" i="1">
                <a:ea typeface="ＭＳ Ｐゴシック" panose="020B0600070205080204" pitchFamily="34" charset="-128"/>
              </a:rPr>
              <a:t>objective</a:t>
            </a:r>
            <a:r>
              <a:rPr lang="en-GB" altLang="en-US" sz="1667">
                <a:ea typeface="ＭＳ Ｐゴシック" panose="020B0600070205080204" pitchFamily="34" charset="-128"/>
              </a:rPr>
              <a:t>. </a:t>
            </a:r>
          </a:p>
          <a:p>
            <a:pPr>
              <a:spcAft>
                <a:spcPts val="750"/>
              </a:spcAft>
              <a:buFont typeface="Wingdings" panose="05000000000000000000" pitchFamily="2" charset="2"/>
              <a:buChar char="§"/>
            </a:pPr>
            <a:r>
              <a:rPr lang="en-GB" altLang="en-US" sz="1667">
                <a:ea typeface="ＭＳ Ｐゴシック" panose="020B0600070205080204" pitchFamily="34" charset="-128"/>
              </a:rPr>
              <a:t>Research the top-ranked candidates more fully to satisfy yourself that nothing has been overlooked; seek </a:t>
            </a:r>
            <a:r>
              <a:rPr lang="en-GB" altLang="en-US" sz="1667" i="1">
                <a:ea typeface="ＭＳ Ｐゴシック" panose="020B0600070205080204" pitchFamily="34" charset="-128"/>
              </a:rPr>
              <a:t>documentation</a:t>
            </a:r>
            <a:r>
              <a:rPr lang="en-GB" altLang="en-US" sz="1667">
                <a:ea typeface="ＭＳ Ｐゴシック" panose="020B0600070205080204" pitchFamily="34" charset="-128"/>
              </a:rPr>
              <a:t>.</a:t>
            </a:r>
          </a:p>
          <a:p>
            <a:pPr>
              <a:spcAft>
                <a:spcPts val="750"/>
              </a:spcAft>
              <a:buNone/>
            </a:pPr>
            <a:r>
              <a:rPr lang="en-GB" altLang="en-US" sz="1000">
                <a:ea typeface="ＭＳ Ｐゴシック" panose="020B0600070205080204" pitchFamily="34" charset="-128"/>
              </a:rPr>
              <a:t>SOURCE: Ashby, M. (2009) Materials and the Environment: Eco-Informed Material Choice. Oxford: Elsevier.</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313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p:cNvPicPr>
          <p:nvPr/>
        </p:nvPicPr>
        <p:blipFill>
          <a:blip r:embed="rId3">
            <a:extLst>
              <a:ext uri="{28A0092B-C50C-407E-A947-70E740481C1C}">
                <a14:useLocalDpi xmlns:a14="http://schemas.microsoft.com/office/drawing/2010/main" val="0"/>
              </a:ext>
            </a:extLst>
          </a:blip>
          <a:srcRect t="2267" b="14334"/>
          <a:stretch>
            <a:fillRect/>
          </a:stretch>
        </p:blipFill>
        <p:spPr bwMode="auto">
          <a:xfrm>
            <a:off x="755385" y="887678"/>
            <a:ext cx="7642490" cy="438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Content Placeholder 2"/>
          <p:cNvSpPr txBox="1">
            <a:spLocks/>
          </p:cNvSpPr>
          <p:nvPr/>
        </p:nvSpPr>
        <p:spPr bwMode="auto">
          <a:xfrm>
            <a:off x="1143000" y="339990"/>
            <a:ext cx="6858000" cy="48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eaLnBrk="1" hangingPunct="1">
              <a:spcBef>
                <a:spcPct val="0"/>
              </a:spcBef>
              <a:buFontTx/>
              <a:buNone/>
            </a:pPr>
            <a:r>
              <a:rPr lang="en-US" altLang="en-US" sz="1667">
                <a:latin typeface="Arial" panose="020B0604020202020204" pitchFamily="34" charset="0"/>
              </a:rPr>
              <a:t>Työkaluja: Tietokannat, esim. Material ConneXion (kirjaston kautta)</a:t>
            </a:r>
          </a:p>
          <a:p>
            <a:pPr eaLnBrk="1" hangingPunct="1">
              <a:buFont typeface="Arial" panose="020B0604020202020204" pitchFamily="34" charset="0"/>
              <a:buNone/>
            </a:pPr>
            <a:endParaRPr lang="en-US" altLang="en-US" sz="1667"/>
          </a:p>
        </p:txBody>
      </p:sp>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Tree>
    <p:extLst>
      <p:ext uri="{BB962C8B-B14F-4D97-AF65-F5344CB8AC3E}">
        <p14:creationId xmlns:p14="http://schemas.microsoft.com/office/powerpoint/2010/main" val="638938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
        <p:nvSpPr>
          <p:cNvPr id="81921" name="Content Placeholder 2"/>
          <p:cNvSpPr>
            <a:spLocks noGrp="1"/>
          </p:cNvSpPr>
          <p:nvPr>
            <p:ph idx="4294967295"/>
          </p:nvPr>
        </p:nvSpPr>
        <p:spPr>
          <a:xfrm>
            <a:off x="0" y="339725"/>
            <a:ext cx="3087688" cy="4895850"/>
          </a:xfrm>
        </p:spPr>
        <p:txBody>
          <a:bodyPr/>
          <a:lstStyle/>
          <a:p>
            <a:pPr marL="0" indent="0">
              <a:spcAft>
                <a:spcPts val="1500"/>
              </a:spcAft>
              <a:buNone/>
            </a:pPr>
            <a:r>
              <a:rPr lang="en-US" altLang="en-US" sz="3000" b="1">
                <a:latin typeface="Franklin Gothic Medium" panose="020B0603020102020204" pitchFamily="34" charset="0"/>
                <a:ea typeface="ＭＳ Ｐゴシック" panose="020B0600070205080204" pitchFamily="34" charset="-128"/>
              </a:rPr>
              <a:t>Material selection process in CES Edupack:</a:t>
            </a:r>
          </a:p>
          <a:p>
            <a:pPr marL="0" indent="0">
              <a:buNone/>
            </a:pPr>
            <a:endParaRPr lang="en-US" altLang="en-US" sz="3000" b="1">
              <a:latin typeface="Franklin Gothic Medium" panose="020B0603020102020204" pitchFamily="34" charset="0"/>
              <a:ea typeface="ＭＳ Ｐゴシック" panose="020B0600070205080204" pitchFamily="34" charset="-128"/>
            </a:endParaRPr>
          </a:p>
          <a:p>
            <a:pPr marL="0" indent="0">
              <a:buNone/>
            </a:pPr>
            <a:r>
              <a:rPr lang="en-US" altLang="en-US" sz="1667">
                <a:ea typeface="ＭＳ Ｐゴシック" panose="020B0600070205080204" pitchFamily="34" charset="-128"/>
              </a:rPr>
              <a:t>	Four steps: </a:t>
            </a:r>
          </a:p>
          <a:p>
            <a:pPr lvl="1" indent="-285739">
              <a:buFont typeface="Franklin Gothic Medium" panose="020B0603020102020204" pitchFamily="34" charset="0"/>
              <a:buAutoNum type="arabicPeriod"/>
            </a:pPr>
            <a:r>
              <a:rPr lang="en-US" altLang="en-US" sz="1667">
                <a:ea typeface="ＭＳ Ｐゴシック" panose="020B0600070205080204" pitchFamily="34" charset="-128"/>
              </a:rPr>
              <a:t>Translation, </a:t>
            </a:r>
          </a:p>
          <a:p>
            <a:pPr lvl="1" indent="-285739">
              <a:buFont typeface="Franklin Gothic Medium" panose="020B0603020102020204" pitchFamily="34" charset="0"/>
              <a:buAutoNum type="arabicPeriod"/>
            </a:pPr>
            <a:r>
              <a:rPr lang="en-US" altLang="en-US" sz="1667">
                <a:ea typeface="ＭＳ Ｐゴシック" panose="020B0600070205080204" pitchFamily="34" charset="-128"/>
              </a:rPr>
              <a:t>Screening, </a:t>
            </a:r>
          </a:p>
          <a:p>
            <a:pPr lvl="1" indent="-285739">
              <a:buFont typeface="Franklin Gothic Medium" panose="020B0603020102020204" pitchFamily="34" charset="0"/>
              <a:buAutoNum type="arabicPeriod"/>
            </a:pPr>
            <a:r>
              <a:rPr lang="en-US" altLang="en-US" sz="1667">
                <a:ea typeface="ＭＳ Ｐゴシック" panose="020B0600070205080204" pitchFamily="34" charset="-128"/>
              </a:rPr>
              <a:t>Ranking, and </a:t>
            </a:r>
          </a:p>
          <a:p>
            <a:pPr lvl="1" indent="-285739">
              <a:buFont typeface="Franklin Gothic Medium" panose="020B0603020102020204" pitchFamily="34" charset="0"/>
              <a:buAutoNum type="arabicPeriod"/>
            </a:pPr>
            <a:r>
              <a:rPr lang="en-US" altLang="en-US" sz="1667">
                <a:ea typeface="ＭＳ Ｐゴシック" panose="020B0600070205080204" pitchFamily="34" charset="-128"/>
              </a:rPr>
              <a:t>Documentation</a:t>
            </a:r>
          </a:p>
        </p:txBody>
      </p:sp>
      <p:pic>
        <p:nvPicPr>
          <p:cNvPr id="81922" name="Picture 2" descr="Screen shot 2014-11-23 at 9.13.2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212990"/>
            <a:ext cx="3057261" cy="506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3"/>
          <p:cNvSpPr txBox="1">
            <a:spLocks noChangeArrowheads="1"/>
          </p:cNvSpPr>
          <p:nvPr/>
        </p:nvSpPr>
        <p:spPr bwMode="auto">
          <a:xfrm rot="16200000">
            <a:off x="5800328" y="3026093"/>
            <a:ext cx="41711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eaLnBrk="1" hangingPunct="1">
              <a:spcBef>
                <a:spcPct val="0"/>
              </a:spcBef>
              <a:buFontTx/>
              <a:buNone/>
            </a:pPr>
            <a:r>
              <a:rPr lang="en-US" altLang="en-US" sz="1000" i="1">
                <a:latin typeface="Arial" panose="020B0604020202020204" pitchFamily="34" charset="0"/>
              </a:rPr>
              <a:t>Source: Ashby &amp; Cebon (2007) Teaching Engineering Materials</a:t>
            </a:r>
          </a:p>
        </p:txBody>
      </p:sp>
    </p:spTree>
    <p:extLst>
      <p:ext uri="{BB962C8B-B14F-4D97-AF65-F5344CB8AC3E}">
        <p14:creationId xmlns:p14="http://schemas.microsoft.com/office/powerpoint/2010/main" val="2781070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ctrTitle"/>
          </p:nvPr>
        </p:nvSpPr>
        <p:spPr/>
        <p:txBody>
          <a:bodyPr anchor="b"/>
          <a:lstStyle/>
          <a:p>
            <a:pPr algn="l" eaLnBrk="1" hangingPunct="1"/>
            <a:r>
              <a:rPr lang="en-US" altLang="en-US" sz="3000" b="1">
                <a:solidFill>
                  <a:srgbClr val="000000"/>
                </a:solidFill>
                <a:ea typeface="ＭＳ Ｐゴシック" panose="020B0600070205080204" pitchFamily="34" charset="-128"/>
              </a:rPr>
              <a:t>Material selection strategies</a:t>
            </a:r>
          </a:p>
        </p:txBody>
      </p:sp>
      <p:sp>
        <p:nvSpPr>
          <p:cNvPr id="2" name="Content Placeholder 1"/>
          <p:cNvSpPr>
            <a:spLocks noGrp="1"/>
          </p:cNvSpPr>
          <p:nvPr>
            <p:ph sz="quarter" idx="14"/>
          </p:nvPr>
        </p:nvSpPr>
        <p:spPr/>
        <p:txBody>
          <a:bodyPr/>
          <a:lstStyle/>
          <a:p>
            <a:endParaRPr lang="en-US"/>
          </a:p>
        </p:txBody>
      </p:sp>
      <p:sp>
        <p:nvSpPr>
          <p:cNvPr id="82946" name="Content Placeholder 2"/>
          <p:cNvSpPr>
            <a:spLocks noGrp="1"/>
          </p:cNvSpPr>
          <p:nvPr>
            <p:ph idx="4294967295"/>
          </p:nvPr>
        </p:nvSpPr>
        <p:spPr>
          <a:xfrm>
            <a:off x="0" y="1333500"/>
            <a:ext cx="6858000" cy="3911600"/>
          </a:xfrm>
        </p:spPr>
        <p:txBody>
          <a:bodyPr/>
          <a:lstStyle/>
          <a:p>
            <a:pPr marL="302936" indent="-302936">
              <a:buFont typeface="Lucida Grande" charset="0"/>
              <a:buChar char="⇒"/>
            </a:pPr>
            <a:r>
              <a:rPr lang="en-US" altLang="en-US" sz="1667">
                <a:ea typeface="ＭＳ Ｐゴシック" panose="020B0600070205080204" pitchFamily="34" charset="-128"/>
                <a:sym typeface="Symbol" panose="05050102010706020507" pitchFamily="18" charset="2"/>
              </a:rPr>
              <a:t> Step one: </a:t>
            </a:r>
            <a:r>
              <a:rPr lang="en-US" altLang="en-US" sz="1667" b="1">
                <a:ea typeface="ＭＳ Ｐゴシック" panose="020B0600070205080204" pitchFamily="34" charset="-128"/>
                <a:sym typeface="Symbol" panose="05050102010706020507" pitchFamily="18" charset="2"/>
              </a:rPr>
              <a:t>t</a:t>
            </a:r>
            <a:r>
              <a:rPr lang="en-US" altLang="en-US" sz="1667" b="1">
                <a:ea typeface="ＭＳ Ｐゴシック" panose="020B0600070205080204" pitchFamily="34" charset="-128"/>
              </a:rPr>
              <a:t>ranslation</a:t>
            </a:r>
            <a:r>
              <a:rPr lang="en-US" altLang="en-US" sz="1667">
                <a:ea typeface="ＭＳ Ｐゴシック" panose="020B0600070205080204" pitchFamily="34" charset="-128"/>
              </a:rPr>
              <a:t> - converting the design requirements into a 	prescription for selecting a material and a process to shape it. </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2948" name="Picture 6" descr="Screen shot 2014-11-23 at 9.13.3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6470" y="2038615"/>
            <a:ext cx="4800864" cy="290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7"/>
          <p:cNvSpPr txBox="1">
            <a:spLocks noChangeArrowheads="1"/>
          </p:cNvSpPr>
          <p:nvPr/>
        </p:nvSpPr>
        <p:spPr bwMode="auto">
          <a:xfrm>
            <a:off x="3829845" y="4982105"/>
            <a:ext cx="41711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lgn="r" eaLnBrk="1" hangingPunct="1">
              <a:spcBef>
                <a:spcPct val="0"/>
              </a:spcBef>
              <a:buFontTx/>
              <a:buNone/>
            </a:pPr>
            <a:r>
              <a:rPr lang="en-US" altLang="en-US" sz="1000" i="1">
                <a:latin typeface="Arial" panose="020B0604020202020204" pitchFamily="34" charset="0"/>
              </a:rPr>
              <a:t>Source: Ashby &amp; Cebon (2007) Teaching Engineering Materials</a:t>
            </a:r>
          </a:p>
        </p:txBody>
      </p:sp>
    </p:spTree>
    <p:extLst>
      <p:ext uri="{BB962C8B-B14F-4D97-AF65-F5344CB8AC3E}">
        <p14:creationId xmlns:p14="http://schemas.microsoft.com/office/powerpoint/2010/main" val="3044453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ctrTitle"/>
          </p:nvPr>
        </p:nvSpPr>
        <p:spPr/>
        <p:txBody>
          <a:bodyPr anchor="b"/>
          <a:lstStyle/>
          <a:p>
            <a:pPr algn="l" eaLnBrk="1" hangingPunct="1"/>
            <a:r>
              <a:rPr lang="en-GB" altLang="en-US" sz="3000" b="1">
                <a:solidFill>
                  <a:srgbClr val="000000"/>
                </a:solidFill>
                <a:ea typeface="ＭＳ Ｐゴシック" panose="020B0600070205080204" pitchFamily="34" charset="-128"/>
              </a:rPr>
              <a:t>Selection strategies</a:t>
            </a:r>
          </a:p>
        </p:txBody>
      </p:sp>
      <p:sp>
        <p:nvSpPr>
          <p:cNvPr id="2" name="Content Placeholder 1"/>
          <p:cNvSpPr>
            <a:spLocks noGrp="1"/>
          </p:cNvSpPr>
          <p:nvPr>
            <p:ph sz="quarter" idx="14"/>
          </p:nvPr>
        </p:nvSpPr>
        <p:spPr/>
        <p:txBody>
          <a:bodyPr/>
          <a:lstStyle/>
          <a:p>
            <a:endParaRPr lang="en-US"/>
          </a:p>
        </p:txBody>
      </p:sp>
      <p:sp>
        <p:nvSpPr>
          <p:cNvPr id="83970" name="Content Placeholder 2"/>
          <p:cNvSpPr>
            <a:spLocks noGrp="1"/>
          </p:cNvSpPr>
          <p:nvPr>
            <p:ph idx="4294967295"/>
          </p:nvPr>
        </p:nvSpPr>
        <p:spPr>
          <a:xfrm>
            <a:off x="0" y="1333500"/>
            <a:ext cx="6858000" cy="3911600"/>
          </a:xfrm>
        </p:spPr>
        <p:txBody>
          <a:bodyPr/>
          <a:lstStyle/>
          <a:p>
            <a:pPr marL="302936" indent="-302936">
              <a:buFont typeface="Symbol" panose="05050102010706020507" pitchFamily="18" charset="2"/>
              <a:buChar char="Þ"/>
            </a:pPr>
            <a:r>
              <a:rPr lang="en-US" altLang="en-US" sz="1667">
                <a:ea typeface="ＭＳ Ｐゴシック" panose="020B0600070205080204" pitchFamily="34" charset="-128"/>
                <a:sym typeface="Symbol" panose="05050102010706020507" pitchFamily="18" charset="2"/>
              </a:rPr>
              <a:t>Step two: </a:t>
            </a:r>
            <a:r>
              <a:rPr lang="en-US" altLang="en-US" sz="1667" b="1">
                <a:ea typeface="ＭＳ Ｐゴシック" panose="020B0600070205080204" pitchFamily="34" charset="-128"/>
                <a:sym typeface="Symbol" panose="05050102010706020507" pitchFamily="18" charset="2"/>
              </a:rPr>
              <a:t>screening</a:t>
            </a:r>
            <a:r>
              <a:rPr lang="en-US" altLang="en-US" sz="1667">
                <a:ea typeface="ＭＳ Ｐゴシック" panose="020B0600070205080204" pitchFamily="34" charset="-128"/>
                <a:sym typeface="Symbol" panose="05050102010706020507" pitchFamily="18" charset="2"/>
              </a:rPr>
              <a:t> - eliminating the candidates that cannot do the job because one or more of their attributes lies outsides the limits set by the constraints</a:t>
            </a:r>
            <a:r>
              <a:rPr lang="en-US" altLang="en-US" sz="1667">
                <a:ea typeface="ＭＳ Ｐゴシック" panose="020B0600070205080204" pitchFamily="34" charset="-128"/>
              </a:rPr>
              <a:t>	</a:t>
            </a:r>
          </a:p>
          <a:p>
            <a:pPr marL="302936" indent="-302936">
              <a:spcBef>
                <a:spcPts val="1365"/>
              </a:spcBef>
              <a:buNone/>
            </a:pPr>
            <a:r>
              <a:rPr lang="en-US" altLang="en-US" sz="1667" u="sng">
                <a:ea typeface="ＭＳ Ｐゴシック" panose="020B0600070205080204" pitchFamily="34" charset="-128"/>
              </a:rPr>
              <a:t>Common constraints, e.g.:</a:t>
            </a:r>
            <a:r>
              <a:rPr lang="en-US" altLang="en-US" sz="1833">
                <a:ea typeface="ＭＳ Ｐゴシック" panose="020B0600070205080204" pitchFamily="34" charset="-128"/>
              </a:rPr>
              <a:t>			</a:t>
            </a:r>
          </a:p>
          <a:p>
            <a:pPr marL="302936" indent="-302936">
              <a:buNone/>
            </a:pPr>
            <a:r>
              <a:rPr lang="en-US" altLang="en-US" sz="1500" b="1">
                <a:ea typeface="ＭＳ Ｐゴシック" panose="020B0600070205080204" pitchFamily="34" charset="-128"/>
              </a:rPr>
              <a:t>Must be:  							Must meet a target value of:</a:t>
            </a:r>
            <a:r>
              <a:rPr lang="en-US" altLang="en-US" sz="1500">
                <a:ea typeface="ＭＳ Ｐゴシック" panose="020B0600070205080204" pitchFamily="34" charset="-128"/>
              </a:rPr>
              <a:t> </a:t>
            </a:r>
          </a:p>
          <a:p>
            <a:pPr marL="302936" indent="-302936">
              <a:buNone/>
            </a:pPr>
            <a:r>
              <a:rPr lang="en-US" altLang="en-US" sz="1500">
                <a:ea typeface="ＭＳ Ｐゴシック" panose="020B0600070205080204" pitchFamily="34" charset="-128"/>
              </a:rPr>
              <a:t>Electrically conducting 					Stiffness</a:t>
            </a:r>
          </a:p>
          <a:p>
            <a:pPr marL="302936" indent="-302936">
              <a:buNone/>
            </a:pPr>
            <a:r>
              <a:rPr lang="en-US" altLang="en-US" sz="1500">
                <a:ea typeface="ＭＳ Ｐゴシック" panose="020B0600070205080204" pitchFamily="34" charset="-128"/>
              </a:rPr>
              <a:t>Optically transparent					Strength </a:t>
            </a:r>
          </a:p>
          <a:p>
            <a:pPr marL="302936" indent="-302936">
              <a:buNone/>
            </a:pPr>
            <a:r>
              <a:rPr lang="en-US" altLang="en-US" sz="1500">
                <a:ea typeface="ＭＳ Ｐゴシック" panose="020B0600070205080204" pitchFamily="34" charset="-128"/>
              </a:rPr>
              <a:t>Corrosion resistant 					Fracture toughness</a:t>
            </a:r>
          </a:p>
          <a:p>
            <a:pPr marL="302936" indent="-302936">
              <a:buNone/>
            </a:pPr>
            <a:r>
              <a:rPr lang="en-US" altLang="en-US" sz="1500">
                <a:ea typeface="ＭＳ Ｐゴシック" panose="020B0600070205080204" pitchFamily="34" charset="-128"/>
              </a:rPr>
              <a:t>Nontoxic 		 						Thermal conductivity</a:t>
            </a:r>
          </a:p>
          <a:p>
            <a:pPr marL="302936" indent="-302936">
              <a:buNone/>
            </a:pPr>
            <a:r>
              <a:rPr lang="en-US" altLang="en-US" sz="1500">
                <a:ea typeface="ＭＳ Ｐゴシック" panose="020B0600070205080204" pitchFamily="34" charset="-128"/>
              </a:rPr>
              <a:t>Nonrestricted substance 				Service temperature</a:t>
            </a:r>
          </a:p>
          <a:p>
            <a:pPr marL="302936" indent="-302936">
              <a:buNone/>
            </a:pPr>
            <a:r>
              <a:rPr lang="en-US" altLang="en-US" sz="1500">
                <a:ea typeface="ＭＳ Ｐゴシック" panose="020B0600070205080204" pitchFamily="34" charset="-128"/>
              </a:rPr>
              <a:t>Able to be recycled </a:t>
            </a:r>
            <a:endParaRPr lang="en-GB" altLang="en-US" sz="1500">
              <a:ea typeface="ＭＳ Ｐゴシック" panose="020B0600070205080204" pitchFamily="34" charset="-128"/>
            </a:endParaRPr>
          </a:p>
          <a:p>
            <a:pPr marL="302936" indent="-302936">
              <a:spcBef>
                <a:spcPts val="1240"/>
              </a:spcBef>
              <a:spcAft>
                <a:spcPts val="250"/>
              </a:spcAft>
              <a:buNone/>
            </a:pPr>
            <a:endParaRPr lang="en-GB" altLang="en-US" sz="1000">
              <a:ea typeface="ＭＳ Ｐゴシック" panose="020B0600070205080204" pitchFamily="34" charset="-128"/>
            </a:endParaRPr>
          </a:p>
          <a:p>
            <a:pPr marL="302936" indent="-302936">
              <a:spcBef>
                <a:spcPts val="1240"/>
              </a:spcBef>
              <a:spcAft>
                <a:spcPts val="250"/>
              </a:spcAft>
              <a:buNone/>
            </a:pPr>
            <a:r>
              <a:rPr lang="en-GB" altLang="en-US" sz="1000" i="1">
                <a:ea typeface="ＭＳ Ｐゴシック" panose="020B0600070205080204" pitchFamily="34" charset="-128"/>
              </a:rPr>
              <a:t>SOURCE: Ashby, M. (2009) Materials and the Environment: Eco-Informed Material Choice. Oxford: Elsevier.</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796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ctrTitle"/>
          </p:nvPr>
        </p:nvSpPr>
        <p:spPr/>
        <p:txBody>
          <a:bodyPr anchor="b"/>
          <a:lstStyle/>
          <a:p>
            <a:pPr algn="l" eaLnBrk="1" hangingPunct="1"/>
            <a:r>
              <a:rPr lang="en-GB" altLang="en-US" sz="3000" b="1">
                <a:solidFill>
                  <a:srgbClr val="000000"/>
                </a:solidFill>
                <a:ea typeface="ＭＳ Ｐゴシック" panose="020B0600070205080204" pitchFamily="34" charset="-128"/>
              </a:rPr>
              <a:t>Selection strategies</a:t>
            </a:r>
          </a:p>
        </p:txBody>
      </p:sp>
      <p:sp>
        <p:nvSpPr>
          <p:cNvPr id="2" name="Content Placeholder 1"/>
          <p:cNvSpPr>
            <a:spLocks noGrp="1"/>
          </p:cNvSpPr>
          <p:nvPr>
            <p:ph sz="quarter" idx="14"/>
          </p:nvPr>
        </p:nvSpPr>
        <p:spPr/>
        <p:txBody>
          <a:bodyPr/>
          <a:lstStyle/>
          <a:p>
            <a:endParaRPr lang="en-US"/>
          </a:p>
        </p:txBody>
      </p:sp>
      <p:sp>
        <p:nvSpPr>
          <p:cNvPr id="84994" name="Content Placeholder 2"/>
          <p:cNvSpPr>
            <a:spLocks noGrp="1"/>
          </p:cNvSpPr>
          <p:nvPr>
            <p:ph idx="4294967295"/>
          </p:nvPr>
        </p:nvSpPr>
        <p:spPr>
          <a:xfrm>
            <a:off x="0" y="1333500"/>
            <a:ext cx="6858000" cy="3911600"/>
          </a:xfrm>
        </p:spPr>
        <p:txBody>
          <a:bodyPr/>
          <a:lstStyle/>
          <a:p>
            <a:pPr>
              <a:lnSpc>
                <a:spcPct val="90000"/>
              </a:lnSpc>
              <a:buFont typeface="Symbol" panose="05050102010706020507" pitchFamily="18" charset="2"/>
              <a:buChar char="Þ"/>
            </a:pPr>
            <a:r>
              <a:rPr lang="en-US" altLang="en-US" sz="1667">
                <a:ea typeface="ＭＳ Ｐゴシック" panose="020B0600070205080204" pitchFamily="34" charset="-128"/>
                <a:sym typeface="Symbol" panose="05050102010706020507" pitchFamily="18" charset="2"/>
              </a:rPr>
              <a:t>Step three: </a:t>
            </a:r>
            <a:r>
              <a:rPr lang="en-US" altLang="en-US" sz="1667" b="1">
                <a:ea typeface="ＭＳ Ｐゴシック" panose="020B0600070205080204" pitchFamily="34" charset="-128"/>
                <a:sym typeface="Symbol" panose="05050102010706020507" pitchFamily="18" charset="2"/>
              </a:rPr>
              <a:t>ranking</a:t>
            </a:r>
            <a:r>
              <a:rPr lang="en-US" altLang="en-US" sz="1667">
                <a:ea typeface="ＭＳ Ｐゴシック" panose="020B0600070205080204" pitchFamily="34" charset="-128"/>
                <a:sym typeface="Symbol" panose="05050102010706020507" pitchFamily="18" charset="2"/>
              </a:rPr>
              <a:t> - ordering the survivors by their ability to meet a criterion of excellence, such as minimizing cost, embodied energy, or carbon footprint</a:t>
            </a:r>
          </a:p>
          <a:p>
            <a:pPr>
              <a:lnSpc>
                <a:spcPct val="90000"/>
              </a:lnSpc>
              <a:buFont typeface="Arial" panose="020B0604020202020204" pitchFamily="34" charset="0"/>
              <a:buNone/>
            </a:pPr>
            <a:r>
              <a:rPr lang="en-US" altLang="en-US" sz="1667">
                <a:ea typeface="ＭＳ Ｐゴシック" panose="020B0600070205080204" pitchFamily="34" charset="-128"/>
                <a:sym typeface="Symbol" panose="05050102010706020507" pitchFamily="18" charset="2"/>
              </a:rPr>
              <a:t>	- the property or property-group that maximizes performance for a given design is called its </a:t>
            </a:r>
            <a:r>
              <a:rPr lang="en-US" altLang="en-US" sz="1667" i="1">
                <a:ea typeface="ＭＳ Ｐゴシック" panose="020B0600070205080204" pitchFamily="34" charset="-128"/>
                <a:sym typeface="Symbol" panose="05050102010706020507" pitchFamily="18" charset="2"/>
              </a:rPr>
              <a:t>material index</a:t>
            </a:r>
            <a:r>
              <a:rPr lang="en-US" altLang="en-US" sz="1667">
                <a:ea typeface="ＭＳ Ｐゴシック" panose="020B0600070205080204" pitchFamily="34" charset="-128"/>
                <a:sym typeface="Symbol" panose="05050102010706020507" pitchFamily="18" charset="2"/>
              </a:rPr>
              <a:t> </a:t>
            </a:r>
          </a:p>
          <a:p>
            <a:pPr>
              <a:lnSpc>
                <a:spcPct val="90000"/>
              </a:lnSpc>
              <a:buFont typeface="Arial" panose="020B0604020202020204" pitchFamily="34" charset="0"/>
              <a:buNone/>
            </a:pPr>
            <a:endParaRPr lang="en-US" altLang="en-US" sz="1667" u="sng">
              <a:ea typeface="ＭＳ Ｐゴシック" panose="020B0600070205080204" pitchFamily="34" charset="-128"/>
            </a:endParaRPr>
          </a:p>
          <a:p>
            <a:pPr>
              <a:lnSpc>
                <a:spcPct val="90000"/>
              </a:lnSpc>
              <a:buFont typeface="Arial" panose="020B0604020202020204" pitchFamily="34" charset="0"/>
              <a:buNone/>
            </a:pPr>
            <a:r>
              <a:rPr lang="en-US" altLang="en-US" sz="1750" u="sng">
                <a:ea typeface="ＭＳ Ｐゴシック" panose="020B0600070205080204" pitchFamily="34" charset="-128"/>
              </a:rPr>
              <a:t>Common objectives:</a:t>
            </a:r>
            <a:r>
              <a:rPr lang="en-US" altLang="en-US" sz="1750">
                <a:ea typeface="ＭＳ Ｐゴシック" panose="020B0600070205080204" pitchFamily="34" charset="-128"/>
              </a:rPr>
              <a:t>		</a:t>
            </a:r>
            <a:r>
              <a:rPr lang="en-US" altLang="en-US" sz="1833">
                <a:ea typeface="ＭＳ Ｐゴシック" panose="020B0600070205080204" pitchFamily="34" charset="-128"/>
              </a:rPr>
              <a:t>	</a:t>
            </a:r>
          </a:p>
          <a:p>
            <a:pPr>
              <a:lnSpc>
                <a:spcPct val="90000"/>
              </a:lnSpc>
              <a:buFont typeface="Symbol" panose="05050102010706020507" pitchFamily="18" charset="2"/>
              <a:buNone/>
            </a:pPr>
            <a:r>
              <a:rPr lang="en-US" altLang="en-US" sz="1500" b="1">
                <a:ea typeface="ＭＳ Ｐゴシック" panose="020B0600070205080204" pitchFamily="34" charset="-128"/>
              </a:rPr>
              <a:t>Minimize: </a:t>
            </a:r>
          </a:p>
          <a:p>
            <a:pPr>
              <a:lnSpc>
                <a:spcPct val="90000"/>
              </a:lnSpc>
              <a:buFont typeface="Symbol" panose="05050102010706020507" pitchFamily="18" charset="2"/>
              <a:buNone/>
            </a:pPr>
            <a:r>
              <a:rPr lang="en-US" altLang="en-US" sz="1500">
                <a:ea typeface="ＭＳ Ｐゴシック" panose="020B0600070205080204" pitchFamily="34" charset="-128"/>
              </a:rPr>
              <a:t>Cost						Energy consumption</a:t>
            </a:r>
          </a:p>
          <a:p>
            <a:pPr>
              <a:lnSpc>
                <a:spcPct val="90000"/>
              </a:lnSpc>
              <a:buFont typeface="Symbol" panose="05050102010706020507" pitchFamily="18" charset="2"/>
              <a:buNone/>
            </a:pPr>
            <a:r>
              <a:rPr lang="en-US" altLang="en-US" sz="1500">
                <a:ea typeface="ＭＳ Ｐゴシック" panose="020B0600070205080204" pitchFamily="34" charset="-128"/>
              </a:rPr>
              <a:t>Mass 					Carbon emissions</a:t>
            </a:r>
          </a:p>
          <a:p>
            <a:pPr>
              <a:lnSpc>
                <a:spcPct val="90000"/>
              </a:lnSpc>
              <a:buFont typeface="Symbol" panose="05050102010706020507" pitchFamily="18" charset="2"/>
              <a:buNone/>
            </a:pPr>
            <a:r>
              <a:rPr lang="en-US" altLang="en-US" sz="1500">
                <a:ea typeface="ＭＳ Ｐゴシック" panose="020B0600070205080204" pitchFamily="34" charset="-128"/>
              </a:rPr>
              <a:t>Volume					Waste</a:t>
            </a:r>
          </a:p>
          <a:p>
            <a:pPr>
              <a:lnSpc>
                <a:spcPct val="90000"/>
              </a:lnSpc>
              <a:buFont typeface="Symbol" panose="05050102010706020507" pitchFamily="18" charset="2"/>
              <a:buNone/>
            </a:pPr>
            <a:r>
              <a:rPr lang="en-US" altLang="en-US" sz="1500">
                <a:ea typeface="ＭＳ Ｐゴシック" panose="020B0600070205080204" pitchFamily="34" charset="-128"/>
              </a:rPr>
              <a:t>Thermal losses			Environmental impact </a:t>
            </a:r>
          </a:p>
          <a:p>
            <a:pPr>
              <a:lnSpc>
                <a:spcPct val="90000"/>
              </a:lnSpc>
              <a:spcAft>
                <a:spcPts val="1500"/>
              </a:spcAft>
              <a:buNone/>
            </a:pPr>
            <a:r>
              <a:rPr lang="en-US" altLang="en-US" sz="1500">
                <a:ea typeface="ＭＳ Ｐゴシック" panose="020B0600070205080204" pitchFamily="34" charset="-128"/>
              </a:rPr>
              <a:t>Electrical losses 			Resource depletion</a:t>
            </a:r>
          </a:p>
          <a:p>
            <a:pPr>
              <a:lnSpc>
                <a:spcPct val="90000"/>
              </a:lnSpc>
              <a:spcBef>
                <a:spcPts val="1240"/>
              </a:spcBef>
              <a:spcAft>
                <a:spcPts val="250"/>
              </a:spcAft>
              <a:buNone/>
            </a:pPr>
            <a:r>
              <a:rPr lang="en-GB" altLang="en-US" sz="1000" i="1">
                <a:ea typeface="ＭＳ Ｐゴシック" panose="020B0600070205080204" pitchFamily="34" charset="-128"/>
              </a:rPr>
              <a:t>SOURCE: Ashby, M. (2009) Materials and the Environment: Eco-Informed Material Choice. Oxford: Elsevier.</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18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ctrTitle"/>
          </p:nvPr>
        </p:nvSpPr>
        <p:spPr/>
        <p:txBody>
          <a:bodyPr anchor="b"/>
          <a:lstStyle/>
          <a:p>
            <a:pPr algn="l" eaLnBrk="1" hangingPunct="1"/>
            <a:r>
              <a:rPr lang="en-GB" altLang="en-US" sz="3000" b="1">
                <a:solidFill>
                  <a:srgbClr val="000000"/>
                </a:solidFill>
                <a:ea typeface="ＭＳ Ｐゴシック" panose="020B0600070205080204" pitchFamily="34" charset="-128"/>
              </a:rPr>
              <a:t>Selection strategies</a:t>
            </a:r>
          </a:p>
        </p:txBody>
      </p:sp>
      <p:sp>
        <p:nvSpPr>
          <p:cNvPr id="2" name="Content Placeholder 1"/>
          <p:cNvSpPr>
            <a:spLocks noGrp="1"/>
          </p:cNvSpPr>
          <p:nvPr>
            <p:ph sz="quarter" idx="14"/>
          </p:nvPr>
        </p:nvSpPr>
        <p:spPr/>
        <p:txBody>
          <a:bodyPr/>
          <a:lstStyle/>
          <a:p>
            <a:endParaRPr lang="en-US"/>
          </a:p>
        </p:txBody>
      </p:sp>
      <p:sp>
        <p:nvSpPr>
          <p:cNvPr id="86018" name="Content Placeholder 2"/>
          <p:cNvSpPr>
            <a:spLocks noGrp="1"/>
          </p:cNvSpPr>
          <p:nvPr>
            <p:ph idx="4294967295"/>
          </p:nvPr>
        </p:nvSpPr>
        <p:spPr>
          <a:xfrm>
            <a:off x="0" y="1333500"/>
            <a:ext cx="6858000" cy="3911600"/>
          </a:xfrm>
        </p:spPr>
        <p:txBody>
          <a:bodyPr/>
          <a:lstStyle/>
          <a:p>
            <a:pPr>
              <a:buFont typeface="Symbol" panose="05050102010706020507" pitchFamily="18" charset="2"/>
              <a:buChar char="Þ"/>
            </a:pPr>
            <a:r>
              <a:rPr lang="en-US" altLang="en-US" sz="1667">
                <a:ea typeface="ＭＳ Ｐゴシック" panose="020B0600070205080204" pitchFamily="34" charset="-128"/>
                <a:sym typeface="Symbol" panose="05050102010706020507" pitchFamily="18" charset="2"/>
              </a:rPr>
              <a:t>Step four: </a:t>
            </a:r>
            <a:r>
              <a:rPr lang="en-US" altLang="en-US" sz="1667" b="1">
                <a:ea typeface="ＭＳ Ｐゴシック" panose="020B0600070205080204" pitchFamily="34" charset="-128"/>
                <a:sym typeface="Symbol" panose="05050102010706020507" pitchFamily="18" charset="2"/>
              </a:rPr>
              <a:t>documentation</a:t>
            </a:r>
            <a:r>
              <a:rPr lang="en-US" altLang="en-US" sz="1667">
                <a:ea typeface="ＭＳ Ｐゴシック" panose="020B0600070205080204" pitchFamily="34" charset="-128"/>
                <a:sym typeface="Symbol" panose="05050102010706020507" pitchFamily="18" charset="2"/>
              </a:rPr>
              <a:t> - exploring the most promising candidates in depth, examining how they are used at present, case histories of failures and how best to design with them</a:t>
            </a:r>
          </a:p>
          <a:p>
            <a:pPr>
              <a:buFont typeface="Arial" panose="020B0604020202020204" pitchFamily="34" charset="0"/>
              <a:buNone/>
            </a:pPr>
            <a:endParaRPr lang="en-US" altLang="en-US" sz="1667">
              <a:ea typeface="ＭＳ Ｐゴシック" panose="020B0600070205080204" pitchFamily="34" charset="-128"/>
              <a:sym typeface="Symbol" panose="05050102010706020507" pitchFamily="18" charset="2"/>
            </a:endParaRPr>
          </a:p>
          <a:p>
            <a:pPr>
              <a:buFont typeface="Arial" panose="020B0604020202020204" pitchFamily="34" charset="0"/>
              <a:buNone/>
            </a:pPr>
            <a:r>
              <a:rPr lang="en-US" altLang="en-US" sz="1667">
                <a:ea typeface="ＭＳ Ｐゴシック" panose="020B0600070205080204" pitchFamily="34" charset="-128"/>
                <a:sym typeface="Symbol" panose="05050102010706020507" pitchFamily="18" charset="2"/>
              </a:rPr>
              <a:t>- any hidden weaknesses?</a:t>
            </a:r>
          </a:p>
          <a:p>
            <a:pPr>
              <a:buFont typeface="Arial" panose="020B0604020202020204" pitchFamily="34" charset="0"/>
              <a:buNone/>
            </a:pPr>
            <a:r>
              <a:rPr lang="en-US" altLang="en-US" sz="1667">
                <a:ea typeface="ＭＳ Ｐゴシック" panose="020B0600070205080204" pitchFamily="34" charset="-128"/>
                <a:sym typeface="Symbol" panose="05050102010706020507" pitchFamily="18" charset="2"/>
              </a:rPr>
              <a:t>- what is its reputation? </a:t>
            </a:r>
          </a:p>
          <a:p>
            <a:pPr>
              <a:buFont typeface="Arial" panose="020B0604020202020204" pitchFamily="34" charset="0"/>
              <a:buNone/>
            </a:pPr>
            <a:r>
              <a:rPr lang="en-US" altLang="en-US" sz="1667">
                <a:ea typeface="ＭＳ Ｐゴシック" panose="020B0600070205080204" pitchFamily="34" charset="-128"/>
                <a:sym typeface="Symbol" panose="05050102010706020507" pitchFamily="18" charset="2"/>
              </a:rPr>
              <a:t>- has it got a good track record?</a:t>
            </a:r>
          </a:p>
          <a:p>
            <a:pPr>
              <a:buFont typeface="Arial" panose="020B0604020202020204" pitchFamily="34" charset="0"/>
              <a:buNone/>
            </a:pPr>
            <a:endParaRPr lang="en-US" altLang="en-US" sz="1667">
              <a:ea typeface="ＭＳ Ｐゴシック" panose="020B0600070205080204" pitchFamily="34" charset="-128"/>
              <a:sym typeface="Symbol" panose="05050102010706020507" pitchFamily="18" charset="2"/>
            </a:endParaRPr>
          </a:p>
          <a:p>
            <a:pPr>
              <a:buFont typeface="Arial" panose="020B0604020202020204" pitchFamily="34" charset="0"/>
              <a:buNone/>
            </a:pPr>
            <a:endParaRPr lang="en-US" altLang="en-US" sz="1667">
              <a:ea typeface="ＭＳ Ｐゴシック" panose="020B0600070205080204" pitchFamily="34" charset="-128"/>
              <a:sym typeface="Symbol" panose="05050102010706020507" pitchFamily="18" charset="2"/>
            </a:endParaRPr>
          </a:p>
          <a:p>
            <a:pPr>
              <a:spcAft>
                <a:spcPts val="500"/>
              </a:spcAft>
              <a:buNone/>
            </a:pPr>
            <a:endParaRPr lang="en-US" altLang="en-US" sz="1667">
              <a:ea typeface="ＭＳ Ｐゴシック" panose="020B0600070205080204" pitchFamily="34" charset="-128"/>
              <a:sym typeface="Symbol" panose="05050102010706020507" pitchFamily="18" charset="2"/>
            </a:endParaRPr>
          </a:p>
          <a:p>
            <a:pPr>
              <a:buFont typeface="Arial" panose="020B0604020202020204" pitchFamily="34" charset="0"/>
              <a:buNone/>
            </a:pPr>
            <a:endParaRPr lang="en-GB" altLang="en-US" sz="1667">
              <a:ea typeface="ＭＳ Ｐゴシック" panose="020B0600070205080204" pitchFamily="34" charset="-128"/>
            </a:endParaRPr>
          </a:p>
          <a:p>
            <a:pPr>
              <a:buFont typeface="Arial" panose="020B0604020202020204" pitchFamily="34" charset="0"/>
              <a:buNone/>
            </a:pPr>
            <a:endParaRPr lang="en-GB" altLang="en-US" sz="1667">
              <a:ea typeface="ＭＳ Ｐゴシック" panose="020B0600070205080204" pitchFamily="34" charset="-128"/>
            </a:endParaRPr>
          </a:p>
          <a:p>
            <a:pPr>
              <a:buFont typeface="Arial" panose="020B0604020202020204" pitchFamily="34" charset="0"/>
              <a:buNone/>
            </a:pPr>
            <a:r>
              <a:rPr lang="en-GB" altLang="en-US" sz="1000" i="1">
                <a:ea typeface="ＭＳ Ｐゴシック" panose="020B0600070205080204" pitchFamily="34" charset="-128"/>
              </a:rPr>
              <a:t>SOURCE: Ashby, M. (2009) Materials and the Environment: Eco-Informed Material Choice. Oxford: Elsevier.</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791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b="1" dirty="0" smtClean="0">
                <a:solidFill>
                  <a:srgbClr val="000000"/>
                </a:solidFill>
                <a:ea typeface="+mj-ea"/>
                <a:cs typeface="+mj-cs"/>
              </a:rPr>
              <a:t>Using CES </a:t>
            </a:r>
            <a:r>
              <a:rPr lang="en-US" b="1" dirty="0" err="1" smtClean="0">
                <a:solidFill>
                  <a:srgbClr val="000000"/>
                </a:solidFill>
                <a:ea typeface="+mj-ea"/>
                <a:cs typeface="+mj-cs"/>
              </a:rPr>
              <a:t>Edupack</a:t>
            </a:r>
            <a:r>
              <a:rPr lang="en-US" b="1" dirty="0" smtClean="0">
                <a:solidFill>
                  <a:srgbClr val="000000"/>
                </a:solidFill>
                <a:ea typeface="+mj-ea"/>
                <a:cs typeface="+mj-cs"/>
              </a:rPr>
              <a:t>: </a:t>
            </a:r>
            <a:br>
              <a:rPr lang="en-US" b="1" dirty="0" smtClean="0">
                <a:solidFill>
                  <a:srgbClr val="000000"/>
                </a:solidFill>
                <a:ea typeface="+mj-ea"/>
                <a:cs typeface="+mj-cs"/>
              </a:rPr>
            </a:br>
            <a:r>
              <a:rPr lang="en-US" b="1" dirty="0" smtClean="0">
                <a:solidFill>
                  <a:srgbClr val="000000"/>
                </a:solidFill>
                <a:ea typeface="+mj-ea"/>
                <a:cs typeface="+mj-cs"/>
              </a:rPr>
              <a:t>Material selection</a:t>
            </a:r>
          </a:p>
        </p:txBody>
      </p:sp>
      <p:sp>
        <p:nvSpPr>
          <p:cNvPr id="3" name="Content Placeholder 2"/>
          <p:cNvSpPr>
            <a:spLocks noGrp="1"/>
          </p:cNvSpPr>
          <p:nvPr>
            <p:ph sz="quarter" idx="14"/>
          </p:nvPr>
        </p:nvSpPr>
        <p:spPr/>
        <p:txBody>
          <a:bodyPr/>
          <a:lstStyle/>
          <a:p>
            <a:endParaRPr lang="en-US"/>
          </a:p>
        </p:txBody>
      </p:sp>
    </p:spTree>
    <p:extLst>
      <p:ext uri="{BB962C8B-B14F-4D97-AF65-F5344CB8AC3E}">
        <p14:creationId xmlns:p14="http://schemas.microsoft.com/office/powerpoint/2010/main" val="4240316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
        <p:nvSpPr>
          <p:cNvPr id="88065" name="Content Placeholder 2"/>
          <p:cNvSpPr>
            <a:spLocks noGrp="1"/>
          </p:cNvSpPr>
          <p:nvPr>
            <p:ph idx="4294967295"/>
          </p:nvPr>
        </p:nvSpPr>
        <p:spPr>
          <a:xfrm>
            <a:off x="0" y="339725"/>
            <a:ext cx="6858000" cy="4895850"/>
          </a:xfrm>
        </p:spPr>
        <p:txBody>
          <a:bodyPr/>
          <a:lstStyle/>
          <a:p>
            <a:pPr marL="0" indent="0">
              <a:buNone/>
            </a:pPr>
            <a:r>
              <a:rPr lang="en-US" altLang="en-US" sz="1667" u="sng">
                <a:ea typeface="ＭＳ Ｐゴシック" panose="020B0600070205080204" pitchFamily="34" charset="-128"/>
              </a:rPr>
              <a:t>Standard and graph stage toolbars:</a:t>
            </a:r>
          </a:p>
        </p:txBody>
      </p:sp>
      <p:pic>
        <p:nvPicPr>
          <p:cNvPr id="88066" name="Picture 2" descr="Screen shot 2014-11-23 at 10.18.3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791104"/>
            <a:ext cx="4918604" cy="188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3" descr="Screen shot 2014-11-23 at 10.18.46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073" y="2787386"/>
            <a:ext cx="5507302" cy="261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774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6" descr="Screen shot 2014-11-23 at 3.38.1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7407" y="747448"/>
            <a:ext cx="4730750" cy="449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
        <p:nvSpPr>
          <p:cNvPr id="89090" name="Content Placeholder 2"/>
          <p:cNvSpPr>
            <a:spLocks noGrp="1"/>
          </p:cNvSpPr>
          <p:nvPr>
            <p:ph idx="4294967295"/>
          </p:nvPr>
        </p:nvSpPr>
        <p:spPr>
          <a:xfrm>
            <a:off x="0" y="339725"/>
            <a:ext cx="5743575" cy="4895850"/>
          </a:xfrm>
        </p:spPr>
        <p:txBody>
          <a:bodyPr/>
          <a:lstStyle/>
          <a:p>
            <a:pPr marL="0" indent="0">
              <a:buNone/>
            </a:pPr>
            <a:r>
              <a:rPr lang="en-US" altLang="en-US" sz="1667" u="sng">
                <a:ea typeface="ＭＳ Ｐゴシック" panose="020B0600070205080204" pitchFamily="34" charset="-128"/>
              </a:rPr>
              <a:t>BROWSE, SEARCH and SELECT materials:</a:t>
            </a:r>
          </a:p>
          <a:p>
            <a:pPr marL="0" indent="0">
              <a:buNone/>
            </a:pPr>
            <a:endParaRPr lang="en-US" altLang="en-US" sz="1667" u="sng">
              <a:ea typeface="ＭＳ Ｐゴシック" panose="020B0600070205080204" pitchFamily="34" charset="-128"/>
            </a:endParaRPr>
          </a:p>
          <a:p>
            <a:pPr marL="0" indent="0">
              <a:buNone/>
            </a:pPr>
            <a:endParaRPr lang="en-US" altLang="en-US" sz="1667" u="sng">
              <a:ea typeface="ＭＳ Ｐゴシック" panose="020B0600070205080204" pitchFamily="34" charset="-128"/>
            </a:endParaRPr>
          </a:p>
          <a:p>
            <a:pPr marL="0" indent="0">
              <a:buNone/>
            </a:pPr>
            <a:endParaRPr lang="en-US" altLang="en-US" sz="1667" u="sng">
              <a:ea typeface="ＭＳ Ｐゴシック" panose="020B0600070205080204" pitchFamily="34" charset="-128"/>
            </a:endParaRPr>
          </a:p>
          <a:p>
            <a:pPr marL="0" indent="0">
              <a:buNone/>
            </a:pPr>
            <a:endParaRPr lang="en-US" altLang="en-US" sz="1667" u="sng">
              <a:ea typeface="ＭＳ Ｐゴシック" panose="020B0600070205080204" pitchFamily="34" charset="-128"/>
            </a:endParaRPr>
          </a:p>
          <a:p>
            <a:pPr marL="0" indent="0">
              <a:buNone/>
            </a:pPr>
            <a:r>
              <a:rPr lang="en-US" altLang="en-US" sz="1667" u="sng">
                <a:ea typeface="ＭＳ Ｐゴシック" panose="020B0600070205080204" pitchFamily="34" charset="-128"/>
              </a:rPr>
              <a:t>GRAPH, LIMIT and TREE stages:</a:t>
            </a:r>
          </a:p>
        </p:txBody>
      </p:sp>
    </p:spTree>
    <p:extLst>
      <p:ext uri="{BB962C8B-B14F-4D97-AF65-F5344CB8AC3E}">
        <p14:creationId xmlns:p14="http://schemas.microsoft.com/office/powerpoint/2010/main" val="3375388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ctrTitle"/>
          </p:nvPr>
        </p:nvSpPr>
        <p:spPr/>
        <p:txBody>
          <a:bodyPr/>
          <a:lstStyle/>
          <a:p>
            <a:pPr algn="l">
              <a:spcAft>
                <a:spcPts val="5000"/>
              </a:spcAft>
            </a:pPr>
            <a:r>
              <a:rPr lang="en-US" altLang="en-US" sz="3000" b="1" i="1">
                <a:solidFill>
                  <a:srgbClr val="000000"/>
                </a:solidFill>
                <a:ea typeface="ＭＳ Ｐゴシック" panose="020B0600070205080204" pitchFamily="34" charset="-128"/>
              </a:rPr>
              <a:t>Exercises #1</a:t>
            </a:r>
            <a:br>
              <a:rPr lang="en-US" altLang="en-US" sz="3000" b="1" i="1">
                <a:solidFill>
                  <a:srgbClr val="000000"/>
                </a:solidFill>
                <a:ea typeface="ＭＳ Ｐゴシック" panose="020B0600070205080204" pitchFamily="34" charset="-128"/>
              </a:rPr>
            </a:br>
            <a:r>
              <a:rPr lang="en-US" altLang="en-US" sz="3000" b="1" i="1">
                <a:solidFill>
                  <a:srgbClr val="000000"/>
                </a:solidFill>
                <a:ea typeface="ＭＳ Ｐゴシック" panose="020B0600070205080204" pitchFamily="34" charset="-128"/>
              </a:rPr>
              <a:t>BROWSING and SEARCHING</a:t>
            </a:r>
            <a:r>
              <a:rPr lang="en-US" altLang="en-US" b="1" smtClean="0">
                <a:solidFill>
                  <a:srgbClr val="000000"/>
                </a:solidFill>
                <a:ea typeface="ＭＳ Ｐゴシック" panose="020B0600070205080204" pitchFamily="34" charset="-128"/>
              </a:rPr>
              <a:t/>
            </a:r>
            <a:br>
              <a:rPr lang="en-US" altLang="en-US" b="1" smtClean="0">
                <a:solidFill>
                  <a:srgbClr val="000000"/>
                </a:solidFill>
                <a:ea typeface="ＭＳ Ｐゴシック" panose="020B0600070205080204" pitchFamily="34" charset="-128"/>
              </a:rPr>
            </a:br>
            <a:r>
              <a:rPr lang="en-US" altLang="en-US" sz="2000" b="1">
                <a:solidFill>
                  <a:srgbClr val="000000"/>
                </a:solidFill>
                <a:ea typeface="ＭＳ Ｐゴシック" panose="020B0600070205080204" pitchFamily="34" charset="-128"/>
              </a:rPr>
              <a:t/>
            </a:r>
            <a:br>
              <a:rPr lang="en-US" altLang="en-US" sz="2000" b="1">
                <a:solidFill>
                  <a:srgbClr val="000000"/>
                </a:solidFill>
                <a:ea typeface="ＭＳ Ｐゴシック" panose="020B0600070205080204" pitchFamily="34" charset="-128"/>
              </a:rPr>
            </a:br>
            <a:r>
              <a:rPr lang="en-US" altLang="en-US" sz="2000" i="1">
                <a:solidFill>
                  <a:srgbClr val="000000"/>
                </a:solidFill>
                <a:latin typeface="Franklin Gothic Book" panose="020B0503020102020204" pitchFamily="34" charset="0"/>
                <a:ea typeface="ＭＳ Ｐゴシック" panose="020B0600070205080204" pitchFamily="34" charset="-128"/>
              </a:rPr>
              <a:t>Using CES EduPack Levels 1 &amp; 2</a:t>
            </a:r>
            <a:endParaRPr lang="en-US" altLang="en-US" sz="2000" b="1">
              <a:solidFill>
                <a:srgbClr val="000000"/>
              </a:solidFill>
              <a:ea typeface="ＭＳ Ｐゴシック" panose="020B0600070205080204" pitchFamily="34" charset="-128"/>
            </a:endParaRPr>
          </a:p>
        </p:txBody>
      </p:sp>
      <p:sp>
        <p:nvSpPr>
          <p:cNvPr id="2" name="Content Placeholder 1"/>
          <p:cNvSpPr>
            <a:spLocks noGrp="1"/>
          </p:cNvSpPr>
          <p:nvPr>
            <p:ph sz="quarter" idx="14"/>
          </p:nvPr>
        </p:nvSpPr>
        <p:spPr/>
        <p:txBody>
          <a:bodyPr/>
          <a:lstStyle/>
          <a:p>
            <a:endParaRPr lang="en-US"/>
          </a:p>
        </p:txBody>
      </p:sp>
    </p:spTree>
    <p:extLst>
      <p:ext uri="{BB962C8B-B14F-4D97-AF65-F5344CB8AC3E}">
        <p14:creationId xmlns:p14="http://schemas.microsoft.com/office/powerpoint/2010/main" val="2890968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 </a:t>
            </a:r>
            <a:br>
              <a:rPr lang="en-US" sz="3000" b="1" dirty="0">
                <a:solidFill>
                  <a:schemeClr val="bg1">
                    <a:lumMod val="50000"/>
                  </a:schemeClr>
                </a:solidFill>
              </a:rPr>
            </a:br>
            <a:r>
              <a:rPr lang="en-US" sz="3000" b="1" dirty="0">
                <a:solidFill>
                  <a:srgbClr val="000000"/>
                </a:solidFill>
              </a:rPr>
              <a:t>BROWSE Materials</a:t>
            </a:r>
          </a:p>
        </p:txBody>
      </p:sp>
      <p:sp>
        <p:nvSpPr>
          <p:cNvPr id="2" name="Content Placeholder 1"/>
          <p:cNvSpPr>
            <a:spLocks noGrp="1"/>
          </p:cNvSpPr>
          <p:nvPr>
            <p:ph sz="quarter" idx="14"/>
          </p:nvPr>
        </p:nvSpPr>
        <p:spPr/>
        <p:txBody>
          <a:bodyPr/>
          <a:lstStyle/>
          <a:p>
            <a:endParaRPr lang="en-US"/>
          </a:p>
        </p:txBody>
      </p:sp>
      <p:sp>
        <p:nvSpPr>
          <p:cNvPr id="91138" name="Content Placeholder 2"/>
          <p:cNvSpPr>
            <a:spLocks noGrp="1"/>
          </p:cNvSpPr>
          <p:nvPr>
            <p:ph idx="4294967295"/>
          </p:nvPr>
        </p:nvSpPr>
        <p:spPr>
          <a:xfrm>
            <a:off x="0" y="1333500"/>
            <a:ext cx="3473450" cy="3911600"/>
          </a:xfrm>
        </p:spPr>
        <p:txBody>
          <a:bodyPr/>
          <a:lstStyle/>
          <a:p>
            <a:pPr marL="369079" indent="-369079">
              <a:spcAft>
                <a:spcPts val="500"/>
              </a:spcAft>
              <a:buNone/>
            </a:pPr>
            <a:r>
              <a:rPr lang="en-US" altLang="en-US" sz="1667">
                <a:ea typeface="ＭＳ Ｐゴシック" panose="020B0600070205080204" pitchFamily="34" charset="-128"/>
              </a:rPr>
              <a:t>•	Find record for STAINLESS STEEL (LEVEL 1)</a:t>
            </a:r>
          </a:p>
          <a:p>
            <a:pPr marL="369079" indent="-369079">
              <a:spcAft>
                <a:spcPts val="500"/>
              </a:spcAft>
              <a:buNone/>
            </a:pPr>
            <a:r>
              <a:rPr lang="en-US" altLang="en-US" sz="1667">
                <a:ea typeface="ＭＳ Ｐゴシック" panose="020B0600070205080204" pitchFamily="34" charset="-128"/>
              </a:rPr>
              <a:t>•	Find record for CONCRETE</a:t>
            </a:r>
          </a:p>
          <a:p>
            <a:pPr marL="369079" indent="-369079">
              <a:spcAft>
                <a:spcPts val="500"/>
              </a:spcAft>
              <a:buNone/>
            </a:pPr>
            <a:r>
              <a:rPr lang="en-US" altLang="en-US" sz="1667">
                <a:ea typeface="ＭＳ Ｐゴシック" panose="020B0600070205080204" pitchFamily="34" charset="-128"/>
              </a:rPr>
              <a:t>•	Find record for POLYPROPYLENE</a:t>
            </a:r>
          </a:p>
          <a:p>
            <a:pPr marL="369079" indent="-369079">
              <a:spcAft>
                <a:spcPts val="500"/>
              </a:spcAft>
              <a:buNone/>
            </a:pPr>
            <a:r>
              <a:rPr lang="en-US" altLang="en-US" sz="1667">
                <a:ea typeface="ＭＳ Ｐゴシック" panose="020B0600070205080204" pitchFamily="34" charset="-128"/>
              </a:rPr>
              <a:t>•	Find PROCESSES that can shape POLYPROPYLENE using the LINK at the bottom of the record</a:t>
            </a:r>
          </a:p>
          <a:p>
            <a:pPr marL="369079" indent="-369079">
              <a:spcAft>
                <a:spcPts val="500"/>
              </a:spcAft>
              <a:buNone/>
            </a:pPr>
            <a:r>
              <a:rPr lang="en-US" altLang="en-US" sz="1667">
                <a:ea typeface="ＭＳ Ｐゴシック" panose="020B0600070205080204" pitchFamily="34" charset="-128"/>
              </a:rPr>
              <a:t>•	Explore POLYPROPYLENE record at LEVEL 2</a:t>
            </a:r>
          </a:p>
          <a:p>
            <a:pPr marL="702441" lvl="1" indent="-369079">
              <a:spcAft>
                <a:spcPts val="500"/>
              </a:spcAft>
            </a:pPr>
            <a:r>
              <a:rPr lang="en-US" altLang="en-US" sz="1333">
                <a:ea typeface="ＭＳ Ｐゴシック" panose="020B0600070205080204" pitchFamily="34" charset="-128"/>
              </a:rPr>
              <a:t>What else can be found?</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1140" name="Picture 4" descr="Screen shot 2014-11-23 at 11.51.13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2969" y="1285875"/>
            <a:ext cx="3665802" cy="314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568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anose="020B0600070205080204" pitchFamily="34" charset="-128"/>
              </a:rPr>
              <a:t>CES </a:t>
            </a:r>
            <a:r>
              <a:rPr lang="en-US" altLang="en-US" dirty="0" err="1" smtClean="0">
                <a:ea typeface="ＭＳ Ｐゴシック" panose="020B0600070205080204" pitchFamily="34" charset="-128"/>
              </a:rPr>
              <a:t>Edupack</a:t>
            </a:r>
            <a:r>
              <a:rPr lang="en-US" altLang="en-US" dirty="0" smtClean="0">
                <a:ea typeface="ＭＳ Ｐゴシック" panose="020B0600070205080204" pitchFamily="34" charset="-128"/>
              </a:rPr>
              <a:t>, </a:t>
            </a:r>
            <a:r>
              <a:rPr lang="en-US" altLang="en-US" b="0" dirty="0" smtClean="0">
                <a:ea typeface="ＭＳ Ｐゴシック" panose="020B0600070205080204" pitchFamily="34" charset="-128"/>
              </a:rPr>
              <a:t>in Aalto computers</a:t>
            </a:r>
            <a:endParaRPr lang="en-US" b="0" dirty="0"/>
          </a:p>
        </p:txBody>
      </p:sp>
      <p:sp>
        <p:nvSpPr>
          <p:cNvPr id="3" name="Content Placeholder 2"/>
          <p:cNvSpPr>
            <a:spLocks noGrp="1"/>
          </p:cNvSpPr>
          <p:nvPr>
            <p:ph sz="quarter" idx="14"/>
          </p:nvPr>
        </p:nvSpPr>
        <p:spPr/>
        <p:txBody>
          <a:bodyPr/>
          <a:lstStyle/>
          <a:p>
            <a:endParaRPr lang="en-US"/>
          </a:p>
        </p:txBody>
      </p:sp>
      <p:pic>
        <p:nvPicPr>
          <p:cNvPr id="593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05657"/>
            <a:ext cx="5689865"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29483" t="29483" r="28879" b="28879"/>
          <a:stretch>
            <a:fillRect/>
          </a:stretch>
        </p:blipFill>
        <p:spPr bwMode="auto">
          <a:xfrm>
            <a:off x="5228167" y="2688167"/>
            <a:ext cx="2772833" cy="2079625"/>
          </a:xfrm>
          <a:prstGeom prst="rect">
            <a:avLst/>
          </a:prstGeom>
          <a:noFill/>
          <a:ln w="9525">
            <a:solidFill>
              <a:schemeClr val="tx1"/>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8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2: </a:t>
            </a:r>
            <a:br>
              <a:rPr lang="en-US" sz="3000" b="1" dirty="0">
                <a:solidFill>
                  <a:schemeClr val="bg1">
                    <a:lumMod val="50000"/>
                  </a:schemeClr>
                </a:solidFill>
              </a:rPr>
            </a:br>
            <a:r>
              <a:rPr lang="en-US" sz="3000" b="1" dirty="0">
                <a:solidFill>
                  <a:srgbClr val="000000"/>
                </a:solidFill>
              </a:rPr>
              <a:t>BROWSE processes</a:t>
            </a:r>
          </a:p>
        </p:txBody>
      </p:sp>
      <p:sp>
        <p:nvSpPr>
          <p:cNvPr id="2" name="Content Placeholder 1"/>
          <p:cNvSpPr>
            <a:spLocks noGrp="1"/>
          </p:cNvSpPr>
          <p:nvPr>
            <p:ph sz="quarter" idx="14"/>
          </p:nvPr>
        </p:nvSpPr>
        <p:spPr/>
        <p:txBody>
          <a:bodyPr/>
          <a:lstStyle/>
          <a:p>
            <a:endParaRPr lang="en-US"/>
          </a:p>
        </p:txBody>
      </p:sp>
      <p:sp>
        <p:nvSpPr>
          <p:cNvPr id="92162" name="Content Placeholder 2"/>
          <p:cNvSpPr>
            <a:spLocks noGrp="1"/>
          </p:cNvSpPr>
          <p:nvPr>
            <p:ph idx="4294967295"/>
          </p:nvPr>
        </p:nvSpPr>
        <p:spPr>
          <a:xfrm>
            <a:off x="0" y="1333500"/>
            <a:ext cx="3729038" cy="3911600"/>
          </a:xfrm>
        </p:spPr>
        <p:txBody>
          <a:bodyPr/>
          <a:lstStyle/>
          <a:p>
            <a:pPr marL="302936" indent="-302936">
              <a:spcAft>
                <a:spcPts val="1500"/>
              </a:spcAft>
              <a:buNone/>
            </a:pPr>
            <a:r>
              <a:rPr lang="en-US" altLang="en-US" sz="1667">
                <a:ea typeface="ＭＳ Ｐゴシック" panose="020B0600070205080204" pitchFamily="34" charset="-128"/>
              </a:rPr>
              <a:t>Select LEVEL 2, ALL PROCESSES</a:t>
            </a:r>
          </a:p>
          <a:p>
            <a:pPr marL="302936" indent="-302936">
              <a:spcAft>
                <a:spcPts val="500"/>
              </a:spcAft>
              <a:buNone/>
            </a:pPr>
            <a:r>
              <a:rPr lang="en-US" altLang="en-US" sz="1667">
                <a:ea typeface="ＭＳ Ｐゴシック" panose="020B0600070205080204" pitchFamily="34" charset="-128"/>
              </a:rPr>
              <a:t>•	Find record for INJECTION MOLDING</a:t>
            </a:r>
          </a:p>
          <a:p>
            <a:pPr marL="302936" indent="-302936">
              <a:spcAft>
                <a:spcPts val="500"/>
              </a:spcAft>
              <a:buNone/>
            </a:pPr>
            <a:r>
              <a:rPr lang="en-US" altLang="en-US" sz="1667">
                <a:ea typeface="ＭＳ Ｐゴシック" panose="020B0600070205080204" pitchFamily="34" charset="-128"/>
              </a:rPr>
              <a:t>•	Find record for LASER SURFACE HARDENING</a:t>
            </a:r>
          </a:p>
          <a:p>
            <a:pPr marL="302936" indent="-302936">
              <a:spcAft>
                <a:spcPts val="500"/>
              </a:spcAft>
              <a:buNone/>
            </a:pPr>
            <a:r>
              <a:rPr lang="en-US" altLang="en-US" sz="1667">
                <a:ea typeface="ＭＳ Ｐゴシック" panose="020B0600070205080204" pitchFamily="34" charset="-128"/>
              </a:rPr>
              <a:t>•	Find record for FRICTION WELDING (METALS)</a:t>
            </a:r>
          </a:p>
          <a:p>
            <a:pPr marL="302936" indent="-302936">
              <a:spcAft>
                <a:spcPts val="500"/>
              </a:spcAft>
              <a:buNone/>
            </a:pPr>
            <a:r>
              <a:rPr lang="en-US" altLang="en-US" sz="1667">
                <a:ea typeface="ＭＳ Ｐゴシック" panose="020B0600070205080204" pitchFamily="34" charset="-128"/>
              </a:rPr>
              <a:t>•	Find MATERIALS that can be DIE CAST, using the LINK at the bottom of the record for DIE CASTING</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2164" name="Picture 4" descr="Screen shot 2014-11-23 at 11.51.32 AM.png"/>
          <p:cNvPicPr>
            <a:picLocks noChangeAspect="1"/>
          </p:cNvPicPr>
          <p:nvPr/>
        </p:nvPicPr>
        <p:blipFill>
          <a:blip r:embed="rId2">
            <a:extLst>
              <a:ext uri="{28A0092B-C50C-407E-A947-70E740481C1C}">
                <a14:useLocalDpi xmlns:a14="http://schemas.microsoft.com/office/drawing/2010/main" val="0"/>
              </a:ext>
            </a:extLst>
          </a:blip>
          <a:srcRect l="6848"/>
          <a:stretch>
            <a:fillRect/>
          </a:stretch>
        </p:blipFill>
        <p:spPr bwMode="auto">
          <a:xfrm>
            <a:off x="4800866" y="1333500"/>
            <a:ext cx="3292739"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317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3: </a:t>
            </a:r>
            <a:br>
              <a:rPr lang="en-US" sz="3000" b="1" dirty="0">
                <a:solidFill>
                  <a:schemeClr val="bg1">
                    <a:lumMod val="50000"/>
                  </a:schemeClr>
                </a:solidFill>
              </a:rPr>
            </a:br>
            <a:r>
              <a:rPr lang="en-US" sz="3000" b="1" dirty="0">
                <a:solidFill>
                  <a:srgbClr val="000000"/>
                </a:solidFill>
              </a:rPr>
              <a:t>Applying SEARCH</a:t>
            </a:r>
          </a:p>
        </p:txBody>
      </p:sp>
      <p:sp>
        <p:nvSpPr>
          <p:cNvPr id="2" name="Content Placeholder 1"/>
          <p:cNvSpPr>
            <a:spLocks noGrp="1"/>
          </p:cNvSpPr>
          <p:nvPr>
            <p:ph sz="quarter" idx="14"/>
          </p:nvPr>
        </p:nvSpPr>
        <p:spPr/>
        <p:txBody>
          <a:bodyPr/>
          <a:lstStyle/>
          <a:p>
            <a:endParaRPr lang="en-US"/>
          </a:p>
        </p:txBody>
      </p:sp>
      <p:sp>
        <p:nvSpPr>
          <p:cNvPr id="93186" name="Content Placeholder 2"/>
          <p:cNvSpPr>
            <a:spLocks noGrp="1"/>
          </p:cNvSpPr>
          <p:nvPr>
            <p:ph idx="4294967295"/>
          </p:nvPr>
        </p:nvSpPr>
        <p:spPr>
          <a:xfrm>
            <a:off x="0" y="1333500"/>
            <a:ext cx="6858000" cy="3911600"/>
          </a:xfrm>
        </p:spPr>
        <p:txBody>
          <a:bodyPr/>
          <a:lstStyle/>
          <a:p>
            <a:pPr marL="302936" indent="-302936">
              <a:buNone/>
            </a:pPr>
            <a:r>
              <a:rPr lang="en-US" altLang="en-US" sz="1667">
                <a:ea typeface="ＭＳ Ｐゴシック" panose="020B0600070205080204" pitchFamily="34" charset="-128"/>
              </a:rPr>
              <a:t>•	Find the material POLYLACTIDE </a:t>
            </a:r>
          </a:p>
          <a:p>
            <a:pPr marL="302936" indent="-302936">
              <a:buNone/>
            </a:pPr>
            <a:r>
              <a:rPr lang="en-US" altLang="en-US" sz="1667">
                <a:ea typeface="ＭＳ Ｐゴシック" panose="020B0600070205080204" pitchFamily="34" charset="-128"/>
              </a:rPr>
              <a:t>•	Find materials for CUTTING TOOLS </a:t>
            </a:r>
          </a:p>
          <a:p>
            <a:pPr marL="302936" indent="-302936">
              <a:buNone/>
            </a:pPr>
            <a:r>
              <a:rPr lang="en-US" altLang="en-US" sz="1667">
                <a:ea typeface="ＭＳ Ｐゴシック" panose="020B0600070205080204" pitchFamily="34" charset="-128"/>
              </a:rPr>
              <a:t>•	Find the process RTM</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3188" name="Picture 4" descr="Screen shot 2014-11-23 at 11.51.44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7833" y="1333500"/>
            <a:ext cx="3323167" cy="143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698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ctrTitle"/>
          </p:nvPr>
        </p:nvSpPr>
        <p:spPr/>
        <p:txBody>
          <a:bodyPr/>
          <a:lstStyle/>
          <a:p>
            <a:pPr algn="l">
              <a:spcAft>
                <a:spcPts val="5000"/>
              </a:spcAft>
            </a:pPr>
            <a:r>
              <a:rPr lang="en-US" altLang="en-US" sz="3000" b="1" i="1">
                <a:solidFill>
                  <a:srgbClr val="000000"/>
                </a:solidFill>
                <a:ea typeface="ＭＳ Ｐゴシック" panose="020B0600070205080204" pitchFamily="34" charset="-128"/>
              </a:rPr>
              <a:t>Exercises #2</a:t>
            </a:r>
            <a:br>
              <a:rPr lang="en-US" altLang="en-US" sz="3000" b="1" i="1">
                <a:solidFill>
                  <a:srgbClr val="000000"/>
                </a:solidFill>
                <a:ea typeface="ＭＳ Ｐゴシック" panose="020B0600070205080204" pitchFamily="34" charset="-128"/>
              </a:rPr>
            </a:br>
            <a:r>
              <a:rPr lang="en-US" altLang="en-US" sz="3000" b="1" i="1">
                <a:solidFill>
                  <a:srgbClr val="000000"/>
                </a:solidFill>
                <a:ea typeface="ＭＳ Ｐゴシック" panose="020B0600070205080204" pitchFamily="34" charset="-128"/>
              </a:rPr>
              <a:t>PROPERTY CHARTS</a:t>
            </a:r>
            <a:r>
              <a:rPr lang="en-US" altLang="en-US" b="1" smtClean="0">
                <a:solidFill>
                  <a:srgbClr val="000000"/>
                </a:solidFill>
                <a:ea typeface="ＭＳ Ｐゴシック" panose="020B0600070205080204" pitchFamily="34" charset="-128"/>
              </a:rPr>
              <a:t/>
            </a:r>
            <a:br>
              <a:rPr lang="en-US" altLang="en-US" b="1" smtClean="0">
                <a:solidFill>
                  <a:srgbClr val="000000"/>
                </a:solidFill>
                <a:ea typeface="ＭＳ Ｐゴシック" panose="020B0600070205080204" pitchFamily="34" charset="-128"/>
              </a:rPr>
            </a:br>
            <a:r>
              <a:rPr lang="en-US" altLang="en-US" sz="2000" b="1">
                <a:solidFill>
                  <a:srgbClr val="000000"/>
                </a:solidFill>
                <a:ea typeface="ＭＳ Ｐゴシック" panose="020B0600070205080204" pitchFamily="34" charset="-128"/>
              </a:rPr>
              <a:t/>
            </a:r>
            <a:br>
              <a:rPr lang="en-US" altLang="en-US" sz="2000" b="1">
                <a:solidFill>
                  <a:srgbClr val="000000"/>
                </a:solidFill>
                <a:ea typeface="ＭＳ Ｐゴシック" panose="020B0600070205080204" pitchFamily="34" charset="-128"/>
              </a:rPr>
            </a:br>
            <a:r>
              <a:rPr lang="en-US" altLang="en-US" sz="2000" i="1">
                <a:solidFill>
                  <a:srgbClr val="000000"/>
                </a:solidFill>
                <a:latin typeface="Franklin Gothic Book" panose="020B0503020102020204" pitchFamily="34" charset="0"/>
                <a:ea typeface="ＭＳ Ｐゴシック" panose="020B0600070205080204" pitchFamily="34" charset="-128"/>
              </a:rPr>
              <a:t>Using CES EduPack Levels 1 &amp; 2</a:t>
            </a:r>
            <a:endParaRPr lang="en-US" altLang="en-US" sz="2000" b="1">
              <a:solidFill>
                <a:srgbClr val="000000"/>
              </a:solidFill>
              <a:ea typeface="ＭＳ Ｐゴシック" panose="020B0600070205080204" pitchFamily="34" charset="-128"/>
            </a:endParaRPr>
          </a:p>
        </p:txBody>
      </p:sp>
      <p:sp>
        <p:nvSpPr>
          <p:cNvPr id="2" name="Content Placeholder 1"/>
          <p:cNvSpPr>
            <a:spLocks noGrp="1"/>
          </p:cNvSpPr>
          <p:nvPr>
            <p:ph sz="quarter" idx="14"/>
          </p:nvPr>
        </p:nvSpPr>
        <p:spPr/>
        <p:txBody>
          <a:bodyPr/>
          <a:lstStyle/>
          <a:p>
            <a:endParaRPr lang="en-US"/>
          </a:p>
        </p:txBody>
      </p:sp>
    </p:spTree>
    <p:extLst>
      <p:ext uri="{BB962C8B-B14F-4D97-AF65-F5344CB8AC3E}">
        <p14:creationId xmlns:p14="http://schemas.microsoft.com/office/powerpoint/2010/main" val="1797803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4: </a:t>
            </a:r>
            <a:br>
              <a:rPr lang="en-US" sz="3000" b="1" dirty="0">
                <a:solidFill>
                  <a:schemeClr val="bg1">
                    <a:lumMod val="50000"/>
                  </a:schemeClr>
                </a:solidFill>
              </a:rPr>
            </a:br>
            <a:r>
              <a:rPr lang="en-US" sz="3000" b="1" dirty="0">
                <a:solidFill>
                  <a:srgbClr val="000000"/>
                </a:solidFill>
              </a:rPr>
              <a:t>Making PROPERTY CHARTS</a:t>
            </a:r>
          </a:p>
        </p:txBody>
      </p:sp>
      <p:sp>
        <p:nvSpPr>
          <p:cNvPr id="2" name="Content Placeholder 1"/>
          <p:cNvSpPr>
            <a:spLocks noGrp="1"/>
          </p:cNvSpPr>
          <p:nvPr>
            <p:ph sz="quarter" idx="14"/>
          </p:nvPr>
        </p:nvSpPr>
        <p:spPr/>
        <p:txBody>
          <a:bodyPr/>
          <a:lstStyle/>
          <a:p>
            <a:endParaRPr lang="en-US"/>
          </a:p>
        </p:txBody>
      </p:sp>
      <p:sp>
        <p:nvSpPr>
          <p:cNvPr id="95234" name="Content Placeholder 2"/>
          <p:cNvSpPr>
            <a:spLocks noGrp="1"/>
          </p:cNvSpPr>
          <p:nvPr>
            <p:ph idx="4294967295"/>
          </p:nvPr>
        </p:nvSpPr>
        <p:spPr>
          <a:xfrm>
            <a:off x="0" y="1333500"/>
            <a:ext cx="6858000" cy="3754438"/>
          </a:xfrm>
        </p:spPr>
        <p:txBody>
          <a:bodyPr/>
          <a:lstStyle/>
          <a:p>
            <a:pPr>
              <a:spcAft>
                <a:spcPts val="500"/>
              </a:spcAft>
              <a:buNone/>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a:p>
            <a:pPr lvl="1">
              <a:spcAft>
                <a:spcPts val="500"/>
              </a:spcAft>
              <a:buNone/>
            </a:pPr>
            <a:endParaRPr lang="en-US" altLang="en-US" sz="1333">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a:p>
            <a:pPr>
              <a:spcAft>
                <a:spcPts val="1500"/>
              </a:spcAft>
              <a:buNone/>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5236" name="Picture 4" descr="Screen shot 2014-11-23 at 11.53.4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0761" y="1333500"/>
            <a:ext cx="3659188" cy="229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tangle 5"/>
          <p:cNvSpPr>
            <a:spLocks noChangeArrowheads="1"/>
          </p:cNvSpPr>
          <p:nvPr/>
        </p:nvSpPr>
        <p:spPr bwMode="auto">
          <a:xfrm>
            <a:off x="1143000" y="1333500"/>
            <a:ext cx="6858000" cy="381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895350" indent="-438150">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900113" indent="-442913">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spcBef>
                <a:spcPct val="0"/>
              </a:spcBef>
              <a:spcAft>
                <a:spcPts val="500"/>
              </a:spcAft>
              <a:buNone/>
            </a:pPr>
            <a:r>
              <a:rPr lang="en-US" altLang="en-US" sz="1667"/>
              <a:t>•	SELECT MaterialUniverse: </a:t>
            </a:r>
            <a:br>
              <a:rPr lang="en-US" altLang="en-US" sz="1667"/>
            </a:br>
            <a:r>
              <a:rPr lang="en-US" altLang="en-US" sz="1667"/>
              <a:t>LEVEL 2, MATERIALS</a:t>
            </a:r>
          </a:p>
          <a:p>
            <a:pPr>
              <a:spcBef>
                <a:spcPct val="0"/>
              </a:spcBef>
              <a:spcAft>
                <a:spcPts val="500"/>
              </a:spcAft>
              <a:buNone/>
            </a:pPr>
            <a:r>
              <a:rPr lang="en-US" altLang="en-US" sz="1667"/>
              <a:t>•	Make a BAR CHART of </a:t>
            </a:r>
            <a:br>
              <a:rPr lang="en-US" altLang="en-US" sz="1667"/>
            </a:br>
            <a:r>
              <a:rPr lang="en-US" altLang="en-US" sz="1667"/>
              <a:t>YOUNG’S MODULUS (E)</a:t>
            </a:r>
          </a:p>
          <a:p>
            <a:pPr lvl="2">
              <a:spcBef>
                <a:spcPct val="0"/>
              </a:spcBef>
              <a:spcAft>
                <a:spcPts val="500"/>
              </a:spcAft>
              <a:buNone/>
            </a:pPr>
            <a:r>
              <a:rPr lang="en-US" altLang="en-US" sz="1333">
                <a:latin typeface="Arial" panose="020B0604020202020204" pitchFamily="34" charset="0"/>
              </a:rPr>
              <a:t>– 	</a:t>
            </a:r>
            <a:r>
              <a:rPr lang="en-US" altLang="en-US" sz="1333" i="1">
                <a:latin typeface="Arial" panose="020B0604020202020204" pitchFamily="34" charset="0"/>
              </a:rPr>
              <a:t>Set only y-axis</a:t>
            </a:r>
            <a:endParaRPr lang="en-US" altLang="en-US" sz="1667"/>
          </a:p>
          <a:p>
            <a:pPr>
              <a:spcBef>
                <a:spcPct val="0"/>
              </a:spcBef>
              <a:spcAft>
                <a:spcPts val="500"/>
              </a:spcAft>
            </a:pPr>
            <a:r>
              <a:rPr lang="en-US" altLang="en-US" sz="1667"/>
              <a:t>Make a BUBBLE CHART of </a:t>
            </a:r>
            <a:br>
              <a:rPr lang="en-US" altLang="en-US" sz="1667"/>
            </a:br>
            <a:r>
              <a:rPr lang="en-US" altLang="en-US" sz="1667"/>
              <a:t>YOUNG’S MODULUS (E) </a:t>
            </a:r>
            <a:br>
              <a:rPr lang="en-US" altLang="en-US" sz="1667"/>
            </a:br>
            <a:r>
              <a:rPr lang="en-US" altLang="en-US" sz="1667"/>
              <a:t>VS. DENSITY (ρ) </a:t>
            </a:r>
          </a:p>
          <a:p>
            <a:pPr lvl="1" eaLnBrk="1" hangingPunct="1">
              <a:spcBef>
                <a:spcPct val="0"/>
              </a:spcBef>
              <a:buFontTx/>
              <a:buNone/>
            </a:pPr>
            <a:r>
              <a:rPr lang="en-US" altLang="en-US" sz="1333">
                <a:latin typeface="Arial" panose="020B0604020202020204" pitchFamily="34" charset="0"/>
              </a:rPr>
              <a:t>– 	</a:t>
            </a:r>
            <a:r>
              <a:rPr lang="en-US" altLang="en-US" sz="1333" i="1">
                <a:latin typeface="Arial" panose="020B0604020202020204" pitchFamily="34" charset="0"/>
              </a:rPr>
              <a:t>S</a:t>
            </a:r>
            <a:r>
              <a:rPr lang="en-US" altLang="en-US" sz="1333" i="1"/>
              <a:t>et both x-axis and y-axis</a:t>
            </a:r>
          </a:p>
          <a:p>
            <a:pPr lvl="1">
              <a:spcBef>
                <a:spcPct val="0"/>
              </a:spcBef>
              <a:spcAft>
                <a:spcPts val="1000"/>
              </a:spcAft>
              <a:buNone/>
            </a:pPr>
            <a:r>
              <a:rPr lang="en-US" altLang="en-US" sz="1333">
                <a:latin typeface="Arial" panose="020B0604020202020204" pitchFamily="34" charset="0"/>
              </a:rPr>
              <a:t>– 	</a:t>
            </a:r>
            <a:r>
              <a:rPr lang="en-US" altLang="en-US" sz="1333" i="1"/>
              <a:t>Materials can be labeled – click and drag to move the labels; </a:t>
            </a:r>
            <a:br>
              <a:rPr lang="en-US" altLang="en-US" sz="1333" i="1"/>
            </a:br>
            <a:r>
              <a:rPr lang="en-US" altLang="en-US" sz="1333" i="1"/>
              <a:t>use DEL to delete a label</a:t>
            </a:r>
          </a:p>
          <a:p>
            <a:pPr eaLnBrk="1" hangingPunct="1">
              <a:spcBef>
                <a:spcPct val="0"/>
              </a:spcBef>
            </a:pPr>
            <a:r>
              <a:rPr lang="en-US" altLang="en-US" sz="1667"/>
              <a:t>Finally, DELETE THE STAGE (Right click on stage in Selection Stages and select “Delete”)</a:t>
            </a:r>
          </a:p>
          <a:p>
            <a:pPr eaLnBrk="1" hangingPunct="1">
              <a:spcBef>
                <a:spcPct val="0"/>
              </a:spcBef>
              <a:buFontTx/>
              <a:buNone/>
            </a:pPr>
            <a:endParaRPr lang="en-US" altLang="en-US" sz="1333" i="1"/>
          </a:p>
        </p:txBody>
      </p:sp>
    </p:spTree>
    <p:extLst>
      <p:ext uri="{BB962C8B-B14F-4D97-AF65-F5344CB8AC3E}">
        <p14:creationId xmlns:p14="http://schemas.microsoft.com/office/powerpoint/2010/main" val="2056923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
        <p:nvSpPr>
          <p:cNvPr id="96257" name="Content Placeholder 2"/>
          <p:cNvSpPr>
            <a:spLocks noGrp="1"/>
          </p:cNvSpPr>
          <p:nvPr>
            <p:ph idx="4294967295"/>
          </p:nvPr>
        </p:nvSpPr>
        <p:spPr>
          <a:xfrm>
            <a:off x="0" y="339725"/>
            <a:ext cx="6858000" cy="4895850"/>
          </a:xfrm>
        </p:spPr>
        <p:txBody>
          <a:bodyPr/>
          <a:lstStyle/>
          <a:p>
            <a:pPr marL="0" indent="0">
              <a:buNone/>
            </a:pPr>
            <a:r>
              <a:rPr lang="en-US" altLang="en-US" sz="1667" u="sng">
                <a:ea typeface="ＭＳ Ｐゴシック" panose="020B0600070205080204" pitchFamily="34" charset="-128"/>
              </a:rPr>
              <a:t>Charts with one – two axes </a:t>
            </a:r>
            <a:br>
              <a:rPr lang="en-US" altLang="en-US" sz="1667" u="sng">
                <a:ea typeface="ＭＳ Ｐゴシック" panose="020B0600070205080204" pitchFamily="34" charset="-128"/>
              </a:rPr>
            </a:br>
            <a:r>
              <a:rPr lang="en-US" altLang="en-US" sz="1667" u="sng">
                <a:ea typeface="ＭＳ Ｐゴシック" panose="020B0600070205080204" pitchFamily="34" charset="-128"/>
              </a:rPr>
              <a:t>&amp; logarithmic scales:</a:t>
            </a:r>
          </a:p>
        </p:txBody>
      </p:sp>
      <p:pic>
        <p:nvPicPr>
          <p:cNvPr id="96258" name="Picture 5" descr="Screen shot 2014-11-23 at 3.19.0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0313" y="197115"/>
            <a:ext cx="4582583" cy="324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7" descr="Screen shot 2014-11-23 at 3.19.2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656292"/>
            <a:ext cx="5077354" cy="353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627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5: </a:t>
            </a:r>
            <a:br>
              <a:rPr lang="en-US" sz="3000" b="1" dirty="0">
                <a:solidFill>
                  <a:schemeClr val="bg1">
                    <a:lumMod val="50000"/>
                  </a:schemeClr>
                </a:solidFill>
              </a:rPr>
            </a:br>
            <a:r>
              <a:rPr lang="en-US" sz="3000" b="1" dirty="0">
                <a:solidFill>
                  <a:srgbClr val="000000"/>
                </a:solidFill>
              </a:rPr>
              <a:t>Selection using a LIMIT stage</a:t>
            </a:r>
          </a:p>
        </p:txBody>
      </p:sp>
      <p:sp>
        <p:nvSpPr>
          <p:cNvPr id="2" name="Content Placeholder 1"/>
          <p:cNvSpPr>
            <a:spLocks noGrp="1"/>
          </p:cNvSpPr>
          <p:nvPr>
            <p:ph sz="quarter" idx="14"/>
          </p:nvPr>
        </p:nvSpPr>
        <p:spPr/>
        <p:txBody>
          <a:bodyPr/>
          <a:lstStyle/>
          <a:p>
            <a:endParaRPr lang="en-US"/>
          </a:p>
        </p:txBody>
      </p:sp>
      <p:sp>
        <p:nvSpPr>
          <p:cNvPr id="97282" name="Content Placeholder 2"/>
          <p:cNvSpPr>
            <a:spLocks noGrp="1"/>
          </p:cNvSpPr>
          <p:nvPr>
            <p:ph idx="4294967295"/>
          </p:nvPr>
        </p:nvSpPr>
        <p:spPr>
          <a:xfrm>
            <a:off x="0" y="1333500"/>
            <a:ext cx="6858000" cy="3754438"/>
          </a:xfrm>
        </p:spPr>
        <p:txBody>
          <a:bodyPr/>
          <a:lstStyle/>
          <a:p>
            <a:pPr>
              <a:spcAft>
                <a:spcPts val="500"/>
              </a:spcAft>
              <a:buNone/>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a:p>
            <a:pPr>
              <a:spcAft>
                <a:spcPts val="1500"/>
              </a:spcAft>
              <a:buNone/>
            </a:pPr>
            <a:endParaRPr lang="en-US" altLang="en-US" sz="1667">
              <a:ea typeface="ＭＳ Ｐゴシック" panose="020B0600070205080204" pitchFamily="34" charset="-128"/>
            </a:endParaRPr>
          </a:p>
          <a:p>
            <a:pPr>
              <a:spcAft>
                <a:spcPts val="500"/>
              </a:spcAft>
            </a:pPr>
            <a:endParaRPr lang="en-US" altLang="en-US" sz="1667">
              <a:ea typeface="ＭＳ Ｐゴシック" panose="020B0600070205080204" pitchFamily="34" charset="-128"/>
            </a:endParaRPr>
          </a:p>
          <a:p>
            <a:pPr>
              <a:spcAft>
                <a:spcPts val="500"/>
              </a:spcAft>
              <a:buNone/>
            </a:pPr>
            <a:endParaRPr lang="en-US" altLang="en-US" sz="1667">
              <a:ea typeface="ＭＳ Ｐゴシック" panose="020B0600070205080204" pitchFamily="34" charset="-128"/>
            </a:endParaRP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284" name="Rectangle 5"/>
          <p:cNvSpPr>
            <a:spLocks noChangeArrowheads="1"/>
          </p:cNvSpPr>
          <p:nvPr/>
        </p:nvSpPr>
        <p:spPr bwMode="auto">
          <a:xfrm>
            <a:off x="1143001" y="1333500"/>
            <a:ext cx="3020219" cy="406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indent="-2762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spcBef>
                <a:spcPct val="0"/>
              </a:spcBef>
              <a:spcAft>
                <a:spcPts val="500"/>
              </a:spcAft>
              <a:buNone/>
            </a:pPr>
            <a:r>
              <a:rPr lang="en-US" altLang="en-US" sz="1667"/>
              <a:t>•	Find materials with:</a:t>
            </a:r>
          </a:p>
          <a:p>
            <a:pPr>
              <a:spcBef>
                <a:spcPct val="0"/>
              </a:spcBef>
              <a:spcAft>
                <a:spcPts val="500"/>
              </a:spcAft>
              <a:buNone/>
            </a:pPr>
            <a:r>
              <a:rPr lang="en-US" altLang="en-US" sz="1667"/>
              <a:t>MAX. SERVICE TEMPERATURE </a:t>
            </a:r>
            <a:br>
              <a:rPr lang="en-US" altLang="en-US" sz="1667"/>
            </a:br>
            <a:r>
              <a:rPr lang="en-US" altLang="en-US" sz="1667"/>
              <a:t>&gt; 200 °C </a:t>
            </a:r>
          </a:p>
          <a:p>
            <a:pPr>
              <a:spcBef>
                <a:spcPct val="0"/>
              </a:spcBef>
              <a:spcAft>
                <a:spcPts val="500"/>
              </a:spcAft>
              <a:buNone/>
            </a:pPr>
            <a:r>
              <a:rPr lang="en-US" altLang="en-US" sz="1667"/>
              <a:t>THERMAL CONDUCTIVITY </a:t>
            </a:r>
            <a:br>
              <a:rPr lang="en-US" altLang="en-US" sz="1667"/>
            </a:br>
            <a:r>
              <a:rPr lang="en-US" altLang="en-US" sz="1667"/>
              <a:t>&gt; 25 W/m.°C </a:t>
            </a:r>
          </a:p>
          <a:p>
            <a:pPr>
              <a:spcBef>
                <a:spcPct val="0"/>
              </a:spcBef>
              <a:spcAft>
                <a:spcPts val="500"/>
              </a:spcAft>
              <a:buNone/>
            </a:pPr>
            <a:r>
              <a:rPr lang="en-US" altLang="en-US" sz="1667"/>
              <a:t>ELECTRICAL CONDUCTOR OR INSULATOR? </a:t>
            </a:r>
            <a:br>
              <a:rPr lang="en-US" altLang="en-US" sz="1667"/>
            </a:br>
            <a:r>
              <a:rPr lang="en-US" altLang="en-US" sz="1667"/>
              <a:t>= GOOD INSULATOR</a:t>
            </a:r>
          </a:p>
          <a:p>
            <a:pPr lvl="1">
              <a:spcBef>
                <a:spcPct val="0"/>
              </a:spcBef>
              <a:spcAft>
                <a:spcPts val="2000"/>
              </a:spcAft>
              <a:buNone/>
            </a:pPr>
            <a:r>
              <a:rPr lang="en-US" altLang="en-US" sz="1333">
                <a:latin typeface="Arial" panose="020B0604020202020204" pitchFamily="34" charset="0"/>
              </a:rPr>
              <a:t>– 	</a:t>
            </a:r>
            <a:r>
              <a:rPr lang="en-US" altLang="en-US" sz="1333" i="1"/>
              <a:t>Enter the limits – minimum or maximum as appropriate – and click “Apply”</a:t>
            </a:r>
          </a:p>
          <a:p>
            <a:pPr>
              <a:spcBef>
                <a:spcPct val="0"/>
              </a:spcBef>
              <a:spcAft>
                <a:spcPts val="500"/>
              </a:spcAft>
            </a:pPr>
            <a:r>
              <a:rPr lang="en-US" altLang="en-US" sz="1667"/>
              <a:t>DELETE THE STAGE</a:t>
            </a:r>
          </a:p>
          <a:p>
            <a:pPr lvl="1">
              <a:spcBef>
                <a:spcPct val="0"/>
              </a:spcBef>
              <a:spcAft>
                <a:spcPts val="500"/>
              </a:spcAft>
              <a:buNone/>
            </a:pPr>
            <a:endParaRPr lang="en-US" altLang="en-US" sz="1333" i="1"/>
          </a:p>
          <a:p>
            <a:pPr lvl="1">
              <a:spcBef>
                <a:spcPct val="0"/>
              </a:spcBef>
              <a:spcAft>
                <a:spcPts val="500"/>
              </a:spcAft>
              <a:buNone/>
            </a:pPr>
            <a:endParaRPr lang="en-US" altLang="en-US" sz="1333" i="1"/>
          </a:p>
        </p:txBody>
      </p:sp>
      <p:pic>
        <p:nvPicPr>
          <p:cNvPr id="97285" name="Picture 7" descr="Screen shot 2014-11-23 at 11.56.1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3220" y="1312334"/>
            <a:ext cx="4218781" cy="337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945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6: </a:t>
            </a:r>
            <a:br>
              <a:rPr lang="en-US" sz="3000" b="1" dirty="0">
                <a:solidFill>
                  <a:schemeClr val="bg1">
                    <a:lumMod val="50000"/>
                  </a:schemeClr>
                </a:solidFill>
              </a:rPr>
            </a:br>
            <a:r>
              <a:rPr lang="en-US" sz="3000" b="1" dirty="0">
                <a:solidFill>
                  <a:srgbClr val="000000"/>
                </a:solidFill>
              </a:rPr>
              <a:t>Selection with a GRAPH stage, 1/2</a:t>
            </a:r>
          </a:p>
        </p:txBody>
      </p:sp>
      <p:sp>
        <p:nvSpPr>
          <p:cNvPr id="2" name="Content Placeholder 1"/>
          <p:cNvSpPr>
            <a:spLocks noGrp="1"/>
          </p:cNvSpPr>
          <p:nvPr>
            <p:ph sz="quarter" idx="14"/>
          </p:nvPr>
        </p:nvSpPr>
        <p:spPr/>
        <p:txBody>
          <a:bodyPr/>
          <a:lstStyle/>
          <a:p>
            <a:endParaRPr lang="en-US"/>
          </a:p>
        </p:txBody>
      </p:sp>
      <p:sp>
        <p:nvSpPr>
          <p:cNvPr id="99330" name="Content Placeholder 2"/>
          <p:cNvSpPr>
            <a:spLocks noGrp="1"/>
          </p:cNvSpPr>
          <p:nvPr>
            <p:ph idx="4294967295"/>
          </p:nvPr>
        </p:nvSpPr>
        <p:spPr>
          <a:xfrm>
            <a:off x="0" y="1333500"/>
            <a:ext cx="6858000" cy="3754438"/>
          </a:xfrm>
        </p:spPr>
        <p:txBody>
          <a:bodyPr/>
          <a:lstStyle/>
          <a:p>
            <a:pPr>
              <a:spcAft>
                <a:spcPts val="500"/>
              </a:spcAft>
              <a:buNone/>
            </a:pPr>
            <a:r>
              <a:rPr lang="en-US" altLang="en-US" sz="1667">
                <a:ea typeface="ＭＳ Ｐゴシック" panose="020B0600070205080204" pitchFamily="34" charset="-128"/>
              </a:rPr>
              <a:t>•	Make a BAR CHART of YIELD STRENGTH ( σy ) (plotted on the y-axis) </a:t>
            </a:r>
          </a:p>
          <a:p>
            <a:pPr>
              <a:spcAft>
                <a:spcPts val="500"/>
              </a:spcAft>
              <a:buNone/>
            </a:pPr>
            <a:r>
              <a:rPr lang="en-US" altLang="en-US" sz="1667">
                <a:ea typeface="ＭＳ Ｐゴシック" panose="020B0600070205080204" pitchFamily="34" charset="-128"/>
              </a:rPr>
              <a:t>•	Use a BOX SELECTION to find materials with high values of elastic limit (or strength) </a:t>
            </a:r>
            <a:br>
              <a:rPr lang="en-US" altLang="en-US" sz="1667">
                <a:ea typeface="ＭＳ Ｐゴシック" panose="020B0600070205080204" pitchFamily="34" charset="-128"/>
              </a:rPr>
            </a:br>
            <a:r>
              <a:rPr lang="en-US" altLang="en-US" sz="1667">
                <a:ea typeface="ＭＳ Ｐゴシック" panose="020B0600070205080204" pitchFamily="34" charset="-128"/>
              </a:rPr>
              <a:t>– 	</a:t>
            </a:r>
            <a:r>
              <a:rPr lang="en-US" altLang="en-US" sz="1333" i="1">
                <a:ea typeface="ＭＳ Ｐゴシック" panose="020B0600070205080204" pitchFamily="34" charset="-128"/>
              </a:rPr>
              <a:t>Click the box icon, then </a:t>
            </a:r>
            <a:br>
              <a:rPr lang="en-US" altLang="en-US" sz="1333" i="1">
                <a:ea typeface="ＭＳ Ｐゴシック" panose="020B0600070205080204" pitchFamily="34" charset="-128"/>
              </a:rPr>
            </a:br>
            <a:r>
              <a:rPr lang="en-US" altLang="en-US" sz="1333" i="1">
                <a:ea typeface="ＭＳ Ｐゴシック" panose="020B0600070205080204" pitchFamily="34" charset="-128"/>
              </a:rPr>
              <a:t>		click-drag-release to define it</a:t>
            </a:r>
          </a:p>
          <a:p>
            <a:pPr>
              <a:spcAft>
                <a:spcPts val="500"/>
              </a:spcAft>
              <a:buNone/>
            </a:pPr>
            <a:r>
              <a:rPr lang="en-US" altLang="en-US" sz="1667">
                <a:ea typeface="ＭＳ Ｐゴシック" panose="020B0600070205080204" pitchFamily="34" charset="-128"/>
              </a:rPr>
              <a:t>•	Add, on the other axis, </a:t>
            </a:r>
            <a:br>
              <a:rPr lang="en-US" altLang="en-US" sz="1667">
                <a:ea typeface="ＭＳ Ｐゴシック" panose="020B0600070205080204" pitchFamily="34" charset="-128"/>
              </a:rPr>
            </a:br>
            <a:r>
              <a:rPr lang="en-US" altLang="en-US" sz="1667">
                <a:ea typeface="ＭＳ Ｐゴシック" panose="020B0600070205080204" pitchFamily="34" charset="-128"/>
              </a:rPr>
              <a:t>DENSITY ( ρ ): </a:t>
            </a:r>
          </a:p>
          <a:p>
            <a:pPr lvl="1">
              <a:spcAft>
                <a:spcPts val="500"/>
              </a:spcAft>
            </a:pPr>
            <a:r>
              <a:rPr lang="en-US" altLang="en-US" sz="1333" i="1">
                <a:ea typeface="ＭＳ Ｐゴシック" panose="020B0600070205080204" pitchFamily="34" charset="-128"/>
              </a:rPr>
              <a:t>Either highlight Stage 1 in </a:t>
            </a:r>
            <a:br>
              <a:rPr lang="en-US" altLang="en-US" sz="1333" i="1">
                <a:ea typeface="ＭＳ Ｐゴシック" panose="020B0600070205080204" pitchFamily="34" charset="-128"/>
              </a:rPr>
            </a:br>
            <a:r>
              <a:rPr lang="en-US" altLang="en-US" sz="1333" i="1">
                <a:ea typeface="ＭＳ Ｐゴシック" panose="020B0600070205080204" pitchFamily="34" charset="-128"/>
              </a:rPr>
              <a:t>Selection Stages, right-click </a:t>
            </a:r>
            <a:br>
              <a:rPr lang="en-US" altLang="en-US" sz="1333" i="1">
                <a:ea typeface="ＭＳ Ｐゴシック" panose="020B0600070205080204" pitchFamily="34" charset="-128"/>
              </a:rPr>
            </a:br>
            <a:r>
              <a:rPr lang="en-US" altLang="en-US" sz="1333" i="1">
                <a:ea typeface="ＭＳ Ｐゴシック" panose="020B0600070205080204" pitchFamily="34" charset="-128"/>
              </a:rPr>
              <a:t>and choose Edit Stage from </a:t>
            </a:r>
            <a:br>
              <a:rPr lang="en-US" altLang="en-US" sz="1333" i="1">
                <a:ea typeface="ＭＳ Ｐゴシック" panose="020B0600070205080204" pitchFamily="34" charset="-128"/>
              </a:rPr>
            </a:br>
            <a:r>
              <a:rPr lang="en-US" altLang="en-US" sz="1333" i="1">
                <a:ea typeface="ＭＳ Ｐゴシック" panose="020B0600070205080204" pitchFamily="34" charset="-128"/>
              </a:rPr>
              <a:t>the menu; or double-click </a:t>
            </a:r>
            <a:br>
              <a:rPr lang="en-US" altLang="en-US" sz="1333" i="1">
                <a:ea typeface="ＭＳ Ｐゴシック" panose="020B0600070205080204" pitchFamily="34" charset="-128"/>
              </a:rPr>
            </a:br>
            <a:r>
              <a:rPr lang="en-US" altLang="en-US" sz="1333" i="1">
                <a:ea typeface="ＭＳ Ｐゴシック" panose="020B0600070205080204" pitchFamily="34" charset="-128"/>
              </a:rPr>
              <a:t>the graph axis to edit</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9332" name="Picture 8" descr="Screen shot 2014-11-23 at 11.57.3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0" y="2381251"/>
            <a:ext cx="3943615" cy="279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037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6: </a:t>
            </a:r>
            <a:br>
              <a:rPr lang="en-US" sz="3000" b="1" dirty="0">
                <a:solidFill>
                  <a:schemeClr val="bg1">
                    <a:lumMod val="50000"/>
                  </a:schemeClr>
                </a:solidFill>
              </a:rPr>
            </a:br>
            <a:r>
              <a:rPr lang="en-US" sz="3000" b="1" dirty="0">
                <a:solidFill>
                  <a:srgbClr val="000000"/>
                </a:solidFill>
              </a:rPr>
              <a:t>Selection with a GRAPH stage, 2/2</a:t>
            </a:r>
          </a:p>
        </p:txBody>
      </p:sp>
      <p:sp>
        <p:nvSpPr>
          <p:cNvPr id="2" name="Content Placeholder 1"/>
          <p:cNvSpPr>
            <a:spLocks noGrp="1"/>
          </p:cNvSpPr>
          <p:nvPr>
            <p:ph sz="quarter" idx="14"/>
          </p:nvPr>
        </p:nvSpPr>
        <p:spPr/>
        <p:txBody>
          <a:bodyPr/>
          <a:lstStyle/>
          <a:p>
            <a:endParaRPr lang="en-US"/>
          </a:p>
        </p:txBody>
      </p:sp>
      <p:sp>
        <p:nvSpPr>
          <p:cNvPr id="101378" name="Content Placeholder 2"/>
          <p:cNvSpPr>
            <a:spLocks noGrp="1"/>
          </p:cNvSpPr>
          <p:nvPr>
            <p:ph idx="4294967295"/>
          </p:nvPr>
        </p:nvSpPr>
        <p:spPr>
          <a:xfrm>
            <a:off x="0" y="1333500"/>
            <a:ext cx="6858000" cy="3754438"/>
          </a:xfrm>
        </p:spPr>
        <p:txBody>
          <a:bodyPr/>
          <a:lstStyle/>
          <a:p>
            <a:pPr>
              <a:spcAft>
                <a:spcPts val="1500"/>
              </a:spcAft>
              <a:buNone/>
            </a:pPr>
            <a:r>
              <a:rPr lang="en-US" altLang="en-US" sz="1667">
                <a:ea typeface="ＭＳ Ｐゴシック" panose="020B0600070205080204" pitchFamily="34" charset="-128"/>
              </a:rPr>
              <a:t>•	Use a BOX SELECTION to find materials with high strength and low density</a:t>
            </a:r>
          </a:p>
          <a:p>
            <a:pPr>
              <a:spcAft>
                <a:spcPts val="500"/>
              </a:spcAft>
            </a:pPr>
            <a:r>
              <a:rPr lang="en-US" altLang="en-US" sz="1667">
                <a:ea typeface="ＭＳ Ｐゴシック" panose="020B0600070205080204" pitchFamily="34" charset="-128"/>
              </a:rPr>
              <a:t>Replace the BOX with a LINE SELECTION to find materials with high values of the “specific strength” (σy /ρ):</a:t>
            </a:r>
          </a:p>
          <a:p>
            <a:pPr lvl="1">
              <a:spcAft>
                <a:spcPts val="500"/>
              </a:spcAft>
            </a:pPr>
            <a:r>
              <a:rPr lang="en-US" altLang="en-US" sz="1333" i="1">
                <a:ea typeface="ＭＳ Ｐゴシック" panose="020B0600070205080204" pitchFamily="34" charset="-128"/>
              </a:rPr>
              <a:t>Click the gradient line icon, then enter slope: “1” in this case. </a:t>
            </a:r>
          </a:p>
          <a:p>
            <a:pPr lvl="1">
              <a:spcAft>
                <a:spcPts val="500"/>
              </a:spcAft>
            </a:pPr>
            <a:r>
              <a:rPr lang="en-US" altLang="en-US" sz="1333" i="1">
                <a:ea typeface="ＭＳ Ｐゴシック" panose="020B0600070205080204" pitchFamily="34" charset="-128"/>
              </a:rPr>
              <a:t>Click on the graph to position the line through a particular point.</a:t>
            </a:r>
          </a:p>
          <a:p>
            <a:pPr lvl="1">
              <a:spcAft>
                <a:spcPts val="500"/>
              </a:spcAft>
            </a:pPr>
            <a:r>
              <a:rPr lang="en-US" altLang="en-US" sz="1333" i="1">
                <a:ea typeface="ＭＳ Ｐゴシック" panose="020B0600070205080204" pitchFamily="34" charset="-128"/>
              </a:rPr>
              <a:t>Click above or below the line to select an area: above the line for high values of </a:t>
            </a:r>
            <a:br>
              <a:rPr lang="en-US" altLang="en-US" sz="1333" i="1">
                <a:ea typeface="ＭＳ Ｐゴシック" panose="020B0600070205080204" pitchFamily="34" charset="-128"/>
              </a:rPr>
            </a:br>
            <a:r>
              <a:rPr lang="en-US" altLang="en-US" sz="1333" i="1">
                <a:ea typeface="ＭＳ Ｐゴシック" panose="020B0600070205080204" pitchFamily="34" charset="-128"/>
              </a:rPr>
              <a:t>σy /ρ in this case.</a:t>
            </a:r>
          </a:p>
          <a:p>
            <a:pPr lvl="1">
              <a:spcAft>
                <a:spcPts val="2000"/>
              </a:spcAft>
            </a:pPr>
            <a:r>
              <a:rPr lang="en-US" altLang="en-US" sz="1333" i="1">
                <a:ea typeface="ＭＳ Ｐゴシック" panose="020B0600070205080204" pitchFamily="34" charset="-128"/>
              </a:rPr>
              <a:t>Now click on the line and drag upwards, to refine the selection to fewer materials</a:t>
            </a:r>
          </a:p>
          <a:p>
            <a:pPr>
              <a:spcAft>
                <a:spcPts val="500"/>
              </a:spcAft>
            </a:pPr>
            <a:r>
              <a:rPr lang="en-US" altLang="en-US" sz="1667">
                <a:ea typeface="ＭＳ Ｐゴシック" panose="020B0600070205080204" pitchFamily="34" charset="-128"/>
              </a:rPr>
              <a:t>DELETE THE STAGE</a:t>
            </a:r>
          </a:p>
          <a:p>
            <a:pPr>
              <a:spcAft>
                <a:spcPts val="500"/>
              </a:spcAft>
              <a:buNone/>
            </a:pPr>
            <a:endParaRPr lang="en-US" altLang="en-US" sz="1667">
              <a:ea typeface="ＭＳ Ｐゴシック" panose="020B0600070205080204" pitchFamily="34" charset="-128"/>
            </a:endParaRP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457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pic>
        <p:nvPicPr>
          <p:cNvPr id="103426" name="Picture 2" descr="Screen shot 2014-11-23 at 11.57.40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4125" y="169334"/>
            <a:ext cx="4587875" cy="317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4" descr="Screen shot 2014-11-23 at 11.57.5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2354"/>
            <a:ext cx="4974167" cy="337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20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7: </a:t>
            </a:r>
            <a:br>
              <a:rPr lang="en-US" sz="3000" b="1" dirty="0">
                <a:solidFill>
                  <a:schemeClr val="bg1">
                    <a:lumMod val="50000"/>
                  </a:schemeClr>
                </a:solidFill>
              </a:rPr>
            </a:br>
            <a:r>
              <a:rPr lang="en-US" sz="3000" b="1" dirty="0">
                <a:solidFill>
                  <a:srgbClr val="000000"/>
                </a:solidFill>
              </a:rPr>
              <a:t>Selection with a TREE Stage, 1/2</a:t>
            </a:r>
          </a:p>
        </p:txBody>
      </p:sp>
      <p:sp>
        <p:nvSpPr>
          <p:cNvPr id="2" name="Content Placeholder 1"/>
          <p:cNvSpPr>
            <a:spLocks noGrp="1"/>
          </p:cNvSpPr>
          <p:nvPr>
            <p:ph sz="quarter" idx="14"/>
          </p:nvPr>
        </p:nvSpPr>
        <p:spPr/>
        <p:txBody>
          <a:bodyPr/>
          <a:lstStyle/>
          <a:p>
            <a:endParaRPr lang="en-US"/>
          </a:p>
        </p:txBody>
      </p:sp>
      <p:sp>
        <p:nvSpPr>
          <p:cNvPr id="104450" name="Content Placeholder 2"/>
          <p:cNvSpPr>
            <a:spLocks noGrp="1"/>
          </p:cNvSpPr>
          <p:nvPr>
            <p:ph idx="4294967295"/>
          </p:nvPr>
        </p:nvSpPr>
        <p:spPr>
          <a:xfrm>
            <a:off x="0" y="1333500"/>
            <a:ext cx="6858000" cy="3754438"/>
          </a:xfrm>
        </p:spPr>
        <p:txBody>
          <a:bodyPr/>
          <a:lstStyle/>
          <a:p>
            <a:pPr>
              <a:spcAft>
                <a:spcPts val="500"/>
              </a:spcAft>
              <a:buNone/>
            </a:pPr>
            <a:r>
              <a:rPr lang="en-US" altLang="en-US" sz="1667">
                <a:ea typeface="ＭＳ Ｐゴシック" panose="020B0600070205080204" pitchFamily="34" charset="-128"/>
              </a:rPr>
              <a:t>•	Find MATERIALS that </a:t>
            </a:r>
            <a:br>
              <a:rPr lang="en-US" altLang="en-US" sz="1667">
                <a:ea typeface="ＭＳ Ｐゴシック" panose="020B0600070205080204" pitchFamily="34" charset="-128"/>
              </a:rPr>
            </a:br>
            <a:r>
              <a:rPr lang="en-US" altLang="en-US" sz="1667">
                <a:ea typeface="ＭＳ Ｐゴシック" panose="020B0600070205080204" pitchFamily="34" charset="-128"/>
              </a:rPr>
              <a:t>can be MOLDED </a:t>
            </a:r>
          </a:p>
          <a:p>
            <a:pPr lvl="1" indent="-316165">
              <a:spcAft>
                <a:spcPts val="2000"/>
              </a:spcAft>
            </a:pPr>
            <a:r>
              <a:rPr lang="en-US" altLang="en-US" sz="1333" i="1">
                <a:ea typeface="ＭＳ Ｐゴシック" panose="020B0600070205080204" pitchFamily="34" charset="-128"/>
              </a:rPr>
              <a:t>In Tree Stage window, </a:t>
            </a:r>
            <a:br>
              <a:rPr lang="en-US" altLang="en-US" sz="1333" i="1">
                <a:ea typeface="ＭＳ Ｐゴシック" panose="020B0600070205080204" pitchFamily="34" charset="-128"/>
              </a:rPr>
            </a:br>
            <a:r>
              <a:rPr lang="en-US" altLang="en-US" sz="1333" i="1">
                <a:ea typeface="ＭＳ Ｐゴシック" panose="020B0600070205080204" pitchFamily="34" charset="-128"/>
              </a:rPr>
              <a:t>select ProcessUniverse, </a:t>
            </a:r>
            <a:br>
              <a:rPr lang="en-US" altLang="en-US" sz="1333" i="1">
                <a:ea typeface="ＭＳ Ｐゴシック" panose="020B0600070205080204" pitchFamily="34" charset="-128"/>
              </a:rPr>
            </a:br>
            <a:r>
              <a:rPr lang="en-US" altLang="en-US" sz="1333" i="1">
                <a:ea typeface="ＭＳ Ｐゴシック" panose="020B0600070205080204" pitchFamily="34" charset="-128"/>
              </a:rPr>
              <a:t>expand “Shaping” in the tree, </a:t>
            </a:r>
            <a:br>
              <a:rPr lang="en-US" altLang="en-US" sz="1333" i="1">
                <a:ea typeface="ＭＳ Ｐゴシック" panose="020B0600070205080204" pitchFamily="34" charset="-128"/>
              </a:rPr>
            </a:br>
            <a:r>
              <a:rPr lang="en-US" altLang="en-US" sz="1333" i="1">
                <a:ea typeface="ＭＳ Ｐゴシック" panose="020B0600070205080204" pitchFamily="34" charset="-128"/>
              </a:rPr>
              <a:t>select Molding, and </a:t>
            </a:r>
            <a:br>
              <a:rPr lang="en-US" altLang="en-US" sz="1333" i="1">
                <a:ea typeface="ＭＳ Ｐゴシック" panose="020B0600070205080204" pitchFamily="34" charset="-128"/>
              </a:rPr>
            </a:br>
            <a:r>
              <a:rPr lang="en-US" altLang="en-US" sz="1333" i="1">
                <a:ea typeface="ＭＳ Ｐゴシック" panose="020B0600070205080204" pitchFamily="34" charset="-128"/>
              </a:rPr>
              <a:t>click “Insert”, then OK</a:t>
            </a:r>
          </a:p>
          <a:p>
            <a:pPr>
              <a:spcAft>
                <a:spcPts val="500"/>
              </a:spcAft>
            </a:pPr>
            <a:r>
              <a:rPr lang="en-US" altLang="en-US" sz="1667">
                <a:ea typeface="ＭＳ Ｐゴシック" panose="020B0600070205080204" pitchFamily="34" charset="-128"/>
              </a:rPr>
              <a:t>DELETE THE STAGE</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4452" name="Picture 4" descr="Screen shot 2014-11-23 at 3.54.4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521" y="1379803"/>
            <a:ext cx="424524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276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ctrTitle"/>
          </p:nvPr>
        </p:nvSpPr>
        <p:spPr>
          <a:xfrm>
            <a:off x="468313" y="265113"/>
            <a:ext cx="8207375" cy="568882"/>
          </a:xfrm>
        </p:spPr>
        <p:txBody>
          <a:bodyPr anchor="b"/>
          <a:lstStyle/>
          <a:p>
            <a:r>
              <a:rPr lang="en-US" altLang="en-US" dirty="0">
                <a:ea typeface="ＭＳ Ｐゴシック" panose="020B0600070205080204" pitchFamily="34" charset="-128"/>
              </a:rPr>
              <a:t>Material Universe</a:t>
            </a:r>
            <a:endParaRPr lang="en-US" altLang="en-US" sz="3000" b="1" dirty="0">
              <a:solidFill>
                <a:srgbClr val="000000"/>
              </a:solidFill>
              <a:ea typeface="ＭＳ Ｐゴシック" panose="020B0600070205080204" pitchFamily="34" charset="-128"/>
            </a:endParaRPr>
          </a:p>
        </p:txBody>
      </p:sp>
      <p:sp>
        <p:nvSpPr>
          <p:cNvPr id="2" name="Content Placeholder 1"/>
          <p:cNvSpPr>
            <a:spLocks noGrp="1"/>
          </p:cNvSpPr>
          <p:nvPr>
            <p:ph sz="quarter" idx="14"/>
          </p:nvPr>
        </p:nvSpPr>
        <p:spPr/>
        <p:txBody>
          <a:bodyPr/>
          <a:lstStyle/>
          <a:p>
            <a:pPr>
              <a:spcAft>
                <a:spcPts val="500"/>
              </a:spcAft>
            </a:pPr>
            <a:r>
              <a:rPr lang="en-US" altLang="en-US" sz="2400" dirty="0">
                <a:ea typeface="ＭＳ Ｐゴシック" panose="020B0600070205080204" pitchFamily="34" charset="-128"/>
              </a:rPr>
              <a:t>Two main approaches in teaching material sciences: Science-driven &amp; design-driven.</a:t>
            </a:r>
          </a:p>
          <a:p>
            <a:pPr>
              <a:spcAft>
                <a:spcPts val="500"/>
              </a:spcAft>
            </a:pPr>
            <a:r>
              <a:rPr lang="en-US" altLang="en-US" sz="2400" dirty="0">
                <a:ea typeface="ＭＳ Ｐゴシック" panose="020B0600070205080204" pitchFamily="34" charset="-128"/>
              </a:rPr>
              <a:t>Design-driven begins with specification of design requirements and translation into material choices.</a:t>
            </a:r>
          </a:p>
          <a:p>
            <a:pPr>
              <a:spcAft>
                <a:spcPts val="500"/>
              </a:spcAft>
            </a:pPr>
            <a:r>
              <a:rPr lang="en-US" altLang="en-US" sz="2400" dirty="0">
                <a:ea typeface="ＭＳ Ｐゴシック" panose="020B0600070205080204" pitchFamily="34" charset="-128"/>
              </a:rPr>
              <a:t>In sustainable design it is also important to assess impacts of existing material choices in product design.</a:t>
            </a:r>
          </a:p>
          <a:p>
            <a:endParaRPr lang="en-US" dirty="0"/>
          </a:p>
        </p:txBody>
      </p:sp>
      <p:pic>
        <p:nvPicPr>
          <p:cNvPr id="62468" name="Picture 4" descr="Screen shot 2014-11-23 at 12.07.1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70250"/>
            <a:ext cx="7620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5"/>
          <p:cNvSpPr txBox="1">
            <a:spLocks noChangeArrowheads="1"/>
          </p:cNvSpPr>
          <p:nvPr/>
        </p:nvSpPr>
        <p:spPr bwMode="auto">
          <a:xfrm>
            <a:off x="5193771" y="5020470"/>
            <a:ext cx="28072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lgn="r" eaLnBrk="1" hangingPunct="1">
              <a:spcBef>
                <a:spcPct val="0"/>
              </a:spcBef>
              <a:buFontTx/>
              <a:buNone/>
            </a:pPr>
            <a:r>
              <a:rPr lang="en-US" altLang="en-US" sz="1000" i="1">
                <a:latin typeface="Arial" panose="020B0604020202020204" pitchFamily="34" charset="0"/>
              </a:rPr>
              <a:t>Source: Edupack 2009 Manual</a:t>
            </a:r>
          </a:p>
        </p:txBody>
      </p:sp>
    </p:spTree>
    <p:extLst>
      <p:ext uri="{BB962C8B-B14F-4D97-AF65-F5344CB8AC3E}">
        <p14:creationId xmlns:p14="http://schemas.microsoft.com/office/powerpoint/2010/main" val="3832219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7: </a:t>
            </a:r>
            <a:br>
              <a:rPr lang="en-US" sz="3000" b="1" dirty="0">
                <a:solidFill>
                  <a:schemeClr val="bg1">
                    <a:lumMod val="50000"/>
                  </a:schemeClr>
                </a:solidFill>
              </a:rPr>
            </a:br>
            <a:r>
              <a:rPr lang="en-US" sz="3000" b="1" dirty="0">
                <a:solidFill>
                  <a:srgbClr val="000000"/>
                </a:solidFill>
              </a:rPr>
              <a:t>Selection with a TREE Stage, 2/2</a:t>
            </a:r>
          </a:p>
        </p:txBody>
      </p:sp>
      <p:sp>
        <p:nvSpPr>
          <p:cNvPr id="2" name="Content Placeholder 1"/>
          <p:cNvSpPr>
            <a:spLocks noGrp="1"/>
          </p:cNvSpPr>
          <p:nvPr>
            <p:ph sz="quarter" idx="14"/>
          </p:nvPr>
        </p:nvSpPr>
        <p:spPr/>
        <p:txBody>
          <a:bodyPr/>
          <a:lstStyle/>
          <a:p>
            <a:endParaRPr lang="en-US"/>
          </a:p>
        </p:txBody>
      </p:sp>
      <p:sp>
        <p:nvSpPr>
          <p:cNvPr id="106498" name="Content Placeholder 2"/>
          <p:cNvSpPr>
            <a:spLocks noGrp="1"/>
          </p:cNvSpPr>
          <p:nvPr>
            <p:ph idx="4294967295"/>
          </p:nvPr>
        </p:nvSpPr>
        <p:spPr>
          <a:xfrm>
            <a:off x="0" y="1333500"/>
            <a:ext cx="6858000" cy="3754438"/>
          </a:xfrm>
        </p:spPr>
        <p:txBody>
          <a:bodyPr/>
          <a:lstStyle/>
          <a:p>
            <a:pPr>
              <a:spcAft>
                <a:spcPts val="500"/>
              </a:spcAft>
              <a:buNone/>
            </a:pPr>
            <a:r>
              <a:rPr lang="en-US" altLang="en-US" sz="1667">
                <a:ea typeface="ＭＳ Ｐゴシック" panose="020B0600070205080204" pitchFamily="34" charset="-128"/>
              </a:rPr>
              <a:t>•	Find PROCESSES to join STEELS </a:t>
            </a:r>
          </a:p>
          <a:p>
            <a:pPr lvl="1" indent="-316165">
              <a:spcAft>
                <a:spcPts val="500"/>
              </a:spcAft>
            </a:pPr>
            <a:r>
              <a:rPr lang="en-US" altLang="en-US" sz="1333" i="1">
                <a:ea typeface="ＭＳ Ｐゴシック" panose="020B0600070205080204" pitchFamily="34" charset="-128"/>
              </a:rPr>
              <a:t>First change Selection Data to select Processes: LEVEL 2, JOINING PROCESSES</a:t>
            </a:r>
          </a:p>
          <a:p>
            <a:pPr lvl="1" indent="-316165">
              <a:spcAft>
                <a:spcPts val="2000"/>
              </a:spcAft>
            </a:pPr>
            <a:r>
              <a:rPr lang="en-US" altLang="en-US" sz="1333" i="1">
                <a:ea typeface="ＭＳ Ｐゴシック" panose="020B0600070205080204" pitchFamily="34" charset="-128"/>
              </a:rPr>
              <a:t>Then, in Tree Stage window, select MaterialUniverse, expand “Metals and alloys” in the tree, select Ferrous, and click “Insert”, then OK</a:t>
            </a:r>
          </a:p>
          <a:p>
            <a:pPr>
              <a:spcAft>
                <a:spcPts val="500"/>
              </a:spcAft>
            </a:pPr>
            <a:r>
              <a:rPr lang="en-US" altLang="en-US" sz="1667">
                <a:ea typeface="ＭＳ Ｐゴシック" panose="020B0600070205080204" pitchFamily="34" charset="-128"/>
              </a:rPr>
              <a:t>DELETE THE STAGE</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637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ctrTitle"/>
          </p:nvPr>
        </p:nvSpPr>
        <p:spPr/>
        <p:txBody>
          <a:bodyPr/>
          <a:lstStyle/>
          <a:p>
            <a:pPr eaLnBrk="1" hangingPunct="1"/>
            <a:r>
              <a:rPr lang="en-US" altLang="en-US" b="1" smtClean="0">
                <a:solidFill>
                  <a:srgbClr val="000000"/>
                </a:solidFill>
                <a:ea typeface="ＭＳ Ｐゴシック" panose="020B0600070205080204" pitchFamily="34" charset="-128"/>
              </a:rPr>
              <a:t>Tauko…</a:t>
            </a:r>
          </a:p>
        </p:txBody>
      </p:sp>
      <p:sp>
        <p:nvSpPr>
          <p:cNvPr id="2" name="Content Placeholder 1"/>
          <p:cNvSpPr>
            <a:spLocks noGrp="1"/>
          </p:cNvSpPr>
          <p:nvPr>
            <p:ph sz="quarter" idx="14"/>
          </p:nvPr>
        </p:nvSpPr>
        <p:spPr/>
        <p:txBody>
          <a:bodyPr/>
          <a:lstStyle/>
          <a:p>
            <a:endParaRPr lang="en-US"/>
          </a:p>
        </p:txBody>
      </p:sp>
    </p:spTree>
    <p:extLst>
      <p:ext uri="{BB962C8B-B14F-4D97-AF65-F5344CB8AC3E}">
        <p14:creationId xmlns:p14="http://schemas.microsoft.com/office/powerpoint/2010/main" val="3621820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b="1" dirty="0" smtClean="0">
                <a:solidFill>
                  <a:srgbClr val="000000"/>
                </a:solidFill>
                <a:ea typeface="+mj-ea"/>
                <a:cs typeface="+mj-cs"/>
              </a:rPr>
              <a:t>Using CES </a:t>
            </a:r>
            <a:r>
              <a:rPr lang="en-US" b="1" dirty="0" err="1" smtClean="0">
                <a:solidFill>
                  <a:srgbClr val="000000"/>
                </a:solidFill>
                <a:ea typeface="+mj-ea"/>
                <a:cs typeface="+mj-cs"/>
              </a:rPr>
              <a:t>Edupack</a:t>
            </a:r>
            <a:r>
              <a:rPr lang="en-US" b="1" dirty="0" smtClean="0">
                <a:solidFill>
                  <a:srgbClr val="000000"/>
                </a:solidFill>
                <a:ea typeface="+mj-ea"/>
                <a:cs typeface="+mj-cs"/>
              </a:rPr>
              <a:t>: </a:t>
            </a:r>
            <a:br>
              <a:rPr lang="en-US" b="1" dirty="0" smtClean="0">
                <a:solidFill>
                  <a:srgbClr val="000000"/>
                </a:solidFill>
                <a:ea typeface="+mj-ea"/>
                <a:cs typeface="+mj-cs"/>
              </a:rPr>
            </a:br>
            <a:r>
              <a:rPr lang="en-US" b="1" dirty="0" smtClean="0">
                <a:solidFill>
                  <a:srgbClr val="000000"/>
                </a:solidFill>
                <a:ea typeface="+mj-ea"/>
                <a:cs typeface="+mj-cs"/>
              </a:rPr>
              <a:t>Sustainability Assessment</a:t>
            </a:r>
          </a:p>
        </p:txBody>
      </p:sp>
      <p:sp>
        <p:nvSpPr>
          <p:cNvPr id="3" name="Content Placeholder 2"/>
          <p:cNvSpPr>
            <a:spLocks noGrp="1"/>
          </p:cNvSpPr>
          <p:nvPr>
            <p:ph sz="quarter" idx="14"/>
          </p:nvPr>
        </p:nvSpPr>
        <p:spPr/>
        <p:txBody>
          <a:bodyPr/>
          <a:lstStyle/>
          <a:p>
            <a:endParaRPr lang="en-US"/>
          </a:p>
        </p:txBody>
      </p:sp>
    </p:spTree>
    <p:extLst>
      <p:ext uri="{BB962C8B-B14F-4D97-AF65-F5344CB8AC3E}">
        <p14:creationId xmlns:p14="http://schemas.microsoft.com/office/powerpoint/2010/main" val="9652832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ctrTitle"/>
          </p:nvPr>
        </p:nvSpPr>
        <p:spPr/>
        <p:txBody>
          <a:bodyPr anchor="b"/>
          <a:lstStyle/>
          <a:p>
            <a:pPr algn="l" eaLnBrk="1" hangingPunct="1"/>
            <a:r>
              <a:rPr lang="en-US" altLang="en-US" sz="3000" b="1">
                <a:solidFill>
                  <a:srgbClr val="000000"/>
                </a:solidFill>
                <a:ea typeface="ＭＳ Ｐゴシック" panose="020B0600070205080204" pitchFamily="34" charset="-128"/>
              </a:rPr>
              <a:t>Sustainability – complex to assess…</a:t>
            </a:r>
          </a:p>
        </p:txBody>
      </p:sp>
      <p:sp>
        <p:nvSpPr>
          <p:cNvPr id="2" name="Content Placeholder 1"/>
          <p:cNvSpPr>
            <a:spLocks noGrp="1"/>
          </p:cNvSpPr>
          <p:nvPr>
            <p:ph sz="quarter" idx="14"/>
          </p:nvPr>
        </p:nvSpPr>
        <p:spPr/>
        <p:txBody>
          <a:bodyPr/>
          <a:lstStyle/>
          <a:p>
            <a:endParaRPr lang="en-US"/>
          </a:p>
        </p:txBody>
      </p:sp>
      <p:sp>
        <p:nvSpPr>
          <p:cNvPr id="110594" name="Content Placeholder 2"/>
          <p:cNvSpPr>
            <a:spLocks noGrp="1"/>
          </p:cNvSpPr>
          <p:nvPr>
            <p:ph idx="4294967295"/>
          </p:nvPr>
        </p:nvSpPr>
        <p:spPr>
          <a:xfrm>
            <a:off x="0" y="1333500"/>
            <a:ext cx="6858000" cy="3911600"/>
          </a:xfrm>
        </p:spPr>
        <p:txBody>
          <a:bodyPr/>
          <a:lstStyle/>
          <a:p>
            <a:pPr marL="0" indent="0">
              <a:spcAft>
                <a:spcPts val="1500"/>
              </a:spcAft>
              <a:buNone/>
            </a:pPr>
            <a:r>
              <a:rPr lang="en-US" altLang="en-US" sz="1667">
                <a:ea typeface="ＭＳ Ｐゴシック" panose="020B0600070205080204" pitchFamily="34" charset="-128"/>
              </a:rPr>
              <a:t>Prioritization: “Sustainability” vs. “Sustainable development”?</a:t>
            </a:r>
          </a:p>
          <a:p>
            <a:pPr marL="0" indent="0">
              <a:buNone/>
            </a:pPr>
            <a:r>
              <a:rPr lang="en-US" altLang="en-US" sz="1667">
                <a:ea typeface="ＭＳ Ｐゴシック" panose="020B0600070205080204" pitchFamily="34" charset="-128"/>
              </a:rPr>
              <a:t>Reporting: </a:t>
            </a:r>
          </a:p>
          <a:p>
            <a:pPr marL="0" indent="0"/>
            <a:r>
              <a:rPr lang="en-US" altLang="en-US" sz="1667">
                <a:ea typeface="ＭＳ Ｐゴシック" panose="020B0600070205080204" pitchFamily="34" charset="-128"/>
              </a:rPr>
              <a:t>Financial bottom line</a:t>
            </a:r>
          </a:p>
          <a:p>
            <a:pPr marL="0" indent="0"/>
            <a:r>
              <a:rPr lang="en-US" altLang="en-US" sz="1667">
                <a:ea typeface="ＭＳ Ｐゴシック" panose="020B0600070205080204" pitchFamily="34" charset="-128"/>
              </a:rPr>
              <a:t>Social / ethical performance </a:t>
            </a:r>
          </a:p>
          <a:p>
            <a:pPr marL="0" indent="0">
              <a:spcAft>
                <a:spcPts val="1500"/>
              </a:spcAft>
            </a:pPr>
            <a:r>
              <a:rPr lang="en-US" altLang="en-US" sz="1667">
                <a:ea typeface="ＭＳ Ｐゴシック" panose="020B0600070205080204" pitchFamily="34" charset="-128"/>
              </a:rPr>
              <a:t>Environmental performance</a:t>
            </a:r>
          </a:p>
          <a:p>
            <a:pPr marL="0" indent="0">
              <a:buNone/>
            </a:pPr>
            <a:r>
              <a:rPr lang="en-US" altLang="en-US" sz="1667">
                <a:ea typeface="ＭＳ Ｐゴシック" panose="020B0600070205080204" pitchFamily="34" charset="-128"/>
              </a:rPr>
              <a:t>Decouple the circles </a:t>
            </a:r>
            <a:br>
              <a:rPr lang="en-US" altLang="en-US" sz="1667">
                <a:ea typeface="ＭＳ Ｐゴシック" panose="020B0600070205080204" pitchFamily="34" charset="-128"/>
              </a:rPr>
            </a:br>
            <a:r>
              <a:rPr lang="en-US" altLang="en-US" sz="1667">
                <a:ea typeface="ＭＳ Ｐゴシック" panose="020B0600070205080204" pitchFamily="34" charset="-128"/>
              </a:rPr>
              <a:t>– unpack their meaning…</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0596" name="Picture 4" descr="Screen shot 2014-11-23 at 11.01.07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2063" y="1799167"/>
            <a:ext cx="3372115" cy="305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Box 5"/>
          <p:cNvSpPr txBox="1">
            <a:spLocks noChangeArrowheads="1"/>
          </p:cNvSpPr>
          <p:nvPr/>
        </p:nvSpPr>
        <p:spPr bwMode="auto">
          <a:xfrm>
            <a:off x="5193771" y="5024438"/>
            <a:ext cx="28072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lgn="r" eaLnBrk="1" hangingPunct="1">
              <a:spcBef>
                <a:spcPct val="0"/>
              </a:spcBef>
              <a:buFontTx/>
              <a:buNone/>
            </a:pPr>
            <a:r>
              <a:rPr lang="en-US" altLang="en-US" sz="1000" i="1">
                <a:latin typeface="Arial" panose="020B0604020202020204" pitchFamily="34" charset="0"/>
              </a:rPr>
              <a:t>Source: Ashby et al. (2012) Materials &amp; SD</a:t>
            </a:r>
          </a:p>
        </p:txBody>
      </p:sp>
    </p:spTree>
    <p:extLst>
      <p:ext uri="{BB962C8B-B14F-4D97-AF65-F5344CB8AC3E}">
        <p14:creationId xmlns:p14="http://schemas.microsoft.com/office/powerpoint/2010/main" val="2106972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ctrTitle"/>
          </p:nvPr>
        </p:nvSpPr>
        <p:spPr/>
        <p:txBody>
          <a:bodyPr anchor="b"/>
          <a:lstStyle/>
          <a:p>
            <a:pPr algn="l" eaLnBrk="1" hangingPunct="1"/>
            <a:r>
              <a:rPr lang="en-US" altLang="en-US" sz="3000" b="1">
                <a:solidFill>
                  <a:srgbClr val="000000"/>
                </a:solidFill>
                <a:ea typeface="ＭＳ Ｐゴシック" panose="020B0600070205080204" pitchFamily="34" charset="-128"/>
              </a:rPr>
              <a:t>Assessment process for </a:t>
            </a:r>
            <a:br>
              <a:rPr lang="en-US" altLang="en-US" sz="3000" b="1">
                <a:solidFill>
                  <a:srgbClr val="000000"/>
                </a:solidFill>
                <a:ea typeface="ＭＳ Ｐゴシック" panose="020B0600070205080204" pitchFamily="34" charset="-128"/>
              </a:rPr>
            </a:br>
            <a:r>
              <a:rPr lang="en-US" altLang="en-US" sz="3000" b="1">
                <a:solidFill>
                  <a:srgbClr val="000000"/>
                </a:solidFill>
                <a:ea typeface="ＭＳ Ｐゴシック" panose="020B0600070205080204" pitchFamily="34" charset="-128"/>
              </a:rPr>
              <a:t>sustainability in design</a:t>
            </a:r>
          </a:p>
        </p:txBody>
      </p:sp>
      <p:sp>
        <p:nvSpPr>
          <p:cNvPr id="2" name="Content Placeholder 1"/>
          <p:cNvSpPr>
            <a:spLocks noGrp="1"/>
          </p:cNvSpPr>
          <p:nvPr>
            <p:ph sz="quarter" idx="14"/>
          </p:nvPr>
        </p:nvSpPr>
        <p:spPr/>
        <p:txBody>
          <a:bodyPr/>
          <a:lstStyle/>
          <a:p>
            <a:endParaRPr lang="en-US"/>
          </a:p>
        </p:txBody>
      </p:sp>
      <p:sp>
        <p:nvSpPr>
          <p:cNvPr id="111618" name="Content Placeholder 2"/>
          <p:cNvSpPr>
            <a:spLocks noGrp="1"/>
          </p:cNvSpPr>
          <p:nvPr>
            <p:ph idx="4294967295"/>
          </p:nvPr>
        </p:nvSpPr>
        <p:spPr>
          <a:xfrm>
            <a:off x="0" y="1333500"/>
            <a:ext cx="6858000" cy="3911600"/>
          </a:xfrm>
        </p:spPr>
        <p:txBody>
          <a:bodyPr/>
          <a:lstStyle/>
          <a:p>
            <a:pPr marL="380985" indent="-380985">
              <a:spcAft>
                <a:spcPts val="500"/>
              </a:spcAft>
              <a:buNone/>
            </a:pPr>
            <a:r>
              <a:rPr lang="en-US" altLang="en-US" sz="1667">
                <a:ea typeface="ＭＳ Ｐゴシック" panose="020B0600070205080204" pitchFamily="34" charset="-128"/>
              </a:rPr>
              <a:t>Steps to assess sustainability of designs:</a:t>
            </a:r>
          </a:p>
          <a:p>
            <a:pPr marL="380985" indent="-380985">
              <a:spcAft>
                <a:spcPts val="500"/>
              </a:spcAft>
              <a:buFont typeface="Franklin Gothic Medium" panose="020B0603020102020204" pitchFamily="34" charset="0"/>
              <a:buAutoNum type="arabicPeriod"/>
            </a:pPr>
            <a:r>
              <a:rPr lang="en-US" altLang="en-US" sz="1667">
                <a:ea typeface="ＭＳ Ｐゴシック" panose="020B0600070205080204" pitchFamily="34" charset="-128"/>
              </a:rPr>
              <a:t>Identify prime objective for design action</a:t>
            </a:r>
          </a:p>
          <a:p>
            <a:pPr marL="380985" indent="-380985">
              <a:spcAft>
                <a:spcPts val="500"/>
              </a:spcAft>
              <a:buFont typeface="Franklin Gothic Medium" panose="020B0603020102020204" pitchFamily="34" charset="0"/>
              <a:buAutoNum type="arabicPeriod"/>
            </a:pPr>
            <a:r>
              <a:rPr lang="en-US" altLang="en-US" sz="1667">
                <a:ea typeface="ＭＳ Ｐゴシック" panose="020B0600070205080204" pitchFamily="34" charset="-128"/>
              </a:rPr>
              <a:t>Define system boundaries for the assessment</a:t>
            </a:r>
          </a:p>
          <a:p>
            <a:pPr marL="380985" indent="-380985">
              <a:spcAft>
                <a:spcPts val="500"/>
              </a:spcAft>
              <a:buFont typeface="Franklin Gothic Medium" panose="020B0603020102020204" pitchFamily="34" charset="0"/>
              <a:buAutoNum type="arabicPeriod"/>
            </a:pPr>
            <a:r>
              <a:rPr lang="en-US" altLang="en-US" sz="1667">
                <a:ea typeface="ＭＳ Ｐゴシック" panose="020B0600070205080204" pitchFamily="34" charset="-128"/>
              </a:rPr>
              <a:t>Review stakeholders and both production system and product components </a:t>
            </a:r>
          </a:p>
          <a:p>
            <a:pPr marL="380985" indent="-380985">
              <a:spcAft>
                <a:spcPts val="500"/>
              </a:spcAft>
              <a:buFont typeface="Franklin Gothic Medium" panose="020B0603020102020204" pitchFamily="34" charset="0"/>
              <a:buAutoNum type="arabicPeriod"/>
            </a:pPr>
            <a:r>
              <a:rPr lang="en-US" altLang="en-US" sz="1667">
                <a:ea typeface="ＭＳ Ｐゴシック" panose="020B0600070205080204" pitchFamily="34" charset="-128"/>
              </a:rPr>
              <a:t>Perform fact-finding on stakeholders and components </a:t>
            </a:r>
            <a:br>
              <a:rPr lang="en-US" altLang="en-US" sz="1667">
                <a:ea typeface="ＭＳ Ｐゴシック" panose="020B0600070205080204" pitchFamily="34" charset="-128"/>
              </a:rPr>
            </a:br>
            <a:r>
              <a:rPr lang="en-US" altLang="en-US" sz="1667">
                <a:ea typeface="ＭＳ Ｐゴシック" panose="020B0600070205080204" pitchFamily="34" charset="-128"/>
              </a:rPr>
              <a:t>(Materials &amp; Manufacturing; Environment; Society; Economics; Regulation; Design)</a:t>
            </a:r>
          </a:p>
          <a:p>
            <a:pPr marL="380985" indent="-380985">
              <a:buFont typeface="Franklin Gothic Medium" panose="020B0603020102020204" pitchFamily="34" charset="0"/>
              <a:buAutoNum type="arabicPeriod"/>
            </a:pPr>
            <a:r>
              <a:rPr lang="en-US" altLang="en-US" sz="1667">
                <a:ea typeface="ＭＳ Ｐゴシック" panose="020B0600070205080204" pitchFamily="34" charset="-128"/>
              </a:rPr>
              <a:t>Integration back into communicative message</a:t>
            </a:r>
            <a:br>
              <a:rPr lang="en-US" altLang="en-US" sz="1667">
                <a:ea typeface="ＭＳ Ｐゴシック" panose="020B0600070205080204" pitchFamily="34" charset="-128"/>
              </a:rPr>
            </a:br>
            <a:r>
              <a:rPr lang="en-US" altLang="en-US" sz="1667">
                <a:ea typeface="ＭＳ Ｐゴシック" panose="020B0600070205080204" pitchFamily="34" charset="-128"/>
              </a:rPr>
              <a:t>(Natural capital; Manufactured capital; Human capital)</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6341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pic>
        <p:nvPicPr>
          <p:cNvPr id="112642" name="Picture 2" descr="Screen shot 2014-11-23 at 10.52.1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729" y="247386"/>
            <a:ext cx="7212542"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5716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ctrTitle"/>
          </p:nvPr>
        </p:nvSpPr>
        <p:spPr/>
        <p:txBody>
          <a:bodyPr/>
          <a:lstStyle/>
          <a:p>
            <a:pPr algn="l">
              <a:spcAft>
                <a:spcPts val="5000"/>
              </a:spcAft>
            </a:pPr>
            <a:r>
              <a:rPr lang="en-US" altLang="en-US" sz="3000" b="1" i="1">
                <a:solidFill>
                  <a:srgbClr val="000000"/>
                </a:solidFill>
                <a:ea typeface="ＭＳ Ｐゴシック" panose="020B0600070205080204" pitchFamily="34" charset="-128"/>
              </a:rPr>
              <a:t>Exercises #4</a:t>
            </a:r>
            <a:br>
              <a:rPr lang="en-US" altLang="en-US" sz="3000" b="1" i="1">
                <a:solidFill>
                  <a:srgbClr val="000000"/>
                </a:solidFill>
                <a:ea typeface="ＭＳ Ｐゴシック" panose="020B0600070205080204" pitchFamily="34" charset="-128"/>
              </a:rPr>
            </a:br>
            <a:r>
              <a:rPr lang="en-US" altLang="en-US" sz="3000" b="1" i="1">
                <a:solidFill>
                  <a:srgbClr val="000000"/>
                </a:solidFill>
                <a:ea typeface="ＭＳ Ｐゴシック" panose="020B0600070205080204" pitchFamily="34" charset="-128"/>
              </a:rPr>
              <a:t>SUSTAINABILITY</a:t>
            </a:r>
            <a:r>
              <a:rPr lang="en-US" altLang="en-US" b="1" smtClean="0">
                <a:solidFill>
                  <a:srgbClr val="000000"/>
                </a:solidFill>
                <a:ea typeface="ＭＳ Ｐゴシック" panose="020B0600070205080204" pitchFamily="34" charset="-128"/>
              </a:rPr>
              <a:t/>
            </a:r>
            <a:br>
              <a:rPr lang="en-US" altLang="en-US" b="1" smtClean="0">
                <a:solidFill>
                  <a:srgbClr val="000000"/>
                </a:solidFill>
                <a:ea typeface="ＭＳ Ｐゴシック" panose="020B0600070205080204" pitchFamily="34" charset="-128"/>
              </a:rPr>
            </a:br>
            <a:r>
              <a:rPr lang="en-US" altLang="en-US" sz="2000" b="1">
                <a:solidFill>
                  <a:srgbClr val="000000"/>
                </a:solidFill>
                <a:ea typeface="ＭＳ Ｐゴシック" panose="020B0600070205080204" pitchFamily="34" charset="-128"/>
              </a:rPr>
              <a:t/>
            </a:r>
            <a:br>
              <a:rPr lang="en-US" altLang="en-US" sz="2000" b="1">
                <a:solidFill>
                  <a:srgbClr val="000000"/>
                </a:solidFill>
                <a:ea typeface="ＭＳ Ｐゴシック" panose="020B0600070205080204" pitchFamily="34" charset="-128"/>
              </a:rPr>
            </a:br>
            <a:r>
              <a:rPr lang="en-US" altLang="en-US" sz="2000" i="1">
                <a:solidFill>
                  <a:srgbClr val="000000"/>
                </a:solidFill>
                <a:latin typeface="Franklin Gothic Book" panose="020B0503020102020204" pitchFamily="34" charset="0"/>
                <a:ea typeface="ＭＳ Ｐゴシック" panose="020B0600070205080204" pitchFamily="34" charset="-128"/>
              </a:rPr>
              <a:t>Using CES EduPack Level 3</a:t>
            </a:r>
            <a:endParaRPr lang="en-US" altLang="en-US" sz="2000" b="1">
              <a:solidFill>
                <a:srgbClr val="000000"/>
              </a:solidFill>
              <a:ea typeface="ＭＳ Ｐゴシック" panose="020B0600070205080204" pitchFamily="34" charset="-128"/>
            </a:endParaRPr>
          </a:p>
        </p:txBody>
      </p:sp>
      <p:sp>
        <p:nvSpPr>
          <p:cNvPr id="2" name="Content Placeholder 1"/>
          <p:cNvSpPr>
            <a:spLocks noGrp="1"/>
          </p:cNvSpPr>
          <p:nvPr>
            <p:ph sz="quarter" idx="14"/>
          </p:nvPr>
        </p:nvSpPr>
        <p:spPr/>
        <p:txBody>
          <a:bodyPr/>
          <a:lstStyle/>
          <a:p>
            <a:endParaRPr lang="en-US"/>
          </a:p>
        </p:txBody>
      </p:sp>
    </p:spTree>
    <p:extLst>
      <p:ext uri="{BB962C8B-B14F-4D97-AF65-F5344CB8AC3E}">
        <p14:creationId xmlns:p14="http://schemas.microsoft.com/office/powerpoint/2010/main" val="3362480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10: </a:t>
            </a:r>
            <a:br>
              <a:rPr lang="en-US" sz="3000" b="1" dirty="0">
                <a:solidFill>
                  <a:schemeClr val="bg1">
                    <a:lumMod val="50000"/>
                  </a:schemeClr>
                </a:solidFill>
              </a:rPr>
            </a:br>
            <a:r>
              <a:rPr lang="en-US" sz="3000" b="1" dirty="0"/>
              <a:t>Expanding material inquiries</a:t>
            </a:r>
          </a:p>
        </p:txBody>
      </p:sp>
      <p:sp>
        <p:nvSpPr>
          <p:cNvPr id="2" name="Content Placeholder 1"/>
          <p:cNvSpPr>
            <a:spLocks noGrp="1"/>
          </p:cNvSpPr>
          <p:nvPr>
            <p:ph sz="quarter" idx="14"/>
          </p:nvPr>
        </p:nvSpPr>
        <p:spPr/>
        <p:txBody>
          <a:bodyPr/>
          <a:lstStyle/>
          <a:p>
            <a:endParaRPr lang="en-US"/>
          </a:p>
        </p:txBody>
      </p:sp>
      <p:sp>
        <p:nvSpPr>
          <p:cNvPr id="114690" name="Content Placeholder 2"/>
          <p:cNvSpPr>
            <a:spLocks noGrp="1"/>
          </p:cNvSpPr>
          <p:nvPr>
            <p:ph idx="4294967295"/>
          </p:nvPr>
        </p:nvSpPr>
        <p:spPr>
          <a:xfrm>
            <a:off x="0" y="1333500"/>
            <a:ext cx="6858000" cy="3754438"/>
          </a:xfrm>
        </p:spPr>
        <p:txBody>
          <a:bodyPr/>
          <a:lstStyle/>
          <a:p>
            <a:pPr>
              <a:spcAft>
                <a:spcPts val="500"/>
              </a:spcAft>
              <a:buNone/>
            </a:pPr>
            <a:r>
              <a:rPr lang="en-US" altLang="en-US" sz="1667">
                <a:ea typeface="ＭＳ Ｐゴシック" panose="020B0600070205080204" pitchFamily="34" charset="-128"/>
              </a:rPr>
              <a:t>Explore MATERIALS on LEVEL 3, SUSTAINABILITY</a:t>
            </a:r>
          </a:p>
          <a:p>
            <a:pPr>
              <a:spcAft>
                <a:spcPts val="500"/>
              </a:spcAft>
              <a:buNone/>
            </a:pPr>
            <a:r>
              <a:rPr lang="en-US" altLang="en-US" sz="1667">
                <a:ea typeface="ＭＳ Ｐゴシック" panose="020B0600070205080204" pitchFamily="34" charset="-128"/>
              </a:rPr>
              <a:t>Question 1: </a:t>
            </a:r>
          </a:p>
          <a:p>
            <a:pPr>
              <a:spcAft>
                <a:spcPts val="500"/>
              </a:spcAft>
            </a:pPr>
            <a:r>
              <a:rPr lang="en-US" altLang="en-US" sz="1667" i="1">
                <a:ea typeface="ＭＳ Ｐゴシック" panose="020B0600070205080204" pitchFamily="34" charset="-128"/>
              </a:rPr>
              <a:t>Platinum. </a:t>
            </a:r>
            <a:r>
              <a:rPr lang="en-US" altLang="en-US" sz="1667">
                <a:ea typeface="ＭＳ Ｐゴシック" panose="020B0600070205080204" pitchFamily="34" charset="-128"/>
              </a:rPr>
              <a:t>From which nations is Platinum sourced? What is its Material Criticality status? Why does it have this status?</a:t>
            </a:r>
          </a:p>
          <a:p>
            <a:pPr>
              <a:spcAft>
                <a:spcPts val="500"/>
              </a:spcAft>
              <a:buNone/>
            </a:pPr>
            <a:r>
              <a:rPr lang="en-US" altLang="en-US" sz="1667">
                <a:ea typeface="ＭＳ Ｐゴシック" panose="020B0600070205080204" pitchFamily="34" charset="-128"/>
              </a:rPr>
              <a:t>Question 2:</a:t>
            </a:r>
          </a:p>
          <a:p>
            <a:pPr>
              <a:spcAft>
                <a:spcPts val="500"/>
              </a:spcAft>
            </a:pPr>
            <a:r>
              <a:rPr lang="en-US" altLang="en-US" sz="1667" i="1">
                <a:ea typeface="ＭＳ Ｐゴシック" panose="020B0600070205080204" pitchFamily="34" charset="-128"/>
              </a:rPr>
              <a:t>Sourcing cobalt. </a:t>
            </a:r>
            <a:r>
              <a:rPr lang="en-US" altLang="en-US" sz="1667">
                <a:ea typeface="ＭＳ Ｐゴシック" panose="020B0600070205080204" pitchFamily="34" charset="-128"/>
              </a:rPr>
              <a:t>You are consulted by a steel-maker who wishes to make a special steel with 5% Cobalt content. What can you tell them about the risk to supply of Cobalt? Trace the Material Criticality status of Cobalt to the nation from which the most of it is sourced. What can you discover about the stability and governance of this nation?</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45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11: </a:t>
            </a:r>
            <a:br>
              <a:rPr lang="en-US" sz="3000" b="1" dirty="0">
                <a:solidFill>
                  <a:schemeClr val="bg1">
                    <a:lumMod val="50000"/>
                  </a:schemeClr>
                </a:solidFill>
              </a:rPr>
            </a:br>
            <a:r>
              <a:rPr lang="en-US" sz="3000" b="1" dirty="0">
                <a:solidFill>
                  <a:srgbClr val="000000"/>
                </a:solidFill>
              </a:rPr>
              <a:t>Legislation and Regulations data-table</a:t>
            </a:r>
          </a:p>
        </p:txBody>
      </p:sp>
      <p:sp>
        <p:nvSpPr>
          <p:cNvPr id="2" name="Content Placeholder 1"/>
          <p:cNvSpPr>
            <a:spLocks noGrp="1"/>
          </p:cNvSpPr>
          <p:nvPr>
            <p:ph sz="quarter" idx="14"/>
          </p:nvPr>
        </p:nvSpPr>
        <p:spPr/>
        <p:txBody>
          <a:bodyPr/>
          <a:lstStyle/>
          <a:p>
            <a:endParaRPr lang="en-US"/>
          </a:p>
        </p:txBody>
      </p:sp>
      <p:sp>
        <p:nvSpPr>
          <p:cNvPr id="116738" name="Content Placeholder 2"/>
          <p:cNvSpPr>
            <a:spLocks noGrp="1"/>
          </p:cNvSpPr>
          <p:nvPr>
            <p:ph idx="4294967295"/>
          </p:nvPr>
        </p:nvSpPr>
        <p:spPr>
          <a:xfrm>
            <a:off x="0" y="1333500"/>
            <a:ext cx="6858000" cy="3754438"/>
          </a:xfrm>
        </p:spPr>
        <p:txBody>
          <a:bodyPr/>
          <a:lstStyle/>
          <a:p>
            <a:pPr>
              <a:spcAft>
                <a:spcPts val="500"/>
              </a:spcAft>
              <a:buNone/>
            </a:pPr>
            <a:r>
              <a:rPr lang="en-US" altLang="en-US" sz="1667">
                <a:ea typeface="ＭＳ Ｐゴシック" panose="020B0600070205080204" pitchFamily="34" charset="-128"/>
              </a:rPr>
              <a:t>Explore LEGISLATION AND REGULATIONS on LEVEL 3, SUSTAINABILITY</a:t>
            </a:r>
          </a:p>
          <a:p>
            <a:pPr>
              <a:spcAft>
                <a:spcPts val="500"/>
              </a:spcAft>
              <a:buNone/>
            </a:pPr>
            <a:r>
              <a:rPr lang="en-US" altLang="en-US" sz="1667">
                <a:ea typeface="ＭＳ Ｐゴシック" panose="020B0600070205080204" pitchFamily="34" charset="-128"/>
              </a:rPr>
              <a:t>Question 1: </a:t>
            </a:r>
          </a:p>
          <a:p>
            <a:pPr>
              <a:spcAft>
                <a:spcPts val="500"/>
              </a:spcAft>
            </a:pPr>
            <a:r>
              <a:rPr lang="en-US" altLang="en-US" sz="1667" i="1">
                <a:ea typeface="ＭＳ Ｐゴシック" panose="020B0600070205080204" pitchFamily="34" charset="-128"/>
              </a:rPr>
              <a:t>European Directives. </a:t>
            </a:r>
            <a:r>
              <a:rPr lang="en-US" altLang="en-US" sz="1667">
                <a:ea typeface="ＭＳ Ｐゴシック" panose="020B0600070205080204" pitchFamily="34" charset="-128"/>
              </a:rPr>
              <a:t>What does the WEEE Directive of the European Commission say? Use the Browse or the Search facility of the Sustainability database to query the Regulations data-table to find a summary. Then follow the link to the web site.</a:t>
            </a:r>
          </a:p>
          <a:p>
            <a:pPr>
              <a:spcAft>
                <a:spcPts val="500"/>
              </a:spcAft>
              <a:buNone/>
            </a:pPr>
            <a:r>
              <a:rPr lang="en-US" altLang="en-US" sz="1667">
                <a:ea typeface="ＭＳ Ｐゴシック" panose="020B0600070205080204" pitchFamily="34" charset="-128"/>
              </a:rPr>
              <a:t>Question 2:</a:t>
            </a:r>
          </a:p>
          <a:p>
            <a:pPr>
              <a:spcAft>
                <a:spcPts val="500"/>
              </a:spcAft>
            </a:pPr>
            <a:r>
              <a:rPr lang="en-US" altLang="en-US" sz="1667" i="1">
                <a:ea typeface="ＭＳ Ｐゴシック" panose="020B0600070205080204" pitchFamily="34" charset="-128"/>
              </a:rPr>
              <a:t>Landfill tax. </a:t>
            </a:r>
            <a:r>
              <a:rPr lang="en-US" altLang="en-US" sz="1667">
                <a:ea typeface="ＭＳ Ｐゴシック" panose="020B0600070205080204" pitchFamily="34" charset="-128"/>
              </a:rPr>
              <a:t>What is a land-fill tax? Approximately how much does it cost to send building waste to landfill in Europe? Use either the Browse facility or the Search facility (search on Landfill) to find out.</a:t>
            </a:r>
          </a:p>
          <a:p>
            <a:pPr>
              <a:spcAft>
                <a:spcPts val="500"/>
              </a:spcAft>
              <a:buNone/>
            </a:pPr>
            <a:endParaRPr lang="en-US" altLang="en-US" sz="1667">
              <a:ea typeface="ＭＳ Ｐゴシック" panose="020B0600070205080204" pitchFamily="34" charset="-128"/>
            </a:endParaRP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277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12: </a:t>
            </a:r>
            <a:br>
              <a:rPr lang="en-US" sz="3000" b="1" dirty="0">
                <a:solidFill>
                  <a:schemeClr val="bg1">
                    <a:lumMod val="50000"/>
                  </a:schemeClr>
                </a:solidFill>
              </a:rPr>
            </a:br>
            <a:r>
              <a:rPr lang="en-US" sz="3000" b="1" dirty="0">
                <a:solidFill>
                  <a:srgbClr val="000000"/>
                </a:solidFill>
              </a:rPr>
              <a:t>Nations data-table</a:t>
            </a:r>
          </a:p>
        </p:txBody>
      </p:sp>
      <p:sp>
        <p:nvSpPr>
          <p:cNvPr id="2" name="Content Placeholder 1"/>
          <p:cNvSpPr>
            <a:spLocks noGrp="1"/>
          </p:cNvSpPr>
          <p:nvPr>
            <p:ph sz="quarter" idx="14"/>
          </p:nvPr>
        </p:nvSpPr>
        <p:spPr/>
        <p:txBody>
          <a:bodyPr/>
          <a:lstStyle/>
          <a:p>
            <a:endParaRPr lang="en-US"/>
          </a:p>
        </p:txBody>
      </p:sp>
      <p:sp>
        <p:nvSpPr>
          <p:cNvPr id="118786" name="Content Placeholder 2"/>
          <p:cNvSpPr>
            <a:spLocks noGrp="1"/>
          </p:cNvSpPr>
          <p:nvPr>
            <p:ph idx="4294967295"/>
          </p:nvPr>
        </p:nvSpPr>
        <p:spPr>
          <a:xfrm>
            <a:off x="0" y="1333500"/>
            <a:ext cx="6858000" cy="3754438"/>
          </a:xfrm>
        </p:spPr>
        <p:txBody>
          <a:bodyPr/>
          <a:lstStyle/>
          <a:p>
            <a:pPr>
              <a:spcAft>
                <a:spcPts val="500"/>
              </a:spcAft>
              <a:buNone/>
            </a:pPr>
            <a:r>
              <a:rPr lang="en-US" altLang="en-US" sz="1667">
                <a:ea typeface="ＭＳ Ｐゴシック" panose="020B0600070205080204" pitchFamily="34" charset="-128"/>
              </a:rPr>
              <a:t>Explore NATIONS on LEVEL 3, SUSTAINABILITY</a:t>
            </a:r>
          </a:p>
          <a:p>
            <a:pPr>
              <a:spcAft>
                <a:spcPts val="500"/>
              </a:spcAft>
              <a:buNone/>
            </a:pPr>
            <a:r>
              <a:rPr lang="en-US" altLang="en-US" sz="1667">
                <a:ea typeface="ＭＳ Ｐゴシック" panose="020B0600070205080204" pitchFamily="34" charset="-128"/>
              </a:rPr>
              <a:t>Question: </a:t>
            </a:r>
          </a:p>
          <a:p>
            <a:pPr>
              <a:spcAft>
                <a:spcPts val="500"/>
              </a:spcAft>
            </a:pPr>
            <a:r>
              <a:rPr lang="en-US" altLang="en-US" sz="1667" i="1">
                <a:ea typeface="ＭＳ Ｐゴシック" panose="020B0600070205080204" pitchFamily="34" charset="-128"/>
              </a:rPr>
              <a:t>Wealth and happiness. </a:t>
            </a:r>
            <a:r>
              <a:rPr lang="en-US" altLang="en-US" sz="1667">
                <a:ea typeface="ＭＳ Ｐゴシック" panose="020B0600070205080204" pitchFamily="34" charset="-128"/>
              </a:rPr>
              <a:t>Does money buy happiness? Plot the Satisfaction with Life Scale against GDP per capita, using a linear scale for Satisfaction, to find out.</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096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ctrTitle"/>
          </p:nvPr>
        </p:nvSpPr>
        <p:spPr>
          <a:xfrm>
            <a:off x="468313" y="265113"/>
            <a:ext cx="8207375" cy="576163"/>
          </a:xfrm>
        </p:spPr>
        <p:txBody>
          <a:bodyPr anchor="b"/>
          <a:lstStyle/>
          <a:p>
            <a:r>
              <a:rPr lang="en-US" altLang="en-US" dirty="0">
                <a:ea typeface="ＭＳ Ｐゴシック" panose="020B0600070205080204" pitchFamily="34" charset="-128"/>
              </a:rPr>
              <a:t>Material Universe</a:t>
            </a:r>
            <a:endParaRPr lang="en-US" altLang="en-US" sz="3000" b="1" dirty="0">
              <a:solidFill>
                <a:srgbClr val="000000"/>
              </a:solidFill>
              <a:ea typeface="ＭＳ Ｐゴシック" panose="020B0600070205080204" pitchFamily="34" charset="-128"/>
            </a:endParaRPr>
          </a:p>
        </p:txBody>
      </p:sp>
      <p:sp>
        <p:nvSpPr>
          <p:cNvPr id="2" name="Content Placeholder 1"/>
          <p:cNvSpPr>
            <a:spLocks noGrp="1"/>
          </p:cNvSpPr>
          <p:nvPr>
            <p:ph sz="quarter" idx="14"/>
          </p:nvPr>
        </p:nvSpPr>
        <p:spPr/>
        <p:txBody>
          <a:bodyPr/>
          <a:lstStyle/>
          <a:p>
            <a:r>
              <a:rPr lang="en-US" altLang="en-US" sz="1800" dirty="0">
                <a:ea typeface="ＭＳ Ｐゴシック" panose="020B0600070205080204" pitchFamily="34" charset="-128"/>
              </a:rPr>
              <a:t>Materials selection:</a:t>
            </a:r>
          </a:p>
          <a:p>
            <a:r>
              <a:rPr lang="en-US" altLang="en-US" sz="1800" dirty="0" smtClean="0">
                <a:ea typeface="ＭＳ Ｐゴシック" panose="020B0600070205080204" pitchFamily="34" charset="-128"/>
              </a:rPr>
              <a:t>Impacts </a:t>
            </a:r>
            <a:r>
              <a:rPr lang="en-US" altLang="en-US" sz="1800" dirty="0">
                <a:ea typeface="ＭＳ Ｐゴシック" panose="020B0600070205080204" pitchFamily="34" charset="-128"/>
              </a:rPr>
              <a:t>assessment</a:t>
            </a:r>
            <a:r>
              <a:rPr lang="en-US" altLang="en-US" sz="1800" dirty="0" smtClean="0">
                <a:ea typeface="ＭＳ Ｐゴシック" panose="020B0600070205080204" pitchFamily="34" charset="-128"/>
              </a:rPr>
              <a:t>:</a:t>
            </a:r>
            <a:endParaRPr lang="en-US" altLang="en-US" sz="1800" dirty="0">
              <a:ea typeface="ＭＳ Ｐゴシック" panose="020B0600070205080204" pitchFamily="34" charset="-128"/>
            </a:endParaRPr>
          </a:p>
        </p:txBody>
      </p:sp>
    </p:spTree>
    <p:extLst>
      <p:ext uri="{BB962C8B-B14F-4D97-AF65-F5344CB8AC3E}">
        <p14:creationId xmlns:p14="http://schemas.microsoft.com/office/powerpoint/2010/main" val="3061213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Screen shot 2014-11-23 at 10.39.2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1824" y="529167"/>
            <a:ext cx="6220354" cy="449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Tree>
    <p:extLst>
      <p:ext uri="{BB962C8B-B14F-4D97-AF65-F5344CB8AC3E}">
        <p14:creationId xmlns:p14="http://schemas.microsoft.com/office/powerpoint/2010/main" val="18955421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b="1" dirty="0" smtClean="0">
                <a:solidFill>
                  <a:srgbClr val="000000"/>
                </a:solidFill>
                <a:ea typeface="+mj-ea"/>
                <a:cs typeface="+mj-cs"/>
              </a:rPr>
              <a:t>Using CES </a:t>
            </a:r>
            <a:r>
              <a:rPr lang="en-US" b="1" dirty="0" err="1" smtClean="0">
                <a:solidFill>
                  <a:srgbClr val="000000"/>
                </a:solidFill>
                <a:ea typeface="+mj-ea"/>
                <a:cs typeface="+mj-cs"/>
              </a:rPr>
              <a:t>Edupack</a:t>
            </a:r>
            <a:r>
              <a:rPr lang="en-US" b="1" dirty="0" smtClean="0">
                <a:solidFill>
                  <a:srgbClr val="000000"/>
                </a:solidFill>
                <a:ea typeface="+mj-ea"/>
                <a:cs typeface="+mj-cs"/>
              </a:rPr>
              <a:t>: </a:t>
            </a:r>
            <a:br>
              <a:rPr lang="en-US" b="1" dirty="0" smtClean="0">
                <a:solidFill>
                  <a:srgbClr val="000000"/>
                </a:solidFill>
                <a:ea typeface="+mj-ea"/>
                <a:cs typeface="+mj-cs"/>
              </a:rPr>
            </a:br>
            <a:r>
              <a:rPr lang="en-US" b="1" dirty="0" smtClean="0">
                <a:solidFill>
                  <a:srgbClr val="000000"/>
                </a:solidFill>
                <a:ea typeface="+mj-ea"/>
                <a:cs typeface="+mj-cs"/>
              </a:rPr>
              <a:t>Eco Audit tool &amp; process</a:t>
            </a:r>
          </a:p>
        </p:txBody>
      </p:sp>
      <p:sp>
        <p:nvSpPr>
          <p:cNvPr id="3" name="Content Placeholder 2"/>
          <p:cNvSpPr>
            <a:spLocks noGrp="1"/>
          </p:cNvSpPr>
          <p:nvPr>
            <p:ph sz="quarter" idx="14"/>
          </p:nvPr>
        </p:nvSpPr>
        <p:spPr/>
        <p:txBody>
          <a:bodyPr/>
          <a:lstStyle/>
          <a:p>
            <a:endParaRPr lang="en-US"/>
          </a:p>
        </p:txBody>
      </p:sp>
    </p:spTree>
    <p:extLst>
      <p:ext uri="{BB962C8B-B14F-4D97-AF65-F5344CB8AC3E}">
        <p14:creationId xmlns:p14="http://schemas.microsoft.com/office/powerpoint/2010/main" val="1117294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ctrTitle"/>
          </p:nvPr>
        </p:nvSpPr>
        <p:spPr/>
        <p:txBody>
          <a:bodyPr anchor="b"/>
          <a:lstStyle/>
          <a:p>
            <a:pPr algn="l" eaLnBrk="1" hangingPunct="1"/>
            <a:r>
              <a:rPr lang="en-US" altLang="en-US" sz="3000" b="1">
                <a:solidFill>
                  <a:srgbClr val="000000"/>
                </a:solidFill>
                <a:ea typeface="ＭＳ Ｐゴシック" panose="020B0600070205080204" pitchFamily="34" charset="-128"/>
              </a:rPr>
              <a:t>Eco-Auditing with CES Edupack </a:t>
            </a:r>
          </a:p>
        </p:txBody>
      </p:sp>
      <p:sp>
        <p:nvSpPr>
          <p:cNvPr id="2" name="Content Placeholder 1"/>
          <p:cNvSpPr>
            <a:spLocks noGrp="1"/>
          </p:cNvSpPr>
          <p:nvPr>
            <p:ph sz="quarter" idx="14"/>
          </p:nvPr>
        </p:nvSpPr>
        <p:spPr/>
        <p:txBody>
          <a:bodyPr/>
          <a:lstStyle/>
          <a:p>
            <a:endParaRPr lang="en-US"/>
          </a:p>
        </p:txBody>
      </p:sp>
      <p:sp>
        <p:nvSpPr>
          <p:cNvPr id="123906" name="Content Placeholder 2"/>
          <p:cNvSpPr>
            <a:spLocks noGrp="1"/>
          </p:cNvSpPr>
          <p:nvPr>
            <p:ph idx="4294967295"/>
          </p:nvPr>
        </p:nvSpPr>
        <p:spPr>
          <a:xfrm>
            <a:off x="0" y="1333500"/>
            <a:ext cx="6858000" cy="3911600"/>
          </a:xfrm>
        </p:spPr>
        <p:txBody>
          <a:bodyPr/>
          <a:lstStyle/>
          <a:p>
            <a:pPr marL="0" indent="0">
              <a:spcAft>
                <a:spcPts val="1500"/>
              </a:spcAft>
              <a:buNone/>
            </a:pPr>
            <a:r>
              <a:rPr lang="en-US" altLang="en-US" sz="1667">
                <a:ea typeface="ＭＳ Ｐゴシック" panose="020B0600070205080204" pitchFamily="34" charset="-128"/>
              </a:rPr>
              <a:t>The Eco Audit tool calculates the energy used and CO2 produced during five key life phases of a product (material, manufacture, transport, use and end of life) and identifies which is the dominant phase. </a:t>
            </a:r>
          </a:p>
          <a:p>
            <a:pPr marL="0" indent="0">
              <a:spcAft>
                <a:spcPts val="1500"/>
              </a:spcAft>
              <a:buNone/>
            </a:pPr>
            <a:r>
              <a:rPr lang="en-US" altLang="en-US" sz="1667">
                <a:ea typeface="ＭＳ Ｐゴシック" panose="020B0600070205080204" pitchFamily="34" charset="-128"/>
              </a:rPr>
              <a:t>This is the starting point for eco-aware product design, as it identifies which parameters need to be targeted to reduce the eco-footprint of the product.</a:t>
            </a:r>
          </a:p>
          <a:p>
            <a:pPr marL="0" indent="0">
              <a:spcAft>
                <a:spcPts val="1500"/>
              </a:spcAft>
              <a:buNone/>
            </a:pPr>
            <a:r>
              <a:rPr lang="en-US" altLang="en-US" sz="1667">
                <a:ea typeface="ＭＳ Ｐゴシック" panose="020B0600070205080204" pitchFamily="34" charset="-128"/>
              </a:rPr>
              <a:t>In 'material selection' terminology, the result of the eco audit forms the objective for the product design. This objective is dependent on both the dominant phase and the product application. For example, when the use phase is dominant, the objective for a car would be to minimize mass, whereas for a boiler, it would be to minimize thermal loss</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7514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ctrTitle"/>
          </p:nvPr>
        </p:nvSpPr>
        <p:spPr/>
        <p:txBody>
          <a:bodyPr anchor="b"/>
          <a:lstStyle/>
          <a:p>
            <a:pPr algn="l" eaLnBrk="1" hangingPunct="1"/>
            <a:r>
              <a:rPr lang="en-US" altLang="en-US" sz="3000" b="1">
                <a:solidFill>
                  <a:srgbClr val="7F7F7F"/>
                </a:solidFill>
                <a:ea typeface="ＭＳ Ｐゴシック" panose="020B0600070205080204" pitchFamily="34" charset="-128"/>
              </a:rPr>
              <a:t>Eco-Auditing with CES: </a:t>
            </a:r>
            <a:r>
              <a:rPr lang="en-US" altLang="en-US" sz="3000" b="1">
                <a:solidFill>
                  <a:srgbClr val="000000"/>
                </a:solidFill>
                <a:ea typeface="ＭＳ Ｐゴシック" panose="020B0600070205080204" pitchFamily="34" charset="-128"/>
              </a:rPr>
              <a:t/>
            </a:r>
            <a:br>
              <a:rPr lang="en-US" altLang="en-US" sz="3000" b="1">
                <a:solidFill>
                  <a:srgbClr val="000000"/>
                </a:solidFill>
                <a:ea typeface="ＭＳ Ｐゴシック" panose="020B0600070205080204" pitchFamily="34" charset="-128"/>
              </a:rPr>
            </a:br>
            <a:r>
              <a:rPr lang="en-US" altLang="en-US" sz="3000" b="1">
                <a:solidFill>
                  <a:srgbClr val="000000"/>
                </a:solidFill>
                <a:ea typeface="ＭＳ Ｐゴシック" panose="020B0600070205080204" pitchFamily="34" charset="-128"/>
              </a:rPr>
              <a:t>Material, manufacture and end of life</a:t>
            </a:r>
          </a:p>
        </p:txBody>
      </p:sp>
      <p:sp>
        <p:nvSpPr>
          <p:cNvPr id="2" name="Content Placeholder 1"/>
          <p:cNvSpPr>
            <a:spLocks noGrp="1"/>
          </p:cNvSpPr>
          <p:nvPr>
            <p:ph sz="quarter" idx="14"/>
          </p:nvPr>
        </p:nvSpPr>
        <p:spPr/>
        <p:txBody>
          <a:bodyPr/>
          <a:lstStyle/>
          <a:p>
            <a:endParaRPr lang="en-US"/>
          </a:p>
        </p:txBody>
      </p:sp>
      <p:sp>
        <p:nvSpPr>
          <p:cNvPr id="124930" name="Content Placeholder 2"/>
          <p:cNvSpPr>
            <a:spLocks noGrp="1"/>
          </p:cNvSpPr>
          <p:nvPr>
            <p:ph idx="4294967295"/>
          </p:nvPr>
        </p:nvSpPr>
        <p:spPr>
          <a:xfrm>
            <a:off x="0" y="1333500"/>
            <a:ext cx="6858000" cy="3911600"/>
          </a:xfrm>
        </p:spPr>
        <p:txBody>
          <a:bodyPr/>
          <a:lstStyle/>
          <a:p>
            <a:pPr marL="0" indent="0">
              <a:spcAft>
                <a:spcPts val="1500"/>
              </a:spcAft>
              <a:buNone/>
            </a:pPr>
            <a:r>
              <a:rPr lang="en-US" altLang="en-US" sz="1667">
                <a:ea typeface="ＭＳ Ｐゴシック" panose="020B0600070205080204" pitchFamily="34" charset="-128"/>
              </a:rPr>
              <a:t>The first part of eco audit is a product definition with a list of components and their mass &amp; materials, involved processes and end of life.</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4932" name="Picture 4"/>
          <p:cNvPicPr>
            <a:picLocks noChangeAspect="1"/>
          </p:cNvPicPr>
          <p:nvPr/>
        </p:nvPicPr>
        <p:blipFill>
          <a:blip r:embed="rId2">
            <a:extLst>
              <a:ext uri="{28A0092B-C50C-407E-A947-70E740481C1C}">
                <a14:useLocalDpi xmlns:a14="http://schemas.microsoft.com/office/drawing/2010/main" val="0"/>
              </a:ext>
            </a:extLst>
          </a:blip>
          <a:srcRect b="24097"/>
          <a:stretch>
            <a:fillRect/>
          </a:stretch>
        </p:blipFill>
        <p:spPr bwMode="auto">
          <a:xfrm>
            <a:off x="1143000" y="1979083"/>
            <a:ext cx="6858000" cy="312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4965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ctrTitle"/>
          </p:nvPr>
        </p:nvSpPr>
        <p:spPr/>
        <p:txBody>
          <a:bodyPr anchor="b"/>
          <a:lstStyle/>
          <a:p>
            <a:pPr algn="l" eaLnBrk="1" hangingPunct="1"/>
            <a:r>
              <a:rPr lang="en-US" altLang="en-US" sz="3000" b="1">
                <a:solidFill>
                  <a:srgbClr val="7F7F7F"/>
                </a:solidFill>
                <a:ea typeface="ＭＳ Ｐゴシック" panose="020B0600070205080204" pitchFamily="34" charset="-128"/>
              </a:rPr>
              <a:t>Eco-Auditing with CES: </a:t>
            </a:r>
            <a:r>
              <a:rPr lang="en-US" altLang="en-US" sz="3000" b="1">
                <a:solidFill>
                  <a:srgbClr val="000000"/>
                </a:solidFill>
                <a:ea typeface="ＭＳ Ｐゴシック" panose="020B0600070205080204" pitchFamily="34" charset="-128"/>
              </a:rPr>
              <a:t/>
            </a:r>
            <a:br>
              <a:rPr lang="en-US" altLang="en-US" sz="3000" b="1">
                <a:solidFill>
                  <a:srgbClr val="000000"/>
                </a:solidFill>
                <a:ea typeface="ＭＳ Ｐゴシック" panose="020B0600070205080204" pitchFamily="34" charset="-128"/>
              </a:rPr>
            </a:br>
            <a:r>
              <a:rPr lang="en-US" altLang="en-US" sz="3000" b="1">
                <a:solidFill>
                  <a:srgbClr val="000000"/>
                </a:solidFill>
                <a:ea typeface="ＭＳ Ｐゴシック" panose="020B0600070205080204" pitchFamily="34" charset="-128"/>
              </a:rPr>
              <a:t>Bill of Materials</a:t>
            </a:r>
          </a:p>
        </p:txBody>
      </p:sp>
      <p:sp>
        <p:nvSpPr>
          <p:cNvPr id="2" name="Content Placeholder 1"/>
          <p:cNvSpPr>
            <a:spLocks noGrp="1"/>
          </p:cNvSpPr>
          <p:nvPr>
            <p:ph sz="quarter" idx="14"/>
          </p:nvPr>
        </p:nvSpPr>
        <p:spPr/>
        <p:txBody>
          <a:bodyPr/>
          <a:lstStyle/>
          <a:p>
            <a:endParaRPr lang="en-US"/>
          </a:p>
        </p:txBody>
      </p:sp>
      <p:sp>
        <p:nvSpPr>
          <p:cNvPr id="125954" name="Content Placeholder 2"/>
          <p:cNvSpPr>
            <a:spLocks noGrp="1"/>
          </p:cNvSpPr>
          <p:nvPr>
            <p:ph idx="4294967295"/>
          </p:nvPr>
        </p:nvSpPr>
        <p:spPr>
          <a:xfrm>
            <a:off x="0" y="1333500"/>
            <a:ext cx="6858000" cy="3911600"/>
          </a:xfrm>
        </p:spPr>
        <p:txBody>
          <a:bodyPr/>
          <a:lstStyle/>
          <a:p>
            <a:pPr marL="0" indent="0">
              <a:spcAft>
                <a:spcPts val="1000"/>
              </a:spcAft>
              <a:buNone/>
            </a:pPr>
            <a:r>
              <a:rPr lang="en-US" altLang="en-US" sz="1667">
                <a:ea typeface="ＭＳ Ｐゴシック" panose="020B0600070205080204" pitchFamily="34" charset="-128"/>
              </a:rPr>
              <a:t>The first section of the product definition allows entry of the 'bill of materials' for the product, with each line representing an individual component. There is no limit on the number of components that can be added.</a:t>
            </a:r>
          </a:p>
          <a:p>
            <a:pPr marL="0" indent="0">
              <a:buFont typeface="Franklin Gothic Medium" panose="020B0603020102020204" pitchFamily="34" charset="0"/>
              <a:buAutoNum type="arabicPeriod"/>
            </a:pPr>
            <a:r>
              <a:rPr lang="en-US" altLang="en-US" sz="1667">
                <a:ea typeface="ＭＳ Ｐゴシック" panose="020B0600070205080204" pitchFamily="34" charset="-128"/>
              </a:rPr>
              <a:t>Quantity</a:t>
            </a:r>
          </a:p>
          <a:p>
            <a:pPr marL="0" indent="0">
              <a:buFont typeface="Franklin Gothic Medium" panose="020B0603020102020204" pitchFamily="34" charset="0"/>
              <a:buAutoNum type="arabicPeriod"/>
            </a:pPr>
            <a:r>
              <a:rPr lang="en-US" altLang="en-US" sz="1667">
                <a:ea typeface="ＭＳ Ｐゴシック" panose="020B0600070205080204" pitchFamily="34" charset="-128"/>
              </a:rPr>
              <a:t>Component name</a:t>
            </a:r>
          </a:p>
          <a:p>
            <a:pPr marL="0" indent="0">
              <a:buFont typeface="Franklin Gothic Medium" panose="020B0603020102020204" pitchFamily="34" charset="0"/>
              <a:buAutoNum type="arabicPeriod"/>
            </a:pPr>
            <a:r>
              <a:rPr lang="en-US" altLang="en-US" sz="1667">
                <a:ea typeface="ＭＳ Ｐゴシック" panose="020B0600070205080204" pitchFamily="34" charset="-128"/>
              </a:rPr>
              <a:t>Material</a:t>
            </a:r>
          </a:p>
          <a:p>
            <a:pPr marL="0" indent="0">
              <a:buFont typeface="Franklin Gothic Medium" panose="020B0603020102020204" pitchFamily="34" charset="0"/>
              <a:buAutoNum type="arabicPeriod"/>
            </a:pPr>
            <a:r>
              <a:rPr lang="en-US" altLang="en-US" sz="1667">
                <a:ea typeface="ＭＳ Ｐゴシック" panose="020B0600070205080204" pitchFamily="34" charset="-128"/>
              </a:rPr>
              <a:t>Recycled content</a:t>
            </a:r>
          </a:p>
          <a:p>
            <a:pPr marL="0" indent="0">
              <a:buFont typeface="Franklin Gothic Medium" panose="020B0603020102020204" pitchFamily="34" charset="0"/>
              <a:buAutoNum type="arabicPeriod"/>
            </a:pPr>
            <a:r>
              <a:rPr lang="en-US" altLang="en-US" sz="1667">
                <a:ea typeface="ＭＳ Ｐゴシック" panose="020B0600070205080204" pitchFamily="34" charset="-128"/>
              </a:rPr>
              <a:t>Mass</a:t>
            </a:r>
          </a:p>
          <a:p>
            <a:pPr marL="0" indent="0">
              <a:buFont typeface="Franklin Gothic Medium" panose="020B0603020102020204" pitchFamily="34" charset="0"/>
              <a:buAutoNum type="arabicPeriod"/>
            </a:pPr>
            <a:r>
              <a:rPr lang="en-US" altLang="en-US" sz="1667">
                <a:ea typeface="ＭＳ Ｐゴシック" panose="020B0600070205080204" pitchFamily="34" charset="-128"/>
              </a:rPr>
              <a:t>Primary process</a:t>
            </a:r>
          </a:p>
          <a:p>
            <a:pPr marL="0" indent="0">
              <a:buFont typeface="Franklin Gothic Medium" panose="020B0603020102020204" pitchFamily="34" charset="0"/>
              <a:buAutoNum type="arabicPeriod"/>
            </a:pPr>
            <a:r>
              <a:rPr lang="en-US" altLang="en-US" sz="1667">
                <a:ea typeface="ＭＳ Ｐゴシック" panose="020B0600070205080204" pitchFamily="34" charset="-128"/>
              </a:rPr>
              <a:t>End-of-life</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3624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ctrTitle"/>
          </p:nvPr>
        </p:nvSpPr>
        <p:spPr/>
        <p:txBody>
          <a:bodyPr anchor="b"/>
          <a:lstStyle/>
          <a:p>
            <a:pPr algn="l" eaLnBrk="1" hangingPunct="1"/>
            <a:r>
              <a:rPr lang="en-US" altLang="en-US" sz="3000" b="1">
                <a:solidFill>
                  <a:srgbClr val="7F7F7F"/>
                </a:solidFill>
                <a:ea typeface="ＭＳ Ｐゴシック" panose="020B0600070205080204" pitchFamily="34" charset="-128"/>
              </a:rPr>
              <a:t>Eco-Auditing with CES: </a:t>
            </a:r>
            <a:r>
              <a:rPr lang="en-US" altLang="en-US" sz="3000" b="1">
                <a:solidFill>
                  <a:srgbClr val="000000"/>
                </a:solidFill>
                <a:ea typeface="ＭＳ Ｐゴシック" panose="020B0600070205080204" pitchFamily="34" charset="-128"/>
              </a:rPr>
              <a:t/>
            </a:r>
            <a:br>
              <a:rPr lang="en-US" altLang="en-US" sz="3000" b="1">
                <a:solidFill>
                  <a:srgbClr val="000000"/>
                </a:solidFill>
                <a:ea typeface="ＭＳ Ｐゴシック" panose="020B0600070205080204" pitchFamily="34" charset="-128"/>
              </a:rPr>
            </a:br>
            <a:r>
              <a:rPr lang="en-US" altLang="en-US" sz="3000" b="1">
                <a:solidFill>
                  <a:srgbClr val="000000"/>
                </a:solidFill>
                <a:ea typeface="ＭＳ Ｐゴシック" panose="020B0600070205080204" pitchFamily="34" charset="-128"/>
              </a:rPr>
              <a:t>Primary Processing Techniques </a:t>
            </a:r>
          </a:p>
        </p:txBody>
      </p:sp>
      <p:sp>
        <p:nvSpPr>
          <p:cNvPr id="2" name="Content Placeholder 1"/>
          <p:cNvSpPr>
            <a:spLocks noGrp="1"/>
          </p:cNvSpPr>
          <p:nvPr>
            <p:ph sz="quarter" idx="14"/>
          </p:nvPr>
        </p:nvSpPr>
        <p:spPr/>
        <p:txBody>
          <a:bodyPr/>
          <a:lstStyle/>
          <a:p>
            <a:endParaRPr lang="en-US"/>
          </a:p>
        </p:txBody>
      </p:sp>
      <p:sp>
        <p:nvSpPr>
          <p:cNvPr id="126978" name="Content Placeholder 2"/>
          <p:cNvSpPr>
            <a:spLocks noGrp="1"/>
          </p:cNvSpPr>
          <p:nvPr>
            <p:ph idx="4294967295"/>
          </p:nvPr>
        </p:nvSpPr>
        <p:spPr>
          <a:xfrm>
            <a:off x="0" y="1333500"/>
            <a:ext cx="6858000" cy="3911600"/>
          </a:xfrm>
        </p:spPr>
        <p:txBody>
          <a:bodyPr/>
          <a:lstStyle/>
          <a:p>
            <a:pPr marL="0" indent="0">
              <a:spcAft>
                <a:spcPts val="1500"/>
              </a:spcAft>
              <a:buNone/>
            </a:pPr>
            <a:r>
              <a:rPr lang="en-US" altLang="en-US" sz="1667">
                <a:ea typeface="ＭＳ Ｐゴシック" panose="020B0600070205080204" pitchFamily="34" charset="-128"/>
              </a:rPr>
              <a:t>The primary process options display the processes that are applicable to the material selected. </a:t>
            </a:r>
          </a:p>
          <a:p>
            <a:pPr marL="0" indent="0">
              <a:spcAft>
                <a:spcPts val="1500"/>
              </a:spcAft>
              <a:buNone/>
            </a:pPr>
            <a:r>
              <a:rPr lang="en-US" altLang="en-US" sz="1667">
                <a:ea typeface="ＭＳ Ｐゴシック" panose="020B0600070205080204" pitchFamily="34" charset="-128"/>
              </a:rPr>
              <a:t>This information, and associated data, is extracted from the material's datasheet. </a:t>
            </a:r>
          </a:p>
          <a:p>
            <a:pPr marL="0" indent="0">
              <a:spcAft>
                <a:spcPts val="1500"/>
              </a:spcAft>
              <a:buNone/>
            </a:pPr>
            <a:r>
              <a:rPr lang="en-US" altLang="en-US" sz="1667">
                <a:ea typeface="ＭＳ Ｐゴシック" panose="020B0600070205080204" pitchFamily="34" charset="-128"/>
              </a:rPr>
              <a:t>Depends on the level of database used. On some levels also more options (secondary processing; finishing options).</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10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Eco-Auditing with CES: </a:t>
            </a:r>
            <a:r>
              <a:rPr lang="en-US" sz="3000" b="1" dirty="0">
                <a:solidFill>
                  <a:srgbClr val="000000"/>
                </a:solidFill>
              </a:rPr>
              <a:t/>
            </a:r>
            <a:br>
              <a:rPr lang="en-US" sz="3000" b="1" dirty="0">
                <a:solidFill>
                  <a:srgbClr val="000000"/>
                </a:solidFill>
              </a:rPr>
            </a:br>
            <a:r>
              <a:rPr lang="en-US" sz="3000" b="1" dirty="0">
                <a:solidFill>
                  <a:srgbClr val="000000"/>
                </a:solidFill>
              </a:rPr>
              <a:t>End-of-life</a:t>
            </a:r>
          </a:p>
        </p:txBody>
      </p:sp>
      <p:sp>
        <p:nvSpPr>
          <p:cNvPr id="2" name="Content Placeholder 1"/>
          <p:cNvSpPr>
            <a:spLocks noGrp="1"/>
          </p:cNvSpPr>
          <p:nvPr>
            <p:ph sz="quarter" idx="14"/>
          </p:nvPr>
        </p:nvSpPr>
        <p:spPr/>
        <p:txBody>
          <a:bodyPr/>
          <a:lstStyle/>
          <a:p>
            <a:endParaRPr lang="en-US"/>
          </a:p>
        </p:txBody>
      </p:sp>
      <p:sp>
        <p:nvSpPr>
          <p:cNvPr id="128002" name="Content Placeholder 2"/>
          <p:cNvSpPr>
            <a:spLocks noGrp="1"/>
          </p:cNvSpPr>
          <p:nvPr>
            <p:ph idx="4294967295"/>
          </p:nvPr>
        </p:nvSpPr>
        <p:spPr>
          <a:xfrm>
            <a:off x="0" y="1333500"/>
            <a:ext cx="6858000" cy="3911600"/>
          </a:xfrm>
        </p:spPr>
        <p:txBody>
          <a:bodyPr/>
          <a:lstStyle/>
          <a:p>
            <a:pPr marL="0" indent="0">
              <a:spcAft>
                <a:spcPts val="1000"/>
              </a:spcAft>
              <a:buNone/>
            </a:pPr>
            <a:r>
              <a:rPr lang="en-US" altLang="en-US" sz="1667">
                <a:ea typeface="ＭＳ Ｐゴシック" panose="020B0600070205080204" pitchFamily="34" charset="-128"/>
              </a:rPr>
              <a:t>This option displays all viable end of life options for the selected material. </a:t>
            </a:r>
          </a:p>
          <a:p>
            <a:pPr marL="0" indent="0">
              <a:spcAft>
                <a:spcPts val="1000"/>
              </a:spcAft>
              <a:buNone/>
            </a:pPr>
            <a:r>
              <a:rPr lang="en-US" altLang="en-US" sz="1667">
                <a:ea typeface="ＭＳ Ｐゴシック" panose="020B0600070205080204" pitchFamily="34" charset="-128"/>
              </a:rPr>
              <a:t>Of the seven options the validity of the first four, 'Landfill', 'Combust for energy recovery', 'Recycle' and 'Downcycle' is determined by the associated status flag on the material's datasheet. </a:t>
            </a:r>
          </a:p>
          <a:p>
            <a:pPr marL="0" indent="0">
              <a:spcAft>
                <a:spcPts val="1000"/>
              </a:spcAft>
              <a:buNone/>
            </a:pPr>
            <a:r>
              <a:rPr lang="en-US" altLang="en-US" sz="1667">
                <a:ea typeface="ＭＳ Ｐゴシック" panose="020B0600070205080204" pitchFamily="34" charset="-128"/>
              </a:rPr>
              <a:t>The remaining 'Re- manufacture', 'Reused' and 'None' options, which are not specified on the datasheet, are added as viable options for all materials. </a:t>
            </a:r>
          </a:p>
          <a:p>
            <a:pPr marL="0" indent="0">
              <a:spcAft>
                <a:spcPts val="1000"/>
              </a:spcAft>
              <a:buNone/>
            </a:pPr>
            <a:r>
              <a:rPr lang="en-US" altLang="en-US" sz="1667">
                <a:ea typeface="ＭＳ Ｐゴシック" panose="020B0600070205080204" pitchFamily="34" charset="-128"/>
              </a:rPr>
              <a:t>'None' applies to components that have no end of life costs (for example, building foundations that are left in the ground).</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098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
        <p:nvSpPr>
          <p:cNvPr id="129025" name="Content Placeholder 2"/>
          <p:cNvSpPr>
            <a:spLocks noGrp="1"/>
          </p:cNvSpPr>
          <p:nvPr>
            <p:ph idx="4294967295"/>
          </p:nvPr>
        </p:nvSpPr>
        <p:spPr>
          <a:xfrm>
            <a:off x="0" y="339725"/>
            <a:ext cx="6858000" cy="4895850"/>
          </a:xfrm>
        </p:spPr>
        <p:txBody>
          <a:bodyPr/>
          <a:lstStyle/>
          <a:p>
            <a:pPr marL="0" indent="0">
              <a:buNone/>
            </a:pPr>
            <a:r>
              <a:rPr lang="en-US" altLang="en-US" sz="1667">
                <a:latin typeface="Franklin Gothic Medium" panose="020B0603020102020204" pitchFamily="34" charset="0"/>
                <a:ea typeface="ＭＳ Ｐゴシック" panose="020B0600070205080204" pitchFamily="34" charset="-128"/>
              </a:rPr>
              <a:t>End of life options and primary processes:</a:t>
            </a:r>
          </a:p>
        </p:txBody>
      </p:sp>
      <p:pic>
        <p:nvPicPr>
          <p:cNvPr id="129026" name="Picture 2" descr="Screen shot 2014-11-30 at 11.06.5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1928" y="447146"/>
            <a:ext cx="2377281" cy="429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4" descr="Screen shot 2014-11-30 at 11.07.31 PM.png"/>
          <p:cNvPicPr>
            <a:picLocks noChangeAspect="1"/>
          </p:cNvPicPr>
          <p:nvPr/>
        </p:nvPicPr>
        <p:blipFill>
          <a:blip r:embed="rId4">
            <a:extLst>
              <a:ext uri="{28A0092B-C50C-407E-A947-70E740481C1C}">
                <a14:useLocalDpi xmlns:a14="http://schemas.microsoft.com/office/drawing/2010/main" val="0"/>
              </a:ext>
            </a:extLst>
          </a:blip>
          <a:srcRect b="40739"/>
          <a:stretch>
            <a:fillRect/>
          </a:stretch>
        </p:blipFill>
        <p:spPr bwMode="auto">
          <a:xfrm>
            <a:off x="1084792" y="2520157"/>
            <a:ext cx="4480719" cy="205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5" descr="Screen shot 2014-11-30 at 11.07.31 PM.png"/>
          <p:cNvPicPr>
            <a:picLocks noChangeAspect="1"/>
          </p:cNvPicPr>
          <p:nvPr/>
        </p:nvPicPr>
        <p:blipFill>
          <a:blip r:embed="rId4">
            <a:extLst>
              <a:ext uri="{28A0092B-C50C-407E-A947-70E740481C1C}">
                <a14:useLocalDpi xmlns:a14="http://schemas.microsoft.com/office/drawing/2010/main" val="0"/>
              </a:ext>
            </a:extLst>
          </a:blip>
          <a:srcRect t="92719"/>
          <a:stretch>
            <a:fillRect/>
          </a:stretch>
        </p:blipFill>
        <p:spPr bwMode="auto">
          <a:xfrm>
            <a:off x="1084792" y="4484688"/>
            <a:ext cx="4480719" cy="25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4555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Eco-Auditing with CES: </a:t>
            </a:r>
            <a:r>
              <a:rPr lang="en-US" sz="3000" b="1" dirty="0">
                <a:solidFill>
                  <a:srgbClr val="000000"/>
                </a:solidFill>
              </a:rPr>
              <a:t/>
            </a:r>
            <a:br>
              <a:rPr lang="en-US" sz="3000" b="1" dirty="0">
                <a:solidFill>
                  <a:srgbClr val="000000"/>
                </a:solidFill>
              </a:rPr>
            </a:br>
            <a:r>
              <a:rPr lang="en-US" sz="3000" b="1" dirty="0">
                <a:solidFill>
                  <a:srgbClr val="000000"/>
                </a:solidFill>
              </a:rPr>
              <a:t>Transport</a:t>
            </a:r>
          </a:p>
        </p:txBody>
      </p:sp>
      <p:sp>
        <p:nvSpPr>
          <p:cNvPr id="2" name="Content Placeholder 1"/>
          <p:cNvSpPr>
            <a:spLocks noGrp="1"/>
          </p:cNvSpPr>
          <p:nvPr>
            <p:ph sz="quarter" idx="14"/>
          </p:nvPr>
        </p:nvSpPr>
        <p:spPr/>
        <p:txBody>
          <a:bodyPr/>
          <a:lstStyle/>
          <a:p>
            <a:endParaRPr lang="en-US"/>
          </a:p>
        </p:txBody>
      </p:sp>
      <p:sp>
        <p:nvSpPr>
          <p:cNvPr id="131074" name="Content Placeholder 2"/>
          <p:cNvSpPr>
            <a:spLocks noGrp="1"/>
          </p:cNvSpPr>
          <p:nvPr>
            <p:ph idx="4294967295"/>
          </p:nvPr>
        </p:nvSpPr>
        <p:spPr>
          <a:xfrm>
            <a:off x="0" y="1333500"/>
            <a:ext cx="6858000" cy="3911600"/>
          </a:xfrm>
        </p:spPr>
        <p:txBody>
          <a:bodyPr/>
          <a:lstStyle/>
          <a:p>
            <a:pPr marL="0" indent="0">
              <a:spcAft>
                <a:spcPts val="1000"/>
              </a:spcAft>
              <a:buNone/>
            </a:pPr>
            <a:r>
              <a:rPr lang="en-US" altLang="en-US" sz="1667">
                <a:ea typeface="ＭＳ Ｐゴシック" panose="020B0600070205080204" pitchFamily="34" charset="-128"/>
              </a:rPr>
              <a:t>The second part of the product definition is the transportation phase. This relates to the transport of the finished product from the source of manufacture to the customer.</a:t>
            </a:r>
          </a:p>
          <a:p>
            <a:pPr marL="0" indent="0">
              <a:spcAft>
                <a:spcPts val="1000"/>
              </a:spcAft>
              <a:buNone/>
            </a:pPr>
            <a:r>
              <a:rPr lang="en-US" altLang="en-US" sz="1667">
                <a:ea typeface="ＭＳ Ｐゴシック" panose="020B0600070205080204" pitchFamily="34" charset="-128"/>
              </a:rPr>
              <a:t>Each line in the table relates to one stage of the journey. There is no limit on the number of stages that can be added. For each stage, three parameters are defined: stage name, transport efficiency, and distance.</a:t>
            </a:r>
          </a:p>
          <a:p>
            <a:pPr marL="0" indent="0">
              <a:spcAft>
                <a:spcPts val="1000"/>
              </a:spcAft>
              <a:buNone/>
            </a:pPr>
            <a:r>
              <a:rPr lang="en-US" altLang="en-US" sz="1667">
                <a:ea typeface="ＭＳ Ｐゴシック" panose="020B0600070205080204" pitchFamily="34" charset="-128"/>
              </a:rPr>
              <a:t>The transport efficiency is specified through the 'transport type' dropdown menu, which lists the main methods for transporting freight</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5876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Eco-Auditing with CES: </a:t>
            </a:r>
            <a:r>
              <a:rPr lang="en-US" sz="3000" b="1" dirty="0">
                <a:solidFill>
                  <a:srgbClr val="000000"/>
                </a:solidFill>
              </a:rPr>
              <a:t/>
            </a:r>
            <a:br>
              <a:rPr lang="en-US" sz="3000" b="1" dirty="0">
                <a:solidFill>
                  <a:srgbClr val="000000"/>
                </a:solidFill>
              </a:rPr>
            </a:br>
            <a:r>
              <a:rPr lang="en-US" sz="3000" b="1" dirty="0">
                <a:solidFill>
                  <a:srgbClr val="000000"/>
                </a:solidFill>
              </a:rPr>
              <a:t>Use phase</a:t>
            </a:r>
          </a:p>
        </p:txBody>
      </p:sp>
      <p:sp>
        <p:nvSpPr>
          <p:cNvPr id="2" name="Content Placeholder 1"/>
          <p:cNvSpPr>
            <a:spLocks noGrp="1"/>
          </p:cNvSpPr>
          <p:nvPr>
            <p:ph sz="quarter" idx="14"/>
          </p:nvPr>
        </p:nvSpPr>
        <p:spPr/>
        <p:txBody>
          <a:bodyPr/>
          <a:lstStyle/>
          <a:p>
            <a:endParaRPr lang="en-US"/>
          </a:p>
        </p:txBody>
      </p:sp>
      <p:sp>
        <p:nvSpPr>
          <p:cNvPr id="132098" name="Content Placeholder 2"/>
          <p:cNvSpPr>
            <a:spLocks noGrp="1"/>
          </p:cNvSpPr>
          <p:nvPr>
            <p:ph idx="4294967295"/>
          </p:nvPr>
        </p:nvSpPr>
        <p:spPr>
          <a:xfrm>
            <a:off x="0" y="1333500"/>
            <a:ext cx="6858000" cy="3911600"/>
          </a:xfrm>
        </p:spPr>
        <p:txBody>
          <a:bodyPr/>
          <a:lstStyle/>
          <a:p>
            <a:pPr marL="0" indent="0">
              <a:spcAft>
                <a:spcPts val="1000"/>
              </a:spcAft>
              <a:buNone/>
            </a:pPr>
            <a:r>
              <a:rPr lang="en-US" altLang="en-US" sz="1667">
                <a:ea typeface="ＭＳ Ｐゴシック" panose="020B0600070205080204" pitchFamily="34" charset="-128"/>
              </a:rPr>
              <a:t>The third stage of the product definition is the use phase.</a:t>
            </a:r>
          </a:p>
          <a:p>
            <a:pPr marL="0" indent="0">
              <a:spcAft>
                <a:spcPts val="1000"/>
              </a:spcAft>
              <a:buNone/>
            </a:pPr>
            <a:r>
              <a:rPr lang="en-US" altLang="en-US" sz="1667">
                <a:latin typeface="Franklin Gothic Medium" panose="020B0603020102020204" pitchFamily="34" charset="0"/>
                <a:ea typeface="ＭＳ Ｐゴシック" panose="020B0600070205080204" pitchFamily="34" charset="-128"/>
              </a:rPr>
              <a:t>Product life:</a:t>
            </a:r>
          </a:p>
          <a:p>
            <a:pPr marL="0" indent="0">
              <a:spcAft>
                <a:spcPts val="1000"/>
              </a:spcAft>
              <a:buNone/>
            </a:pPr>
            <a:r>
              <a:rPr lang="en-US" altLang="en-US" sz="1667">
                <a:ea typeface="ＭＳ Ｐゴシック" panose="020B0600070205080204" pitchFamily="34" charset="-128"/>
              </a:rPr>
              <a:t>Numeric field for specifying the product life, in years. The default value is 1 year.</a:t>
            </a:r>
          </a:p>
          <a:p>
            <a:pPr marL="0" indent="0">
              <a:spcAft>
                <a:spcPts val="1000"/>
              </a:spcAft>
              <a:buNone/>
            </a:pPr>
            <a:r>
              <a:rPr lang="en-US" altLang="en-US" sz="1667">
                <a:latin typeface="Franklin Gothic Medium" panose="020B0603020102020204" pitchFamily="34" charset="0"/>
                <a:ea typeface="ＭＳ Ｐゴシック" panose="020B0600070205080204" pitchFamily="34" charset="-128"/>
              </a:rPr>
              <a:t>Country electricity mix:</a:t>
            </a:r>
          </a:p>
          <a:p>
            <a:pPr marL="0" indent="0">
              <a:spcAft>
                <a:spcPts val="1000"/>
              </a:spcAft>
              <a:buNone/>
            </a:pPr>
            <a:r>
              <a:rPr lang="en-US" altLang="en-US" sz="1667">
                <a:ea typeface="ＭＳ Ｐゴシック" panose="020B0600070205080204" pitchFamily="34" charset="-128"/>
              </a:rPr>
              <a:t>The 'Country electricity mix' drop-down menu enables the particular mix of fossil and non-fossil fuel of the country of use to be specified. This is split into three main groups: global regions, individual countries, and fossil fuel percentage. The default option is 'World'.</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816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ctrTitle"/>
          </p:nvPr>
        </p:nvSpPr>
        <p:spPr>
          <a:xfrm>
            <a:off x="468313" y="265113"/>
            <a:ext cx="8207375" cy="576163"/>
          </a:xfrm>
        </p:spPr>
        <p:txBody>
          <a:bodyPr anchor="b"/>
          <a:lstStyle/>
          <a:p>
            <a:r>
              <a:rPr lang="en-US" altLang="en-US" dirty="0">
                <a:ea typeface="ＭＳ Ｐゴシック" panose="020B0600070205080204" pitchFamily="34" charset="-128"/>
              </a:rPr>
              <a:t>Material Universe</a:t>
            </a:r>
            <a:endParaRPr lang="en-US" altLang="en-US" sz="3000" b="1" dirty="0">
              <a:solidFill>
                <a:srgbClr val="000000"/>
              </a:solidFill>
              <a:ea typeface="ＭＳ Ｐゴシック" panose="020B0600070205080204" pitchFamily="34" charset="-128"/>
            </a:endParaRPr>
          </a:p>
        </p:txBody>
      </p:sp>
      <p:sp>
        <p:nvSpPr>
          <p:cNvPr id="2" name="Content Placeholder 1"/>
          <p:cNvSpPr>
            <a:spLocks noGrp="1"/>
          </p:cNvSpPr>
          <p:nvPr>
            <p:ph sz="quarter" idx="14"/>
          </p:nvPr>
        </p:nvSpPr>
        <p:spPr/>
        <p:txBody>
          <a:bodyPr/>
          <a:lstStyle/>
          <a:p>
            <a:pPr>
              <a:spcAft>
                <a:spcPts val="1000"/>
              </a:spcAft>
            </a:pPr>
            <a:r>
              <a:rPr lang="en-US" altLang="en-US" sz="2400" dirty="0">
                <a:ea typeface="ＭＳ Ｐゴシック" panose="020B0600070205080204" pitchFamily="34" charset="-128"/>
              </a:rPr>
              <a:t>In the CES </a:t>
            </a:r>
            <a:r>
              <a:rPr lang="en-US" altLang="en-US" sz="2400" dirty="0" err="1">
                <a:ea typeface="ＭＳ Ｐゴシック" panose="020B0600070205080204" pitchFamily="34" charset="-128"/>
              </a:rPr>
              <a:t>Edupack</a:t>
            </a:r>
            <a:r>
              <a:rPr lang="en-US" altLang="en-US" sz="2400" dirty="0">
                <a:ea typeface="ＭＳ Ｐゴシック" panose="020B0600070205080204" pitchFamily="34" charset="-128"/>
              </a:rPr>
              <a:t> </a:t>
            </a:r>
            <a:r>
              <a:rPr lang="en-US" altLang="en-US" sz="2400" dirty="0" smtClean="0">
                <a:ea typeface="ＭＳ Ｐゴシック" panose="020B0600070205080204" pitchFamily="34" charset="-128"/>
              </a:rPr>
              <a:t>database </a:t>
            </a:r>
            <a:r>
              <a:rPr lang="en-US" altLang="en-US" sz="2400" dirty="0">
                <a:ea typeface="ＭＳ Ｐゴシック" panose="020B0600070205080204" pitchFamily="34" charset="-128"/>
              </a:rPr>
              <a:t>there are several datasheets, regarding:</a:t>
            </a:r>
          </a:p>
          <a:p>
            <a:r>
              <a:rPr lang="en-US" altLang="en-US" sz="2400" dirty="0">
                <a:ea typeface="ＭＳ Ｐゴシック" panose="020B0600070205080204" pitchFamily="34" charset="-128"/>
              </a:rPr>
              <a:t>Material Universe</a:t>
            </a:r>
          </a:p>
          <a:p>
            <a:r>
              <a:rPr lang="en-US" altLang="en-US" sz="2400" dirty="0">
                <a:ea typeface="ＭＳ Ｐゴシック" panose="020B0600070205080204" pitchFamily="34" charset="-128"/>
              </a:rPr>
              <a:t>Process Universe</a:t>
            </a:r>
          </a:p>
          <a:p>
            <a:r>
              <a:rPr lang="en-US" altLang="en-US" sz="2400" dirty="0">
                <a:ea typeface="ＭＳ Ｐゴシック" panose="020B0600070205080204" pitchFamily="34" charset="-128"/>
              </a:rPr>
              <a:t>Legislation &amp; regulations</a:t>
            </a:r>
          </a:p>
          <a:p>
            <a:r>
              <a:rPr lang="en-US" altLang="en-US" sz="2400" dirty="0">
                <a:ea typeface="ＭＳ Ｐゴシック" panose="020B0600070205080204" pitchFamily="34" charset="-128"/>
              </a:rPr>
              <a:t>Nations of The World</a:t>
            </a:r>
          </a:p>
          <a:p>
            <a:r>
              <a:rPr lang="en-US" altLang="en-US" sz="2400" dirty="0">
                <a:ea typeface="ＭＳ Ｐゴシック" panose="020B0600070205080204" pitchFamily="34" charset="-128"/>
              </a:rPr>
              <a:t>Producers</a:t>
            </a:r>
          </a:p>
          <a:p>
            <a:endParaRPr lang="en-US" dirty="0"/>
          </a:p>
        </p:txBody>
      </p:sp>
    </p:spTree>
    <p:extLst>
      <p:ext uri="{BB962C8B-B14F-4D97-AF65-F5344CB8AC3E}">
        <p14:creationId xmlns:p14="http://schemas.microsoft.com/office/powerpoint/2010/main" val="31357223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Eco-Auditing with CES: </a:t>
            </a:r>
            <a:r>
              <a:rPr lang="en-US" sz="3000" b="1" dirty="0">
                <a:solidFill>
                  <a:srgbClr val="000000"/>
                </a:solidFill>
              </a:rPr>
              <a:t/>
            </a:r>
            <a:br>
              <a:rPr lang="en-US" sz="3000" b="1" dirty="0">
                <a:solidFill>
                  <a:srgbClr val="000000"/>
                </a:solidFill>
              </a:rPr>
            </a:br>
            <a:r>
              <a:rPr lang="en-US" sz="3000" b="1" dirty="0">
                <a:solidFill>
                  <a:srgbClr val="000000"/>
                </a:solidFill>
              </a:rPr>
              <a:t>Report</a:t>
            </a:r>
          </a:p>
        </p:txBody>
      </p:sp>
      <p:sp>
        <p:nvSpPr>
          <p:cNvPr id="2" name="Content Placeholder 1"/>
          <p:cNvSpPr>
            <a:spLocks noGrp="1"/>
          </p:cNvSpPr>
          <p:nvPr>
            <p:ph sz="quarter" idx="14"/>
          </p:nvPr>
        </p:nvSpPr>
        <p:spPr/>
        <p:txBody>
          <a:bodyPr/>
          <a:lstStyle/>
          <a:p>
            <a:endParaRPr lang="en-US"/>
          </a:p>
        </p:txBody>
      </p:sp>
      <p:sp>
        <p:nvSpPr>
          <p:cNvPr id="133122" name="Content Placeholder 2"/>
          <p:cNvSpPr>
            <a:spLocks noGrp="1"/>
          </p:cNvSpPr>
          <p:nvPr>
            <p:ph idx="4294967295"/>
          </p:nvPr>
        </p:nvSpPr>
        <p:spPr>
          <a:xfrm>
            <a:off x="0" y="1333500"/>
            <a:ext cx="6858000" cy="3911600"/>
          </a:xfrm>
        </p:spPr>
        <p:txBody>
          <a:bodyPr/>
          <a:lstStyle/>
          <a:p>
            <a:pPr marL="0" indent="0">
              <a:spcAft>
                <a:spcPts val="1000"/>
              </a:spcAft>
              <a:buNone/>
            </a:pPr>
            <a:r>
              <a:rPr lang="en-US" altLang="en-US" sz="1667">
                <a:ea typeface="ＭＳ Ｐゴシック" panose="020B0600070205080204" pitchFamily="34" charset="-128"/>
              </a:rPr>
              <a:t>The final section of the product definition incorporates two main features. The first is the 'Summary chart’, and the second feature is the capability to have a 'Detailed Report’. </a:t>
            </a:r>
          </a:p>
          <a:p>
            <a:pPr marL="0" indent="0">
              <a:buNone/>
            </a:pPr>
            <a:r>
              <a:rPr lang="en-US" altLang="en-US" sz="1667">
                <a:latin typeface="Franklin Gothic Medium" panose="020B0603020102020204" pitchFamily="34" charset="0"/>
                <a:ea typeface="ＭＳ Ｐゴシック" panose="020B0600070205080204" pitchFamily="34" charset="-128"/>
              </a:rPr>
              <a:t>This is divided into three sections:</a:t>
            </a:r>
          </a:p>
          <a:p>
            <a:pPr marL="0" indent="0">
              <a:buFont typeface="Arial" panose="020B0604020202020204" pitchFamily="34" charset="0"/>
              <a:buAutoNum type="arabicPeriod"/>
            </a:pPr>
            <a:r>
              <a:rPr lang="en-US" altLang="en-US" sz="1667">
                <a:ea typeface="ＭＳ Ｐゴシック" panose="020B0600070205080204" pitchFamily="34" charset="-128"/>
              </a:rPr>
              <a:t>Summary page </a:t>
            </a:r>
          </a:p>
          <a:p>
            <a:pPr marL="369079" lvl="1" indent="-35718">
              <a:buNone/>
            </a:pPr>
            <a:r>
              <a:rPr lang="en-US" altLang="en-US" sz="1333">
                <a:ea typeface="ＭＳ Ｐゴシック" panose="020B0600070205080204" pitchFamily="34" charset="-128"/>
              </a:rPr>
              <a:t>– provides an overview of the eco audit, with headline values for each life phase. This enables rapid identification of the dominant life phase</a:t>
            </a:r>
          </a:p>
          <a:p>
            <a:pPr marL="0" indent="0">
              <a:buFont typeface="Arial" panose="020B0604020202020204" pitchFamily="34" charset="0"/>
              <a:buAutoNum type="arabicPeriod" startAt="2"/>
            </a:pPr>
            <a:r>
              <a:rPr lang="en-US" altLang="en-US" sz="1667">
                <a:ea typeface="ＭＳ Ｐゴシック" panose="020B0600070205080204" pitchFamily="34" charset="-128"/>
              </a:rPr>
              <a:t>Detailed breakdown of energy usage (accessed via 'Energy Details...' link on summary page) </a:t>
            </a:r>
          </a:p>
          <a:p>
            <a:pPr marL="369079" lvl="1" indent="-35718">
              <a:buNone/>
            </a:pPr>
            <a:r>
              <a:rPr lang="en-US" altLang="en-US" sz="1333">
                <a:ea typeface="ＭＳ Ｐゴシック" panose="020B0600070205080204" pitchFamily="34" charset="-128"/>
              </a:rPr>
              <a:t>– provides a component-by-component breakdown of each life phase, enabling the main contributors to the dominant phase to be identified</a:t>
            </a:r>
          </a:p>
          <a:p>
            <a:pPr marL="0" indent="0">
              <a:buFont typeface="Arial" panose="020B0604020202020204" pitchFamily="34" charset="0"/>
              <a:buAutoNum type="arabicPeriod" startAt="3"/>
            </a:pPr>
            <a:r>
              <a:rPr lang="en-US" altLang="en-US" sz="1667">
                <a:ea typeface="ＭＳ Ｐゴシック" panose="020B0600070205080204" pitchFamily="34" charset="-128"/>
              </a:rPr>
              <a:t>Detailed breakdown of CO2 footprint (accessed via 'CO2 Details...' link on summary page) </a:t>
            </a:r>
          </a:p>
          <a:p>
            <a:pPr marL="369079" lvl="1" indent="-35718">
              <a:buNone/>
            </a:pPr>
            <a:r>
              <a:rPr lang="en-US" altLang="en-US" sz="1333">
                <a:ea typeface="ＭＳ Ｐゴシック" panose="020B0600070205080204" pitchFamily="34" charset="-128"/>
              </a:rPr>
              <a:t>– similar to above, except for CO2 footprint.</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2871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ctrTitle"/>
          </p:nvPr>
        </p:nvSpPr>
        <p:spPr/>
        <p:txBody>
          <a:bodyPr/>
          <a:lstStyle/>
          <a:p>
            <a:pPr algn="l">
              <a:spcAft>
                <a:spcPts val="5000"/>
              </a:spcAft>
            </a:pPr>
            <a:r>
              <a:rPr lang="en-US" altLang="en-US" sz="3000" b="1" i="1">
                <a:solidFill>
                  <a:srgbClr val="000000"/>
                </a:solidFill>
                <a:ea typeface="ＭＳ Ｐゴシック" panose="020B0600070205080204" pitchFamily="34" charset="-128"/>
              </a:rPr>
              <a:t>Exercises #5:</a:t>
            </a:r>
            <a:br>
              <a:rPr lang="en-US" altLang="en-US" sz="3000" b="1" i="1">
                <a:solidFill>
                  <a:srgbClr val="000000"/>
                </a:solidFill>
                <a:ea typeface="ＭＳ Ｐゴシック" panose="020B0600070205080204" pitchFamily="34" charset="-128"/>
              </a:rPr>
            </a:br>
            <a:r>
              <a:rPr lang="en-US" altLang="en-US" sz="3000" b="1" i="1">
                <a:solidFill>
                  <a:srgbClr val="000000"/>
                </a:solidFill>
                <a:ea typeface="ＭＳ Ｐゴシック" panose="020B0600070205080204" pitchFamily="34" charset="-128"/>
              </a:rPr>
              <a:t>ECO AUDIT</a:t>
            </a:r>
            <a:r>
              <a:rPr lang="en-US" altLang="en-US" b="1" smtClean="0">
                <a:solidFill>
                  <a:srgbClr val="000000"/>
                </a:solidFill>
                <a:ea typeface="ＭＳ Ｐゴシック" panose="020B0600070205080204" pitchFamily="34" charset="-128"/>
              </a:rPr>
              <a:t/>
            </a:r>
            <a:br>
              <a:rPr lang="en-US" altLang="en-US" b="1" smtClean="0">
                <a:solidFill>
                  <a:srgbClr val="000000"/>
                </a:solidFill>
                <a:ea typeface="ＭＳ Ｐゴシック" panose="020B0600070205080204" pitchFamily="34" charset="-128"/>
              </a:rPr>
            </a:br>
            <a:r>
              <a:rPr lang="en-US" altLang="en-US" sz="2000" b="1">
                <a:solidFill>
                  <a:srgbClr val="000000"/>
                </a:solidFill>
                <a:ea typeface="ＭＳ Ｐゴシック" panose="020B0600070205080204" pitchFamily="34" charset="-128"/>
              </a:rPr>
              <a:t/>
            </a:r>
            <a:br>
              <a:rPr lang="en-US" altLang="en-US" sz="2000" b="1">
                <a:solidFill>
                  <a:srgbClr val="000000"/>
                </a:solidFill>
                <a:ea typeface="ＭＳ Ｐゴシック" panose="020B0600070205080204" pitchFamily="34" charset="-128"/>
              </a:rPr>
            </a:br>
            <a:r>
              <a:rPr lang="en-US" altLang="en-US" sz="2000" i="1">
                <a:solidFill>
                  <a:srgbClr val="000000"/>
                </a:solidFill>
                <a:latin typeface="Franklin Gothic Book" panose="020B0503020102020204" pitchFamily="34" charset="0"/>
                <a:ea typeface="ＭＳ Ｐゴシック" panose="020B0600070205080204" pitchFamily="34" charset="-128"/>
              </a:rPr>
              <a:t>Using CES EduPack Level 2 </a:t>
            </a:r>
            <a:br>
              <a:rPr lang="en-US" altLang="en-US" sz="2000" i="1">
                <a:solidFill>
                  <a:srgbClr val="000000"/>
                </a:solidFill>
                <a:latin typeface="Franklin Gothic Book" panose="020B0503020102020204" pitchFamily="34" charset="0"/>
                <a:ea typeface="ＭＳ Ｐゴシック" panose="020B0600070205080204" pitchFamily="34" charset="-128"/>
              </a:rPr>
            </a:br>
            <a:r>
              <a:rPr lang="en-US" altLang="en-US" sz="2000" i="1">
                <a:solidFill>
                  <a:srgbClr val="000000"/>
                </a:solidFill>
                <a:latin typeface="Franklin Gothic Book" panose="020B0503020102020204" pitchFamily="34" charset="0"/>
                <a:ea typeface="ＭＳ Ｐゴシック" panose="020B0600070205080204" pitchFamily="34" charset="-128"/>
              </a:rPr>
              <a:t>with eco and durability properties</a:t>
            </a:r>
            <a:endParaRPr lang="en-US" altLang="en-US" sz="2000" b="1">
              <a:solidFill>
                <a:srgbClr val="000000"/>
              </a:solidFill>
              <a:ea typeface="ＭＳ Ｐゴシック" panose="020B0600070205080204" pitchFamily="34" charset="-128"/>
            </a:endParaRPr>
          </a:p>
        </p:txBody>
      </p:sp>
      <p:sp>
        <p:nvSpPr>
          <p:cNvPr id="2" name="Content Placeholder 1"/>
          <p:cNvSpPr>
            <a:spLocks noGrp="1"/>
          </p:cNvSpPr>
          <p:nvPr>
            <p:ph sz="quarter" idx="14"/>
          </p:nvPr>
        </p:nvSpPr>
        <p:spPr/>
        <p:txBody>
          <a:bodyPr/>
          <a:lstStyle/>
          <a:p>
            <a:endParaRPr lang="en-US"/>
          </a:p>
        </p:txBody>
      </p:sp>
    </p:spTree>
    <p:extLst>
      <p:ext uri="{BB962C8B-B14F-4D97-AF65-F5344CB8AC3E}">
        <p14:creationId xmlns:p14="http://schemas.microsoft.com/office/powerpoint/2010/main" val="19183836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13: </a:t>
            </a:r>
            <a:br>
              <a:rPr lang="en-US" sz="3000" b="1" dirty="0">
                <a:solidFill>
                  <a:schemeClr val="bg1">
                    <a:lumMod val="50000"/>
                  </a:schemeClr>
                </a:solidFill>
              </a:rPr>
            </a:br>
            <a:r>
              <a:rPr lang="en-US" sz="3000" b="1" dirty="0">
                <a:solidFill>
                  <a:srgbClr val="000000"/>
                </a:solidFill>
              </a:rPr>
              <a:t>Eco Audit Project, 1/7</a:t>
            </a:r>
          </a:p>
        </p:txBody>
      </p:sp>
      <p:sp>
        <p:nvSpPr>
          <p:cNvPr id="2" name="Content Placeholder 1"/>
          <p:cNvSpPr>
            <a:spLocks noGrp="1"/>
          </p:cNvSpPr>
          <p:nvPr>
            <p:ph sz="quarter" idx="14"/>
          </p:nvPr>
        </p:nvSpPr>
        <p:spPr/>
        <p:txBody>
          <a:bodyPr/>
          <a:lstStyle/>
          <a:p>
            <a:endParaRPr lang="en-US"/>
          </a:p>
        </p:txBody>
      </p:sp>
      <p:sp>
        <p:nvSpPr>
          <p:cNvPr id="135170" name="Content Placeholder 2"/>
          <p:cNvSpPr>
            <a:spLocks noGrp="1"/>
          </p:cNvSpPr>
          <p:nvPr>
            <p:ph idx="4294967295"/>
          </p:nvPr>
        </p:nvSpPr>
        <p:spPr>
          <a:xfrm>
            <a:off x="0" y="1333500"/>
            <a:ext cx="6858000" cy="3911600"/>
          </a:xfrm>
        </p:spPr>
        <p:txBody>
          <a:bodyPr/>
          <a:lstStyle/>
          <a:p>
            <a:pPr marL="0" indent="0">
              <a:spcAft>
                <a:spcPts val="500"/>
              </a:spcAft>
              <a:buNone/>
            </a:pPr>
            <a:r>
              <a:rPr lang="en-US" altLang="en-US" sz="1667">
                <a:ea typeface="ＭＳ Ｐゴシック" panose="020B0600070205080204" pitchFamily="34" charset="-128"/>
              </a:rPr>
              <a:t>Bottled mineral water is sold in 1 liter PET bottles with polypropylene caps. A bottle weighs 40 grams; the cap 1 gram. </a:t>
            </a:r>
          </a:p>
          <a:p>
            <a:pPr marL="0" indent="0">
              <a:spcAft>
                <a:spcPts val="500"/>
              </a:spcAft>
              <a:buNone/>
            </a:pPr>
            <a:r>
              <a:rPr lang="en-US" altLang="en-US" sz="1667">
                <a:ea typeface="ＭＳ Ｐゴシック" panose="020B0600070205080204" pitchFamily="34" charset="-128"/>
              </a:rPr>
              <a:t>Bottles and caps are molded, filled, and transported 550 km from the French Alps to England by 14 tonne truck, refrigerated for 2 days and then sold. </a:t>
            </a:r>
          </a:p>
          <a:p>
            <a:pPr marL="0" indent="0">
              <a:spcAft>
                <a:spcPts val="500"/>
              </a:spcAft>
              <a:buNone/>
            </a:pPr>
            <a:r>
              <a:rPr lang="en-US" altLang="en-US" sz="1667">
                <a:ea typeface="ＭＳ Ｐゴシック" panose="020B0600070205080204" pitchFamily="34" charset="-128"/>
              </a:rPr>
              <a:t>The overall life of the bottle </a:t>
            </a:r>
            <a:br>
              <a:rPr lang="en-US" altLang="en-US" sz="1667">
                <a:ea typeface="ＭＳ Ｐゴシック" panose="020B0600070205080204" pitchFamily="34" charset="-128"/>
              </a:rPr>
            </a:br>
            <a:r>
              <a:rPr lang="en-US" altLang="en-US" sz="1667">
                <a:ea typeface="ＭＳ Ｐゴシック" panose="020B0600070205080204" pitchFamily="34" charset="-128"/>
              </a:rPr>
              <a:t>is one year.	</a:t>
            </a:r>
            <a:endParaRPr lang="en-US" altLang="en-US" sz="1333">
              <a:ea typeface="ＭＳ Ｐゴシック" panose="020B0600070205080204" pitchFamily="34" charset="-128"/>
            </a:endParaRP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5172" name="Picture 4" descr="Screen shot 2014-11-30 at 8.31.0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9062" y="2735792"/>
            <a:ext cx="3958167" cy="232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4937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13: </a:t>
            </a:r>
            <a:br>
              <a:rPr lang="en-US" sz="3000" b="1" dirty="0">
                <a:solidFill>
                  <a:schemeClr val="bg1">
                    <a:lumMod val="50000"/>
                  </a:schemeClr>
                </a:solidFill>
              </a:rPr>
            </a:br>
            <a:r>
              <a:rPr lang="en-US" sz="3000" b="1" dirty="0">
                <a:solidFill>
                  <a:srgbClr val="000000"/>
                </a:solidFill>
              </a:rPr>
              <a:t>Eco Audit Project, 2/7</a:t>
            </a:r>
          </a:p>
        </p:txBody>
      </p:sp>
      <p:sp>
        <p:nvSpPr>
          <p:cNvPr id="2" name="Content Placeholder 1"/>
          <p:cNvSpPr>
            <a:spLocks noGrp="1"/>
          </p:cNvSpPr>
          <p:nvPr>
            <p:ph sz="quarter" idx="14"/>
          </p:nvPr>
        </p:nvSpPr>
        <p:spPr/>
        <p:txBody>
          <a:bodyPr/>
          <a:lstStyle/>
          <a:p>
            <a:endParaRPr lang="en-US"/>
          </a:p>
        </p:txBody>
      </p:sp>
      <p:sp>
        <p:nvSpPr>
          <p:cNvPr id="136194" name="Content Placeholder 2"/>
          <p:cNvSpPr>
            <a:spLocks noGrp="1"/>
          </p:cNvSpPr>
          <p:nvPr>
            <p:ph idx="4294967295"/>
          </p:nvPr>
        </p:nvSpPr>
        <p:spPr>
          <a:xfrm>
            <a:off x="0" y="1333500"/>
            <a:ext cx="6858000" cy="3911600"/>
          </a:xfrm>
        </p:spPr>
        <p:txBody>
          <a:bodyPr/>
          <a:lstStyle/>
          <a:p>
            <a:pPr marL="369079" indent="-369079">
              <a:spcAft>
                <a:spcPts val="500"/>
              </a:spcAft>
              <a:buNone/>
            </a:pPr>
            <a:r>
              <a:rPr lang="en-US" altLang="en-US" sz="1667">
                <a:ea typeface="ＭＳ Ｐゴシック" panose="020B0600070205080204" pitchFamily="34" charset="-128"/>
              </a:rPr>
              <a:t>1. Bill of materials, primary processing techniques and end of life:	</a:t>
            </a:r>
            <a:endParaRPr lang="en-US" altLang="en-US" sz="1333">
              <a:ea typeface="ＭＳ Ｐゴシック" panose="020B0600070205080204" pitchFamily="34" charset="-128"/>
            </a:endParaRP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6196" name="Picture 4" descr="Screen shot 2014-11-30 at 8.33.16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0740" y="1688042"/>
            <a:ext cx="6646333"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5578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13: </a:t>
            </a:r>
            <a:br>
              <a:rPr lang="en-US" sz="3000" b="1" dirty="0">
                <a:solidFill>
                  <a:schemeClr val="bg1">
                    <a:lumMod val="50000"/>
                  </a:schemeClr>
                </a:solidFill>
              </a:rPr>
            </a:br>
            <a:r>
              <a:rPr lang="en-US" sz="3000" b="1" dirty="0">
                <a:solidFill>
                  <a:srgbClr val="000000"/>
                </a:solidFill>
              </a:rPr>
              <a:t>Eco Audit Project, 3/7</a:t>
            </a:r>
          </a:p>
        </p:txBody>
      </p:sp>
      <p:sp>
        <p:nvSpPr>
          <p:cNvPr id="2" name="Content Placeholder 1"/>
          <p:cNvSpPr>
            <a:spLocks noGrp="1"/>
          </p:cNvSpPr>
          <p:nvPr>
            <p:ph sz="quarter" idx="14"/>
          </p:nvPr>
        </p:nvSpPr>
        <p:spPr/>
        <p:txBody>
          <a:bodyPr/>
          <a:lstStyle/>
          <a:p>
            <a:endParaRPr lang="en-US"/>
          </a:p>
        </p:txBody>
      </p:sp>
      <p:sp>
        <p:nvSpPr>
          <p:cNvPr id="137218" name="Content Placeholder 2"/>
          <p:cNvSpPr>
            <a:spLocks noGrp="1"/>
          </p:cNvSpPr>
          <p:nvPr>
            <p:ph idx="4294967295"/>
          </p:nvPr>
        </p:nvSpPr>
        <p:spPr>
          <a:xfrm>
            <a:off x="0" y="1333500"/>
            <a:ext cx="6858000" cy="3911600"/>
          </a:xfrm>
        </p:spPr>
        <p:txBody>
          <a:bodyPr/>
          <a:lstStyle/>
          <a:p>
            <a:pPr marL="369079" indent="-369079">
              <a:spcAft>
                <a:spcPts val="500"/>
              </a:spcAft>
              <a:buNone/>
            </a:pPr>
            <a:r>
              <a:rPr lang="en-US" altLang="en-US" sz="1667">
                <a:ea typeface="ＭＳ Ｐゴシック" panose="020B0600070205080204" pitchFamily="34" charset="-128"/>
              </a:rPr>
              <a:t>2. Transportation from site of manufacture to point of sale:</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7220" name="Picture 5" descr="Screen shot 2014-11-30 at 8.36.0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1771" y="2012157"/>
            <a:ext cx="4699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9656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13: </a:t>
            </a:r>
            <a:br>
              <a:rPr lang="en-US" sz="3000" b="1" dirty="0">
                <a:solidFill>
                  <a:schemeClr val="bg1">
                    <a:lumMod val="50000"/>
                  </a:schemeClr>
                </a:solidFill>
              </a:rPr>
            </a:br>
            <a:r>
              <a:rPr lang="en-US" sz="3000" b="1" dirty="0">
                <a:solidFill>
                  <a:srgbClr val="000000"/>
                </a:solidFill>
              </a:rPr>
              <a:t>Eco Audit Project, 4/7</a:t>
            </a:r>
          </a:p>
        </p:txBody>
      </p:sp>
      <p:sp>
        <p:nvSpPr>
          <p:cNvPr id="2" name="Content Placeholder 1"/>
          <p:cNvSpPr>
            <a:spLocks noGrp="1"/>
          </p:cNvSpPr>
          <p:nvPr>
            <p:ph sz="quarter" idx="14"/>
          </p:nvPr>
        </p:nvSpPr>
        <p:spPr/>
        <p:txBody>
          <a:bodyPr/>
          <a:lstStyle/>
          <a:p>
            <a:endParaRPr lang="en-US"/>
          </a:p>
        </p:txBody>
      </p:sp>
      <p:sp>
        <p:nvSpPr>
          <p:cNvPr id="138242" name="Content Placeholder 2"/>
          <p:cNvSpPr>
            <a:spLocks noGrp="1"/>
          </p:cNvSpPr>
          <p:nvPr>
            <p:ph idx="4294967295"/>
          </p:nvPr>
        </p:nvSpPr>
        <p:spPr>
          <a:xfrm>
            <a:off x="0" y="1333500"/>
            <a:ext cx="6858000" cy="3911600"/>
          </a:xfrm>
        </p:spPr>
        <p:txBody>
          <a:bodyPr/>
          <a:lstStyle/>
          <a:p>
            <a:pPr marL="369079" indent="-369079">
              <a:spcAft>
                <a:spcPts val="500"/>
              </a:spcAft>
              <a:buNone/>
            </a:pPr>
            <a:r>
              <a:rPr lang="en-US" altLang="en-US" sz="1667">
                <a:ea typeface="ＭＳ Ｐゴシック" panose="020B0600070205080204" pitchFamily="34" charset="-128"/>
              </a:rPr>
              <a:t>3. Use – product life and location of use:	</a:t>
            </a:r>
            <a:endParaRPr lang="en-US" altLang="en-US" sz="1333">
              <a:ea typeface="ＭＳ Ｐゴシック" panose="020B0600070205080204" pitchFamily="34" charset="-128"/>
            </a:endParaRP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8244" name="Picture 4" descr="Screen shot 2014-11-30 at 8.38.2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5449" y="1919553"/>
            <a:ext cx="3439583"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9387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13: </a:t>
            </a:r>
            <a:br>
              <a:rPr lang="en-US" sz="3000" b="1" dirty="0">
                <a:solidFill>
                  <a:schemeClr val="bg1">
                    <a:lumMod val="50000"/>
                  </a:schemeClr>
                </a:solidFill>
              </a:rPr>
            </a:br>
            <a:r>
              <a:rPr lang="en-US" sz="3000" b="1" dirty="0">
                <a:solidFill>
                  <a:srgbClr val="000000"/>
                </a:solidFill>
              </a:rPr>
              <a:t>Eco Audit Project, 5/7</a:t>
            </a:r>
          </a:p>
        </p:txBody>
      </p:sp>
      <p:sp>
        <p:nvSpPr>
          <p:cNvPr id="2" name="Content Placeholder 1"/>
          <p:cNvSpPr>
            <a:spLocks noGrp="1"/>
          </p:cNvSpPr>
          <p:nvPr>
            <p:ph sz="quarter" idx="14"/>
          </p:nvPr>
        </p:nvSpPr>
        <p:spPr/>
        <p:txBody>
          <a:bodyPr/>
          <a:lstStyle/>
          <a:p>
            <a:endParaRPr lang="en-US"/>
          </a:p>
        </p:txBody>
      </p:sp>
      <p:sp>
        <p:nvSpPr>
          <p:cNvPr id="139266" name="Content Placeholder 2"/>
          <p:cNvSpPr>
            <a:spLocks noGrp="1"/>
          </p:cNvSpPr>
          <p:nvPr>
            <p:ph idx="4294967295"/>
          </p:nvPr>
        </p:nvSpPr>
        <p:spPr>
          <a:xfrm>
            <a:off x="0" y="1333500"/>
            <a:ext cx="1774825" cy="3911600"/>
          </a:xfrm>
        </p:spPr>
        <p:txBody>
          <a:bodyPr/>
          <a:lstStyle/>
          <a:p>
            <a:pPr marL="0" indent="0">
              <a:buNone/>
            </a:pPr>
            <a:endParaRPr lang="en-US" altLang="en-US" sz="1667">
              <a:ea typeface="ＭＳ Ｐゴシック" panose="020B0600070205080204" pitchFamily="34" charset="-128"/>
            </a:endParaRPr>
          </a:p>
          <a:p>
            <a:pPr marL="0" indent="0">
              <a:spcAft>
                <a:spcPts val="500"/>
              </a:spcAft>
              <a:buNone/>
            </a:pPr>
            <a:r>
              <a:rPr lang="en-US" altLang="en-US" sz="1667">
                <a:ea typeface="ＭＳ Ｐゴシック" panose="020B0600070205080204" pitchFamily="34" charset="-128"/>
              </a:rPr>
              <a:t/>
            </a:r>
            <a:br>
              <a:rPr lang="en-US" altLang="en-US" sz="1667">
                <a:ea typeface="ＭＳ Ｐゴシック" panose="020B0600070205080204" pitchFamily="34" charset="-128"/>
              </a:rPr>
            </a:br>
            <a:r>
              <a:rPr lang="en-US" altLang="en-US" sz="1667">
                <a:ea typeface="ＭＳ Ｐゴシック" panose="020B0600070205080204" pitchFamily="34" charset="-128"/>
              </a:rPr>
              <a:t>Energy used to refrigerate product at point of sale (average energy required </a:t>
            </a:r>
            <a:br>
              <a:rPr lang="en-US" altLang="en-US" sz="1667">
                <a:ea typeface="ＭＳ Ｐゴシック" panose="020B0600070205080204" pitchFamily="34" charset="-128"/>
              </a:rPr>
            </a:br>
            <a:r>
              <a:rPr lang="en-US" altLang="en-US" sz="1667">
                <a:ea typeface="ＭＳ Ｐゴシック" panose="020B0600070205080204" pitchFamily="34" charset="-128"/>
              </a:rPr>
              <a:t>to refrigerate </a:t>
            </a:r>
            <a:br>
              <a:rPr lang="en-US" altLang="en-US" sz="1667">
                <a:ea typeface="ＭＳ Ｐゴシック" panose="020B0600070205080204" pitchFamily="34" charset="-128"/>
              </a:rPr>
            </a:br>
            <a:r>
              <a:rPr lang="en-US" altLang="en-US" sz="1667">
                <a:ea typeface="ＭＳ Ｐゴシック" panose="020B0600070205080204" pitchFamily="34" charset="-128"/>
              </a:rPr>
              <a:t>100 bottles </a:t>
            </a:r>
            <a:br>
              <a:rPr lang="en-US" altLang="en-US" sz="1667">
                <a:ea typeface="ＭＳ Ｐゴシック" panose="020B0600070205080204" pitchFamily="34" charset="-128"/>
              </a:rPr>
            </a:br>
            <a:r>
              <a:rPr lang="en-US" altLang="en-US" sz="1667">
                <a:ea typeface="ＭＳ Ｐゴシック" panose="020B0600070205080204" pitchFamily="34" charset="-128"/>
              </a:rPr>
              <a:t>at 4°C </a:t>
            </a:r>
            <a:br>
              <a:rPr lang="en-US" altLang="en-US" sz="1667">
                <a:ea typeface="ＭＳ Ｐゴシック" panose="020B0600070205080204" pitchFamily="34" charset="-128"/>
              </a:rPr>
            </a:br>
            <a:r>
              <a:rPr lang="en-US" altLang="en-US" sz="1667">
                <a:ea typeface="ＭＳ Ｐゴシック" panose="020B0600070205080204" pitchFamily="34" charset="-128"/>
              </a:rPr>
              <a:t>= 0.12 kW)	</a:t>
            </a:r>
            <a:endParaRPr lang="en-US" altLang="en-US" sz="1333">
              <a:ea typeface="ＭＳ Ｐゴシック" panose="020B0600070205080204" pitchFamily="34" charset="-128"/>
            </a:endParaRP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9268" name="Picture 4" descr="Screen shot 2014-11-30 at 8.38.3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3761" y="1942042"/>
            <a:ext cx="4968875" cy="331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Content Placeholder 2"/>
          <p:cNvSpPr txBox="1">
            <a:spLocks/>
          </p:cNvSpPr>
          <p:nvPr/>
        </p:nvSpPr>
        <p:spPr bwMode="auto">
          <a:xfrm>
            <a:off x="1143000" y="1333500"/>
            <a:ext cx="6858000" cy="59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spcAft>
                <a:spcPts val="500"/>
              </a:spcAft>
              <a:buNone/>
            </a:pPr>
            <a:r>
              <a:rPr lang="en-US" altLang="en-US" sz="1667"/>
              <a:t>3. Use – static consumption:</a:t>
            </a:r>
          </a:p>
          <a:p>
            <a:pPr>
              <a:spcAft>
                <a:spcPts val="500"/>
              </a:spcAft>
              <a:buNone/>
            </a:pPr>
            <a:r>
              <a:rPr lang="en-US" altLang="en-US" sz="1667"/>
              <a:t>	</a:t>
            </a:r>
            <a:endParaRPr lang="en-US" altLang="en-US" sz="1333"/>
          </a:p>
        </p:txBody>
      </p:sp>
    </p:spTree>
    <p:extLst>
      <p:ext uri="{BB962C8B-B14F-4D97-AF65-F5344CB8AC3E}">
        <p14:creationId xmlns:p14="http://schemas.microsoft.com/office/powerpoint/2010/main" val="42847747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13: </a:t>
            </a:r>
            <a:br>
              <a:rPr lang="en-US" sz="3000" b="1" dirty="0">
                <a:solidFill>
                  <a:schemeClr val="bg1">
                    <a:lumMod val="50000"/>
                  </a:schemeClr>
                </a:solidFill>
              </a:rPr>
            </a:br>
            <a:r>
              <a:rPr lang="en-US" sz="3000" b="1" dirty="0">
                <a:solidFill>
                  <a:srgbClr val="000000"/>
                </a:solidFill>
              </a:rPr>
              <a:t>Eco Audit Project, 6/7</a:t>
            </a:r>
          </a:p>
        </p:txBody>
      </p:sp>
      <p:sp>
        <p:nvSpPr>
          <p:cNvPr id="2" name="Content Placeholder 1"/>
          <p:cNvSpPr>
            <a:spLocks noGrp="1"/>
          </p:cNvSpPr>
          <p:nvPr>
            <p:ph sz="quarter" idx="14"/>
          </p:nvPr>
        </p:nvSpPr>
        <p:spPr/>
        <p:txBody>
          <a:bodyPr/>
          <a:lstStyle/>
          <a:p>
            <a:endParaRPr lang="en-US"/>
          </a:p>
        </p:txBody>
      </p:sp>
      <p:sp>
        <p:nvSpPr>
          <p:cNvPr id="140290" name="Content Placeholder 2"/>
          <p:cNvSpPr>
            <a:spLocks noGrp="1"/>
          </p:cNvSpPr>
          <p:nvPr>
            <p:ph idx="4294967295"/>
          </p:nvPr>
        </p:nvSpPr>
        <p:spPr>
          <a:xfrm>
            <a:off x="0" y="1333500"/>
            <a:ext cx="2473325" cy="3911600"/>
          </a:xfrm>
        </p:spPr>
        <p:txBody>
          <a:bodyPr/>
          <a:lstStyle/>
          <a:p>
            <a:pPr marL="0" indent="0">
              <a:spcAft>
                <a:spcPts val="1500"/>
              </a:spcAft>
              <a:buNone/>
            </a:pPr>
            <a:r>
              <a:rPr lang="en-US" altLang="en-US" sz="1667">
                <a:ea typeface="ＭＳ Ｐゴシック" panose="020B0600070205080204" pitchFamily="34" charset="-128"/>
              </a:rPr>
              <a:t>4. Report:</a:t>
            </a:r>
          </a:p>
          <a:p>
            <a:pPr marL="0" indent="0">
              <a:spcAft>
                <a:spcPts val="1500"/>
              </a:spcAft>
              <a:buNone/>
            </a:pPr>
            <a:r>
              <a:rPr lang="en-US" altLang="en-US" sz="1667">
                <a:ea typeface="ＭＳ Ｐゴシック" panose="020B0600070205080204" pitchFamily="34" charset="-128"/>
              </a:rPr>
              <a:t>Summary chart enables rapid identification of the dominant life phase. View energy usage or CO2 footprint.</a:t>
            </a:r>
          </a:p>
          <a:p>
            <a:pPr marL="0" indent="0">
              <a:spcAft>
                <a:spcPts val="1500"/>
              </a:spcAft>
              <a:buNone/>
            </a:pPr>
            <a:r>
              <a:rPr lang="en-US" altLang="en-US" sz="1667">
                <a:ea typeface="ＭＳ Ｐゴシック" panose="020B0600070205080204" pitchFamily="34" charset="-128"/>
              </a:rPr>
              <a:t>(Click on the Material life phase bar in the summary chart for guidance on strategies to reduce its impact.)</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0292" name="Picture 4" descr="Screen shot 2014-11-30 at 8.43.5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5532" y="1418167"/>
            <a:ext cx="4385468" cy="355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1322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13: </a:t>
            </a:r>
            <a:br>
              <a:rPr lang="en-US" sz="3000" b="1" dirty="0">
                <a:solidFill>
                  <a:schemeClr val="bg1">
                    <a:lumMod val="50000"/>
                  </a:schemeClr>
                </a:solidFill>
              </a:rPr>
            </a:br>
            <a:r>
              <a:rPr lang="en-US" sz="3000" b="1" dirty="0">
                <a:solidFill>
                  <a:srgbClr val="000000"/>
                </a:solidFill>
              </a:rPr>
              <a:t>Eco Audit Project, 7/7</a:t>
            </a:r>
          </a:p>
        </p:txBody>
      </p:sp>
      <p:sp>
        <p:nvSpPr>
          <p:cNvPr id="2" name="Content Placeholder 1"/>
          <p:cNvSpPr>
            <a:spLocks noGrp="1"/>
          </p:cNvSpPr>
          <p:nvPr>
            <p:ph sz="quarter" idx="14"/>
          </p:nvPr>
        </p:nvSpPr>
        <p:spPr/>
        <p:txBody>
          <a:bodyPr/>
          <a:lstStyle/>
          <a:p>
            <a:endParaRPr lang="en-US"/>
          </a:p>
        </p:txBody>
      </p:sp>
      <p:sp>
        <p:nvSpPr>
          <p:cNvPr id="141314" name="Content Placeholder 2"/>
          <p:cNvSpPr>
            <a:spLocks noGrp="1"/>
          </p:cNvSpPr>
          <p:nvPr>
            <p:ph idx="4294967295"/>
          </p:nvPr>
        </p:nvSpPr>
        <p:spPr>
          <a:xfrm>
            <a:off x="0" y="1333500"/>
            <a:ext cx="6858000" cy="3911600"/>
          </a:xfrm>
        </p:spPr>
        <p:txBody>
          <a:bodyPr/>
          <a:lstStyle/>
          <a:p>
            <a:pPr marL="0" indent="0">
              <a:spcAft>
                <a:spcPts val="1500"/>
              </a:spcAft>
              <a:buNone/>
            </a:pPr>
            <a:r>
              <a:rPr lang="en-US" altLang="en-US" sz="1667">
                <a:ea typeface="ＭＳ Ｐゴシック" panose="020B0600070205080204" pitchFamily="34" charset="-128"/>
              </a:rPr>
              <a:t>4. Report:</a:t>
            </a:r>
          </a:p>
          <a:p>
            <a:pPr marL="0" indent="0">
              <a:spcAft>
                <a:spcPts val="1500"/>
              </a:spcAft>
              <a:buNone/>
            </a:pPr>
            <a:r>
              <a:rPr lang="en-US" altLang="en-US" sz="1667">
                <a:ea typeface="ＭＳ Ｐゴシック" panose="020B0600070205080204" pitchFamily="34" charset="-128"/>
              </a:rPr>
              <a:t>Detailed report provides a component by component breakdown of each life phase, enabling the main contributors to the dominant phase to be identified…</a:t>
            </a:r>
          </a:p>
          <a:p>
            <a:pPr marL="0" indent="0">
              <a:spcAft>
                <a:spcPts val="1500"/>
              </a:spcAft>
              <a:buNone/>
            </a:pPr>
            <a:r>
              <a:rPr lang="en-US" altLang="en-US" sz="1667">
                <a:ea typeface="ＭＳ Ｐゴシック" panose="020B0600070205080204" pitchFamily="34" charset="-128"/>
              </a:rPr>
              <a:t>5. Reflection:</a:t>
            </a:r>
          </a:p>
          <a:p>
            <a:pPr marL="0" indent="0">
              <a:spcAft>
                <a:spcPts val="1500"/>
              </a:spcAft>
              <a:buNone/>
            </a:pPr>
            <a:r>
              <a:rPr lang="en-US" altLang="en-US" sz="1667">
                <a:ea typeface="ＭＳ Ｐゴシック" panose="020B0600070205080204" pitchFamily="34" charset="-128"/>
              </a:rPr>
              <a:t>What remained outside assessment? </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9554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14: </a:t>
            </a:r>
            <a:br>
              <a:rPr lang="en-US" sz="3000" b="1" dirty="0">
                <a:solidFill>
                  <a:schemeClr val="bg1">
                    <a:lumMod val="50000"/>
                  </a:schemeClr>
                </a:solidFill>
              </a:rPr>
            </a:br>
            <a:r>
              <a:rPr lang="en-US" sz="3000" b="1" dirty="0">
                <a:solidFill>
                  <a:srgbClr val="000000"/>
                </a:solidFill>
              </a:rPr>
              <a:t>Saving &amp; exporting</a:t>
            </a:r>
          </a:p>
        </p:txBody>
      </p:sp>
      <p:sp>
        <p:nvSpPr>
          <p:cNvPr id="2" name="Content Placeholder 1"/>
          <p:cNvSpPr>
            <a:spLocks noGrp="1"/>
          </p:cNvSpPr>
          <p:nvPr>
            <p:ph sz="quarter" idx="14"/>
          </p:nvPr>
        </p:nvSpPr>
        <p:spPr/>
        <p:txBody>
          <a:bodyPr/>
          <a:lstStyle/>
          <a:p>
            <a:endParaRPr lang="en-US"/>
          </a:p>
        </p:txBody>
      </p:sp>
      <p:sp>
        <p:nvSpPr>
          <p:cNvPr id="142338" name="Content Placeholder 2"/>
          <p:cNvSpPr>
            <a:spLocks noGrp="1"/>
          </p:cNvSpPr>
          <p:nvPr>
            <p:ph idx="4294967295"/>
          </p:nvPr>
        </p:nvSpPr>
        <p:spPr>
          <a:xfrm>
            <a:off x="0" y="1333500"/>
            <a:ext cx="6858000" cy="3911600"/>
          </a:xfrm>
        </p:spPr>
        <p:txBody>
          <a:bodyPr/>
          <a:lstStyle/>
          <a:p>
            <a:pPr marL="0" indent="0">
              <a:spcAft>
                <a:spcPts val="500"/>
              </a:spcAft>
              <a:buNone/>
            </a:pPr>
            <a:r>
              <a:rPr lang="en-US" altLang="en-US" sz="1667">
                <a:ea typeface="ＭＳ Ｐゴシック" panose="020B0600070205080204" pitchFamily="34" charset="-128"/>
              </a:rPr>
              <a:t>Saving Eco Audit Product Definition:</a:t>
            </a:r>
          </a:p>
          <a:p>
            <a:pPr marL="333362" lvl="1" indent="0">
              <a:spcAft>
                <a:spcPts val="500"/>
              </a:spcAft>
            </a:pPr>
            <a:r>
              <a:rPr lang="en-US" altLang="en-US" sz="1333">
                <a:ea typeface="ＭＳ Ｐゴシック" panose="020B0600070205080204" pitchFamily="34" charset="-128"/>
              </a:rPr>
              <a:t> Eco audit projects are not part of a </a:t>
            </a:r>
            <a:br>
              <a:rPr lang="en-US" altLang="en-US" sz="1333">
                <a:ea typeface="ＭＳ Ｐゴシック" panose="020B0600070205080204" pitchFamily="34" charset="-128"/>
              </a:rPr>
            </a:br>
            <a:r>
              <a:rPr lang="en-US" altLang="en-US" sz="1333">
                <a:ea typeface="ＭＳ Ｐゴシック" panose="020B0600070205080204" pitchFamily="34" charset="-128"/>
              </a:rPr>
              <a:t>selection project, and need to be saved </a:t>
            </a:r>
            <a:br>
              <a:rPr lang="en-US" altLang="en-US" sz="1333">
                <a:ea typeface="ＭＳ Ｐゴシック" panose="020B0600070205080204" pitchFamily="34" charset="-128"/>
              </a:rPr>
            </a:br>
            <a:r>
              <a:rPr lang="en-US" altLang="en-US" sz="1333">
                <a:ea typeface="ＭＳ Ｐゴシック" panose="020B0600070205080204" pitchFamily="34" charset="-128"/>
              </a:rPr>
              <a:t>separately</a:t>
            </a:r>
          </a:p>
          <a:p>
            <a:pPr marL="333362" lvl="1" indent="0">
              <a:spcAft>
                <a:spcPts val="500"/>
              </a:spcAft>
            </a:pPr>
            <a:r>
              <a:rPr lang="en-US" altLang="en-US" sz="1333">
                <a:ea typeface="ＭＳ Ｐゴシック" panose="020B0600070205080204" pitchFamily="34" charset="-128"/>
              </a:rPr>
              <a:t> SAVE the product definition (give it a filename and directory location; Eco Audit product files have the extension “.prd”)</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2340" name="Content Placeholder 2"/>
          <p:cNvSpPr txBox="1">
            <a:spLocks/>
          </p:cNvSpPr>
          <p:nvPr/>
        </p:nvSpPr>
        <p:spPr bwMode="auto">
          <a:xfrm>
            <a:off x="1143000" y="3034771"/>
            <a:ext cx="3395928" cy="241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400050">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spcAft>
                <a:spcPts val="500"/>
              </a:spcAft>
              <a:buNone/>
            </a:pPr>
            <a:r>
              <a:rPr lang="en-US" altLang="en-US" sz="1667"/>
              <a:t>Saving/Exporting Eco Audit Report:</a:t>
            </a:r>
          </a:p>
          <a:p>
            <a:pPr lvl="1">
              <a:spcAft>
                <a:spcPts val="500"/>
              </a:spcAft>
            </a:pPr>
            <a:r>
              <a:rPr lang="en-US" altLang="en-US" sz="1333"/>
              <a:t> GENERATE the eco audit report </a:t>
            </a:r>
          </a:p>
          <a:p>
            <a:pPr lvl="1">
              <a:spcAft>
                <a:spcPts val="500"/>
              </a:spcAft>
            </a:pPr>
            <a:r>
              <a:rPr lang="en-US" altLang="en-US" sz="1333"/>
              <a:t> EXPORT the eco audit report as a </a:t>
            </a:r>
            <a:br>
              <a:rPr lang="en-US" altLang="en-US" sz="1333"/>
            </a:br>
            <a:r>
              <a:rPr lang="en-US" altLang="en-US" sz="1333"/>
              <a:t>PDF (Note: You will require Microsoft Excel or a PDF reader such as Adobe Reader to view the exported eco </a:t>
            </a:r>
            <a:br>
              <a:rPr lang="en-US" altLang="en-US" sz="1333"/>
            </a:br>
            <a:r>
              <a:rPr lang="en-US" altLang="en-US" sz="1333"/>
              <a:t>audit report)</a:t>
            </a:r>
          </a:p>
          <a:p>
            <a:pPr>
              <a:spcAft>
                <a:spcPts val="500"/>
              </a:spcAft>
              <a:buNone/>
            </a:pPr>
            <a:endParaRPr lang="en-US" altLang="en-US" sz="1667"/>
          </a:p>
        </p:txBody>
      </p:sp>
      <p:pic>
        <p:nvPicPr>
          <p:cNvPr id="142341" name="Picture 5" descr="Screen shot 2014-11-30 at 9.12.5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5928" y="1420813"/>
            <a:ext cx="3335073" cy="64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6" descr="Screen shot 2014-11-30 at 9.12.5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76" y="3362854"/>
            <a:ext cx="3686969" cy="166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491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anose="020B0600070205080204" pitchFamily="34" charset="-128"/>
              </a:rPr>
              <a:t>Material Universe</a:t>
            </a:r>
            <a:endParaRPr lang="en-US" dirty="0"/>
          </a:p>
        </p:txBody>
      </p:sp>
      <p:sp>
        <p:nvSpPr>
          <p:cNvPr id="3" name="Content Placeholder 2"/>
          <p:cNvSpPr>
            <a:spLocks noGrp="1"/>
          </p:cNvSpPr>
          <p:nvPr>
            <p:ph sz="quarter" idx="14"/>
          </p:nvPr>
        </p:nvSpPr>
        <p:spPr>
          <a:xfrm>
            <a:off x="468314" y="1273324"/>
            <a:ext cx="3361531" cy="3324370"/>
          </a:xfrm>
        </p:spPr>
        <p:txBody>
          <a:bodyPr/>
          <a:lstStyle/>
          <a:p>
            <a:r>
              <a:rPr lang="en-US" altLang="en-US" sz="1800" dirty="0">
                <a:ea typeface="ＭＳ Ｐゴシック" panose="020B0600070205080204" pitchFamily="34" charset="-128"/>
              </a:rPr>
              <a:t>The menu of engineering materials.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The basic families of metals, ceramics,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glasses, polymers and elastomers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can be combined in various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geometries to create hybrids.</a:t>
            </a:r>
          </a:p>
          <a:p>
            <a:endParaRPr lang="en-US" sz="1800" dirty="0"/>
          </a:p>
        </p:txBody>
      </p:sp>
      <p:pic>
        <p:nvPicPr>
          <p:cNvPr id="68610" name="Picture 2" descr="Screen shot 2014-11-23 at 9.01.54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8646" y="578115"/>
            <a:ext cx="4820708" cy="439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3"/>
          <p:cNvSpPr txBox="1">
            <a:spLocks noChangeArrowheads="1"/>
          </p:cNvSpPr>
          <p:nvPr/>
        </p:nvSpPr>
        <p:spPr bwMode="auto">
          <a:xfrm>
            <a:off x="3829845" y="4982105"/>
            <a:ext cx="41711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lgn="r" eaLnBrk="1" hangingPunct="1">
              <a:spcBef>
                <a:spcPct val="0"/>
              </a:spcBef>
              <a:buFontTx/>
              <a:buNone/>
            </a:pPr>
            <a:r>
              <a:rPr lang="en-US" altLang="en-US" sz="1000" i="1">
                <a:latin typeface="Arial" panose="020B0604020202020204" pitchFamily="34" charset="0"/>
              </a:rPr>
              <a:t>Source: Ashby &amp; Cebon (2007) Teaching Engineering Materials</a:t>
            </a:r>
          </a:p>
        </p:txBody>
      </p:sp>
    </p:spTree>
    <p:extLst>
      <p:ext uri="{BB962C8B-B14F-4D97-AF65-F5344CB8AC3E}">
        <p14:creationId xmlns:p14="http://schemas.microsoft.com/office/powerpoint/2010/main" val="37640253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ctrTitle"/>
          </p:nvPr>
        </p:nvSpPr>
        <p:spPr/>
        <p:txBody>
          <a:bodyPr anchor="b"/>
          <a:lstStyle/>
          <a:p>
            <a:pPr algn="l" eaLnBrk="1" hangingPunct="1"/>
            <a:r>
              <a:rPr lang="en-US" altLang="en-US" sz="3000" b="1">
                <a:solidFill>
                  <a:srgbClr val="000000"/>
                </a:solidFill>
                <a:ea typeface="ＭＳ Ｐゴシック" panose="020B0600070205080204" pitchFamily="34" charset="-128"/>
              </a:rPr>
              <a:t>Strategies for reducing environmental impact</a:t>
            </a:r>
          </a:p>
        </p:txBody>
      </p:sp>
      <p:sp>
        <p:nvSpPr>
          <p:cNvPr id="2" name="Content Placeholder 1"/>
          <p:cNvSpPr>
            <a:spLocks noGrp="1"/>
          </p:cNvSpPr>
          <p:nvPr>
            <p:ph sz="quarter" idx="14"/>
          </p:nvPr>
        </p:nvSpPr>
        <p:spPr/>
        <p:txBody>
          <a:bodyPr/>
          <a:lstStyle/>
          <a:p>
            <a:endParaRPr lang="en-US"/>
          </a:p>
        </p:txBody>
      </p:sp>
      <p:sp>
        <p:nvSpPr>
          <p:cNvPr id="143362" name="Content Placeholder 2"/>
          <p:cNvSpPr>
            <a:spLocks noGrp="1"/>
          </p:cNvSpPr>
          <p:nvPr>
            <p:ph idx="4294967295"/>
          </p:nvPr>
        </p:nvSpPr>
        <p:spPr>
          <a:xfrm>
            <a:off x="0" y="1333500"/>
            <a:ext cx="6858000" cy="3911600"/>
          </a:xfrm>
        </p:spPr>
        <p:txBody>
          <a:bodyPr/>
          <a:lstStyle/>
          <a:p>
            <a:pPr marL="0" indent="0">
              <a:spcAft>
                <a:spcPts val="1500"/>
              </a:spcAft>
              <a:buNone/>
            </a:pPr>
            <a:r>
              <a:rPr lang="en-US" altLang="en-US" sz="1667">
                <a:ea typeface="ＭＳ Ｐゴシック" panose="020B0600070205080204" pitchFamily="34" charset="-128"/>
              </a:rPr>
              <a:t>Having identified the dominant life phase and component/s that contribute most to a product's environmental impact (using the Eco Audit tool), the next step is to identify the correct strategy for reducing that impact. </a:t>
            </a:r>
          </a:p>
          <a:p>
            <a:pPr marL="0" indent="0">
              <a:spcAft>
                <a:spcPts val="1500"/>
              </a:spcAft>
              <a:buNone/>
            </a:pPr>
            <a:r>
              <a:rPr lang="en-US" altLang="en-US" sz="1667">
                <a:ea typeface="ＭＳ Ｐゴシック" panose="020B0600070205080204" pitchFamily="34" charset="-128"/>
              </a:rPr>
              <a:t>The appropriate strategies are highly dependent on both the type of product and the dominant life phase. </a:t>
            </a:r>
          </a:p>
          <a:p>
            <a:pPr marL="0" indent="0">
              <a:spcAft>
                <a:spcPts val="1500"/>
              </a:spcAft>
              <a:buNone/>
            </a:pPr>
            <a:r>
              <a:rPr lang="en-US" altLang="en-US" sz="1667">
                <a:ea typeface="ＭＳ Ｐゴシック" panose="020B0600070205080204" pitchFamily="34" charset="-128"/>
              </a:rPr>
              <a:t>Guidance on what impact reduction strategies, and material indices, to consider is accessed by clicking on the dominant life phase bars in the Summary chart.</a:t>
            </a:r>
          </a:p>
          <a:p>
            <a:pPr marL="0" indent="0">
              <a:spcAft>
                <a:spcPts val="1500"/>
              </a:spcAft>
              <a:buNone/>
            </a:pPr>
            <a:r>
              <a:rPr lang="en-US" altLang="en-US" sz="1667" u="sng">
                <a:ea typeface="ＭＳ Ｐゴシック" panose="020B0600070205080204" pitchFamily="34" charset="-128"/>
              </a:rPr>
              <a:t>Competing scenarios can be created for comparison…</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4293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15: </a:t>
            </a:r>
            <a:br>
              <a:rPr lang="en-US" sz="3000" b="1" dirty="0">
                <a:solidFill>
                  <a:schemeClr val="bg1">
                    <a:lumMod val="50000"/>
                  </a:schemeClr>
                </a:solidFill>
              </a:rPr>
            </a:br>
            <a:r>
              <a:rPr lang="en-US" sz="3000" b="1" dirty="0">
                <a:solidFill>
                  <a:srgbClr val="000000"/>
                </a:solidFill>
              </a:rPr>
              <a:t>Comparing Eco Audits, 1/2</a:t>
            </a:r>
          </a:p>
        </p:txBody>
      </p:sp>
      <p:sp>
        <p:nvSpPr>
          <p:cNvPr id="2" name="Content Placeholder 1"/>
          <p:cNvSpPr>
            <a:spLocks noGrp="1"/>
          </p:cNvSpPr>
          <p:nvPr>
            <p:ph sz="quarter" idx="14"/>
          </p:nvPr>
        </p:nvSpPr>
        <p:spPr/>
        <p:txBody>
          <a:bodyPr/>
          <a:lstStyle/>
          <a:p>
            <a:endParaRPr lang="en-US"/>
          </a:p>
        </p:txBody>
      </p:sp>
      <p:sp>
        <p:nvSpPr>
          <p:cNvPr id="144386" name="Content Placeholder 2"/>
          <p:cNvSpPr>
            <a:spLocks noGrp="1"/>
          </p:cNvSpPr>
          <p:nvPr>
            <p:ph idx="4294967295"/>
          </p:nvPr>
        </p:nvSpPr>
        <p:spPr>
          <a:xfrm>
            <a:off x="0" y="1333500"/>
            <a:ext cx="6858000" cy="3911600"/>
          </a:xfrm>
        </p:spPr>
        <p:txBody>
          <a:bodyPr/>
          <a:lstStyle/>
          <a:p>
            <a:pPr marL="0" indent="0">
              <a:spcAft>
                <a:spcPts val="500"/>
              </a:spcAft>
              <a:buNone/>
            </a:pPr>
            <a:r>
              <a:rPr lang="en-US" altLang="en-US" sz="1667">
                <a:ea typeface="ＭＳ Ｐゴシック" panose="020B0600070205080204" pitchFamily="34" charset="-128"/>
              </a:rPr>
              <a:t>Compare eco audits:</a:t>
            </a:r>
          </a:p>
          <a:p>
            <a:pPr marL="333362" lvl="1" indent="0">
              <a:spcAft>
                <a:spcPts val="500"/>
              </a:spcAft>
            </a:pPr>
            <a:r>
              <a:rPr lang="en-US" altLang="en-US" sz="1333">
                <a:ea typeface="ＭＳ Ｐゴシック" panose="020B0600070205080204" pitchFamily="34" charset="-128"/>
              </a:rPr>
              <a:t> In Product Definition page, click “Compare with”, then select Copy of current product.</a:t>
            </a:r>
          </a:p>
          <a:p>
            <a:pPr marL="333362" lvl="1" indent="0">
              <a:spcAft>
                <a:spcPts val="500"/>
              </a:spcAft>
            </a:pPr>
            <a:r>
              <a:rPr lang="en-US" altLang="en-US" sz="1333">
                <a:ea typeface="ＭＳ Ｐゴシック" panose="020B0600070205080204" pitchFamily="34" charset="-128"/>
              </a:rPr>
              <a:t> In the copy, change product name to ‘PET Bottle (Recycled)’</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4388" name="Picture 5" descr="Screen shot 2014-11-30 at 9.06.4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0417" y="2546615"/>
            <a:ext cx="509058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470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chor="b"/>
          <a:lstStyle/>
          <a:p>
            <a:pPr algn="l" eaLnBrk="1" hangingPunct="1">
              <a:defRPr/>
            </a:pPr>
            <a:r>
              <a:rPr lang="en-US" sz="3000" b="1" dirty="0">
                <a:solidFill>
                  <a:schemeClr val="bg1">
                    <a:lumMod val="50000"/>
                  </a:schemeClr>
                </a:solidFill>
              </a:rPr>
              <a:t>Exercise 15: </a:t>
            </a:r>
            <a:br>
              <a:rPr lang="en-US" sz="3000" b="1" dirty="0">
                <a:solidFill>
                  <a:schemeClr val="bg1">
                    <a:lumMod val="50000"/>
                  </a:schemeClr>
                </a:solidFill>
              </a:rPr>
            </a:br>
            <a:r>
              <a:rPr lang="en-US" sz="3000" b="1" dirty="0">
                <a:solidFill>
                  <a:srgbClr val="000000"/>
                </a:solidFill>
              </a:rPr>
              <a:t>Comparing Eco Audits, 2/2</a:t>
            </a:r>
          </a:p>
        </p:txBody>
      </p:sp>
      <p:sp>
        <p:nvSpPr>
          <p:cNvPr id="2" name="Content Placeholder 1"/>
          <p:cNvSpPr>
            <a:spLocks noGrp="1"/>
          </p:cNvSpPr>
          <p:nvPr>
            <p:ph sz="quarter" idx="14"/>
          </p:nvPr>
        </p:nvSpPr>
        <p:spPr/>
        <p:txBody>
          <a:bodyPr/>
          <a:lstStyle/>
          <a:p>
            <a:endParaRPr lang="en-US"/>
          </a:p>
        </p:txBody>
      </p:sp>
      <p:sp>
        <p:nvSpPr>
          <p:cNvPr id="145410" name="Content Placeholder 2"/>
          <p:cNvSpPr>
            <a:spLocks noGrp="1"/>
          </p:cNvSpPr>
          <p:nvPr>
            <p:ph idx="4294967295"/>
          </p:nvPr>
        </p:nvSpPr>
        <p:spPr>
          <a:xfrm>
            <a:off x="0" y="1333500"/>
            <a:ext cx="2357438" cy="3911600"/>
          </a:xfrm>
        </p:spPr>
        <p:txBody>
          <a:bodyPr/>
          <a:lstStyle/>
          <a:p>
            <a:pPr marL="0" indent="0">
              <a:spcAft>
                <a:spcPts val="500"/>
              </a:spcAft>
              <a:buNone/>
            </a:pPr>
            <a:r>
              <a:rPr lang="en-US" altLang="en-US" sz="1667">
                <a:ea typeface="ＭＳ Ｐゴシック" panose="020B0600070205080204" pitchFamily="34" charset="-128"/>
              </a:rPr>
              <a:t>Recycled PET:</a:t>
            </a:r>
          </a:p>
          <a:p>
            <a:pPr marL="333362" lvl="1" indent="0">
              <a:spcAft>
                <a:spcPts val="500"/>
              </a:spcAft>
            </a:pPr>
            <a:r>
              <a:rPr lang="en-US" altLang="en-US" sz="1333">
                <a:ea typeface="ＭＳ Ｐゴシック" panose="020B0600070205080204" pitchFamily="34" charset="-128"/>
              </a:rPr>
              <a:t> Change the RECYCLED CONTENT to 35% Note the first life energy (not including the ‘EoL potential’) is reduced by 12% </a:t>
            </a:r>
          </a:p>
          <a:p>
            <a:pPr marL="333362" lvl="1" indent="0">
              <a:spcAft>
                <a:spcPts val="500"/>
              </a:spcAft>
              <a:buNone/>
            </a:pPr>
            <a:endParaRPr lang="en-US" altLang="en-US" sz="1667">
              <a:ea typeface="ＭＳ Ｐゴシック" panose="020B0600070205080204" pitchFamily="34" charset="-128"/>
            </a:endParaRPr>
          </a:p>
          <a:p>
            <a:pPr marL="333362" lvl="1" indent="0">
              <a:spcAft>
                <a:spcPts val="500"/>
              </a:spcAft>
              <a:buNone/>
            </a:pPr>
            <a:r>
              <a:rPr lang="en-US" altLang="en-US" sz="1667">
                <a:ea typeface="ＭＳ Ｐゴシック" panose="020B0600070205080204" pitchFamily="34" charset="-128"/>
              </a:rPr>
              <a:t>Copying graphs:</a:t>
            </a:r>
          </a:p>
          <a:p>
            <a:pPr marL="333362" lvl="1" indent="0">
              <a:spcAft>
                <a:spcPts val="500"/>
              </a:spcAft>
            </a:pPr>
            <a:r>
              <a:rPr lang="en-US" altLang="en-US" sz="1333">
                <a:ea typeface="ＭＳ Ｐゴシック" panose="020B0600070205080204" pitchFamily="34" charset="-128"/>
              </a:rPr>
              <a:t> Click COPY to copy the chart and PASTE it into a document</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5412" name="Picture 4" descr="Screen shot 2014-11-30 at 9.08.0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4323" y="1382449"/>
            <a:ext cx="4365625" cy="352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1873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ctrTitle"/>
          </p:nvPr>
        </p:nvSpPr>
        <p:spPr/>
        <p:txBody>
          <a:bodyPr anchor="b"/>
          <a:lstStyle/>
          <a:p>
            <a:pPr algn="l" eaLnBrk="1" hangingPunct="1"/>
            <a:r>
              <a:rPr lang="en-US" altLang="en-US" sz="3000" b="1">
                <a:solidFill>
                  <a:srgbClr val="000000"/>
                </a:solidFill>
                <a:ea typeface="ＭＳ Ｐゴシック" panose="020B0600070205080204" pitchFamily="34" charset="-128"/>
              </a:rPr>
              <a:t>Further tips &amp; reading…</a:t>
            </a:r>
          </a:p>
        </p:txBody>
      </p:sp>
      <p:sp>
        <p:nvSpPr>
          <p:cNvPr id="2" name="Content Placeholder 1"/>
          <p:cNvSpPr>
            <a:spLocks noGrp="1"/>
          </p:cNvSpPr>
          <p:nvPr>
            <p:ph sz="quarter" idx="14"/>
          </p:nvPr>
        </p:nvSpPr>
        <p:spPr/>
        <p:txBody>
          <a:bodyPr/>
          <a:lstStyle/>
          <a:p>
            <a:endParaRPr lang="en-US"/>
          </a:p>
        </p:txBody>
      </p:sp>
      <p:sp>
        <p:nvSpPr>
          <p:cNvPr id="146434" name="Content Placeholder 2"/>
          <p:cNvSpPr>
            <a:spLocks noGrp="1"/>
          </p:cNvSpPr>
          <p:nvPr>
            <p:ph idx="4294967295"/>
          </p:nvPr>
        </p:nvSpPr>
        <p:spPr>
          <a:xfrm>
            <a:off x="0" y="1333500"/>
            <a:ext cx="6858000" cy="3911600"/>
          </a:xfrm>
        </p:spPr>
        <p:txBody>
          <a:bodyPr/>
          <a:lstStyle/>
          <a:p>
            <a:pPr marL="0" indent="0">
              <a:spcAft>
                <a:spcPts val="1500"/>
              </a:spcAft>
              <a:buNone/>
            </a:pPr>
            <a:r>
              <a:rPr lang="en-US" altLang="en-US" sz="1667">
                <a:ea typeface="ＭＳ Ｐゴシック" panose="020B0600070205080204" pitchFamily="34" charset="-128"/>
              </a:rPr>
              <a:t>See CES Edupack materials for more support and exercises. Can be found in program folder.</a:t>
            </a:r>
          </a:p>
          <a:p>
            <a:pPr marL="0" indent="0">
              <a:spcAft>
                <a:spcPts val="1500"/>
              </a:spcAft>
              <a:buNone/>
            </a:pPr>
            <a:r>
              <a:rPr lang="en-US" altLang="en-US" sz="1667">
                <a:ea typeface="ＭＳ Ｐゴシック" panose="020B0600070205080204" pitchFamily="34" charset="-128"/>
              </a:rPr>
              <a:t>See also: Mike Ashby (2013) Materials and the Environment. Amsterdam, NL: Butterworth-Heinemann. In our library as E-material…</a:t>
            </a:r>
          </a:p>
        </p:txBody>
      </p:sp>
      <p:cxnSp>
        <p:nvCxnSpPr>
          <p:cNvPr id="4" name="Straight Connector 3"/>
          <p:cNvCxnSpPr/>
          <p:nvPr/>
        </p:nvCxnSpPr>
        <p:spPr>
          <a:xfrm>
            <a:off x="1143000" y="1256771"/>
            <a:ext cx="6858000" cy="1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9989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b="1" dirty="0" err="1" smtClean="0">
                <a:solidFill>
                  <a:srgbClr val="000000"/>
                </a:solidFill>
                <a:ea typeface="+mj-ea"/>
                <a:cs typeface="+mj-cs"/>
              </a:rPr>
              <a:t>Kiitos</a:t>
            </a:r>
            <a:r>
              <a:rPr lang="en-US" b="1" dirty="0" smtClean="0">
                <a:solidFill>
                  <a:srgbClr val="000000"/>
                </a:solidFill>
                <a:ea typeface="+mj-ea"/>
                <a:cs typeface="+mj-cs"/>
              </a:rPr>
              <a:t>!</a:t>
            </a:r>
          </a:p>
        </p:txBody>
      </p:sp>
      <p:sp>
        <p:nvSpPr>
          <p:cNvPr id="3" name="Content Placeholder 2"/>
          <p:cNvSpPr>
            <a:spLocks noGrp="1"/>
          </p:cNvSpPr>
          <p:nvPr>
            <p:ph sz="quarter" idx="14"/>
          </p:nvPr>
        </p:nvSpPr>
        <p:spPr/>
        <p:txBody>
          <a:bodyPr/>
          <a:lstStyle/>
          <a:p>
            <a:endParaRPr lang="en-US"/>
          </a:p>
        </p:txBody>
      </p:sp>
      <p:sp>
        <p:nvSpPr>
          <p:cNvPr id="147458" name="Subtitle 3"/>
          <p:cNvSpPr>
            <a:spLocks noGrp="1"/>
          </p:cNvSpPr>
          <p:nvPr>
            <p:ph type="subTitle" idx="4294967295"/>
          </p:nvPr>
        </p:nvSpPr>
        <p:spPr>
          <a:xfrm>
            <a:off x="0" y="3703638"/>
            <a:ext cx="6477000" cy="1298575"/>
          </a:xfrm>
        </p:spPr>
        <p:txBody>
          <a:bodyPr anchor="b"/>
          <a:lstStyle/>
          <a:p>
            <a:pPr>
              <a:lnSpc>
                <a:spcPct val="90000"/>
              </a:lnSpc>
              <a:spcAft>
                <a:spcPts val="2000"/>
              </a:spcAft>
            </a:pPr>
            <a:r>
              <a:rPr lang="en-US" altLang="en-US" sz="2000" i="1">
                <a:solidFill>
                  <a:schemeClr val="tx1"/>
                </a:solidFill>
                <a:ea typeface="ＭＳ Ｐゴシック" panose="020B0600070205080204" pitchFamily="34" charset="-128"/>
              </a:rPr>
              <a:t>Presentaatioslidet jaetaan meilitse…</a:t>
            </a:r>
          </a:p>
          <a:p>
            <a:pPr>
              <a:lnSpc>
                <a:spcPct val="90000"/>
              </a:lnSpc>
              <a:spcAft>
                <a:spcPts val="2000"/>
              </a:spcAft>
            </a:pPr>
            <a:r>
              <a:rPr lang="en-US" altLang="en-US" sz="2000" i="1">
                <a:solidFill>
                  <a:schemeClr val="tx1"/>
                </a:solidFill>
                <a:ea typeface="ＭＳ Ｐゴシック" panose="020B0600070205080204" pitchFamily="34" charset="-128"/>
              </a:rPr>
              <a:t>Lisäinfoa ja –kysymykset: </a:t>
            </a:r>
            <a:br>
              <a:rPr lang="en-US" altLang="en-US" sz="2000" i="1">
                <a:solidFill>
                  <a:schemeClr val="tx1"/>
                </a:solidFill>
                <a:ea typeface="ＭＳ Ｐゴシック" panose="020B0600070205080204" pitchFamily="34" charset="-128"/>
              </a:rPr>
            </a:br>
            <a:r>
              <a:rPr lang="en-US" altLang="en-US" sz="2000" i="1">
                <a:solidFill>
                  <a:schemeClr val="tx1"/>
                </a:solidFill>
                <a:ea typeface="ＭＳ Ｐゴシック" panose="020B0600070205080204" pitchFamily="34" charset="-128"/>
              </a:rPr>
              <a:t>Tatu Marttila (tatu.marttila@aalto.fi)</a:t>
            </a:r>
          </a:p>
        </p:txBody>
      </p:sp>
    </p:spTree>
    <p:extLst>
      <p:ext uri="{BB962C8B-B14F-4D97-AF65-F5344CB8AC3E}">
        <p14:creationId xmlns:p14="http://schemas.microsoft.com/office/powerpoint/2010/main" val="30877881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Brainwriting</a:t>
            </a:r>
            <a:endParaRPr lang="en-US" dirty="0"/>
          </a:p>
        </p:txBody>
      </p:sp>
      <p:sp>
        <p:nvSpPr>
          <p:cNvPr id="5" name="Content Placeholder 4"/>
          <p:cNvSpPr>
            <a:spLocks noGrp="1"/>
          </p:cNvSpPr>
          <p:nvPr>
            <p:ph sz="quarter" idx="14"/>
          </p:nvPr>
        </p:nvSpPr>
        <p:spPr/>
        <p:txBody>
          <a:bodyPr/>
          <a:lstStyle/>
          <a:p>
            <a:pPr marL="342900" indent="-342900">
              <a:buFont typeface="Arial" panose="020B0604020202020204" pitchFamily="34" charset="0"/>
              <a:buChar char="•"/>
            </a:pPr>
            <a:r>
              <a:rPr lang="en-US" dirty="0" smtClean="0"/>
              <a:t>Write your ideas to a paper</a:t>
            </a:r>
          </a:p>
          <a:p>
            <a:pPr marL="342900" indent="-342900">
              <a:buFont typeface="Arial" panose="020B0604020202020204" pitchFamily="34" charset="0"/>
              <a:buChar char="•"/>
            </a:pPr>
            <a:r>
              <a:rPr lang="en-US" dirty="0" smtClean="0"/>
              <a:t>Pass paper to the next</a:t>
            </a:r>
          </a:p>
          <a:p>
            <a:pPr marL="342900" indent="-342900">
              <a:buFont typeface="Arial" panose="020B0604020202020204" pitchFamily="34" charset="0"/>
              <a:buChar char="•"/>
            </a:pPr>
            <a:r>
              <a:rPr lang="en-US" dirty="0" smtClean="0"/>
              <a:t>Read and write ideas or comments </a:t>
            </a:r>
            <a:endParaRPr lang="en-US" dirty="0"/>
          </a:p>
        </p:txBody>
      </p:sp>
    </p:spTree>
    <p:extLst>
      <p:ext uri="{BB962C8B-B14F-4D97-AF65-F5344CB8AC3E}">
        <p14:creationId xmlns:p14="http://schemas.microsoft.com/office/powerpoint/2010/main" val="19104631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Where could it be used?</a:t>
            </a:r>
            <a:endParaRPr lang="en-US" dirty="0"/>
          </a:p>
        </p:txBody>
      </p:sp>
      <p:sp>
        <p:nvSpPr>
          <p:cNvPr id="3" name="Content Placeholder 2"/>
          <p:cNvSpPr>
            <a:spLocks noGrp="1"/>
          </p:cNvSpPr>
          <p:nvPr>
            <p:ph sz="quarter" idx="14"/>
          </p:nvPr>
        </p:nvSpPr>
        <p:spPr/>
        <p:txBody>
          <a:bodyPr/>
          <a:lstStyle/>
          <a:p>
            <a:pPr marL="457200" indent="-457200">
              <a:buFont typeface="+mj-lt"/>
              <a:buAutoNum type="arabicPeriod"/>
            </a:pPr>
            <a:r>
              <a:rPr lang="en-US" dirty="0" smtClean="0"/>
              <a:t>Kitchen</a:t>
            </a:r>
          </a:p>
          <a:p>
            <a:pPr marL="457200" indent="-457200">
              <a:buFont typeface="+mj-lt"/>
              <a:buAutoNum type="arabicPeriod"/>
            </a:pPr>
            <a:r>
              <a:rPr lang="en-US" dirty="0" smtClean="0"/>
              <a:t>Vehicle</a:t>
            </a:r>
          </a:p>
          <a:p>
            <a:pPr marL="457200" indent="-457200">
              <a:buFont typeface="+mj-lt"/>
              <a:buAutoNum type="arabicPeriod"/>
            </a:pPr>
            <a:r>
              <a:rPr lang="en-US" dirty="0" smtClean="0"/>
              <a:t>Healthcare</a:t>
            </a:r>
          </a:p>
          <a:p>
            <a:pPr marL="457200" indent="-457200">
              <a:buFont typeface="+mj-lt"/>
              <a:buAutoNum type="arabicPeriod"/>
            </a:pPr>
            <a:r>
              <a:rPr lang="en-US" dirty="0" smtClean="0"/>
              <a:t>Outdoors</a:t>
            </a:r>
          </a:p>
          <a:p>
            <a:pPr marL="457200" indent="-457200">
              <a:buFont typeface="+mj-lt"/>
              <a:buAutoNum type="arabicPeriod"/>
            </a:pPr>
            <a:r>
              <a:rPr lang="en-US" dirty="0" smtClean="0"/>
              <a:t>As mold for something else</a:t>
            </a:r>
          </a:p>
          <a:p>
            <a:pPr marL="457200" indent="-457200">
              <a:buFont typeface="+mj-lt"/>
              <a:buAutoNum type="arabicPeriod"/>
            </a:pPr>
            <a:r>
              <a:rPr lang="en-US" dirty="0" smtClean="0"/>
              <a:t>Construction</a:t>
            </a:r>
          </a:p>
          <a:p>
            <a:pPr marL="457200" indent="-457200">
              <a:buFont typeface="+mj-lt"/>
              <a:buAutoNum type="arabicPeriod"/>
            </a:pPr>
            <a:r>
              <a:rPr lang="en-US" dirty="0" smtClean="0"/>
              <a:t>Something else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19.4.2018</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76</a:t>
            </a:fld>
            <a:endParaRPr lang="fi-FI"/>
          </a:p>
        </p:txBody>
      </p:sp>
    </p:spTree>
    <p:extLst>
      <p:ext uri="{BB962C8B-B14F-4D97-AF65-F5344CB8AC3E}">
        <p14:creationId xmlns:p14="http://schemas.microsoft.com/office/powerpoint/2010/main" val="248346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u="sng" dirty="0">
                <a:ea typeface="ＭＳ Ｐゴシック" panose="020B0600070205080204" pitchFamily="34" charset="-128"/>
              </a:rPr>
              <a:t>Taxonomies in Material Universe data-tables:</a:t>
            </a:r>
            <a:br>
              <a:rPr lang="en-US" altLang="en-US" u="sng" dirty="0">
                <a:ea typeface="ＭＳ Ｐゴシック" panose="020B0600070205080204" pitchFamily="34" charset="-128"/>
              </a:rPr>
            </a:br>
            <a:endParaRPr lang="en-US" dirty="0"/>
          </a:p>
        </p:txBody>
      </p:sp>
      <p:sp>
        <p:nvSpPr>
          <p:cNvPr id="3" name="Content Placeholder 2"/>
          <p:cNvSpPr>
            <a:spLocks noGrp="1"/>
          </p:cNvSpPr>
          <p:nvPr>
            <p:ph sz="quarter" idx="14"/>
          </p:nvPr>
        </p:nvSpPr>
        <p:spPr/>
        <p:txBody>
          <a:bodyPr/>
          <a:lstStyle/>
          <a:p>
            <a:r>
              <a:rPr lang="en-US" altLang="en-US" sz="1600" dirty="0">
                <a:ea typeface="ＭＳ Ｐゴシック" panose="020B0600070205080204" pitchFamily="34" charset="-128"/>
              </a:rPr>
              <a:t>A hierarchical structure for process classification, ending with a schematic of a record.</a:t>
            </a:r>
          </a:p>
          <a:p>
            <a:endParaRPr lang="en-US" sz="1600" dirty="0"/>
          </a:p>
        </p:txBody>
      </p:sp>
      <p:pic>
        <p:nvPicPr>
          <p:cNvPr id="69634" name="Picture 5" descr="Screen shot 2014-11-23 at 12.33.0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6771" y="1868591"/>
            <a:ext cx="6630458" cy="371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6"/>
          <p:cNvSpPr txBox="1">
            <a:spLocks noChangeArrowheads="1"/>
          </p:cNvSpPr>
          <p:nvPr/>
        </p:nvSpPr>
        <p:spPr bwMode="auto">
          <a:xfrm>
            <a:off x="1143001" y="4962261"/>
            <a:ext cx="28072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eaLnBrk="1" hangingPunct="1">
              <a:spcBef>
                <a:spcPct val="0"/>
              </a:spcBef>
              <a:buFontTx/>
              <a:buNone/>
            </a:pPr>
            <a:r>
              <a:rPr lang="en-US" altLang="en-US" sz="1000" i="1">
                <a:latin typeface="Arial" panose="020B0604020202020204" pitchFamily="34" charset="0"/>
              </a:rPr>
              <a:t>Source: Edupack 2009 Manual</a:t>
            </a:r>
          </a:p>
        </p:txBody>
      </p:sp>
    </p:spTree>
    <p:extLst>
      <p:ext uri="{BB962C8B-B14F-4D97-AF65-F5344CB8AC3E}">
        <p14:creationId xmlns:p14="http://schemas.microsoft.com/office/powerpoint/2010/main" val="2383727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
        <p:nvSpPr>
          <p:cNvPr id="70657" name="Content Placeholder 2"/>
          <p:cNvSpPr>
            <a:spLocks noGrp="1"/>
          </p:cNvSpPr>
          <p:nvPr>
            <p:ph idx="4294967295"/>
          </p:nvPr>
        </p:nvSpPr>
        <p:spPr>
          <a:xfrm>
            <a:off x="0" y="339725"/>
            <a:ext cx="6858000" cy="4895850"/>
          </a:xfrm>
        </p:spPr>
        <p:txBody>
          <a:bodyPr/>
          <a:lstStyle/>
          <a:p>
            <a:pPr marL="0" indent="0">
              <a:spcAft>
                <a:spcPts val="1000"/>
              </a:spcAft>
              <a:buNone/>
            </a:pPr>
            <a:r>
              <a:rPr lang="en-US" altLang="en-US" sz="1667" u="sng">
                <a:ea typeface="ＭＳ Ｐゴシック" panose="020B0600070205080204" pitchFamily="34" charset="-128"/>
              </a:rPr>
              <a:t>Taxonomies in Process Universe data-tables:</a:t>
            </a:r>
          </a:p>
          <a:p>
            <a:pPr marL="0" indent="0">
              <a:spcAft>
                <a:spcPts val="500"/>
              </a:spcAft>
              <a:buNone/>
            </a:pPr>
            <a:r>
              <a:rPr lang="en-US" altLang="en-US" sz="1667">
                <a:ea typeface="ＭＳ Ｐゴシック" panose="020B0600070205080204" pitchFamily="34" charset="-128"/>
              </a:rPr>
              <a:t>A hierarchical structure for process classification, ending with a schematic of a record.</a:t>
            </a:r>
          </a:p>
        </p:txBody>
      </p:sp>
      <p:sp>
        <p:nvSpPr>
          <p:cNvPr id="70658" name="TextBox 6"/>
          <p:cNvSpPr txBox="1">
            <a:spLocks noChangeArrowheads="1"/>
          </p:cNvSpPr>
          <p:nvPr/>
        </p:nvSpPr>
        <p:spPr bwMode="auto">
          <a:xfrm>
            <a:off x="3829845" y="4982105"/>
            <a:ext cx="41711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ＭＳ Ｐゴシック" panose="020B0600070205080204" pitchFamily="34" charset="-128"/>
              </a:defRPr>
            </a:lvl9pPr>
          </a:lstStyle>
          <a:p>
            <a:pPr algn="r" eaLnBrk="1" hangingPunct="1">
              <a:spcBef>
                <a:spcPct val="0"/>
              </a:spcBef>
              <a:buFontTx/>
              <a:buNone/>
            </a:pPr>
            <a:r>
              <a:rPr lang="en-US" altLang="en-US" sz="1000" i="1">
                <a:latin typeface="Arial" panose="020B0604020202020204" pitchFamily="34" charset="0"/>
              </a:rPr>
              <a:t>Source: Ashby &amp; Cebon (2007) Teaching Engineering Materials</a:t>
            </a:r>
          </a:p>
        </p:txBody>
      </p:sp>
      <p:pic>
        <p:nvPicPr>
          <p:cNvPr id="70659" name="Picture 4" descr="Screen shot 2014-11-23 at 9.06.2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365" y="1451240"/>
            <a:ext cx="7289271" cy="335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403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Aalto University">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1" id="{5DFF5384-7925-49C9-826D-99D946B8D539}" vid="{3183760B-E33B-4B04-9A52-658182C5CA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AALTO_EN</Template>
  <TotalTime>0</TotalTime>
  <Words>2782</Words>
  <Application>Microsoft Office PowerPoint</Application>
  <PresentationFormat>On-screen Show (16:10)</PresentationFormat>
  <Paragraphs>349</Paragraphs>
  <Slides>76</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76</vt:i4>
      </vt:variant>
    </vt:vector>
  </HeadingPairs>
  <TitlesOfParts>
    <vt:vector size="89" baseType="lpstr">
      <vt:lpstr>MS PGothic</vt:lpstr>
      <vt:lpstr>MS PGothic</vt:lpstr>
      <vt:lpstr>Arial</vt:lpstr>
      <vt:lpstr>Calibri</vt:lpstr>
      <vt:lpstr>Courier New</vt:lpstr>
      <vt:lpstr>Franklin Gothic Book</vt:lpstr>
      <vt:lpstr>Franklin Gothic Medium</vt:lpstr>
      <vt:lpstr>Georgia</vt:lpstr>
      <vt:lpstr>Lucida Grande</vt:lpstr>
      <vt:lpstr>Symbol</vt:lpstr>
      <vt:lpstr>Wingdings</vt:lpstr>
      <vt:lpstr>ヒラギノ角ゴ Pro W3</vt:lpstr>
      <vt:lpstr>Aalto University</vt:lpstr>
      <vt:lpstr>CES Edupack and Material Connexion</vt:lpstr>
      <vt:lpstr>PowerPoint Presentation</vt:lpstr>
      <vt:lpstr>CES Edupack, in Aalto computers</vt:lpstr>
      <vt:lpstr>Material Universe</vt:lpstr>
      <vt:lpstr>Material Universe</vt:lpstr>
      <vt:lpstr>Material Universe</vt:lpstr>
      <vt:lpstr>Material Universe</vt:lpstr>
      <vt:lpstr>Taxonomies in Material Universe data-tables: </vt:lpstr>
      <vt:lpstr>PowerPoint Presentation</vt:lpstr>
      <vt:lpstr>Data table record sheets</vt:lpstr>
      <vt:lpstr>Data-tables to assist sustainable design process: </vt:lpstr>
      <vt:lpstr>PowerPoint Presentation</vt:lpstr>
      <vt:lpstr>Science notes: </vt:lpstr>
      <vt:lpstr>Data-tables to assist sustainable design process:</vt:lpstr>
      <vt:lpstr>Each of the three levels can be interrogated by</vt:lpstr>
      <vt:lpstr>PowerPoint Presentation</vt:lpstr>
      <vt:lpstr>PowerPoint Presentation</vt:lpstr>
      <vt:lpstr>CES Edupack: Material Selection</vt:lpstr>
      <vt:lpstr>Material selection strategies</vt:lpstr>
      <vt:lpstr>PowerPoint Presentation</vt:lpstr>
      <vt:lpstr>Material selection strategies</vt:lpstr>
      <vt:lpstr>Selection strategies</vt:lpstr>
      <vt:lpstr>Selection strategies</vt:lpstr>
      <vt:lpstr>Selection strategies</vt:lpstr>
      <vt:lpstr>Using CES Edupack:  Material selection</vt:lpstr>
      <vt:lpstr>PowerPoint Presentation</vt:lpstr>
      <vt:lpstr>PowerPoint Presentation</vt:lpstr>
      <vt:lpstr>Exercises #1 BROWSING and SEARCHING  Using CES EduPack Levels 1 &amp; 2</vt:lpstr>
      <vt:lpstr>Exercise 1:  BROWSE Materials</vt:lpstr>
      <vt:lpstr>Exercise 2:  BROWSE processes</vt:lpstr>
      <vt:lpstr>Exercise 3:  Applying SEARCH</vt:lpstr>
      <vt:lpstr>Exercises #2 PROPERTY CHARTS  Using CES EduPack Levels 1 &amp; 2</vt:lpstr>
      <vt:lpstr>Exercise 4:  Making PROPERTY CHARTS</vt:lpstr>
      <vt:lpstr>PowerPoint Presentation</vt:lpstr>
      <vt:lpstr>Exercise 5:  Selection using a LIMIT stage</vt:lpstr>
      <vt:lpstr>Exercise 6:  Selection with a GRAPH stage, 1/2</vt:lpstr>
      <vt:lpstr>Exercise 6:  Selection with a GRAPH stage, 2/2</vt:lpstr>
      <vt:lpstr>PowerPoint Presentation</vt:lpstr>
      <vt:lpstr>Exercise 7:  Selection with a TREE Stage, 1/2</vt:lpstr>
      <vt:lpstr>Exercise 7:  Selection with a TREE Stage, 2/2</vt:lpstr>
      <vt:lpstr>Tauko…</vt:lpstr>
      <vt:lpstr>Using CES Edupack:  Sustainability Assessment</vt:lpstr>
      <vt:lpstr>Sustainability – complex to assess…</vt:lpstr>
      <vt:lpstr>Assessment process for  sustainability in design</vt:lpstr>
      <vt:lpstr>PowerPoint Presentation</vt:lpstr>
      <vt:lpstr>Exercises #4 SUSTAINABILITY  Using CES EduPack Level 3</vt:lpstr>
      <vt:lpstr>Exercise 10:  Expanding material inquiries</vt:lpstr>
      <vt:lpstr>Exercise 11:  Legislation and Regulations data-table</vt:lpstr>
      <vt:lpstr>Exercise 12:  Nations data-table</vt:lpstr>
      <vt:lpstr>PowerPoint Presentation</vt:lpstr>
      <vt:lpstr>Using CES Edupack:  Eco Audit tool &amp; process</vt:lpstr>
      <vt:lpstr>Eco-Auditing with CES Edupack </vt:lpstr>
      <vt:lpstr>Eco-Auditing with CES:  Material, manufacture and end of life</vt:lpstr>
      <vt:lpstr>Eco-Auditing with CES:  Bill of Materials</vt:lpstr>
      <vt:lpstr>Eco-Auditing with CES:  Primary Processing Techniques </vt:lpstr>
      <vt:lpstr>Eco-Auditing with CES:  End-of-life</vt:lpstr>
      <vt:lpstr>PowerPoint Presentation</vt:lpstr>
      <vt:lpstr>Eco-Auditing with CES:  Transport</vt:lpstr>
      <vt:lpstr>Eco-Auditing with CES:  Use phase</vt:lpstr>
      <vt:lpstr>Eco-Auditing with CES:  Report</vt:lpstr>
      <vt:lpstr>Exercises #5: ECO AUDIT  Using CES EduPack Level 2  with eco and durability properties</vt:lpstr>
      <vt:lpstr>Exercise 13:  Eco Audit Project, 1/7</vt:lpstr>
      <vt:lpstr>Exercise 13:  Eco Audit Project, 2/7</vt:lpstr>
      <vt:lpstr>Exercise 13:  Eco Audit Project, 3/7</vt:lpstr>
      <vt:lpstr>Exercise 13:  Eco Audit Project, 4/7</vt:lpstr>
      <vt:lpstr>Exercise 13:  Eco Audit Project, 5/7</vt:lpstr>
      <vt:lpstr>Exercise 13:  Eco Audit Project, 6/7</vt:lpstr>
      <vt:lpstr>Exercise 13:  Eco Audit Project, 7/7</vt:lpstr>
      <vt:lpstr>Exercise 14:  Saving &amp; exporting</vt:lpstr>
      <vt:lpstr>Strategies for reducing environmental impact</vt:lpstr>
      <vt:lpstr>Exercise 15:  Comparing Eco Audits, 1/2</vt:lpstr>
      <vt:lpstr>Exercise 15:  Comparing Eco Audits, 2/2</vt:lpstr>
      <vt:lpstr>Further tips &amp; reading…</vt:lpstr>
      <vt:lpstr>Kiitos!</vt:lpstr>
      <vt:lpstr>Brainwriting</vt:lpstr>
      <vt:lpstr>Where could it be used?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2017-04-24T05:41:39Z</dcterms:created>
  <dcterms:modified xsi:type="dcterms:W3CDTF">2018-04-19T11:54:04Z</dcterms:modified>
</cp:coreProperties>
</file>