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60" r:id="rId1"/>
  </p:sldMasterIdLst>
  <p:notesMasterIdLst>
    <p:notesMasterId r:id="rId8"/>
  </p:notesMasterIdLst>
  <p:handoutMasterIdLst>
    <p:handoutMasterId r:id="rId9"/>
  </p:handoutMasterIdLst>
  <p:sldIdLst>
    <p:sldId id="256" r:id="rId2"/>
    <p:sldId id="260" r:id="rId3"/>
    <p:sldId id="261" r:id="rId4"/>
    <p:sldId id="259" r:id="rId5"/>
    <p:sldId id="262" r:id="rId6"/>
    <p:sldId id="263" r:id="rId7"/>
  </p:sldIdLst>
  <p:sldSz cx="9144000" cy="5715000" type="screen16x1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7">
          <p15:clr>
            <a:srgbClr val="A4A3A4"/>
          </p15:clr>
        </p15:guide>
        <p15:guide id="2" orient="horz" pos="3070">
          <p15:clr>
            <a:srgbClr val="A4A3A4"/>
          </p15:clr>
        </p15:guide>
        <p15:guide id="3" pos="295">
          <p15:clr>
            <a:srgbClr val="A4A3A4"/>
          </p15:clr>
        </p15:guide>
        <p15:guide id="4" pos="547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EB8"/>
    <a:srgbClr val="EF3340"/>
    <a:srgbClr val="01965E"/>
    <a:srgbClr val="7D55C7"/>
    <a:srgbClr val="BB16A3"/>
    <a:srgbClr val="FFCD00"/>
    <a:srgbClr val="FFCDB8"/>
    <a:srgbClr val="FFCF06"/>
    <a:srgbClr val="F8C704"/>
    <a:srgbClr val="EFC0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25" autoAdjust="0"/>
    <p:restoredTop sz="90490" autoAdjust="0"/>
  </p:normalViewPr>
  <p:slideViewPr>
    <p:cSldViewPr snapToObjects="1">
      <p:cViewPr varScale="1">
        <p:scale>
          <a:sx n="123" d="100"/>
          <a:sy n="123" d="100"/>
        </p:scale>
        <p:origin x="405" y="57"/>
      </p:cViewPr>
      <p:guideLst>
        <p:guide orient="horz" pos="167"/>
        <p:guide orient="horz" pos="3070"/>
        <p:guide pos="295"/>
        <p:guide pos="547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939D04D9-2D90-E741-8C77-A958108973E5}" type="datetimeFigureOut">
              <a:rPr lang="en-US"/>
              <a:pPr>
                <a:defRPr/>
              </a:pPr>
              <a:t>3/1/2019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381337A6-C487-9645-B543-6BBD05A1D191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45393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FE7B0BA-8FA8-3A4A-9820-CF1299A8B616}" type="datetime1">
              <a:rPr lang="fi-FI"/>
              <a:pPr>
                <a:defRPr/>
              </a:pPr>
              <a:t>1.3.2019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i-FI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noProof="0"/>
              <a:t>Click to edit Master text styles</a:t>
            </a:r>
          </a:p>
          <a:p>
            <a:pPr lvl="1"/>
            <a:r>
              <a:rPr lang="fi-FI" noProof="0"/>
              <a:t>Second level</a:t>
            </a:r>
          </a:p>
          <a:p>
            <a:pPr lvl="2"/>
            <a:r>
              <a:rPr lang="fi-FI" noProof="0"/>
              <a:t>Third level</a:t>
            </a:r>
          </a:p>
          <a:p>
            <a:pPr lvl="3"/>
            <a:r>
              <a:rPr lang="fi-FI" noProof="0"/>
              <a:t>Fourth level</a:t>
            </a:r>
          </a:p>
          <a:p>
            <a:pPr lvl="4"/>
            <a:r>
              <a:rPr lang="fi-FI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66A5FF2-0573-2649-A39A-26FA52E05379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972913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6A5FF2-0573-2649-A39A-26FA52E05379}" type="slidenum">
              <a:rPr lang="fi-FI" smtClean="0"/>
              <a:pPr>
                <a:defRPr/>
              </a:pPr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86772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Difference to process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6A5FF2-0573-2649-A39A-26FA52E05379}" type="slidenum">
              <a:rPr lang="fi-FI" smtClean="0"/>
              <a:pPr>
                <a:defRPr/>
              </a:pPr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884725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Difference to process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6A5FF2-0573-2649-A39A-26FA52E05379}" type="slidenum">
              <a:rPr lang="fi-FI" smtClean="0"/>
              <a:pPr>
                <a:defRPr/>
              </a:pPr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41329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Difference to process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6A5FF2-0573-2649-A39A-26FA52E05379}" type="slidenum">
              <a:rPr lang="fi-FI" smtClean="0"/>
              <a:pPr>
                <a:defRPr/>
              </a:pPr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7087490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Difference to process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66A5FF2-0573-2649-A39A-26FA52E05379}" type="slidenum">
              <a:rPr lang="fi-FI" smtClean="0"/>
              <a:pPr>
                <a:defRPr/>
              </a:pPr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47806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68313" y="1417341"/>
            <a:ext cx="8207375" cy="295232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495420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7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000" y="2638"/>
            <a:ext cx="2070100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11065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BG image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68313" y="1417636"/>
            <a:ext cx="8207375" cy="2952032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495420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000" y="2638"/>
            <a:ext cx="2070100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822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68312" y="1418400"/>
            <a:ext cx="8208000" cy="2952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388448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6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000" y="1560"/>
            <a:ext cx="2070100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92770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68313" y="1657740"/>
            <a:ext cx="3319477" cy="269408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6000" b="1" spc="-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68313" y="4531740"/>
            <a:ext cx="3319477" cy="486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49262" y="150000"/>
            <a:ext cx="4629692" cy="54150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Click icon to add picture</a:t>
            </a:r>
            <a:endParaRPr lang="fi-FI" noProof="0"/>
          </a:p>
        </p:txBody>
      </p:sp>
      <p:pic>
        <p:nvPicPr>
          <p:cNvPr id="7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000" y="1560"/>
            <a:ext cx="2070100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5045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68313" y="1593555"/>
            <a:ext cx="8207375" cy="219666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7" name="Straight Connector 4"/>
          <p:cNvCxnSpPr/>
          <p:nvPr userDrawn="1"/>
        </p:nvCxnSpPr>
        <p:spPr>
          <a:xfrm>
            <a:off x="468313" y="4873625"/>
            <a:ext cx="8207375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3488" y="4712519"/>
            <a:ext cx="2627757" cy="960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687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313" y="265113"/>
            <a:ext cx="8207375" cy="9964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4"/>
          </p:nvPr>
        </p:nvSpPr>
        <p:spPr>
          <a:xfrm>
            <a:off x="468314" y="1261611"/>
            <a:ext cx="8207374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6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9E700F-1E50-4CBA-914A-85F046698924}" type="datetime1">
              <a:rPr lang="fi-FI" smtClean="0"/>
              <a:t>1.3.2019</a:t>
            </a:fld>
            <a:endParaRPr lang="fi-FI"/>
          </a:p>
        </p:txBody>
      </p:sp>
      <p:sp>
        <p:nvSpPr>
          <p:cNvPr id="7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Slide Number Placehold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EFD4B7-1CC6-864B-A72A-C978B70BBA9B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12" name="Straight Connector 4"/>
          <p:cNvCxnSpPr/>
          <p:nvPr userDrawn="1"/>
        </p:nvCxnSpPr>
        <p:spPr>
          <a:xfrm>
            <a:off x="468313" y="4873007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0388" y="4713592"/>
            <a:ext cx="2627757" cy="960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0708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63308" y="265113"/>
            <a:ext cx="8212380" cy="9964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3308" y="1261611"/>
            <a:ext cx="3988079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 dirty="0"/>
          </a:p>
        </p:txBody>
      </p:sp>
      <p:sp>
        <p:nvSpPr>
          <p:cNvPr id="40" name="Content Placeholder 10"/>
          <p:cNvSpPr>
            <a:spLocks noGrp="1"/>
          </p:cNvSpPr>
          <p:nvPr>
            <p:ph sz="quarter" idx="18"/>
          </p:nvPr>
        </p:nvSpPr>
        <p:spPr>
          <a:xfrm>
            <a:off x="4687609" y="1261611"/>
            <a:ext cx="3988079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10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A16A5A-B5DD-497B-A2D2-B470A1CE96A3}" type="datetime1">
              <a:rPr lang="fi-FI" smtClean="0"/>
              <a:t>1.3.2019</a:t>
            </a:fld>
            <a:endParaRPr lang="fi-FI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Slide Number Placeholder 12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9A8AE-7274-0C4A-AB42-92022833E6E2}" type="slidenum">
              <a:rPr lang="fi-FI"/>
              <a:pPr>
                <a:defRPr/>
              </a:pPr>
              <a:t>‹#›</a:t>
            </a:fld>
            <a:endParaRPr lang="fi-FI"/>
          </a:p>
        </p:txBody>
      </p:sp>
      <p:cxnSp>
        <p:nvCxnSpPr>
          <p:cNvPr id="13" name="Straight Connector 4"/>
          <p:cNvCxnSpPr/>
          <p:nvPr userDrawn="1"/>
        </p:nvCxnSpPr>
        <p:spPr>
          <a:xfrm>
            <a:off x="468313" y="4873007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0388" y="4713592"/>
            <a:ext cx="2627757" cy="960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20082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5056956" y="5017740"/>
            <a:ext cx="3619500" cy="13229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>
          <a:xfrm>
            <a:off x="5056956" y="5150032"/>
            <a:ext cx="3619500" cy="15478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7589DA7-97D7-4343-BD87-7FD7278A4003}" type="datetime1">
              <a:rPr lang="fi-FI" smtClean="0"/>
              <a:t>1.3.2019</a:t>
            </a:fld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5056956" y="5304814"/>
            <a:ext cx="3619500" cy="13493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05BCDE0-955E-2A43-932A-046BF80DB991}" type="slidenum">
              <a:rPr lang="fi-FI"/>
              <a:pPr>
                <a:defRPr/>
              </a:pPr>
              <a:t>‹#›</a:t>
            </a:fld>
            <a:endParaRPr 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47" r:id="rId1"/>
    <p:sldLayoutId id="2147484751" r:id="rId2"/>
    <p:sldLayoutId id="2147484753" r:id="rId3"/>
    <p:sldLayoutId id="2147484756" r:id="rId4"/>
    <p:sldLayoutId id="2147484759" r:id="rId5"/>
    <p:sldLayoutId id="2147484762" r:id="rId6"/>
    <p:sldLayoutId id="2147484765" r:id="rId7"/>
  </p:sldLayoutIdLst>
  <p:hf hdr="0" ftr="0"/>
  <p:txStyles>
    <p:titleStyle>
      <a:lvl1pPr algn="ctr" defTabSz="457200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MS PGothic" pitchFamily="34" charset="-128"/>
        </a:defRPr>
      </a:lvl1pPr>
      <a:lvl2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2pPr>
      <a:lvl3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3pPr>
      <a:lvl4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4pPr>
      <a:lvl5pPr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Ongelmalähtöinen tuotesuunnittelu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fi-FI" dirty="0"/>
              <a:t>28.02.2019</a:t>
            </a:r>
          </a:p>
          <a:p>
            <a:r>
              <a:rPr lang="fi-FI" dirty="0"/>
              <a:t>Muotoilun laitos</a:t>
            </a:r>
          </a:p>
          <a:p>
            <a:r>
              <a:rPr lang="en-US" dirty="0"/>
              <a:t>Eero Miettinen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007119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89740-2B6E-4229-A262-8D1C93A66D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Tervetuloa kurssille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336A8E-6CB8-4B91-91BD-E68B617A33C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3308" y="1181100"/>
            <a:ext cx="8147292" cy="3336083"/>
          </a:xfrm>
        </p:spPr>
        <p:txBody>
          <a:bodyPr/>
          <a:lstStyle/>
          <a:p>
            <a:r>
              <a:rPr lang="fi-FI" dirty="0"/>
              <a:t>Kurssin rakenne: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i-FI" sz="1800" dirty="0"/>
          </a:p>
          <a:p>
            <a:pPr lvl="2"/>
            <a:r>
              <a:rPr lang="fi-FI" sz="1800" i="0" dirty="0">
                <a:latin typeface="+mj-lt"/>
              </a:rPr>
              <a:t>T</a:t>
            </a:r>
            <a:r>
              <a:rPr lang="fi-FI" sz="1800" b="0" i="0" dirty="0">
                <a:latin typeface="+mj-lt"/>
              </a:rPr>
              <a:t>iistaisin klo 10 - 12 / Väre M103:</a:t>
            </a:r>
          </a:p>
          <a:p>
            <a:pPr marL="230400" lvl="2" indent="0">
              <a:buNone/>
            </a:pPr>
            <a:r>
              <a:rPr lang="fi-FI" sz="1800" i="0" dirty="0">
                <a:latin typeface="+mj-lt"/>
              </a:rPr>
              <a:t>		</a:t>
            </a:r>
            <a:r>
              <a:rPr lang="fi-FI" sz="1800" b="0" i="0" dirty="0">
                <a:latin typeface="+mj-lt"/>
              </a:rPr>
              <a:t>Tehtävien raportointia </a:t>
            </a:r>
            <a:r>
              <a:rPr lang="fi-FI" sz="1800" i="0" dirty="0">
                <a:latin typeface="+mj-lt"/>
              </a:rPr>
              <a:t>(poikkeus: </a:t>
            </a:r>
            <a:r>
              <a:rPr lang="en-US" sz="1800" i="0" dirty="0">
                <a:latin typeface="+mj-lt"/>
              </a:rPr>
              <a:t>12.3. </a:t>
            </a:r>
            <a:r>
              <a:rPr lang="en-US" sz="1800" i="0" dirty="0" err="1">
                <a:latin typeface="+mj-lt"/>
              </a:rPr>
              <a:t>Väre</a:t>
            </a:r>
            <a:r>
              <a:rPr lang="en-US" sz="1800" i="0" dirty="0">
                <a:latin typeface="+mj-lt"/>
              </a:rPr>
              <a:t> P210)</a:t>
            </a:r>
            <a:endParaRPr lang="fi-FI" sz="1800" i="0" dirty="0">
              <a:latin typeface="+mj-lt"/>
            </a:endParaRPr>
          </a:p>
          <a:p>
            <a:pPr lvl="2"/>
            <a:r>
              <a:rPr lang="fi-FI" sz="1800" b="0" i="0" dirty="0">
                <a:latin typeface="+mj-lt"/>
              </a:rPr>
              <a:t>Torstaisin 10 - 12 / Väre P210:</a:t>
            </a:r>
          </a:p>
          <a:p>
            <a:pPr marL="230400" lvl="2" indent="0">
              <a:buNone/>
            </a:pPr>
            <a:r>
              <a:rPr lang="fi-FI" sz="1800" i="0" dirty="0">
                <a:latin typeface="+mj-lt"/>
              </a:rPr>
              <a:t>		</a:t>
            </a:r>
            <a:r>
              <a:rPr lang="fi-FI" sz="1800" b="0" i="0" dirty="0">
                <a:latin typeface="+mj-lt"/>
              </a:rPr>
              <a:t>Tehtävänannot</a:t>
            </a:r>
          </a:p>
          <a:p>
            <a:pPr marL="230400" lvl="2" indent="0">
              <a:buNone/>
            </a:pPr>
            <a:endParaRPr lang="fi-FI" sz="1800" b="0" i="0" dirty="0">
              <a:latin typeface="+mj-lt"/>
            </a:endParaRPr>
          </a:p>
          <a:p>
            <a:pPr lvl="2"/>
            <a:r>
              <a:rPr lang="fi-FI" sz="1800" b="0" i="0" dirty="0">
                <a:latin typeface="+mj-lt"/>
              </a:rPr>
              <a:t>12.03. Välikatsaus</a:t>
            </a:r>
          </a:p>
          <a:p>
            <a:pPr lvl="2"/>
            <a:r>
              <a:rPr lang="fi-FI" sz="1800" b="0" i="0" dirty="0">
                <a:latin typeface="+mj-lt"/>
              </a:rPr>
              <a:t>04.04. Loppupresentaatio</a:t>
            </a:r>
          </a:p>
          <a:p>
            <a:pPr lvl="2"/>
            <a:r>
              <a:rPr lang="fi-FI" sz="1800" b="0" i="0" dirty="0">
                <a:latin typeface="+mj-lt"/>
              </a:rPr>
              <a:t>xx.xx Yritysvierailu?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EABDAE-1890-4F86-AD10-0BA496DA142E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>
              <a:defRPr/>
            </a:pPr>
            <a:fld id="{F2A16A5A-B5DD-497B-A2D2-B470A1CE96A3}" type="datetime1">
              <a:rPr lang="fi-FI" smtClean="0"/>
              <a:t>1.3.2019</a:t>
            </a:fld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0C895A-D2F8-404E-9F12-84E8B0F9E7BB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>
              <a:defRPr/>
            </a:pPr>
            <a:fld id="{7D79A8AE-7274-0C4A-AB42-92022833E6E2}" type="slidenum">
              <a:rPr lang="fi-FI" smtClean="0"/>
              <a:pPr>
                <a:defRPr/>
              </a:pPr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005847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89740-2B6E-4229-A262-8D1C93A66D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Kurssin tavoitteet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336A8E-6CB8-4B91-91BD-E68B617A33C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3308" y="1197817"/>
            <a:ext cx="7537692" cy="3336083"/>
          </a:xfrm>
        </p:spPr>
        <p:txBody>
          <a:bodyPr/>
          <a:lstStyle/>
          <a:p>
            <a:r>
              <a:rPr lang="fi-FI" dirty="0"/>
              <a:t>Kurssin käytyään opiskelija osaa:</a:t>
            </a:r>
          </a:p>
          <a:p>
            <a:endParaRPr lang="fi-FI" b="0" dirty="0"/>
          </a:p>
          <a:p>
            <a:pPr marL="342900" indent="-342900">
              <a:buFontTx/>
              <a:buChar char="-"/>
            </a:pPr>
            <a:r>
              <a:rPr lang="fi-FI" sz="1800" b="0" dirty="0"/>
              <a:t>Ongelmanmäärittämisen perusteet</a:t>
            </a:r>
          </a:p>
          <a:p>
            <a:pPr marL="342900" indent="-342900">
              <a:buFontTx/>
              <a:buChar char="-"/>
            </a:pPr>
            <a:endParaRPr lang="fi-FI" sz="1800" b="0" dirty="0"/>
          </a:p>
          <a:p>
            <a:pPr marL="342900" indent="-342900">
              <a:buFontTx/>
              <a:buChar char="-"/>
            </a:pPr>
            <a:r>
              <a:rPr lang="fi-FI" sz="1800" b="0" dirty="0"/>
              <a:t>Havainnoida tuotteiden käytettävyyttä, käyttökokemusta ja soveltuvuutta ympäristöön</a:t>
            </a:r>
          </a:p>
          <a:p>
            <a:pPr marL="342900" indent="-342900">
              <a:buFontTx/>
              <a:buChar char="-"/>
            </a:pPr>
            <a:endParaRPr lang="fi-FI" sz="1800" b="0" dirty="0"/>
          </a:p>
          <a:p>
            <a:pPr marL="342900" indent="-342900">
              <a:buFontTx/>
              <a:buChar char="-"/>
            </a:pPr>
            <a:r>
              <a:rPr lang="fi-FI" sz="1800" b="0" dirty="0"/>
              <a:t>Aikatauluttaa itsenäisen suunnitteluprojektin</a:t>
            </a:r>
          </a:p>
          <a:p>
            <a:pPr marL="342900" indent="-342900">
              <a:buFontTx/>
              <a:buChar char="-"/>
            </a:pPr>
            <a:endParaRPr lang="fi-FI" sz="1800" b="0" dirty="0"/>
          </a:p>
          <a:p>
            <a:pPr marL="342900" indent="-342900">
              <a:buFontTx/>
              <a:buChar char="-"/>
            </a:pPr>
            <a:r>
              <a:rPr lang="fi-FI" sz="1800" b="0" dirty="0"/>
              <a:t>Valmistaa muotoiluratkaisustaan prototyypin</a:t>
            </a:r>
            <a:endParaRPr lang="fi-FI" sz="1800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EABDAE-1890-4F86-AD10-0BA496DA142E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>
              <a:defRPr/>
            </a:pPr>
            <a:fld id="{F2A16A5A-B5DD-497B-A2D2-B470A1CE96A3}" type="datetime1">
              <a:rPr lang="fi-FI" smtClean="0"/>
              <a:t>1.3.2019</a:t>
            </a:fld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0C895A-D2F8-404E-9F12-84E8B0F9E7BB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>
              <a:defRPr/>
            </a:pPr>
            <a:fld id="{7D79A8AE-7274-0C4A-AB42-92022833E6E2}" type="slidenum">
              <a:rPr lang="fi-FI" smtClean="0"/>
              <a:pPr>
                <a:defRPr/>
              </a:pPr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074207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5BB0E61-F787-41D1-A296-31AC444125F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8" t="32000" r="36889" b="21334"/>
          <a:stretch/>
        </p:blipFill>
        <p:spPr>
          <a:xfrm>
            <a:off x="3417888" y="2834252"/>
            <a:ext cx="5257800" cy="2667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B89740-2B6E-4229-A262-8D1C93A66D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Hey, what is the problem?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EABDAE-1890-4F86-AD10-0BA496DA142E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>
              <a:defRPr/>
            </a:pPr>
            <a:fld id="{F2A16A5A-B5DD-497B-A2D2-B470A1CE96A3}" type="datetime1">
              <a:rPr lang="fi-FI" smtClean="0"/>
              <a:t>1.3.2019</a:t>
            </a:fld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0C895A-D2F8-404E-9F12-84E8B0F9E7BB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>
              <a:defRPr/>
            </a:pPr>
            <a:fld id="{7D79A8AE-7274-0C4A-AB42-92022833E6E2}" type="slidenum">
              <a:rPr lang="fi-FI" smtClean="0"/>
              <a:pPr>
                <a:defRPr/>
              </a:pPr>
              <a:t>4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E7394A-EF16-4187-A6F6-2639FB43A1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34" t="34001" r="42000" b="23332"/>
          <a:stretch/>
        </p:blipFill>
        <p:spPr>
          <a:xfrm>
            <a:off x="442482" y="844812"/>
            <a:ext cx="4343400" cy="2438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EA08158-B2A0-44A6-BCC0-70A1E89D265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727" t="45361" r="56939" b="34639"/>
          <a:stretch/>
        </p:blipFill>
        <p:spPr>
          <a:xfrm>
            <a:off x="4785882" y="844812"/>
            <a:ext cx="3901437" cy="2438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7A634C-579D-477B-B70B-8604546A92F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35" t="36028" r="49382" b="25305"/>
          <a:stretch/>
        </p:blipFill>
        <p:spPr>
          <a:xfrm>
            <a:off x="442482" y="3221064"/>
            <a:ext cx="4350480" cy="2280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3214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89740-2B6E-4229-A262-8D1C93A66D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Projektityön toteutus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336A8E-6CB8-4B91-91BD-E68B617A33C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3308" y="1197817"/>
            <a:ext cx="7537692" cy="3336083"/>
          </a:xfrm>
        </p:spPr>
        <p:txBody>
          <a:bodyPr/>
          <a:lstStyle/>
          <a:p>
            <a:pPr marL="342900" indent="-342900">
              <a:buFontTx/>
              <a:buChar char="-"/>
            </a:pPr>
            <a:r>
              <a:rPr lang="fi-FI" sz="1800" b="0" dirty="0"/>
              <a:t>Aihe: Helsinkiin (lähes) joka vuosi saapuva lumi</a:t>
            </a:r>
          </a:p>
          <a:p>
            <a:pPr marL="342900" indent="-342900">
              <a:buFontTx/>
              <a:buChar char="-"/>
            </a:pPr>
            <a:endParaRPr lang="fi-FI" sz="1800" b="0" dirty="0"/>
          </a:p>
          <a:p>
            <a:pPr marL="342900" indent="-342900">
              <a:buFontTx/>
              <a:buChar char="-"/>
            </a:pPr>
            <a:r>
              <a:rPr lang="fi-FI" sz="1800" b="0" dirty="0"/>
              <a:t>Jakautuminen kahteen 3 hengen ryhmään</a:t>
            </a:r>
          </a:p>
          <a:p>
            <a:pPr marL="342900" indent="-342900">
              <a:buFontTx/>
              <a:buChar char="-"/>
            </a:pPr>
            <a:endParaRPr lang="fi-FI" sz="1800" b="0" dirty="0"/>
          </a:p>
          <a:p>
            <a:pPr marL="342900" indent="-342900">
              <a:buFontTx/>
              <a:buChar char="-"/>
            </a:pPr>
            <a:r>
              <a:rPr lang="fi-FI" sz="1800" b="0" dirty="0"/>
              <a:t>Pientehtävien palautus tiistain tapaamisessa</a:t>
            </a:r>
          </a:p>
          <a:p>
            <a:pPr marL="342900" indent="-342900">
              <a:buFontTx/>
              <a:buChar char="-"/>
            </a:pPr>
            <a:endParaRPr lang="fi-FI" sz="1800" b="0" dirty="0"/>
          </a:p>
          <a:p>
            <a:pPr marL="342900" indent="-342900">
              <a:buFontTx/>
              <a:buChar char="-"/>
            </a:pPr>
            <a:r>
              <a:rPr lang="fi-FI" sz="1800" b="0" dirty="0"/>
              <a:t>Välikatsaus ja loppupresentaatio: Assignment MyCourses:ssa</a:t>
            </a:r>
          </a:p>
          <a:p>
            <a:pPr marL="342900" indent="-342900">
              <a:buFontTx/>
              <a:buChar char="-"/>
            </a:pPr>
            <a:endParaRPr lang="fi-FI" sz="1800" b="0" dirty="0"/>
          </a:p>
          <a:p>
            <a:pPr marL="342900" indent="-342900">
              <a:buFontTx/>
              <a:buChar char="-"/>
            </a:pPr>
            <a:r>
              <a:rPr lang="fi-FI" sz="1800" b="0" dirty="0"/>
              <a:t>Mahdollisesta exkursiosta tiedotetaan asap</a:t>
            </a:r>
          </a:p>
          <a:p>
            <a:pPr marL="342900" indent="-342900">
              <a:buFontTx/>
              <a:buChar char="-"/>
            </a:pPr>
            <a:endParaRPr lang="fi-FI" sz="1800" b="0" dirty="0"/>
          </a:p>
          <a:p>
            <a:endParaRPr lang="fi-FI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EABDAE-1890-4F86-AD10-0BA496DA142E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pPr>
              <a:defRPr/>
            </a:pPr>
            <a:fld id="{F2A16A5A-B5DD-497B-A2D2-B470A1CE96A3}" type="datetime1">
              <a:rPr lang="fi-FI" smtClean="0"/>
              <a:t>1.3.2019</a:t>
            </a:fld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0C895A-D2F8-404E-9F12-84E8B0F9E7BB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pPr>
              <a:defRPr/>
            </a:pPr>
            <a:fld id="{7D79A8AE-7274-0C4A-AB42-92022833E6E2}" type="slidenum">
              <a:rPr lang="fi-FI" smtClean="0"/>
              <a:pPr>
                <a:defRPr/>
              </a:pPr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995867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B619C-67B7-49B6-9742-F03126181E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Kurssin tuotokset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36C41F-460B-4167-A872-C5EBD280F210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285750" indent="-285750">
              <a:buFontTx/>
              <a:buChar char="-"/>
            </a:pPr>
            <a:r>
              <a:rPr lang="fi-FI" sz="1800" b="0" dirty="0"/>
              <a:t>Välikatsaus: ongelman määritys</a:t>
            </a:r>
          </a:p>
          <a:p>
            <a:pPr marL="285750" indent="-285750">
              <a:buFontTx/>
              <a:buChar char="-"/>
            </a:pPr>
            <a:endParaRPr lang="fi-FI" sz="1800" b="0" dirty="0"/>
          </a:p>
          <a:p>
            <a:pPr marL="285750" indent="-285750">
              <a:buFontTx/>
              <a:buChar char="-"/>
            </a:pPr>
            <a:r>
              <a:rPr lang="fi-FI" sz="1800" b="0" dirty="0"/>
              <a:t>Viikottaisia pientehtäviä</a:t>
            </a:r>
          </a:p>
          <a:p>
            <a:pPr marL="285750" indent="-285750">
              <a:buFontTx/>
              <a:buChar char="-"/>
            </a:pPr>
            <a:endParaRPr lang="fi-FI" sz="1800" b="0" dirty="0"/>
          </a:p>
          <a:p>
            <a:pPr marL="285750" indent="-285750">
              <a:buFontTx/>
              <a:buChar char="-"/>
            </a:pPr>
            <a:r>
              <a:rPr lang="fi-FI" sz="1800" b="0" dirty="0"/>
              <a:t>Konseptivaihtoehtojen esittelyt</a:t>
            </a:r>
          </a:p>
          <a:p>
            <a:pPr marL="285750" indent="-285750">
              <a:buFontTx/>
              <a:buChar char="-"/>
            </a:pPr>
            <a:endParaRPr lang="fi-FI" sz="1800" b="0" dirty="0"/>
          </a:p>
          <a:p>
            <a:pPr marL="285750" indent="-285750">
              <a:buFontTx/>
              <a:buChar char="-"/>
            </a:pPr>
            <a:r>
              <a:rPr lang="fi-FI" sz="1800" b="0" dirty="0"/>
              <a:t>Loppupresentaatio: konseptin ja prototyypin esittely</a:t>
            </a:r>
          </a:p>
          <a:p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505B8D-DEB6-4D02-BE37-0D54BCC67A1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pPr>
              <a:defRPr/>
            </a:pPr>
            <a:fld id="{A19E700F-1E50-4CBA-914A-85F046698924}" type="datetime1">
              <a:rPr lang="fi-FI" smtClean="0"/>
              <a:t>1.3.2019</a:t>
            </a:fld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A9F86B2-5EA0-40F3-9D06-FE86C8B4AF8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>
              <a:defRPr/>
            </a:pPr>
            <a:fld id="{49EFD4B7-1CC6-864B-A72A-C978B70BBA9B}" type="slidenum">
              <a:rPr lang="fi-FI" smtClean="0"/>
              <a:pPr>
                <a:defRPr/>
              </a:pPr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37182858"/>
      </p:ext>
    </p:extLst>
  </p:cSld>
  <p:clrMapOvr>
    <a:masterClrMapping/>
  </p:clrMapOvr>
</p:sld>
</file>

<file path=ppt/theme/theme1.xml><?xml version="1.0" encoding="utf-8"?>
<a:theme xmlns:a="http://schemas.openxmlformats.org/drawingml/2006/main" name="Aalto University">
  <a:themeElements>
    <a:clrScheme name="Aalto-taide">
      <a:dk1>
        <a:sysClr val="windowText" lastClr="000000"/>
      </a:dk1>
      <a:lt1>
        <a:sysClr val="window" lastClr="FFFFFF"/>
      </a:lt1>
      <a:dk2>
        <a:srgbClr val="FFA300"/>
      </a:dk2>
      <a:lt2>
        <a:srgbClr val="8C857B"/>
      </a:lt2>
      <a:accent1>
        <a:srgbClr val="FFA300"/>
      </a:accent1>
      <a:accent2>
        <a:srgbClr val="FFCD00"/>
      </a:accent2>
      <a:accent3>
        <a:srgbClr val="EF3340"/>
      </a:accent3>
      <a:accent4>
        <a:srgbClr val="005EB8"/>
      </a:accent4>
      <a:accent5>
        <a:srgbClr val="8C857B"/>
      </a:accent5>
      <a:accent6>
        <a:srgbClr val="00965E"/>
      </a:accent6>
      <a:hlink>
        <a:srgbClr val="000000"/>
      </a:hlink>
      <a:folHlink>
        <a:srgbClr val="928B81"/>
      </a:folHlink>
    </a:clrScheme>
    <a:fontScheme name="Aalto-yliopist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b="1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7" id="{133BF9A2-E6E4-384B-B907-81C1B603BDF5}" vid="{065CB747-6514-0343-9D30-804C091EDE5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AaltoARTS_fi (1)</Template>
  <TotalTime>0</TotalTime>
  <Words>115</Words>
  <Application>Microsoft Office PowerPoint</Application>
  <PresentationFormat>On-screen Show (16:10)</PresentationFormat>
  <Paragraphs>63</Paragraphs>
  <Slides>6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5" baseType="lpstr">
      <vt:lpstr>MS PGothic</vt:lpstr>
      <vt:lpstr>MS PGothic</vt:lpstr>
      <vt:lpstr>Arial</vt:lpstr>
      <vt:lpstr>Calibri</vt:lpstr>
      <vt:lpstr>Courier New</vt:lpstr>
      <vt:lpstr>Georgia</vt:lpstr>
      <vt:lpstr>Lucida Grande</vt:lpstr>
      <vt:lpstr>ヒラギノ角ゴ Pro W3</vt:lpstr>
      <vt:lpstr>Aalto University</vt:lpstr>
      <vt:lpstr>Ongelmalähtöinen tuotesuunnittelu</vt:lpstr>
      <vt:lpstr>Tervetuloa kurssille</vt:lpstr>
      <vt:lpstr>Kurssin tavoitteet</vt:lpstr>
      <vt:lpstr>Hey, what is the problem?</vt:lpstr>
      <vt:lpstr>Projektityön toteutus</vt:lpstr>
      <vt:lpstr>Kurssin tuotokset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2018-11-05T12:48:16Z</dcterms:created>
  <dcterms:modified xsi:type="dcterms:W3CDTF">2019-03-01T17:09:50Z</dcterms:modified>
</cp:coreProperties>
</file>