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9" r:id="rId2"/>
    <p:sldId id="295" r:id="rId3"/>
    <p:sldId id="333" r:id="rId4"/>
    <p:sldId id="325" r:id="rId5"/>
    <p:sldId id="328" r:id="rId6"/>
    <p:sldId id="327" r:id="rId7"/>
    <p:sldId id="320" r:id="rId8"/>
    <p:sldId id="326" r:id="rId9"/>
    <p:sldId id="314" r:id="rId10"/>
    <p:sldId id="302" r:id="rId11"/>
    <p:sldId id="303" r:id="rId12"/>
    <p:sldId id="330" r:id="rId13"/>
    <p:sldId id="334" r:id="rId14"/>
    <p:sldId id="319" r:id="rId15"/>
    <p:sldId id="332" r:id="rId16"/>
    <p:sldId id="322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40"/>
    <a:srgbClr val="FFCD00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1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701" y="58"/>
      </p:cViewPr>
      <p:guideLst>
        <p:guide orient="horz"/>
        <p:guide pos="4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DC902-CB8D-4BE3-B918-2849738A1DE6}" type="doc">
      <dgm:prSet loTypeId="urn:microsoft.com/office/officeart/2005/8/layout/cycle3" loCatId="cycle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fi-FI"/>
        </a:p>
      </dgm:t>
    </dgm:pt>
    <dgm:pt modelId="{75ED238E-68CF-4E93-A853-F36CE2C3593F}">
      <dgm:prSet phldrT="[Text]" custT="1"/>
      <dgm:spPr>
        <a:solidFill>
          <a:schemeClr val="accent2"/>
        </a:solidFill>
      </dgm:spPr>
      <dgm:t>
        <a:bodyPr/>
        <a:lstStyle/>
        <a:p>
          <a:r>
            <a:rPr lang="fi-FI" sz="1200" dirty="0" err="1" smtClean="0"/>
            <a:t>Define</a:t>
          </a:r>
          <a:r>
            <a:rPr lang="fi-FI" sz="1200" dirty="0" smtClean="0"/>
            <a:t> </a:t>
          </a:r>
          <a:r>
            <a:rPr lang="fi-FI" sz="1200" dirty="0" err="1" smtClean="0"/>
            <a:t>research</a:t>
          </a:r>
          <a:r>
            <a:rPr lang="fi-FI" sz="1200" dirty="0" smtClean="0"/>
            <a:t> </a:t>
          </a:r>
          <a:r>
            <a:rPr lang="fi-FI" sz="1200" dirty="0" err="1" smtClean="0"/>
            <a:t>topic</a:t>
          </a:r>
          <a:endParaRPr lang="fi-FI" sz="1200" dirty="0"/>
        </a:p>
      </dgm:t>
    </dgm:pt>
    <dgm:pt modelId="{D5B5CFCC-E2E5-4D30-ADD7-6C36951A3D9A}" type="parTrans" cxnId="{6F72BD2A-E945-4E92-93A4-E25A4B6473A5}">
      <dgm:prSet/>
      <dgm:spPr/>
      <dgm:t>
        <a:bodyPr/>
        <a:lstStyle/>
        <a:p>
          <a:endParaRPr lang="fi-FI"/>
        </a:p>
      </dgm:t>
    </dgm:pt>
    <dgm:pt modelId="{BEE73439-F66F-403C-B2BA-F135A0722621}" type="sibTrans" cxnId="{6F72BD2A-E945-4E92-93A4-E25A4B6473A5}">
      <dgm:prSet/>
      <dgm:spPr/>
      <dgm:t>
        <a:bodyPr/>
        <a:lstStyle/>
        <a:p>
          <a:endParaRPr lang="fi-FI"/>
        </a:p>
      </dgm:t>
    </dgm:pt>
    <dgm:pt modelId="{884C7E10-65B9-41D4-B1A0-A5126B21641B}">
      <dgm:prSet phldrT="[Text]" custT="1"/>
      <dgm:spPr/>
      <dgm:t>
        <a:bodyPr/>
        <a:lstStyle/>
        <a:p>
          <a:r>
            <a:rPr lang="en-GB" sz="1200" noProof="0" dirty="0" smtClean="0"/>
            <a:t>Select information resources</a:t>
          </a:r>
          <a:endParaRPr lang="en-GB" sz="1200" noProof="0" dirty="0"/>
        </a:p>
      </dgm:t>
    </dgm:pt>
    <dgm:pt modelId="{3A0A6995-7C20-48B9-B956-81D983F2FAE6}" type="parTrans" cxnId="{F4569EC3-5D2B-4D98-BC7A-EBC4AB490FE5}">
      <dgm:prSet/>
      <dgm:spPr/>
      <dgm:t>
        <a:bodyPr/>
        <a:lstStyle/>
        <a:p>
          <a:endParaRPr lang="fi-FI"/>
        </a:p>
      </dgm:t>
    </dgm:pt>
    <dgm:pt modelId="{47B87B62-0156-42A0-97ED-3112C629ACF7}" type="sibTrans" cxnId="{F4569EC3-5D2B-4D98-BC7A-EBC4AB490FE5}">
      <dgm:prSet/>
      <dgm:spPr/>
      <dgm:t>
        <a:bodyPr/>
        <a:lstStyle/>
        <a:p>
          <a:endParaRPr lang="fi-FI"/>
        </a:p>
      </dgm:t>
    </dgm:pt>
    <dgm:pt modelId="{A5EF7541-0828-4A0C-8F3E-55ADFD490576}">
      <dgm:prSet phldrT="[Text]" custT="1"/>
      <dgm:spPr/>
      <dgm:t>
        <a:bodyPr/>
        <a:lstStyle/>
        <a:p>
          <a:r>
            <a:rPr lang="en-GB" sz="1200" noProof="0" dirty="0" smtClean="0"/>
            <a:t>Assess search results and locate information </a:t>
          </a:r>
          <a:endParaRPr lang="en-GB" sz="1200" noProof="0" dirty="0"/>
        </a:p>
      </dgm:t>
    </dgm:pt>
    <dgm:pt modelId="{98742448-C5C9-44B4-836C-4DBF5F0BE489}" type="parTrans" cxnId="{914AE671-198F-4463-9CE9-7E7B5AD36AA3}">
      <dgm:prSet/>
      <dgm:spPr/>
      <dgm:t>
        <a:bodyPr/>
        <a:lstStyle/>
        <a:p>
          <a:endParaRPr lang="fi-FI"/>
        </a:p>
      </dgm:t>
    </dgm:pt>
    <dgm:pt modelId="{B7634FE5-5FA6-48A9-9103-6F0EDB216E0D}" type="sibTrans" cxnId="{914AE671-198F-4463-9CE9-7E7B5AD36AA3}">
      <dgm:prSet/>
      <dgm:spPr/>
      <dgm:t>
        <a:bodyPr/>
        <a:lstStyle/>
        <a:p>
          <a:endParaRPr lang="fi-FI"/>
        </a:p>
      </dgm:t>
    </dgm:pt>
    <dgm:pt modelId="{932E2CC8-BC85-4A66-8E26-C205FC54C88E}">
      <dgm:prSet phldrT="[Text]" custT="1"/>
      <dgm:spPr/>
      <dgm:t>
        <a:bodyPr/>
        <a:lstStyle/>
        <a:p>
          <a:r>
            <a:rPr lang="en-GB" sz="1200" noProof="0" dirty="0" smtClean="0"/>
            <a:t>Use and analyse information </a:t>
          </a:r>
          <a:endParaRPr lang="en-GB" sz="1200" noProof="0" dirty="0"/>
        </a:p>
      </dgm:t>
    </dgm:pt>
    <dgm:pt modelId="{A6314421-E450-4B0F-B234-023B733C21A5}" type="parTrans" cxnId="{C8DAF0E0-6E60-4FE7-8E6D-B044B8115A6A}">
      <dgm:prSet/>
      <dgm:spPr/>
      <dgm:t>
        <a:bodyPr/>
        <a:lstStyle/>
        <a:p>
          <a:endParaRPr lang="fi-FI"/>
        </a:p>
      </dgm:t>
    </dgm:pt>
    <dgm:pt modelId="{4C90136F-F3D8-4CA9-B195-89B8CAFE62A2}" type="sibTrans" cxnId="{C8DAF0E0-6E60-4FE7-8E6D-B044B8115A6A}">
      <dgm:prSet/>
      <dgm:spPr/>
      <dgm:t>
        <a:bodyPr/>
        <a:lstStyle/>
        <a:p>
          <a:endParaRPr lang="fi-FI"/>
        </a:p>
      </dgm:t>
    </dgm:pt>
    <dgm:pt modelId="{39C8B160-FC6A-4005-82F5-33E2DB8602FB}">
      <dgm:prSet custT="1"/>
      <dgm:spPr>
        <a:solidFill>
          <a:schemeClr val="accent3"/>
        </a:solidFill>
        <a:ln>
          <a:solidFill>
            <a:schemeClr val="accent1"/>
          </a:solidFill>
        </a:ln>
      </dgm:spPr>
      <dgm:t>
        <a:bodyPr/>
        <a:lstStyle/>
        <a:p>
          <a:r>
            <a:rPr lang="fi-FI" sz="1200" dirty="0" smtClean="0"/>
            <a:t>Select </a:t>
          </a:r>
          <a:r>
            <a:rPr lang="fi-FI" sz="1200" dirty="0" err="1" smtClean="0"/>
            <a:t>search</a:t>
          </a:r>
          <a:r>
            <a:rPr lang="fi-FI" sz="1200" dirty="0" smtClean="0"/>
            <a:t> </a:t>
          </a:r>
          <a:r>
            <a:rPr lang="fi-FI" sz="1200" dirty="0" err="1" smtClean="0"/>
            <a:t>terms</a:t>
          </a:r>
          <a:endParaRPr lang="fi-FI" sz="1200" dirty="0"/>
        </a:p>
      </dgm:t>
    </dgm:pt>
    <dgm:pt modelId="{9E0664D4-4FD5-4853-B445-BD654E6FBACC}" type="parTrans" cxnId="{042B8117-7F32-4F66-93D7-25D309D87239}">
      <dgm:prSet/>
      <dgm:spPr/>
      <dgm:t>
        <a:bodyPr/>
        <a:lstStyle/>
        <a:p>
          <a:endParaRPr lang="fi-FI"/>
        </a:p>
      </dgm:t>
    </dgm:pt>
    <dgm:pt modelId="{DB2840C2-4CC4-4EEB-BB89-E8B3C3E773B7}" type="sibTrans" cxnId="{042B8117-7F32-4F66-93D7-25D309D87239}">
      <dgm:prSet/>
      <dgm:spPr/>
      <dgm:t>
        <a:bodyPr/>
        <a:lstStyle/>
        <a:p>
          <a:endParaRPr lang="fi-FI"/>
        </a:p>
      </dgm:t>
    </dgm:pt>
    <dgm:pt modelId="{529DC2EA-B9FB-4689-B00A-B1BB7706A0EA}">
      <dgm:prSet custT="1"/>
      <dgm:spPr/>
      <dgm:t>
        <a:bodyPr/>
        <a:lstStyle/>
        <a:p>
          <a:r>
            <a:rPr lang="fi-FI" sz="1200" dirty="0" err="1" smtClean="0"/>
            <a:t>Search</a:t>
          </a:r>
          <a:r>
            <a:rPr lang="fi-FI" sz="1200" dirty="0" smtClean="0"/>
            <a:t> </a:t>
          </a:r>
          <a:r>
            <a:rPr lang="fi-FI" sz="1200" dirty="0" err="1" smtClean="0"/>
            <a:t>again</a:t>
          </a:r>
          <a:r>
            <a:rPr lang="fi-FI" sz="1200" dirty="0" smtClean="0"/>
            <a:t> for…</a:t>
          </a:r>
          <a:endParaRPr lang="fi-FI" sz="1200" dirty="0"/>
        </a:p>
      </dgm:t>
    </dgm:pt>
    <dgm:pt modelId="{A87D6D68-2907-470A-9AF2-DDB82D432F0E}" type="parTrans" cxnId="{9F7AB287-B9B7-44EF-BA0E-0E325089C366}">
      <dgm:prSet/>
      <dgm:spPr/>
      <dgm:t>
        <a:bodyPr/>
        <a:lstStyle/>
        <a:p>
          <a:endParaRPr lang="fi-FI"/>
        </a:p>
      </dgm:t>
    </dgm:pt>
    <dgm:pt modelId="{4879FE4F-525A-45D6-9407-E1D2BE4CE077}" type="sibTrans" cxnId="{9F7AB287-B9B7-44EF-BA0E-0E325089C366}">
      <dgm:prSet/>
      <dgm:spPr/>
      <dgm:t>
        <a:bodyPr/>
        <a:lstStyle/>
        <a:p>
          <a:endParaRPr lang="fi-FI"/>
        </a:p>
      </dgm:t>
    </dgm:pt>
    <dgm:pt modelId="{5EBAD101-ACF4-4183-B52C-54BC51754FC5}">
      <dgm:prSet phldrT="[Text]" custT="1"/>
      <dgm:spPr/>
      <dgm:t>
        <a:bodyPr/>
        <a:lstStyle/>
        <a:p>
          <a:r>
            <a:rPr lang="en-GB" sz="1200" noProof="0" dirty="0" smtClean="0"/>
            <a:t>Make searches</a:t>
          </a:r>
          <a:endParaRPr lang="en-GB" sz="1200" noProof="0" dirty="0"/>
        </a:p>
      </dgm:t>
    </dgm:pt>
    <dgm:pt modelId="{6D396D44-6576-4D9D-A3A9-72A94DD7C3D1}" type="sibTrans" cxnId="{9A17F777-6925-408D-BAAC-5792B8F03CCB}">
      <dgm:prSet/>
      <dgm:spPr/>
      <dgm:t>
        <a:bodyPr/>
        <a:lstStyle/>
        <a:p>
          <a:endParaRPr lang="fi-FI"/>
        </a:p>
      </dgm:t>
    </dgm:pt>
    <dgm:pt modelId="{A657E7A6-07F5-43B8-898C-911ED19177B4}" type="parTrans" cxnId="{9A17F777-6925-408D-BAAC-5792B8F03CCB}">
      <dgm:prSet/>
      <dgm:spPr/>
      <dgm:t>
        <a:bodyPr/>
        <a:lstStyle/>
        <a:p>
          <a:endParaRPr lang="fi-FI"/>
        </a:p>
      </dgm:t>
    </dgm:pt>
    <dgm:pt modelId="{73B69AB6-7F67-4F5F-87DB-F7ACFECFEFEE}" type="pres">
      <dgm:prSet presAssocID="{746DC902-CB8D-4BE3-B918-2849738A1DE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8824296-8477-47BB-AA7D-104C2D4D2E10}" type="pres">
      <dgm:prSet presAssocID="{746DC902-CB8D-4BE3-B918-2849738A1DE6}" presName="cycle" presStyleCnt="0"/>
      <dgm:spPr/>
    </dgm:pt>
    <dgm:pt modelId="{2DA71D29-6DB4-4FC3-A775-593C0B080956}" type="pres">
      <dgm:prSet presAssocID="{75ED238E-68CF-4E93-A853-F36CE2C3593F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351F7AE-DB94-4407-B876-AB2FCF49FBD9}" type="pres">
      <dgm:prSet presAssocID="{BEE73439-F66F-403C-B2BA-F135A0722621}" presName="sibTransFirstNode" presStyleLbl="bgShp" presStyleIdx="0" presStyleCnt="1"/>
      <dgm:spPr/>
      <dgm:t>
        <a:bodyPr/>
        <a:lstStyle/>
        <a:p>
          <a:endParaRPr lang="fi-FI"/>
        </a:p>
      </dgm:t>
    </dgm:pt>
    <dgm:pt modelId="{78E3ED3D-3C6A-45F5-A1B1-ACE43DCC4293}" type="pres">
      <dgm:prSet presAssocID="{39C8B160-FC6A-4005-82F5-33E2DB8602FB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DB248F1-12E5-40ED-9DB5-F2DA4BF53388}" type="pres">
      <dgm:prSet presAssocID="{884C7E10-65B9-41D4-B1A0-A5126B21641B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79AD6DB-E9DD-4EBE-80EE-6F4588AA063A}" type="pres">
      <dgm:prSet presAssocID="{5EBAD101-ACF4-4183-B52C-54BC51754FC5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8F27791-D248-4E72-B23A-56A62D3E525F}" type="pres">
      <dgm:prSet presAssocID="{A5EF7541-0828-4A0C-8F3E-55ADFD490576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717F54B-0768-43BB-8BC4-4432EF906D3D}" type="pres">
      <dgm:prSet presAssocID="{932E2CC8-BC85-4A66-8E26-C205FC54C88E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5818A2A-298A-4CDC-B42C-DD4911ED5A46}" type="pres">
      <dgm:prSet presAssocID="{529DC2EA-B9FB-4689-B00A-B1BB7706A0EA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46D70562-04DF-42F2-A635-BE140743BBC5}" type="presOf" srcId="{39C8B160-FC6A-4005-82F5-33E2DB8602FB}" destId="{78E3ED3D-3C6A-45F5-A1B1-ACE43DCC4293}" srcOrd="0" destOrd="0" presId="urn:microsoft.com/office/officeart/2005/8/layout/cycle3"/>
    <dgm:cxn modelId="{81BD0B56-A409-448E-98DC-C411301E8C83}" type="presOf" srcId="{75ED238E-68CF-4E93-A853-F36CE2C3593F}" destId="{2DA71D29-6DB4-4FC3-A775-593C0B080956}" srcOrd="0" destOrd="0" presId="urn:microsoft.com/office/officeart/2005/8/layout/cycle3"/>
    <dgm:cxn modelId="{C8DAF0E0-6E60-4FE7-8E6D-B044B8115A6A}" srcId="{746DC902-CB8D-4BE3-B918-2849738A1DE6}" destId="{932E2CC8-BC85-4A66-8E26-C205FC54C88E}" srcOrd="5" destOrd="0" parTransId="{A6314421-E450-4B0F-B234-023B733C21A5}" sibTransId="{4C90136F-F3D8-4CA9-B195-89B8CAFE62A2}"/>
    <dgm:cxn modelId="{6F72BD2A-E945-4E92-93A4-E25A4B6473A5}" srcId="{746DC902-CB8D-4BE3-B918-2849738A1DE6}" destId="{75ED238E-68CF-4E93-A853-F36CE2C3593F}" srcOrd="0" destOrd="0" parTransId="{D5B5CFCC-E2E5-4D30-ADD7-6C36951A3D9A}" sibTransId="{BEE73439-F66F-403C-B2BA-F135A0722621}"/>
    <dgm:cxn modelId="{613AE46B-16BF-4360-8EEA-AEBE2AC27719}" type="presOf" srcId="{932E2CC8-BC85-4A66-8E26-C205FC54C88E}" destId="{E717F54B-0768-43BB-8BC4-4432EF906D3D}" srcOrd="0" destOrd="0" presId="urn:microsoft.com/office/officeart/2005/8/layout/cycle3"/>
    <dgm:cxn modelId="{5C8FD709-0126-4A4F-8D9B-448D08003F32}" type="presOf" srcId="{884C7E10-65B9-41D4-B1A0-A5126B21641B}" destId="{ADB248F1-12E5-40ED-9DB5-F2DA4BF53388}" srcOrd="0" destOrd="0" presId="urn:microsoft.com/office/officeart/2005/8/layout/cycle3"/>
    <dgm:cxn modelId="{19B698BB-36EF-41E1-AC89-A8D00BFDB36E}" type="presOf" srcId="{5EBAD101-ACF4-4183-B52C-54BC51754FC5}" destId="{179AD6DB-E9DD-4EBE-80EE-6F4588AA063A}" srcOrd="0" destOrd="0" presId="urn:microsoft.com/office/officeart/2005/8/layout/cycle3"/>
    <dgm:cxn modelId="{9F7AB287-B9B7-44EF-BA0E-0E325089C366}" srcId="{746DC902-CB8D-4BE3-B918-2849738A1DE6}" destId="{529DC2EA-B9FB-4689-B00A-B1BB7706A0EA}" srcOrd="6" destOrd="0" parTransId="{A87D6D68-2907-470A-9AF2-DDB82D432F0E}" sibTransId="{4879FE4F-525A-45D6-9407-E1D2BE4CE077}"/>
    <dgm:cxn modelId="{569A87F1-3B02-47F6-BA14-73B9947D4073}" type="presOf" srcId="{746DC902-CB8D-4BE3-B918-2849738A1DE6}" destId="{73B69AB6-7F67-4F5F-87DB-F7ACFECFEFEE}" srcOrd="0" destOrd="0" presId="urn:microsoft.com/office/officeart/2005/8/layout/cycle3"/>
    <dgm:cxn modelId="{BE256793-CBE1-43C3-B80E-EBAF3350FDC0}" type="presOf" srcId="{529DC2EA-B9FB-4689-B00A-B1BB7706A0EA}" destId="{B5818A2A-298A-4CDC-B42C-DD4911ED5A46}" srcOrd="0" destOrd="0" presId="urn:microsoft.com/office/officeart/2005/8/layout/cycle3"/>
    <dgm:cxn modelId="{9A17F777-6925-408D-BAAC-5792B8F03CCB}" srcId="{746DC902-CB8D-4BE3-B918-2849738A1DE6}" destId="{5EBAD101-ACF4-4183-B52C-54BC51754FC5}" srcOrd="3" destOrd="0" parTransId="{A657E7A6-07F5-43B8-898C-911ED19177B4}" sibTransId="{6D396D44-6576-4D9D-A3A9-72A94DD7C3D1}"/>
    <dgm:cxn modelId="{042B8117-7F32-4F66-93D7-25D309D87239}" srcId="{746DC902-CB8D-4BE3-B918-2849738A1DE6}" destId="{39C8B160-FC6A-4005-82F5-33E2DB8602FB}" srcOrd="1" destOrd="0" parTransId="{9E0664D4-4FD5-4853-B445-BD654E6FBACC}" sibTransId="{DB2840C2-4CC4-4EEB-BB89-E8B3C3E773B7}"/>
    <dgm:cxn modelId="{F4569EC3-5D2B-4D98-BC7A-EBC4AB490FE5}" srcId="{746DC902-CB8D-4BE3-B918-2849738A1DE6}" destId="{884C7E10-65B9-41D4-B1A0-A5126B21641B}" srcOrd="2" destOrd="0" parTransId="{3A0A6995-7C20-48B9-B956-81D983F2FAE6}" sibTransId="{47B87B62-0156-42A0-97ED-3112C629ACF7}"/>
    <dgm:cxn modelId="{914AE671-198F-4463-9CE9-7E7B5AD36AA3}" srcId="{746DC902-CB8D-4BE3-B918-2849738A1DE6}" destId="{A5EF7541-0828-4A0C-8F3E-55ADFD490576}" srcOrd="4" destOrd="0" parTransId="{98742448-C5C9-44B4-836C-4DBF5F0BE489}" sibTransId="{B7634FE5-5FA6-48A9-9103-6F0EDB216E0D}"/>
    <dgm:cxn modelId="{1FEEDA70-A173-469D-8B6F-61DAA8A0AD2A}" type="presOf" srcId="{BEE73439-F66F-403C-B2BA-F135A0722621}" destId="{1351F7AE-DB94-4407-B876-AB2FCF49FBD9}" srcOrd="0" destOrd="0" presId="urn:microsoft.com/office/officeart/2005/8/layout/cycle3"/>
    <dgm:cxn modelId="{14C22CF3-C1F2-40A7-A7CC-105BBAD144BE}" type="presOf" srcId="{A5EF7541-0828-4A0C-8F3E-55ADFD490576}" destId="{E8F27791-D248-4E72-B23A-56A62D3E525F}" srcOrd="0" destOrd="0" presId="urn:microsoft.com/office/officeart/2005/8/layout/cycle3"/>
    <dgm:cxn modelId="{0B317F6F-2008-40C6-A87E-CA4E407AD4FC}" type="presParOf" srcId="{73B69AB6-7F67-4F5F-87DB-F7ACFECFEFEE}" destId="{78824296-8477-47BB-AA7D-104C2D4D2E10}" srcOrd="0" destOrd="0" presId="urn:microsoft.com/office/officeart/2005/8/layout/cycle3"/>
    <dgm:cxn modelId="{670061AD-DE24-483B-87C9-2617857546CC}" type="presParOf" srcId="{78824296-8477-47BB-AA7D-104C2D4D2E10}" destId="{2DA71D29-6DB4-4FC3-A775-593C0B080956}" srcOrd="0" destOrd="0" presId="urn:microsoft.com/office/officeart/2005/8/layout/cycle3"/>
    <dgm:cxn modelId="{55DA398B-B5F9-4BC0-AF51-CA703F9EB26D}" type="presParOf" srcId="{78824296-8477-47BB-AA7D-104C2D4D2E10}" destId="{1351F7AE-DB94-4407-B876-AB2FCF49FBD9}" srcOrd="1" destOrd="0" presId="urn:microsoft.com/office/officeart/2005/8/layout/cycle3"/>
    <dgm:cxn modelId="{56946B1A-CA82-4581-9B13-4925B71EBACB}" type="presParOf" srcId="{78824296-8477-47BB-AA7D-104C2D4D2E10}" destId="{78E3ED3D-3C6A-45F5-A1B1-ACE43DCC4293}" srcOrd="2" destOrd="0" presId="urn:microsoft.com/office/officeart/2005/8/layout/cycle3"/>
    <dgm:cxn modelId="{6918BF2E-2849-4EFE-8375-EEAF0BCCDD50}" type="presParOf" srcId="{78824296-8477-47BB-AA7D-104C2D4D2E10}" destId="{ADB248F1-12E5-40ED-9DB5-F2DA4BF53388}" srcOrd="3" destOrd="0" presId="urn:microsoft.com/office/officeart/2005/8/layout/cycle3"/>
    <dgm:cxn modelId="{37684ECF-F766-41D1-9AB2-C1D408CDAD8C}" type="presParOf" srcId="{78824296-8477-47BB-AA7D-104C2D4D2E10}" destId="{179AD6DB-E9DD-4EBE-80EE-6F4588AA063A}" srcOrd="4" destOrd="0" presId="urn:microsoft.com/office/officeart/2005/8/layout/cycle3"/>
    <dgm:cxn modelId="{75E1AEAD-EA69-40D9-B066-DCBD886FDCE8}" type="presParOf" srcId="{78824296-8477-47BB-AA7D-104C2D4D2E10}" destId="{E8F27791-D248-4E72-B23A-56A62D3E525F}" srcOrd="5" destOrd="0" presId="urn:microsoft.com/office/officeart/2005/8/layout/cycle3"/>
    <dgm:cxn modelId="{17124EEA-9390-4A77-A9EE-57154D733D8C}" type="presParOf" srcId="{78824296-8477-47BB-AA7D-104C2D4D2E10}" destId="{E717F54B-0768-43BB-8BC4-4432EF906D3D}" srcOrd="6" destOrd="0" presId="urn:microsoft.com/office/officeart/2005/8/layout/cycle3"/>
    <dgm:cxn modelId="{2A48E8BB-588F-45DE-A0B4-702A77A04FD0}" type="presParOf" srcId="{78824296-8477-47BB-AA7D-104C2D4D2E10}" destId="{B5818A2A-298A-4CDC-B42C-DD4911ED5A46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51F7AE-DB94-4407-B876-AB2FCF49FBD9}">
      <dsp:nvSpPr>
        <dsp:cNvPr id="0" name=""/>
        <dsp:cNvSpPr/>
      </dsp:nvSpPr>
      <dsp:spPr>
        <a:xfrm>
          <a:off x="1207563" y="-31588"/>
          <a:ext cx="4660267" cy="4660267"/>
        </a:xfrm>
        <a:prstGeom prst="circularArrow">
          <a:avLst>
            <a:gd name="adj1" fmla="val 5544"/>
            <a:gd name="adj2" fmla="val 330680"/>
            <a:gd name="adj3" fmla="val 14515643"/>
            <a:gd name="adj4" fmla="val 16950308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A71D29-6DB4-4FC3-A775-593C0B080956}">
      <dsp:nvSpPr>
        <dsp:cNvPr id="0" name=""/>
        <dsp:cNvSpPr/>
      </dsp:nvSpPr>
      <dsp:spPr>
        <a:xfrm>
          <a:off x="2812192" y="499"/>
          <a:ext cx="1451008" cy="725504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err="1" smtClean="0"/>
            <a:t>Define</a:t>
          </a:r>
          <a:r>
            <a:rPr lang="fi-FI" sz="1200" kern="1200" dirty="0" smtClean="0"/>
            <a:t> </a:t>
          </a:r>
          <a:r>
            <a:rPr lang="fi-FI" sz="1200" kern="1200" dirty="0" err="1" smtClean="0"/>
            <a:t>research</a:t>
          </a:r>
          <a:r>
            <a:rPr lang="fi-FI" sz="1200" kern="1200" dirty="0" smtClean="0"/>
            <a:t> </a:t>
          </a:r>
          <a:r>
            <a:rPr lang="fi-FI" sz="1200" kern="1200" dirty="0" err="1" smtClean="0"/>
            <a:t>topic</a:t>
          </a:r>
          <a:endParaRPr lang="fi-FI" sz="1200" kern="1200" dirty="0"/>
        </a:p>
      </dsp:txBody>
      <dsp:txXfrm>
        <a:off x="2847608" y="35915"/>
        <a:ext cx="1380176" cy="654672"/>
      </dsp:txXfrm>
    </dsp:sp>
    <dsp:sp modelId="{78E3ED3D-3C6A-45F5-A1B1-ACE43DCC4293}">
      <dsp:nvSpPr>
        <dsp:cNvPr id="0" name=""/>
        <dsp:cNvSpPr/>
      </dsp:nvSpPr>
      <dsp:spPr>
        <a:xfrm>
          <a:off x="4365942" y="748745"/>
          <a:ext cx="1451008" cy="725504"/>
        </a:xfrm>
        <a:prstGeom prst="roundRect">
          <a:avLst/>
        </a:prstGeom>
        <a:solidFill>
          <a:schemeClr val="accent3"/>
        </a:solidFill>
        <a:ln>
          <a:solidFill>
            <a:schemeClr val="accent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smtClean="0"/>
            <a:t>Select </a:t>
          </a:r>
          <a:r>
            <a:rPr lang="fi-FI" sz="1200" kern="1200" dirty="0" err="1" smtClean="0"/>
            <a:t>search</a:t>
          </a:r>
          <a:r>
            <a:rPr lang="fi-FI" sz="1200" kern="1200" dirty="0" smtClean="0"/>
            <a:t> </a:t>
          </a:r>
          <a:r>
            <a:rPr lang="fi-FI" sz="1200" kern="1200" dirty="0" err="1" smtClean="0"/>
            <a:t>terms</a:t>
          </a:r>
          <a:endParaRPr lang="fi-FI" sz="1200" kern="1200" dirty="0"/>
        </a:p>
      </dsp:txBody>
      <dsp:txXfrm>
        <a:off x="4401358" y="784161"/>
        <a:ext cx="1380176" cy="654672"/>
      </dsp:txXfrm>
    </dsp:sp>
    <dsp:sp modelId="{ADB248F1-12E5-40ED-9DB5-F2DA4BF53388}">
      <dsp:nvSpPr>
        <dsp:cNvPr id="0" name=""/>
        <dsp:cNvSpPr/>
      </dsp:nvSpPr>
      <dsp:spPr>
        <a:xfrm>
          <a:off x="4749687" y="2430040"/>
          <a:ext cx="1451008" cy="7255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smtClean="0"/>
            <a:t>Select information resources</a:t>
          </a:r>
          <a:endParaRPr lang="en-GB" sz="1200" kern="1200" noProof="0" dirty="0"/>
        </a:p>
      </dsp:txBody>
      <dsp:txXfrm>
        <a:off x="4785103" y="2465456"/>
        <a:ext cx="1380176" cy="654672"/>
      </dsp:txXfrm>
    </dsp:sp>
    <dsp:sp modelId="{179AD6DB-E9DD-4EBE-80EE-6F4588AA063A}">
      <dsp:nvSpPr>
        <dsp:cNvPr id="0" name=""/>
        <dsp:cNvSpPr/>
      </dsp:nvSpPr>
      <dsp:spPr>
        <a:xfrm>
          <a:off x="3674458" y="3778334"/>
          <a:ext cx="1451008" cy="7255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smtClean="0"/>
            <a:t>Make searches</a:t>
          </a:r>
          <a:endParaRPr lang="en-GB" sz="1200" kern="1200" noProof="0" dirty="0"/>
        </a:p>
      </dsp:txBody>
      <dsp:txXfrm>
        <a:off x="3709874" y="3813750"/>
        <a:ext cx="1380176" cy="654672"/>
      </dsp:txXfrm>
    </dsp:sp>
    <dsp:sp modelId="{E8F27791-D248-4E72-B23A-56A62D3E525F}">
      <dsp:nvSpPr>
        <dsp:cNvPr id="0" name=""/>
        <dsp:cNvSpPr/>
      </dsp:nvSpPr>
      <dsp:spPr>
        <a:xfrm>
          <a:off x="1949926" y="3778334"/>
          <a:ext cx="1451008" cy="7255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smtClean="0"/>
            <a:t>Assess search results and locate information </a:t>
          </a:r>
          <a:endParaRPr lang="en-GB" sz="1200" kern="1200" noProof="0" dirty="0"/>
        </a:p>
      </dsp:txBody>
      <dsp:txXfrm>
        <a:off x="1985342" y="3813750"/>
        <a:ext cx="1380176" cy="654672"/>
      </dsp:txXfrm>
    </dsp:sp>
    <dsp:sp modelId="{E717F54B-0768-43BB-8BC4-4432EF906D3D}">
      <dsp:nvSpPr>
        <dsp:cNvPr id="0" name=""/>
        <dsp:cNvSpPr/>
      </dsp:nvSpPr>
      <dsp:spPr>
        <a:xfrm>
          <a:off x="874698" y="2430040"/>
          <a:ext cx="1451008" cy="7255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noProof="0" dirty="0" smtClean="0"/>
            <a:t>Use and analyse information </a:t>
          </a:r>
          <a:endParaRPr lang="en-GB" sz="1200" kern="1200" noProof="0" dirty="0"/>
        </a:p>
      </dsp:txBody>
      <dsp:txXfrm>
        <a:off x="910114" y="2465456"/>
        <a:ext cx="1380176" cy="654672"/>
      </dsp:txXfrm>
    </dsp:sp>
    <dsp:sp modelId="{B5818A2A-298A-4CDC-B42C-DD4911ED5A46}">
      <dsp:nvSpPr>
        <dsp:cNvPr id="0" name=""/>
        <dsp:cNvSpPr/>
      </dsp:nvSpPr>
      <dsp:spPr>
        <a:xfrm>
          <a:off x="1258442" y="748745"/>
          <a:ext cx="1451008" cy="72550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200" kern="1200" dirty="0" err="1" smtClean="0"/>
            <a:t>Search</a:t>
          </a:r>
          <a:r>
            <a:rPr lang="fi-FI" sz="1200" kern="1200" dirty="0" smtClean="0"/>
            <a:t> </a:t>
          </a:r>
          <a:r>
            <a:rPr lang="fi-FI" sz="1200" kern="1200" dirty="0" err="1" smtClean="0"/>
            <a:t>again</a:t>
          </a:r>
          <a:r>
            <a:rPr lang="fi-FI" sz="1200" kern="1200" dirty="0" smtClean="0"/>
            <a:t> for…</a:t>
          </a:r>
          <a:endParaRPr lang="fi-FI" sz="1200" kern="1200" dirty="0"/>
        </a:p>
      </dsp:txBody>
      <dsp:txXfrm>
        <a:off x="1293858" y="784161"/>
        <a:ext cx="1380176" cy="654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5/18/2018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 Use the same color for you inside covers that you chose for your middle cover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784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Master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509"/>
            <a:ext cx="2238480" cy="2049795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 flipH="1">
            <a:off x="6610643" y="1185111"/>
            <a:ext cx="19490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>
                <a:solidFill>
                  <a:schemeClr val="bg1"/>
                </a:solidFill>
              </a:rPr>
              <a:t>Learning</a:t>
            </a:r>
            <a:r>
              <a:rPr lang="fi-FI" sz="2000" b="1" baseline="0" dirty="0" smtClean="0">
                <a:solidFill>
                  <a:schemeClr val="bg1"/>
                </a:solidFill>
              </a:rPr>
              <a:t> Centre</a:t>
            </a:r>
            <a:endParaRPr lang="fi-F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 flipH="1">
            <a:off x="2724298" y="1314000"/>
            <a:ext cx="11794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b="1" dirty="0" smtClean="0">
                <a:solidFill>
                  <a:schemeClr val="tx1"/>
                </a:solidFill>
              </a:rPr>
              <a:t>Learning</a:t>
            </a:r>
            <a:r>
              <a:rPr lang="fi-FI" sz="1200" b="1" baseline="0" dirty="0" smtClean="0">
                <a:solidFill>
                  <a:schemeClr val="tx1"/>
                </a:solidFill>
              </a:rPr>
              <a:t> Centre</a:t>
            </a:r>
            <a:endParaRPr lang="fi-FI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 flipH="1">
            <a:off x="2724298" y="1314000"/>
            <a:ext cx="11794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b="1" dirty="0" smtClean="0">
                <a:solidFill>
                  <a:schemeClr val="tx1"/>
                </a:solidFill>
              </a:rPr>
              <a:t>Learning</a:t>
            </a:r>
            <a:r>
              <a:rPr lang="fi-FI" sz="1200" b="1" baseline="0" dirty="0" smtClean="0">
                <a:solidFill>
                  <a:schemeClr val="tx1"/>
                </a:solidFill>
              </a:rPr>
              <a:t> Centre</a:t>
            </a:r>
            <a:endParaRPr lang="fi-FI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845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80000"/>
            <a:ext cx="4629692" cy="6498000"/>
          </a:xfrm>
          <a:prstGeom prst="rect">
            <a:avLst/>
          </a:prstGeom>
        </p:spPr>
        <p:txBody>
          <a:bodyPr vert="horz"/>
          <a:lstStyle/>
          <a:p>
            <a:pPr lvl="0"/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0" y="2435535"/>
            <a:ext cx="3319477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0" y="5884335"/>
            <a:ext cx="3319477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 flipH="1">
            <a:off x="2724298" y="1314000"/>
            <a:ext cx="1179489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b="1" dirty="0" smtClean="0">
                <a:solidFill>
                  <a:schemeClr val="tx1"/>
                </a:solidFill>
              </a:rPr>
              <a:t>Learning</a:t>
            </a:r>
            <a:r>
              <a:rPr lang="fi-FI" sz="1200" b="1" baseline="0" dirty="0" smtClean="0">
                <a:solidFill>
                  <a:schemeClr val="tx1"/>
                </a:solidFill>
              </a:rPr>
              <a:t> Centre</a:t>
            </a:r>
            <a:endParaRPr lang="fi-FI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62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5634638"/>
            <a:ext cx="3264963" cy="1110449"/>
          </a:xfrm>
          <a:prstGeom prst="rect">
            <a:avLst/>
          </a:prstGeom>
        </p:spPr>
      </p:pic>
      <p:cxnSp>
        <p:nvCxnSpPr>
          <p:cNvPr id="3" name="Straight Connector 2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5634000"/>
            <a:ext cx="3198578" cy="1110449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48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4000"/>
            <a:ext cx="3303185" cy="11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6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4000"/>
            <a:ext cx="3198578" cy="1110449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4000"/>
            <a:ext cx="3303185" cy="1110449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815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4000"/>
            <a:ext cx="3264963" cy="1110449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14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4000"/>
            <a:ext cx="3198578" cy="11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flipH="1">
            <a:off x="6609600" y="1184400"/>
            <a:ext cx="19490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>
                <a:solidFill>
                  <a:schemeClr val="bg1"/>
                </a:solidFill>
              </a:rPr>
              <a:t>Learning</a:t>
            </a:r>
            <a:r>
              <a:rPr lang="fi-FI" sz="2000" b="1" baseline="0" dirty="0" smtClean="0">
                <a:solidFill>
                  <a:schemeClr val="bg1"/>
                </a:solidFill>
              </a:rPr>
              <a:t> Centre</a:t>
            </a:r>
            <a:endParaRPr lang="fi-F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9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4000"/>
            <a:ext cx="3303185" cy="11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576580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5634000"/>
            <a:ext cx="3264963" cy="111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1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204F-E4C8-4D0B-A504-EFCA81D9CAC1}" type="datetime1">
              <a:rPr lang="en-US" noProof="0" smtClean="0"/>
              <a:pPr/>
              <a:t>5/18/2018</a:t>
            </a:fld>
            <a:endParaRPr lang="fi-FI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3926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 flipH="1">
            <a:off x="6610643" y="1185111"/>
            <a:ext cx="19490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>
                <a:solidFill>
                  <a:schemeClr val="bg1"/>
                </a:solidFill>
              </a:rPr>
              <a:t>Learning</a:t>
            </a:r>
            <a:r>
              <a:rPr lang="fi-FI" sz="2000" b="1" baseline="0" dirty="0" smtClean="0">
                <a:solidFill>
                  <a:schemeClr val="bg1"/>
                </a:solidFill>
              </a:rPr>
              <a:t> Centre</a:t>
            </a:r>
            <a:endParaRPr lang="fi-F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1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80" cy="204979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 flipH="1">
            <a:off x="6610643" y="1185111"/>
            <a:ext cx="19490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>
                <a:solidFill>
                  <a:schemeClr val="bg1"/>
                </a:solidFill>
              </a:rPr>
              <a:t>Learning</a:t>
            </a:r>
            <a:r>
              <a:rPr lang="fi-FI" sz="2000" b="1" baseline="0" dirty="0" smtClean="0">
                <a:solidFill>
                  <a:schemeClr val="bg1"/>
                </a:solidFill>
              </a:rPr>
              <a:t> Centre</a:t>
            </a:r>
            <a:endParaRPr lang="fi-F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82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flipH="1">
            <a:off x="6610643" y="1185111"/>
            <a:ext cx="19490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>
                <a:solidFill>
                  <a:schemeClr val="bg1"/>
                </a:solidFill>
              </a:rPr>
              <a:t>Learning</a:t>
            </a:r>
            <a:r>
              <a:rPr lang="fi-FI" sz="2000" b="1" baseline="0" dirty="0" smtClean="0">
                <a:solidFill>
                  <a:schemeClr val="bg1"/>
                </a:solidFill>
              </a:rPr>
              <a:t> Centre</a:t>
            </a:r>
            <a:endParaRPr lang="fi-F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8" y="1912266"/>
            <a:ext cx="797538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09" y="5454200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5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 flipH="1">
            <a:off x="6610643" y="1185111"/>
            <a:ext cx="19490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>
                <a:solidFill>
                  <a:schemeClr val="bg1"/>
                </a:solidFill>
              </a:rPr>
              <a:t>Learning</a:t>
            </a:r>
            <a:r>
              <a:rPr lang="fi-FI" sz="2000" b="1" baseline="0" dirty="0" smtClean="0">
                <a:solidFill>
                  <a:schemeClr val="bg1"/>
                </a:solidFill>
              </a:rPr>
              <a:t> Centre</a:t>
            </a:r>
            <a:endParaRPr lang="fi-FI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05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3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 flipH="1">
            <a:off x="6610643" y="1185111"/>
            <a:ext cx="19490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>
                <a:solidFill>
                  <a:schemeClr val="tx1"/>
                </a:solidFill>
              </a:rPr>
              <a:t>Learning</a:t>
            </a:r>
            <a:r>
              <a:rPr lang="fi-FI" sz="2000" b="1" baseline="0" dirty="0" smtClean="0">
                <a:solidFill>
                  <a:schemeClr val="tx1"/>
                </a:solidFill>
              </a:rPr>
              <a:t> Centre</a:t>
            </a:r>
            <a:endParaRPr lang="fi-FI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5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flipH="1">
            <a:off x="6610643" y="1185111"/>
            <a:ext cx="19490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>
                <a:solidFill>
                  <a:schemeClr val="tx1"/>
                </a:solidFill>
              </a:rPr>
              <a:t>Learning</a:t>
            </a:r>
            <a:r>
              <a:rPr lang="fi-FI" sz="2000" b="1" baseline="0" dirty="0" smtClean="0">
                <a:solidFill>
                  <a:schemeClr val="tx1"/>
                </a:solidFill>
              </a:rPr>
              <a:t> Centre</a:t>
            </a:r>
            <a:endParaRPr lang="fi-FI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64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8" y="2740334"/>
            <a:ext cx="7975385" cy="2636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09" y="5504997"/>
            <a:ext cx="5379423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6603"/>
            <a:ext cx="2238479" cy="204979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flipH="1">
            <a:off x="6610643" y="1185111"/>
            <a:ext cx="194905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dirty="0" smtClean="0">
                <a:solidFill>
                  <a:schemeClr val="tx1"/>
                </a:solidFill>
              </a:rPr>
              <a:t>Learning</a:t>
            </a:r>
            <a:r>
              <a:rPr lang="fi-FI" sz="2000" b="1" baseline="0" dirty="0" smtClean="0">
                <a:solidFill>
                  <a:schemeClr val="tx1"/>
                </a:solidFill>
              </a:rPr>
              <a:t> Centre</a:t>
            </a:r>
            <a:endParaRPr lang="fi-FI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046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E6C4FC2-043E-0E44-BD9B-2431B69F8AA0}" type="datetime1">
              <a:rPr lang="fi-FI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  <p:sldLayoutId id="2147484760" r:id="rId14"/>
    <p:sldLayoutId id="2147484761" r:id="rId15"/>
    <p:sldLayoutId id="2147484762" r:id="rId16"/>
    <p:sldLayoutId id="2147484763" r:id="rId17"/>
    <p:sldLayoutId id="2147484764" r:id="rId18"/>
    <p:sldLayoutId id="2147484765" r:id="rId19"/>
    <p:sldLayoutId id="2147484766" r:id="rId20"/>
    <p:sldLayoutId id="2147484767" r:id="rId21"/>
    <p:sldLayoutId id="2147484768" r:id="rId22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aaltodoc.aalto.fi/" TargetMode="Externa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alto.finna.fi/Search/Results?filter%5b%5d=%7Egenre%3A%22DVD-levyt%22&amp;type=AllFields&amp;sort=main_date_str+desc&amp;lng=fi" TargetMode="External"/><Relationship Id="rId2" Type="http://schemas.openxmlformats.org/officeDocument/2006/relationships/hyperlink" Target="http://libguides.aalto.fi/c.php?g=578570&amp;p=3992081" TargetMode="Externa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refworks.proquest.com/" TargetMode="Externa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kavi.fi/" TargetMode="External"/><Relationship Id="rId3" Type="http://schemas.openxmlformats.org/officeDocument/2006/relationships/hyperlink" Target="http://www.helsinki.fi/kirjasto/" TargetMode="External"/><Relationship Id="rId7" Type="http://schemas.openxmlformats.org/officeDocument/2006/relationships/hyperlink" Target="http://www.arkisto.fi/" TargetMode="External"/><Relationship Id="rId2" Type="http://schemas.openxmlformats.org/officeDocument/2006/relationships/hyperlink" Target="http://melinda.kansalliskirjasto.fi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kansallisgalleria.fi/en/kokoelmatietopalvelu/kirjaston-palvelut/" TargetMode="External"/><Relationship Id="rId5" Type="http://schemas.openxmlformats.org/officeDocument/2006/relationships/hyperlink" Target="http://www.helmet.fi/" TargetMode="External"/><Relationship Id="rId4" Type="http://schemas.openxmlformats.org/officeDocument/2006/relationships/hyperlink" Target="https://lib.uniarts.fi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aalto.fi/en" TargetMode="External"/><Relationship Id="rId2" Type="http://schemas.openxmlformats.org/officeDocument/2006/relationships/hyperlink" Target="https://learningcentre.aalto.fi/fi/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aalto.finna.fi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ibguides.aalto.fi/design/designguide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200" y="2740025"/>
            <a:ext cx="7975600" cy="2636838"/>
          </a:xfr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fi-FI" sz="4800" dirty="0" err="1" smtClean="0"/>
              <a:t>Thesis-kick</a:t>
            </a:r>
            <a:r>
              <a:rPr lang="fi-FI" sz="4800" dirty="0" smtClean="0"/>
              <a:t> </a:t>
            </a:r>
            <a:r>
              <a:rPr lang="fi-FI" sz="4800" dirty="0" err="1" smtClean="0"/>
              <a:t>off</a:t>
            </a:r>
            <a:r>
              <a:rPr lang="fi-FI" sz="4800" dirty="0" smtClean="0"/>
              <a:t> </a:t>
            </a:r>
            <a:r>
              <a:rPr lang="fi-FI" sz="4800" dirty="0" err="1" smtClean="0"/>
              <a:t>seminar</a:t>
            </a:r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sz="4800" dirty="0" err="1" smtClean="0"/>
              <a:t>Information</a:t>
            </a:r>
            <a:r>
              <a:rPr lang="fi-FI" sz="4800" dirty="0"/>
              <a:t> </a:t>
            </a:r>
            <a:r>
              <a:rPr lang="fi-FI" sz="4800" dirty="0" err="1" smtClean="0"/>
              <a:t>retrieval</a:t>
            </a:r>
            <a:r>
              <a:rPr lang="fi-FI" sz="4800" dirty="0" smtClean="0"/>
              <a:t/>
            </a:r>
            <a:br>
              <a:rPr lang="fi-FI" sz="4800" dirty="0" smtClean="0"/>
            </a:b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28674" name="Subtitle 2"/>
          <p:cNvSpPr>
            <a:spLocks noGrp="1"/>
          </p:cNvSpPr>
          <p:nvPr>
            <p:ph type="subTitle" idx="1"/>
          </p:nvPr>
        </p:nvSpPr>
        <p:spPr bwMode="auto">
          <a:xfrm>
            <a:off x="584200" y="5505450"/>
            <a:ext cx="5380038" cy="79216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fi-FI" dirty="0" smtClean="0">
              <a:latin typeface="Georgia" charset="0"/>
              <a:cs typeface="Georgia" charset="0"/>
            </a:endParaRPr>
          </a:p>
          <a:p>
            <a:pPr>
              <a:spcBef>
                <a:spcPct val="0"/>
              </a:spcBef>
            </a:pPr>
            <a:r>
              <a:rPr lang="fi-FI" dirty="0" smtClean="0">
                <a:latin typeface="Georgia" charset="0"/>
                <a:cs typeface="Georgia" charset="0"/>
              </a:rPr>
              <a:t>Marika Sarvilahti</a:t>
            </a:r>
          </a:p>
          <a:p>
            <a:pPr>
              <a:spcBef>
                <a:spcPct val="0"/>
              </a:spcBef>
            </a:pPr>
            <a:r>
              <a:rPr lang="fi-FI" dirty="0" err="1" smtClean="0">
                <a:latin typeface="Georgia" charset="0"/>
                <a:cs typeface="Georgia" charset="0"/>
              </a:rPr>
              <a:t>Information</a:t>
            </a:r>
            <a:r>
              <a:rPr lang="fi-FI" dirty="0" smtClean="0">
                <a:latin typeface="Georgia" charset="0"/>
                <a:cs typeface="Georgia" charset="0"/>
              </a:rPr>
              <a:t> </a:t>
            </a:r>
            <a:r>
              <a:rPr lang="fi-FI" dirty="0" err="1" smtClean="0">
                <a:latin typeface="Georgia" charset="0"/>
                <a:cs typeface="Georgia" charset="0"/>
              </a:rPr>
              <a:t>Specialist</a:t>
            </a:r>
            <a:r>
              <a:rPr lang="fi-FI" dirty="0" smtClean="0">
                <a:latin typeface="Georgia" charset="0"/>
                <a:cs typeface="Georgia" charset="0"/>
              </a:rPr>
              <a:t>, Aalto University Learning Centre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Keywords</a:t>
            </a:r>
            <a:r>
              <a:rPr lang="fi-FI" dirty="0" smtClean="0"/>
              <a:t> in a </a:t>
            </a:r>
            <a:r>
              <a:rPr lang="fi-FI" dirty="0" err="1" smtClean="0"/>
              <a:t>concept</a:t>
            </a:r>
            <a:r>
              <a:rPr lang="fi-FI" dirty="0" smtClean="0"/>
              <a:t> </a:t>
            </a:r>
            <a:r>
              <a:rPr lang="fi-FI" dirty="0" err="1" smtClean="0"/>
              <a:t>map</a:t>
            </a:r>
            <a:r>
              <a:rPr lang="fi-FI" dirty="0" smtClean="0"/>
              <a:t> </a:t>
            </a: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1750864"/>
            <a:ext cx="8085138" cy="209347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1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Why</a:t>
            </a:r>
            <a:r>
              <a:rPr lang="fi-FI" dirty="0" smtClean="0"/>
              <a:t> </a:t>
            </a:r>
            <a:r>
              <a:rPr lang="fi-FI" dirty="0" err="1" smtClean="0"/>
              <a:t>use</a:t>
            </a:r>
            <a:r>
              <a:rPr lang="fi-FI" dirty="0" smtClean="0"/>
              <a:t> </a:t>
            </a:r>
            <a:r>
              <a:rPr lang="fi-FI" dirty="0" err="1" smtClean="0"/>
              <a:t>concept</a:t>
            </a:r>
            <a:r>
              <a:rPr lang="fi-FI" dirty="0" smtClean="0"/>
              <a:t> </a:t>
            </a:r>
            <a:r>
              <a:rPr lang="fi-FI" dirty="0" err="1" smtClean="0"/>
              <a:t>mapping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74201" y="1308686"/>
            <a:ext cx="8085599" cy="3831557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G</a:t>
            </a:r>
            <a:r>
              <a:rPr lang="en-US" sz="2000" b="0" dirty="0" smtClean="0">
                <a:latin typeface="+mn-lt"/>
              </a:rPr>
              <a:t>enerate </a:t>
            </a:r>
            <a:r>
              <a:rPr lang="en-US" sz="2000" b="0" dirty="0">
                <a:latin typeface="+mn-lt"/>
              </a:rPr>
              <a:t>a comprehensive and imaginative map of search terms </a:t>
            </a:r>
            <a:endParaRPr lang="en-US" sz="2000" b="0" dirty="0" smtClean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A</a:t>
            </a:r>
            <a:r>
              <a:rPr lang="en-US" sz="2000" b="0" dirty="0" smtClean="0">
                <a:latin typeface="+mn-lt"/>
              </a:rPr>
              <a:t>id </a:t>
            </a:r>
            <a:r>
              <a:rPr lang="en-US" sz="2000" b="0" dirty="0">
                <a:latin typeface="+mn-lt"/>
              </a:rPr>
              <a:t>thinking and brainstorming at the beginning of the research </a:t>
            </a:r>
            <a:r>
              <a:rPr lang="en-US" sz="2000" b="0" dirty="0" smtClean="0">
                <a:latin typeface="+mn-lt"/>
              </a:rPr>
              <a:t>process</a:t>
            </a:r>
            <a:endParaRPr lang="en-US" sz="2000" b="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H</a:t>
            </a:r>
            <a:r>
              <a:rPr lang="en-US" sz="2000" b="0" dirty="0" smtClean="0">
                <a:latin typeface="+mn-lt"/>
              </a:rPr>
              <a:t>elp </a:t>
            </a:r>
            <a:r>
              <a:rPr lang="en-US" sz="2000" b="0" dirty="0">
                <a:latin typeface="+mn-lt"/>
              </a:rPr>
              <a:t>keep track of evolving ideas during the research </a:t>
            </a:r>
            <a:r>
              <a:rPr lang="en-US" sz="2000" b="0" dirty="0" smtClean="0">
                <a:latin typeface="+mn-lt"/>
              </a:rPr>
              <a:t>process</a:t>
            </a:r>
            <a:endParaRPr lang="en-US" sz="2000" b="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C</a:t>
            </a:r>
            <a:r>
              <a:rPr lang="en-US" sz="2000" b="0" dirty="0" smtClean="0">
                <a:latin typeface="+mn-lt"/>
              </a:rPr>
              <a:t>reate </a:t>
            </a:r>
            <a:r>
              <a:rPr lang="en-US" sz="2000" b="0" dirty="0">
                <a:latin typeface="+mn-lt"/>
              </a:rPr>
              <a:t>a visual overview of a </a:t>
            </a:r>
            <a:r>
              <a:rPr lang="en-US" sz="2000" b="0" dirty="0" smtClean="0">
                <a:latin typeface="+mn-lt"/>
              </a:rPr>
              <a:t>topic</a:t>
            </a:r>
            <a:endParaRPr lang="en-US" sz="2000" b="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D</a:t>
            </a:r>
            <a:r>
              <a:rPr lang="en-US" sz="2000" b="0" dirty="0" smtClean="0">
                <a:latin typeface="+mn-lt"/>
              </a:rPr>
              <a:t>evelop </a:t>
            </a:r>
            <a:r>
              <a:rPr lang="en-US" sz="2000" b="0" dirty="0">
                <a:latin typeface="+mn-lt"/>
              </a:rPr>
              <a:t>questions on a </a:t>
            </a:r>
            <a:r>
              <a:rPr lang="en-US" sz="2000" b="0" dirty="0" smtClean="0">
                <a:latin typeface="+mn-lt"/>
              </a:rPr>
              <a:t>topic</a:t>
            </a:r>
            <a:endParaRPr lang="en-US" sz="2000" b="0" dirty="0">
              <a:latin typeface="+mn-lt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0" dirty="0">
                <a:latin typeface="+mn-lt"/>
              </a:rPr>
              <a:t>R</a:t>
            </a:r>
            <a:r>
              <a:rPr lang="en-US" sz="2000" b="0" dirty="0" smtClean="0">
                <a:latin typeface="+mn-lt"/>
              </a:rPr>
              <a:t>eveal </a:t>
            </a:r>
            <a:r>
              <a:rPr lang="en-US" sz="2000" b="0" dirty="0">
                <a:latin typeface="+mn-lt"/>
              </a:rPr>
              <a:t>patterns, themes, and associations between </a:t>
            </a:r>
            <a:r>
              <a:rPr lang="en-US" sz="2000" b="0" dirty="0" smtClean="0">
                <a:latin typeface="+mn-lt"/>
              </a:rPr>
              <a:t>ideas</a:t>
            </a:r>
            <a:endParaRPr lang="en-US" sz="2000" b="0" dirty="0">
              <a:latin typeface="+mn-lt"/>
            </a:endParaRPr>
          </a:p>
          <a:p>
            <a:pPr>
              <a:lnSpc>
                <a:spcPct val="150000"/>
              </a:lnSpc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74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Dissertations</a:t>
            </a:r>
            <a:r>
              <a:rPr lang="fi-FI" dirty="0" smtClean="0"/>
              <a:t> and </a:t>
            </a:r>
            <a:r>
              <a:rPr lang="fi-FI" dirty="0" err="1" smtClean="0"/>
              <a:t>research</a:t>
            </a:r>
            <a:r>
              <a:rPr lang="fi-FI" dirty="0" smtClean="0"/>
              <a:t> at Aalto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 defTabSz="91440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fi-FI" sz="2400" dirty="0">
                <a:solidFill>
                  <a:prstClr val="black"/>
                </a:solidFill>
                <a:ea typeface="+mn-ea"/>
                <a:cs typeface="+mn-cs"/>
              </a:rPr>
              <a:t>Aaltodoc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https://aaltodoc.aalto.fi</a:t>
            </a:r>
            <a:r>
              <a:rPr lang="fi-FI" sz="2400" b="0" dirty="0" smtClean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/</a:t>
            </a:r>
            <a:endParaRPr lang="fi-FI" sz="2400" b="0" dirty="0" smtClean="0">
              <a:solidFill>
                <a:prstClr val="black"/>
              </a:solidFill>
              <a:ea typeface="+mn-ea"/>
              <a:cs typeface="+mn-cs"/>
            </a:endParaRPr>
          </a:p>
          <a:p>
            <a:pPr lvl="0" defTabSz="914400" eaLnBrk="1" fontAlgn="auto" hangingPunct="1">
              <a:spcBef>
                <a:spcPts val="600"/>
              </a:spcBef>
              <a:spcAft>
                <a:spcPts val="0"/>
              </a:spcAft>
            </a:pPr>
            <a:endParaRPr lang="fi-FI" sz="2400" b="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defTabSz="91440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Publication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archive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 for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all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levels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 of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theses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 and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dissertations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abstracts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 and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full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text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pdfs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from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 2010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onwards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. </a:t>
            </a:r>
          </a:p>
          <a:p>
            <a:pPr lvl="0" defTabSz="914400" eaLnBrk="1" fontAlgn="auto" hangingPunct="1">
              <a:spcBef>
                <a:spcPts val="600"/>
              </a:spcBef>
              <a:spcAft>
                <a:spcPts val="0"/>
              </a:spcAft>
            </a:pPr>
            <a:endParaRPr lang="fi-FI" sz="2400" b="0" dirty="0">
              <a:solidFill>
                <a:prstClr val="black"/>
              </a:solidFill>
              <a:ea typeface="+mn-ea"/>
              <a:cs typeface="+mn-cs"/>
            </a:endParaRPr>
          </a:p>
          <a:p>
            <a:pPr lvl="0" defTabSz="91440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Older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dissertations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are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held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 in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the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400" b="0" dirty="0" err="1" smtClean="0">
                <a:solidFill>
                  <a:prstClr val="black"/>
                </a:solidFill>
                <a:ea typeface="+mn-ea"/>
                <a:cs typeface="+mn-cs"/>
              </a:rPr>
              <a:t>learning</a:t>
            </a:r>
            <a:r>
              <a:rPr lang="fi-FI" sz="2400" b="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400" b="0" dirty="0" err="1" smtClean="0">
                <a:solidFill>
                  <a:prstClr val="black"/>
                </a:solidFill>
                <a:ea typeface="+mn-ea"/>
                <a:cs typeface="+mn-cs"/>
              </a:rPr>
              <a:t>centre</a:t>
            </a:r>
            <a:r>
              <a:rPr lang="fi-FI" sz="2400" b="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collection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 in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print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400" b="0" dirty="0" err="1">
                <a:solidFill>
                  <a:prstClr val="black"/>
                </a:solidFill>
                <a:ea typeface="+mn-ea"/>
                <a:cs typeface="+mn-cs"/>
              </a:rPr>
              <a:t>format</a:t>
            </a:r>
            <a:r>
              <a:rPr lang="fi-FI" sz="2400" b="0" dirty="0">
                <a:solidFill>
                  <a:prstClr val="black"/>
                </a:solidFill>
                <a:ea typeface="+mn-ea"/>
                <a:cs typeface="+mn-cs"/>
              </a:rPr>
              <a:t>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82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Visual Resources Centre (VRC)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8085599" cy="396265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hlinkClick r:id="rId2"/>
              </a:rPr>
              <a:t>VRC resource guide</a:t>
            </a:r>
            <a:r>
              <a:rPr lang="en-US" dirty="0">
                <a:latin typeface="+mn-lt"/>
              </a:rPr>
              <a:t> </a:t>
            </a:r>
            <a:r>
              <a:rPr lang="en-US" b="0" dirty="0">
                <a:latin typeface="+mn-lt"/>
              </a:rPr>
              <a:t>with over 100 digital image databases and </a:t>
            </a:r>
            <a:r>
              <a:rPr lang="en-US" b="0" dirty="0" err="1">
                <a:latin typeface="+mn-lt"/>
              </a:rPr>
              <a:t>visualisation</a:t>
            </a:r>
            <a:r>
              <a:rPr lang="en-US" b="0" dirty="0">
                <a:latin typeface="+mn-lt"/>
              </a:rPr>
              <a:t> </a:t>
            </a:r>
            <a:r>
              <a:rPr lang="en-US" b="0" dirty="0" smtClean="0">
                <a:latin typeface="+mn-lt"/>
              </a:rPr>
              <a:t>tools</a:t>
            </a:r>
          </a:p>
          <a:p>
            <a:endParaRPr lang="en-US" sz="800" b="0" dirty="0" smtClean="0">
              <a:latin typeface="+mn-lt"/>
            </a:endParaRPr>
          </a:p>
          <a:p>
            <a:r>
              <a:rPr lang="en-US" b="0" dirty="0">
                <a:latin typeface="+mn-lt"/>
              </a:rPr>
              <a:t>	</a:t>
            </a:r>
            <a:r>
              <a:rPr lang="en-US" dirty="0" smtClean="0">
                <a:latin typeface="+mn-lt"/>
              </a:rPr>
              <a:t>libguides.aalto.fi/</a:t>
            </a:r>
            <a:r>
              <a:rPr lang="en-US" dirty="0" err="1" smtClean="0">
                <a:latin typeface="+mn-lt"/>
              </a:rPr>
              <a:t>vrc</a:t>
            </a:r>
            <a:endParaRPr lang="en-US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Free training and help on using visual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0" dirty="0" smtClean="0">
              <a:latin typeface="+mn-lt"/>
              <a:hlinkClick r:id="rId3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n-lt"/>
                <a:hlinkClick r:id="rId3"/>
              </a:rPr>
              <a:t>DVD-collection</a:t>
            </a:r>
            <a:endParaRPr lang="en-US" b="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Edit and </a:t>
            </a:r>
            <a:r>
              <a:rPr lang="en-US" b="0" dirty="0" smtClean="0">
                <a:latin typeface="+mn-lt"/>
              </a:rPr>
              <a:t>produce your </a:t>
            </a:r>
            <a:r>
              <a:rPr lang="en-US" b="0" dirty="0">
                <a:latin typeface="+mn-lt"/>
              </a:rPr>
              <a:t>media </a:t>
            </a:r>
            <a:r>
              <a:rPr lang="en-US" b="0" dirty="0" smtClean="0">
                <a:latin typeface="+mn-lt"/>
              </a:rPr>
              <a:t>material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+mn-lt"/>
              </a:rPr>
              <a:t>Exhibition space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15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Information</a:t>
            </a:r>
            <a:r>
              <a:rPr lang="fi-FI" dirty="0" smtClean="0"/>
              <a:t> management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0" y="1469107"/>
            <a:ext cx="8085599" cy="3831557"/>
          </a:xfrm>
        </p:spPr>
        <p:txBody>
          <a:bodyPr/>
          <a:lstStyle/>
          <a:p>
            <a:r>
              <a:rPr lang="fi-FI" sz="1800" dirty="0" smtClean="0">
                <a:hlinkClick r:id="rId2"/>
              </a:rPr>
              <a:t>https</a:t>
            </a:r>
            <a:r>
              <a:rPr lang="fi-FI" sz="1800" dirty="0">
                <a:hlinkClick r:id="rId2"/>
              </a:rPr>
              <a:t>://</a:t>
            </a:r>
            <a:r>
              <a:rPr lang="fi-FI" sz="1800" dirty="0" smtClean="0">
                <a:hlinkClick r:id="rId2"/>
              </a:rPr>
              <a:t>refworks.proquest.com</a:t>
            </a:r>
            <a:r>
              <a:rPr lang="fi-FI" sz="1800" dirty="0" smtClean="0"/>
              <a:t> </a:t>
            </a:r>
            <a:r>
              <a:rPr lang="fi-FI" sz="1800" b="0" dirty="0" err="1" smtClean="0"/>
              <a:t>Keep</a:t>
            </a:r>
            <a:r>
              <a:rPr lang="fi-FI" sz="1800" b="0" dirty="0" smtClean="0"/>
              <a:t> </a:t>
            </a:r>
            <a:r>
              <a:rPr lang="fi-FI" sz="1800" b="0" dirty="0" err="1" smtClean="0"/>
              <a:t>references</a:t>
            </a:r>
            <a:r>
              <a:rPr lang="fi-FI" sz="1800" b="0" dirty="0" smtClean="0"/>
              <a:t> </a:t>
            </a:r>
            <a:r>
              <a:rPr lang="fi-FI" sz="1800" b="0" dirty="0" err="1" smtClean="0"/>
              <a:t>organised</a:t>
            </a:r>
            <a:r>
              <a:rPr lang="fi-FI" sz="1800" b="0" dirty="0" smtClean="0"/>
              <a:t> in a </a:t>
            </a:r>
            <a:r>
              <a:rPr lang="fi-FI" sz="1800" b="0" dirty="0" err="1" smtClean="0"/>
              <a:t>reference</a:t>
            </a:r>
            <a:r>
              <a:rPr lang="fi-FI" sz="1800" b="0" dirty="0" smtClean="0"/>
              <a:t> management </a:t>
            </a:r>
            <a:r>
              <a:rPr lang="fi-FI" sz="1800" b="0" dirty="0" err="1" smtClean="0"/>
              <a:t>system</a:t>
            </a:r>
            <a:r>
              <a:rPr lang="fi-FI" sz="1800" b="0" dirty="0" smtClean="0"/>
              <a:t> </a:t>
            </a:r>
            <a:r>
              <a:rPr lang="fi-FI" sz="1800" b="0" dirty="0" err="1" smtClean="0"/>
              <a:t>such</a:t>
            </a:r>
            <a:r>
              <a:rPr lang="fi-FI" sz="1800" b="0" dirty="0" smtClean="0"/>
              <a:t> as </a:t>
            </a:r>
            <a:r>
              <a:rPr lang="fi-FI" sz="1800" b="0" dirty="0" err="1" smtClean="0"/>
              <a:t>RefWorks</a:t>
            </a:r>
            <a:r>
              <a:rPr lang="fi-FI" sz="1800" b="0" dirty="0"/>
              <a:t> </a:t>
            </a:r>
            <a:r>
              <a:rPr lang="en-US" sz="1800" b="0" dirty="0" smtClean="0"/>
              <a:t>	</a:t>
            </a:r>
          </a:p>
          <a:p>
            <a:r>
              <a:rPr lang="en-US" sz="1800" dirty="0"/>
              <a:t>	</a:t>
            </a:r>
            <a:endParaRPr lang="en-US" sz="1800" dirty="0" smtClean="0"/>
          </a:p>
          <a:p>
            <a:r>
              <a:rPr lang="en-US" sz="1800" dirty="0"/>
              <a:t>	</a:t>
            </a:r>
            <a:r>
              <a:rPr lang="en-US" sz="1800" b="0" dirty="0" err="1" smtClean="0"/>
              <a:t>RefWorks</a:t>
            </a:r>
            <a:r>
              <a:rPr lang="en-US" sz="1800" b="0" dirty="0" smtClean="0"/>
              <a:t> </a:t>
            </a:r>
            <a:r>
              <a:rPr lang="en-US" sz="1800" b="0" dirty="0" smtClean="0"/>
              <a:t>allows </a:t>
            </a:r>
            <a:r>
              <a:rPr lang="en-US" sz="1800" b="0" dirty="0"/>
              <a:t>you </a:t>
            </a:r>
            <a:r>
              <a:rPr lang="en-US" sz="1800" b="0" dirty="0" smtClean="0"/>
              <a:t>to:</a:t>
            </a:r>
            <a:endParaRPr lang="en-US" sz="1800" b="0" dirty="0"/>
          </a:p>
          <a:p>
            <a:endParaRPr lang="en-US" sz="900" b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    organize and create a personal database online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    format bibliographies and manuscripts according to different output styles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    import references from a variety of </a:t>
            </a:r>
            <a:r>
              <a:rPr lang="en-US" sz="1800" b="0" dirty="0" smtClean="0"/>
              <a:t>databases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 </a:t>
            </a:r>
            <a:r>
              <a:rPr lang="en-US" sz="1800" b="0" dirty="0" smtClean="0"/>
              <a:t>   create references for web pages</a:t>
            </a:r>
            <a:endParaRPr lang="en-US" sz="1800" b="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b="0" dirty="0"/>
              <a:t>    attach files and notes to </a:t>
            </a:r>
            <a:r>
              <a:rPr lang="en-US" sz="1800" b="0" dirty="0" smtClean="0"/>
              <a:t>references</a:t>
            </a:r>
          </a:p>
          <a:p>
            <a:pPr>
              <a:lnSpc>
                <a:spcPct val="150000"/>
              </a:lnSpc>
            </a:pPr>
            <a:endParaRPr lang="fi-FI" sz="1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50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68338" y="1188370"/>
            <a:ext cx="8085599" cy="3831557"/>
          </a:xfrm>
        </p:spPr>
        <p:txBody>
          <a:bodyPr/>
          <a:lstStyle/>
          <a:p>
            <a:r>
              <a:rPr lang="fi-FI" dirty="0" err="1" smtClean="0"/>
              <a:t>Finnish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r>
              <a:rPr lang="fi-FI" dirty="0" smtClean="0"/>
              <a:t> </a:t>
            </a:r>
            <a:r>
              <a:rPr lang="fi-FI" dirty="0" err="1" smtClean="0"/>
              <a:t>are</a:t>
            </a:r>
            <a:r>
              <a:rPr lang="fi-FI" dirty="0" smtClean="0"/>
              <a:t> open to </a:t>
            </a:r>
            <a:r>
              <a:rPr lang="fi-FI" dirty="0" err="1" smtClean="0"/>
              <a:t>all</a:t>
            </a:r>
            <a:endParaRPr lang="fi-FI" dirty="0" smtClean="0"/>
          </a:p>
          <a:p>
            <a:endParaRPr lang="fi-FI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err="1" smtClean="0"/>
              <a:t>Melinda</a:t>
            </a:r>
            <a:r>
              <a:rPr lang="fi-FI" sz="1600" dirty="0" smtClean="0"/>
              <a:t>: </a:t>
            </a:r>
            <a:r>
              <a:rPr lang="fi-FI" sz="1600" b="0" dirty="0" err="1" smtClean="0"/>
              <a:t>all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Finnish</a:t>
            </a:r>
            <a:r>
              <a:rPr lang="fi-FI" sz="1600" b="0" dirty="0" smtClean="0"/>
              <a:t> University </a:t>
            </a:r>
            <a:r>
              <a:rPr lang="fi-FI" sz="1600" b="0" dirty="0" err="1" smtClean="0"/>
              <a:t>libraries</a:t>
            </a:r>
            <a:r>
              <a:rPr lang="fi-FI" sz="1600" b="0" dirty="0" smtClean="0"/>
              <a:t> </a:t>
            </a:r>
            <a:r>
              <a:rPr lang="fi-FI" sz="1600" b="0" dirty="0">
                <a:hlinkClick r:id="rId2"/>
              </a:rPr>
              <a:t>http://</a:t>
            </a:r>
            <a:r>
              <a:rPr lang="fi-FI" sz="1600" b="0" dirty="0" smtClean="0">
                <a:hlinkClick r:id="rId2"/>
              </a:rPr>
              <a:t>melinda.kansalliskirjasto.fi</a:t>
            </a:r>
            <a:endParaRPr lang="fi-FI" sz="1600" b="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smtClean="0"/>
              <a:t>Helsinki University Library: </a:t>
            </a:r>
            <a:r>
              <a:rPr lang="fi-FI" sz="1600" b="0" dirty="0">
                <a:hlinkClick r:id="rId3"/>
              </a:rPr>
              <a:t>http://</a:t>
            </a:r>
            <a:r>
              <a:rPr lang="fi-FI" sz="1600" b="0" dirty="0" smtClean="0">
                <a:hlinkClick r:id="rId3"/>
              </a:rPr>
              <a:t>www.helsinki.fi/kirjasto/</a:t>
            </a:r>
            <a:endParaRPr lang="fi-FI" sz="1600" b="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smtClean="0"/>
              <a:t>Art </a:t>
            </a:r>
            <a:r>
              <a:rPr lang="fi-FI" sz="1600" dirty="0"/>
              <a:t>University </a:t>
            </a:r>
            <a:r>
              <a:rPr lang="fi-FI" sz="1600" dirty="0" smtClean="0"/>
              <a:t>Library: </a:t>
            </a:r>
            <a:r>
              <a:rPr lang="fi-FI" sz="1600" b="0" dirty="0">
                <a:hlinkClick r:id="rId4"/>
              </a:rPr>
              <a:t>https://</a:t>
            </a:r>
            <a:r>
              <a:rPr lang="fi-FI" sz="1600" b="0" dirty="0" smtClean="0">
                <a:hlinkClick r:id="rId4"/>
              </a:rPr>
              <a:t>lib.uniarts.fi</a:t>
            </a:r>
            <a:endParaRPr lang="fi-FI" sz="1600" b="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smtClean="0"/>
              <a:t>Helsinki </a:t>
            </a:r>
            <a:r>
              <a:rPr lang="fi-FI" sz="1600" dirty="0"/>
              <a:t>P</a:t>
            </a:r>
            <a:r>
              <a:rPr lang="fi-FI" sz="1600" dirty="0" smtClean="0"/>
              <a:t>ublic Library: </a:t>
            </a:r>
            <a:r>
              <a:rPr lang="fi-FI" sz="1600" b="0" dirty="0">
                <a:hlinkClick r:id="rId5"/>
              </a:rPr>
              <a:t>www.helmet.fi</a:t>
            </a:r>
            <a:r>
              <a:rPr lang="fi-FI" sz="1600" b="0" dirty="0" smtClean="0">
                <a:hlinkClick r:id="rId5"/>
              </a:rPr>
              <a:t>/</a:t>
            </a:r>
            <a:endParaRPr lang="fi-FI" sz="1600" b="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smtClean="0"/>
              <a:t>National </a:t>
            </a:r>
            <a:r>
              <a:rPr lang="fi-FI" sz="1600" dirty="0" err="1" smtClean="0"/>
              <a:t>Gallery</a:t>
            </a:r>
            <a:r>
              <a:rPr lang="fi-FI" sz="1600" dirty="0" smtClean="0"/>
              <a:t> Library: </a:t>
            </a:r>
            <a:r>
              <a:rPr lang="fi-FI" sz="1600" b="0" dirty="0" smtClean="0">
                <a:hlinkClick r:id="rId6"/>
              </a:rPr>
              <a:t>https://www.kansallisgalleria.fi/en/kokoelmatietopalvelu/kirjaston-palvelut/</a:t>
            </a:r>
            <a:endParaRPr lang="fi-FI" sz="1600" b="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smtClean="0"/>
              <a:t>National </a:t>
            </a:r>
            <a:r>
              <a:rPr lang="fi-FI" sz="1600" dirty="0" err="1" smtClean="0"/>
              <a:t>Archives</a:t>
            </a:r>
            <a:r>
              <a:rPr lang="fi-FI" sz="1600" dirty="0" smtClean="0"/>
              <a:t>: </a:t>
            </a:r>
            <a:r>
              <a:rPr lang="fi-FI" sz="1600" b="0" dirty="0" smtClean="0">
                <a:hlinkClick r:id="rId7"/>
              </a:rPr>
              <a:t>www.arkisto.fi</a:t>
            </a:r>
            <a:endParaRPr lang="fi-FI" sz="1600" b="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smtClean="0"/>
              <a:t>National </a:t>
            </a:r>
            <a:r>
              <a:rPr lang="fi-FI" sz="1600" dirty="0" err="1" smtClean="0"/>
              <a:t>Audiovisual</a:t>
            </a:r>
            <a:r>
              <a:rPr lang="fi-FI" sz="1600" dirty="0" smtClean="0"/>
              <a:t> Archive: </a:t>
            </a:r>
            <a:r>
              <a:rPr lang="fi-FI" sz="1600" b="0" dirty="0">
                <a:hlinkClick r:id="rId8"/>
              </a:rPr>
              <a:t>https://kavi.fi</a:t>
            </a:r>
            <a:r>
              <a:rPr lang="fi-FI" sz="1600" b="0" dirty="0" smtClean="0">
                <a:hlinkClick r:id="rId8"/>
              </a:rPr>
              <a:t>/</a:t>
            </a:r>
            <a:endParaRPr lang="fi-FI" sz="1600" b="0" dirty="0" smtClean="0"/>
          </a:p>
          <a:p>
            <a:endParaRPr lang="fi-FI" sz="1800" b="0" i="1" dirty="0" smtClean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</a:pPr>
            <a:endParaRPr lang="fi-FI" sz="1800" b="0" i="1" dirty="0">
              <a:latin typeface="Georgia" panose="02040502050405020303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523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solidFill>
            <a:schemeClr val="bg1">
              <a:alpha val="73000"/>
            </a:schemeClr>
          </a:solidFill>
        </p:spPr>
        <p:txBody>
          <a:bodyPr/>
          <a:lstStyle/>
          <a:p>
            <a:r>
              <a:rPr lang="fi-FI" sz="6000" dirty="0" err="1" smtClean="0">
                <a:solidFill>
                  <a:srgbClr val="0070C0"/>
                </a:solidFill>
              </a:rPr>
              <a:t>Thank</a:t>
            </a:r>
            <a:r>
              <a:rPr lang="fi-FI" sz="6000" dirty="0" smtClean="0">
                <a:solidFill>
                  <a:srgbClr val="0070C0"/>
                </a:solidFill>
              </a:rPr>
              <a:t> </a:t>
            </a:r>
            <a:r>
              <a:rPr lang="fi-FI" sz="6000" dirty="0" err="1" smtClean="0">
                <a:solidFill>
                  <a:srgbClr val="0070C0"/>
                </a:solidFill>
              </a:rPr>
              <a:t>you</a:t>
            </a:r>
            <a:r>
              <a:rPr lang="fi-FI" sz="6000" dirty="0" smtClean="0">
                <a:solidFill>
                  <a:srgbClr val="0070C0"/>
                </a:solidFill>
              </a:rPr>
              <a:t>! </a:t>
            </a:r>
            <a:r>
              <a:rPr lang="fi-FI" sz="6000" dirty="0" err="1" smtClean="0">
                <a:solidFill>
                  <a:srgbClr val="0070C0"/>
                </a:solidFill>
              </a:rPr>
              <a:t>Questions</a:t>
            </a:r>
            <a:r>
              <a:rPr lang="fi-FI" sz="6000" dirty="0" smtClean="0">
                <a:solidFill>
                  <a:srgbClr val="0070C0"/>
                </a:solidFill>
              </a:rPr>
              <a:t>?</a:t>
            </a:r>
            <a:br>
              <a:rPr lang="fi-FI" sz="6000" dirty="0" smtClean="0">
                <a:solidFill>
                  <a:srgbClr val="0070C0"/>
                </a:solidFill>
              </a:rPr>
            </a:br>
            <a:r>
              <a:rPr lang="fi-FI" sz="6000" dirty="0">
                <a:solidFill>
                  <a:srgbClr val="0070C0"/>
                </a:solidFill>
              </a:rPr>
              <a:t/>
            </a:r>
            <a:br>
              <a:rPr lang="fi-FI" sz="6000" dirty="0">
                <a:solidFill>
                  <a:srgbClr val="0070C0"/>
                </a:solidFill>
              </a:rPr>
            </a:br>
            <a:r>
              <a:rPr lang="fi-FI" sz="5400" dirty="0" smtClean="0">
                <a:solidFill>
                  <a:srgbClr val="0070C0"/>
                </a:solidFill>
              </a:rPr>
              <a:t>oppimiskeskus@aalto.fi</a:t>
            </a:r>
            <a:endParaRPr lang="fi-FI" sz="5400" dirty="0">
              <a:solidFill>
                <a:srgbClr val="0070C0"/>
              </a:solidFill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524500" y="6111875"/>
            <a:ext cx="3619500" cy="185738"/>
          </a:xfrm>
        </p:spPr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5524500" y="6297613"/>
            <a:ext cx="3619500" cy="161925"/>
          </a:xfrm>
        </p:spPr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62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613" y="495300"/>
            <a:ext cx="7977187" cy="1016000"/>
          </a:xfrm>
        </p:spPr>
        <p:txBody>
          <a:bodyPr/>
          <a:lstStyle/>
          <a:p>
            <a:pPr>
              <a:defRPr/>
            </a:pPr>
            <a:r>
              <a:rPr lang="fi-FI" dirty="0"/>
              <a:t>l</a:t>
            </a:r>
            <a:r>
              <a:rPr lang="fi-FI" dirty="0" smtClean="0"/>
              <a:t>earningcentre.aalto.fi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5"/>
          </p:nvPr>
        </p:nvSpPr>
        <p:spPr/>
        <p:txBody>
          <a:bodyPr/>
          <a:lstStyle/>
          <a:p>
            <a:pPr>
              <a:defRPr/>
            </a:pPr>
            <a:fld id="{937F2BE7-AF26-AB44-866A-8D5477B794AE}" type="datetime1">
              <a:rPr lang="fi-FI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7874A76-ED1E-2B41-958F-C92BEB2B5DEB}" type="slidenum">
              <a:rPr lang="fi-FI"/>
              <a:pPr>
                <a:defRPr/>
              </a:pPr>
              <a:t>2</a:t>
            </a:fld>
            <a:endParaRPr lang="fi-FI"/>
          </a:p>
        </p:txBody>
      </p:sp>
      <p:sp>
        <p:nvSpPr>
          <p:cNvPr id="38916" name="Content Placeholder 7"/>
          <p:cNvSpPr>
            <a:spLocks noGrp="1"/>
          </p:cNvSpPr>
          <p:nvPr>
            <p:ph sz="quarter" idx="14"/>
          </p:nvPr>
        </p:nvSpPr>
        <p:spPr bwMode="auto">
          <a:xfrm>
            <a:off x="584200" y="1423736"/>
            <a:ext cx="4165600" cy="407068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 smtClean="0"/>
              <a:t>Harald </a:t>
            </a:r>
            <a:r>
              <a:rPr lang="fi-FI" b="0" dirty="0" err="1" smtClean="0"/>
              <a:t>Herlin</a:t>
            </a:r>
            <a:r>
              <a:rPr lang="fi-FI" b="0" dirty="0" smtClean="0"/>
              <a:t> Learning </a:t>
            </a:r>
            <a:r>
              <a:rPr lang="fi-FI" b="0" dirty="0"/>
              <a:t>C</a:t>
            </a:r>
            <a:r>
              <a:rPr lang="fi-FI" b="0" dirty="0" smtClean="0"/>
              <a:t>entre for Aalto </a:t>
            </a:r>
            <a:r>
              <a:rPr lang="fi-FI" b="0" dirty="0" err="1" smtClean="0"/>
              <a:t>University’s</a:t>
            </a:r>
            <a:r>
              <a:rPr lang="fi-FI" b="0" dirty="0" smtClean="0"/>
              <a:t> </a:t>
            </a:r>
            <a:r>
              <a:rPr lang="fi-FI" b="0" dirty="0" err="1" smtClean="0"/>
              <a:t>information</a:t>
            </a:r>
            <a:r>
              <a:rPr lang="fi-FI" b="0" dirty="0" smtClean="0"/>
              <a:t> </a:t>
            </a:r>
            <a:r>
              <a:rPr lang="fi-FI" b="0" dirty="0" err="1"/>
              <a:t>collections</a:t>
            </a:r>
            <a:r>
              <a:rPr lang="fi-FI" b="0" dirty="0"/>
              <a:t> </a:t>
            </a:r>
            <a:endParaRPr lang="fi-FI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8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0" dirty="0" smtClean="0"/>
              <a:t>Books</a:t>
            </a:r>
            <a:r>
              <a:rPr lang="fi-FI" b="0" dirty="0"/>
              <a:t>, e-</a:t>
            </a:r>
            <a:r>
              <a:rPr lang="fi-FI" b="0" dirty="0" err="1"/>
              <a:t>books</a:t>
            </a:r>
            <a:r>
              <a:rPr lang="fi-FI" b="0" dirty="0"/>
              <a:t>, </a:t>
            </a:r>
            <a:r>
              <a:rPr lang="fi-FI" b="0" dirty="0" err="1" smtClean="0"/>
              <a:t>journal</a:t>
            </a:r>
            <a:r>
              <a:rPr lang="fi-FI" b="0" dirty="0" err="1"/>
              <a:t>s</a:t>
            </a:r>
            <a:r>
              <a:rPr lang="fi-FI" b="0" dirty="0" smtClean="0"/>
              <a:t>, e-</a:t>
            </a:r>
            <a:r>
              <a:rPr lang="fi-FI" b="0" dirty="0" err="1" smtClean="0"/>
              <a:t>journals</a:t>
            </a:r>
            <a:r>
              <a:rPr lang="fi-FI" b="0" dirty="0" smtClean="0"/>
              <a:t>, </a:t>
            </a:r>
            <a:r>
              <a:rPr lang="fi-FI" b="0" dirty="0" err="1" smtClean="0"/>
              <a:t>visual</a:t>
            </a:r>
            <a:r>
              <a:rPr lang="fi-FI" b="0" dirty="0" smtClean="0"/>
              <a:t> </a:t>
            </a:r>
            <a:r>
              <a:rPr lang="fi-FI" b="0" dirty="0" err="1" smtClean="0"/>
              <a:t>resources</a:t>
            </a:r>
            <a:r>
              <a:rPr lang="fi-FI" b="0" dirty="0" smtClean="0"/>
              <a:t>, help on </a:t>
            </a:r>
            <a:r>
              <a:rPr lang="fi-FI" b="0" dirty="0" err="1" smtClean="0"/>
              <a:t>information</a:t>
            </a:r>
            <a:r>
              <a:rPr lang="fi-FI" b="0" dirty="0" smtClean="0"/>
              <a:t> </a:t>
            </a:r>
            <a:r>
              <a:rPr lang="fi-FI" b="0" dirty="0" err="1" smtClean="0"/>
              <a:t>searching</a:t>
            </a:r>
            <a:r>
              <a:rPr lang="fi-FI" b="0" dirty="0" smtClean="0"/>
              <a:t> etc</a:t>
            </a:r>
            <a:r>
              <a:rPr lang="fi-FI" b="0" dirty="0"/>
              <a:t>.</a:t>
            </a:r>
            <a:r>
              <a:rPr lang="fi-FI" b="0" dirty="0" smtClean="0"/>
              <a:t> </a:t>
            </a:r>
            <a:r>
              <a:rPr lang="fi-FI" b="0" dirty="0"/>
              <a:t>for </a:t>
            </a:r>
            <a:r>
              <a:rPr lang="fi-FI" b="0" dirty="0" err="1"/>
              <a:t>all</a:t>
            </a:r>
            <a:r>
              <a:rPr lang="fi-FI" b="0" dirty="0"/>
              <a:t> </a:t>
            </a:r>
            <a:r>
              <a:rPr lang="fi-FI" b="0" dirty="0" err="1" smtClean="0"/>
              <a:t>subjects</a:t>
            </a:r>
            <a:endParaRPr lang="fi-FI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i="0" dirty="0" smtClean="0">
                <a:latin typeface="+mn-lt"/>
                <a:ea typeface="ヒラギノ角ゴ Pro W3" charset="0"/>
                <a:cs typeface="Georgia" charset="0"/>
              </a:rPr>
              <a:t>Information </a:t>
            </a:r>
            <a:r>
              <a:rPr lang="en-US" b="0" i="0" dirty="0" smtClean="0">
                <a:latin typeface="+mn-lt"/>
                <a:ea typeface="ヒラギノ角ゴ Pro W3" charset="0"/>
                <a:cs typeface="Georgia" charset="0"/>
              </a:rPr>
              <a:t>searching process as part of </a:t>
            </a:r>
            <a:r>
              <a:rPr lang="en-US" b="0" i="0" dirty="0" smtClean="0">
                <a:latin typeface="+mn-lt"/>
                <a:ea typeface="ヒラギノ角ゴ Pro W3" charset="0"/>
                <a:cs typeface="Georgia" charset="0"/>
              </a:rPr>
              <a:t>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800" b="0" i="0" dirty="0" smtClean="0">
              <a:latin typeface="+mn-lt"/>
              <a:ea typeface="ヒラギノ角ゴ Pro W3" charset="0"/>
              <a:cs typeface="Georgi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>
                <a:latin typeface="+mn-lt"/>
                <a:ea typeface="ヒラギノ角ゴ Pro W3" charset="0"/>
                <a:cs typeface="Georgia" charset="0"/>
              </a:rPr>
              <a:t>Key tools: Aalto-</a:t>
            </a:r>
            <a:r>
              <a:rPr lang="en-US" b="0" dirty="0" err="1" smtClean="0">
                <a:latin typeface="+mn-lt"/>
                <a:ea typeface="ヒラギノ角ゴ Pro W3" charset="0"/>
                <a:cs typeface="Georgia" charset="0"/>
              </a:rPr>
              <a:t>Finna</a:t>
            </a:r>
            <a:r>
              <a:rPr lang="en-US" b="0" dirty="0" smtClean="0">
                <a:latin typeface="+mn-lt"/>
                <a:ea typeface="ヒラギノ角ゴ Pro W3" charset="0"/>
                <a:cs typeface="Georgia" charset="0"/>
              </a:rPr>
              <a:t> and Research Guides, </a:t>
            </a:r>
            <a:r>
              <a:rPr lang="en-US" b="0" dirty="0" err="1" smtClean="0">
                <a:latin typeface="+mn-lt"/>
                <a:ea typeface="ヒラギノ角ゴ Pro W3" charset="0"/>
                <a:cs typeface="Georgia" charset="0"/>
              </a:rPr>
              <a:t>RefWorks</a:t>
            </a:r>
            <a:endParaRPr lang="en-US" b="0" i="0" dirty="0">
              <a:latin typeface="+mn-lt"/>
              <a:ea typeface="ヒラギノ角ゴ Pro W3" charset="0"/>
              <a:cs typeface="Georgia" charset="0"/>
            </a:endParaRPr>
          </a:p>
        </p:txBody>
      </p:sp>
      <p:pic>
        <p:nvPicPr>
          <p:cNvPr id="6" name="Content Placeholder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74" y="526156"/>
            <a:ext cx="3234159" cy="496826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searching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962295" y="959556"/>
          <a:ext cx="7075394" cy="4504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3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Selecting</a:t>
            </a:r>
            <a:r>
              <a:rPr lang="fi-FI" dirty="0" smtClean="0"/>
              <a:t> </a:t>
            </a:r>
            <a:r>
              <a:rPr lang="fi-FI" dirty="0" err="1" smtClean="0"/>
              <a:t>information</a:t>
            </a:r>
            <a:r>
              <a:rPr lang="fi-FI" dirty="0" smtClean="0"/>
              <a:t> </a:t>
            </a:r>
            <a:r>
              <a:rPr lang="fi-FI" dirty="0" err="1" smtClean="0"/>
              <a:t>sources</a:t>
            </a:r>
            <a:endParaRPr lang="fi-FI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40000" y="1283057"/>
            <a:ext cx="8085599" cy="3831557"/>
          </a:xfrm>
        </p:spPr>
        <p:txBody>
          <a:bodyPr/>
          <a:lstStyle/>
          <a:p>
            <a:pPr marL="342900" lvl="0" indent="-342900" defTabSz="9144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Always based on a need (academic vs. informal, slow vs. quick) </a:t>
            </a:r>
          </a:p>
          <a:p>
            <a:pPr marL="342900" lvl="0" indent="-342900" defTabSz="9144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Type of information need determines the method and sources to be used</a:t>
            </a:r>
          </a:p>
          <a:p>
            <a:pPr marL="342900" lvl="0" indent="-342900" defTabSz="914400" eaLnBrk="1" fontAlgn="auto" hangingPunct="1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Different information sources are suitable for different situations (you are likely to mix &amp; match): </a:t>
            </a:r>
          </a:p>
          <a:p>
            <a:pPr lvl="0" defTabSz="91440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   - journal articles </a:t>
            </a:r>
          </a:p>
          <a:p>
            <a:pPr lvl="0" defTabSz="91440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   - books</a:t>
            </a:r>
          </a:p>
          <a:p>
            <a:pPr lvl="0" defTabSz="91440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   - fact finding from dictionaries, standards, statistics</a:t>
            </a:r>
          </a:p>
          <a:p>
            <a:pPr lvl="0" defTabSz="91440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   - official documents (records, proceedings, reports)</a:t>
            </a:r>
          </a:p>
          <a:p>
            <a:pPr lvl="0" defTabSz="91440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   - audio-visual information (images &amp; sound)</a:t>
            </a:r>
          </a:p>
          <a:p>
            <a:pPr lvl="0" defTabSz="91440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   - informal information (colleagues, social media) </a:t>
            </a:r>
          </a:p>
          <a:p>
            <a:pPr lvl="0" defTabSz="91440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en-GB" sz="2000" b="0" dirty="0">
                <a:solidFill>
                  <a:prstClr val="black"/>
                </a:solidFill>
                <a:ea typeface="+mn-ea"/>
                <a:cs typeface="+mn-cs"/>
              </a:rPr>
              <a:t>    - other organisations: museums, archives, others?</a:t>
            </a:r>
          </a:p>
          <a:p>
            <a:endParaRPr lang="fi-FI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308204F-E4C8-4D0B-A504-EFCA81D9CAC1}" type="datetime1">
              <a:rPr lang="en-US" noProof="0" smtClean="0"/>
              <a:pPr/>
              <a:t>5/18/2018</a:t>
            </a:fld>
            <a:endParaRPr lang="fi-FI" noProof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2384017-E4DF-4A7A-8FA6-2DC68C3EB4D0}" type="slidenum">
              <a:rPr lang="fi-FI" noProof="0" smtClean="0"/>
              <a:pPr/>
              <a:t>4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86884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tools</a:t>
            </a:r>
            <a:r>
              <a:rPr lang="fi-FI" dirty="0" smtClean="0"/>
              <a:t> </a:t>
            </a:r>
            <a:r>
              <a:rPr lang="fi-FI" smtClean="0"/>
              <a:t>at Aalto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40000" y="982432"/>
            <a:ext cx="8085599" cy="4245569"/>
          </a:xfrm>
        </p:spPr>
        <p:txBody>
          <a:bodyPr/>
          <a:lstStyle/>
          <a:p>
            <a:pPr lvl="0" defTabSz="914400" eaLnBrk="1" fontAlgn="auto" hangingPunct="1">
              <a:spcBef>
                <a:spcPts val="600"/>
              </a:spcBef>
              <a:spcAft>
                <a:spcPts val="0"/>
              </a:spcAft>
            </a:pPr>
            <a:r>
              <a:rPr lang="fi-FI" sz="2000" b="0" dirty="0" smtClean="0">
                <a:solidFill>
                  <a:prstClr val="black"/>
                </a:solidFill>
                <a:ea typeface="+mn-ea"/>
                <a:cs typeface="+mn-cs"/>
              </a:rPr>
              <a:t>Make </a:t>
            </a:r>
            <a:r>
              <a:rPr lang="fi-FI" sz="2000" b="0" dirty="0" err="1" smtClean="0">
                <a:solidFill>
                  <a:prstClr val="black"/>
                </a:solidFill>
                <a:ea typeface="+mn-ea"/>
                <a:cs typeface="+mn-cs"/>
              </a:rPr>
              <a:t>use</a:t>
            </a:r>
            <a:r>
              <a:rPr lang="fi-FI" sz="2000" b="0" dirty="0" smtClean="0">
                <a:solidFill>
                  <a:prstClr val="black"/>
                </a:solidFill>
                <a:ea typeface="+mn-ea"/>
                <a:cs typeface="+mn-cs"/>
              </a:rPr>
              <a:t> of </a:t>
            </a:r>
            <a:r>
              <a:rPr lang="fi-FI" sz="2000" b="0" dirty="0" err="1" smtClean="0">
                <a:solidFill>
                  <a:prstClr val="black"/>
                </a:solidFill>
                <a:ea typeface="+mn-ea"/>
                <a:cs typeface="+mn-cs"/>
              </a:rPr>
              <a:t>different</a:t>
            </a:r>
            <a:r>
              <a:rPr lang="fi-FI" sz="2000" b="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000" b="0" dirty="0" err="1" smtClean="0">
                <a:solidFill>
                  <a:prstClr val="black"/>
                </a:solidFill>
                <a:ea typeface="+mn-ea"/>
                <a:cs typeface="+mn-cs"/>
              </a:rPr>
              <a:t>resources</a:t>
            </a:r>
            <a:r>
              <a:rPr lang="fi-FI" sz="2000" b="0" dirty="0" smtClean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fi-FI" sz="2000" b="0" dirty="0" err="1" smtClean="0">
                <a:solidFill>
                  <a:prstClr val="black"/>
                </a:solidFill>
                <a:ea typeface="+mn-ea"/>
                <a:cs typeface="+mn-cs"/>
              </a:rPr>
              <a:t>use</a:t>
            </a:r>
            <a:r>
              <a:rPr lang="fi-FI" sz="2000" b="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000" b="0" dirty="0" err="1">
                <a:solidFill>
                  <a:prstClr val="black"/>
                </a:solidFill>
                <a:ea typeface="+mn-ea"/>
                <a:cs typeface="+mn-cs"/>
              </a:rPr>
              <a:t>more</a:t>
            </a:r>
            <a:r>
              <a:rPr lang="fi-FI" sz="20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000" b="0" dirty="0" err="1">
                <a:solidFill>
                  <a:prstClr val="black"/>
                </a:solidFill>
                <a:ea typeface="+mn-ea"/>
                <a:cs typeface="+mn-cs"/>
              </a:rPr>
              <a:t>than</a:t>
            </a:r>
            <a:r>
              <a:rPr lang="fi-FI" sz="20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000" b="0" dirty="0" err="1">
                <a:solidFill>
                  <a:prstClr val="black"/>
                </a:solidFill>
                <a:ea typeface="+mn-ea"/>
                <a:cs typeface="+mn-cs"/>
              </a:rPr>
              <a:t>one</a:t>
            </a:r>
            <a:r>
              <a:rPr lang="fi-FI" sz="20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000" b="0" dirty="0" err="1">
                <a:solidFill>
                  <a:prstClr val="black"/>
                </a:solidFill>
                <a:ea typeface="+mn-ea"/>
                <a:cs typeface="+mn-cs"/>
              </a:rPr>
              <a:t>database</a:t>
            </a:r>
            <a:r>
              <a:rPr lang="fi-FI" sz="2000" b="0" dirty="0">
                <a:solidFill>
                  <a:prstClr val="black"/>
                </a:solidFill>
                <a:ea typeface="+mn-ea"/>
                <a:cs typeface="+mn-cs"/>
              </a:rPr>
              <a:t> and </a:t>
            </a:r>
            <a:r>
              <a:rPr lang="fi-FI" sz="2000" b="0" dirty="0" err="1" smtClean="0">
                <a:solidFill>
                  <a:prstClr val="black"/>
                </a:solidFill>
                <a:ea typeface="+mn-ea"/>
                <a:cs typeface="+mn-cs"/>
              </a:rPr>
              <a:t>technique</a:t>
            </a:r>
            <a:r>
              <a:rPr lang="fi-FI" sz="2000" b="0" dirty="0" smtClean="0">
                <a:solidFill>
                  <a:prstClr val="black"/>
                </a:solidFill>
                <a:ea typeface="+mn-ea"/>
                <a:cs typeface="+mn-cs"/>
              </a:rPr>
              <a:t>:</a:t>
            </a:r>
          </a:p>
          <a:p>
            <a:pPr marL="342900" lvl="0" indent="-342900" defTabSz="9144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GB" sz="2000" b="0" i="0" dirty="0" smtClean="0">
                <a:solidFill>
                  <a:prstClr val="black"/>
                </a:solidFill>
                <a:latin typeface="Arial"/>
                <a:cs typeface="Georgia" charset="0"/>
                <a:hlinkClick r:id="rId2"/>
              </a:rPr>
              <a:t>Learning </a:t>
            </a:r>
            <a:r>
              <a:rPr lang="en-GB" sz="2000" b="0" i="0" dirty="0">
                <a:solidFill>
                  <a:prstClr val="black"/>
                </a:solidFill>
                <a:latin typeface="Arial"/>
                <a:cs typeface="Georgia" charset="0"/>
                <a:hlinkClick r:id="rId2"/>
              </a:rPr>
              <a:t>Centre website </a:t>
            </a:r>
            <a:r>
              <a:rPr lang="en-GB" sz="2000" b="0" i="0" dirty="0">
                <a:solidFill>
                  <a:prstClr val="black"/>
                </a:solidFill>
                <a:latin typeface="Arial"/>
                <a:cs typeface="Georgia" charset="0"/>
              </a:rPr>
              <a:t>is a good </a:t>
            </a:r>
            <a:r>
              <a:rPr lang="en-GB" sz="2000" i="0" dirty="0">
                <a:solidFill>
                  <a:prstClr val="black"/>
                </a:solidFill>
                <a:latin typeface="Arial"/>
                <a:cs typeface="Georgia" charset="0"/>
              </a:rPr>
              <a:t>starting </a:t>
            </a:r>
            <a:r>
              <a:rPr lang="en-GB" sz="2000" i="0" dirty="0" smtClean="0">
                <a:solidFill>
                  <a:prstClr val="black"/>
                </a:solidFill>
                <a:latin typeface="Arial"/>
                <a:cs typeface="Georgia" charset="0"/>
              </a:rPr>
              <a:t>point</a:t>
            </a:r>
            <a:endParaRPr lang="en-GB" sz="1600" b="0" i="0" dirty="0">
              <a:solidFill>
                <a:prstClr val="black"/>
              </a:solidFill>
              <a:latin typeface="Arial"/>
              <a:cs typeface="Georgia" charset="0"/>
            </a:endParaRPr>
          </a:p>
          <a:p>
            <a:pPr marL="342900" lvl="0" indent="-342900" defTabSz="9144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i-FI" sz="2000" b="0" dirty="0" smtClean="0">
                <a:solidFill>
                  <a:prstClr val="black"/>
                </a:solidFill>
                <a:ea typeface="+mn-ea"/>
                <a:cs typeface="+mn-cs"/>
                <a:hlinkClick r:id="rId3"/>
              </a:rPr>
              <a:t>Resource </a:t>
            </a:r>
            <a:r>
              <a:rPr lang="fi-FI" sz="2000" b="0" dirty="0" err="1">
                <a:solidFill>
                  <a:prstClr val="black"/>
                </a:solidFill>
                <a:ea typeface="+mn-ea"/>
                <a:cs typeface="+mn-cs"/>
                <a:hlinkClick r:id="rId3"/>
              </a:rPr>
              <a:t>Guides</a:t>
            </a:r>
            <a:r>
              <a:rPr lang="fi-FI" sz="2000" b="0" dirty="0">
                <a:solidFill>
                  <a:prstClr val="black"/>
                </a:solidFill>
                <a:ea typeface="+mn-ea"/>
                <a:cs typeface="+mn-cs"/>
                <a:hlinkClick r:id="rId3"/>
              </a:rPr>
              <a:t> </a:t>
            </a:r>
            <a:r>
              <a:rPr lang="fi-FI" sz="2000" b="0" dirty="0">
                <a:solidFill>
                  <a:prstClr val="black"/>
                </a:solidFill>
                <a:ea typeface="+mn-ea"/>
                <a:cs typeface="+mn-cs"/>
              </a:rPr>
              <a:t>for </a:t>
            </a:r>
            <a:r>
              <a:rPr lang="fi-FI" sz="2000" dirty="0" err="1">
                <a:solidFill>
                  <a:prstClr val="black"/>
                </a:solidFill>
                <a:ea typeface="+mn-ea"/>
                <a:cs typeface="+mn-cs"/>
              </a:rPr>
              <a:t>browsing</a:t>
            </a:r>
            <a:r>
              <a:rPr lang="fi-FI" sz="20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000" b="0" dirty="0" err="1">
                <a:solidFill>
                  <a:prstClr val="black"/>
                </a:solidFill>
                <a:ea typeface="+mn-ea"/>
                <a:cs typeface="+mn-cs"/>
              </a:rPr>
              <a:t>information</a:t>
            </a:r>
            <a:endParaRPr lang="fi-FI" sz="2000" b="0" dirty="0">
              <a:solidFill>
                <a:prstClr val="black"/>
              </a:solidFill>
              <a:ea typeface="+mn-ea"/>
              <a:cs typeface="+mn-cs"/>
            </a:endParaRPr>
          </a:p>
          <a:p>
            <a:pPr marL="457200" lvl="1" indent="0" defTabSz="914400" eaLnBrk="1" fontAlgn="auto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i-FI" sz="16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Design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+mn-ea"/>
                <a:cs typeface="+mn-cs"/>
              </a:rPr>
              <a:t>subject</a:t>
            </a:r>
            <a:r>
              <a:rPr lang="fi-FI" sz="16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+mn-ea"/>
                <a:cs typeface="+mn-cs"/>
              </a:rPr>
              <a:t>guide</a:t>
            </a:r>
            <a:r>
              <a:rPr lang="fi-FI" sz="16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, </a:t>
            </a:r>
            <a:r>
              <a:rPr lang="fi-FI" sz="16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Visual Resources, </a:t>
            </a:r>
            <a:r>
              <a:rPr lang="fi-FI" sz="16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Citation</a:t>
            </a:r>
            <a:r>
              <a:rPr lang="fi-FI" sz="16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16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guide</a:t>
            </a:r>
            <a:endParaRPr lang="fi-FI" sz="16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  <a:p>
            <a:pPr marL="342900" lvl="0" indent="-342900" defTabSz="914400" eaLnBrk="1" fontAlgn="auto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fi-FI" sz="2000" b="0" dirty="0" smtClean="0">
                <a:solidFill>
                  <a:prstClr val="black"/>
                </a:solidFill>
                <a:ea typeface="+mn-ea"/>
                <a:cs typeface="+mn-cs"/>
                <a:hlinkClick r:id="rId4"/>
              </a:rPr>
              <a:t>Aalto-</a:t>
            </a:r>
            <a:r>
              <a:rPr lang="fi-FI" sz="2000" b="0" dirty="0" err="1" smtClean="0">
                <a:solidFill>
                  <a:prstClr val="black"/>
                </a:solidFill>
                <a:ea typeface="+mn-ea"/>
                <a:cs typeface="+mn-cs"/>
                <a:hlinkClick r:id="rId4"/>
              </a:rPr>
              <a:t>Finna</a:t>
            </a:r>
            <a:r>
              <a:rPr lang="fi-FI" sz="2000" b="0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000" b="0" dirty="0" err="1">
                <a:solidFill>
                  <a:prstClr val="black"/>
                </a:solidFill>
                <a:ea typeface="+mn-ea"/>
                <a:cs typeface="+mn-cs"/>
              </a:rPr>
              <a:t>portal</a:t>
            </a:r>
            <a:r>
              <a:rPr lang="fi-FI" sz="2000" b="0" dirty="0">
                <a:solidFill>
                  <a:prstClr val="black"/>
                </a:solidFill>
                <a:ea typeface="+mn-ea"/>
                <a:cs typeface="+mn-cs"/>
              </a:rPr>
              <a:t> for </a:t>
            </a:r>
            <a:r>
              <a:rPr lang="fi-FI" sz="2000" dirty="0" err="1">
                <a:solidFill>
                  <a:prstClr val="black"/>
                </a:solidFill>
                <a:ea typeface="+mn-ea"/>
                <a:cs typeface="+mn-cs"/>
              </a:rPr>
              <a:t>searching</a:t>
            </a:r>
            <a:r>
              <a:rPr lang="fi-FI" sz="20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000" b="0" dirty="0" err="1">
                <a:solidFill>
                  <a:prstClr val="black"/>
                </a:solidFill>
                <a:ea typeface="+mn-ea"/>
                <a:cs typeface="+mn-cs"/>
              </a:rPr>
              <a:t>printed</a:t>
            </a:r>
            <a:r>
              <a:rPr lang="fi-FI" sz="2000" b="0" dirty="0">
                <a:solidFill>
                  <a:prstClr val="black"/>
                </a:solidFill>
                <a:ea typeface="+mn-ea"/>
                <a:cs typeface="+mn-cs"/>
              </a:rPr>
              <a:t> and </a:t>
            </a:r>
            <a:r>
              <a:rPr lang="fi-FI" sz="2000" b="0" dirty="0" err="1">
                <a:solidFill>
                  <a:prstClr val="black"/>
                </a:solidFill>
                <a:ea typeface="+mn-ea"/>
                <a:cs typeface="+mn-cs"/>
              </a:rPr>
              <a:t>electronic</a:t>
            </a:r>
            <a:r>
              <a:rPr lang="fi-FI" sz="2000" b="0" dirty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fi-FI" sz="2000" b="0" dirty="0" err="1">
                <a:solidFill>
                  <a:prstClr val="black"/>
                </a:solidFill>
                <a:ea typeface="+mn-ea"/>
                <a:cs typeface="+mn-cs"/>
              </a:rPr>
              <a:t>resources</a:t>
            </a:r>
            <a:r>
              <a:rPr lang="fi-FI" sz="2000" b="0" dirty="0">
                <a:solidFill>
                  <a:prstClr val="black"/>
                </a:solidFill>
                <a:ea typeface="+mn-ea"/>
                <a:cs typeface="+mn-cs"/>
              </a:rPr>
              <a:t>. </a:t>
            </a:r>
          </a:p>
          <a:p>
            <a:pPr marL="457200" lvl="1" indent="0" defTabSz="914400" eaLnBrk="1" fontAlgn="auto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i-FI" sz="1600" dirty="0" err="1">
                <a:solidFill>
                  <a:prstClr val="black"/>
                </a:solidFill>
                <a:latin typeface="Arial"/>
                <a:ea typeface="+mn-ea"/>
                <a:cs typeface="+mn-cs"/>
              </a:rPr>
              <a:t>A</a:t>
            </a:r>
            <a:r>
              <a:rPr lang="fi-FI" sz="16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ll</a:t>
            </a:r>
            <a:r>
              <a:rPr lang="fi-FI" sz="16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+mn-ea"/>
                <a:cs typeface="+mn-cs"/>
              </a:rPr>
              <a:t>library</a:t>
            </a:r>
            <a:r>
              <a:rPr lang="fi-FI" sz="16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+mn-ea"/>
                <a:cs typeface="+mn-cs"/>
              </a:rPr>
              <a:t>services</a:t>
            </a:r>
            <a:r>
              <a:rPr lang="fi-FI" sz="16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+mn-ea"/>
                <a:cs typeface="+mn-cs"/>
              </a:rPr>
              <a:t>are</a:t>
            </a:r>
            <a:r>
              <a:rPr lang="fi-FI" sz="16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+mn-ea"/>
                <a:cs typeface="+mn-cs"/>
              </a:rPr>
              <a:t>usable</a:t>
            </a:r>
            <a:r>
              <a:rPr lang="fi-FI" sz="16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+mn-ea"/>
                <a:cs typeface="+mn-cs"/>
              </a:rPr>
              <a:t>also</a:t>
            </a:r>
            <a:r>
              <a:rPr lang="fi-FI" sz="16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+mn-ea"/>
                <a:cs typeface="+mn-cs"/>
              </a:rPr>
              <a:t>remotely</a:t>
            </a:r>
            <a:r>
              <a:rPr lang="fi-FI" sz="16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+mn-ea"/>
                <a:cs typeface="+mn-cs"/>
              </a:rPr>
              <a:t>with</a:t>
            </a:r>
            <a:r>
              <a:rPr lang="fi-FI" sz="16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Aalto-</a:t>
            </a:r>
            <a:r>
              <a:rPr lang="fi-FI" sz="1600" dirty="0" err="1">
                <a:solidFill>
                  <a:prstClr val="black"/>
                </a:solidFill>
                <a:latin typeface="Arial"/>
                <a:ea typeface="+mn-ea"/>
                <a:cs typeface="+mn-cs"/>
              </a:rPr>
              <a:t>Finna</a:t>
            </a:r>
            <a:r>
              <a:rPr lang="fi-FI" sz="16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. </a:t>
            </a:r>
            <a:endParaRPr lang="fi-FI" sz="1600" dirty="0" smtClean="0">
              <a:solidFill>
                <a:prstClr val="black"/>
              </a:solidFill>
              <a:latin typeface="Arial"/>
              <a:ea typeface="+mn-ea"/>
              <a:cs typeface="+mn-cs"/>
            </a:endParaRPr>
          </a:p>
          <a:p>
            <a:pPr marL="457200" lvl="1" indent="0" defTabSz="914400" eaLnBrk="1" fontAlgn="auto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i-FI" sz="16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Includes</a:t>
            </a:r>
            <a:r>
              <a:rPr lang="fi-FI" sz="16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16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references</a:t>
            </a:r>
            <a:r>
              <a:rPr lang="fi-FI" sz="16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to </a:t>
            </a:r>
            <a:r>
              <a:rPr lang="fi-FI" sz="16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dissertations</a:t>
            </a:r>
            <a:r>
              <a:rPr lang="fi-FI" sz="16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and </a:t>
            </a:r>
            <a:r>
              <a:rPr lang="fi-FI" sz="16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theses</a:t>
            </a:r>
            <a:r>
              <a:rPr lang="fi-FI" sz="1600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16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made at Aalto</a:t>
            </a:r>
          </a:p>
          <a:p>
            <a:pPr marL="457200" lvl="1" indent="0" defTabSz="914400" eaLnBrk="1" fontAlgn="auto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fi-FI" sz="16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Make </a:t>
            </a:r>
            <a:r>
              <a:rPr lang="fi-FI" sz="16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good</a:t>
            </a:r>
            <a:r>
              <a:rPr lang="fi-FI" sz="16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16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use</a:t>
            </a:r>
            <a:r>
              <a:rPr lang="fi-FI" sz="16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of </a:t>
            </a:r>
            <a:r>
              <a:rPr lang="fi-FI" sz="16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electronic</a:t>
            </a:r>
            <a:r>
              <a:rPr lang="fi-FI" sz="16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16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resources</a:t>
            </a:r>
            <a:r>
              <a:rPr lang="fi-FI" sz="16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16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available</a:t>
            </a:r>
            <a:r>
              <a:rPr lang="fi-FI" sz="16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</a:t>
            </a:r>
            <a:r>
              <a:rPr lang="fi-FI" sz="16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with</a:t>
            </a:r>
            <a:r>
              <a:rPr lang="fi-FI" sz="16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 Aalto-</a:t>
            </a:r>
            <a:r>
              <a:rPr lang="fi-FI" sz="1600" dirty="0" err="1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Finna</a:t>
            </a:r>
            <a:r>
              <a:rPr lang="fi-FI" sz="1600" dirty="0" smtClean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!</a:t>
            </a:r>
            <a:endParaRPr lang="fi-FI" sz="1600" dirty="0">
              <a:solidFill>
                <a:prstClr val="black"/>
              </a:solidFill>
              <a:latin typeface="Arial"/>
              <a:ea typeface="+mn-ea"/>
              <a:cs typeface="+mn-cs"/>
            </a:endParaRPr>
          </a:p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52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" y="381000"/>
            <a:ext cx="9053830" cy="4731136"/>
          </a:xfrm>
        </p:spPr>
      </p:pic>
    </p:spTree>
    <p:extLst>
      <p:ext uri="{BB962C8B-B14F-4D97-AF65-F5344CB8AC3E}">
        <p14:creationId xmlns:p14="http://schemas.microsoft.com/office/powerpoint/2010/main" val="279541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Log</a:t>
            </a:r>
            <a:r>
              <a:rPr lang="fi-FI" dirty="0" smtClean="0"/>
              <a:t> in to Aalto-</a:t>
            </a:r>
            <a:r>
              <a:rPr lang="fi-FI" dirty="0" err="1" smtClean="0"/>
              <a:t>Finna</a:t>
            </a:r>
            <a:r>
              <a:rPr lang="fi-FI" dirty="0" smtClean="0"/>
              <a:t> and </a:t>
            </a:r>
            <a:r>
              <a:rPr lang="fi-FI" dirty="0" err="1" smtClean="0"/>
              <a:t>connect</a:t>
            </a:r>
            <a:r>
              <a:rPr lang="fi-FI" dirty="0" smtClean="0"/>
              <a:t> </a:t>
            </a:r>
            <a:r>
              <a:rPr lang="fi-FI" dirty="0" err="1" smtClean="0"/>
              <a:t>your</a:t>
            </a:r>
            <a:r>
              <a:rPr lang="fi-FI" dirty="0" smtClean="0"/>
              <a:t> </a:t>
            </a:r>
            <a:r>
              <a:rPr lang="fi-FI" dirty="0" err="1" smtClean="0"/>
              <a:t>library</a:t>
            </a:r>
            <a:r>
              <a:rPr lang="fi-FI" dirty="0" smtClean="0"/>
              <a:t> </a:t>
            </a:r>
            <a:r>
              <a:rPr lang="fi-FI" dirty="0" err="1" smtClean="0"/>
              <a:t>card</a:t>
            </a:r>
            <a:r>
              <a:rPr lang="fi-FI" dirty="0" smtClean="0"/>
              <a:t> </a:t>
            </a:r>
            <a:r>
              <a:rPr lang="fi-FI" dirty="0" err="1" smtClean="0"/>
              <a:t>with</a:t>
            </a:r>
            <a:r>
              <a:rPr lang="fi-FI" dirty="0" smtClean="0"/>
              <a:t> </a:t>
            </a:r>
            <a:r>
              <a:rPr lang="fi-FI" dirty="0" err="1" smtClean="0"/>
              <a:t>Finna</a:t>
            </a:r>
            <a:endParaRPr lang="fi-F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983303" y="1576798"/>
            <a:ext cx="7198032" cy="404889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82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4192637" cy="1195798"/>
          </a:xfrm>
        </p:spPr>
        <p:txBody>
          <a:bodyPr/>
          <a:lstStyle/>
          <a:p>
            <a:r>
              <a:rPr lang="fi-FI" dirty="0" smtClean="0"/>
              <a:t>Resource </a:t>
            </a:r>
            <a:r>
              <a:rPr lang="fi-FI" dirty="0" err="1" smtClean="0"/>
              <a:t>Guides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38" y="381000"/>
            <a:ext cx="3811370" cy="5337978"/>
          </a:xfr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2400" y="1576798"/>
            <a:ext cx="3924000" cy="437963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4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4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Information sources are listed in the </a:t>
            </a:r>
            <a:r>
              <a:rPr kumimoji="0" lang="fi-FI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Design Guide</a:t>
            </a:r>
            <a:endParaRPr kumimoji="0" lang="fi-FI" sz="20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should begin by identifying the central information sources in your research area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Shop around! Use multiple resources to gather enough information for your work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Articles often contain the most recent research, so learn to use electronic journal databases. </a:t>
            </a:r>
            <a:endParaRPr kumimoji="0" lang="en-US" sz="2000" b="0" i="0" u="sng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i-FI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40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1" y="381000"/>
            <a:ext cx="8085599" cy="693821"/>
          </a:xfrm>
        </p:spPr>
        <p:txBody>
          <a:bodyPr/>
          <a:lstStyle/>
          <a:p>
            <a:r>
              <a:rPr lang="fi-FI" dirty="0" err="1" smtClean="0"/>
              <a:t>Combining</a:t>
            </a:r>
            <a:r>
              <a:rPr lang="fi-FI" dirty="0" smtClean="0"/>
              <a:t> </a:t>
            </a:r>
            <a:r>
              <a:rPr lang="fi-FI" dirty="0" err="1" smtClean="0"/>
              <a:t>concepts</a:t>
            </a:r>
            <a:r>
              <a:rPr lang="fi-FI" dirty="0" smtClean="0"/>
              <a:t> in a </a:t>
            </a:r>
            <a:r>
              <a:rPr lang="fi-FI" dirty="0" err="1" smtClean="0"/>
              <a:t>search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03113099"/>
              </p:ext>
            </p:extLst>
          </p:nvPr>
        </p:nvGraphicFramePr>
        <p:xfrm>
          <a:off x="474660" y="1260559"/>
          <a:ext cx="8085140" cy="375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1285">
                  <a:extLst>
                    <a:ext uri="{9D8B030D-6E8A-4147-A177-3AD203B41FA5}">
                      <a16:colId xmlns:a16="http://schemas.microsoft.com/office/drawing/2014/main" val="2825589417"/>
                    </a:ext>
                  </a:extLst>
                </a:gridCol>
                <a:gridCol w="2021285">
                  <a:extLst>
                    <a:ext uri="{9D8B030D-6E8A-4147-A177-3AD203B41FA5}">
                      <a16:colId xmlns:a16="http://schemas.microsoft.com/office/drawing/2014/main" val="2076560264"/>
                    </a:ext>
                  </a:extLst>
                </a:gridCol>
                <a:gridCol w="2021285">
                  <a:extLst>
                    <a:ext uri="{9D8B030D-6E8A-4147-A177-3AD203B41FA5}">
                      <a16:colId xmlns:a16="http://schemas.microsoft.com/office/drawing/2014/main" val="3209622756"/>
                    </a:ext>
                  </a:extLst>
                </a:gridCol>
                <a:gridCol w="2021285">
                  <a:extLst>
                    <a:ext uri="{9D8B030D-6E8A-4147-A177-3AD203B41FA5}">
                      <a16:colId xmlns:a16="http://schemas.microsoft.com/office/drawing/2014/main" val="1122564468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fi-FI" dirty="0" err="1" smtClean="0">
                          <a:solidFill>
                            <a:schemeClr val="tx1"/>
                          </a:solidFill>
                        </a:rPr>
                        <a:t>Impact</a:t>
                      </a:r>
                      <a:r>
                        <a:rPr lang="fi-FI" dirty="0" smtClean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fi-FI" dirty="0" err="1" smtClean="0">
                          <a:solidFill>
                            <a:schemeClr val="tx1"/>
                          </a:solidFill>
                        </a:rPr>
                        <a:t>ecological</a:t>
                      </a:r>
                      <a:r>
                        <a:rPr lang="fi-FI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baseline="0" dirty="0" err="1" smtClean="0">
                          <a:solidFill>
                            <a:schemeClr val="tx1"/>
                          </a:solidFill>
                        </a:rPr>
                        <a:t>ideology</a:t>
                      </a:r>
                      <a:r>
                        <a:rPr lang="fi-FI" baseline="0" dirty="0" smtClean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fi-FI" baseline="0" dirty="0" err="1" smtClean="0">
                          <a:solidFill>
                            <a:schemeClr val="tx1"/>
                          </a:solidFill>
                        </a:rPr>
                        <a:t>globalisation</a:t>
                      </a:r>
                      <a:r>
                        <a:rPr lang="fi-FI" baseline="0" dirty="0" smtClean="0">
                          <a:solidFill>
                            <a:schemeClr val="tx1"/>
                          </a:solidFill>
                        </a:rPr>
                        <a:t> on </a:t>
                      </a:r>
                      <a:r>
                        <a:rPr lang="fi-FI" baseline="0" dirty="0" err="1" smtClean="0">
                          <a:solidFill>
                            <a:schemeClr val="tx1"/>
                          </a:solidFill>
                        </a:rPr>
                        <a:t>ecommerce</a:t>
                      </a:r>
                      <a:endParaRPr lang="fi-FI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2858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Concept</a:t>
                      </a:r>
                      <a:r>
                        <a:rPr lang="fi-FI" b="1" dirty="0" smtClean="0"/>
                        <a:t> 1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Concept</a:t>
                      </a:r>
                      <a:r>
                        <a:rPr lang="fi-FI" b="1" dirty="0" smtClean="0"/>
                        <a:t> 2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Concept</a:t>
                      </a:r>
                      <a:r>
                        <a:rPr lang="fi-FI" b="1" dirty="0" smtClean="0"/>
                        <a:t> 3</a:t>
                      </a:r>
                      <a:endParaRPr lang="fi-FI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889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Keywords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Ecological</a:t>
                      </a:r>
                      <a:r>
                        <a:rPr lang="fi-FI" dirty="0" smtClean="0"/>
                        <a:t> </a:t>
                      </a:r>
                      <a:r>
                        <a:rPr lang="fi-FI" dirty="0" err="1" smtClean="0"/>
                        <a:t>ideology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Globalisation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Ecommerce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804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Synonyms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Environmentalism</a:t>
                      </a:r>
                      <a:endParaRPr lang="fi-FI" dirty="0" smtClean="0"/>
                    </a:p>
                    <a:p>
                      <a:r>
                        <a:rPr lang="fi-FI" dirty="0" smtClean="0"/>
                        <a:t>Eco-</a:t>
                      </a:r>
                      <a:r>
                        <a:rPr lang="fi-FI" dirty="0" err="1" smtClean="0"/>
                        <a:t>friendly</a:t>
                      </a:r>
                      <a:endParaRPr lang="fi-FI" dirty="0" smtClean="0"/>
                    </a:p>
                    <a:p>
                      <a:r>
                        <a:rPr lang="fi-FI" dirty="0" smtClean="0"/>
                        <a:t>Green</a:t>
                      </a:r>
                    </a:p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err="1" smtClean="0"/>
                        <a:t>Multinational</a:t>
                      </a:r>
                      <a:endParaRPr lang="fi-FI" dirty="0" smtClean="0"/>
                    </a:p>
                    <a:p>
                      <a:r>
                        <a:rPr lang="fi-FI" dirty="0" err="1" smtClean="0"/>
                        <a:t>Globalization</a:t>
                      </a:r>
                      <a:endParaRPr lang="fi-FI" dirty="0" smtClean="0"/>
                    </a:p>
                    <a:p>
                      <a:r>
                        <a:rPr lang="fi-FI" dirty="0" smtClean="0"/>
                        <a:t>Global market</a:t>
                      </a:r>
                    </a:p>
                    <a:p>
                      <a:r>
                        <a:rPr lang="fi-FI" dirty="0" err="1" smtClean="0"/>
                        <a:t>Multicultural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E-</a:t>
                      </a:r>
                      <a:r>
                        <a:rPr lang="fi-FI" dirty="0" err="1" smtClean="0"/>
                        <a:t>commerce</a:t>
                      </a:r>
                      <a:endParaRPr lang="fi-FI" dirty="0" smtClean="0"/>
                    </a:p>
                    <a:p>
                      <a:r>
                        <a:rPr lang="fi-FI" dirty="0" smtClean="0"/>
                        <a:t>Online </a:t>
                      </a:r>
                      <a:r>
                        <a:rPr lang="fi-FI" dirty="0" err="1" smtClean="0"/>
                        <a:t>shopping</a:t>
                      </a:r>
                      <a:endParaRPr lang="fi-FI" dirty="0" smtClean="0"/>
                    </a:p>
                    <a:p>
                      <a:r>
                        <a:rPr lang="fi-FI" dirty="0" err="1" smtClean="0"/>
                        <a:t>Spending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81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i-FI" b="1" dirty="0" err="1" smtClean="0"/>
                        <a:t>Search</a:t>
                      </a:r>
                      <a:r>
                        <a:rPr lang="fi-FI" b="1" dirty="0" smtClean="0"/>
                        <a:t> </a:t>
                      </a:r>
                      <a:r>
                        <a:rPr lang="fi-FI" b="1" dirty="0" err="1" smtClean="0"/>
                        <a:t>combinations</a:t>
                      </a:r>
                      <a:endParaRPr lang="fi-FI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(</a:t>
                      </a:r>
                      <a:r>
                        <a:rPr lang="fi-FI" dirty="0" err="1" smtClean="0"/>
                        <a:t>green</a:t>
                      </a:r>
                      <a:r>
                        <a:rPr lang="fi-FI" baseline="0" dirty="0" smtClean="0"/>
                        <a:t> OR </a:t>
                      </a:r>
                      <a:r>
                        <a:rPr lang="fi-FI" baseline="0" dirty="0" err="1" smtClean="0"/>
                        <a:t>eco-friendly</a:t>
                      </a:r>
                      <a:r>
                        <a:rPr lang="fi-FI" baseline="0" dirty="0" smtClean="0"/>
                        <a:t>) AND </a:t>
                      </a:r>
                      <a:r>
                        <a:rPr lang="fi-FI" baseline="0" dirty="0" err="1" smtClean="0"/>
                        <a:t>ecommerce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(</a:t>
                      </a:r>
                      <a:r>
                        <a:rPr lang="fi-FI" dirty="0" err="1" smtClean="0"/>
                        <a:t>Globali</a:t>
                      </a:r>
                      <a:r>
                        <a:rPr lang="fi-FI" dirty="0" smtClean="0"/>
                        <a:t>*</a:t>
                      </a:r>
                      <a:r>
                        <a:rPr lang="fi-FI" dirty="0" err="1" smtClean="0"/>
                        <a:t>ation</a:t>
                      </a:r>
                      <a:r>
                        <a:rPr lang="fi-FI" dirty="0" smtClean="0"/>
                        <a:t> OR </a:t>
                      </a:r>
                      <a:r>
                        <a:rPr lang="fi-FI" dirty="0" err="1" smtClean="0"/>
                        <a:t>multinational</a:t>
                      </a:r>
                      <a:r>
                        <a:rPr lang="fi-FI" dirty="0" smtClean="0"/>
                        <a:t>)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dirty="0" smtClean="0"/>
                        <a:t>AND ”online</a:t>
                      </a:r>
                      <a:r>
                        <a:rPr lang="fi-FI" baseline="0" dirty="0" smtClean="0"/>
                        <a:t> </a:t>
                      </a:r>
                      <a:r>
                        <a:rPr lang="fi-FI" baseline="0" dirty="0" err="1" smtClean="0"/>
                        <a:t>shopping</a:t>
                      </a:r>
                      <a:r>
                        <a:rPr lang="fi-FI" baseline="0" dirty="0" smtClean="0"/>
                        <a:t>”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 smtClean="0"/>
                        <a:t>(</a:t>
                      </a:r>
                      <a:r>
                        <a:rPr lang="fi-FI" dirty="0" err="1" smtClean="0"/>
                        <a:t>Ecommerce</a:t>
                      </a:r>
                      <a:r>
                        <a:rPr lang="fi-FI" dirty="0" smtClean="0"/>
                        <a:t> AND </a:t>
                      </a:r>
                      <a:r>
                        <a:rPr lang="fi-FI" dirty="0" err="1" smtClean="0"/>
                        <a:t>globalisation</a:t>
                      </a:r>
                      <a:r>
                        <a:rPr lang="fi-FI" dirty="0" smtClean="0"/>
                        <a:t> AND </a:t>
                      </a:r>
                      <a:r>
                        <a:rPr lang="fi-FI" dirty="0" err="1" smtClean="0"/>
                        <a:t>environment</a:t>
                      </a:r>
                      <a:r>
                        <a:rPr lang="fi-FI" dirty="0" smtClean="0"/>
                        <a:t>*) NOT</a:t>
                      </a:r>
                      <a:r>
                        <a:rPr lang="fi-FI" baseline="0" dirty="0" smtClean="0"/>
                        <a:t> transport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1020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fld id="{E0A7D511-EF24-F248-BEA4-1AD370F38D7A}" type="datetime1">
              <a:rPr lang="fi-FI" smtClean="0"/>
              <a:pPr>
                <a:defRPr/>
              </a:pPr>
              <a:t>18.5.2018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85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 University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27703</TotalTime>
  <Words>647</Words>
  <Application>Microsoft Office PowerPoint</Application>
  <PresentationFormat>On-screen Show (4:3)</PresentationFormat>
  <Paragraphs>151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Courier New</vt:lpstr>
      <vt:lpstr>Georgia</vt:lpstr>
      <vt:lpstr>Lucida Grande</vt:lpstr>
      <vt:lpstr>ヒラギノ角ゴ Pro W3</vt:lpstr>
      <vt:lpstr>Aalto University</vt:lpstr>
      <vt:lpstr>Thesis-kick off seminar Information retrieval   </vt:lpstr>
      <vt:lpstr>learningcentre.aalto.fi</vt:lpstr>
      <vt:lpstr>Information searching process</vt:lpstr>
      <vt:lpstr>Selecting information sources</vt:lpstr>
      <vt:lpstr>Your tools at Aalto</vt:lpstr>
      <vt:lpstr>PowerPoint Presentation</vt:lpstr>
      <vt:lpstr>Log in to Aalto-Finna and connect your library card with Finna</vt:lpstr>
      <vt:lpstr>Resource Guides</vt:lpstr>
      <vt:lpstr>Combining concepts in a search</vt:lpstr>
      <vt:lpstr>Keywords in a concept map </vt:lpstr>
      <vt:lpstr>Why use concept mapping</vt:lpstr>
      <vt:lpstr>Dissertations and research at Aalto</vt:lpstr>
      <vt:lpstr>Visual Resources Centre (VRC)</vt:lpstr>
      <vt:lpstr>Information management</vt:lpstr>
      <vt:lpstr>Other information services</vt:lpstr>
      <vt:lpstr>Thank you! Questions?  oppimiskeskus@aalto.fi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Aalto Living+</dc:title>
  <dc:creator>TBWA\HELSINKI</dc:creator>
  <cp:lastModifiedBy>Sarvilahti Marika</cp:lastModifiedBy>
  <cp:revision>451</cp:revision>
  <cp:lastPrinted>2012-10-17T07:14:15Z</cp:lastPrinted>
  <dcterms:created xsi:type="dcterms:W3CDTF">2012-05-14T17:33:12Z</dcterms:created>
  <dcterms:modified xsi:type="dcterms:W3CDTF">2018-05-18T06:37:38Z</dcterms:modified>
</cp:coreProperties>
</file>