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263" r:id="rId2"/>
    <p:sldId id="325" r:id="rId3"/>
    <p:sldId id="326" r:id="rId4"/>
    <p:sldId id="362" r:id="rId5"/>
    <p:sldId id="348" r:id="rId6"/>
    <p:sldId id="330" r:id="rId7"/>
    <p:sldId id="340" r:id="rId8"/>
    <p:sldId id="339" r:id="rId9"/>
    <p:sldId id="394" r:id="rId10"/>
    <p:sldId id="341" r:id="rId11"/>
    <p:sldId id="358" r:id="rId12"/>
    <p:sldId id="346" r:id="rId13"/>
    <p:sldId id="345" r:id="rId14"/>
    <p:sldId id="365" r:id="rId15"/>
    <p:sldId id="363" r:id="rId16"/>
    <p:sldId id="364" r:id="rId17"/>
    <p:sldId id="336" r:id="rId18"/>
    <p:sldId id="355" r:id="rId19"/>
    <p:sldId id="344" r:id="rId20"/>
    <p:sldId id="360" r:id="rId21"/>
    <p:sldId id="338" r:id="rId22"/>
    <p:sldId id="359" r:id="rId23"/>
    <p:sldId id="357" r:id="rId24"/>
    <p:sldId id="395" r:id="rId25"/>
    <p:sldId id="392" r:id="rId26"/>
    <p:sldId id="367" r:id="rId27"/>
    <p:sldId id="368" r:id="rId28"/>
    <p:sldId id="369" r:id="rId29"/>
    <p:sldId id="370" r:id="rId30"/>
    <p:sldId id="371" r:id="rId31"/>
    <p:sldId id="373" r:id="rId32"/>
    <p:sldId id="374" r:id="rId33"/>
    <p:sldId id="388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90" r:id="rId42"/>
    <p:sldId id="389" r:id="rId43"/>
    <p:sldId id="383" r:id="rId44"/>
    <p:sldId id="384" r:id="rId45"/>
    <p:sldId id="385" r:id="rId46"/>
    <p:sldId id="386" r:id="rId47"/>
    <p:sldId id="387" r:id="rId48"/>
    <p:sldId id="393" r:id="rId49"/>
  </p:sldIdLst>
  <p:sldSz cx="9144000" cy="6858000" type="screen4x3"/>
  <p:notesSz cx="9906000" cy="6794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>
          <p15:clr>
            <a:srgbClr val="A4A3A4"/>
          </p15:clr>
        </p15:guide>
        <p15:guide id="2" pos="3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2" autoAdjust="0"/>
    <p:restoredTop sz="94451" autoAdjust="0"/>
  </p:normalViewPr>
  <p:slideViewPr>
    <p:cSldViewPr>
      <p:cViewPr varScale="1">
        <p:scale>
          <a:sx n="131" d="100"/>
          <a:sy n="131" d="100"/>
        </p:scale>
        <p:origin x="36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6"/>
    </p:cViewPr>
  </p:sorterViewPr>
  <p:notesViewPr>
    <p:cSldViewPr>
      <p:cViewPr varScale="1">
        <p:scale>
          <a:sx n="62" d="100"/>
          <a:sy n="62" d="100"/>
        </p:scale>
        <p:origin x="-1986" y="-90"/>
      </p:cViewPr>
      <p:guideLst>
        <p:guide orient="horz" pos="2140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3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91861" cy="3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2555" y="1"/>
            <a:ext cx="4291861" cy="3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4139"/>
            <a:ext cx="4291861" cy="33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2555" y="6454139"/>
            <a:ext cx="4291861" cy="33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328DDC-8E5C-41E2-BCC0-195DFFE5E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1861" cy="27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5" rIns="0" bIns="45715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4140" y="0"/>
            <a:ext cx="4291860" cy="27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5" rIns="0" bIns="45715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5963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0695" y="3227070"/>
            <a:ext cx="7264611" cy="122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5" rIns="0" bIns="4571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9349"/>
            <a:ext cx="4291861" cy="27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5" rIns="0" bIns="45715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4140" y="6519349"/>
            <a:ext cx="4291860" cy="27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5" rIns="0" bIns="45715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61918EE3-E199-44AA-B361-DDAFD89D98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67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OK/Aalto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4CF40-B0EF-46A3-A98F-8B25659D5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6" y="473075"/>
            <a:ext cx="17240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0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OK/Aalto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4103B-5CC6-473E-9127-9DD82EC37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0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OK/Aalto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6DF8D-BAB5-4D8C-9041-DF6A27744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58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914400"/>
            <a:ext cx="8229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OK/Aalto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1C6E-A4ED-476A-8E17-11605A8B1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4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OK/Aalto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42720-331B-40F4-8669-1A6636E3F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6" y="473075"/>
            <a:ext cx="17240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2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OK/Aalto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2F93A-7368-4246-8456-4DA8C80D6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6" y="473075"/>
            <a:ext cx="17240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1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619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76400"/>
            <a:ext cx="3619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OK/Aalto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6CCE7-A162-40B7-AD49-8BED6F8EF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6" y="473075"/>
            <a:ext cx="17240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OK/Aalto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6E376-6001-407B-921A-7BBBB162E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6" y="473075"/>
            <a:ext cx="17240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5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OK/Aalto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42414-D19B-4EA6-AE1D-5B9FA2C82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6" y="473075"/>
            <a:ext cx="17240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2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OK/Aalto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B3DFB-5896-42FE-BB12-DC520AF34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8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OK/Aalto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87FF1-90EE-4652-AF2E-F3A1E0782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6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OK/Aalto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4CD4-A235-409B-B076-994ED16DA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4" tIns="47882" rIns="95764" bIns="478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391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4" tIns="47882" rIns="95764" bIns="478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9200" y="6096000"/>
            <a:ext cx="3657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7882" rIns="0" bIns="47882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smtClean="0">
                <a:solidFill>
                  <a:schemeClr val="bg2"/>
                </a:solidFill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 smtClean="0"/>
              <a:t>OK/Aalto 2015</a:t>
            </a: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509588"/>
            <a:ext cx="41148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7882" rIns="0" bIns="47882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smtClean="0">
                <a:solidFill>
                  <a:schemeClr val="bg2"/>
                </a:solidFill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4988" y="509588"/>
            <a:ext cx="18018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7882" rIns="0" bIns="47882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smtClean="0">
                <a:solidFill>
                  <a:schemeClr val="bg2"/>
                </a:solidFill>
                <a:latin typeface="Lucida Sans Unicode" pitchFamily="34" charset="0"/>
              </a:defRPr>
            </a:lvl1pPr>
          </a:lstStyle>
          <a:p>
            <a:pPr>
              <a:defRPr/>
            </a:pPr>
            <a:fld id="{166FCDF2-EAFD-4549-8178-01277E160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Aalto_EN_ScienceandTech_21_RGB_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5"/>
          <a:stretch>
            <a:fillRect/>
          </a:stretch>
        </p:blipFill>
        <p:spPr bwMode="auto">
          <a:xfrm>
            <a:off x="0" y="0"/>
            <a:ext cx="21209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/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Unicode" pitchFamily="34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Unicode" pitchFamily="34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Unicode" pitchFamily="34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Unicode" pitchFamily="34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Unicode" pitchFamily="34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Unicode" pitchFamily="34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Unicode" pitchFamily="34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Unicode" pitchFamily="34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·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726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76400" indent="-241300" algn="l" defTabSz="957263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1558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613025" indent="-239713" algn="l" defTabSz="957263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3070225" indent="-239713" algn="l" defTabSz="957263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527425" indent="-239713" algn="l" defTabSz="957263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984625" indent="-239713" algn="l" defTabSz="957263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1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11" Type="http://schemas.openxmlformats.org/officeDocument/2006/relationships/image" Target="../media/image45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2.wmf"/><Relationship Id="rId4" Type="http://schemas.openxmlformats.org/officeDocument/2006/relationships/image" Target="../media/image44.jpe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3.em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2.JP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57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5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11" Type="http://schemas.openxmlformats.org/officeDocument/2006/relationships/image" Target="../media/image58.png"/><Relationship Id="rId10" Type="http://schemas.openxmlformats.org/officeDocument/2006/relationships/image" Target="../media/image90.png"/><Relationship Id="rId4" Type="http://schemas.openxmlformats.org/officeDocument/2006/relationships/image" Target="../media/image58.wmf"/><Relationship Id="rId9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3.wmf"/><Relationship Id="rId3" Type="http://schemas.openxmlformats.org/officeDocument/2006/relationships/image" Target="../media/image66.png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wmf"/><Relationship Id="rId11" Type="http://schemas.openxmlformats.org/officeDocument/2006/relationships/image" Target="../media/image65.jpe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62.wmf"/><Relationship Id="rId4" Type="http://schemas.openxmlformats.org/officeDocument/2006/relationships/image" Target="../media/image64.jpeg"/><Relationship Id="rId9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.png"/><Relationship Id="rId18" Type="http://schemas.openxmlformats.org/officeDocument/2006/relationships/image" Target="../media/image68.png"/><Relationship Id="rId17" Type="http://schemas.openxmlformats.org/officeDocument/2006/relationships/image" Target="../media/image67.png"/><Relationship Id="rId16" Type="http://schemas.openxmlformats.org/officeDocument/2006/relationships/image" Target="../media/image250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40.png"/><Relationship Id="rId19" Type="http://schemas.openxmlformats.org/officeDocument/2006/relationships/image" Target="../media/image69.png"/><Relationship Id="rId14" Type="http://schemas.openxmlformats.org/officeDocument/2006/relationships/image" Target="../media/image2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3.png"/><Relationship Id="rId5" Type="http://schemas.openxmlformats.org/officeDocument/2006/relationships/image" Target="../media/image71.wmf"/><Relationship Id="rId4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84.pn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81.png"/><Relationship Id="rId5" Type="http://schemas.openxmlformats.org/officeDocument/2006/relationships/image" Target="../media/image72.wmf"/><Relationship Id="rId10" Type="http://schemas.openxmlformats.org/officeDocument/2006/relationships/image" Target="../media/image79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7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oleObject" Target="../embeddings/oleObject28.bin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7.wmf"/><Relationship Id="rId11" Type="http://schemas.openxmlformats.org/officeDocument/2006/relationships/image" Target="../media/image86.png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78.png"/><Relationship Id="rId4" Type="http://schemas.openxmlformats.org/officeDocument/2006/relationships/image" Target="../media/image76.wmf"/><Relationship Id="rId9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91.png"/><Relationship Id="rId4" Type="http://schemas.openxmlformats.org/officeDocument/2006/relationships/image" Target="../media/image87.wmf"/><Relationship Id="rId9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png"/><Relationship Id="rId3" Type="http://schemas.openxmlformats.org/officeDocument/2006/relationships/oleObject" Target="../embeddings/oleObject33.bin"/><Relationship Id="rId12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0.wmf"/><Relationship Id="rId11" Type="http://schemas.openxmlformats.org/officeDocument/2006/relationships/image" Target="../media/image101.png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100.png"/><Relationship Id="rId4" Type="http://schemas.openxmlformats.org/officeDocument/2006/relationships/image" Target="../media/image89.wmf"/><Relationship Id="rId9" Type="http://schemas.openxmlformats.org/officeDocument/2006/relationships/image" Target="../media/image99.png"/><Relationship Id="rId14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96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97.wmf"/><Relationship Id="rId9" Type="http://schemas.openxmlformats.org/officeDocument/2006/relationships/image" Target="../media/image1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6.wmf"/><Relationship Id="rId11" Type="http://schemas.openxmlformats.org/officeDocument/2006/relationships/image" Target="../media/image110.png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47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6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gif"/><Relationship Id="rId2" Type="http://schemas.openxmlformats.org/officeDocument/2006/relationships/image" Target="../media/image1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98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5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122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24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3771176"/>
            <a:ext cx="7160840" cy="1752600"/>
          </a:xfrm>
        </p:spPr>
        <p:txBody>
          <a:bodyPr/>
          <a:lstStyle/>
          <a:p>
            <a:pPr eaLnBrk="1" hangingPunct="1"/>
            <a:r>
              <a:rPr lang="fi-FI" dirty="0" smtClean="0">
                <a:latin typeface="Arial Black" pitchFamily="34" charset="0"/>
              </a:rPr>
              <a:t>AAE-E3030 Numerical Modeling of Multiphase Flows</a:t>
            </a:r>
          </a:p>
          <a:p>
            <a:pPr eaLnBrk="1" hangingPunct="1"/>
            <a:r>
              <a:rPr lang="fi-FI" dirty="0">
                <a:latin typeface="Arial Black" pitchFamily="34" charset="0"/>
              </a:rPr>
              <a:t>4</a:t>
            </a:r>
            <a:r>
              <a:rPr lang="fi-FI" dirty="0" smtClean="0">
                <a:latin typeface="Arial Black" pitchFamily="34" charset="0"/>
              </a:rPr>
              <a:t>.3.2019</a:t>
            </a:r>
            <a:endParaRPr lang="fi-FI" dirty="0" smtClean="0">
              <a:latin typeface="Arial Black" pitchFamily="34" charset="0"/>
            </a:endParaRP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Droplet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>
                <a:latin typeface="Arial Black" pitchFamily="34" charset="0"/>
              </a:rPr>
              <a:t>B</a:t>
            </a:r>
            <a:r>
              <a:rPr lang="fi-FI" dirty="0" err="1" smtClean="0">
                <a:latin typeface="Arial Black" pitchFamily="34" charset="0"/>
              </a:rPr>
              <a:t>reakup</a:t>
            </a:r>
            <a:r>
              <a:rPr lang="fi-FI" dirty="0" smtClean="0">
                <a:latin typeface="Arial Black" pitchFamily="34" charset="0"/>
              </a:rPr>
              <a:t> &amp; </a:t>
            </a:r>
            <a:r>
              <a:rPr lang="fi-FI" dirty="0" err="1" smtClean="0">
                <a:latin typeface="Arial Black" pitchFamily="34" charset="0"/>
              </a:rPr>
              <a:t>Evaporation</a:t>
            </a:r>
            <a:r>
              <a:rPr lang="fi-FI" dirty="0" smtClean="0">
                <a:latin typeface="Arial Black" pitchFamily="34" charset="0"/>
              </a:rPr>
              <a:t> </a:t>
            </a:r>
            <a:endParaRPr lang="en-US" dirty="0" smtClean="0">
              <a:latin typeface="Arial Black" pitchFamily="34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5867400" y="5373688"/>
            <a:ext cx="2809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sz="1600" dirty="0" err="1">
                <a:latin typeface="Arial Black" pitchFamily="34" charset="0"/>
              </a:rPr>
              <a:t>D.Sc</a:t>
            </a:r>
            <a:r>
              <a:rPr lang="fi-FI" sz="1600" dirty="0">
                <a:latin typeface="Arial Black" pitchFamily="34" charset="0"/>
              </a:rPr>
              <a:t>. (Tech) Ossi Kaario</a:t>
            </a:r>
            <a:endParaRPr lang="en-US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Droplet Breakup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15616" y="2060848"/>
            <a:ext cx="7488832" cy="4034051"/>
            <a:chOff x="1115616" y="2060848"/>
            <a:chExt cx="7488832" cy="4034051"/>
          </a:xfrm>
        </p:grpSpPr>
        <p:pic>
          <p:nvPicPr>
            <p:cNvPr id="17410" name="Picture 10" descr="Breakup_step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3055" y="2060848"/>
              <a:ext cx="5437889" cy="36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15616" y="5017681"/>
              <a:ext cx="7488832" cy="1077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i-FI" sz="1600" dirty="0" smtClean="0"/>
                <a:t>The main hydrodynamic phenomena accompanying droplet breakup: </a:t>
              </a:r>
              <a:r>
                <a:rPr lang="fi-FI" sz="1600" b="1" dirty="0" smtClean="0"/>
                <a:t>(a)</a:t>
              </a:r>
              <a:r>
                <a:rPr lang="fi-FI" sz="1600" dirty="0" smtClean="0"/>
                <a:t> deformation of droplet, </a:t>
              </a:r>
              <a:r>
                <a:rPr lang="fi-FI" sz="1600" b="1" dirty="0" smtClean="0"/>
                <a:t>(b)</a:t>
              </a:r>
              <a:r>
                <a:rPr lang="fi-FI" sz="1600" dirty="0" smtClean="0"/>
                <a:t> formation of boundary layer ’gas + liquid’, </a:t>
              </a:r>
              <a:r>
                <a:rPr lang="fi-FI" sz="1600" b="1" dirty="0" smtClean="0"/>
                <a:t>(c)</a:t>
              </a:r>
              <a:r>
                <a:rPr lang="fi-FI" sz="1600" dirty="0" smtClean="0"/>
                <a:t> surface wave formation by Kelvin-Helmholtz (KH) instability, </a:t>
              </a:r>
              <a:r>
                <a:rPr lang="fi-FI" sz="1600" b="1" dirty="0" smtClean="0"/>
                <a:t>(d)</a:t>
              </a:r>
              <a:r>
                <a:rPr lang="fi-FI" sz="1600" dirty="0" smtClean="0"/>
                <a:t> surface wave formation by Rayleigh-Taylor (RT) instability</a:t>
              </a:r>
              <a:endParaRPr lang="en-US" sz="1600" dirty="0"/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4211960" y="4077072"/>
              <a:ext cx="648072" cy="57606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23528" y="6381328"/>
            <a:ext cx="26638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B.E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Gelfand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1996</a:t>
            </a:r>
          </a:p>
          <a:p>
            <a:pPr>
              <a:spcBef>
                <a:spcPct val="500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Proc. Energy Combust. Sci. Vol.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49" y="4347032"/>
            <a:ext cx="1969343" cy="18022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916831"/>
            <a:ext cx="7391400" cy="4782145"/>
          </a:xfrm>
        </p:spPr>
        <p:txBody>
          <a:bodyPr/>
          <a:lstStyle/>
          <a:p>
            <a:r>
              <a:rPr lang="fi-FI" dirty="0" err="1" smtClean="0">
                <a:latin typeface="Arial Black" pitchFamily="34" charset="0"/>
              </a:rPr>
              <a:t>Already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discussed</a:t>
            </a:r>
            <a:r>
              <a:rPr lang="fi-FI" dirty="0" smtClean="0">
                <a:latin typeface="Arial Black" pitchFamily="34" charset="0"/>
              </a:rPr>
              <a:t> with the </a:t>
            </a:r>
            <a:r>
              <a:rPr lang="fi-FI" dirty="0" err="1" smtClean="0">
                <a:latin typeface="Arial Black" pitchFamily="34" charset="0"/>
              </a:rPr>
              <a:t>context</a:t>
            </a:r>
            <a:r>
              <a:rPr lang="fi-FI" dirty="0" smtClean="0">
                <a:latin typeface="Arial Black" pitchFamily="34" charset="0"/>
              </a:rPr>
              <a:t> of </a:t>
            </a:r>
            <a:r>
              <a:rPr lang="fi-FI" dirty="0" err="1" smtClean="0">
                <a:latin typeface="Arial Black" pitchFamily="34" charset="0"/>
              </a:rPr>
              <a:t>jets</a:t>
            </a:r>
            <a:r>
              <a:rPr lang="fi-FI" dirty="0" smtClean="0">
                <a:latin typeface="Arial Black" pitchFamily="34" charset="0"/>
              </a:rPr>
              <a:t> and </a:t>
            </a:r>
            <a:r>
              <a:rPr lang="fi-FI" dirty="0" err="1" smtClean="0">
                <a:latin typeface="Arial Black" pitchFamily="34" charset="0"/>
              </a:rPr>
              <a:t>primary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atomization</a:t>
            </a:r>
            <a:endParaRPr lang="fi-FI" dirty="0" smtClean="0">
              <a:latin typeface="Arial Black" pitchFamily="34" charset="0"/>
            </a:endParaRPr>
          </a:p>
          <a:p>
            <a:endParaRPr lang="fi-FI" dirty="0">
              <a:latin typeface="Arial Black" pitchFamily="34" charset="0"/>
            </a:endParaRPr>
          </a:p>
          <a:p>
            <a:endParaRPr lang="fi-FI" dirty="0" smtClean="0">
              <a:latin typeface="Arial Black" pitchFamily="34" charset="0"/>
            </a:endParaRPr>
          </a:p>
          <a:p>
            <a:endParaRPr lang="fi-FI" dirty="0">
              <a:latin typeface="Arial Black" pitchFamily="34" charset="0"/>
            </a:endParaRPr>
          </a:p>
          <a:p>
            <a:endParaRPr lang="fi-FI" dirty="0" smtClean="0">
              <a:latin typeface="Arial Black" pitchFamily="34" charset="0"/>
            </a:endParaRPr>
          </a:p>
          <a:p>
            <a:endParaRPr lang="fi-FI" dirty="0" smtClean="0">
              <a:latin typeface="Arial Black" pitchFamily="34" charset="0"/>
            </a:endParaRPr>
          </a:p>
          <a:p>
            <a:r>
              <a:rPr lang="fi-FI" dirty="0" err="1" smtClean="0">
                <a:latin typeface="Arial Black" pitchFamily="34" charset="0"/>
              </a:rPr>
              <a:t>Can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also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be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associated</a:t>
            </a:r>
            <a:r>
              <a:rPr lang="fi-FI" dirty="0" smtClean="0">
                <a:latin typeface="Arial Black" pitchFamily="34" charset="0"/>
              </a:rPr>
              <a:t> with </a:t>
            </a:r>
            <a:r>
              <a:rPr lang="fi-FI" dirty="0" err="1" smtClean="0">
                <a:latin typeface="Arial Black" pitchFamily="34" charset="0"/>
              </a:rPr>
              <a:t>droplet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breakup</a:t>
            </a:r>
            <a:endParaRPr lang="fi-FI" dirty="0" smtClean="0">
              <a:latin typeface="Arial Black" pitchFamily="34" charset="0"/>
            </a:endParaRPr>
          </a:p>
          <a:p>
            <a:endParaRPr lang="fi-FI" dirty="0">
              <a:latin typeface="Arial Black" pitchFamily="34" charset="0"/>
            </a:endParaRPr>
          </a:p>
          <a:p>
            <a:endParaRPr lang="fi-FI" dirty="0" smtClean="0">
              <a:latin typeface="Arial Black" pitchFamily="34" charset="0"/>
            </a:endParaRPr>
          </a:p>
          <a:p>
            <a:endParaRPr lang="fi-FI" dirty="0">
              <a:latin typeface="Arial Black" pitchFamily="34" charset="0"/>
            </a:endParaRPr>
          </a:p>
          <a:p>
            <a:endParaRPr lang="fi-FI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fi-FI" dirty="0" smtClean="0">
              <a:latin typeface="Arial Black" pitchFamily="34" charset="0"/>
            </a:endParaRPr>
          </a:p>
          <a:p>
            <a:r>
              <a:rPr lang="fi-FI" dirty="0">
                <a:latin typeface="Arial Black" pitchFamily="34" charset="0"/>
              </a:rPr>
              <a:t>K-H </a:t>
            </a:r>
            <a:r>
              <a:rPr lang="fi-FI" dirty="0" err="1">
                <a:latin typeface="Arial Black" pitchFamily="34" charset="0"/>
              </a:rPr>
              <a:t>wave</a:t>
            </a:r>
            <a:r>
              <a:rPr lang="fi-FI" dirty="0">
                <a:latin typeface="Arial Black" pitchFamily="34" charset="0"/>
              </a:rPr>
              <a:t> </a:t>
            </a:r>
            <a:r>
              <a:rPr lang="fi-FI" dirty="0" err="1">
                <a:latin typeface="Arial Black" pitchFamily="34" charset="0"/>
              </a:rPr>
              <a:t>formation</a:t>
            </a:r>
            <a:r>
              <a:rPr lang="fi-FI" dirty="0">
                <a:latin typeface="Arial Black" pitchFamily="34" charset="0"/>
              </a:rPr>
              <a:t> </a:t>
            </a:r>
            <a:r>
              <a:rPr lang="fi-FI" dirty="0" err="1">
                <a:latin typeface="Arial Black" pitchFamily="34" charset="0"/>
              </a:rPr>
              <a:t>leading</a:t>
            </a:r>
            <a:r>
              <a:rPr lang="fi-FI" dirty="0">
                <a:latin typeface="Arial Black" pitchFamily="34" charset="0"/>
              </a:rPr>
              <a:t> to </a:t>
            </a:r>
            <a:r>
              <a:rPr lang="fi-FI" dirty="0" err="1">
                <a:latin typeface="Arial Black" pitchFamily="34" charset="0"/>
              </a:rPr>
              <a:t>stripping</a:t>
            </a:r>
            <a:r>
              <a:rPr lang="fi-FI" dirty="0">
                <a:latin typeface="Arial Black" pitchFamily="34" charset="0"/>
              </a:rPr>
              <a:t> </a:t>
            </a:r>
            <a:r>
              <a:rPr lang="fi-FI" dirty="0" err="1">
                <a:latin typeface="Arial Black" pitchFamily="34" charset="0"/>
              </a:rPr>
              <a:t>breakup</a:t>
            </a:r>
            <a:r>
              <a:rPr lang="fi-FI" dirty="0">
                <a:latin typeface="Arial Black" pitchFamily="34" charset="0"/>
              </a:rPr>
              <a:t> </a:t>
            </a:r>
            <a:endParaRPr lang="en-US" dirty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1066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4" tIns="47882" rIns="95764" bIns="47882" numCol="1" anchor="ctr" anchorCtr="0" compatLnSpc="1">
            <a:prstTxWarp prst="textNoShape">
              <a:avLst/>
            </a:prstTxWarp>
          </a:bodyPr>
          <a:lstStyle>
            <a:lvl1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en-US" dirty="0" smtClean="0">
                <a:latin typeface="Arial Black" pitchFamily="34" charset="0"/>
              </a:rPr>
              <a:t>Kelvin-Helmholtz Instabilities</a:t>
            </a:r>
          </a:p>
        </p:txBody>
      </p:sp>
      <p:pic>
        <p:nvPicPr>
          <p:cNvPr id="5" name="Picture 4" descr="Lefebre_breakup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26" y="2564904"/>
            <a:ext cx="1645288" cy="129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2530649" y="5810918"/>
            <a:ext cx="576064" cy="33836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3146" y="2356373"/>
            <a:ext cx="1152049" cy="16701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0192" y="3666638"/>
            <a:ext cx="12961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" dirty="0" smtClean="0">
                <a:latin typeface="Arial Black" pitchFamily="34" charset="0"/>
              </a:rPr>
              <a:t>Vuorinen, 2011</a:t>
            </a:r>
            <a:endParaRPr lang="en-US" sz="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Rayleigh-Taylor Instabilities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The Rayleigh-Taylor mechanism is incorporated into some breakup models. </a:t>
            </a:r>
          </a:p>
          <a:p>
            <a:r>
              <a:rPr lang="en-US" dirty="0" smtClean="0">
                <a:latin typeface="Arial Black" pitchFamily="34" charset="0"/>
              </a:rPr>
              <a:t>Typically R-T instabilities account for the large droplet formation near the nozzle. </a:t>
            </a:r>
          </a:p>
          <a:p>
            <a:r>
              <a:rPr lang="en-US" dirty="0" smtClean="0">
                <a:latin typeface="Arial Black" pitchFamily="34" charset="0"/>
              </a:rPr>
              <a:t>The K-H instabilities form the small droplets due to surface stripping.</a:t>
            </a:r>
          </a:p>
        </p:txBody>
      </p:sp>
      <p:pic>
        <p:nvPicPr>
          <p:cNvPr id="20484" name="Picture 5" descr="rt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29000"/>
            <a:ext cx="4535487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r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644900"/>
            <a:ext cx="2447925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3" y="5281613"/>
            <a:ext cx="1663293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Rayleigh-Taylor Instabilities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6400"/>
            <a:ext cx="8291512" cy="42672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Occurs between fluids with different densities</a:t>
            </a:r>
          </a:p>
          <a:p>
            <a:r>
              <a:rPr lang="en-US" dirty="0" smtClean="0">
                <a:latin typeface="Arial Black" pitchFamily="34" charset="0"/>
              </a:rPr>
              <a:t>E.g. heavier fluid on top of lighter fluid. Gravity pulls the heavier fluid into the lighter one.</a:t>
            </a:r>
          </a:p>
        </p:txBody>
      </p:sp>
      <p:pic>
        <p:nvPicPr>
          <p:cNvPr id="19460" name="Picture 4" descr="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4900"/>
            <a:ext cx="20574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716338"/>
            <a:ext cx="27781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r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213100"/>
            <a:ext cx="2667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1066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4" tIns="47882" rIns="95764" bIns="47882" numCol="1" anchor="ctr" anchorCtr="0" compatLnSpc="1">
            <a:prstTxWarp prst="textNoShape">
              <a:avLst/>
            </a:prstTxWarp>
          </a:bodyPr>
          <a:lstStyle>
            <a:lvl1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en-US" kern="0" smtClean="0">
                <a:latin typeface="Arial Black" pitchFamily="34" charset="0"/>
              </a:rPr>
              <a:t>Rayleigh-Taylor Instabilities</a:t>
            </a:r>
            <a:endParaRPr lang="en-US" kern="0" dirty="0" smtClean="0">
              <a:latin typeface="Arial Black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2009"/>
            <a:ext cx="4608512" cy="2563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330503"/>
            <a:ext cx="3026507" cy="30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1066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4" tIns="47882" rIns="95764" bIns="47882" numCol="1" anchor="ctr" anchorCtr="0" compatLnSpc="1">
            <a:prstTxWarp prst="textNoShape">
              <a:avLst/>
            </a:prstTxWarp>
          </a:bodyPr>
          <a:lstStyle>
            <a:lvl1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en-US" dirty="0" smtClean="0">
                <a:latin typeface="Arial Black" pitchFamily="34" charset="0"/>
              </a:rPr>
              <a:t>Atomization &amp; Droplet Breakup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05" y="2211233"/>
            <a:ext cx="4106459" cy="300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211233"/>
            <a:ext cx="4326911" cy="30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1066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4" tIns="47882" rIns="95764" bIns="47882" numCol="1" anchor="ctr" anchorCtr="0" compatLnSpc="1">
            <a:prstTxWarp prst="textNoShape">
              <a:avLst/>
            </a:prstTxWarp>
          </a:bodyPr>
          <a:lstStyle>
            <a:lvl1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en-US" dirty="0" smtClean="0">
                <a:latin typeface="Arial Black" pitchFamily="34" charset="0"/>
              </a:rPr>
              <a:t>Atomization &amp; Droplet Breakup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32" y="1988840"/>
            <a:ext cx="7367736" cy="411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Droplet Breakup Modeling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76400"/>
            <a:ext cx="8137400" cy="4267200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Reitz-</a:t>
            </a:r>
            <a:r>
              <a:rPr lang="en-US" b="1" dirty="0" err="1" smtClean="0">
                <a:latin typeface="Arial Black" pitchFamily="34" charset="0"/>
              </a:rPr>
              <a:t>Diwakar</a:t>
            </a:r>
            <a:r>
              <a:rPr lang="en-US" b="1" dirty="0" smtClean="0">
                <a:latin typeface="Arial Black" pitchFamily="34" charset="0"/>
              </a:rPr>
              <a:t> model</a:t>
            </a:r>
          </a:p>
          <a:p>
            <a:endParaRPr lang="en-US" b="1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Breakup rate </a:t>
            </a:r>
          </a:p>
          <a:p>
            <a:endParaRPr lang="en-US" dirty="0" smtClean="0">
              <a:latin typeface="Arial Black" pitchFamily="34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Arial Black" pitchFamily="34" charset="0"/>
              </a:rPr>
              <a:t>     where         is the breakup time scale and	      is the stable droplet size .</a:t>
            </a:r>
          </a:p>
          <a:p>
            <a:r>
              <a:rPr lang="en-US" dirty="0" smtClean="0">
                <a:latin typeface="Arial Black" pitchFamily="34" charset="0"/>
              </a:rPr>
              <a:t>For bag breakup, We &gt; 12, the time scale is</a:t>
            </a:r>
          </a:p>
          <a:p>
            <a:pPr marL="0" indent="0">
              <a:buNone/>
            </a:pPr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For stripping breakup,</a:t>
            </a:r>
            <a:r>
              <a:rPr lang="en-US" dirty="0">
                <a:latin typeface="Arial Black" pitchFamily="34" charset="0"/>
              </a:rPr>
              <a:t>	 </a:t>
            </a:r>
            <a:r>
              <a:rPr lang="en-US" dirty="0" smtClean="0">
                <a:latin typeface="Arial Black" pitchFamily="34" charset="0"/>
              </a:rPr>
              <a:t>        , the time scale is </a:t>
            </a:r>
          </a:p>
          <a:p>
            <a:endParaRPr lang="en-US" dirty="0" smtClean="0">
              <a:latin typeface="Arial Black" pitchFamily="34" charset="0"/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latin typeface="Arial Black" pitchFamily="34" charset="0"/>
              </a:rPr>
              <a:t>                                  , typically C</a:t>
            </a:r>
            <a:r>
              <a:rPr lang="en-US" baseline="-25000" dirty="0" smtClean="0">
                <a:latin typeface="Arial Black" pitchFamily="34" charset="0"/>
              </a:rPr>
              <a:t>s</a:t>
            </a:r>
            <a:r>
              <a:rPr lang="en-US" dirty="0" smtClean="0">
                <a:latin typeface="Arial Black" pitchFamily="34" charset="0"/>
              </a:rPr>
              <a:t> =20 </a:t>
            </a:r>
            <a:r>
              <a:rPr lang="en-US" sz="1400" dirty="0" smtClean="0">
                <a:latin typeface="Arial Black" pitchFamily="34" charset="0"/>
              </a:rPr>
              <a:t>(ranging between 2…30)</a:t>
            </a: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67116"/>
              </p:ext>
            </p:extLst>
          </p:nvPr>
        </p:nvGraphicFramePr>
        <p:xfrm>
          <a:off x="2195736" y="2924944"/>
          <a:ext cx="381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6" name="Equation" r:id="rId3" imgW="152334" imgH="190417" progId="Equation.3">
                  <p:embed/>
                </p:oleObj>
              </mc:Choice>
              <mc:Fallback>
                <p:oleObj name="Equation" r:id="rId3" imgW="152334" imgH="19041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924944"/>
                        <a:ext cx="3810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494536"/>
              </p:ext>
            </p:extLst>
          </p:nvPr>
        </p:nvGraphicFramePr>
        <p:xfrm>
          <a:off x="6596063" y="2892425"/>
          <a:ext cx="44291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7" name="Equation" r:id="rId5" imgW="177480" imgH="228600" progId="Equation.3">
                  <p:embed/>
                </p:oleObj>
              </mc:Choice>
              <mc:Fallback>
                <p:oleObj name="Equation" r:id="rId5" imgW="1774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2892425"/>
                        <a:ext cx="442912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129533"/>
              </p:ext>
            </p:extLst>
          </p:nvPr>
        </p:nvGraphicFramePr>
        <p:xfrm>
          <a:off x="6732240" y="3356992"/>
          <a:ext cx="1701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8" name="Equation" r:id="rId7" imgW="850531" imgH="406224" progId="Equation.3">
                  <p:embed/>
                </p:oleObj>
              </mc:Choice>
              <mc:Fallback>
                <p:oleObj name="Equation" r:id="rId7" imgW="850531" imgH="40622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3356992"/>
                        <a:ext cx="1701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291281"/>
              </p:ext>
            </p:extLst>
          </p:nvPr>
        </p:nvGraphicFramePr>
        <p:xfrm>
          <a:off x="4139952" y="4077072"/>
          <a:ext cx="11874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9" name="Equation" r:id="rId9" imgW="596641" imgH="355446" progId="Equation.3">
                  <p:embed/>
                </p:oleObj>
              </mc:Choice>
              <mc:Fallback>
                <p:oleObj name="Equation" r:id="rId9" imgW="596641" imgH="35544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077072"/>
                        <a:ext cx="11874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003971"/>
              </p:ext>
            </p:extLst>
          </p:nvPr>
        </p:nvGraphicFramePr>
        <p:xfrm>
          <a:off x="1212727" y="4666533"/>
          <a:ext cx="25415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0" name="Equation" r:id="rId11" imgW="1269449" imgH="482391" progId="Equation.3">
                  <p:embed/>
                </p:oleObj>
              </mc:Choice>
              <mc:Fallback>
                <p:oleObj name="Equation" r:id="rId11" imgW="1269449" imgH="48239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727" y="4666533"/>
                        <a:ext cx="254158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56446" y="2112809"/>
                <a:ext cx="1967012" cy="763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FI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F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FI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FI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F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446" y="2112809"/>
                <a:ext cx="1967012" cy="7639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91264" cy="4267200"/>
          </a:xfrm>
        </p:spPr>
        <p:txBody>
          <a:bodyPr/>
          <a:lstStyle/>
          <a:p>
            <a:r>
              <a:rPr lang="fi-FI" dirty="0" err="1" smtClean="0">
                <a:latin typeface="Arial Black" pitchFamily="34" charset="0"/>
              </a:rPr>
              <a:t>From</a:t>
            </a:r>
            <a:r>
              <a:rPr lang="fi-FI" dirty="0" smtClean="0">
                <a:latin typeface="Arial Black" pitchFamily="34" charset="0"/>
              </a:rPr>
              <a:t>                               </a:t>
            </a:r>
            <a:r>
              <a:rPr lang="fi-FI" dirty="0" err="1" smtClean="0">
                <a:latin typeface="Arial Black" pitchFamily="34" charset="0"/>
              </a:rPr>
              <a:t>we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get</a:t>
            </a:r>
            <a:endParaRPr lang="fi-FI" dirty="0" smtClean="0">
              <a:latin typeface="Arial Black" pitchFamily="34" charset="0"/>
            </a:endParaRPr>
          </a:p>
          <a:p>
            <a:endParaRPr lang="fi-FI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fi-FI" dirty="0" smtClean="0">
                <a:latin typeface="Arial Black" pitchFamily="34" charset="0"/>
              </a:rPr>
              <a:t> </a:t>
            </a:r>
          </a:p>
          <a:p>
            <a:pPr marL="0" indent="0">
              <a:buNone/>
            </a:pPr>
            <a:endParaRPr lang="fi-FI" dirty="0">
              <a:latin typeface="Arial Black" pitchFamily="34" charset="0"/>
            </a:endParaRPr>
          </a:p>
          <a:p>
            <a:pPr marL="0" indent="0">
              <a:buNone/>
            </a:pPr>
            <a:endParaRPr lang="fi-FI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fi-FI" dirty="0" smtClean="0">
              <a:latin typeface="Arial Black" pitchFamily="34" charset="0"/>
            </a:endParaRPr>
          </a:p>
          <a:p>
            <a:r>
              <a:rPr lang="fi-FI" dirty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Eq</a:t>
            </a:r>
            <a:r>
              <a:rPr lang="fi-FI" dirty="0" smtClean="0">
                <a:latin typeface="Arial Black" pitchFamily="34" charset="0"/>
              </a:rPr>
              <a:t>. (3) </a:t>
            </a:r>
            <a:r>
              <a:rPr lang="fi-FI" dirty="0" err="1" smtClean="0">
                <a:latin typeface="Arial Black" pitchFamily="34" charset="0"/>
              </a:rPr>
              <a:t>can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be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used</a:t>
            </a:r>
            <a:r>
              <a:rPr lang="fi-FI" dirty="0" smtClean="0">
                <a:latin typeface="Arial Black" pitchFamily="34" charset="0"/>
              </a:rPr>
              <a:t> to </a:t>
            </a:r>
            <a:r>
              <a:rPr lang="fi-FI" dirty="0" err="1" smtClean="0">
                <a:latin typeface="Arial Black" pitchFamily="34" charset="0"/>
              </a:rPr>
              <a:t>asses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the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droplet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breakup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process</a:t>
            </a:r>
            <a:r>
              <a:rPr lang="fi-FI" dirty="0" smtClean="0">
                <a:latin typeface="Arial Black" pitchFamily="34" charset="0"/>
              </a:rPr>
              <a:t>.</a:t>
            </a:r>
          </a:p>
          <a:p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The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stable</a:t>
            </a:r>
            <a:r>
              <a:rPr lang="fi-FI" dirty="0" smtClean="0">
                <a:latin typeface="Arial Black" pitchFamily="34" charset="0"/>
              </a:rPr>
              <a:t> Weber -</a:t>
            </a:r>
            <a:r>
              <a:rPr lang="fi-FI" dirty="0" err="1" smtClean="0">
                <a:latin typeface="Arial Black" pitchFamily="34" charset="0"/>
              </a:rPr>
              <a:t>number</a:t>
            </a:r>
            <a:r>
              <a:rPr lang="fi-FI" dirty="0" smtClean="0">
                <a:latin typeface="Arial Black" pitchFamily="34" charset="0"/>
              </a:rPr>
              <a:t> is </a:t>
            </a:r>
            <a:r>
              <a:rPr lang="fi-FI" dirty="0" err="1" smtClean="0">
                <a:latin typeface="Arial Black" pitchFamily="34" charset="0"/>
              </a:rPr>
              <a:t>obtained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by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assuming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We</a:t>
            </a:r>
            <a:r>
              <a:rPr lang="fi-FI" dirty="0" smtClean="0">
                <a:latin typeface="Arial Black" pitchFamily="34" charset="0"/>
              </a:rPr>
              <a:t>=12 </a:t>
            </a:r>
            <a:br>
              <a:rPr lang="fi-FI" dirty="0" smtClean="0">
                <a:latin typeface="Arial Black" pitchFamily="34" charset="0"/>
              </a:rPr>
            </a:br>
            <a:r>
              <a:rPr lang="fi-FI" dirty="0" smtClean="0">
                <a:latin typeface="Arial Black" pitchFamily="34" charset="0"/>
              </a:rPr>
              <a:t> and </a:t>
            </a:r>
            <a:r>
              <a:rPr lang="fi-FI" dirty="0" err="1" smtClean="0">
                <a:latin typeface="Arial Black" pitchFamily="34" charset="0"/>
              </a:rPr>
              <a:t>calculating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the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equivalent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droplet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size</a:t>
            </a:r>
            <a:r>
              <a:rPr lang="fi-FI" dirty="0" smtClean="0">
                <a:latin typeface="Arial Black" pitchFamily="34" charset="0"/>
              </a:rPr>
              <a:t>.</a:t>
            </a:r>
          </a:p>
          <a:p>
            <a:endParaRPr lang="fi-FI" dirty="0">
              <a:latin typeface="Arial Black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620688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4" tIns="47882" rIns="95764" bIns="47882" numCol="1" anchor="ctr" anchorCtr="0" compatLnSpc="1">
            <a:prstTxWarp prst="textNoShape">
              <a:avLst/>
            </a:prstTxWarp>
          </a:bodyPr>
          <a:lstStyle>
            <a:lvl1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en-US" dirty="0" smtClean="0">
                <a:latin typeface="Arial Black" pitchFamily="34" charset="0"/>
              </a:rPr>
              <a:t>Droplet Breakup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5616" y="2961973"/>
                <a:ext cx="2972609" cy="856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i-FI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i-FI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i-FI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i-FI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i-FI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i-FI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i-FI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i-FI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i-FI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i-FI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i-FI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i-FI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i-FI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fi-FI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dt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961973"/>
                <a:ext cx="2972609" cy="8560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983356" y="315914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(3)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835696" y="1916832"/>
                <a:ext cx="1967012" cy="763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FI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F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FI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FI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F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916832"/>
                <a:ext cx="1967012" cy="7639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Exercise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Droplet Weber number 		    is 20 and</a:t>
            </a:r>
          </a:p>
          <a:p>
            <a:pPr marL="0" indent="0">
              <a:buNone/>
            </a:pPr>
            <a:endParaRPr lang="en-US" sz="8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    Reynolds number is 300. Fuel density is 800kg/m3,    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     gas density is 1.2 kg/m3, surface tension is 0.03 N/m. 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     </a:t>
            </a:r>
            <a:r>
              <a:rPr lang="en-US" dirty="0" smtClean="0">
                <a:latin typeface="Arial Black" pitchFamily="34" charset="0"/>
                <a:sym typeface="Symbol" pitchFamily="18" charset="2"/>
              </a:rPr>
              <a:t>The gas velocity is 100 m/s and the droplet velocity is </a:t>
            </a:r>
            <a:br>
              <a:rPr lang="en-US" dirty="0" smtClean="0">
                <a:latin typeface="Arial Black" pitchFamily="34" charset="0"/>
                <a:sym typeface="Symbol" pitchFamily="18" charset="2"/>
              </a:rPr>
            </a:br>
            <a:r>
              <a:rPr lang="en-US" dirty="0" smtClean="0">
                <a:latin typeface="Arial Black" pitchFamily="34" charset="0"/>
                <a:sym typeface="Symbol" pitchFamily="18" charset="2"/>
              </a:rPr>
              <a:t>     200 m/s. </a:t>
            </a:r>
            <a:r>
              <a:rPr lang="en-US" dirty="0" smtClean="0">
                <a:latin typeface="Arial Black" pitchFamily="34" charset="0"/>
              </a:rPr>
              <a:t>Droplet diameter is 50 </a:t>
            </a:r>
            <a:r>
              <a:rPr lang="en-US" dirty="0" smtClean="0">
                <a:latin typeface="Arial Black" pitchFamily="34" charset="0"/>
                <a:sym typeface="Symbol" pitchFamily="18" charset="2"/>
              </a:rPr>
              <a:t>m</a:t>
            </a:r>
          </a:p>
          <a:p>
            <a:endParaRPr lang="en-US" dirty="0" smtClean="0">
              <a:latin typeface="Arial Black" pitchFamily="34" charset="0"/>
              <a:sym typeface="Symbol" pitchFamily="18" charset="2"/>
            </a:endParaRPr>
          </a:p>
          <a:p>
            <a:r>
              <a:rPr lang="en-US" dirty="0" smtClean="0">
                <a:latin typeface="Arial Black" pitchFamily="34" charset="0"/>
                <a:sym typeface="Symbol" pitchFamily="18" charset="2"/>
              </a:rPr>
              <a:t>Calculate</a:t>
            </a:r>
          </a:p>
          <a:p>
            <a:pPr marL="782638" lvl="1" indent="-304800">
              <a:buFontTx/>
              <a:buAutoNum type="arabicPeriod"/>
            </a:pPr>
            <a:r>
              <a:rPr lang="en-US" sz="1800" dirty="0" smtClean="0">
                <a:latin typeface="Arial Black" pitchFamily="34" charset="0"/>
                <a:sym typeface="Symbol" pitchFamily="18" charset="2"/>
              </a:rPr>
              <a:t>What is the stable droplet size (We=12) ?</a:t>
            </a:r>
          </a:p>
          <a:p>
            <a:pPr marL="782638" lvl="1" indent="-304800">
              <a:buFontTx/>
              <a:buAutoNum type="arabicPeriod"/>
            </a:pPr>
            <a:r>
              <a:rPr lang="en-US" sz="1800" dirty="0" smtClean="0">
                <a:latin typeface="Arial Black" pitchFamily="34" charset="0"/>
                <a:sym typeface="Symbol" pitchFamily="18" charset="2"/>
              </a:rPr>
              <a:t>Bag or stripping type of breakup mode ?</a:t>
            </a:r>
          </a:p>
          <a:p>
            <a:pPr marL="782638" lvl="1" indent="-304800">
              <a:buFontTx/>
              <a:buAutoNum type="arabicPeriod"/>
            </a:pPr>
            <a:r>
              <a:rPr lang="en-US" sz="1800" dirty="0" smtClean="0">
                <a:latin typeface="Arial Black" pitchFamily="34" charset="0"/>
                <a:sym typeface="Symbol" pitchFamily="18" charset="2"/>
              </a:rPr>
              <a:t>Calculate the new droplet diameter after one breakup. </a:t>
            </a:r>
            <a:r>
              <a:rPr lang="en-US" sz="1800" dirty="0" err="1" smtClean="0">
                <a:latin typeface="Arial Black" pitchFamily="34" charset="0"/>
                <a:sym typeface="Symbol" pitchFamily="18" charset="2"/>
              </a:rPr>
              <a:t>Dt</a:t>
            </a:r>
            <a:r>
              <a:rPr lang="en-US" sz="1800" dirty="0" smtClean="0">
                <a:latin typeface="Arial Black" pitchFamily="34" charset="0"/>
                <a:sym typeface="Symbol" pitchFamily="18" charset="2"/>
              </a:rPr>
              <a:t>=10s.</a:t>
            </a:r>
          </a:p>
          <a:p>
            <a:pPr marL="782638" lvl="1" indent="-304800">
              <a:buFontTx/>
              <a:buAutoNum type="arabicPeriod"/>
            </a:pPr>
            <a:endParaRPr lang="en-US" sz="1800" dirty="0" smtClean="0">
              <a:latin typeface="Arial Black" pitchFamily="34" charset="0"/>
              <a:sym typeface="Symbol" pitchFamily="18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668915"/>
              </p:ext>
            </p:extLst>
          </p:nvPr>
        </p:nvGraphicFramePr>
        <p:xfrm>
          <a:off x="4644008" y="1484784"/>
          <a:ext cx="1584176" cy="661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3" name="Equation" r:id="rId3" imgW="1167893" imgH="482391" progId="Equation.3">
                  <p:embed/>
                </p:oleObj>
              </mc:Choice>
              <mc:Fallback>
                <p:oleObj name="Equation" r:id="rId3" imgW="1167893" imgH="48239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484784"/>
                        <a:ext cx="1584176" cy="661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Black" pitchFamily="34" charset="0"/>
              </a:rPr>
              <a:t>Motivation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dirty="0" smtClean="0">
                <a:latin typeface="Arial Black" pitchFamily="34" charset="0"/>
              </a:rPr>
              <a:t>Why learn about the modeling of fuel sprays ?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endParaRPr lang="en-US" dirty="0" smtClean="0">
              <a:latin typeface="Arial Black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dirty="0" smtClean="0">
                <a:latin typeface="Arial Black" pitchFamily="34" charset="0"/>
              </a:rPr>
              <a:t>Modeling </a:t>
            </a:r>
            <a:r>
              <a:rPr lang="en-US" u="sng" dirty="0" smtClean="0">
                <a:latin typeface="Arial Black" pitchFamily="34" charset="0"/>
              </a:rPr>
              <a:t>increases our understanding </a:t>
            </a:r>
            <a:r>
              <a:rPr lang="en-US" dirty="0" smtClean="0">
                <a:latin typeface="Arial Black" pitchFamily="34" charset="0"/>
              </a:rPr>
              <a:t>of sprays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dirty="0" smtClean="0">
                <a:latin typeface="Arial Black" pitchFamily="34" charset="0"/>
              </a:rPr>
              <a:t>We can predict real life scenarios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dirty="0" smtClean="0">
                <a:latin typeface="Arial Black" pitchFamily="34" charset="0"/>
              </a:rPr>
              <a:t>We can plan experiments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dirty="0" smtClean="0">
                <a:latin typeface="Arial Black" pitchFamily="34" charset="0"/>
              </a:rPr>
              <a:t>We can </a:t>
            </a:r>
            <a:r>
              <a:rPr lang="en-US" dirty="0" smtClean="0">
                <a:latin typeface="Arial Black" pitchFamily="34" charset="0"/>
              </a:rPr>
              <a:t>improve the </a:t>
            </a:r>
            <a:r>
              <a:rPr lang="en-US" dirty="0" smtClean="0">
                <a:latin typeface="Arial Black" pitchFamily="34" charset="0"/>
              </a:rPr>
              <a:t>injection </a:t>
            </a:r>
            <a:r>
              <a:rPr lang="en-US" dirty="0" smtClean="0">
                <a:latin typeface="Arial Black" pitchFamily="34" charset="0"/>
              </a:rPr>
              <a:t>process</a:t>
            </a:r>
            <a:endParaRPr lang="en-US" dirty="0" smtClean="0">
              <a:latin typeface="Arial Black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dirty="0" smtClean="0">
                <a:latin typeface="Arial Black" pitchFamily="34" charset="0"/>
              </a:rPr>
              <a:t>We can reduce emissions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6059016" cy="685800"/>
          </a:xfrm>
        </p:spPr>
        <p:txBody>
          <a:bodyPr/>
          <a:lstStyle/>
          <a:p>
            <a:r>
              <a:rPr lang="fi-FI" dirty="0" smtClean="0"/>
              <a:t>0d </a:t>
            </a:r>
            <a:r>
              <a:rPr lang="fi-FI" dirty="0" err="1" smtClean="0"/>
              <a:t>Matlab</a:t>
            </a:r>
            <a:r>
              <a:rPr lang="fi-FI" dirty="0" smtClean="0"/>
              <a:t> </a:t>
            </a:r>
            <a:r>
              <a:rPr lang="fi-FI" dirty="0" err="1" smtClean="0"/>
              <a:t>results</a:t>
            </a:r>
            <a:endParaRPr lang="fi-FI" dirty="0"/>
          </a:p>
        </p:txBody>
      </p:sp>
      <p:sp>
        <p:nvSpPr>
          <p:cNvPr id="11" name="Right Brace 10"/>
          <p:cNvSpPr/>
          <p:nvPr/>
        </p:nvSpPr>
        <p:spPr bwMode="auto">
          <a:xfrm rot="10800000">
            <a:off x="754746" y="2225263"/>
            <a:ext cx="360040" cy="4423696"/>
          </a:xfrm>
          <a:prstGeom prst="righ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27" y="411394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smtClean="0"/>
              <a:t>No </a:t>
            </a:r>
            <a:r>
              <a:rPr lang="fi-FI" sz="1800" dirty="0" err="1" smtClean="0"/>
              <a:t>breakup</a:t>
            </a:r>
            <a:endParaRPr lang="fi-FI" sz="1800" dirty="0"/>
          </a:p>
        </p:txBody>
      </p:sp>
      <p:sp>
        <p:nvSpPr>
          <p:cNvPr id="13" name="Right Brace 12"/>
          <p:cNvSpPr/>
          <p:nvPr/>
        </p:nvSpPr>
        <p:spPr bwMode="auto">
          <a:xfrm rot="10800000">
            <a:off x="5364088" y="137688"/>
            <a:ext cx="144016" cy="6585233"/>
          </a:xfrm>
          <a:prstGeom prst="righ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6687" y="3011565"/>
            <a:ext cx="108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err="1" smtClean="0"/>
              <a:t>Breaking</a:t>
            </a:r>
            <a:r>
              <a:rPr lang="fi-FI" sz="1800" dirty="0" smtClean="0"/>
              <a:t> </a:t>
            </a:r>
            <a:r>
              <a:rPr lang="fi-FI" sz="1800" dirty="0" err="1" smtClean="0"/>
              <a:t>up</a:t>
            </a:r>
            <a:r>
              <a:rPr lang="fi-FI" sz="1800" dirty="0" smtClean="0"/>
              <a:t> </a:t>
            </a:r>
            <a:r>
              <a:rPr lang="fi-FI" sz="1800" dirty="0" err="1" smtClean="0"/>
              <a:t>drops</a:t>
            </a:r>
            <a:endParaRPr lang="fi-FI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86" y="145725"/>
            <a:ext cx="3316194" cy="2209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86" y="4507092"/>
            <a:ext cx="3316194" cy="2209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50" y="2355342"/>
            <a:ext cx="3316194" cy="22096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27" y="2355341"/>
            <a:ext cx="3316194" cy="22096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18" y="4564958"/>
            <a:ext cx="3316194" cy="220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Droplet breakup Modeling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1600200"/>
            <a:ext cx="5466978" cy="5013325"/>
          </a:xfrm>
        </p:spPr>
        <p:txBody>
          <a:bodyPr/>
          <a:lstStyle/>
          <a:p>
            <a:r>
              <a:rPr lang="en-US" b="1" u="sng" dirty="0" smtClean="0">
                <a:latin typeface="Arial Black" pitchFamily="34" charset="0"/>
              </a:rPr>
              <a:t>ETAB model</a:t>
            </a:r>
          </a:p>
          <a:p>
            <a:r>
              <a:rPr lang="en-US" sz="1600" dirty="0" smtClean="0">
                <a:latin typeface="Arial Black" pitchFamily="34" charset="0"/>
              </a:rPr>
              <a:t>Distortion of droplet </a:t>
            </a:r>
            <a:r>
              <a:rPr lang="en-US" sz="1600" dirty="0" smtClean="0">
                <a:latin typeface="Arial Black" pitchFamily="34" charset="0"/>
              </a:rPr>
              <a:t>by drop deformation parameter</a:t>
            </a:r>
            <a:endParaRPr lang="en-US" sz="1600" dirty="0" smtClean="0">
              <a:latin typeface="Arial Black" pitchFamily="34" charset="0"/>
            </a:endParaRPr>
          </a:p>
          <a:p>
            <a:r>
              <a:rPr lang="en-US" sz="1600" dirty="0" smtClean="0">
                <a:latin typeface="Arial Black" pitchFamily="34" charset="0"/>
              </a:rPr>
              <a:t>Equation for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 smtClean="0">
                <a:latin typeface="Arial Black" pitchFamily="34" charset="0"/>
              </a:rPr>
              <a:t> is given by the </a:t>
            </a:r>
          </a:p>
          <a:p>
            <a:pPr>
              <a:buFontTx/>
              <a:buNone/>
            </a:pPr>
            <a:r>
              <a:rPr lang="en-US" sz="1600" dirty="0" smtClean="0">
                <a:latin typeface="Arial Black" pitchFamily="34" charset="0"/>
              </a:rPr>
              <a:t>     </a:t>
            </a:r>
            <a:r>
              <a:rPr lang="en-US" sz="1600" dirty="0" smtClean="0">
                <a:latin typeface="Arial Black" pitchFamily="34" charset="0"/>
              </a:rPr>
              <a:t>harmonic </a:t>
            </a:r>
            <a:r>
              <a:rPr lang="en-US" sz="1600" dirty="0" smtClean="0">
                <a:latin typeface="Arial Black" pitchFamily="34" charset="0"/>
              </a:rPr>
              <a:t>oscillator </a:t>
            </a:r>
          </a:p>
          <a:p>
            <a:pPr>
              <a:buFontTx/>
              <a:buNone/>
            </a:pPr>
            <a:endParaRPr lang="en-US" sz="1600" dirty="0" smtClean="0">
              <a:latin typeface="Arial Black" pitchFamily="34" charset="0"/>
            </a:endParaRPr>
          </a:p>
          <a:p>
            <a:pPr>
              <a:buFontTx/>
              <a:buNone/>
            </a:pPr>
            <a:endParaRPr lang="en-US" sz="1600" dirty="0" smtClean="0">
              <a:latin typeface="Arial Black" pitchFamily="34" charset="0"/>
            </a:endParaRPr>
          </a:p>
          <a:p>
            <a:pPr>
              <a:buFontTx/>
              <a:buNone/>
            </a:pPr>
            <a:endParaRPr lang="en-US" sz="1600" dirty="0" smtClean="0">
              <a:latin typeface="Arial Black" pitchFamily="34" charset="0"/>
            </a:endParaRPr>
          </a:p>
          <a:p>
            <a:r>
              <a:rPr lang="en-US" sz="1600" dirty="0" smtClean="0">
                <a:latin typeface="Arial Black" pitchFamily="34" charset="0"/>
              </a:rPr>
              <a:t>This can be solved for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Arial Black" pitchFamily="34" charset="0"/>
              </a:rPr>
              <a:t>The main idea of ETAB is to delay the first drop breakup in order to yield bigger droplets after breakup as the TAB model predicts generally too small </a:t>
            </a:r>
            <a:r>
              <a:rPr lang="en-US" sz="1600" dirty="0" smtClean="0">
                <a:latin typeface="Arial Black" pitchFamily="34" charset="0"/>
              </a:rPr>
              <a:t>droplets</a:t>
            </a:r>
          </a:p>
          <a:p>
            <a:r>
              <a:rPr lang="fi-FI" sz="1600" dirty="0" smtClean="0">
                <a:latin typeface="Arial Black" pitchFamily="34" charset="0"/>
              </a:rPr>
              <a:t>This is done by initializing drops with negative deformation velocity </a:t>
            </a:r>
            <a:endParaRPr lang="en-US" sz="1600" dirty="0" smtClean="0">
              <a:latin typeface="Arial Black" pitchFamily="34" charset="0"/>
            </a:endParaRPr>
          </a:p>
          <a:p>
            <a:r>
              <a:rPr lang="en-US" sz="1600" dirty="0" smtClean="0">
                <a:latin typeface="Arial Black" pitchFamily="34" charset="0"/>
              </a:rPr>
              <a:t>The breakup rate	</a:t>
            </a:r>
            <a:r>
              <a:rPr lang="en-US" dirty="0" smtClean="0">
                <a:latin typeface="Arial Black" pitchFamily="34" charset="0"/>
              </a:rPr>
              <a:t>		</a:t>
            </a:r>
          </a:p>
          <a:p>
            <a:endParaRPr lang="en-US" dirty="0" smtClean="0"/>
          </a:p>
        </p:txBody>
      </p:sp>
      <p:pic>
        <p:nvPicPr>
          <p:cNvPr id="23556" name="Picture 4" descr="DropDistor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2649538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ET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3529072"/>
            <a:ext cx="33829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986064"/>
              </p:ext>
            </p:extLst>
          </p:nvPr>
        </p:nvGraphicFramePr>
        <p:xfrm>
          <a:off x="2047081" y="2159794"/>
          <a:ext cx="993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33" name="Equation" r:id="rId5" imgW="495000" imgH="190440" progId="Equation.3">
                  <p:embed/>
                </p:oleObj>
              </mc:Choice>
              <mc:Fallback>
                <p:oleObj name="Equation" r:id="rId5" imgW="495000" imgH="1904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081" y="2159794"/>
                        <a:ext cx="9937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endParaRPr lang="en-US"/>
          </a:p>
        </p:txBody>
      </p:sp>
      <p:graphicFrame>
        <p:nvGraphicFramePr>
          <p:cNvPr id="2356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865406"/>
              </p:ext>
            </p:extLst>
          </p:nvPr>
        </p:nvGraphicFramePr>
        <p:xfrm>
          <a:off x="2834856" y="5753878"/>
          <a:ext cx="18954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34" name="Equation" r:id="rId7" imgW="1079280" imgH="253800" progId="Equation.3">
                  <p:embed/>
                </p:oleObj>
              </mc:Choice>
              <mc:Fallback>
                <p:oleObj name="Equation" r:id="rId7" imgW="1079280" imgH="25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856" y="5753878"/>
                        <a:ext cx="189547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011492" y="5776840"/>
            <a:ext cx="287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Arial Black" pitchFamily="34" charset="0"/>
              </a:rPr>
              <a:t>where</a:t>
            </a: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endParaRPr lang="en-US"/>
          </a:p>
        </p:txBody>
      </p:sp>
      <p:graphicFrame>
        <p:nvGraphicFramePr>
          <p:cNvPr id="2356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333342"/>
              </p:ext>
            </p:extLst>
          </p:nvPr>
        </p:nvGraphicFramePr>
        <p:xfrm>
          <a:off x="786982" y="6235523"/>
          <a:ext cx="2995612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35" name="Equation" r:id="rId9" imgW="1993680" imgH="419040" progId="Equation.3">
                  <p:embed/>
                </p:oleObj>
              </mc:Choice>
              <mc:Fallback>
                <p:oleObj name="Equation" r:id="rId9" imgW="1993680" imgH="419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82" y="6235523"/>
                        <a:ext cx="2995612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162433" y="6195831"/>
                <a:ext cx="3981567" cy="662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200" i="1" dirty="0" smtClean="0"/>
                  <a:t>We</a:t>
                </a:r>
                <a:r>
                  <a:rPr lang="fi-FI" sz="1200" i="1" baseline="-25000" dirty="0" err="1" smtClean="0"/>
                  <a:t>t</a:t>
                </a:r>
                <a:r>
                  <a:rPr lang="fi-FI" sz="1200" dirty="0" smtClean="0"/>
                  <a:t> is </a:t>
                </a:r>
                <a:r>
                  <a:rPr lang="fi-FI" sz="1200" dirty="0" err="1" smtClean="0"/>
                  <a:t>the</a:t>
                </a:r>
                <a:r>
                  <a:rPr lang="fi-FI" sz="1200" dirty="0" smtClean="0"/>
                  <a:t> </a:t>
                </a:r>
                <a:r>
                  <a:rPr lang="fi-FI" sz="1200" dirty="0" err="1" smtClean="0"/>
                  <a:t>transition</a:t>
                </a:r>
                <a:r>
                  <a:rPr lang="fi-FI" sz="1200" dirty="0" smtClean="0"/>
                  <a:t> </a:t>
                </a:r>
                <a:r>
                  <a:rPr lang="fi-FI" sz="1200" i="1" dirty="0" err="1" smtClean="0"/>
                  <a:t>We</a:t>
                </a:r>
                <a:r>
                  <a:rPr lang="fi-FI" sz="1200" dirty="0" smtClean="0"/>
                  <a:t> -</a:t>
                </a:r>
                <a:r>
                  <a:rPr lang="fi-FI" sz="1200" dirty="0" err="1" smtClean="0"/>
                  <a:t>number</a:t>
                </a:r>
                <a:r>
                  <a:rPr lang="fi-FI" sz="1200" dirty="0" smtClean="0"/>
                  <a:t> (</a:t>
                </a:r>
                <a:r>
                  <a:rPr lang="fi-FI" sz="1200" dirty="0" err="1" smtClean="0"/>
                  <a:t>typically</a:t>
                </a:r>
                <a:r>
                  <a:rPr lang="fi-FI" sz="1200" dirty="0" smtClean="0"/>
                  <a:t> </a:t>
                </a:r>
                <a:r>
                  <a:rPr lang="fi-FI" sz="1200" dirty="0" err="1" smtClean="0"/>
                  <a:t>assumed</a:t>
                </a:r>
                <a:r>
                  <a:rPr lang="fi-FI" sz="1200" dirty="0" smtClean="0"/>
                  <a:t> </a:t>
                </a:r>
                <a:r>
                  <a:rPr lang="fi-FI" sz="1200" i="1" dirty="0" err="1" smtClean="0"/>
                  <a:t>We</a:t>
                </a:r>
                <a:r>
                  <a:rPr lang="fi-FI" sz="1200" i="1" baseline="-25000" dirty="0" err="1" smtClean="0"/>
                  <a:t>t</a:t>
                </a:r>
                <a:r>
                  <a:rPr lang="fi-FI" sz="1200" dirty="0" smtClean="0"/>
                  <a:t> ~ 80) </a:t>
                </a:r>
                <a:r>
                  <a:rPr lang="fi-FI" sz="1200" dirty="0" err="1" smtClean="0"/>
                  <a:t>between</a:t>
                </a:r>
                <a:r>
                  <a:rPr lang="fi-FI" sz="1200" dirty="0" smtClean="0"/>
                  <a:t> </a:t>
                </a:r>
                <a:r>
                  <a:rPr lang="fi-FI" sz="1200" dirty="0" err="1" smtClean="0"/>
                  <a:t>bag</a:t>
                </a:r>
                <a:r>
                  <a:rPr lang="fi-FI" sz="1200" dirty="0" smtClean="0"/>
                  <a:t> and </a:t>
                </a:r>
                <a:r>
                  <a:rPr lang="fi-FI" sz="1200" dirty="0" err="1" smtClean="0"/>
                  <a:t>stripping</a:t>
                </a:r>
                <a:r>
                  <a:rPr lang="fi-FI" sz="1200" dirty="0" smtClean="0"/>
                  <a:t> </a:t>
                </a:r>
                <a:r>
                  <a:rPr lang="fi-FI" sz="1200" dirty="0" err="1" smtClean="0"/>
                  <a:t>breakup</a:t>
                </a:r>
                <a:r>
                  <a:rPr lang="fi-FI" sz="1200" dirty="0" smtClean="0"/>
                  <a:t>, k</a:t>
                </a:r>
                <a:r>
                  <a:rPr lang="fi-FI" sz="1200" baseline="-25000" dirty="0" smtClean="0"/>
                  <a:t>1</a:t>
                </a:r>
                <a:r>
                  <a:rPr lang="fi-FI" sz="1200" dirty="0" smtClean="0"/>
                  <a:t>=k</a:t>
                </a:r>
                <a:r>
                  <a:rPr lang="fi-FI" sz="1200" baseline="-25000" dirty="0" smtClean="0"/>
                  <a:t>2</a:t>
                </a:r>
                <a:r>
                  <a:rPr lang="fi-FI" sz="1200" dirty="0" smtClean="0"/>
                  <a:t>=2/9, </a:t>
                </a:r>
              </a:p>
              <a:p>
                <a14:m>
                  <m:oMath xmlns:m="http://schemas.openxmlformats.org/officeDocument/2006/math">
                    <m:r>
                      <a:rPr lang="fi-FI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fi-FI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fi-FI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fi-FI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lang="fi-FI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i-FI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p>
                          <m:sSupPr>
                            <m:ctrlPr>
                              <a:rPr lang="fi-FI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i-FI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i-FI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fi-FI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fi-FI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i-FI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i-FI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fi-FI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den>
                        </m:f>
                      </m:den>
                    </m:f>
                  </m:oMath>
                </a14:m>
                <a:r>
                  <a:rPr lang="fi-FI" sz="1200" i="1" dirty="0" smtClean="0"/>
                  <a:t> </a:t>
                </a:r>
                <a:r>
                  <a:rPr lang="fi-FI" sz="1200" dirty="0" smtClean="0"/>
                  <a:t>and</a:t>
                </a:r>
                <a:r>
                  <a:rPr lang="fi-FI" sz="1200" i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i-FI" sz="12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fi-FI" sz="1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fi-FI" sz="1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1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i-FI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i-FI" sz="1200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p>
                          <m:sSupPr>
                            <m:ctrlPr>
                              <a:rPr lang="fi-FI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12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i-FI" sz="1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fi-FI" sz="1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sSub>
                          <m:sSubPr>
                            <m:ctrlPr>
                              <a:rPr lang="fi-FI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i-FI" sz="1200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den>
                    </m:f>
                  </m:oMath>
                </a14:m>
                <a:endParaRPr lang="fi-FI" sz="1200" i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33" y="6195831"/>
                <a:ext cx="3981567" cy="662169"/>
              </a:xfrm>
              <a:prstGeom prst="rect">
                <a:avLst/>
              </a:prstGeom>
              <a:blipFill>
                <a:blip r:embed="rId11"/>
                <a:stretch>
                  <a:fillRect l="-153" r="-153" b="-59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72761" y="3112540"/>
                <a:ext cx="3370795" cy="697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FI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b>
                            <m:sSub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̇"/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61" y="3112540"/>
                <a:ext cx="3370795" cy="6974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5740822" y="4245354"/>
            <a:ext cx="271338" cy="47979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 rot="16200000">
                <a:off x="5672845" y="4414321"/>
                <a:ext cx="407291" cy="306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FI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FI" sz="1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1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i-FI" sz="1000" b="0" i="1" smtClean="0">
                                  <a:latin typeface="Cambria Math" panose="02040503050406030204" pitchFamily="18" charset="0"/>
                                </a:rPr>
                                <m:t>𝑐h𝑖𝑙𝑑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FI" sz="1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1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i-FI" sz="1000" b="0" i="1" smtClean="0">
                                  <a:latin typeface="Cambria Math" panose="02040503050406030204" pitchFamily="18" charset="0"/>
                                </a:rPr>
                                <m:t>𝑝𝑎𝑟𝑒𝑛𝑡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72845" y="4414321"/>
                <a:ext cx="407291" cy="306431"/>
              </a:xfrm>
              <a:prstGeom prst="rect">
                <a:avLst/>
              </a:prstGeom>
              <a:blipFill>
                <a:blip r:embed="rId13"/>
                <a:stretch>
                  <a:fillRect t="-2985" r="-12000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187447" y="5507657"/>
                <a:ext cx="8360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FI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fi-FI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fi-FI" sz="16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447" y="5507657"/>
                <a:ext cx="836063" cy="246221"/>
              </a:xfrm>
              <a:prstGeom prst="rect">
                <a:avLst/>
              </a:prstGeom>
              <a:blipFill>
                <a:blip r:embed="rId14"/>
                <a:stretch>
                  <a:fillRect l="-5109" r="-4380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76718">
            <a:off x="656122" y="1182854"/>
            <a:ext cx="2771800" cy="2078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latin typeface="Arial Black" pitchFamily="34" charset="0"/>
              </a:rPr>
              <a:t>Some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Results</a:t>
            </a:r>
            <a:endParaRPr lang="en-US" dirty="0">
              <a:latin typeface="Arial Black" pitchFamily="34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86461" y="2947784"/>
            <a:ext cx="7251918" cy="2933706"/>
            <a:chOff x="179512" y="1556791"/>
            <a:chExt cx="6077247" cy="2458502"/>
          </a:xfrm>
        </p:grpSpPr>
        <p:pic>
          <p:nvPicPr>
            <p:cNvPr id="4813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692657"/>
              <a:ext cx="5824538" cy="176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3120356" y="1556791"/>
              <a:ext cx="3136403" cy="2075939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889" y="1661056"/>
              <a:ext cx="3150870" cy="2240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518396" y="3830627"/>
              <a:ext cx="201622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600" dirty="0" smtClean="0">
                  <a:latin typeface="Arial Black" pitchFamily="34" charset="0"/>
                </a:rPr>
                <a:t>Larmi et al., SAE 2002-01-0946</a:t>
              </a:r>
              <a:endParaRPr lang="en-US" sz="600" dirty="0">
                <a:latin typeface="Arial Black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7544" y="3360862"/>
              <a:ext cx="244827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600" dirty="0" smtClean="0">
                  <a:latin typeface="Arial Black" pitchFamily="34" charset="0"/>
                </a:rPr>
                <a:t>Kaario et al., </a:t>
              </a:r>
              <a:r>
                <a:rPr lang="fi-FI" sz="600" dirty="0" err="1" smtClean="0">
                  <a:latin typeface="Arial Black" pitchFamily="34" charset="0"/>
                </a:rPr>
                <a:t>Ilass</a:t>
              </a:r>
              <a:r>
                <a:rPr lang="fi-FI" sz="600" dirty="0" smtClean="0">
                  <a:latin typeface="Arial Black" pitchFamily="34" charset="0"/>
                </a:rPr>
                <a:t> 2002</a:t>
              </a:r>
              <a:endParaRPr lang="en-US" sz="600" dirty="0">
                <a:latin typeface="Arial Black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156176" y="6639993"/>
            <a:ext cx="2232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" dirty="0" smtClean="0">
                <a:latin typeface="Arial Black" pitchFamily="34" charset="0"/>
              </a:rPr>
              <a:t>Kaario et al., 2013</a:t>
            </a:r>
            <a:endParaRPr lang="en-US" sz="600" dirty="0">
              <a:latin typeface="Arial Black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6" y="473075"/>
            <a:ext cx="1724025" cy="12001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350837" y="1926498"/>
            <a:ext cx="72008" cy="864096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flipH="1">
            <a:off x="2175130" y="2801536"/>
            <a:ext cx="240352" cy="644434"/>
          </a:xfrm>
          <a:custGeom>
            <a:avLst/>
            <a:gdLst>
              <a:gd name="connsiteX0" fmla="*/ 21787 w 248210"/>
              <a:gd name="connsiteY0" fmla="*/ 0 h 644434"/>
              <a:gd name="connsiteX1" fmla="*/ 21787 w 248210"/>
              <a:gd name="connsiteY1" fmla="*/ 322217 h 644434"/>
              <a:gd name="connsiteX2" fmla="*/ 248210 w 248210"/>
              <a:gd name="connsiteY2" fmla="*/ 644434 h 64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210" h="644434">
                <a:moveTo>
                  <a:pt x="21787" y="0"/>
                </a:moveTo>
                <a:cubicBezTo>
                  <a:pt x="2918" y="107406"/>
                  <a:pt x="-15950" y="214812"/>
                  <a:pt x="21787" y="322217"/>
                </a:cubicBezTo>
                <a:cubicBezTo>
                  <a:pt x="59524" y="429622"/>
                  <a:pt x="153867" y="537028"/>
                  <a:pt x="248210" y="64443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78629" y="2607035"/>
            <a:ext cx="1872208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76797" y="1960086"/>
            <a:ext cx="0" cy="79692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3695741" y="2973031"/>
            <a:ext cx="3168830" cy="3119121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38" y="1637648"/>
            <a:ext cx="3861026" cy="251147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6871309" y="1823819"/>
            <a:ext cx="72008" cy="864096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4979138" y="1973032"/>
            <a:ext cx="1872208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979138" y="1823819"/>
            <a:ext cx="0" cy="79692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79" y="3852599"/>
            <a:ext cx="2862889" cy="27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20"/>
          <p:cNvSpPr/>
          <p:nvPr/>
        </p:nvSpPr>
        <p:spPr bwMode="auto">
          <a:xfrm>
            <a:off x="6949441" y="2673531"/>
            <a:ext cx="1186476" cy="2429692"/>
          </a:xfrm>
          <a:custGeom>
            <a:avLst/>
            <a:gdLst>
              <a:gd name="connsiteX0" fmla="*/ 0 w 1297657"/>
              <a:gd name="connsiteY0" fmla="*/ 0 h 2429692"/>
              <a:gd name="connsiteX1" fmla="*/ 792480 w 1297657"/>
              <a:gd name="connsiteY1" fmla="*/ 348343 h 2429692"/>
              <a:gd name="connsiteX2" fmla="*/ 1288869 w 1297657"/>
              <a:gd name="connsiteY2" fmla="*/ 1193075 h 2429692"/>
              <a:gd name="connsiteX3" fmla="*/ 1062446 w 1297657"/>
              <a:gd name="connsiteY3" fmla="*/ 2429692 h 242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657" h="2429692">
                <a:moveTo>
                  <a:pt x="0" y="0"/>
                </a:moveTo>
                <a:cubicBezTo>
                  <a:pt x="288834" y="74748"/>
                  <a:pt x="577669" y="149497"/>
                  <a:pt x="792480" y="348343"/>
                </a:cubicBezTo>
                <a:cubicBezTo>
                  <a:pt x="1007291" y="547189"/>
                  <a:pt x="1243875" y="846184"/>
                  <a:pt x="1288869" y="1193075"/>
                </a:cubicBezTo>
                <a:cubicBezTo>
                  <a:pt x="1333863" y="1539967"/>
                  <a:pt x="1198154" y="1984829"/>
                  <a:pt x="1062446" y="2429692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456237"/>
            <a:ext cx="5472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-FI" sz="1400" dirty="0" err="1" smtClean="0">
                <a:latin typeface="Arial Black" pitchFamily="34" charset="0"/>
              </a:rPr>
              <a:t>All</a:t>
            </a:r>
            <a:r>
              <a:rPr lang="fi-FI" sz="1400" dirty="0" smtClean="0">
                <a:latin typeface="Arial Black" pitchFamily="34" charset="0"/>
              </a:rPr>
              <a:t> SMD </a:t>
            </a:r>
            <a:r>
              <a:rPr lang="fi-FI" sz="1400" dirty="0" err="1" smtClean="0">
                <a:latin typeface="Arial Black" pitchFamily="34" charset="0"/>
              </a:rPr>
              <a:t>results</a:t>
            </a:r>
            <a:r>
              <a:rPr lang="fi-FI" sz="1400" dirty="0" smtClean="0">
                <a:latin typeface="Arial Black" pitchFamily="34" charset="0"/>
              </a:rPr>
              <a:t> </a:t>
            </a:r>
            <a:r>
              <a:rPr lang="fi-FI" sz="1400" dirty="0" err="1" smtClean="0">
                <a:latin typeface="Arial Black" pitchFamily="34" charset="0"/>
              </a:rPr>
              <a:t>are</a:t>
            </a:r>
            <a:r>
              <a:rPr lang="fi-FI" sz="1400" dirty="0" smtClean="0">
                <a:latin typeface="Arial Black" pitchFamily="34" charset="0"/>
              </a:rPr>
              <a:t> </a:t>
            </a:r>
            <a:r>
              <a:rPr lang="fi-FI" sz="1400" dirty="0" err="1" smtClean="0">
                <a:latin typeface="Arial Black" pitchFamily="34" charset="0"/>
              </a:rPr>
              <a:t>about</a:t>
            </a:r>
            <a:r>
              <a:rPr lang="fi-FI" sz="1400" dirty="0" smtClean="0">
                <a:latin typeface="Arial Black" pitchFamily="34" charset="0"/>
              </a:rPr>
              <a:t> 60mm </a:t>
            </a:r>
            <a:r>
              <a:rPr lang="fi-FI" sz="1400" dirty="0" err="1" smtClean="0">
                <a:latin typeface="Arial Black" pitchFamily="34" charset="0"/>
              </a:rPr>
              <a:t>from</a:t>
            </a:r>
            <a:r>
              <a:rPr lang="fi-FI" sz="1400" dirty="0" smtClean="0">
                <a:latin typeface="Arial Black" pitchFamily="34" charset="0"/>
              </a:rPr>
              <a:t> the </a:t>
            </a:r>
            <a:r>
              <a:rPr lang="fi-FI" sz="1400" dirty="0" err="1" smtClean="0">
                <a:latin typeface="Arial Black" pitchFamily="34" charset="0"/>
              </a:rPr>
              <a:t>nozzle</a:t>
            </a:r>
            <a:endParaRPr lang="fi-FI" sz="1400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i-FI" sz="1400" dirty="0" smtClean="0">
                <a:latin typeface="Arial Black" pitchFamily="34" charset="0"/>
              </a:rPr>
              <a:t>At </a:t>
            </a:r>
            <a:r>
              <a:rPr lang="fi-FI" sz="1400" dirty="0" err="1" smtClean="0">
                <a:latin typeface="Arial Black" pitchFamily="34" charset="0"/>
              </a:rPr>
              <a:t>this</a:t>
            </a:r>
            <a:r>
              <a:rPr lang="fi-FI" sz="1400" dirty="0" smtClean="0">
                <a:latin typeface="Arial Black" pitchFamily="34" charset="0"/>
              </a:rPr>
              <a:t> </a:t>
            </a:r>
            <a:r>
              <a:rPr lang="fi-FI" sz="1400" dirty="0" err="1" smtClean="0">
                <a:latin typeface="Arial Black" pitchFamily="34" charset="0"/>
              </a:rPr>
              <a:t>distance</a:t>
            </a:r>
            <a:r>
              <a:rPr lang="fi-FI" sz="1400" dirty="0" smtClean="0">
                <a:latin typeface="Arial Black" pitchFamily="34" charset="0"/>
              </a:rPr>
              <a:t>, the </a:t>
            </a:r>
            <a:r>
              <a:rPr lang="fi-FI" sz="1400" dirty="0" err="1" smtClean="0">
                <a:latin typeface="Arial Black" pitchFamily="34" charset="0"/>
              </a:rPr>
              <a:t>correspondence</a:t>
            </a:r>
            <a:r>
              <a:rPr lang="fi-FI" sz="1400" dirty="0" smtClean="0">
                <a:latin typeface="Arial Black" pitchFamily="34" charset="0"/>
              </a:rPr>
              <a:t> </a:t>
            </a:r>
            <a:r>
              <a:rPr lang="fi-FI" sz="1400" dirty="0" err="1" smtClean="0">
                <a:latin typeface="Arial Black" pitchFamily="34" charset="0"/>
              </a:rPr>
              <a:t>between</a:t>
            </a:r>
            <a:r>
              <a:rPr lang="fi-FI" sz="1400" dirty="0" smtClean="0">
                <a:latin typeface="Arial Black" pitchFamily="34" charset="0"/>
              </a:rPr>
              <a:t> </a:t>
            </a:r>
            <a:r>
              <a:rPr lang="fi-FI" sz="1400" dirty="0" err="1" smtClean="0">
                <a:latin typeface="Arial Black" pitchFamily="34" charset="0"/>
              </a:rPr>
              <a:t>experiments</a:t>
            </a:r>
            <a:r>
              <a:rPr lang="fi-FI" sz="1400" dirty="0" smtClean="0">
                <a:latin typeface="Arial Black" pitchFamily="34" charset="0"/>
              </a:rPr>
              <a:t> and </a:t>
            </a:r>
            <a:r>
              <a:rPr lang="fi-FI" sz="1400" dirty="0" err="1" smtClean="0">
                <a:latin typeface="Arial Black" pitchFamily="34" charset="0"/>
              </a:rPr>
              <a:t>measurements</a:t>
            </a:r>
            <a:r>
              <a:rPr lang="fi-FI" sz="1400" dirty="0" smtClean="0">
                <a:latin typeface="Arial Black" pitchFamily="34" charset="0"/>
              </a:rPr>
              <a:t> is </a:t>
            </a:r>
            <a:r>
              <a:rPr lang="fi-FI" sz="1400" dirty="0" err="1" smtClean="0">
                <a:latin typeface="Arial Black" pitchFamily="34" charset="0"/>
              </a:rPr>
              <a:t>rather</a:t>
            </a:r>
            <a:r>
              <a:rPr lang="fi-FI" sz="1400" dirty="0" smtClean="0">
                <a:latin typeface="Arial Black" pitchFamily="34" charset="0"/>
              </a:rPr>
              <a:t> </a:t>
            </a:r>
            <a:r>
              <a:rPr lang="fi-FI" sz="1400" dirty="0" err="1" smtClean="0">
                <a:latin typeface="Arial Black" pitchFamily="34" charset="0"/>
              </a:rPr>
              <a:t>good</a:t>
            </a:r>
            <a:endParaRPr lang="fi-FI" sz="1400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i-FI" sz="1400" dirty="0" err="1" smtClean="0">
                <a:latin typeface="Arial Black" pitchFamily="34" charset="0"/>
              </a:rPr>
              <a:t>However</a:t>
            </a:r>
            <a:r>
              <a:rPr lang="fi-FI" sz="1400" dirty="0" smtClean="0">
                <a:latin typeface="Arial Black" pitchFamily="34" charset="0"/>
              </a:rPr>
              <a:t>, </a:t>
            </a:r>
            <a:r>
              <a:rPr lang="fi-FI" sz="1400" dirty="0" err="1" smtClean="0">
                <a:latin typeface="Arial Black" pitchFamily="34" charset="0"/>
              </a:rPr>
              <a:t>little</a:t>
            </a:r>
            <a:r>
              <a:rPr lang="fi-FI" sz="1400" dirty="0" smtClean="0">
                <a:latin typeface="Arial Black" pitchFamily="34" charset="0"/>
              </a:rPr>
              <a:t> is </a:t>
            </a:r>
            <a:r>
              <a:rPr lang="fi-FI" sz="1400" dirty="0" err="1" smtClean="0">
                <a:latin typeface="Arial Black" pitchFamily="34" charset="0"/>
              </a:rPr>
              <a:t>known</a:t>
            </a:r>
            <a:r>
              <a:rPr lang="fi-FI" sz="1400" dirty="0" smtClean="0">
                <a:latin typeface="Arial Black" pitchFamily="34" charset="0"/>
              </a:rPr>
              <a:t> </a:t>
            </a:r>
            <a:r>
              <a:rPr lang="fi-FI" sz="1400" dirty="0" err="1" smtClean="0">
                <a:latin typeface="Arial Black" pitchFamily="34" charset="0"/>
              </a:rPr>
              <a:t>about</a:t>
            </a:r>
            <a:r>
              <a:rPr lang="fi-FI" sz="1400" dirty="0" smtClean="0">
                <a:latin typeface="Arial Black" pitchFamily="34" charset="0"/>
              </a:rPr>
              <a:t> the </a:t>
            </a:r>
            <a:r>
              <a:rPr lang="fi-FI" sz="1400" dirty="0" err="1" smtClean="0">
                <a:latin typeface="Arial Black" pitchFamily="34" charset="0"/>
              </a:rPr>
              <a:t>rate</a:t>
            </a:r>
            <a:r>
              <a:rPr lang="fi-FI" sz="1400" dirty="0" smtClean="0">
                <a:latin typeface="Arial Black" pitchFamily="34" charset="0"/>
              </a:rPr>
              <a:t> of </a:t>
            </a:r>
            <a:r>
              <a:rPr lang="fi-FI" sz="1400" dirty="0" err="1" smtClean="0">
                <a:latin typeface="Arial Black" pitchFamily="34" charset="0"/>
              </a:rPr>
              <a:t>breakup</a:t>
            </a:r>
            <a:r>
              <a:rPr lang="fi-FI" sz="1400" dirty="0" smtClean="0">
                <a:latin typeface="Arial Black" pitchFamily="34" charset="0"/>
              </a:rPr>
              <a:t> </a:t>
            </a:r>
            <a:r>
              <a:rPr lang="fi-FI" sz="1400" dirty="0" err="1" smtClean="0">
                <a:latin typeface="Arial Black" pitchFamily="34" charset="0"/>
              </a:rPr>
              <a:t>before</a:t>
            </a:r>
            <a:r>
              <a:rPr lang="fi-FI" sz="1400" dirty="0" smtClean="0">
                <a:latin typeface="Arial Black" pitchFamily="34" charset="0"/>
              </a:rPr>
              <a:t> the </a:t>
            </a:r>
            <a:r>
              <a:rPr lang="fi-FI" sz="1400" dirty="0" err="1" smtClean="0">
                <a:latin typeface="Arial Black" pitchFamily="34" charset="0"/>
              </a:rPr>
              <a:t>measurement</a:t>
            </a:r>
            <a:r>
              <a:rPr lang="fi-FI" sz="1400" dirty="0" smtClean="0">
                <a:latin typeface="Arial Black" pitchFamily="34" charset="0"/>
              </a:rPr>
              <a:t> </a:t>
            </a:r>
            <a:r>
              <a:rPr lang="fi-FI" sz="1400" dirty="0" err="1" smtClean="0">
                <a:latin typeface="Arial Black" pitchFamily="34" charset="0"/>
              </a:rPr>
              <a:t>point</a:t>
            </a:r>
            <a:r>
              <a:rPr lang="fi-FI" sz="1400" dirty="0" smtClean="0">
                <a:latin typeface="Arial Black" pitchFamily="34" charset="0"/>
              </a:rPr>
              <a:t> 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144" y="15707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smtClean="0"/>
              <a:t>RANS spray</a:t>
            </a:r>
            <a:endParaRPr lang="fi-FI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5641880" y="157227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smtClean="0"/>
              <a:t>LES spray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2974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331640" y="531134"/>
            <a:ext cx="5770562" cy="685800"/>
          </a:xfrm>
        </p:spPr>
        <p:txBody>
          <a:bodyPr/>
          <a:lstStyle/>
          <a:p>
            <a:pPr eaLnBrk="1" hangingPunct="1"/>
            <a:r>
              <a:rPr lang="fi-FI" dirty="0" err="1" smtClean="0">
                <a:latin typeface="Arial Black" pitchFamily="34" charset="0"/>
              </a:rPr>
              <a:t>Characteristic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numbers</a:t>
            </a:r>
            <a:endParaRPr lang="fi-FI" dirty="0" smtClean="0">
              <a:latin typeface="Arial Black" pitchFamily="34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95288" y="1700213"/>
            <a:ext cx="7391400" cy="4267200"/>
          </a:xfrm>
        </p:spPr>
        <p:txBody>
          <a:bodyPr/>
          <a:lstStyle/>
          <a:p>
            <a:pPr eaLnBrk="1" hangingPunct="1"/>
            <a:endParaRPr lang="fi-FI" dirty="0" smtClean="0"/>
          </a:p>
          <a:p>
            <a:pPr eaLnBrk="1" hangingPunct="1"/>
            <a:r>
              <a:rPr lang="fi-FI" dirty="0" err="1" smtClean="0">
                <a:latin typeface="Arial Black" pitchFamily="34" charset="0"/>
              </a:rPr>
              <a:t>Sauter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mean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diameter</a:t>
            </a:r>
            <a:r>
              <a:rPr lang="fi-FI" dirty="0" smtClean="0">
                <a:latin typeface="Arial Black" pitchFamily="34" charset="0"/>
              </a:rPr>
              <a:t> (SMD)</a:t>
            </a:r>
            <a:endParaRPr lang="fi-FI" dirty="0">
              <a:latin typeface="Arial Black" pitchFamily="34" charset="0"/>
            </a:endParaRPr>
          </a:p>
          <a:p>
            <a:pPr eaLnBrk="1" hangingPunct="1"/>
            <a:endParaRPr lang="fi-FI" sz="1800" dirty="0" smtClean="0">
              <a:latin typeface="Arial Black" pitchFamily="34" charset="0"/>
            </a:endParaRPr>
          </a:p>
          <a:p>
            <a:pPr eaLnBrk="1" hangingPunct="1"/>
            <a:endParaRPr lang="fi-FI" dirty="0">
              <a:latin typeface="Arial Black" pitchFamily="34" charset="0"/>
            </a:endParaRPr>
          </a:p>
          <a:p>
            <a:pPr eaLnBrk="1" hangingPunct="1"/>
            <a:endParaRPr lang="fi-FI" sz="1800" dirty="0" smtClean="0">
              <a:latin typeface="Arial Black" pitchFamily="34" charset="0"/>
            </a:endParaRPr>
          </a:p>
          <a:p>
            <a:pPr eaLnBrk="1" hangingPunct="1"/>
            <a:r>
              <a:rPr lang="fi-FI" sz="1800" dirty="0" smtClean="0">
                <a:latin typeface="Arial Black" pitchFamily="34" charset="0"/>
              </a:rPr>
              <a:t>Weber </a:t>
            </a:r>
            <a:r>
              <a:rPr lang="fi-FI" sz="1800" dirty="0" err="1" smtClean="0">
                <a:latin typeface="Arial Black" pitchFamily="34" charset="0"/>
              </a:rPr>
              <a:t>number</a:t>
            </a:r>
            <a:endParaRPr lang="fi-FI" sz="1800" dirty="0" smtClean="0">
              <a:latin typeface="Arial Black" pitchFamily="34" charset="0"/>
            </a:endParaRPr>
          </a:p>
          <a:p>
            <a:pPr eaLnBrk="1" hangingPunct="1"/>
            <a:endParaRPr lang="fi-FI" dirty="0" smtClean="0">
              <a:latin typeface="Arial Black" pitchFamily="34" charset="0"/>
            </a:endParaRPr>
          </a:p>
          <a:p>
            <a:pPr eaLnBrk="1" hangingPunct="1"/>
            <a:endParaRPr lang="fi-FI" dirty="0" smtClean="0">
              <a:latin typeface="Arial Black" pitchFamily="34" charset="0"/>
            </a:endParaRPr>
          </a:p>
          <a:p>
            <a:pPr eaLnBrk="1" hangingPunct="1"/>
            <a:r>
              <a:rPr lang="fi-FI" dirty="0" err="1" smtClean="0">
                <a:latin typeface="Arial Black" pitchFamily="34" charset="0"/>
              </a:rPr>
              <a:t>Ohnesorg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number</a:t>
            </a:r>
            <a:endParaRPr lang="fi-FI" dirty="0">
              <a:latin typeface="Arial Black" pitchFamily="34" charset="0"/>
            </a:endParaRPr>
          </a:p>
          <a:p>
            <a:pPr eaLnBrk="1" hangingPunct="1"/>
            <a:endParaRPr lang="fi-FI" sz="1800" dirty="0" smtClean="0">
              <a:latin typeface="Arial Black" pitchFamily="34" charset="0"/>
            </a:endParaRPr>
          </a:p>
          <a:p>
            <a:pPr eaLnBrk="1" hangingPunct="1"/>
            <a:endParaRPr lang="fi-FI" dirty="0">
              <a:latin typeface="Arial Black" pitchFamily="34" charset="0"/>
            </a:endParaRPr>
          </a:p>
          <a:p>
            <a:pPr eaLnBrk="1" hangingPunct="1"/>
            <a:endParaRPr lang="fi-FI" sz="1800" dirty="0" smtClean="0">
              <a:latin typeface="Arial Black" pitchFamily="34" charset="0"/>
            </a:endParaRPr>
          </a:p>
          <a:p>
            <a:pPr eaLnBrk="1" hangingPunct="1"/>
            <a:r>
              <a:rPr lang="fi-FI" sz="1800" dirty="0" err="1" smtClean="0">
                <a:latin typeface="Arial Black" pitchFamily="34" charset="0"/>
              </a:rPr>
              <a:t>Stokes</a:t>
            </a:r>
            <a:r>
              <a:rPr lang="fi-FI" sz="1800" dirty="0" smtClean="0">
                <a:latin typeface="Arial Black" pitchFamily="34" charset="0"/>
              </a:rPr>
              <a:t> </a:t>
            </a:r>
            <a:r>
              <a:rPr lang="fi-FI" sz="1800" dirty="0" err="1" smtClean="0">
                <a:latin typeface="Arial Black" pitchFamily="34" charset="0"/>
              </a:rPr>
              <a:t>number</a:t>
            </a:r>
            <a:endParaRPr lang="fi-FI" sz="1800" dirty="0" smtClean="0">
              <a:latin typeface="Arial Black" pitchFamily="34" charset="0"/>
            </a:endParaRPr>
          </a:p>
        </p:txBody>
      </p:sp>
      <p:graphicFrame>
        <p:nvGraphicFramePr>
          <p:cNvPr id="440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395815"/>
              </p:ext>
            </p:extLst>
          </p:nvPr>
        </p:nvGraphicFramePr>
        <p:xfrm>
          <a:off x="3363876" y="2956899"/>
          <a:ext cx="23050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69" name="Equation" r:id="rId3" imgW="1167893" imgH="482391" progId="Equation.3">
                  <p:embed/>
                </p:oleObj>
              </mc:Choice>
              <mc:Fallback>
                <p:oleObj name="Equation" r:id="rId3" imgW="1167893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876" y="2956899"/>
                        <a:ext cx="23050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540076"/>
              </p:ext>
            </p:extLst>
          </p:nvPr>
        </p:nvGraphicFramePr>
        <p:xfrm>
          <a:off x="3363876" y="4089214"/>
          <a:ext cx="51831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70" name="Equation" r:id="rId5" imgW="2628900" imgH="431800" progId="Equation.3">
                  <p:embed/>
                </p:oleObj>
              </mc:Choice>
              <mc:Fallback>
                <p:oleObj name="Equation" r:id="rId5" imgW="2628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876" y="4089214"/>
                        <a:ext cx="5183188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95692"/>
              </p:ext>
            </p:extLst>
          </p:nvPr>
        </p:nvGraphicFramePr>
        <p:xfrm>
          <a:off x="3089276" y="5390369"/>
          <a:ext cx="10017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71" name="Equation" r:id="rId7" imgW="508000" imgH="469900" progId="Equation.3">
                  <p:embed/>
                </p:oleObj>
              </mc:Choice>
              <mc:Fallback>
                <p:oleObj name="Equation" r:id="rId7" imgW="508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6" y="5390369"/>
                        <a:ext cx="10017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148158"/>
              </p:ext>
            </p:extLst>
          </p:nvPr>
        </p:nvGraphicFramePr>
        <p:xfrm>
          <a:off x="5417308" y="5133020"/>
          <a:ext cx="13525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72" name="Equation" r:id="rId9" imgW="685800" imgH="469900" progId="Equation.3">
                  <p:embed/>
                </p:oleObj>
              </mc:Choice>
              <mc:Fallback>
                <p:oleObj name="Equation" r:id="rId9" imgW="685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7308" y="5133020"/>
                        <a:ext cx="13525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649223"/>
              </p:ext>
            </p:extLst>
          </p:nvPr>
        </p:nvGraphicFramePr>
        <p:xfrm>
          <a:off x="5417308" y="6022074"/>
          <a:ext cx="10763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73" name="Equation" r:id="rId11" imgW="545863" imgH="431613" progId="Equation.3">
                  <p:embed/>
                </p:oleObj>
              </mc:Choice>
              <mc:Fallback>
                <p:oleObj name="Equation" r:id="rId11" imgW="54586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7308" y="6022074"/>
                        <a:ext cx="107632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88024" y="1780199"/>
                <a:ext cx="1873526" cy="818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𝑆𝑀𝐷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780199"/>
                <a:ext cx="1873526" cy="81817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1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Group Work</a:t>
            </a:r>
            <a:endParaRPr lang="en-US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55576" y="1742866"/>
            <a:ext cx="793122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4" tIns="47882" rIns="95764" bIns="47882" numCol="1" anchor="t" anchorCtr="0" compatLnSpc="1">
            <a:prstTxWarp prst="textNoShape">
              <a:avLst/>
            </a:prstTxWarp>
          </a:bodyPr>
          <a:lstStyle>
            <a:lvl1pPr marL="358775" indent="-35877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·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76400" indent="-24130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15582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6130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30702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5274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9846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i-FI" sz="1800" u="sng" kern="0" dirty="0" smtClean="0">
                <a:latin typeface="Arial Black" panose="020B0A04020102020204" pitchFamily="34" charset="0"/>
              </a:rPr>
              <a:t>Discuss in pairs (about 10 min):</a:t>
            </a:r>
          </a:p>
          <a:p>
            <a:pPr marL="0" indent="0">
              <a:buFontTx/>
              <a:buNone/>
            </a:pPr>
            <a:endParaRPr lang="fi-FI" sz="1800" kern="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800" kern="0" dirty="0" smtClean="0">
                <a:latin typeface="Arial Black" panose="020B0A04020102020204" pitchFamily="34" charset="0"/>
              </a:rPr>
              <a:t>What are the most important mechanisms leading to droplet breakup ?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kern="0" dirty="0" smtClean="0">
                <a:latin typeface="Arial Black" panose="020B0A04020102020204" pitchFamily="34" charset="0"/>
              </a:rPr>
              <a:t>What two surface wave / instability types are responsible for final droplet breakup 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kern="0" dirty="0" smtClean="0">
                <a:latin typeface="Arial Black" panose="020B0A04020102020204" pitchFamily="34" charset="0"/>
              </a:rPr>
              <a:t>What dimensionless number governs the breakup phenomena ? What physical quantities in that number are most important 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kern="0" dirty="0" smtClean="0">
                <a:latin typeface="Arial Black" panose="020B0A04020102020204" pitchFamily="34" charset="0"/>
              </a:rPr>
              <a:t>How is the breakup phenomena described in the Reitz-Diwakar (Wave) breakup model ?</a:t>
            </a:r>
          </a:p>
        </p:txBody>
      </p:sp>
    </p:spTree>
    <p:extLst>
      <p:ext uri="{BB962C8B-B14F-4D97-AF65-F5344CB8AC3E}">
        <p14:creationId xmlns:p14="http://schemas.microsoft.com/office/powerpoint/2010/main" val="2499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924944"/>
            <a:ext cx="8229600" cy="685800"/>
          </a:xfrm>
        </p:spPr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Evaporation</a:t>
            </a:r>
          </a:p>
        </p:txBody>
      </p:sp>
    </p:spTree>
    <p:extLst>
      <p:ext uri="{BB962C8B-B14F-4D97-AF65-F5344CB8AC3E}">
        <p14:creationId xmlns:p14="http://schemas.microsoft.com/office/powerpoint/2010/main" val="3948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Droplet Evaporation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>
                <a:latin typeface="Arial Black" pitchFamily="34" charset="0"/>
              </a:rPr>
              <a:t>Heat</a:t>
            </a:r>
            <a:r>
              <a:rPr lang="fi-FI" dirty="0" smtClean="0">
                <a:latin typeface="Arial Black" pitchFamily="34" charset="0"/>
              </a:rPr>
              <a:t> is </a:t>
            </a:r>
            <a:r>
              <a:rPr lang="fi-FI" dirty="0" err="1" smtClean="0">
                <a:latin typeface="Arial Black" pitchFamily="34" charset="0"/>
              </a:rPr>
              <a:t>transferred</a:t>
            </a:r>
            <a:r>
              <a:rPr lang="fi-FI" dirty="0" smtClean="0">
                <a:latin typeface="Arial Black" pitchFamily="34" charset="0"/>
              </a:rPr>
              <a:t> to the </a:t>
            </a:r>
            <a:r>
              <a:rPr lang="fi-FI" dirty="0" err="1" smtClean="0">
                <a:latin typeface="Arial Black" pitchFamily="34" charset="0"/>
              </a:rPr>
              <a:t>droplet</a:t>
            </a:r>
            <a:r>
              <a:rPr lang="fi-FI" dirty="0" smtClean="0">
                <a:latin typeface="Arial Black" pitchFamily="34" charset="0"/>
              </a:rPr>
              <a:t> (</a:t>
            </a:r>
            <a:r>
              <a:rPr lang="fi-FI" dirty="0" err="1" smtClean="0">
                <a:latin typeface="Arial Black" pitchFamily="34" charset="0"/>
              </a:rPr>
              <a:t>conduction</a:t>
            </a:r>
            <a:r>
              <a:rPr lang="fi-FI" dirty="0" smtClean="0">
                <a:latin typeface="Arial Black" pitchFamily="34" charset="0"/>
              </a:rPr>
              <a:t>, </a:t>
            </a:r>
            <a:r>
              <a:rPr lang="fi-FI" dirty="0" err="1" smtClean="0">
                <a:latin typeface="Arial Black" pitchFamily="34" charset="0"/>
              </a:rPr>
              <a:t>convection</a:t>
            </a:r>
            <a:r>
              <a:rPr lang="fi-FI" dirty="0" smtClean="0">
                <a:latin typeface="Arial Black" pitchFamily="34" charset="0"/>
              </a:rPr>
              <a:t>)</a:t>
            </a:r>
          </a:p>
          <a:p>
            <a:r>
              <a:rPr lang="fi-FI" dirty="0" err="1" smtClean="0">
                <a:latin typeface="Arial Black" pitchFamily="34" charset="0"/>
              </a:rPr>
              <a:t>Vapor</a:t>
            </a:r>
            <a:r>
              <a:rPr lang="fi-FI" dirty="0" smtClean="0">
                <a:latin typeface="Arial Black" pitchFamily="34" charset="0"/>
              </a:rPr>
              <a:t> is </a:t>
            </a:r>
            <a:r>
              <a:rPr lang="fi-FI" dirty="0" err="1" smtClean="0">
                <a:latin typeface="Arial Black" pitchFamily="34" charset="0"/>
              </a:rPr>
              <a:t>transferred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from</a:t>
            </a:r>
            <a:r>
              <a:rPr lang="fi-FI" dirty="0" smtClean="0">
                <a:latin typeface="Arial Black" pitchFamily="34" charset="0"/>
              </a:rPr>
              <a:t> the </a:t>
            </a:r>
            <a:r>
              <a:rPr lang="fi-FI" dirty="0" err="1" smtClean="0">
                <a:latin typeface="Arial Black" pitchFamily="34" charset="0"/>
              </a:rPr>
              <a:t>droplet</a:t>
            </a:r>
            <a:r>
              <a:rPr lang="fi-FI" dirty="0" smtClean="0">
                <a:latin typeface="Arial Black" pitchFamily="34" charset="0"/>
              </a:rPr>
              <a:t> (</a:t>
            </a:r>
            <a:r>
              <a:rPr lang="fi-FI" dirty="0" err="1" smtClean="0">
                <a:latin typeface="Arial Black" pitchFamily="34" charset="0"/>
              </a:rPr>
              <a:t>conduction</a:t>
            </a:r>
            <a:r>
              <a:rPr lang="fi-FI" dirty="0" smtClean="0">
                <a:latin typeface="Arial Black" pitchFamily="34" charset="0"/>
              </a:rPr>
              <a:t>, </a:t>
            </a:r>
            <a:r>
              <a:rPr lang="fi-FI" dirty="0" err="1" smtClean="0">
                <a:latin typeface="Arial Black" pitchFamily="34" charset="0"/>
              </a:rPr>
              <a:t>convection</a:t>
            </a:r>
            <a:r>
              <a:rPr lang="fi-FI" dirty="0" smtClean="0">
                <a:latin typeface="Arial Black" pitchFamily="34" charset="0"/>
              </a:rPr>
              <a:t>)</a:t>
            </a:r>
          </a:p>
          <a:p>
            <a:r>
              <a:rPr lang="fi-FI" dirty="0" err="1" smtClean="0">
                <a:latin typeface="Arial Black" pitchFamily="34" charset="0"/>
              </a:rPr>
              <a:t>Possible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temperature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increase</a:t>
            </a:r>
            <a:endParaRPr lang="fi-FI" dirty="0" smtClean="0">
              <a:latin typeface="Arial Black" pitchFamily="34" charset="0"/>
            </a:endParaRPr>
          </a:p>
          <a:p>
            <a:r>
              <a:rPr lang="fi-FI" dirty="0" err="1" smtClean="0">
                <a:latin typeface="Arial Black" pitchFamily="34" charset="0"/>
              </a:rPr>
              <a:t>Overall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rate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depends</a:t>
            </a:r>
            <a:r>
              <a:rPr lang="fi-FI" dirty="0" smtClean="0">
                <a:latin typeface="Arial Black" pitchFamily="34" charset="0"/>
              </a:rPr>
              <a:t>:</a:t>
            </a:r>
          </a:p>
          <a:p>
            <a:pPr lvl="1"/>
            <a:r>
              <a:rPr lang="fi-FI" dirty="0" err="1" smtClean="0">
                <a:latin typeface="Arial Black" pitchFamily="34" charset="0"/>
              </a:rPr>
              <a:t>Droplet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properties</a:t>
            </a:r>
            <a:r>
              <a:rPr lang="fi-FI" dirty="0" smtClean="0">
                <a:latin typeface="Arial Black" pitchFamily="34" charset="0"/>
              </a:rPr>
              <a:t>:</a:t>
            </a:r>
          </a:p>
          <a:p>
            <a:pPr lvl="2"/>
            <a:r>
              <a:rPr lang="fi-FI" dirty="0" err="1" smtClean="0">
                <a:latin typeface="Arial Black" pitchFamily="34" charset="0"/>
              </a:rPr>
              <a:t>Diameter</a:t>
            </a:r>
            <a:endParaRPr lang="fi-FI" dirty="0" smtClean="0">
              <a:latin typeface="Arial Black" pitchFamily="34" charset="0"/>
            </a:endParaRPr>
          </a:p>
          <a:p>
            <a:pPr lvl="2"/>
            <a:r>
              <a:rPr lang="fi-FI" dirty="0" err="1" smtClean="0">
                <a:latin typeface="Arial Black" pitchFamily="34" charset="0"/>
              </a:rPr>
              <a:t>Temperature</a:t>
            </a:r>
            <a:endParaRPr lang="fi-FI" dirty="0">
              <a:latin typeface="Arial Black" pitchFamily="34" charset="0"/>
            </a:endParaRPr>
          </a:p>
          <a:p>
            <a:pPr lvl="2"/>
            <a:r>
              <a:rPr lang="fi-FI" dirty="0" err="1">
                <a:latin typeface="Arial Black" pitchFamily="34" charset="0"/>
              </a:rPr>
              <a:t>Relative</a:t>
            </a:r>
            <a:r>
              <a:rPr lang="fi-FI" dirty="0">
                <a:latin typeface="Arial Black" pitchFamily="34" charset="0"/>
              </a:rPr>
              <a:t> </a:t>
            </a:r>
            <a:r>
              <a:rPr lang="fi-FI" dirty="0" err="1">
                <a:latin typeface="Arial Black" pitchFamily="34" charset="0"/>
              </a:rPr>
              <a:t>droplet-gas</a:t>
            </a:r>
            <a:r>
              <a:rPr lang="fi-FI" dirty="0">
                <a:latin typeface="Arial Black" pitchFamily="34" charset="0"/>
              </a:rPr>
              <a:t> </a:t>
            </a:r>
            <a:r>
              <a:rPr lang="fi-FI" dirty="0" err="1">
                <a:latin typeface="Arial Black" pitchFamily="34" charset="0"/>
              </a:rPr>
              <a:t>velocity</a:t>
            </a:r>
            <a:endParaRPr lang="en-US" dirty="0">
              <a:latin typeface="Arial Black" pitchFamily="34" charset="0"/>
            </a:endParaRPr>
          </a:p>
          <a:p>
            <a:pPr lvl="1"/>
            <a:r>
              <a:rPr lang="fi-FI" dirty="0" err="1" smtClean="0">
                <a:latin typeface="Arial Black" pitchFamily="34" charset="0"/>
              </a:rPr>
              <a:t>Surrounding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gas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properties</a:t>
            </a:r>
            <a:r>
              <a:rPr lang="fi-FI" dirty="0" smtClean="0">
                <a:latin typeface="Arial Black" pitchFamily="34" charset="0"/>
              </a:rPr>
              <a:t>:</a:t>
            </a:r>
          </a:p>
          <a:p>
            <a:pPr lvl="2"/>
            <a:r>
              <a:rPr lang="fi-FI" dirty="0" err="1">
                <a:latin typeface="Arial Black" pitchFamily="34" charset="0"/>
              </a:rPr>
              <a:t>P</a:t>
            </a:r>
            <a:r>
              <a:rPr lang="fi-FI" dirty="0" err="1" smtClean="0">
                <a:latin typeface="Arial Black" pitchFamily="34" charset="0"/>
              </a:rPr>
              <a:t>ressure</a:t>
            </a:r>
            <a:endParaRPr lang="fi-FI" dirty="0" smtClean="0">
              <a:latin typeface="Arial Black" pitchFamily="34" charset="0"/>
            </a:endParaRPr>
          </a:p>
          <a:p>
            <a:pPr lvl="2"/>
            <a:r>
              <a:rPr lang="fi-FI" dirty="0" err="1" smtClean="0">
                <a:latin typeface="Arial Black" pitchFamily="34" charset="0"/>
              </a:rPr>
              <a:t>Temperature</a:t>
            </a:r>
            <a:endParaRPr lang="fi-FI" dirty="0" smtClean="0">
              <a:latin typeface="Arial Black" pitchFamily="34" charset="0"/>
            </a:endParaRPr>
          </a:p>
          <a:p>
            <a:pPr lvl="2"/>
            <a:r>
              <a:rPr lang="fi-FI" dirty="0" smtClean="0">
                <a:latin typeface="Arial Black" pitchFamily="34" charset="0"/>
              </a:rPr>
              <a:t>Composition</a:t>
            </a:r>
          </a:p>
          <a:p>
            <a:pPr lvl="2"/>
            <a:endParaRPr lang="fi-FI" dirty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461595" y="3074948"/>
            <a:ext cx="1840880" cy="2409726"/>
            <a:chOff x="7308304" y="443210"/>
            <a:chExt cx="1840880" cy="2409726"/>
          </a:xfrm>
        </p:grpSpPr>
        <p:sp>
          <p:nvSpPr>
            <p:cNvPr id="3" name="Oval 2"/>
            <p:cNvSpPr/>
            <p:nvPr/>
          </p:nvSpPr>
          <p:spPr bwMode="auto">
            <a:xfrm>
              <a:off x="7308304" y="1700808"/>
              <a:ext cx="1152128" cy="11521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7486650" y="904875"/>
              <a:ext cx="324135" cy="842422"/>
            </a:xfrm>
            <a:custGeom>
              <a:avLst/>
              <a:gdLst>
                <a:gd name="connsiteX0" fmla="*/ 0 w 324135"/>
                <a:gd name="connsiteY0" fmla="*/ 0 h 842422"/>
                <a:gd name="connsiteX1" fmla="*/ 285750 w 324135"/>
                <a:gd name="connsiteY1" fmla="*/ 180975 h 842422"/>
                <a:gd name="connsiteX2" fmla="*/ 19050 w 324135"/>
                <a:gd name="connsiteY2" fmla="*/ 323850 h 842422"/>
                <a:gd name="connsiteX3" fmla="*/ 323850 w 324135"/>
                <a:gd name="connsiteY3" fmla="*/ 504825 h 842422"/>
                <a:gd name="connsiteX4" fmla="*/ 76200 w 324135"/>
                <a:gd name="connsiteY4" fmla="*/ 685800 h 842422"/>
                <a:gd name="connsiteX5" fmla="*/ 171450 w 324135"/>
                <a:gd name="connsiteY5" fmla="*/ 828675 h 842422"/>
                <a:gd name="connsiteX6" fmla="*/ 209550 w 324135"/>
                <a:gd name="connsiteY6" fmla="*/ 828675 h 84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135" h="842422">
                  <a:moveTo>
                    <a:pt x="0" y="0"/>
                  </a:moveTo>
                  <a:cubicBezTo>
                    <a:pt x="141287" y="63500"/>
                    <a:pt x="282575" y="127000"/>
                    <a:pt x="285750" y="180975"/>
                  </a:cubicBezTo>
                  <a:cubicBezTo>
                    <a:pt x="288925" y="234950"/>
                    <a:pt x="12700" y="269875"/>
                    <a:pt x="19050" y="323850"/>
                  </a:cubicBezTo>
                  <a:cubicBezTo>
                    <a:pt x="25400" y="377825"/>
                    <a:pt x="314325" y="444500"/>
                    <a:pt x="323850" y="504825"/>
                  </a:cubicBezTo>
                  <a:cubicBezTo>
                    <a:pt x="333375" y="565150"/>
                    <a:pt x="101600" y="631825"/>
                    <a:pt x="76200" y="685800"/>
                  </a:cubicBezTo>
                  <a:cubicBezTo>
                    <a:pt x="50800" y="739775"/>
                    <a:pt x="149225" y="804863"/>
                    <a:pt x="171450" y="828675"/>
                  </a:cubicBezTo>
                  <a:cubicBezTo>
                    <a:pt x="193675" y="852487"/>
                    <a:pt x="201612" y="840581"/>
                    <a:pt x="209550" y="828675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456735" y="443210"/>
                  <a:ext cx="4360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b="0" i="1" smtClean="0"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6735" y="443210"/>
                  <a:ext cx="436017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8333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Freeform 17"/>
            <p:cNvSpPr/>
            <p:nvPr/>
          </p:nvSpPr>
          <p:spPr bwMode="auto">
            <a:xfrm>
              <a:off x="8286750" y="1391888"/>
              <a:ext cx="671934" cy="591729"/>
            </a:xfrm>
            <a:custGeom>
              <a:avLst/>
              <a:gdLst>
                <a:gd name="connsiteX0" fmla="*/ 0 w 671934"/>
                <a:gd name="connsiteY0" fmla="*/ 475012 h 591729"/>
                <a:gd name="connsiteX1" fmla="*/ 257175 w 671934"/>
                <a:gd name="connsiteY1" fmla="*/ 589312 h 591729"/>
                <a:gd name="connsiteX2" fmla="*/ 200025 w 671934"/>
                <a:gd name="connsiteY2" fmla="*/ 379762 h 591729"/>
                <a:gd name="connsiteX3" fmla="*/ 476250 w 671934"/>
                <a:gd name="connsiteY3" fmla="*/ 370237 h 591729"/>
                <a:gd name="connsiteX4" fmla="*/ 647700 w 671934"/>
                <a:gd name="connsiteY4" fmla="*/ 27337 h 591729"/>
                <a:gd name="connsiteX5" fmla="*/ 666750 w 671934"/>
                <a:gd name="connsiteY5" fmla="*/ 46387 h 59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934" h="591729">
                  <a:moveTo>
                    <a:pt x="0" y="475012"/>
                  </a:moveTo>
                  <a:cubicBezTo>
                    <a:pt x="111919" y="540099"/>
                    <a:pt x="223838" y="605187"/>
                    <a:pt x="257175" y="589312"/>
                  </a:cubicBezTo>
                  <a:cubicBezTo>
                    <a:pt x="290512" y="573437"/>
                    <a:pt x="163513" y="416274"/>
                    <a:pt x="200025" y="379762"/>
                  </a:cubicBezTo>
                  <a:cubicBezTo>
                    <a:pt x="236537" y="343250"/>
                    <a:pt x="401638" y="428974"/>
                    <a:pt x="476250" y="370237"/>
                  </a:cubicBezTo>
                  <a:cubicBezTo>
                    <a:pt x="550863" y="311499"/>
                    <a:pt x="615950" y="81312"/>
                    <a:pt x="647700" y="27337"/>
                  </a:cubicBezTo>
                  <a:cubicBezTo>
                    <a:pt x="679450" y="-26638"/>
                    <a:pt x="673100" y="9874"/>
                    <a:pt x="666750" y="46387"/>
                  </a:cubicBezTo>
                </a:path>
              </a:pathLst>
            </a:cu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8486888" y="935209"/>
                  <a:ext cx="66229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6888" y="935209"/>
                  <a:ext cx="662296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 bwMode="auto">
            <a:xfrm flipV="1">
              <a:off x="8100392" y="2060848"/>
              <a:ext cx="0" cy="432048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7486650" y="2107595"/>
              <a:ext cx="815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 smtClean="0"/>
                <a:t>T[Cº]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91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Droplet Evaporation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Droplet energy balance</a:t>
            </a: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Arial Black" pitchFamily="34" charset="0"/>
              </a:rPr>
              <a:t>     where		      is surface heat flux, </a:t>
            </a:r>
            <a:r>
              <a:rPr lang="en-US" i="1" dirty="0" smtClean="0">
                <a:latin typeface="Arial Black" pitchFamily="34" charset="0"/>
              </a:rPr>
              <a:t>h</a:t>
            </a:r>
            <a:r>
              <a:rPr lang="en-US" dirty="0" smtClean="0">
                <a:latin typeface="Arial Black" pitchFamily="34" charset="0"/>
              </a:rPr>
              <a:t>  is the heat transfer coefficient, and       is the latent heat of phase change.</a:t>
            </a:r>
          </a:p>
          <a:p>
            <a:r>
              <a:rPr lang="en-US" dirty="0" smtClean="0">
                <a:latin typeface="Arial Black" pitchFamily="34" charset="0"/>
              </a:rPr>
              <a:t>Heat transfer coefficient has to be evaluated, typically correlations based on </a:t>
            </a:r>
            <a:r>
              <a:rPr lang="en-US" dirty="0" err="1" smtClean="0">
                <a:latin typeface="Arial Black" pitchFamily="34" charset="0"/>
              </a:rPr>
              <a:t>Nusselt</a:t>
            </a:r>
            <a:r>
              <a:rPr lang="en-US" dirty="0" smtClean="0">
                <a:latin typeface="Arial Black" pitchFamily="34" charset="0"/>
              </a:rPr>
              <a:t> number, conductivity and droplet size.</a:t>
            </a:r>
          </a:p>
          <a:p>
            <a:r>
              <a:rPr lang="fi-FI" sz="1800" dirty="0" err="1" smtClean="0">
                <a:latin typeface="Arial Black" pitchFamily="34" charset="0"/>
              </a:rPr>
              <a:t>Eventually</a:t>
            </a:r>
            <a:r>
              <a:rPr lang="fi-FI" sz="1800" dirty="0" smtClean="0">
                <a:latin typeface="Arial Black" pitchFamily="34" charset="0"/>
              </a:rPr>
              <a:t> </a:t>
            </a:r>
            <a:r>
              <a:rPr lang="fi-FI" sz="1800" dirty="0" err="1" smtClean="0">
                <a:latin typeface="Arial Black" pitchFamily="34" charset="0"/>
              </a:rPr>
              <a:t>wet-bulb</a:t>
            </a:r>
            <a:r>
              <a:rPr lang="fi-FI" sz="1800" dirty="0" smtClean="0">
                <a:latin typeface="Arial Black" pitchFamily="34" charset="0"/>
              </a:rPr>
              <a:t> </a:t>
            </a:r>
            <a:r>
              <a:rPr lang="fi-FI" sz="1800" dirty="0" err="1" smtClean="0">
                <a:latin typeface="Arial Black" pitchFamily="34" charset="0"/>
              </a:rPr>
              <a:t>temperature</a:t>
            </a:r>
            <a:r>
              <a:rPr lang="fi-FI" sz="1800" dirty="0" smtClean="0">
                <a:latin typeface="Arial Black" pitchFamily="34" charset="0"/>
              </a:rPr>
              <a:t> is </a:t>
            </a:r>
            <a:r>
              <a:rPr lang="fi-FI" sz="1800" dirty="0" err="1" smtClean="0">
                <a:latin typeface="Arial Black" pitchFamily="34" charset="0"/>
              </a:rPr>
              <a:t>reached</a:t>
            </a:r>
            <a:r>
              <a:rPr lang="fi-FI" sz="1800" dirty="0" smtClean="0">
                <a:latin typeface="Arial Black" pitchFamily="34" charset="0"/>
              </a:rPr>
              <a:t> </a:t>
            </a:r>
            <a:r>
              <a:rPr lang="fi-FI" sz="1400" dirty="0" smtClean="0">
                <a:latin typeface="Arial Black" pitchFamily="34" charset="0"/>
              </a:rPr>
              <a:t>(</a:t>
            </a:r>
            <a:r>
              <a:rPr lang="fi-FI" sz="1400" dirty="0" err="1" smtClean="0">
                <a:latin typeface="Arial Black" pitchFamily="34" charset="0"/>
              </a:rPr>
              <a:t>wet</a:t>
            </a:r>
            <a:r>
              <a:rPr lang="fi-FI" sz="1400" dirty="0" smtClean="0">
                <a:latin typeface="Arial Black" pitchFamily="34" charset="0"/>
              </a:rPr>
              <a:t> </a:t>
            </a:r>
            <a:r>
              <a:rPr lang="fi-FI" sz="1400" dirty="0" err="1">
                <a:latin typeface="Arial Black" pitchFamily="34" charset="0"/>
              </a:rPr>
              <a:t>bulb</a:t>
            </a:r>
            <a:r>
              <a:rPr lang="fi-FI" sz="1400" dirty="0">
                <a:latin typeface="Arial Black" pitchFamily="34" charset="0"/>
              </a:rPr>
              <a:t> </a:t>
            </a:r>
            <a:r>
              <a:rPr lang="fi-FI" sz="1400" dirty="0" err="1">
                <a:latin typeface="Arial Black" pitchFamily="34" charset="0"/>
              </a:rPr>
              <a:t>temperature</a:t>
            </a:r>
            <a:r>
              <a:rPr lang="fi-FI" sz="1400" dirty="0">
                <a:latin typeface="Arial Black" pitchFamily="34" charset="0"/>
              </a:rPr>
              <a:t> </a:t>
            </a:r>
            <a:r>
              <a:rPr lang="fi-FI" sz="1400" dirty="0" err="1" smtClean="0">
                <a:latin typeface="Arial Black" pitchFamily="34" charset="0"/>
              </a:rPr>
              <a:t>means</a:t>
            </a:r>
            <a:r>
              <a:rPr lang="fi-FI" sz="1400" dirty="0" smtClean="0">
                <a:latin typeface="Arial Black" pitchFamily="34" charset="0"/>
              </a:rPr>
              <a:t> </a:t>
            </a:r>
            <a:r>
              <a:rPr lang="fi-FI" sz="1400" dirty="0" err="1">
                <a:latin typeface="Arial Black" pitchFamily="34" charset="0"/>
              </a:rPr>
              <a:t>droplet</a:t>
            </a:r>
            <a:r>
              <a:rPr lang="fi-FI" sz="1400" dirty="0">
                <a:latin typeface="Arial Black" pitchFamily="34" charset="0"/>
              </a:rPr>
              <a:t> </a:t>
            </a:r>
            <a:r>
              <a:rPr lang="fi-FI" sz="1400" dirty="0" err="1">
                <a:latin typeface="Arial Black" pitchFamily="34" charset="0"/>
              </a:rPr>
              <a:t>surface</a:t>
            </a:r>
            <a:r>
              <a:rPr lang="fi-FI" sz="1400" dirty="0">
                <a:latin typeface="Arial Black" pitchFamily="34" charset="0"/>
              </a:rPr>
              <a:t> </a:t>
            </a:r>
            <a:r>
              <a:rPr lang="fi-FI" sz="1400" dirty="0" err="1">
                <a:latin typeface="Arial Black" pitchFamily="34" charset="0"/>
              </a:rPr>
              <a:t>temperature</a:t>
            </a:r>
            <a:r>
              <a:rPr lang="fi-FI" sz="1400" dirty="0">
                <a:latin typeface="Arial Black" pitchFamily="34" charset="0"/>
              </a:rPr>
              <a:t> </a:t>
            </a:r>
            <a:r>
              <a:rPr lang="fi-FI" sz="1400" dirty="0" err="1" smtClean="0">
                <a:latin typeface="Arial Black" pitchFamily="34" charset="0"/>
              </a:rPr>
              <a:t>during</a:t>
            </a:r>
            <a:r>
              <a:rPr lang="fi-FI" sz="1400" dirty="0" smtClean="0">
                <a:latin typeface="Arial Black" pitchFamily="34" charset="0"/>
              </a:rPr>
              <a:t> </a:t>
            </a:r>
            <a:r>
              <a:rPr lang="fi-FI" sz="1400" dirty="0" err="1" smtClean="0">
                <a:latin typeface="Arial Black" pitchFamily="34" charset="0"/>
              </a:rPr>
              <a:t>steady-state</a:t>
            </a:r>
            <a:r>
              <a:rPr lang="fi-FI" sz="1400" dirty="0" smtClean="0">
                <a:latin typeface="Arial Black" pitchFamily="34" charset="0"/>
              </a:rPr>
              <a:t> </a:t>
            </a:r>
            <a:r>
              <a:rPr lang="fi-FI" sz="1400" dirty="0" err="1">
                <a:latin typeface="Arial Black" pitchFamily="34" charset="0"/>
              </a:rPr>
              <a:t>evaporation</a:t>
            </a:r>
            <a:r>
              <a:rPr lang="fi-FI" sz="1400" dirty="0">
                <a:latin typeface="Arial Black" pitchFamily="34" charset="0"/>
              </a:rPr>
              <a:t>)</a:t>
            </a:r>
          </a:p>
          <a:p>
            <a:pPr marL="358775" lvl="1" indent="-358775">
              <a:buClr>
                <a:srgbClr val="CC0000"/>
              </a:buClr>
              <a:buFontTx/>
              <a:buChar char="·"/>
            </a:pPr>
            <a:endParaRPr lang="fi-FI" sz="1800" dirty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</p:txBody>
      </p:sp>
      <p:graphicFrame>
        <p:nvGraphicFramePr>
          <p:cNvPr id="911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542108"/>
              </p:ext>
            </p:extLst>
          </p:nvPr>
        </p:nvGraphicFramePr>
        <p:xfrm>
          <a:off x="5508104" y="3618706"/>
          <a:ext cx="2809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0" name="Equation" r:id="rId3" imgW="139680" imgH="190440" progId="Equation.3">
                  <p:embed/>
                </p:oleObj>
              </mc:Choice>
              <mc:Fallback>
                <p:oleObj name="Equation" r:id="rId3" imgW="1396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618706"/>
                        <a:ext cx="28098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071940" y="665222"/>
            <a:ext cx="1840880" cy="2409726"/>
            <a:chOff x="7308304" y="443210"/>
            <a:chExt cx="1840880" cy="2409726"/>
          </a:xfrm>
        </p:grpSpPr>
        <p:sp>
          <p:nvSpPr>
            <p:cNvPr id="9" name="Oval 8"/>
            <p:cNvSpPr/>
            <p:nvPr/>
          </p:nvSpPr>
          <p:spPr bwMode="auto">
            <a:xfrm>
              <a:off x="7308304" y="1700808"/>
              <a:ext cx="1152128" cy="11521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7486650" y="904875"/>
              <a:ext cx="324135" cy="842422"/>
            </a:xfrm>
            <a:custGeom>
              <a:avLst/>
              <a:gdLst>
                <a:gd name="connsiteX0" fmla="*/ 0 w 324135"/>
                <a:gd name="connsiteY0" fmla="*/ 0 h 842422"/>
                <a:gd name="connsiteX1" fmla="*/ 285750 w 324135"/>
                <a:gd name="connsiteY1" fmla="*/ 180975 h 842422"/>
                <a:gd name="connsiteX2" fmla="*/ 19050 w 324135"/>
                <a:gd name="connsiteY2" fmla="*/ 323850 h 842422"/>
                <a:gd name="connsiteX3" fmla="*/ 323850 w 324135"/>
                <a:gd name="connsiteY3" fmla="*/ 504825 h 842422"/>
                <a:gd name="connsiteX4" fmla="*/ 76200 w 324135"/>
                <a:gd name="connsiteY4" fmla="*/ 685800 h 842422"/>
                <a:gd name="connsiteX5" fmla="*/ 171450 w 324135"/>
                <a:gd name="connsiteY5" fmla="*/ 828675 h 842422"/>
                <a:gd name="connsiteX6" fmla="*/ 209550 w 324135"/>
                <a:gd name="connsiteY6" fmla="*/ 828675 h 84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135" h="842422">
                  <a:moveTo>
                    <a:pt x="0" y="0"/>
                  </a:moveTo>
                  <a:cubicBezTo>
                    <a:pt x="141287" y="63500"/>
                    <a:pt x="282575" y="127000"/>
                    <a:pt x="285750" y="180975"/>
                  </a:cubicBezTo>
                  <a:cubicBezTo>
                    <a:pt x="288925" y="234950"/>
                    <a:pt x="12700" y="269875"/>
                    <a:pt x="19050" y="323850"/>
                  </a:cubicBezTo>
                  <a:cubicBezTo>
                    <a:pt x="25400" y="377825"/>
                    <a:pt x="314325" y="444500"/>
                    <a:pt x="323850" y="504825"/>
                  </a:cubicBezTo>
                  <a:cubicBezTo>
                    <a:pt x="333375" y="565150"/>
                    <a:pt x="101600" y="631825"/>
                    <a:pt x="76200" y="685800"/>
                  </a:cubicBezTo>
                  <a:cubicBezTo>
                    <a:pt x="50800" y="739775"/>
                    <a:pt x="149225" y="804863"/>
                    <a:pt x="171450" y="828675"/>
                  </a:cubicBezTo>
                  <a:cubicBezTo>
                    <a:pt x="193675" y="852487"/>
                    <a:pt x="201612" y="840581"/>
                    <a:pt x="209550" y="828675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456735" y="443210"/>
                  <a:ext cx="4360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b="0" i="1" smtClean="0"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6735" y="443210"/>
                  <a:ext cx="436017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8333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Freeform 11"/>
            <p:cNvSpPr/>
            <p:nvPr/>
          </p:nvSpPr>
          <p:spPr bwMode="auto">
            <a:xfrm>
              <a:off x="8286750" y="1391888"/>
              <a:ext cx="671934" cy="591729"/>
            </a:xfrm>
            <a:custGeom>
              <a:avLst/>
              <a:gdLst>
                <a:gd name="connsiteX0" fmla="*/ 0 w 671934"/>
                <a:gd name="connsiteY0" fmla="*/ 475012 h 591729"/>
                <a:gd name="connsiteX1" fmla="*/ 257175 w 671934"/>
                <a:gd name="connsiteY1" fmla="*/ 589312 h 591729"/>
                <a:gd name="connsiteX2" fmla="*/ 200025 w 671934"/>
                <a:gd name="connsiteY2" fmla="*/ 379762 h 591729"/>
                <a:gd name="connsiteX3" fmla="*/ 476250 w 671934"/>
                <a:gd name="connsiteY3" fmla="*/ 370237 h 591729"/>
                <a:gd name="connsiteX4" fmla="*/ 647700 w 671934"/>
                <a:gd name="connsiteY4" fmla="*/ 27337 h 591729"/>
                <a:gd name="connsiteX5" fmla="*/ 666750 w 671934"/>
                <a:gd name="connsiteY5" fmla="*/ 46387 h 59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934" h="591729">
                  <a:moveTo>
                    <a:pt x="0" y="475012"/>
                  </a:moveTo>
                  <a:cubicBezTo>
                    <a:pt x="111919" y="540099"/>
                    <a:pt x="223838" y="605187"/>
                    <a:pt x="257175" y="589312"/>
                  </a:cubicBezTo>
                  <a:cubicBezTo>
                    <a:pt x="290512" y="573437"/>
                    <a:pt x="163513" y="416274"/>
                    <a:pt x="200025" y="379762"/>
                  </a:cubicBezTo>
                  <a:cubicBezTo>
                    <a:pt x="236537" y="343250"/>
                    <a:pt x="401638" y="428974"/>
                    <a:pt x="476250" y="370237"/>
                  </a:cubicBezTo>
                  <a:cubicBezTo>
                    <a:pt x="550863" y="311499"/>
                    <a:pt x="615950" y="81312"/>
                    <a:pt x="647700" y="27337"/>
                  </a:cubicBezTo>
                  <a:cubicBezTo>
                    <a:pt x="679450" y="-26638"/>
                    <a:pt x="673100" y="9874"/>
                    <a:pt x="666750" y="46387"/>
                  </a:cubicBezTo>
                </a:path>
              </a:pathLst>
            </a:cu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8486888" y="935209"/>
                  <a:ext cx="66229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6888" y="935209"/>
                  <a:ext cx="662296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 bwMode="auto">
            <a:xfrm flipV="1">
              <a:off x="8100392" y="2060848"/>
              <a:ext cx="0" cy="432048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7486650" y="2107595"/>
              <a:ext cx="815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 smtClean="0"/>
                <a:t>T[Cº]</a:t>
              </a:r>
              <a:endParaRPr 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3688" y="2205629"/>
                <a:ext cx="3721147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FI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FI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f>
                        <m:fPr>
                          <m:ctrlPr>
                            <a:rPr lang="en-F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FI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FI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FI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F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FI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205629"/>
                <a:ext cx="3721147" cy="701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27784" y="3284984"/>
                <a:ext cx="21019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FI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FI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fi-F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F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FI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284984"/>
                <a:ext cx="2101922" cy="369332"/>
              </a:xfrm>
              <a:prstGeom prst="rect">
                <a:avLst/>
              </a:prstGeom>
              <a:blipFill>
                <a:blip r:embed="rId12"/>
                <a:stretch>
                  <a:fillRect l="-5217" t="-3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8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Drop Evaporation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84313"/>
            <a:ext cx="49688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588125" y="3860800"/>
            <a:ext cx="20891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 Black" pitchFamily="34" charset="0"/>
              </a:rPr>
              <a:t>Figure G. M. Faeth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539750" y="3933825"/>
            <a:ext cx="82804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>
                <a:latin typeface="Lucida Sans Unicode" pitchFamily="34" charset="0"/>
              </a:rPr>
              <a:t> </a:t>
            </a:r>
            <a:r>
              <a:rPr lang="en-US" sz="1800" dirty="0">
                <a:latin typeface="Arial Black" pitchFamily="34" charset="0"/>
              </a:rPr>
              <a:t>Heat up phase</a:t>
            </a:r>
          </a:p>
          <a:p>
            <a:pPr lvl="1">
              <a:spcBef>
                <a:spcPct val="50000"/>
              </a:spcBef>
            </a:pPr>
            <a:r>
              <a:rPr lang="en-US" sz="1800" dirty="0">
                <a:latin typeface="Arial Black" pitchFamily="34" charset="0"/>
              </a:rPr>
              <a:t>-low fuel vapor concentration at the drop surface</a:t>
            </a:r>
          </a:p>
          <a:p>
            <a:pPr lvl="1">
              <a:spcBef>
                <a:spcPct val="50000"/>
              </a:spcBef>
            </a:pPr>
            <a:r>
              <a:rPr lang="en-US" sz="1800" dirty="0">
                <a:latin typeface="Arial Black" pitchFamily="34" charset="0"/>
              </a:rPr>
              <a:t>-strong temperature gradient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>
                <a:latin typeface="Arial Black" pitchFamily="34" charset="0"/>
              </a:rPr>
              <a:t> Later, increased fuel vapor concentration</a:t>
            </a:r>
          </a:p>
          <a:p>
            <a:pPr lvl="1">
              <a:spcBef>
                <a:spcPct val="50000"/>
              </a:spcBef>
            </a:pPr>
            <a:r>
              <a:rPr lang="en-US" sz="1800" dirty="0">
                <a:latin typeface="Arial Black" pitchFamily="34" charset="0"/>
              </a:rPr>
              <a:t>-this reduces the heat transfer to the droplet</a:t>
            </a:r>
          </a:p>
          <a:p>
            <a:pPr lvl="1">
              <a:spcBef>
                <a:spcPct val="50000"/>
              </a:spcBef>
            </a:pPr>
            <a:r>
              <a:rPr lang="en-US" sz="1800" dirty="0">
                <a:latin typeface="Arial Black" pitchFamily="34" charset="0"/>
              </a:rPr>
              <a:t>-eventually the wet bulb temperature is reached where all the heat goes to the latent heat of evaporation </a:t>
            </a:r>
          </a:p>
        </p:txBody>
      </p:sp>
    </p:spTree>
    <p:extLst>
      <p:ext uri="{BB962C8B-B14F-4D97-AF65-F5344CB8AC3E}">
        <p14:creationId xmlns:p14="http://schemas.microsoft.com/office/powerpoint/2010/main" val="3000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676400"/>
                <a:ext cx="7992888" cy="4992960"/>
              </a:xfrm>
            </p:spPr>
            <p:txBody>
              <a:bodyPr/>
              <a:lstStyle/>
              <a:p>
                <a:r>
                  <a:rPr lang="fi-FI" dirty="0" smtClean="0">
                    <a:latin typeface="Arial Black" pitchFamily="34" charset="0"/>
                  </a:rPr>
                  <a:t>When </a:t>
                </a:r>
                <a:r>
                  <a:rPr lang="fi-FI" dirty="0" err="1" smtClean="0">
                    <a:latin typeface="Arial Black" pitchFamily="34" charset="0"/>
                  </a:rPr>
                  <a:t>droplet</a:t>
                </a:r>
                <a:r>
                  <a:rPr lang="fi-FI" dirty="0" smtClean="0">
                    <a:latin typeface="Arial Black" pitchFamily="34" charset="0"/>
                  </a:rPr>
                  <a:t> </a:t>
                </a:r>
                <a:r>
                  <a:rPr lang="fi-FI" dirty="0" err="1" smtClean="0">
                    <a:latin typeface="Arial Black" pitchFamily="34" charset="0"/>
                  </a:rPr>
                  <a:t>evaporation</a:t>
                </a:r>
                <a:r>
                  <a:rPr lang="fi-FI" dirty="0" smtClean="0">
                    <a:latin typeface="Arial Black" pitchFamily="34" charset="0"/>
                  </a:rPr>
                  <a:t> is </a:t>
                </a:r>
                <a:r>
                  <a:rPr lang="fi-FI" dirty="0" err="1" smtClean="0">
                    <a:latin typeface="Arial Black" pitchFamily="34" charset="0"/>
                  </a:rPr>
                  <a:t>measured</a:t>
                </a:r>
                <a:r>
                  <a:rPr lang="fi-FI" dirty="0" smtClean="0">
                    <a:latin typeface="Arial Black" pitchFamily="34" charset="0"/>
                  </a:rPr>
                  <a:t>, </a:t>
                </a:r>
                <a:r>
                  <a:rPr lang="fi-FI" dirty="0" err="1" smtClean="0">
                    <a:latin typeface="Arial Black" pitchFamily="34" charset="0"/>
                  </a:rPr>
                  <a:t>after</a:t>
                </a:r>
                <a:r>
                  <a:rPr lang="fi-FI" dirty="0" smtClean="0">
                    <a:latin typeface="Arial Black" pitchFamily="34" charset="0"/>
                  </a:rPr>
                  <a:t> an </a:t>
                </a:r>
                <a:r>
                  <a:rPr lang="fi-FI" dirty="0" err="1" smtClean="0">
                    <a:latin typeface="Arial Black" pitchFamily="34" charset="0"/>
                  </a:rPr>
                  <a:t>initial</a:t>
                </a:r>
                <a:r>
                  <a:rPr lang="fi-FI" dirty="0" smtClean="0">
                    <a:latin typeface="Arial Black" pitchFamily="34" charset="0"/>
                  </a:rPr>
                  <a:t> </a:t>
                </a:r>
                <a:r>
                  <a:rPr lang="fi-FI" dirty="0" err="1" smtClean="0">
                    <a:latin typeface="Arial Black" pitchFamily="34" charset="0"/>
                  </a:rPr>
                  <a:t>transitional</a:t>
                </a:r>
                <a:r>
                  <a:rPr lang="fi-FI" dirty="0" smtClean="0">
                    <a:latin typeface="Arial Black" pitchFamily="34" charset="0"/>
                  </a:rPr>
                  <a:t> </a:t>
                </a:r>
                <a:r>
                  <a:rPr lang="fi-FI" dirty="0" err="1" smtClean="0">
                    <a:latin typeface="Arial Black" pitchFamily="34" charset="0"/>
                  </a:rPr>
                  <a:t>period</a:t>
                </a:r>
                <a:r>
                  <a:rPr lang="fi-FI" dirty="0" smtClean="0">
                    <a:latin typeface="Arial Black" pitchFamily="34" charset="0"/>
                  </a:rPr>
                  <a:t>, </a:t>
                </a:r>
                <a:r>
                  <a:rPr lang="fi-FI" dirty="0" err="1" smtClean="0">
                    <a:latin typeface="Arial Black" pitchFamily="34" charset="0"/>
                  </a:rPr>
                  <a:t>drop</a:t>
                </a:r>
                <a:r>
                  <a:rPr lang="fi-FI" dirty="0" smtClean="0">
                    <a:latin typeface="Arial Black" pitchFamily="34" charset="0"/>
                  </a:rPr>
                  <a:t> </a:t>
                </a:r>
                <a:r>
                  <a:rPr lang="fi-FI" dirty="0" err="1" smtClean="0">
                    <a:latin typeface="Arial Black" pitchFamily="34" charset="0"/>
                  </a:rPr>
                  <a:t>diameter</a:t>
                </a:r>
                <a:r>
                  <a:rPr lang="fi-FI" dirty="0" smtClean="0">
                    <a:latin typeface="Arial Black" pitchFamily="34" charset="0"/>
                  </a:rPr>
                  <a:t> </a:t>
                </a:r>
                <a:r>
                  <a:rPr lang="fi-FI" dirty="0" err="1" smtClean="0">
                    <a:latin typeface="Arial Black" pitchFamily="34" charset="0"/>
                  </a:rPr>
                  <a:t>decreases</a:t>
                </a:r>
                <a:r>
                  <a:rPr lang="fi-FI" dirty="0" smtClean="0">
                    <a:latin typeface="Arial Black" pitchFamily="34" charset="0"/>
                  </a:rPr>
                  <a:t> </a:t>
                </a:r>
                <a:r>
                  <a:rPr lang="fi-FI" dirty="0" err="1" smtClean="0">
                    <a:latin typeface="Arial Black" pitchFamily="34" charset="0"/>
                  </a:rPr>
                  <a:t>according</a:t>
                </a:r>
                <a:r>
                  <a:rPr lang="fi-FI" dirty="0" smtClean="0">
                    <a:latin typeface="Arial Black" pitchFamily="34" charset="0"/>
                  </a:rPr>
                  <a:t> to</a:t>
                </a:r>
              </a:p>
              <a:p>
                <a:endParaRPr lang="fi-FI" dirty="0" smtClean="0">
                  <a:latin typeface="Arial Black" pitchFamily="34" charset="0"/>
                </a:endParaRPr>
              </a:p>
              <a:p>
                <a:pPr marL="0" indent="0">
                  <a:buNone/>
                </a:pPr>
                <a:endParaRPr lang="fi-FI" dirty="0" smtClean="0">
                  <a:latin typeface="Arial Black" pitchFamily="34" charset="0"/>
                </a:endParaRPr>
              </a:p>
              <a:p>
                <a:pPr marL="0" indent="0">
                  <a:buNone/>
                </a:pPr>
                <a:r>
                  <a:rPr lang="fi-FI" dirty="0">
                    <a:latin typeface="Arial Black" pitchFamily="34" charset="0"/>
                  </a:rPr>
                  <a:t> </a:t>
                </a:r>
                <a:r>
                  <a:rPr lang="fi-FI" dirty="0" smtClean="0">
                    <a:latin typeface="Arial Black" pitchFamily="34" charset="0"/>
                  </a:rPr>
                  <a:t>    </a:t>
                </a:r>
                <a:r>
                  <a:rPr lang="fi-FI" dirty="0" err="1">
                    <a:latin typeface="Arial Black" pitchFamily="34" charset="0"/>
                  </a:rPr>
                  <a:t>o</a:t>
                </a:r>
                <a:r>
                  <a:rPr lang="fi-FI" dirty="0" err="1" smtClean="0">
                    <a:latin typeface="Arial Black" pitchFamily="34" charset="0"/>
                  </a:rPr>
                  <a:t>r</a:t>
                </a:r>
                <a:r>
                  <a:rPr lang="fi-FI" dirty="0" smtClean="0">
                    <a:latin typeface="Arial Black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fi-FI" dirty="0">
                  <a:latin typeface="Arial Black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Arial Black" pitchFamily="34" charset="0"/>
                </a:endParaRPr>
              </a:p>
              <a:p>
                <a:r>
                  <a:rPr lang="en-US" dirty="0" smtClean="0">
                    <a:latin typeface="Arial Black" pitchFamily="34" charset="0"/>
                  </a:rPr>
                  <a:t>This is called the “D</a:t>
                </a:r>
                <a:r>
                  <a:rPr lang="en-US" baseline="30000" dirty="0" smtClean="0">
                    <a:latin typeface="Arial Black" pitchFamily="34" charset="0"/>
                  </a:rPr>
                  <a:t>2</a:t>
                </a:r>
                <a:r>
                  <a:rPr lang="en-US" dirty="0" smtClean="0">
                    <a:latin typeface="Arial Black" pitchFamily="34" charset="0"/>
                  </a:rPr>
                  <a:t> law” where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Arial Black" pitchFamily="34" charset="0"/>
                  </a:rPr>
                  <a:t>         is the </a:t>
                </a:r>
                <a:r>
                  <a:rPr lang="en-US" i="1" dirty="0" smtClean="0">
                    <a:latin typeface="Arial Black" pitchFamily="34" charset="0"/>
                  </a:rPr>
                  <a:t>evaporation constant</a:t>
                </a:r>
              </a:p>
              <a:p>
                <a:r>
                  <a:rPr lang="fi-FI" dirty="0" err="1" smtClean="0">
                    <a:latin typeface="Arial Black" pitchFamily="34" charset="0"/>
                  </a:rPr>
                  <a:t>Straight</a:t>
                </a:r>
                <a:r>
                  <a:rPr lang="fi-FI" dirty="0" smtClean="0">
                    <a:latin typeface="Arial Black" pitchFamily="34" charset="0"/>
                  </a:rPr>
                  <a:t> line </a:t>
                </a:r>
                <a:r>
                  <a:rPr lang="fi-FI" dirty="0" err="1" smtClean="0">
                    <a:latin typeface="Arial Black" pitchFamily="34" charset="0"/>
                  </a:rPr>
                  <a:t>indicates</a:t>
                </a:r>
                <a:r>
                  <a:rPr lang="fi-FI" dirty="0" smtClean="0">
                    <a:latin typeface="Arial Black" pitchFamily="34" charset="0"/>
                  </a:rPr>
                  <a:t> </a:t>
                </a:r>
                <a:r>
                  <a:rPr lang="fi-FI" dirty="0" err="1" smtClean="0">
                    <a:latin typeface="Arial Black" pitchFamily="34" charset="0"/>
                  </a:rPr>
                  <a:t>wet-bulb</a:t>
                </a:r>
                <a:r>
                  <a:rPr lang="fi-FI" dirty="0" smtClean="0">
                    <a:latin typeface="Arial Black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fi-FI" dirty="0">
                    <a:latin typeface="Arial Black" pitchFamily="34" charset="0"/>
                  </a:rPr>
                  <a:t> </a:t>
                </a:r>
                <a:r>
                  <a:rPr lang="fi-FI" dirty="0" smtClean="0">
                    <a:latin typeface="Arial Black" pitchFamily="34" charset="0"/>
                  </a:rPr>
                  <a:t>    </a:t>
                </a:r>
                <a:r>
                  <a:rPr lang="fi-FI" dirty="0" err="1" smtClean="0">
                    <a:latin typeface="Arial Black" pitchFamily="34" charset="0"/>
                  </a:rPr>
                  <a:t>temperature</a:t>
                </a:r>
                <a:endParaRPr lang="fi-FI" dirty="0">
                  <a:latin typeface="Arial Black" pitchFamily="34" charset="0"/>
                </a:endParaRPr>
              </a:p>
              <a:p>
                <a:r>
                  <a:rPr lang="fi-FI" dirty="0" err="1" smtClean="0">
                    <a:latin typeface="Arial Black" pitchFamily="34" charset="0"/>
                  </a:rPr>
                  <a:t>Setting</a:t>
                </a:r>
                <a:r>
                  <a:rPr lang="fi-FI" dirty="0" smtClean="0">
                    <a:latin typeface="Arial Black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>
                    <a:latin typeface="Arial Black" pitchFamily="34" charset="0"/>
                  </a:rPr>
                  <a:t> gives us the evaporation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Arial Black" pitchFamily="34" charset="0"/>
                  </a:rPr>
                  <a:t>     time</a:t>
                </a:r>
                <a:endParaRPr lang="en-US" dirty="0"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676400"/>
                <a:ext cx="7992888" cy="4992960"/>
              </a:xfrm>
              <a:blipFill rotWithShape="0">
                <a:blip r:embed="rId3"/>
                <a:stretch>
                  <a:fillRect l="-915" t="-158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192" name="Picture 8" descr="d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20268"/>
            <a:ext cx="2789237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908720"/>
            <a:ext cx="7488832" cy="6858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Measurement of evaporation rate</a:t>
            </a:r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575367"/>
              </p:ext>
            </p:extLst>
          </p:nvPr>
        </p:nvGraphicFramePr>
        <p:xfrm>
          <a:off x="928992" y="2320268"/>
          <a:ext cx="12985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0" name="Equation" r:id="rId5" imgW="647640" imgH="368280" progId="Equation.3">
                  <p:embed/>
                </p:oleObj>
              </mc:Choice>
              <mc:Fallback>
                <p:oleObj name="Equation" r:id="rId5" imgW="6476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992" y="2320268"/>
                        <a:ext cx="129857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002168"/>
              </p:ext>
            </p:extLst>
          </p:nvPr>
        </p:nvGraphicFramePr>
        <p:xfrm>
          <a:off x="928992" y="3311815"/>
          <a:ext cx="13985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1" name="Equation" r:id="rId7" imgW="698400" imgH="215640" progId="Equation.3">
                  <p:embed/>
                </p:oleObj>
              </mc:Choice>
              <mc:Fallback>
                <p:oleObj name="Equation" r:id="rId7" imgW="698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992" y="3311815"/>
                        <a:ext cx="13985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867965"/>
              </p:ext>
            </p:extLst>
          </p:nvPr>
        </p:nvGraphicFramePr>
        <p:xfrm>
          <a:off x="900000" y="4284000"/>
          <a:ext cx="288000" cy="345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2" name="Equation" r:id="rId9" imgW="126720" imgH="152280" progId="Equation.3">
                  <p:embed/>
                </p:oleObj>
              </mc:Choice>
              <mc:Fallback>
                <p:oleObj name="Equation" r:id="rId9" imgW="12672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000" y="4284000"/>
                        <a:ext cx="288000" cy="345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93" name="Picture 9" descr="Lambd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8932"/>
            <a:ext cx="2938463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061608"/>
              </p:ext>
            </p:extLst>
          </p:nvPr>
        </p:nvGraphicFramePr>
        <p:xfrm>
          <a:off x="1743379" y="5678007"/>
          <a:ext cx="96837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3" name="Kaava" r:id="rId12" imgW="482400" imgH="419040" progId="Equation.3">
                  <p:embed/>
                </p:oleObj>
              </mc:Choice>
              <mc:Fallback>
                <p:oleObj name="Kaava" r:id="rId12" imgW="482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379" y="5678007"/>
                        <a:ext cx="968375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434611" y="4425004"/>
            <a:ext cx="20891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>
                <a:cs typeface="Times New Roman" panose="02020603050405020304" pitchFamily="18" charset="0"/>
              </a:rPr>
              <a:t>Figures A. Lefebvre, 1989</a:t>
            </a:r>
            <a:endParaRPr lang="en-US" sz="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8940" y="2204864"/>
            <a:ext cx="7391400" cy="34807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 Black" pitchFamily="34" charset="0"/>
              </a:rPr>
              <a:t>Spray breakup phenomena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 Black" pitchFamily="34" charset="0"/>
              </a:rPr>
              <a:t>Droplet evaporation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Mass Transfer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572" y="1600200"/>
            <a:ext cx="7391400" cy="52369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 Black" pitchFamily="34" charset="0"/>
              </a:rPr>
              <a:t>Equation for the rate of evaporation of a fuel drop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Arial Black" pitchFamily="34" charset="0"/>
              </a:rPr>
              <a:t>The derivation for the droplet evaporation equation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smtClean="0">
                <a:latin typeface="Arial Black" pitchFamily="34" charset="0"/>
              </a:rPr>
              <a:t>    is cumbersome and hence only main points are      </a:t>
            </a:r>
            <a:br>
              <a:rPr lang="en-US" sz="1600" dirty="0" smtClean="0">
                <a:latin typeface="Arial Black" pitchFamily="34" charset="0"/>
              </a:rPr>
            </a:br>
            <a:r>
              <a:rPr lang="en-US" sz="1600" dirty="0" smtClean="0">
                <a:latin typeface="Arial Black" pitchFamily="34" charset="0"/>
              </a:rPr>
              <a:t>     presented. Further reading in A. H. Lefebvre and G. M.    </a:t>
            </a:r>
            <a:br>
              <a:rPr lang="en-US" sz="1600" dirty="0" smtClean="0">
                <a:latin typeface="Arial Black" pitchFamily="34" charset="0"/>
              </a:rPr>
            </a:br>
            <a:r>
              <a:rPr lang="en-US" sz="1600" dirty="0" smtClean="0">
                <a:latin typeface="Arial Black" pitchFamily="34" charset="0"/>
              </a:rPr>
              <a:t>     </a:t>
            </a:r>
            <a:r>
              <a:rPr lang="en-US" sz="1600" dirty="0" err="1" smtClean="0">
                <a:latin typeface="Arial Black" pitchFamily="34" charset="0"/>
              </a:rPr>
              <a:t>Faeth</a:t>
            </a:r>
            <a:r>
              <a:rPr lang="en-US" sz="1600" dirty="0" smtClean="0">
                <a:latin typeface="Arial Black" pitchFamily="34" charset="0"/>
              </a:rPr>
              <a:t> (see end of presentation for more details).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 Black" pitchFamily="34" charset="0"/>
              </a:rPr>
              <a:t>Assuming the driving force for species diffusion is the concentration gradient in the direction of the diffusion path, the following expression is obtained for an evaporating </a:t>
            </a:r>
            <a:r>
              <a:rPr lang="en-US" sz="1600" dirty="0" smtClean="0">
                <a:latin typeface="Arial Black" pitchFamily="34" charset="0"/>
              </a:rPr>
              <a:t>drop when starting from vapor phase </a:t>
            </a:r>
            <a:r>
              <a:rPr lang="en-US" sz="1600" i="1" dirty="0" smtClean="0">
                <a:latin typeface="Arial Black" pitchFamily="34" charset="0"/>
              </a:rPr>
              <a:t>convection </a:t>
            </a:r>
            <a:r>
              <a:rPr lang="en-FI" sz="1600" i="1" dirty="0" smtClean="0">
                <a:latin typeface="Arial Black" pitchFamily="34" charset="0"/>
              </a:rPr>
              <a:t>–</a:t>
            </a:r>
            <a:r>
              <a:rPr lang="en-US" sz="1600" i="1" dirty="0" smtClean="0">
                <a:latin typeface="Arial Black" pitchFamily="34" charset="0"/>
              </a:rPr>
              <a:t> diffusion equation</a:t>
            </a:r>
            <a:r>
              <a:rPr lang="en-US" sz="1600" dirty="0" smtClean="0">
                <a:latin typeface="Arial Black" pitchFamily="34" charset="0"/>
              </a:rPr>
              <a:t>, and using the </a:t>
            </a:r>
            <a:r>
              <a:rPr lang="en-US" sz="1600" i="1" dirty="0" smtClean="0">
                <a:latin typeface="Arial Black" pitchFamily="34" charset="0"/>
              </a:rPr>
              <a:t>ideal gas law</a:t>
            </a:r>
            <a:r>
              <a:rPr lang="en-US" sz="1600" dirty="0" smtClean="0">
                <a:latin typeface="Arial Black" pitchFamily="34" charset="0"/>
              </a:rPr>
              <a:t>:</a:t>
            </a:r>
            <a:endParaRPr lang="en-US" sz="1600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endParaRPr lang="en-US" sz="1600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 Black" pitchFamily="34" charset="0"/>
              </a:rPr>
              <a:t>From </a:t>
            </a:r>
            <a:r>
              <a:rPr lang="en-US" sz="1600" dirty="0">
                <a:latin typeface="Arial Black" pitchFamily="34" charset="0"/>
              </a:rPr>
              <a:t>continuity of the mass rate of diffusion, we </a:t>
            </a:r>
            <a:endParaRPr lang="en-US" sz="1600" dirty="0" smtClean="0">
              <a:latin typeface="Arial Black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smtClean="0">
                <a:latin typeface="Arial Black" pitchFamily="34" charset="0"/>
              </a:rPr>
              <a:t>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smtClean="0">
                <a:latin typeface="Arial Black" pitchFamily="34" charset="0"/>
              </a:rPr>
              <a:t>    </a:t>
            </a:r>
            <a:r>
              <a:rPr lang="en-US" sz="1600" dirty="0" smtClean="0">
                <a:latin typeface="Arial Black" pitchFamily="34" charset="0"/>
              </a:rPr>
              <a:t>get </a:t>
            </a:r>
            <a:r>
              <a:rPr lang="en-US" sz="1600" dirty="0">
                <a:latin typeface="Arial Black" pitchFamily="34" charset="0"/>
              </a:rPr>
              <a:t>from </a:t>
            </a:r>
          </a:p>
          <a:p>
            <a:pPr>
              <a:lnSpc>
                <a:spcPct val="90000"/>
              </a:lnSpc>
            </a:pPr>
            <a:endParaRPr lang="en-US" sz="1800" dirty="0" smtClean="0">
              <a:latin typeface="Arial Black" pitchFamily="34" charset="0"/>
            </a:endParaRPr>
          </a:p>
          <a:p>
            <a:pPr marL="477837" lvl="1" indent="0">
              <a:lnSpc>
                <a:spcPct val="90000"/>
              </a:lnSpc>
              <a:buNone/>
            </a:pPr>
            <a:endParaRPr lang="en-US" sz="1800" dirty="0" smtClean="0">
              <a:latin typeface="Arial Black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 smtClean="0">
                <a:latin typeface="Arial Black" pitchFamily="34" charset="0"/>
              </a:rPr>
              <a:t>					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385227" y="12091"/>
            <a:ext cx="1684987" cy="2641205"/>
            <a:chOff x="7257898" y="1126232"/>
            <a:chExt cx="1684987" cy="2641205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7581933" y="2406485"/>
              <a:ext cx="1036915" cy="10369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7257898" y="2082450"/>
              <a:ext cx="1684987" cy="168498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8100391" y="2406486"/>
              <a:ext cx="144017" cy="57214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761648" y="2463278"/>
                  <a:ext cx="48276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i-FI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fi-FI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1648" y="2463278"/>
                  <a:ext cx="482760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endCxn id="12" idx="7"/>
            </p:cNvCxnSpPr>
            <p:nvPr/>
          </p:nvCxnSpPr>
          <p:spPr bwMode="auto">
            <a:xfrm flipV="1">
              <a:off x="8100391" y="2329211"/>
              <a:ext cx="595733" cy="64941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489016" y="2329211"/>
                  <a:ext cx="4142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i-FI" b="0" i="1" smtClean="0"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9016" y="2329211"/>
                  <a:ext cx="414216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 bwMode="auto">
            <a:xfrm>
              <a:off x="7812360" y="1628800"/>
              <a:ext cx="432048" cy="777685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443043" y="1188120"/>
                  <a:ext cx="66454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fi-FI" b="0" i="1" smtClean="0">
                                <a:latin typeface="Cambria Math"/>
                              </a:rPr>
                              <m:t>𝐹𝑠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3043" y="1188120"/>
                  <a:ext cx="664541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 bwMode="auto">
            <a:xfrm>
              <a:off x="8272992" y="1551526"/>
              <a:ext cx="432048" cy="777685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951480" y="1126232"/>
                  <a:ext cx="5586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fi-FI" b="0" i="1" smtClean="0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1480" y="1126232"/>
                  <a:ext cx="558614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34652" y="5076068"/>
                <a:ext cx="2783986" cy="15285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i-FI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fi-FI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i-FI" sz="1400" b="0" i="0" smtClean="0">
                          <a:latin typeface="Cambria Math" panose="02040503050406030204" pitchFamily="18" charset="0"/>
                        </a:rPr>
                        <m:t>fuel</m:t>
                      </m:r>
                      <m:r>
                        <a:rPr lang="fi-FI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i-FI" sz="1400" b="0" i="0" smtClean="0">
                          <a:latin typeface="Cambria Math" panose="02040503050406030204" pitchFamily="18" charset="0"/>
                        </a:rPr>
                        <m:t>mass</m:t>
                      </m:r>
                      <m:r>
                        <a:rPr lang="fi-FI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i-FI" sz="1400" b="0" i="0" smtClean="0">
                          <a:latin typeface="Cambria Math" panose="02040503050406030204" pitchFamily="18" charset="0"/>
                        </a:rPr>
                        <m:t>fraction</m:t>
                      </m:r>
                    </m:oMath>
                  </m:oMathPara>
                </a14:m>
                <a:endParaRPr lang="fi-FI" sz="1400" dirty="0" smtClean="0"/>
              </a:p>
              <a:p>
                <a:r>
                  <a:rPr lang="fi-FI" sz="1400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1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i-FI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i-FI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sz="1400" b="0" i="1" smtClean="0">
                        <a:latin typeface="Cambria Math" panose="02040503050406030204" pitchFamily="18" charset="0"/>
                      </a:rPr>
                      <m:t>𝑎𝑖𝑟</m:t>
                    </m:r>
                    <m:r>
                      <a:rPr lang="fi-FI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i-FI" sz="1400" b="0" i="1" smtClean="0">
                        <a:latin typeface="Cambria Math" panose="02040503050406030204" pitchFamily="18" charset="0"/>
                      </a:rPr>
                      <m:t>𝑚𝑎𝑠𝑠</m:t>
                    </m:r>
                    <m:r>
                      <a:rPr lang="fi-FI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i-FI" sz="1400" b="0" i="1" smtClean="0">
                        <a:latin typeface="Cambria Math" panose="02040503050406030204" pitchFamily="18" charset="0"/>
                      </a:rPr>
                      <m:t>𝑓𝑟𝑎𝑐𝑡𝑖𝑜𝑛</m:t>
                    </m:r>
                  </m:oMath>
                </a14:m>
                <a:endParaRPr lang="fi-FI" sz="1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i-FI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eqArr>
                            <m:eqArrPr>
                              <m:ctrlPr>
                                <a:rPr lang="fi-FI" sz="1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i-FI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1400" b="0" i="1" smtClean="0">
                                      <a:latin typeface="Cambria Math" panose="02040503050406030204" pitchFamily="18" charset="0"/>
                                    </a:rPr>
                                    <m:t>             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fi-FI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i-FI" sz="1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i-FI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fi-FI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i-FI" sz="1400" b="0" i="1" smtClean="0">
                                  <a:latin typeface="Cambria Math" panose="02040503050406030204" pitchFamily="18" charset="0"/>
                                </a:rPr>
                                <m:t>𝑚𝑎𝑠𝑠</m:t>
                              </m:r>
                              <m:r>
                                <a:rPr lang="fi-FI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i-FI" sz="1400" b="0" i="1" smtClean="0">
                                  <a:latin typeface="Cambria Math" panose="02040503050406030204" pitchFamily="18" charset="0"/>
                                </a:rPr>
                                <m:t>𝑟𝑎𝑡𝑒</m:t>
                              </m:r>
                              <m:r>
                                <a:rPr lang="fi-FI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i-FI" sz="14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fi-FI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i-FI" sz="1400" b="0" i="1" smtClean="0">
                                  <a:latin typeface="Cambria Math" panose="02040503050406030204" pitchFamily="18" charset="0"/>
                                </a:rPr>
                                <m:t>𝑑𝑖𝑓𝑓𝑢𝑠𝑖𝑜𝑛</m:t>
                              </m:r>
                            </m:e>
                            <m:e>
                              <m:r>
                                <a:rPr lang="fi-FI" sz="1400" b="0" i="1" smtClean="0">
                                  <a:latin typeface="Cambria Math" panose="02040503050406030204" pitchFamily="18" charset="0"/>
                                </a:rPr>
                                <m:t>      (</m:t>
                              </m:r>
                              <m:r>
                                <a:rPr lang="fi-FI" sz="1400" b="0" i="1" smtClean="0">
                                  <a:latin typeface="Cambria Math" panose="02040503050406030204" pitchFamily="18" charset="0"/>
                                </a:rPr>
                                <m:t>𝑝𝑒𝑟</m:t>
                              </m:r>
                              <m:r>
                                <a:rPr lang="fi-FI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i-FI" sz="1400" b="0" i="1" smtClean="0">
                                  <a:latin typeface="Cambria Math" panose="02040503050406030204" pitchFamily="18" charset="0"/>
                                </a:rPr>
                                <m:t>𝑢𝑛𝑖𝑡</m:t>
                              </m:r>
                              <m:r>
                                <a:rPr lang="fi-FI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i-FI" sz="1400" b="0" i="1" smtClean="0">
                                  <a:latin typeface="Cambria Math" panose="02040503050406030204" pitchFamily="18" charset="0"/>
                                </a:rPr>
                                <m:t>𝑎𝑟𝑒𝑎</m:t>
                              </m:r>
                              <m:r>
                                <a:rPr lang="fi-FI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acc>
                    </m:oMath>
                  </m:oMathPara>
                </a14:m>
                <a:endParaRPr lang="fi-FI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4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fi-FI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i-FI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sz="1400" b="0" i="1" smtClean="0">
                          <a:latin typeface="Cambria Math" panose="02040503050406030204" pitchFamily="18" charset="0"/>
                        </a:rPr>
                        <m:t>𝑑𝑖𝑓𝑓𝑢𝑠𝑖𝑜𝑛</m:t>
                      </m:r>
                      <m:r>
                        <a:rPr lang="fi-FI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i-FI" sz="1400" b="0" i="1" smtClean="0">
                          <a:latin typeface="Cambria Math" panose="02040503050406030204" pitchFamily="18" charset="0"/>
                        </a:rPr>
                        <m:t>𝑐𝑜𝑒𝑓𝑓𝑖𝑐𝑒𝑛</m:t>
                      </m:r>
                    </m:oMath>
                  </m:oMathPara>
                </a14:m>
                <a:endParaRPr lang="fi-FI" sz="1400" b="0" i="1" dirty="0" smtClean="0">
                  <a:latin typeface="Cambria Math" panose="02040503050406030204" pitchFamily="18" charset="0"/>
                </a:endParaRPr>
              </a:p>
              <a:p>
                <a:r>
                  <a:rPr lang="fi-FI" sz="1400" b="0" dirty="0" smtClean="0"/>
                  <a:t>             </a:t>
                </a:r>
                <a14:m>
                  <m:oMath xmlns:m="http://schemas.openxmlformats.org/officeDocument/2006/math">
                    <m:r>
                      <a:rPr lang="fi-FI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i-FI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sz="1400" b="0" i="1" smtClean="0">
                        <a:latin typeface="Cambria Math" panose="02040503050406030204" pitchFamily="18" charset="0"/>
                      </a:rPr>
                      <m:t>𝑝𝑟𝑒𝑠𝑠𝑢𝑟𝑒</m:t>
                    </m:r>
                  </m:oMath>
                </a14:m>
                <a:endParaRPr lang="fi-FI" sz="1400" b="0" i="1" dirty="0" smtClean="0">
                  <a:latin typeface="Cambria Math" panose="02040503050406030204" pitchFamily="18" charset="0"/>
                </a:endParaRPr>
              </a:p>
              <a:p>
                <a:r>
                  <a:rPr lang="fi-FI" sz="1400" b="0" dirty="0" smtClean="0"/>
                  <a:t>             </a:t>
                </a:r>
                <a14:m>
                  <m:oMath xmlns:m="http://schemas.openxmlformats.org/officeDocument/2006/math">
                    <m:r>
                      <a:rPr lang="fi-FI" sz="1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fi-FI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sz="1400" b="0" i="1" smtClean="0">
                        <a:latin typeface="Cambria Math" panose="02040503050406030204" pitchFamily="18" charset="0"/>
                      </a:rPr>
                      <m:t>𝑡𝑒𝑚𝑝𝑒𝑟𝑎𝑡𝑢𝑟𝑒</m:t>
                    </m:r>
                  </m:oMath>
                </a14:m>
                <a:endParaRPr lang="fi-FI" sz="1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52" y="5076068"/>
                <a:ext cx="2783986" cy="1528560"/>
              </a:xfrm>
              <a:prstGeom prst="rect">
                <a:avLst/>
              </a:prstGeom>
              <a:blipFill>
                <a:blip r:embed="rId17"/>
                <a:stretch>
                  <a:fillRect r="-1096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05167" y="4072977"/>
                <a:ext cx="272683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FI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FI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FI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FI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i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F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𝐷𝑃</m:t>
                          </m:r>
                        </m:den>
                      </m:f>
                      <m:d>
                        <m:dPr>
                          <m:ctrlPr>
                            <a:rPr lang="en-F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FI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F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FI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67" y="4072977"/>
                <a:ext cx="2726836" cy="70224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56285" y="5245355"/>
                <a:ext cx="27477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FI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𝐹𝑠</m:t>
                          </m:r>
                        </m:sub>
                      </m:sSub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F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fi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i-F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F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fi-F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F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fi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285" y="5245355"/>
                <a:ext cx="2747739" cy="369332"/>
              </a:xfrm>
              <a:prstGeom prst="rect">
                <a:avLst/>
              </a:prstGeom>
              <a:blipFill>
                <a:blip r:embed="rId19"/>
                <a:stretch>
                  <a:fillRect l="-887" t="-1639" r="-222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05167" y="5807235"/>
                <a:ext cx="3469860" cy="83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FI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FI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FI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FI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i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F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𝐷𝑃</m:t>
                          </m:r>
                        </m:den>
                      </m:f>
                      <m:d>
                        <m:dPr>
                          <m:ctrlPr>
                            <a:rPr lang="en-F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FI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F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𝐹𝑠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FI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F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FI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F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F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67" y="5807235"/>
                <a:ext cx="3469860" cy="83734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4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Mass Transfer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258888" y="1484313"/>
                <a:ext cx="7597775" cy="5181600"/>
              </a:xfrm>
            </p:spPr>
            <p:txBody>
              <a:bodyPr/>
              <a:lstStyle/>
              <a:p>
                <a:pPr marL="0" indent="0">
                  <a:buNone/>
                  <a:tabLst>
                    <a:tab pos="5292725" algn="l"/>
                  </a:tabLst>
                </a:pPr>
                <a:endParaRPr lang="en-US" dirty="0" smtClean="0">
                  <a:latin typeface="Arial Black" pitchFamily="34" charset="0"/>
                </a:endParaRPr>
              </a:p>
              <a:p>
                <a:pPr>
                  <a:tabLst>
                    <a:tab pos="5292725" algn="l"/>
                  </a:tabLst>
                </a:pPr>
                <a:r>
                  <a:rPr lang="en-US" dirty="0" smtClean="0">
                    <a:latin typeface="Arial Black" pitchFamily="34" charset="0"/>
                  </a:rPr>
                  <a:t>Rearranging gives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i-FI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fi-FI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Arial Black" pitchFamily="34" charset="0"/>
                </a:endParaRPr>
              </a:p>
              <a:p>
                <a:pPr lvl="1">
                  <a:buFontTx/>
                  <a:buNone/>
                  <a:tabLst>
                    <a:tab pos="5292725" algn="l"/>
                  </a:tabLst>
                </a:pPr>
                <a:r>
                  <a:rPr lang="en-US" dirty="0">
                    <a:latin typeface="Arial Black" pitchFamily="34" charset="0"/>
                  </a:rPr>
                  <a:t>	</a:t>
                </a:r>
                <a:r>
                  <a:rPr lang="en-US" dirty="0" smtClean="0">
                    <a:latin typeface="Arial Black" pitchFamily="34" charset="0"/>
                  </a:rPr>
                  <a:t>	</a:t>
                </a:r>
                <a:r>
                  <a:rPr lang="en-US" sz="1800" dirty="0" smtClean="0">
                    <a:latin typeface="Arial Black" pitchFamily="34" charset="0"/>
                  </a:rPr>
                  <a:t>	</a:t>
                </a:r>
              </a:p>
              <a:p>
                <a:pPr>
                  <a:tabLst>
                    <a:tab pos="5292725" algn="l"/>
                  </a:tabLst>
                </a:pPr>
                <a:endParaRPr lang="en-US" dirty="0" smtClean="0">
                  <a:latin typeface="Arial Black" pitchFamily="34" charset="0"/>
                </a:endParaRPr>
              </a:p>
              <a:p>
                <a:pPr>
                  <a:tabLst>
                    <a:tab pos="5292725" algn="l"/>
                  </a:tabLst>
                </a:pPr>
                <a:endParaRPr lang="en-US" dirty="0" smtClean="0">
                  <a:latin typeface="Arial Black" pitchFamily="34" charset="0"/>
                </a:endParaRPr>
              </a:p>
              <a:p>
                <a:pPr>
                  <a:tabLst>
                    <a:tab pos="5292725" algn="l"/>
                  </a:tabLst>
                </a:pPr>
                <a:r>
                  <a:rPr lang="en-US" dirty="0" smtClean="0">
                    <a:latin typeface="Arial Black" pitchFamily="34" charset="0"/>
                  </a:rPr>
                  <a:t>Boundary conditions are</a:t>
                </a:r>
              </a:p>
              <a:p>
                <a:pPr>
                  <a:tabLst>
                    <a:tab pos="5292725" algn="l"/>
                  </a:tabLst>
                </a:pPr>
                <a:endParaRPr lang="en-US" dirty="0">
                  <a:latin typeface="Arial Black" pitchFamily="34" charset="0"/>
                </a:endParaRPr>
              </a:p>
              <a:p>
                <a:pPr>
                  <a:tabLst>
                    <a:tab pos="5292725" algn="l"/>
                  </a:tabLst>
                </a:pPr>
                <a:endParaRPr lang="en-US" dirty="0" smtClean="0">
                  <a:latin typeface="Arial Black" pitchFamily="34" charset="0"/>
                </a:endParaRPr>
              </a:p>
              <a:p>
                <a:pPr>
                  <a:tabLst>
                    <a:tab pos="5292725" algn="l"/>
                  </a:tabLst>
                </a:pPr>
                <a:r>
                  <a:rPr lang="en-US" dirty="0">
                    <a:latin typeface="Arial Black" pitchFamily="34" charset="0"/>
                  </a:rPr>
                  <a:t>Integrating </a:t>
                </a:r>
                <a:r>
                  <a:rPr lang="en-US" dirty="0" smtClean="0">
                    <a:latin typeface="Arial Black" pitchFamily="34" charset="0"/>
                  </a:rPr>
                  <a:t>between r=</a:t>
                </a:r>
                <a:r>
                  <a:rPr lang="en-US" dirty="0" err="1" smtClean="0">
                    <a:latin typeface="Arial Black" pitchFamily="34" charset="0"/>
                  </a:rPr>
                  <a:t>r</a:t>
                </a:r>
                <a:r>
                  <a:rPr lang="en-US" baseline="-25000" dirty="0" err="1">
                    <a:latin typeface="Arial Black" pitchFamily="34" charset="0"/>
                  </a:rPr>
                  <a:t>s</a:t>
                </a:r>
                <a:r>
                  <a:rPr lang="en-US" dirty="0" err="1" smtClean="0">
                    <a:latin typeface="Arial Black" pitchFamily="34" charset="0"/>
                    <a:sym typeface="Wingdings" pitchFamily="2" charset="2"/>
                  </a:rPr>
                  <a:t></a:t>
                </a:r>
                <a:r>
                  <a:rPr lang="en-US" dirty="0" err="1">
                    <a:latin typeface="Arial Black" pitchFamily="34" charset="0"/>
                    <a:sym typeface="Wingdings" pitchFamily="2" charset="2"/>
                  </a:rPr>
                  <a:t>r</a:t>
                </a:r>
                <a:r>
                  <a:rPr lang="en-US" baseline="-25000" dirty="0" smtClean="0">
                    <a:latin typeface="Arial Black" pitchFamily="34" charset="0"/>
                    <a:sym typeface="Wingdings" pitchFamily="2" charset="2"/>
                  </a:rPr>
                  <a:t>∞</a:t>
                </a:r>
              </a:p>
              <a:p>
                <a:pPr>
                  <a:tabLst>
                    <a:tab pos="5292725" algn="l"/>
                  </a:tabLst>
                </a:pPr>
                <a:endParaRPr lang="en-US" baseline="-25000" dirty="0">
                  <a:latin typeface="Arial Black" pitchFamily="34" charset="0"/>
                  <a:sym typeface="Wingdings" pitchFamily="2" charset="2"/>
                </a:endParaRPr>
              </a:p>
              <a:p>
                <a:pPr>
                  <a:tabLst>
                    <a:tab pos="5292725" algn="l"/>
                  </a:tabLst>
                </a:pPr>
                <a:endParaRPr lang="en-US" baseline="-25000" dirty="0" smtClean="0">
                  <a:latin typeface="Arial Black" pitchFamily="34" charset="0"/>
                  <a:sym typeface="Wingdings" pitchFamily="2" charset="2"/>
                </a:endParaRPr>
              </a:p>
              <a:p>
                <a:pPr>
                  <a:tabLst>
                    <a:tab pos="5292725" algn="l"/>
                  </a:tabLst>
                </a:pPr>
                <a:endParaRPr lang="en-US" baseline="-25000" dirty="0">
                  <a:latin typeface="Arial Black" pitchFamily="34" charset="0"/>
                  <a:sym typeface="Wingdings" pitchFamily="2" charset="2"/>
                </a:endParaRPr>
              </a:p>
              <a:p>
                <a:pPr>
                  <a:tabLst>
                    <a:tab pos="5292725" algn="l"/>
                  </a:tabLst>
                </a:pPr>
                <a:r>
                  <a:rPr lang="en-US" baseline="-25000" dirty="0" smtClean="0">
                    <a:latin typeface="Arial Black" pitchFamily="34" charset="0"/>
                    <a:sym typeface="Wingdings" pitchFamily="2" charset="2"/>
                  </a:rPr>
                  <a:t>Or</a:t>
                </a:r>
              </a:p>
              <a:p>
                <a:pPr marL="0" indent="0">
                  <a:buNone/>
                  <a:tabLst>
                    <a:tab pos="5292725" algn="l"/>
                  </a:tabLst>
                </a:pPr>
                <a:r>
                  <a:rPr lang="fi-FI" b="0" dirty="0" smtClean="0"/>
                  <a:t>    </a:t>
                </a:r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</a:rPr>
                      <m:t>0−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fi-FI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𝐹𝑠</m:t>
                            </m:r>
                          </m:sub>
                        </m:sSub>
                      </m:e>
                    </m:d>
                    <m:r>
                      <a:rPr lang="fi-FI" b="0" i="1" smtClean="0">
                        <a:latin typeface="Cambria Math" panose="02040503050406030204" pitchFamily="18" charset="0"/>
                      </a:rPr>
                      <m:t>=0 −</m:t>
                    </m:r>
                    <m:f>
                      <m:f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𝐷𝑃</m:t>
                        </m:r>
                      </m:den>
                    </m:f>
                    <m:sSub>
                      <m:sSub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fi-FI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𝐹𝑠</m:t>
                        </m:r>
                      </m:sub>
                    </m:sSub>
                    <m:sSubSup>
                      <m:sSubSup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i-F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>
                  <a:latin typeface="Arial Black" pitchFamily="34" charset="0"/>
                </a:endParaRPr>
              </a:p>
              <a:p>
                <a:pPr>
                  <a:tabLst>
                    <a:tab pos="5292725" algn="l"/>
                  </a:tabLst>
                </a:pPr>
                <a:r>
                  <a:rPr lang="en-US" dirty="0">
                    <a:latin typeface="Arial Black" pitchFamily="34" charset="0"/>
                    <a:sym typeface="Wingdings" pitchFamily="2" charset="2"/>
                  </a:rPr>
                  <a:t>We get</a:t>
                </a:r>
              </a:p>
              <a:p>
                <a:pPr marL="0" indent="0">
                  <a:buNone/>
                  <a:tabLst>
                    <a:tab pos="5292725" algn="l"/>
                  </a:tabLst>
                </a:pPr>
                <a:endParaRPr lang="en-US" dirty="0" smtClean="0"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97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58888" y="1484313"/>
                <a:ext cx="7597775" cy="5181600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72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220304"/>
              </p:ext>
            </p:extLst>
          </p:nvPr>
        </p:nvGraphicFramePr>
        <p:xfrm>
          <a:off x="1668592" y="3398416"/>
          <a:ext cx="32035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78" name="Equation" r:id="rId4" imgW="1600200" imgH="393480" progId="Equation.3">
                  <p:embed/>
                </p:oleObj>
              </mc:Choice>
              <mc:Fallback>
                <p:oleObj name="Equation" r:id="rId4" imgW="1600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592" y="3398416"/>
                        <a:ext cx="32035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00173" y="2348880"/>
                <a:ext cx="2452146" cy="571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FI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FI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1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i-FI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fi-FI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FI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1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i-FI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fi-FI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FI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1800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fi-FI" sz="1800" b="0" i="1" smtClean="0">
                              <a:latin typeface="Cambria Math" panose="02040503050406030204" pitchFamily="18" charset="0"/>
                            </a:rPr>
                            <m:t>𝐷𝑃</m:t>
                          </m:r>
                        </m:den>
                      </m:f>
                      <m:sSub>
                        <m:sSubPr>
                          <m:ctrlPr>
                            <a:rPr lang="en-FI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FI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fi-FI" sz="1800" b="0" i="1" smtClean="0">
                              <a:latin typeface="Cambria Math" panose="02040503050406030204" pitchFamily="18" charset="0"/>
                            </a:rPr>
                            <m:t>𝐹𝑠</m:t>
                          </m:r>
                        </m:sub>
                      </m:sSub>
                      <m:sSubSup>
                        <m:sSubSupPr>
                          <m:ctrlPr>
                            <a:rPr lang="en-FI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i-FI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i-FI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fi-FI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en-FI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18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sSup>
                            <m:sSupPr>
                              <m:ctrlPr>
                                <a:rPr lang="en-FI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i-FI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73" y="2348880"/>
                <a:ext cx="2452146" cy="5712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64048" y="4437112"/>
                <a:ext cx="4210896" cy="806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FI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FI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FI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i-FI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fi-FI" sz="20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FI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𝐹𝑠</m:t>
                              </m:r>
                            </m:sub>
                          </m:sSub>
                        </m:sub>
                        <m:sup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i-FI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num>
                                <m:den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𝐷𝑃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FI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i-FI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𝐹𝑠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FI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i-FI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i-FI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>
                          <m: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48" y="4437112"/>
                <a:ext cx="4210896" cy="8061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0173" y="6142344"/>
                <a:ext cx="2688877" cy="649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FI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FI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𝐹𝑠</m:t>
                          </m:r>
                        </m:sub>
                      </m:sSub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𝑃𝐷</m:t>
                          </m:r>
                        </m:num>
                        <m:den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  <m:f>
                        <m:f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𝐹𝑠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73" y="6142344"/>
                <a:ext cx="2688877" cy="6492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5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Mass Transfer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3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9750" y="1700213"/>
                <a:ext cx="8110538" cy="4968875"/>
              </a:xfrm>
            </p:spPr>
            <p:txBody>
              <a:bodyPr/>
              <a:lstStyle/>
              <a:p>
                <a:r>
                  <a:rPr lang="en-US" dirty="0" smtClean="0">
                    <a:latin typeface="Arial Black" pitchFamily="34" charset="0"/>
                    <a:sym typeface="Wingdings" pitchFamily="2" charset="2"/>
                  </a:rPr>
                  <a:t>And the total mass flow rate</a:t>
                </a:r>
              </a:p>
              <a:p>
                <a:endParaRPr lang="en-US" dirty="0" smtClean="0">
                  <a:latin typeface="Arial Black" pitchFamily="34" charset="0"/>
                  <a:sym typeface="Wingdings" pitchFamily="2" charset="2"/>
                </a:endParaRPr>
              </a:p>
              <a:p>
                <a:endParaRPr lang="en-US" dirty="0" smtClean="0">
                  <a:latin typeface="Arial Black" pitchFamily="34" charset="0"/>
                  <a:sym typeface="Wingdings" pitchFamily="2" charset="2"/>
                </a:endParaRPr>
              </a:p>
              <a:p>
                <a:r>
                  <a:rPr lang="en-US" dirty="0" smtClean="0">
                    <a:latin typeface="Arial Black" pitchFamily="34" charset="0"/>
                    <a:sym typeface="Wingdings" pitchFamily="2" charset="2"/>
                  </a:rPr>
                  <a:t>If we assume Lewis number of unity </a:t>
                </a:r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𝐿𝑒</m:t>
                    </m:r>
                    <m:r>
                      <a:rPr lang="fi-FI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fi-FI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fi-FI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num>
                      <m:den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𝜌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𝐷</m:t>
                        </m:r>
                        <m:sSub>
                          <m:sSubPr>
                            <m:ctrlP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fi-FI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=1</m:t>
                    </m:r>
                  </m:oMath>
                </a14:m>
                <a:r>
                  <a:rPr lang="en-US" dirty="0" smtClean="0">
                    <a:latin typeface="Arial Black" pitchFamily="34" charset="0"/>
                    <a:sym typeface="Wingdings" pitchFamily="2" charset="2"/>
                  </a:rPr>
                  <a:t>,      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rial Black" pitchFamily="34" charset="0"/>
                    <a:sym typeface="Wingdings" pitchFamily="2" charset="2"/>
                  </a:rPr>
                  <a:t> </a:t>
                </a:r>
                <a:r>
                  <a:rPr lang="en-US" dirty="0" smtClean="0">
                    <a:latin typeface="Arial Black" pitchFamily="34" charset="0"/>
                    <a:sym typeface="Wingdings" pitchFamily="2" charset="2"/>
                  </a:rPr>
                  <a:t>          can be replaced by                and if we define </a:t>
                </a:r>
              </a:p>
              <a:p>
                <a:endParaRPr lang="en-US" dirty="0" smtClean="0">
                  <a:latin typeface="Arial Black" pitchFamily="34" charset="0"/>
                  <a:sym typeface="Wingdings" pitchFamily="2" charset="2"/>
                </a:endParaRPr>
              </a:p>
              <a:p>
                <a:pPr>
                  <a:buFontTx/>
                  <a:buNone/>
                </a:pPr>
                <a:r>
                  <a:rPr lang="en-US" dirty="0" smtClean="0">
                    <a:latin typeface="Arial Black" pitchFamily="34" charset="0"/>
                  </a:rPr>
                  <a:t>			</a:t>
                </a:r>
              </a:p>
              <a:p>
                <a:pPr>
                  <a:buFontTx/>
                  <a:buNone/>
                </a:pPr>
                <a:endParaRPr lang="en-US" dirty="0">
                  <a:latin typeface="Arial Black" pitchFamily="34" charset="0"/>
                </a:endParaRPr>
              </a:p>
              <a:p>
                <a:r>
                  <a:rPr lang="en-US" dirty="0" smtClean="0">
                    <a:latin typeface="Arial Black" pitchFamily="34" charset="0"/>
                  </a:rPr>
                  <a:t>We obtain the droplet evaporation rate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latin typeface="Arial Black" pitchFamily="34" charset="0"/>
                    <a:sym typeface="Wingdings" pitchFamily="2" charset="2"/>
                  </a:rPr>
                  <a:t>								</a:t>
                </a:r>
                <a:endParaRPr lang="en-US" dirty="0" smtClean="0"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983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9750" y="1700213"/>
                <a:ext cx="8110538" cy="4968875"/>
              </a:xfrm>
              <a:blipFill rotWithShape="0">
                <a:blip r:embed="rId3"/>
                <a:stretch>
                  <a:fillRect l="-902" t="-159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83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81928"/>
              </p:ext>
            </p:extLst>
          </p:nvPr>
        </p:nvGraphicFramePr>
        <p:xfrm>
          <a:off x="899592" y="3678872"/>
          <a:ext cx="14255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1" name="Equation" r:id="rId4" imgW="711000" imgH="368280" progId="Equation.3">
                  <p:embed/>
                </p:oleObj>
              </mc:Choice>
              <mc:Fallback>
                <p:oleObj name="Equation" r:id="rId4" imgW="7110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678872"/>
                        <a:ext cx="142557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42044"/>
              </p:ext>
            </p:extLst>
          </p:nvPr>
        </p:nvGraphicFramePr>
        <p:xfrm>
          <a:off x="897375" y="3273266"/>
          <a:ext cx="50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2" name="Equation" r:id="rId6" imgW="253800" imgH="177480" progId="Equation.3">
                  <p:embed/>
                </p:oleObj>
              </mc:Choice>
              <mc:Fallback>
                <p:oleObj name="Equation" r:id="rId6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375" y="3273266"/>
                        <a:ext cx="508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885642"/>
              </p:ext>
            </p:extLst>
          </p:nvPr>
        </p:nvGraphicFramePr>
        <p:xfrm>
          <a:off x="4062631" y="3031966"/>
          <a:ext cx="96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3" name="Equation" r:id="rId8" imgW="482400" imgH="419040" progId="Equation.3">
                  <p:embed/>
                </p:oleObj>
              </mc:Choice>
              <mc:Fallback>
                <p:oleObj name="Equation" r:id="rId8" imgW="482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631" y="3031966"/>
                        <a:ext cx="965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755576" y="5117307"/>
            <a:ext cx="3600450" cy="12969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endParaRPr lang="en-US"/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4644008" y="5582444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[kg/s]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7375" y="2194907"/>
                <a:ext cx="41127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FI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FI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𝐹𝑠</m:t>
                          </m:r>
                        </m:sub>
                      </m:sSub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𝐷𝑙𝑛</m:t>
                      </m:r>
                      <m:d>
                        <m:d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75" y="2194907"/>
                <a:ext cx="4112793" cy="307777"/>
              </a:xfrm>
              <a:prstGeom prst="rect">
                <a:avLst/>
              </a:prstGeom>
              <a:blipFill>
                <a:blip r:embed="rId10"/>
                <a:stretch>
                  <a:fillRect l="-296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5616" y="5417210"/>
                <a:ext cx="3193887" cy="6971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FI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FI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FI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i-FI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fi-FI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417210"/>
                <a:ext cx="3193887" cy="6971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8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>
                <a:latin typeface="Arial Black" panose="020B0A04020102020204" pitchFamily="34" charset="0"/>
              </a:rPr>
              <a:t>Now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we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have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the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Eq</a:t>
            </a:r>
            <a:r>
              <a:rPr lang="fi-FI" dirty="0" smtClean="0">
                <a:latin typeface="Arial Black" panose="020B0A04020102020204" pitchFamily="34" charset="0"/>
              </a:rPr>
              <a:t>. </a:t>
            </a:r>
            <a:r>
              <a:rPr lang="fi-FI" dirty="0">
                <a:latin typeface="Arial Black" panose="020B0A04020102020204" pitchFamily="34" charset="0"/>
              </a:rPr>
              <a:t>f</a:t>
            </a:r>
            <a:r>
              <a:rPr lang="fi-FI" dirty="0" smtClean="0">
                <a:latin typeface="Arial Black" panose="020B0A04020102020204" pitchFamily="34" charset="0"/>
              </a:rPr>
              <a:t>or </a:t>
            </a:r>
            <a:r>
              <a:rPr lang="fi-FI" dirty="0" err="1" smtClean="0">
                <a:latin typeface="Arial Black" panose="020B0A04020102020204" pitchFamily="34" charset="0"/>
              </a:rPr>
              <a:t>evaporation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rate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</a:p>
          <a:p>
            <a:endParaRPr lang="fi-FI" dirty="0">
              <a:latin typeface="Arial Black" panose="020B0A04020102020204" pitchFamily="34" charset="0"/>
            </a:endParaRPr>
          </a:p>
          <a:p>
            <a:endParaRPr lang="fi-FI" dirty="0" smtClean="0">
              <a:latin typeface="Arial Black" panose="020B0A04020102020204" pitchFamily="34" charset="0"/>
            </a:endParaRPr>
          </a:p>
          <a:p>
            <a:r>
              <a:rPr lang="fi-FI" dirty="0" smtClean="0">
                <a:latin typeface="Arial Black" panose="020B0A04020102020204" pitchFamily="34" charset="0"/>
              </a:rPr>
              <a:t>and </a:t>
            </a:r>
            <a:r>
              <a:rPr lang="fi-FI" dirty="0" err="1" smtClean="0">
                <a:latin typeface="Arial Black" panose="020B0A04020102020204" pitchFamily="34" charset="0"/>
              </a:rPr>
              <a:t>the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evaporation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time</a:t>
            </a:r>
            <a:endParaRPr lang="fi-FI" dirty="0" smtClean="0">
              <a:latin typeface="Arial Black" panose="020B0A04020102020204" pitchFamily="34" charset="0"/>
            </a:endParaRPr>
          </a:p>
          <a:p>
            <a:endParaRPr lang="fi-FI" dirty="0">
              <a:latin typeface="Arial Black" panose="020B0A04020102020204" pitchFamily="34" charset="0"/>
            </a:endParaRPr>
          </a:p>
          <a:p>
            <a:endParaRPr lang="fi-FI" dirty="0" smtClean="0">
              <a:latin typeface="Arial Black" panose="020B0A04020102020204" pitchFamily="34" charset="0"/>
            </a:endParaRPr>
          </a:p>
          <a:p>
            <a:endParaRPr lang="fi-FI" sz="1200" dirty="0" smtClean="0">
              <a:latin typeface="Arial Black" panose="020B0A04020102020204" pitchFamily="34" charset="0"/>
            </a:endParaRPr>
          </a:p>
          <a:p>
            <a:r>
              <a:rPr lang="fi-FI" u="sng" dirty="0" err="1">
                <a:latin typeface="Arial Black" panose="020B0A04020102020204" pitchFamily="34" charset="0"/>
              </a:rPr>
              <a:t>W</a:t>
            </a:r>
            <a:r>
              <a:rPr lang="fi-FI" u="sng" dirty="0" err="1" smtClean="0">
                <a:latin typeface="Arial Black" panose="020B0A04020102020204" pitchFamily="34" charset="0"/>
              </a:rPr>
              <a:t>hat</a:t>
            </a:r>
            <a:r>
              <a:rPr lang="fi-FI" u="sng" dirty="0" smtClean="0">
                <a:latin typeface="Arial Black" panose="020B0A04020102020204" pitchFamily="34" charset="0"/>
              </a:rPr>
              <a:t> </a:t>
            </a:r>
            <a:r>
              <a:rPr lang="fi-FI" u="sng" dirty="0" err="1" smtClean="0">
                <a:latin typeface="Arial Black" panose="020B0A04020102020204" pitchFamily="34" charset="0"/>
              </a:rPr>
              <a:t>would</a:t>
            </a:r>
            <a:r>
              <a:rPr lang="fi-FI" u="sng" dirty="0" smtClean="0">
                <a:latin typeface="Arial Black" panose="020B0A04020102020204" pitchFamily="34" charset="0"/>
              </a:rPr>
              <a:t> </a:t>
            </a:r>
            <a:r>
              <a:rPr lang="fi-FI" u="sng" dirty="0" err="1" smtClean="0">
                <a:latin typeface="Arial Black" panose="020B0A04020102020204" pitchFamily="34" charset="0"/>
              </a:rPr>
              <a:t>be</a:t>
            </a:r>
            <a:r>
              <a:rPr lang="fi-FI" u="sng" dirty="0" smtClean="0">
                <a:latin typeface="Arial Black" panose="020B0A04020102020204" pitchFamily="34" charset="0"/>
              </a:rPr>
              <a:t> </a:t>
            </a:r>
            <a:r>
              <a:rPr lang="fi-FI" u="sng" dirty="0" err="1" smtClean="0">
                <a:latin typeface="Arial Black" panose="020B0A04020102020204" pitchFamily="34" charset="0"/>
              </a:rPr>
              <a:t>the</a:t>
            </a:r>
            <a:r>
              <a:rPr lang="fi-FI" u="sng" dirty="0" smtClean="0">
                <a:latin typeface="Arial Black" panose="020B0A04020102020204" pitchFamily="34" charset="0"/>
              </a:rPr>
              <a:t> </a:t>
            </a:r>
            <a:r>
              <a:rPr lang="fi-FI" u="sng" dirty="0" err="1" smtClean="0">
                <a:latin typeface="Arial Black" panose="020B0A04020102020204" pitchFamily="34" charset="0"/>
              </a:rPr>
              <a:t>total</a:t>
            </a:r>
            <a:r>
              <a:rPr lang="fi-FI" u="sng" dirty="0" smtClean="0">
                <a:latin typeface="Arial Black" panose="020B0A04020102020204" pitchFamily="34" charset="0"/>
              </a:rPr>
              <a:t> </a:t>
            </a:r>
            <a:r>
              <a:rPr lang="fi-FI" u="sng" dirty="0" err="1" smtClean="0">
                <a:latin typeface="Arial Black" panose="020B0A04020102020204" pitchFamily="34" charset="0"/>
              </a:rPr>
              <a:t>evaporation</a:t>
            </a:r>
            <a:r>
              <a:rPr lang="fi-FI" u="sng" dirty="0" smtClean="0">
                <a:latin typeface="Arial Black" panose="020B0A04020102020204" pitchFamily="34" charset="0"/>
              </a:rPr>
              <a:t> </a:t>
            </a:r>
            <a:r>
              <a:rPr lang="fi-FI" u="sng" dirty="0" err="1" smtClean="0">
                <a:latin typeface="Arial Black" panose="020B0A04020102020204" pitchFamily="34" charset="0"/>
              </a:rPr>
              <a:t>time</a:t>
            </a:r>
            <a:r>
              <a:rPr lang="fi-FI" u="sng" dirty="0" smtClean="0">
                <a:latin typeface="Arial Black" panose="020B0A04020102020204" pitchFamily="34" charset="0"/>
              </a:rPr>
              <a:t> ?</a:t>
            </a:r>
          </a:p>
          <a:p>
            <a:r>
              <a:rPr lang="fi-FI" dirty="0" err="1" smtClean="0">
                <a:latin typeface="Arial Black" panose="020B0A04020102020204" pitchFamily="34" charset="0"/>
              </a:rPr>
              <a:t>Droplet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mass</a:t>
            </a:r>
            <a:r>
              <a:rPr lang="fi-FI" dirty="0" smtClean="0">
                <a:latin typeface="Arial Black" panose="020B0A04020102020204" pitchFamily="34" charset="0"/>
              </a:rPr>
              <a:t> is</a:t>
            </a:r>
          </a:p>
          <a:p>
            <a:endParaRPr lang="fi-FI" dirty="0">
              <a:latin typeface="Arial Black" panose="020B0A04020102020204" pitchFamily="34" charset="0"/>
            </a:endParaRPr>
          </a:p>
          <a:p>
            <a:endParaRPr lang="fi-FI" dirty="0" smtClean="0">
              <a:latin typeface="Arial Black" panose="020B0A04020102020204" pitchFamily="34" charset="0"/>
            </a:endParaRPr>
          </a:p>
          <a:p>
            <a:endParaRPr lang="fi-FI" sz="1200" dirty="0">
              <a:latin typeface="Arial Black" panose="020B0A04020102020204" pitchFamily="34" charset="0"/>
            </a:endParaRPr>
          </a:p>
          <a:p>
            <a:r>
              <a:rPr lang="fi-FI" dirty="0" smtClean="0">
                <a:latin typeface="Arial Black" panose="020B0A04020102020204" pitchFamily="34" charset="0"/>
              </a:rPr>
              <a:t>And </a:t>
            </a:r>
            <a:r>
              <a:rPr lang="fi-FI" dirty="0" err="1" smtClean="0">
                <a:latin typeface="Arial Black" panose="020B0A04020102020204" pitchFamily="34" charset="0"/>
              </a:rPr>
              <a:t>the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rate</a:t>
            </a:r>
            <a:r>
              <a:rPr lang="fi-FI" dirty="0" smtClean="0">
                <a:latin typeface="Arial Black" panose="020B0A04020102020204" pitchFamily="34" charset="0"/>
              </a:rPr>
              <a:t> of </a:t>
            </a:r>
            <a:r>
              <a:rPr lang="fi-FI" dirty="0" err="1" smtClean="0">
                <a:latin typeface="Arial Black" panose="020B0A04020102020204" pitchFamily="34" charset="0"/>
              </a:rPr>
              <a:t>mass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change</a:t>
            </a:r>
            <a:r>
              <a:rPr lang="fi-FI" dirty="0" smtClean="0">
                <a:latin typeface="Arial Black" panose="020B0A04020102020204" pitchFamily="34" charset="0"/>
              </a:rPr>
              <a:t> is</a:t>
            </a:r>
            <a:endParaRPr lang="fi-FI" dirty="0">
              <a:latin typeface="Arial Black" panose="020B0A040201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54360" y="620688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4" tIns="47882" rIns="95764" bIns="47882" numCol="1" anchor="ctr" anchorCtr="0" compatLnSpc="1">
            <a:prstTxWarp prst="textNoShape">
              <a:avLst/>
            </a:prstTxWarp>
          </a:bodyPr>
          <a:lstStyle>
            <a:lvl1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en-US" kern="0" smtClean="0">
                <a:latin typeface="Arial Black" pitchFamily="34" charset="0"/>
              </a:rPr>
              <a:t>Droplet lifetime</a:t>
            </a:r>
            <a:endParaRPr lang="en-US" kern="0" dirty="0" smtClean="0">
              <a:latin typeface="Arial Black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856538"/>
              </p:ext>
            </p:extLst>
          </p:nvPr>
        </p:nvGraphicFramePr>
        <p:xfrm>
          <a:off x="1691680" y="2958316"/>
          <a:ext cx="96837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09" name="Kaava" r:id="rId3" imgW="482400" imgH="419040" progId="Equation.3">
                  <p:embed/>
                </p:oleObj>
              </mc:Choice>
              <mc:Fallback>
                <p:oleObj name="Kaava" r:id="rId3" imgW="482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958316"/>
                        <a:ext cx="968375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580271"/>
              </p:ext>
            </p:extLst>
          </p:nvPr>
        </p:nvGraphicFramePr>
        <p:xfrm>
          <a:off x="1619672" y="4513691"/>
          <a:ext cx="187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10" name="Kaava" r:id="rId5" imgW="939600" imgH="482400" progId="Equation.3">
                  <p:embed/>
                </p:oleObj>
              </mc:Choice>
              <mc:Fallback>
                <p:oleObj name="Kaava" r:id="rId5" imgW="939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513691"/>
                        <a:ext cx="18796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5724128" y="5697038"/>
            <a:ext cx="514350" cy="210066"/>
          </a:xfrm>
          <a:custGeom>
            <a:avLst/>
            <a:gdLst>
              <a:gd name="connsiteX0" fmla="*/ 0 w 514350"/>
              <a:gd name="connsiteY0" fmla="*/ 162441 h 210066"/>
              <a:gd name="connsiteX1" fmla="*/ 276225 w 514350"/>
              <a:gd name="connsiteY1" fmla="*/ 516 h 210066"/>
              <a:gd name="connsiteX2" fmla="*/ 514350 w 514350"/>
              <a:gd name="connsiteY2" fmla="*/ 210066 h 21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210066">
                <a:moveTo>
                  <a:pt x="0" y="162441"/>
                </a:moveTo>
                <a:cubicBezTo>
                  <a:pt x="95250" y="77510"/>
                  <a:pt x="190500" y="-7421"/>
                  <a:pt x="276225" y="516"/>
                </a:cubicBezTo>
                <a:cubicBezTo>
                  <a:pt x="361950" y="8453"/>
                  <a:pt x="438150" y="109259"/>
                  <a:pt x="514350" y="210066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5532053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 smtClean="0"/>
              <a:t>derivate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91680" y="1981517"/>
                <a:ext cx="3056606" cy="6971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FI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FI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981517"/>
                <a:ext cx="3056606" cy="6971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4561" y="5937703"/>
                <a:ext cx="5663089" cy="69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FI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f>
                        <m:f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561" y="5937703"/>
                <a:ext cx="5663089" cy="6976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057" y="692696"/>
            <a:ext cx="8229600" cy="6858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Droplet lifetime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76400"/>
            <a:ext cx="7931224" cy="49929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Evaporation constant     is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fi-FI" dirty="0" smtClean="0"/>
          </a:p>
          <a:p>
            <a:pPr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smtClean="0">
                <a:latin typeface="Arial Black" panose="020B0A04020102020204" pitchFamily="34" charset="0"/>
              </a:rPr>
              <a:t>then</a:t>
            </a:r>
            <a:endParaRPr lang="en-US" dirty="0" smtClean="0"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latin typeface="Arial Black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We have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	</a:t>
            </a:r>
          </a:p>
          <a:p>
            <a:pPr>
              <a:lnSpc>
                <a:spcPct val="90000"/>
              </a:lnSpc>
            </a:pPr>
            <a:endParaRPr lang="fi-FI" b="1" dirty="0" smtClean="0"/>
          </a:p>
        </p:txBody>
      </p:sp>
      <p:graphicFrame>
        <p:nvGraphicFramePr>
          <p:cNvPr id="921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09646"/>
              </p:ext>
            </p:extLst>
          </p:nvPr>
        </p:nvGraphicFramePr>
        <p:xfrm>
          <a:off x="3923928" y="1628800"/>
          <a:ext cx="36004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4" name="Kaava" r:id="rId3" imgW="139680" imgH="177480" progId="Equation.3">
                  <p:embed/>
                </p:oleObj>
              </mc:Choice>
              <mc:Fallback>
                <p:oleObj name="Kaava" r:id="rId3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628800"/>
                        <a:ext cx="36004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4521200" y="3333750"/>
          <a:ext cx="101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5" name="Equation" r:id="rId5" imgW="101520" imgH="190440" progId="Equation.3">
                  <p:embed/>
                </p:oleObj>
              </mc:Choice>
              <mc:Fallback>
                <p:oleObj name="Equation" r:id="rId5" imgW="1015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33750"/>
                        <a:ext cx="1016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 16"/>
          <p:cNvSpPr/>
          <p:nvPr/>
        </p:nvSpPr>
        <p:spPr bwMode="auto">
          <a:xfrm>
            <a:off x="2602825" y="2049893"/>
            <a:ext cx="514350" cy="210066"/>
          </a:xfrm>
          <a:custGeom>
            <a:avLst/>
            <a:gdLst>
              <a:gd name="connsiteX0" fmla="*/ 0 w 514350"/>
              <a:gd name="connsiteY0" fmla="*/ 162441 h 210066"/>
              <a:gd name="connsiteX1" fmla="*/ 276225 w 514350"/>
              <a:gd name="connsiteY1" fmla="*/ 516 h 210066"/>
              <a:gd name="connsiteX2" fmla="*/ 514350 w 514350"/>
              <a:gd name="connsiteY2" fmla="*/ 210066 h 21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210066">
                <a:moveTo>
                  <a:pt x="0" y="162441"/>
                </a:moveTo>
                <a:cubicBezTo>
                  <a:pt x="95250" y="77510"/>
                  <a:pt x="190500" y="-7421"/>
                  <a:pt x="276225" y="516"/>
                </a:cubicBezTo>
                <a:cubicBezTo>
                  <a:pt x="361950" y="8453"/>
                  <a:pt x="438150" y="109259"/>
                  <a:pt x="514350" y="210066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0208" y="1893713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 smtClean="0"/>
              <a:t>derivate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840099" y="3092778"/>
            <a:ext cx="1431707" cy="6291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127674" y="520692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or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84747" y="3703778"/>
                <a:ext cx="1755352" cy="669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FI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FI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FI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FI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FI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747" y="3703778"/>
                <a:ext cx="1755352" cy="6696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52216" y="5205613"/>
                <a:ext cx="1728037" cy="63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FI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FI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FI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FI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FI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16" y="5205613"/>
                <a:ext cx="1728037" cy="6315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10509" y="5205613"/>
                <a:ext cx="2000996" cy="522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FI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FI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509" y="5205613"/>
                <a:ext cx="2000996" cy="522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84747" y="2317299"/>
                <a:ext cx="2907142" cy="492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FI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fi-FI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F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F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FI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i-FI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fi-FI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fi-F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F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i-F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fi-F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f>
                      <m:fPr>
                        <m:ctrlPr>
                          <a:rPr lang="en-F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F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i-F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num>
                      <m:den>
                        <m:r>
                          <a:rPr lang="fi-F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fi-FI" sz="2000" dirty="0" smtClean="0">
                    <a:sym typeface="Wingdings" panose="05000000000000000000" pitchFamily="2" charset="2"/>
                  </a:rPr>
                  <a:t>     </a:t>
                </a:r>
                <a:r>
                  <a:rPr lang="en-FI" sz="2000" dirty="0" smtClean="0">
                    <a:sym typeface="Wingdings" panose="05000000000000000000" pitchFamily="2" charset="2"/>
                  </a:rPr>
                  <a:t></a:t>
                </a:r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747" y="2317299"/>
                <a:ext cx="2907142" cy="492699"/>
              </a:xfrm>
              <a:prstGeom prst="rect">
                <a:avLst/>
              </a:prstGeom>
              <a:blipFill>
                <a:blip r:embed="rId10"/>
                <a:stretch>
                  <a:fillRect r="-4193" b="-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103948" y="2232267"/>
                <a:ext cx="1409553" cy="678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FI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i-FI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i-FI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i-FI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i-FI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i-FI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FI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FI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fi-FI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i-FI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2232267"/>
                <a:ext cx="1409553" cy="6785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0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Droplet Lifetime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Now the vapor mass rate must equal the droplet mass change			       </a:t>
            </a:r>
            <a:endParaRPr lang="en-US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itchFamily="34" charset="0"/>
              </a:rPr>
              <a:t>     </a:t>
            </a:r>
          </a:p>
          <a:p>
            <a:pPr>
              <a:buFontTx/>
              <a:buNone/>
            </a:pPr>
            <a:endParaRPr lang="en-US" dirty="0" smtClean="0">
              <a:latin typeface="Arial Black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Solving for      we get</a:t>
            </a:r>
            <a:endParaRPr lang="en-US" dirty="0">
              <a:latin typeface="Arial Black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Arial Black" pitchFamily="34" charset="0"/>
            </a:endParaRPr>
          </a:p>
          <a:p>
            <a:pPr>
              <a:buFontTx/>
              <a:buNone/>
            </a:pPr>
            <a:endParaRPr lang="en-US" dirty="0">
              <a:latin typeface="Arial Black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Arial Black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Now we can use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               to obtain the equation for </a:t>
            </a:r>
          </a:p>
          <a:p>
            <a:endParaRPr lang="en-US" sz="8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itchFamily="34" charset="0"/>
              </a:rPr>
              <a:t>     the droplet lifetime without convection   </a:t>
            </a:r>
          </a:p>
        </p:txBody>
      </p:sp>
      <p:graphicFrame>
        <p:nvGraphicFramePr>
          <p:cNvPr id="1044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841303"/>
              </p:ext>
            </p:extLst>
          </p:nvPr>
        </p:nvGraphicFramePr>
        <p:xfrm>
          <a:off x="3954009" y="4662564"/>
          <a:ext cx="8667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7" name="Equation" r:id="rId3" imgW="431640" imgH="368280" progId="Equation.3">
                  <p:embed/>
                </p:oleObj>
              </mc:Choice>
              <mc:Fallback>
                <p:oleObj name="Equation" r:id="rId3" imgW="4316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009" y="4662564"/>
                        <a:ext cx="86677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84814"/>
              </p:ext>
            </p:extLst>
          </p:nvPr>
        </p:nvGraphicFramePr>
        <p:xfrm>
          <a:off x="1708244" y="5712310"/>
          <a:ext cx="28971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8" name="Kaava" r:id="rId5" imgW="1447560" imgH="495000" progId="Equation.3">
                  <p:embed/>
                </p:oleObj>
              </mc:Choice>
              <mc:Fallback>
                <p:oleObj name="Kaava" r:id="rId5" imgW="14475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244" y="5712310"/>
                        <a:ext cx="28971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4996505" y="5993161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[s]</a:t>
            </a: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2076450" y="6702910"/>
            <a:ext cx="2447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endParaRPr lang="en-US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044430"/>
              </p:ext>
            </p:extLst>
          </p:nvPr>
        </p:nvGraphicFramePr>
        <p:xfrm>
          <a:off x="3120393" y="3251262"/>
          <a:ext cx="36004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9" name="Kaava" r:id="rId7" imgW="139680" imgH="177480" progId="Equation.3">
                  <p:embed/>
                </p:oleObj>
              </mc:Choice>
              <mc:Fallback>
                <p:oleObj name="Kaava" r:id="rId7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393" y="3251262"/>
                        <a:ext cx="36004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63713" y="3833503"/>
                <a:ext cx="2856872" cy="770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sSub>
                            <m:sSubPr>
                              <m:ctrlP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fi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fi-FI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i-FI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i-FI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i-FI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fi-FI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i-FI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713" y="3833503"/>
                <a:ext cx="2856872" cy="7702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11814" y="2322283"/>
                <a:ext cx="5488041" cy="773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FI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FI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FI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i-FI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fi-FI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fi-FI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814" y="2322283"/>
                <a:ext cx="5488041" cy="773994"/>
              </a:xfrm>
              <a:prstGeom prst="rect">
                <a:avLst/>
              </a:prstGeom>
              <a:blipFill>
                <a:blip r:embed="rId10"/>
                <a:stretch>
                  <a:fillRect b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1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08720"/>
            <a:ext cx="7762056" cy="6858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Calculation of Mean Properties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76400"/>
            <a:ext cx="8075612" cy="492125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The accuracy of the below equation is </a:t>
            </a:r>
          </a:p>
          <a:p>
            <a:pPr marL="0" indent="0">
              <a:buNone/>
            </a:pPr>
            <a:r>
              <a:rPr lang="en-US" dirty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    dependent on the choice of the values </a:t>
            </a:r>
          </a:p>
          <a:p>
            <a:pPr marL="0" indent="0">
              <a:buNone/>
            </a:pPr>
            <a:r>
              <a:rPr lang="en-US" dirty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    for k and c</a:t>
            </a:r>
            <a:r>
              <a:rPr lang="en-US" baseline="-25000" dirty="0" smtClean="0">
                <a:latin typeface="Arial Black" pitchFamily="34" charset="0"/>
              </a:rPr>
              <a:t>p</a:t>
            </a:r>
            <a:r>
              <a:rPr lang="en-US" dirty="0" smtClean="0">
                <a:latin typeface="Arial Black" pitchFamily="34" charset="0"/>
              </a:rPr>
              <a:t>.</a:t>
            </a: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Average mixture or film properties can be estimated e.g.</a:t>
            </a:r>
          </a:p>
          <a:p>
            <a:pPr lvl="1"/>
            <a:r>
              <a:rPr lang="fi-FI" dirty="0" err="1" smtClean="0">
                <a:latin typeface="Arial Black" pitchFamily="34" charset="0"/>
              </a:rPr>
              <a:t>One-third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or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two-thirds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rule</a:t>
            </a:r>
            <a:endParaRPr lang="fi-FI" dirty="0" smtClean="0">
              <a:latin typeface="Arial Black" pitchFamily="34" charset="0"/>
            </a:endParaRPr>
          </a:p>
          <a:p>
            <a:pPr marL="477837" lvl="1" indent="0">
              <a:buNone/>
            </a:pPr>
            <a:endParaRPr lang="fi-FI" dirty="0" smtClean="0">
              <a:latin typeface="Arial Black" pitchFamily="34" charset="0"/>
            </a:endParaRPr>
          </a:p>
          <a:p>
            <a:pPr lvl="1"/>
            <a:endParaRPr lang="fi-FI" dirty="0">
              <a:latin typeface="Arial Black" pitchFamily="34" charset="0"/>
            </a:endParaRPr>
          </a:p>
          <a:p>
            <a:pPr lvl="1"/>
            <a:endParaRPr lang="fi-FI" dirty="0" smtClean="0">
              <a:latin typeface="Arial Black" pitchFamily="34" charset="0"/>
            </a:endParaRPr>
          </a:p>
          <a:p>
            <a:pPr lvl="1"/>
            <a:r>
              <a:rPr lang="fi-FI" dirty="0" smtClean="0">
                <a:latin typeface="Arial Black" pitchFamily="34" charset="0"/>
              </a:rPr>
              <a:t>50-50 </a:t>
            </a:r>
            <a:r>
              <a:rPr lang="fi-FI" dirty="0" err="1" smtClean="0">
                <a:latin typeface="Arial Black" pitchFamily="34" charset="0"/>
              </a:rPr>
              <a:t>rule</a:t>
            </a:r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247805"/>
              </p:ext>
            </p:extLst>
          </p:nvPr>
        </p:nvGraphicFramePr>
        <p:xfrm>
          <a:off x="849313" y="4356100"/>
          <a:ext cx="495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37" name="Kaava" r:id="rId3" imgW="2476440" imgH="393480" progId="Equation.3">
                  <p:embed/>
                </p:oleObj>
              </mc:Choice>
              <mc:Fallback>
                <p:oleObj name="Kaava" r:id="rId3" imgW="2476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4356100"/>
                        <a:ext cx="4953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950977"/>
              </p:ext>
            </p:extLst>
          </p:nvPr>
        </p:nvGraphicFramePr>
        <p:xfrm>
          <a:off x="835025" y="5537200"/>
          <a:ext cx="464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38" name="Kaava" r:id="rId5" imgW="2323800" imgH="393480" progId="Equation.3">
                  <p:embed/>
                </p:oleObj>
              </mc:Choice>
              <mc:Fallback>
                <p:oleObj name="Kaava" r:id="rId5" imgW="232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5537200"/>
                        <a:ext cx="4648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29524" y="459549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latin typeface="Arial Black" panose="020B0A04020102020204" pitchFamily="34" charset="0"/>
              </a:rPr>
              <a:t>In </a:t>
            </a:r>
            <a:r>
              <a:rPr lang="fi-FI" sz="1400" dirty="0" err="1" smtClean="0">
                <a:latin typeface="Arial Black" panose="020B0A04020102020204" pitchFamily="34" charset="0"/>
              </a:rPr>
              <a:t>OpenFOAM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6586" y="568360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latin typeface="Arial Black" panose="020B0A04020102020204" pitchFamily="34" charset="0"/>
              </a:rPr>
              <a:t>In </a:t>
            </a:r>
            <a:r>
              <a:rPr lang="fi-FI" sz="1400" dirty="0" err="1" smtClean="0">
                <a:latin typeface="Arial Black" panose="020B0A04020102020204" pitchFamily="34" charset="0"/>
              </a:rPr>
              <a:t>Star-CD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6696235" y="2022179"/>
            <a:ext cx="1036915" cy="10369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6193511" y="1519455"/>
            <a:ext cx="2042363" cy="2042363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7214693" y="2022180"/>
            <a:ext cx="144017" cy="57214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75950" y="2078972"/>
                <a:ext cx="482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i-FI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950" y="2078972"/>
                <a:ext cx="48276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37433" y="2308252"/>
                <a:ext cx="3440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433" y="2308252"/>
                <a:ext cx="34400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9643" r="-1786" b="-1166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96851" y="2654031"/>
                <a:ext cx="4798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𝐹𝑠</m:t>
                          </m:r>
                        </m:sub>
                      </m:sSub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851" y="2654031"/>
                <a:ext cx="479875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4103" r="-5128" b="-1475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86374" y="1900562"/>
                <a:ext cx="446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i-FI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374" y="1900562"/>
                <a:ext cx="446148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5068" b="-1166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000424" y="3072340"/>
                <a:ext cx="5730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fi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424" y="3072340"/>
                <a:ext cx="573042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0638" r="-2128" b="-1475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 bwMode="auto">
          <a:xfrm>
            <a:off x="7380000" y="3023362"/>
            <a:ext cx="540000" cy="252000"/>
          </a:xfrm>
          <a:custGeom>
            <a:avLst/>
            <a:gdLst>
              <a:gd name="connsiteX0" fmla="*/ 0 w 461554"/>
              <a:gd name="connsiteY0" fmla="*/ 0 h 261257"/>
              <a:gd name="connsiteX1" fmla="*/ 156754 w 461554"/>
              <a:gd name="connsiteY1" fmla="*/ 182880 h 261257"/>
              <a:gd name="connsiteX2" fmla="*/ 461554 w 461554"/>
              <a:gd name="connsiteY2" fmla="*/ 261257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554" h="261257">
                <a:moveTo>
                  <a:pt x="0" y="0"/>
                </a:moveTo>
                <a:cubicBezTo>
                  <a:pt x="39914" y="69668"/>
                  <a:pt x="79828" y="139337"/>
                  <a:pt x="156754" y="182880"/>
                </a:cubicBezTo>
                <a:cubicBezTo>
                  <a:pt x="233680" y="226423"/>
                  <a:pt x="347617" y="243840"/>
                  <a:pt x="461554" y="261257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724503" y="2185851"/>
            <a:ext cx="452846" cy="269966"/>
          </a:xfrm>
          <a:custGeom>
            <a:avLst/>
            <a:gdLst>
              <a:gd name="connsiteX0" fmla="*/ 0 w 452846"/>
              <a:gd name="connsiteY0" fmla="*/ 269966 h 269966"/>
              <a:gd name="connsiteX1" fmla="*/ 139337 w 452846"/>
              <a:gd name="connsiteY1" fmla="*/ 95795 h 269966"/>
              <a:gd name="connsiteX2" fmla="*/ 452846 w 452846"/>
              <a:gd name="connsiteY2" fmla="*/ 0 h 26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846" h="269966">
                <a:moveTo>
                  <a:pt x="0" y="269966"/>
                </a:moveTo>
                <a:cubicBezTo>
                  <a:pt x="31931" y="205377"/>
                  <a:pt x="63863" y="140789"/>
                  <a:pt x="139337" y="95795"/>
                </a:cubicBezTo>
                <a:cubicBezTo>
                  <a:pt x="214811" y="50801"/>
                  <a:pt x="333828" y="25400"/>
                  <a:pt x="452846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8215" y="2762365"/>
                <a:ext cx="3193887" cy="773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FI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FI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FI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i-FI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fi-FI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15" y="2762365"/>
                <a:ext cx="3193887" cy="773994"/>
              </a:xfrm>
              <a:prstGeom prst="rect">
                <a:avLst/>
              </a:prstGeom>
              <a:blipFill>
                <a:blip r:embed="rId14"/>
                <a:stretch>
                  <a:fillRect b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76400"/>
            <a:ext cx="7787208" cy="42672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Mixture (film) </a:t>
            </a:r>
            <a:r>
              <a:rPr lang="en-US" dirty="0">
                <a:latin typeface="Arial Black" pitchFamily="34" charset="0"/>
              </a:rPr>
              <a:t>specific heat and thermal conductivity </a:t>
            </a:r>
          </a:p>
          <a:p>
            <a:pPr marL="0" indent="0">
              <a:buNone/>
            </a:pPr>
            <a:r>
              <a:rPr lang="en-US" dirty="0">
                <a:latin typeface="Arial Black" pitchFamily="34" charset="0"/>
              </a:rPr>
              <a:t>     </a:t>
            </a:r>
            <a:r>
              <a:rPr lang="en-US" dirty="0" smtClean="0">
                <a:latin typeface="Arial Black" pitchFamily="34" charset="0"/>
              </a:rPr>
              <a:t>when</a:t>
            </a:r>
          </a:p>
          <a:p>
            <a:pPr marL="0" indent="0">
              <a:buNone/>
            </a:pPr>
            <a:endParaRPr lang="en-US" dirty="0">
              <a:latin typeface="Arial Black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en-US" dirty="0">
              <a:latin typeface="Arial Black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Assuming fuel concentration is zero in the far field </a:t>
            </a:r>
          </a:p>
          <a:p>
            <a:pPr marL="0" indent="0">
              <a:buNone/>
            </a:pPr>
            <a:r>
              <a:rPr lang="fi-FI" dirty="0">
                <a:latin typeface="Arial Black" pitchFamily="34" charset="0"/>
              </a:rPr>
              <a:t> </a:t>
            </a:r>
            <a:r>
              <a:rPr lang="fi-FI" dirty="0" smtClean="0">
                <a:latin typeface="Arial Black" pitchFamily="34" charset="0"/>
              </a:rPr>
              <a:t>    and </a:t>
            </a:r>
            <a:endParaRPr lang="en-US" dirty="0" smtClean="0">
              <a:latin typeface="Arial Black" pitchFamily="34" charset="0"/>
            </a:endParaRPr>
          </a:p>
          <a:p>
            <a:pPr lvl="1"/>
            <a:r>
              <a:rPr lang="fi-FI" dirty="0" err="1" smtClean="0">
                <a:latin typeface="Arial Black" pitchFamily="34" charset="0"/>
              </a:rPr>
              <a:t>Two-thirds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rule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gives</a:t>
            </a:r>
            <a:endParaRPr lang="fi-FI" dirty="0" smtClean="0">
              <a:latin typeface="Arial Black" pitchFamily="34" charset="0"/>
            </a:endParaRPr>
          </a:p>
          <a:p>
            <a:pPr lvl="1"/>
            <a:endParaRPr lang="fi-FI" dirty="0">
              <a:latin typeface="Arial Black" pitchFamily="34" charset="0"/>
            </a:endParaRPr>
          </a:p>
          <a:p>
            <a:pPr lvl="1"/>
            <a:endParaRPr lang="fi-FI" dirty="0" smtClean="0">
              <a:latin typeface="Arial Black" pitchFamily="34" charset="0"/>
            </a:endParaRPr>
          </a:p>
          <a:p>
            <a:pPr lvl="1"/>
            <a:endParaRPr lang="fi-FI" dirty="0" smtClean="0">
              <a:latin typeface="Arial Black" pitchFamily="34" charset="0"/>
            </a:endParaRPr>
          </a:p>
          <a:p>
            <a:pPr lvl="1"/>
            <a:r>
              <a:rPr lang="fi-FI" dirty="0" smtClean="0">
                <a:latin typeface="Arial Black" pitchFamily="34" charset="0"/>
              </a:rPr>
              <a:t>50-50 </a:t>
            </a:r>
            <a:r>
              <a:rPr lang="fi-FI" dirty="0" err="1" smtClean="0">
                <a:latin typeface="Arial Black" pitchFamily="34" charset="0"/>
              </a:rPr>
              <a:t>gives</a:t>
            </a:r>
            <a:endParaRPr lang="en-US" dirty="0">
              <a:latin typeface="Arial Black" pitchFamily="34" charset="0"/>
            </a:endParaRPr>
          </a:p>
          <a:p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08720"/>
            <a:ext cx="7762056" cy="6858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Calculation of Mean Properties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359311"/>
              </p:ext>
            </p:extLst>
          </p:nvPr>
        </p:nvGraphicFramePr>
        <p:xfrm>
          <a:off x="1293813" y="2547938"/>
          <a:ext cx="42703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2" name="Kaava" r:id="rId3" imgW="2133360" imgH="482400" progId="Equation.3">
                  <p:embed/>
                </p:oleObj>
              </mc:Choice>
              <mc:Fallback>
                <p:oleObj name="Kaava" r:id="rId3" imgW="2133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2547938"/>
                        <a:ext cx="42703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425712"/>
              </p:ext>
            </p:extLst>
          </p:nvPr>
        </p:nvGraphicFramePr>
        <p:xfrm>
          <a:off x="2195736" y="1976017"/>
          <a:ext cx="37385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3" name="Kaava" r:id="rId5" imgW="1866600" imgH="228600" progId="Equation.3">
                  <p:embed/>
                </p:oleObj>
              </mc:Choice>
              <mc:Fallback>
                <p:oleObj name="Kaava" r:id="rId5" imgW="186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976017"/>
                        <a:ext cx="373856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302385"/>
              </p:ext>
            </p:extLst>
          </p:nvPr>
        </p:nvGraphicFramePr>
        <p:xfrm>
          <a:off x="1497013" y="4620692"/>
          <a:ext cx="2794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4" name="Kaava" r:id="rId7" imgW="1396800" imgH="393480" progId="Equation.3">
                  <p:embed/>
                </p:oleObj>
              </mc:Choice>
              <mc:Fallback>
                <p:oleObj name="Kaava" r:id="rId7" imgW="1396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4620692"/>
                        <a:ext cx="2794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90788"/>
              </p:ext>
            </p:extLst>
          </p:nvPr>
        </p:nvGraphicFramePr>
        <p:xfrm>
          <a:off x="1497013" y="5751413"/>
          <a:ext cx="2489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5" name="Kaava" r:id="rId9" imgW="1244520" imgH="393480" progId="Equation.3">
                  <p:embed/>
                </p:oleObj>
              </mc:Choice>
              <mc:Fallback>
                <p:oleObj name="Kaava" r:id="rId9" imgW="1244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5751413"/>
                        <a:ext cx="24892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812360" y="3645024"/>
          <a:ext cx="812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6" name="Kaava" r:id="rId11" imgW="406080" imgH="177480" progId="Equation.3">
                  <p:embed/>
                </p:oleObj>
              </mc:Choice>
              <mc:Fallback>
                <p:oleObj name="Kaava" r:id="rId11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3645024"/>
                        <a:ext cx="812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907704" y="4005064"/>
          <a:ext cx="1041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7" name="Kaava" r:id="rId13" imgW="520560" imgH="177480" progId="Equation.3">
                  <p:embed/>
                </p:oleObj>
              </mc:Choice>
              <mc:Fallback>
                <p:oleObj name="Kaava" r:id="rId13" imgW="520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005064"/>
                        <a:ext cx="1041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1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Effect of Convection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7597080" cy="42672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When there is relative velocity between surrounding gas and droplets, the rate of evaporation can be greatly enhanced. </a:t>
            </a:r>
            <a:endParaRPr lang="en-US" dirty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A 100 times increase is possible.</a:t>
            </a:r>
          </a:p>
          <a:p>
            <a:r>
              <a:rPr lang="en-US" dirty="0" smtClean="0">
                <a:latin typeface="Arial Black" pitchFamily="34" charset="0"/>
              </a:rPr>
              <a:t>It has been shown that the effects of convection can be taken into account by a correction factor.</a:t>
            </a:r>
          </a:p>
          <a:p>
            <a:r>
              <a:rPr lang="en-US" dirty="0" smtClean="0">
                <a:latin typeface="Arial Black" pitchFamily="34" charset="0"/>
              </a:rPr>
              <a:t>Correlations by N. </a:t>
            </a:r>
            <a:r>
              <a:rPr lang="en-US" dirty="0" err="1" smtClean="0">
                <a:latin typeface="Arial Black" pitchFamily="34" charset="0"/>
              </a:rPr>
              <a:t>Frössling</a:t>
            </a:r>
            <a:r>
              <a:rPr lang="en-US" dirty="0" smtClean="0">
                <a:latin typeface="Arial Black" pitchFamily="34" charset="0"/>
              </a:rPr>
              <a:t>, and </a:t>
            </a:r>
            <a:r>
              <a:rPr lang="en-US" dirty="0" err="1" smtClean="0">
                <a:latin typeface="Arial Black" pitchFamily="34" charset="0"/>
              </a:rPr>
              <a:t>Ranz</a:t>
            </a:r>
            <a:r>
              <a:rPr lang="en-US" dirty="0" smtClean="0">
                <a:latin typeface="Arial Black" pitchFamily="34" charset="0"/>
              </a:rPr>
              <a:t> &amp; Marshall</a:t>
            </a: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First one is used when diffusion effects are controlling and the lower one when heat transfer rates are controlling.</a:t>
            </a:r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983407"/>
              </p:ext>
            </p:extLst>
          </p:nvPr>
        </p:nvGraphicFramePr>
        <p:xfrm>
          <a:off x="1763688" y="3861048"/>
          <a:ext cx="5311775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0" name="Equation" r:id="rId3" imgW="2654280" imgH="749160" progId="Equation.3">
                  <p:embed/>
                </p:oleObj>
              </mc:Choice>
              <mc:Fallback>
                <p:oleObj name="Equation" r:id="rId3" imgW="265428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861048"/>
                        <a:ext cx="5311775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405711"/>
              </p:ext>
            </p:extLst>
          </p:nvPr>
        </p:nvGraphicFramePr>
        <p:xfrm>
          <a:off x="4860032" y="6068689"/>
          <a:ext cx="160178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1" name="Equation" r:id="rId5" imgW="799920" imgH="355320" progId="Equation.3">
                  <p:embed/>
                </p:oleObj>
              </mc:Choice>
              <mc:Fallback>
                <p:oleObj name="Equation" r:id="rId5" imgW="7999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6068689"/>
                        <a:ext cx="1601787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353725"/>
              </p:ext>
            </p:extLst>
          </p:nvPr>
        </p:nvGraphicFramePr>
        <p:xfrm>
          <a:off x="3275856" y="6093296"/>
          <a:ext cx="8667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2" name="Equation" r:id="rId7" imgW="431640" imgH="330120" progId="Equation.3">
                  <p:embed/>
                </p:oleObj>
              </mc:Choice>
              <mc:Fallback>
                <p:oleObj name="Equation" r:id="rId7" imgW="4316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6093296"/>
                        <a:ext cx="8667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22493" y="6105458"/>
                <a:ext cx="1838965" cy="676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600" b="0" i="1" smtClean="0">
                          <a:latin typeface="Cambria Math"/>
                        </a:rPr>
                        <m:t>𝑅𝑒</m:t>
                      </m:r>
                      <m:r>
                        <a:rPr lang="fi-FI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i-FI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i-FI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16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i-FI" sz="1600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fi-FI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i-FI" sz="1600" b="0" i="1" smtClean="0">
                                  <a:latin typeface="Cambria Math"/>
                                </a:rPr>
                                <m:t>𝑈</m:t>
                              </m:r>
                              <m:r>
                                <a:rPr lang="fi-FI" sz="16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i-FI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1600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fi-FI" sz="16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fi-FI" sz="16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fi-FI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16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i-FI" sz="1600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493" y="6105458"/>
                <a:ext cx="1838965" cy="67601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7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Effect of Convection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Rate of fuel evaporation with convection is</a:t>
            </a: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Droplet lifetime can be now calculated from</a:t>
            </a:r>
          </a:p>
          <a:p>
            <a:endParaRPr lang="fi-FI" dirty="0" smtClean="0">
              <a:latin typeface="Arial Black" pitchFamily="34" charset="0"/>
            </a:endParaRPr>
          </a:p>
          <a:p>
            <a:endParaRPr lang="fi-FI" dirty="0">
              <a:latin typeface="Arial Black" pitchFamily="34" charset="0"/>
            </a:endParaRPr>
          </a:p>
          <a:p>
            <a:endParaRPr lang="fi-FI" dirty="0" smtClean="0">
              <a:latin typeface="Arial Black" pitchFamily="34" charset="0"/>
            </a:endParaRPr>
          </a:p>
          <a:p>
            <a:endParaRPr lang="fi-FI" dirty="0">
              <a:latin typeface="Arial Black" pitchFamily="34" charset="0"/>
            </a:endParaRPr>
          </a:p>
          <a:p>
            <a:pPr marL="0" indent="0">
              <a:buNone/>
            </a:pPr>
            <a:endParaRPr lang="fi-FI" dirty="0" smtClean="0">
              <a:latin typeface="Arial Black" pitchFamily="34" charset="0"/>
            </a:endParaRPr>
          </a:p>
          <a:p>
            <a:endParaRPr lang="fi-FI" dirty="0">
              <a:latin typeface="Arial Black" pitchFamily="34" charset="0"/>
            </a:endParaRPr>
          </a:p>
          <a:p>
            <a:endParaRPr lang="fi-FI" dirty="0" smtClean="0">
              <a:latin typeface="Arial Black" pitchFamily="34" charset="0"/>
            </a:endParaRPr>
          </a:p>
          <a:p>
            <a:endParaRPr lang="fi-FI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fi-FI" dirty="0" smtClean="0">
                <a:latin typeface="Arial Black" pitchFamily="34" charset="0"/>
              </a:rPr>
              <a:t> </a:t>
            </a:r>
            <a:endParaRPr lang="en-US" dirty="0" smtClean="0">
              <a:latin typeface="Arial Black" pitchFamily="34" charset="0"/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6992565" y="4084188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[s]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30350" y="2184210"/>
                <a:ext cx="5576911" cy="773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FI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FI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FI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i-FI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fi-FI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1+0.30</m:t>
                          </m:r>
                          <m:sSup>
                            <m:sSup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</m:t>
                              </m:r>
                            </m:e>
                            <m:sup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p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0.33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350" y="2184210"/>
                <a:ext cx="5576911" cy="773994"/>
              </a:xfrm>
              <a:prstGeom prst="rect">
                <a:avLst/>
              </a:prstGeom>
              <a:blipFill>
                <a:blip r:embed="rId5"/>
                <a:stretch>
                  <a:fillRect b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34716" y="3933056"/>
                <a:ext cx="5059014" cy="840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FI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FI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d>
                            <m:d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FI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i-FI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fi-FI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1+0.3</m:t>
                              </m:r>
                              <m:sSup>
                                <m:sSup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</m:e>
                                <m:sup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𝑃𝑟</m:t>
                                  </m:r>
                                </m:e>
                                <m:sup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0.33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716" y="3933056"/>
                <a:ext cx="5059014" cy="84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latin typeface="Arial Black" panose="020B0A04020102020204" pitchFamily="34" charset="0"/>
              </a:rPr>
              <a:t>Atomization</a:t>
            </a:r>
            <a:r>
              <a:rPr lang="fi-FI" dirty="0" smtClean="0">
                <a:latin typeface="Arial Black" panose="020B0A04020102020204" pitchFamily="34" charset="0"/>
              </a:rPr>
              <a:t> and </a:t>
            </a:r>
            <a:r>
              <a:rPr lang="fi-FI" dirty="0" err="1" smtClean="0">
                <a:latin typeface="Arial Black" panose="020B0A04020102020204" pitchFamily="34" charset="0"/>
              </a:rPr>
              <a:t>breakup</a:t>
            </a:r>
            <a:endParaRPr lang="fi-FI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i-FI" dirty="0" err="1" smtClean="0">
                <a:latin typeface="Arial Black" panose="020B0A04020102020204" pitchFamily="34" charset="0"/>
              </a:rPr>
              <a:t>Basically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two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different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phenomena</a:t>
            </a:r>
            <a:endParaRPr lang="fi-FI" dirty="0" smtClean="0">
              <a:latin typeface="Arial Black" panose="020B0A04020102020204" pitchFamily="34" charset="0"/>
            </a:endParaRPr>
          </a:p>
          <a:p>
            <a:pPr algn="just"/>
            <a:r>
              <a:rPr lang="fi-FI" dirty="0" err="1" smtClean="0">
                <a:latin typeface="Arial Black" panose="020B0A04020102020204" pitchFamily="34" charset="0"/>
              </a:rPr>
              <a:t>Atomization</a:t>
            </a:r>
            <a:r>
              <a:rPr lang="fi-FI" dirty="0" smtClean="0">
                <a:latin typeface="Arial Black" panose="020B0A04020102020204" pitchFamily="34" charset="0"/>
              </a:rPr>
              <a:t>: </a:t>
            </a:r>
            <a:r>
              <a:rPr lang="fi-FI" dirty="0" err="1" smtClean="0">
                <a:latin typeface="Arial Black" panose="020B0A04020102020204" pitchFamily="34" charset="0"/>
              </a:rPr>
              <a:t>liquid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column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breaks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up</a:t>
            </a:r>
            <a:r>
              <a:rPr lang="fi-FI" dirty="0" smtClean="0">
                <a:latin typeface="Arial Black" panose="020B0A04020102020204" pitchFamily="34" charset="0"/>
              </a:rPr>
              <a:t> into </a:t>
            </a:r>
            <a:r>
              <a:rPr lang="fi-FI" dirty="0" err="1" smtClean="0">
                <a:latin typeface="Arial Black" panose="020B0A04020102020204" pitchFamily="34" charset="0"/>
              </a:rPr>
              <a:t>various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size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ligaments</a:t>
            </a:r>
            <a:r>
              <a:rPr lang="fi-FI" dirty="0" smtClean="0">
                <a:latin typeface="Arial Black" panose="020B0A04020102020204" pitchFamily="34" charset="0"/>
              </a:rPr>
              <a:t>, </a:t>
            </a:r>
            <a:r>
              <a:rPr lang="fi-FI" dirty="0" err="1" smtClean="0">
                <a:latin typeface="Arial Black" panose="020B0A04020102020204" pitchFamily="34" charset="0"/>
              </a:rPr>
              <a:t>blobs</a:t>
            </a:r>
            <a:r>
              <a:rPr lang="fi-FI" dirty="0" smtClean="0">
                <a:latin typeface="Arial Black" panose="020B0A04020102020204" pitchFamily="34" charset="0"/>
              </a:rPr>
              <a:t>, and </a:t>
            </a:r>
            <a:r>
              <a:rPr lang="fi-FI" dirty="0" err="1" smtClean="0">
                <a:latin typeface="Arial Black" panose="020B0A04020102020204" pitchFamily="34" charset="0"/>
              </a:rPr>
              <a:t>droplets</a:t>
            </a:r>
            <a:endParaRPr lang="fi-FI" dirty="0" smtClean="0">
              <a:latin typeface="Arial Black" panose="020B0A04020102020204" pitchFamily="34" charset="0"/>
            </a:endParaRPr>
          </a:p>
          <a:p>
            <a:pPr algn="just"/>
            <a:r>
              <a:rPr lang="fi-FI" dirty="0" err="1" smtClean="0">
                <a:latin typeface="Arial Black" panose="020B0A04020102020204" pitchFamily="34" charset="0"/>
              </a:rPr>
              <a:t>Secondary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breakup</a:t>
            </a:r>
            <a:r>
              <a:rPr lang="fi-FI" dirty="0" smtClean="0">
                <a:latin typeface="Arial Black" panose="020B0A04020102020204" pitchFamily="34" charset="0"/>
              </a:rPr>
              <a:t>: </a:t>
            </a:r>
            <a:r>
              <a:rPr lang="fi-FI" dirty="0" err="1" smtClean="0">
                <a:latin typeface="Arial Black" panose="020B0A04020102020204" pitchFamily="34" charset="0"/>
              </a:rPr>
              <a:t>Already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broken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up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droplets</a:t>
            </a:r>
            <a:r>
              <a:rPr lang="fi-FI" dirty="0" smtClean="0">
                <a:latin typeface="Arial Black" panose="020B0A04020102020204" pitchFamily="34" charset="0"/>
              </a:rPr>
              <a:t> (</a:t>
            </a:r>
            <a:r>
              <a:rPr lang="fi-FI" dirty="0" err="1" smtClean="0">
                <a:latin typeface="Arial Black" panose="020B0A04020102020204" pitchFamily="34" charset="0"/>
              </a:rPr>
              <a:t>or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bigger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structures</a:t>
            </a:r>
            <a:r>
              <a:rPr lang="fi-FI" dirty="0" smtClean="0">
                <a:latin typeface="Arial Black" panose="020B0A04020102020204" pitchFamily="34" charset="0"/>
              </a:rPr>
              <a:t>) </a:t>
            </a:r>
            <a:r>
              <a:rPr lang="fi-FI" dirty="0" err="1" smtClean="0">
                <a:latin typeface="Arial Black" panose="020B0A04020102020204" pitchFamily="34" charset="0"/>
              </a:rPr>
              <a:t>breakup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again</a:t>
            </a:r>
            <a:r>
              <a:rPr lang="fi-FI" dirty="0" smtClean="0">
                <a:latin typeface="Arial Black" panose="020B0A04020102020204" pitchFamily="34" charset="0"/>
              </a:rPr>
              <a:t> into </a:t>
            </a:r>
            <a:r>
              <a:rPr lang="fi-FI" dirty="0" err="1" smtClean="0">
                <a:latin typeface="Arial Black" panose="020B0A04020102020204" pitchFamily="34" charset="0"/>
              </a:rPr>
              <a:t>smaller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droplets</a:t>
            </a:r>
            <a:endParaRPr lang="fi-FI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60" y="3573016"/>
            <a:ext cx="4932040" cy="31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549275"/>
            <a:ext cx="6994525" cy="90805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Alternative formulation of 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droplet mass transfer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76400"/>
            <a:ext cx="8075612" cy="42672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Droplet evaporation rate can also be formulated as (Bird et al.)</a:t>
            </a: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Arial Black" pitchFamily="34" charset="0"/>
              </a:rPr>
              <a:t>     where       is the ambient pressure,         is the vapor pressure in the droplet surroundings, and          is the vapor pressure at the droplet surface.</a:t>
            </a:r>
          </a:p>
          <a:p>
            <a:r>
              <a:rPr lang="en-US" dirty="0" smtClean="0">
                <a:latin typeface="Arial Black" pitchFamily="34" charset="0"/>
              </a:rPr>
              <a:t>The mass transfer coefficient is given by</a:t>
            </a: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en-US" dirty="0" err="1" smtClean="0">
                <a:latin typeface="Arial Black" pitchFamily="34" charset="0"/>
              </a:rPr>
              <a:t>D</a:t>
            </a:r>
            <a:r>
              <a:rPr lang="en-US" baseline="-25000" dirty="0" err="1" smtClean="0">
                <a:latin typeface="Arial Black" pitchFamily="34" charset="0"/>
              </a:rPr>
              <a:t>m</a:t>
            </a:r>
            <a:r>
              <a:rPr lang="en-US" baseline="-25000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is the mixture (film) vapor diffusivity, R</a:t>
            </a:r>
            <a:r>
              <a:rPr lang="en-US" baseline="-25000" dirty="0" smtClean="0">
                <a:latin typeface="Arial Black" pitchFamily="34" charset="0"/>
              </a:rPr>
              <a:t>m</a:t>
            </a:r>
            <a:r>
              <a:rPr lang="en-US" dirty="0" smtClean="0">
                <a:latin typeface="Arial Black" pitchFamily="34" charset="0"/>
              </a:rPr>
              <a:t> is the mixture gas constant, and T</a:t>
            </a:r>
            <a:r>
              <a:rPr lang="en-US" baseline="-25000" dirty="0" smtClean="0">
                <a:latin typeface="Arial Black" pitchFamily="34" charset="0"/>
              </a:rPr>
              <a:t>m</a:t>
            </a:r>
            <a:r>
              <a:rPr lang="en-US" dirty="0" smtClean="0">
                <a:latin typeface="Arial Black" pitchFamily="34" charset="0"/>
              </a:rPr>
              <a:t> is the mean temperature.</a:t>
            </a:r>
          </a:p>
          <a:p>
            <a:r>
              <a:rPr lang="en-US" dirty="0" smtClean="0">
                <a:latin typeface="Arial Black" pitchFamily="34" charset="0"/>
              </a:rPr>
              <a:t>This droplet evaporation model is used e.g. in Star-CD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endParaRPr lang="en-US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endParaRPr lang="en-US"/>
          </a:p>
        </p:txBody>
      </p:sp>
      <p:graphicFrame>
        <p:nvGraphicFramePr>
          <p:cNvPr id="1065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982009"/>
              </p:ext>
            </p:extLst>
          </p:nvPr>
        </p:nvGraphicFramePr>
        <p:xfrm>
          <a:off x="1166813" y="4568825"/>
          <a:ext cx="15779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2" name="Equation" r:id="rId3" imgW="787320" imgH="380880" progId="Equation.3">
                  <p:embed/>
                </p:oleObj>
              </mc:Choice>
              <mc:Fallback>
                <p:oleObj name="Equation" r:id="rId3" imgW="7873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4568825"/>
                        <a:ext cx="1577975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4" name="Object 8"/>
          <p:cNvGraphicFramePr>
            <a:graphicFrameLocks noChangeAspect="1"/>
          </p:cNvGraphicFramePr>
          <p:nvPr>
            <p:extLst/>
          </p:nvPr>
        </p:nvGraphicFramePr>
        <p:xfrm>
          <a:off x="1907704" y="3227388"/>
          <a:ext cx="381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3" name="Equation" r:id="rId5" imgW="190440" imgH="203040" progId="Equation.3">
                  <p:embed/>
                </p:oleObj>
              </mc:Choice>
              <mc:Fallback>
                <p:oleObj name="Equation" r:id="rId5" imgW="190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227388"/>
                        <a:ext cx="381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5" name="Object 9"/>
          <p:cNvGraphicFramePr>
            <a:graphicFrameLocks noChangeAspect="1"/>
          </p:cNvGraphicFramePr>
          <p:nvPr>
            <p:extLst/>
          </p:nvPr>
        </p:nvGraphicFramePr>
        <p:xfrm>
          <a:off x="6300192" y="3501008"/>
          <a:ext cx="53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4" name="Equation" r:id="rId7" imgW="266400" imgH="203040" progId="Equation.3">
                  <p:embed/>
                </p:oleObj>
              </mc:Choice>
              <mc:Fallback>
                <p:oleObj name="Equation" r:id="rId7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3501008"/>
                        <a:ext cx="533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77913"/>
              </p:ext>
            </p:extLst>
          </p:nvPr>
        </p:nvGraphicFramePr>
        <p:xfrm>
          <a:off x="5521325" y="3238500"/>
          <a:ext cx="48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5" name="Equation" r:id="rId9" imgW="241200" imgH="203040" progId="Equation.3">
                  <p:embed/>
                </p:oleObj>
              </mc:Choice>
              <mc:Fallback>
                <p:oleObj name="Equation" r:id="rId9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1325" y="3238500"/>
                        <a:ext cx="48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5959" y="2386786"/>
                <a:ext cx="3502754" cy="7539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FI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,∞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59" y="2386786"/>
                <a:ext cx="3502754" cy="7539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0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Model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Bird et al.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>
                <a:latin typeface="Arial Black" panose="020B0A04020102020204" pitchFamily="34" charset="0"/>
              </a:rPr>
              <a:t>From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the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rate</a:t>
            </a:r>
            <a:r>
              <a:rPr lang="fi-FI" dirty="0" smtClean="0">
                <a:latin typeface="Arial Black" panose="020B0A04020102020204" pitchFamily="34" charset="0"/>
              </a:rPr>
              <a:t> of </a:t>
            </a:r>
            <a:r>
              <a:rPr lang="fi-FI" dirty="0" err="1" smtClean="0">
                <a:latin typeface="Arial Black" panose="020B0A04020102020204" pitchFamily="34" charset="0"/>
              </a:rPr>
              <a:t>mass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change</a:t>
            </a:r>
            <a:endParaRPr lang="fi-FI" dirty="0" smtClean="0">
              <a:latin typeface="Arial Black" panose="020B0A04020102020204" pitchFamily="34" charset="0"/>
            </a:endParaRP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err="1" smtClean="0">
                <a:latin typeface="Arial Black" panose="020B0A04020102020204" pitchFamily="34" charset="0"/>
              </a:rPr>
              <a:t>We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get</a:t>
            </a:r>
            <a:r>
              <a:rPr lang="fi-FI" dirty="0" smtClean="0">
                <a:latin typeface="Arial Black" panose="020B0A04020102020204" pitchFamily="34" charset="0"/>
              </a:rPr>
              <a:t> to </a:t>
            </a:r>
            <a:r>
              <a:rPr lang="fi-FI" dirty="0" err="1" smtClean="0">
                <a:latin typeface="Arial Black" panose="020B0A04020102020204" pitchFamily="34" charset="0"/>
              </a:rPr>
              <a:t>the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new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droplet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mass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r>
              <a:rPr lang="fi-FI" dirty="0" err="1" smtClean="0">
                <a:latin typeface="Arial Black" panose="020B0A04020102020204" pitchFamily="34" charset="0"/>
              </a:rPr>
              <a:t>by</a:t>
            </a:r>
            <a:r>
              <a:rPr lang="fi-FI" dirty="0" smtClean="0">
                <a:latin typeface="Arial Black" panose="020B0A04020102020204" pitchFamily="34" charset="0"/>
              </a:rPr>
              <a:t> </a:t>
            </a:r>
            <a:endParaRPr lang="fi-FI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91680" y="3933056"/>
                <a:ext cx="5336846" cy="677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i-F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i-F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i-F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fi-FI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i-F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i-F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i-F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  <m:r>
                      <a:rPr lang="fi-FI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i-F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i-F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fi-F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i-F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sSub>
                      <m:sSubPr>
                        <m:ctrlPr>
                          <a:rPr lang="fi-F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i-F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fi-FI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fi-F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i-FI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i-F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i-F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fi-FI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i-F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i-F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fi-F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,∞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i-F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i-F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fi-FI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i-F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i-F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fi-F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i-F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fi-FI" dirty="0" smtClean="0">
                    <a:solidFill>
                      <a:srgbClr val="FF0000"/>
                    </a:solidFill>
                  </a:rPr>
                  <a:t>dt</a:t>
                </a:r>
                <a:endParaRPr lang="fi-FI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933056"/>
                <a:ext cx="5336846" cy="677365"/>
              </a:xfrm>
              <a:prstGeom prst="rect">
                <a:avLst/>
              </a:prstGeom>
              <a:blipFill rotWithShape="0">
                <a:blip r:embed="rId5"/>
                <a:stretch>
                  <a:fillRect r="-2629" b="-270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668344" y="404090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(4)</a:t>
            </a:r>
            <a:endParaRPr lang="fi-FI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91680" y="2276872"/>
                <a:ext cx="3502754" cy="7539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FI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fi-FI" sz="20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FI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,∞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F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i-FI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276872"/>
                <a:ext cx="3502754" cy="7539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5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5" y="2303510"/>
            <a:ext cx="3316194" cy="2209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6059016" cy="685800"/>
          </a:xfrm>
        </p:spPr>
        <p:txBody>
          <a:bodyPr/>
          <a:lstStyle/>
          <a:p>
            <a:r>
              <a:rPr lang="fi-FI" dirty="0" smtClean="0"/>
              <a:t>0d </a:t>
            </a:r>
            <a:r>
              <a:rPr lang="fi-FI" dirty="0" err="1" smtClean="0"/>
              <a:t>Matlab</a:t>
            </a:r>
            <a:r>
              <a:rPr lang="fi-FI" dirty="0" smtClean="0"/>
              <a:t> </a:t>
            </a:r>
            <a:r>
              <a:rPr lang="fi-FI" dirty="0" err="1" smtClean="0"/>
              <a:t>results</a:t>
            </a:r>
            <a:endParaRPr lang="fi-FI" dirty="0"/>
          </a:p>
        </p:txBody>
      </p:sp>
      <p:sp>
        <p:nvSpPr>
          <p:cNvPr id="11" name="Right Brace 10"/>
          <p:cNvSpPr/>
          <p:nvPr/>
        </p:nvSpPr>
        <p:spPr bwMode="auto">
          <a:xfrm rot="10800000">
            <a:off x="754746" y="2225263"/>
            <a:ext cx="360040" cy="4423696"/>
          </a:xfrm>
          <a:prstGeom prst="righ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10800000">
            <a:off x="5364088" y="137688"/>
            <a:ext cx="144016" cy="6585233"/>
          </a:xfrm>
          <a:prstGeom prst="righ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604718" y="3223651"/>
            <a:ext cx="310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smtClean="0"/>
              <a:t>Evaporating drops, no breakup</a:t>
            </a:r>
            <a:endParaRPr lang="fi-FI" sz="18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2109426" y="1733273"/>
            <a:ext cx="1886510" cy="73093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5666" y="1432286"/>
            <a:ext cx="172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err="1" smtClean="0"/>
              <a:t>Conditions</a:t>
            </a:r>
            <a:endParaRPr lang="fi-FI" sz="18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62223" y="4032277"/>
            <a:ext cx="282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smtClean="0"/>
              <a:t>No evaporation, no breakup</a:t>
            </a:r>
            <a:endParaRPr lang="fi-FI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04528" y="1775524"/>
                <a:ext cx="1469890" cy="44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i-FI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i-FI" sz="1400" b="0" i="1" smtClean="0">
                              <a:latin typeface="Cambria Math" panose="02040503050406030204" pitchFamily="18" charset="0"/>
                            </a:rPr>
                            <m:t>,∞</m:t>
                          </m:r>
                        </m:sub>
                      </m:sSub>
                      <m:r>
                        <a:rPr lang="fi-FI" sz="1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fi-FI" sz="14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fi-FI" sz="1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i-FI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i-FI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i-FI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fi-FI" sz="1400" b="0" i="1" smtClean="0">
                          <a:latin typeface="Cambria Math" panose="02040503050406030204" pitchFamily="18" charset="0"/>
                        </a:rPr>
                        <m:t>=1.3</m:t>
                      </m:r>
                      <m:r>
                        <a:rPr lang="fi-FI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i-FI" sz="1400" b="0" i="1" smtClean="0">
                          <a:latin typeface="Cambria Math" panose="02040503050406030204" pitchFamily="18" charset="0"/>
                        </a:rPr>
                        <m:t>+5 </m:t>
                      </m:r>
                      <m:r>
                        <a:rPr lang="fi-FI" sz="14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fi-FI" sz="14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528" y="1775524"/>
                <a:ext cx="1469890" cy="449739"/>
              </a:xfrm>
              <a:prstGeom prst="rect">
                <a:avLst/>
              </a:prstGeom>
              <a:blipFill>
                <a:blip r:embed="rId3"/>
                <a:stretch>
                  <a:fillRect l="-2075" r="-1660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13" y="39034"/>
            <a:ext cx="3316194" cy="22096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13" y="2321650"/>
            <a:ext cx="3316194" cy="220961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01328" y="2221468"/>
            <a:ext cx="1702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Time 1 ms </a:t>
            </a:r>
            <a:r>
              <a:rPr lang="en-FI" sz="1400" dirty="0" smtClean="0">
                <a:sym typeface="Wingdings" panose="05000000000000000000" pitchFamily="2" charset="2"/>
              </a:rPr>
              <a:t></a:t>
            </a:r>
            <a:r>
              <a:rPr lang="fi-FI" sz="1400" dirty="0" smtClean="0">
                <a:sym typeface="Wingdings" panose="05000000000000000000" pitchFamily="2" charset="2"/>
              </a:rPr>
              <a:t> 40 ms</a:t>
            </a:r>
            <a:endParaRPr 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5" y="4531267"/>
            <a:ext cx="3316194" cy="22096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13" y="4531267"/>
            <a:ext cx="3316194" cy="220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4" y="4402802"/>
            <a:ext cx="7787226" cy="240011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2694" y="914400"/>
            <a:ext cx="8094901" cy="3737610"/>
            <a:chOff x="725571" y="1700808"/>
            <a:chExt cx="8094901" cy="37376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1700808"/>
              <a:ext cx="5080635" cy="373761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 bwMode="auto">
            <a:xfrm flipV="1">
              <a:off x="2161027" y="2924944"/>
              <a:ext cx="1042821" cy="63972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3276725" y="3140968"/>
              <a:ext cx="575195" cy="84740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725571" y="350545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800" dirty="0" err="1" smtClean="0">
                  <a:latin typeface="Arial Black" pitchFamily="34" charset="0"/>
                </a:rPr>
                <a:t>Fuel</a:t>
              </a:r>
              <a:r>
                <a:rPr lang="fi-FI" sz="1800" dirty="0" smtClean="0">
                  <a:latin typeface="Arial Black" pitchFamily="34" charset="0"/>
                </a:rPr>
                <a:t> </a:t>
              </a:r>
              <a:r>
                <a:rPr lang="fi-FI" sz="1800" dirty="0" err="1" smtClean="0">
                  <a:latin typeface="Arial Black" pitchFamily="34" charset="0"/>
                </a:rPr>
                <a:t>droplets</a:t>
              </a:r>
              <a:endParaRPr lang="en-US" sz="1800" dirty="0">
                <a:latin typeface="Arial Black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03648" y="3988373"/>
              <a:ext cx="7416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fi-FI" sz="1800" dirty="0" err="1" smtClean="0">
                  <a:latin typeface="Arial Black" pitchFamily="34" charset="0"/>
                </a:rPr>
                <a:t>Moderate</a:t>
              </a:r>
              <a:r>
                <a:rPr lang="fi-FI" sz="1800" dirty="0" smtClean="0">
                  <a:latin typeface="Arial Black" pitchFamily="34" charset="0"/>
                </a:rPr>
                <a:t> </a:t>
              </a:r>
              <a:r>
                <a:rPr lang="fi-FI" sz="1800" dirty="0" err="1" smtClean="0">
                  <a:latin typeface="Arial Black" pitchFamily="34" charset="0"/>
                </a:rPr>
                <a:t>temperatures</a:t>
              </a:r>
              <a:r>
                <a:rPr lang="fi-FI" sz="1800" dirty="0" smtClean="0">
                  <a:latin typeface="Arial Black" pitchFamily="34" charset="0"/>
                </a:rPr>
                <a:t> </a:t>
              </a:r>
              <a:r>
                <a:rPr lang="fi-FI" sz="1800" dirty="0" err="1" smtClean="0">
                  <a:latin typeface="Arial Black" pitchFamily="34" charset="0"/>
                </a:rPr>
                <a:t>within</a:t>
              </a:r>
              <a:r>
                <a:rPr lang="fi-FI" sz="1800" dirty="0" smtClean="0">
                  <a:latin typeface="Arial Black" pitchFamily="34" charset="0"/>
                </a:rPr>
                <a:t> the </a:t>
              </a:r>
              <a:r>
                <a:rPr lang="fi-FI" sz="1800" dirty="0" err="1" smtClean="0">
                  <a:latin typeface="Arial Black" pitchFamily="34" charset="0"/>
                </a:rPr>
                <a:t>fuel</a:t>
              </a:r>
              <a:r>
                <a:rPr lang="fi-FI" sz="1800" dirty="0" smtClean="0">
                  <a:latin typeface="Arial Black" pitchFamily="34" charset="0"/>
                </a:rPr>
                <a:t> spray ~1000K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fi-FI" sz="1800" dirty="0" err="1" smtClean="0">
                  <a:latin typeface="Arial Black" pitchFamily="34" charset="0"/>
                </a:rPr>
                <a:t>High</a:t>
              </a:r>
              <a:r>
                <a:rPr lang="fi-FI" sz="1800" dirty="0" smtClean="0">
                  <a:latin typeface="Arial Black" pitchFamily="34" charset="0"/>
                </a:rPr>
                <a:t> </a:t>
              </a:r>
              <a:r>
                <a:rPr lang="fi-FI" sz="1800" dirty="0" err="1" smtClean="0">
                  <a:latin typeface="Arial Black" pitchFamily="34" charset="0"/>
                </a:rPr>
                <a:t>fuel</a:t>
              </a:r>
              <a:r>
                <a:rPr lang="fi-FI" sz="1800" dirty="0" smtClean="0">
                  <a:latin typeface="Arial Black" pitchFamily="34" charset="0"/>
                </a:rPr>
                <a:t> </a:t>
              </a:r>
              <a:r>
                <a:rPr lang="fi-FI" sz="1800" dirty="0" err="1" smtClean="0">
                  <a:latin typeface="Arial Black" pitchFamily="34" charset="0"/>
                </a:rPr>
                <a:t>concentration</a:t>
              </a:r>
              <a:r>
                <a:rPr lang="fi-FI" sz="1800" dirty="0" smtClean="0">
                  <a:latin typeface="Arial Black" pitchFamily="34" charset="0"/>
                </a:rPr>
                <a:t> ~30% 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fi-FI" sz="1800" dirty="0" err="1" smtClean="0">
                  <a:latin typeface="Arial Black" pitchFamily="34" charset="0"/>
                </a:rPr>
                <a:t>High</a:t>
              </a:r>
              <a:r>
                <a:rPr lang="fi-FI" sz="1800" dirty="0" smtClean="0">
                  <a:latin typeface="Arial Black" pitchFamily="34" charset="0"/>
                </a:rPr>
                <a:t> </a:t>
              </a:r>
              <a:r>
                <a:rPr lang="fi-FI" sz="1800" dirty="0" err="1" smtClean="0">
                  <a:latin typeface="Arial Black" pitchFamily="34" charset="0"/>
                </a:rPr>
                <a:t>gas</a:t>
              </a:r>
              <a:r>
                <a:rPr lang="fi-FI" sz="1800" dirty="0" smtClean="0">
                  <a:latin typeface="Arial Black" pitchFamily="34" charset="0"/>
                </a:rPr>
                <a:t> </a:t>
              </a:r>
              <a:r>
                <a:rPr lang="fi-FI" sz="1800" dirty="0" err="1" smtClean="0">
                  <a:latin typeface="Arial Black" pitchFamily="34" charset="0"/>
                </a:rPr>
                <a:t>pressure</a:t>
              </a:r>
              <a:r>
                <a:rPr lang="fi-FI" sz="1800" dirty="0" smtClean="0">
                  <a:latin typeface="Arial Black" pitchFamily="34" charset="0"/>
                </a:rPr>
                <a:t> ~100bar</a:t>
              </a:r>
              <a:endParaRPr lang="en-US" sz="1800" dirty="0">
                <a:latin typeface="Arial Black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68144" y="3569613"/>
              <a:ext cx="2952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 err="1" smtClean="0">
                  <a:latin typeface="Arial Black" pitchFamily="34" charset="0"/>
                </a:rPr>
                <a:t>Temperature</a:t>
              </a:r>
              <a:r>
                <a:rPr lang="fi-FI" sz="1200" dirty="0" smtClean="0">
                  <a:latin typeface="Arial Black" pitchFamily="34" charset="0"/>
                </a:rPr>
                <a:t> </a:t>
              </a:r>
              <a:r>
                <a:rPr lang="fi-FI" sz="1200" dirty="0" err="1" smtClean="0">
                  <a:latin typeface="Arial Black" pitchFamily="34" charset="0"/>
                </a:rPr>
                <a:t>scale</a:t>
              </a:r>
              <a:r>
                <a:rPr lang="fi-FI" sz="1200" dirty="0" smtClean="0">
                  <a:latin typeface="Arial Black" pitchFamily="34" charset="0"/>
                </a:rPr>
                <a:t> 800 – 2500K</a:t>
              </a:r>
              <a:endParaRPr lang="en-US" sz="1200" dirty="0">
                <a:latin typeface="Arial Black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latin typeface="Arial Black" pitchFamily="34" charset="0"/>
              </a:rPr>
              <a:t>Some</a:t>
            </a:r>
            <a:r>
              <a:rPr lang="fi-FI" dirty="0" smtClean="0">
                <a:latin typeface="Arial Black" pitchFamily="34" charset="0"/>
              </a:rPr>
              <a:t> </a:t>
            </a:r>
            <a:r>
              <a:rPr lang="fi-FI" dirty="0" err="1" smtClean="0">
                <a:latin typeface="Arial Black" pitchFamily="34" charset="0"/>
              </a:rPr>
              <a:t>Results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6" name="Chord 25"/>
          <p:cNvSpPr/>
          <p:nvPr/>
        </p:nvSpPr>
        <p:spPr bwMode="auto">
          <a:xfrm rot="12188504">
            <a:off x="242538" y="5112000"/>
            <a:ext cx="864096" cy="864096"/>
          </a:xfrm>
          <a:prstGeom prst="chord">
            <a:avLst/>
          </a:prstGeom>
          <a:gradFill flip="none" rotWithShape="1">
            <a:gsLst>
              <a:gs pos="18000">
                <a:schemeClr val="accent4">
                  <a:lumMod val="40000"/>
                  <a:lumOff val="60000"/>
                </a:schemeClr>
              </a:gs>
              <a:gs pos="5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5576" y="4444461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Arial Black" panose="020B0A04020102020204" pitchFamily="34" charset="0"/>
              </a:rPr>
              <a:t>LES: Evaporation </a:t>
            </a:r>
            <a:r>
              <a:rPr lang="fi-FI" dirty="0" smtClean="0">
                <a:latin typeface="Arial Black" panose="020B0A04020102020204" pitchFamily="34" charset="0"/>
              </a:rPr>
              <a:t>and </a:t>
            </a:r>
            <a:r>
              <a:rPr lang="fi-FI" dirty="0" smtClean="0">
                <a:latin typeface="Arial Black" panose="020B0A04020102020204" pitchFamily="34" charset="0"/>
              </a:rPr>
              <a:t>breakup of a </a:t>
            </a:r>
            <a:r>
              <a:rPr lang="fi-FI" dirty="0" smtClean="0">
                <a:latin typeface="Arial Black" panose="020B0A04020102020204" pitchFamily="34" charset="0"/>
              </a:rPr>
              <a:t>spray</a:t>
            </a:r>
            <a:endParaRPr lang="fi-FI" dirty="0"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3648" y="602128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err="1" smtClean="0">
                <a:latin typeface="Arial Black" panose="020B0A04020102020204" pitchFamily="34" charset="0"/>
              </a:rPr>
              <a:t>Drop</a:t>
            </a:r>
            <a:r>
              <a:rPr lang="fi-FI" sz="1800" dirty="0" smtClean="0">
                <a:latin typeface="Arial Black" panose="020B0A04020102020204" pitchFamily="34" charset="0"/>
              </a:rPr>
              <a:t> </a:t>
            </a:r>
            <a:r>
              <a:rPr lang="fi-FI" sz="1800" dirty="0" err="1" smtClean="0">
                <a:latin typeface="Arial Black" panose="020B0A04020102020204" pitchFamily="34" charset="0"/>
              </a:rPr>
              <a:t>sizes</a:t>
            </a:r>
            <a:r>
              <a:rPr lang="fi-FI" sz="1800" dirty="0" smtClean="0">
                <a:latin typeface="Arial Black" panose="020B0A04020102020204" pitchFamily="34" charset="0"/>
              </a:rPr>
              <a:t> </a:t>
            </a:r>
            <a:r>
              <a:rPr lang="fi-FI" sz="1800" dirty="0" err="1" smtClean="0">
                <a:latin typeface="Arial Black" panose="020B0A04020102020204" pitchFamily="34" charset="0"/>
              </a:rPr>
              <a:t>between</a:t>
            </a:r>
            <a:r>
              <a:rPr lang="fi-FI" sz="1800" dirty="0" smtClean="0">
                <a:latin typeface="Arial Black" panose="020B0A04020102020204" pitchFamily="34" charset="0"/>
              </a:rPr>
              <a:t> 10 – 0.01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err="1" smtClean="0">
                <a:latin typeface="Arial Black" panose="020B0A04020102020204" pitchFamily="34" charset="0"/>
              </a:rPr>
              <a:t>Drop</a:t>
            </a:r>
            <a:r>
              <a:rPr lang="fi-FI" sz="1800" dirty="0" smtClean="0">
                <a:latin typeface="Arial Black" panose="020B0A04020102020204" pitchFamily="34" charset="0"/>
              </a:rPr>
              <a:t> </a:t>
            </a:r>
            <a:r>
              <a:rPr lang="fi-FI" sz="1800" dirty="0" err="1" smtClean="0">
                <a:latin typeface="Arial Black" panose="020B0A04020102020204" pitchFamily="34" charset="0"/>
              </a:rPr>
              <a:t>temperatures</a:t>
            </a:r>
            <a:r>
              <a:rPr lang="fi-FI" sz="1800" dirty="0" smtClean="0">
                <a:latin typeface="Arial Black" panose="020B0A04020102020204" pitchFamily="34" charset="0"/>
              </a:rPr>
              <a:t> </a:t>
            </a:r>
            <a:r>
              <a:rPr lang="fi-FI" sz="1800" dirty="0" err="1" smtClean="0">
                <a:latin typeface="Arial Black" panose="020B0A04020102020204" pitchFamily="34" charset="0"/>
              </a:rPr>
              <a:t>between</a:t>
            </a:r>
            <a:r>
              <a:rPr lang="fi-FI" sz="1800" dirty="0" smtClean="0">
                <a:latin typeface="Arial Black" panose="020B0A04020102020204" pitchFamily="34" charset="0"/>
              </a:rPr>
              <a:t> 363 – 580 K  </a:t>
            </a:r>
            <a:endParaRPr lang="fi-FI" sz="180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36096" y="5975121"/>
                <a:ext cx="508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fi-F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975121"/>
                <a:ext cx="50860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3253" r="-6024" b="-2459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 bwMode="auto">
          <a:xfrm>
            <a:off x="1043608" y="5141977"/>
            <a:ext cx="3888432" cy="1521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2542984" y="481863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10 mm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6692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Dimensionless numbers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7391400" cy="4921250"/>
          </a:xfrm>
        </p:spPr>
        <p:txBody>
          <a:bodyPr/>
          <a:lstStyle/>
          <a:p>
            <a:r>
              <a:rPr lang="en-US" b="1" u="sng" dirty="0" smtClean="0">
                <a:latin typeface="Arial Black" pitchFamily="34" charset="0"/>
              </a:rPr>
              <a:t>Lewis number</a:t>
            </a:r>
            <a:r>
              <a:rPr lang="en-US" u="sng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is the ration of thermal and mass diffusivities</a:t>
            </a:r>
          </a:p>
          <a:p>
            <a:endParaRPr lang="en-US" dirty="0" smtClean="0">
              <a:latin typeface="Arial Black" pitchFamily="34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Arial Black" pitchFamily="34" charset="0"/>
              </a:rPr>
              <a:t>		      where	       and </a:t>
            </a:r>
            <a:r>
              <a:rPr lang="en-US" i="1" dirty="0" smtClean="0">
                <a:latin typeface="Arial Black" pitchFamily="34" charset="0"/>
              </a:rPr>
              <a:t>D</a:t>
            </a:r>
            <a:r>
              <a:rPr lang="en-US" dirty="0" smtClean="0">
                <a:latin typeface="Arial Black" pitchFamily="34" charset="0"/>
              </a:rPr>
              <a:t>  is mass diffusivity</a:t>
            </a:r>
          </a:p>
          <a:p>
            <a:pPr>
              <a:buFontTx/>
              <a:buNone/>
            </a:pPr>
            <a:endParaRPr lang="en-US" dirty="0" smtClean="0">
              <a:latin typeface="Arial Black" pitchFamily="34" charset="0"/>
            </a:endParaRPr>
          </a:p>
          <a:p>
            <a:pPr lvl="1"/>
            <a:r>
              <a:rPr lang="en-US" sz="1800" dirty="0" smtClean="0">
                <a:latin typeface="Arial Black" pitchFamily="34" charset="0"/>
              </a:rPr>
              <a:t>It can also be expressed as</a:t>
            </a: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en-US" b="1" u="sng" dirty="0" err="1" smtClean="0">
                <a:latin typeface="Arial Black" pitchFamily="34" charset="0"/>
              </a:rPr>
              <a:t>Prandtl</a:t>
            </a:r>
            <a:r>
              <a:rPr lang="en-US" b="1" u="sng" dirty="0" smtClean="0">
                <a:latin typeface="Arial Black" pitchFamily="34" charset="0"/>
              </a:rPr>
              <a:t> number</a:t>
            </a:r>
            <a:r>
              <a:rPr lang="en-US" dirty="0" smtClean="0">
                <a:latin typeface="Arial Black" pitchFamily="34" charset="0"/>
              </a:rPr>
              <a:t> is the ration of momentum and thermal diffusivities</a:t>
            </a: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en-US" b="1" u="sng" dirty="0" smtClean="0">
                <a:latin typeface="Arial Black" pitchFamily="34" charset="0"/>
              </a:rPr>
              <a:t>Schmidt number</a:t>
            </a:r>
            <a:r>
              <a:rPr lang="en-US" u="sng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is the ration of momentum and mass diffusivities</a:t>
            </a:r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>
            <p:extLst/>
          </p:nvPr>
        </p:nvGraphicFramePr>
        <p:xfrm>
          <a:off x="1835696" y="2492896"/>
          <a:ext cx="8667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83" name="Equation" r:id="rId3" imgW="431640" imgH="330120" progId="Equation.3">
                  <p:embed/>
                </p:oleObj>
              </mc:Choice>
              <mc:Fallback>
                <p:oleObj name="Equation" r:id="rId3" imgW="4316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92896"/>
                        <a:ext cx="8667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3" name="Object 5"/>
          <p:cNvGraphicFramePr>
            <a:graphicFrameLocks noChangeAspect="1"/>
          </p:cNvGraphicFramePr>
          <p:nvPr>
            <p:extLst/>
          </p:nvPr>
        </p:nvGraphicFramePr>
        <p:xfrm>
          <a:off x="3707904" y="2492896"/>
          <a:ext cx="10477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84" name="Equation" r:id="rId5" imgW="520560" imgH="380880" progId="Equation.3">
                  <p:embed/>
                </p:oleObj>
              </mc:Choice>
              <mc:Fallback>
                <p:oleObj name="Equation" r:id="rId5" imgW="5205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492896"/>
                        <a:ext cx="104775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>
            <p:extLst/>
          </p:nvPr>
        </p:nvGraphicFramePr>
        <p:xfrm>
          <a:off x="5724128" y="3140968"/>
          <a:ext cx="9429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85" name="Equation" r:id="rId7" imgW="469800" imgH="330120" progId="Equation.3">
                  <p:embed/>
                </p:oleObj>
              </mc:Choice>
              <mc:Fallback>
                <p:oleObj name="Equation" r:id="rId7" imgW="469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140968"/>
                        <a:ext cx="9429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5" name="Object 7"/>
          <p:cNvGraphicFramePr>
            <a:graphicFrameLocks noChangeAspect="1"/>
          </p:cNvGraphicFramePr>
          <p:nvPr>
            <p:extLst/>
          </p:nvPr>
        </p:nvGraphicFramePr>
        <p:xfrm>
          <a:off x="1763688" y="4509120"/>
          <a:ext cx="160178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86" name="Equation" r:id="rId9" imgW="799920" imgH="355320" progId="Equation.3">
                  <p:embed/>
                </p:oleObj>
              </mc:Choice>
              <mc:Fallback>
                <p:oleObj name="Equation" r:id="rId9" imgW="7999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509120"/>
                        <a:ext cx="1601787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6" name="Object 8"/>
          <p:cNvGraphicFramePr>
            <a:graphicFrameLocks noChangeAspect="1"/>
          </p:cNvGraphicFramePr>
          <p:nvPr>
            <p:extLst/>
          </p:nvPr>
        </p:nvGraphicFramePr>
        <p:xfrm>
          <a:off x="1763688" y="6021288"/>
          <a:ext cx="8667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87" name="Equation" r:id="rId11" imgW="431640" imgH="330120" progId="Equation.3">
                  <p:embed/>
                </p:oleObj>
              </mc:Choice>
              <mc:Fallback>
                <p:oleObj name="Equation" r:id="rId11" imgW="4316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6021288"/>
                        <a:ext cx="8667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3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Dimensionless numbers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latin typeface="Arial Black" pitchFamily="34" charset="0"/>
              </a:rPr>
              <a:t>Sherwood number</a:t>
            </a:r>
            <a:r>
              <a:rPr lang="en-US" u="sng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is dimensionless concentration gradient at the surface</a:t>
            </a:r>
          </a:p>
          <a:p>
            <a:pPr>
              <a:buFontTx/>
              <a:buNone/>
            </a:pPr>
            <a:endParaRPr lang="en-US" dirty="0" smtClean="0">
              <a:latin typeface="Arial Black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Arial Black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Arial Black" pitchFamily="34" charset="0"/>
            </a:endParaRPr>
          </a:p>
          <a:p>
            <a:r>
              <a:rPr lang="en-US" b="1" u="sng" dirty="0" err="1" smtClean="0">
                <a:latin typeface="Arial Black" pitchFamily="34" charset="0"/>
              </a:rPr>
              <a:t>Nusselt</a:t>
            </a:r>
            <a:r>
              <a:rPr lang="en-US" b="1" u="sng" dirty="0" smtClean="0">
                <a:latin typeface="Arial Black" pitchFamily="34" charset="0"/>
              </a:rPr>
              <a:t> number</a:t>
            </a:r>
            <a:r>
              <a:rPr lang="en-US" u="sng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is dimensionless temperature gradient at the surface</a:t>
            </a:r>
          </a:p>
          <a:p>
            <a:pPr>
              <a:buFontTx/>
              <a:buNone/>
            </a:pPr>
            <a:endParaRPr lang="en-US" dirty="0" smtClean="0"/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>
            <p:extLst/>
          </p:nvPr>
        </p:nvGraphicFramePr>
        <p:xfrm>
          <a:off x="1763688" y="2348880"/>
          <a:ext cx="9937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64" name="Equation" r:id="rId3" imgW="495000" imgH="330120" progId="Equation.3">
                  <p:embed/>
                </p:oleObj>
              </mc:Choice>
              <mc:Fallback>
                <p:oleObj name="Equation" r:id="rId3" imgW="4950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348880"/>
                        <a:ext cx="99377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7" name="Object 5"/>
          <p:cNvGraphicFramePr>
            <a:graphicFrameLocks noChangeAspect="1"/>
          </p:cNvGraphicFramePr>
          <p:nvPr>
            <p:extLst/>
          </p:nvPr>
        </p:nvGraphicFramePr>
        <p:xfrm>
          <a:off x="1763688" y="4005064"/>
          <a:ext cx="10445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65" name="Equation" r:id="rId5" imgW="520560" imgH="330120" progId="Equation.3">
                  <p:embed/>
                </p:oleObj>
              </mc:Choice>
              <mc:Fallback>
                <p:oleObj name="Equation" r:id="rId5" imgW="5205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005064"/>
                        <a:ext cx="1044575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5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1112" y="908720"/>
            <a:ext cx="7992888" cy="6858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Primary Factors Influencing Drop 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Lifetime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276475"/>
            <a:ext cx="7849046" cy="2400300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en-US" dirty="0" smtClean="0">
                <a:latin typeface="Arial Black" pitchFamily="34" charset="0"/>
              </a:rPr>
              <a:t>The physical properties of the ambient gas (T, P, Cp..)</a:t>
            </a:r>
          </a:p>
          <a:p>
            <a:pPr>
              <a:buFontTx/>
              <a:buAutoNum type="arabicPeriod"/>
            </a:pPr>
            <a:r>
              <a:rPr lang="en-US" dirty="0" smtClean="0">
                <a:latin typeface="Arial Black" pitchFamily="34" charset="0"/>
              </a:rPr>
              <a:t>The relative velocity between the drop and the surroundings</a:t>
            </a:r>
          </a:p>
          <a:p>
            <a:pPr>
              <a:buFontTx/>
              <a:buAutoNum type="arabicPeriod"/>
            </a:pPr>
            <a:r>
              <a:rPr lang="en-US" dirty="0" smtClean="0">
                <a:latin typeface="Arial Black" pitchFamily="34" charset="0"/>
              </a:rPr>
              <a:t>The properties of the liquid and its vapor (</a:t>
            </a:r>
            <a:r>
              <a:rPr lang="en-US" dirty="0" err="1" smtClean="0">
                <a:latin typeface="Arial Black" pitchFamily="34" charset="0"/>
              </a:rPr>
              <a:t>P</a:t>
            </a:r>
            <a:r>
              <a:rPr lang="en-US" baseline="-25000" dirty="0" err="1" smtClean="0">
                <a:latin typeface="Arial Black" pitchFamily="34" charset="0"/>
              </a:rPr>
              <a:t>v</a:t>
            </a:r>
            <a:r>
              <a:rPr lang="en-US" dirty="0" smtClean="0">
                <a:latin typeface="Arial Black" pitchFamily="34" charset="0"/>
              </a:rPr>
              <a:t>, </a:t>
            </a:r>
            <a:r>
              <a:rPr lang="en-US" dirty="0" err="1" smtClean="0">
                <a:latin typeface="Arial Black" pitchFamily="34" charset="0"/>
              </a:rPr>
              <a:t>k</a:t>
            </a:r>
            <a:r>
              <a:rPr lang="en-US" baseline="-25000" dirty="0" err="1" smtClean="0">
                <a:latin typeface="Arial Black" pitchFamily="34" charset="0"/>
              </a:rPr>
              <a:t>v</a:t>
            </a:r>
            <a:r>
              <a:rPr lang="en-US" dirty="0" smtClean="0">
                <a:latin typeface="Arial Black" pitchFamily="34" charset="0"/>
              </a:rPr>
              <a:t>, </a:t>
            </a:r>
            <a:r>
              <a:rPr lang="en-US" dirty="0" err="1" smtClean="0">
                <a:latin typeface="Arial Black" pitchFamily="34" charset="0"/>
              </a:rPr>
              <a:t>C</a:t>
            </a:r>
            <a:r>
              <a:rPr lang="en-US" baseline="-25000" dirty="0" err="1" smtClean="0">
                <a:latin typeface="Arial Black" pitchFamily="34" charset="0"/>
              </a:rPr>
              <a:t>pv</a:t>
            </a:r>
            <a:r>
              <a:rPr lang="en-US" dirty="0" smtClean="0">
                <a:latin typeface="Arial Black" pitchFamily="34" charset="0"/>
              </a:rPr>
              <a:t>..)</a:t>
            </a:r>
          </a:p>
          <a:p>
            <a:pPr>
              <a:buFontTx/>
              <a:buAutoNum type="arabicPeriod"/>
            </a:pPr>
            <a:r>
              <a:rPr lang="en-US" dirty="0" smtClean="0">
                <a:latin typeface="Arial Black" pitchFamily="34" charset="0"/>
              </a:rPr>
              <a:t>The initial condition of the drop, especially size 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686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Exercise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76400"/>
            <a:ext cx="8352730" cy="4267200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en-US" dirty="0" smtClean="0">
                <a:latin typeface="Arial Black" pitchFamily="34" charset="0"/>
              </a:rPr>
              <a:t>A 200</a:t>
            </a:r>
            <a:r>
              <a:rPr lang="en-US" dirty="0" smtClean="0">
                <a:latin typeface="Arial Black" pitchFamily="34" charset="0"/>
                <a:sym typeface="Symbol" pitchFamily="18" charset="2"/>
              </a:rPr>
              <a:t>m n-heptane fuel droplet is evaporating in 900K environment without convection. Density of the fuel is 700kg/m3, the mean k and </a:t>
            </a:r>
            <a:r>
              <a:rPr lang="en-US" dirty="0" err="1" smtClean="0">
                <a:latin typeface="Arial Black" pitchFamily="34" charset="0"/>
                <a:sym typeface="Symbol" pitchFamily="18" charset="2"/>
              </a:rPr>
              <a:t>c</a:t>
            </a:r>
            <a:r>
              <a:rPr lang="en-US" baseline="-25000" dirty="0" err="1" smtClean="0">
                <a:latin typeface="Arial Black" pitchFamily="34" charset="0"/>
                <a:sym typeface="Symbol" pitchFamily="18" charset="2"/>
              </a:rPr>
              <a:t>p</a:t>
            </a:r>
            <a:r>
              <a:rPr lang="en-US" dirty="0" smtClean="0">
                <a:latin typeface="Arial Black" pitchFamily="34" charset="0"/>
                <a:sym typeface="Symbol" pitchFamily="18" charset="2"/>
              </a:rPr>
              <a:t> can be assumed to be 0.04W/</a:t>
            </a:r>
            <a:r>
              <a:rPr lang="en-US" dirty="0" err="1" smtClean="0">
                <a:latin typeface="Arial Black" pitchFamily="34" charset="0"/>
                <a:sym typeface="Symbol" pitchFamily="18" charset="2"/>
              </a:rPr>
              <a:t>mK</a:t>
            </a:r>
            <a:r>
              <a:rPr lang="en-US" dirty="0" smtClean="0">
                <a:latin typeface="Arial Black" pitchFamily="34" charset="0"/>
                <a:sym typeface="Symbol" pitchFamily="18" charset="2"/>
              </a:rPr>
              <a:t> and 1000J/</a:t>
            </a:r>
            <a:r>
              <a:rPr lang="en-US" dirty="0" err="1" smtClean="0">
                <a:latin typeface="Arial Black" pitchFamily="34" charset="0"/>
                <a:sym typeface="Symbol" pitchFamily="18" charset="2"/>
              </a:rPr>
              <a:t>kgK</a:t>
            </a:r>
            <a:r>
              <a:rPr lang="en-US" dirty="0" smtClean="0">
                <a:latin typeface="Arial Black" pitchFamily="34" charset="0"/>
                <a:sym typeface="Symbol" pitchFamily="18" charset="2"/>
              </a:rPr>
              <a:t> respectively. The fuel vapor mass fraction at the droplet surface is assumed to be	      . Calculate the time needed to evaporate the droplet.</a:t>
            </a:r>
          </a:p>
          <a:p>
            <a:pPr>
              <a:buFontTx/>
              <a:buAutoNum type="arabicPeriod"/>
            </a:pPr>
            <a:endParaRPr lang="en-US" dirty="0" smtClean="0">
              <a:latin typeface="Arial Black" pitchFamily="34" charset="0"/>
              <a:sym typeface="Symbol" pitchFamily="18" charset="2"/>
            </a:endParaRPr>
          </a:p>
          <a:p>
            <a:pPr>
              <a:buFontTx/>
              <a:buAutoNum type="arabicPeriod"/>
            </a:pPr>
            <a:r>
              <a:rPr lang="en-US" dirty="0" smtClean="0">
                <a:latin typeface="Arial Black" pitchFamily="34" charset="0"/>
                <a:sym typeface="Symbol" pitchFamily="18" charset="2"/>
              </a:rPr>
              <a:t>The same situation as in 1) but now the relative velocity between the droplet and the surrounding gas is 10 m/s which yields a Reynolds number of 200. Calculate the time needed to evaporate the droplet.  </a:t>
            </a:r>
          </a:p>
          <a:p>
            <a:pPr>
              <a:buFontTx/>
              <a:buAutoNum type="arabicPeriod"/>
            </a:pPr>
            <a:endParaRPr lang="en-US" dirty="0" smtClean="0">
              <a:sym typeface="Symbol" pitchFamily="18" charset="2"/>
            </a:endParaRPr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>
            <p:extLst/>
          </p:nvPr>
        </p:nvGraphicFramePr>
        <p:xfrm>
          <a:off x="5652120" y="2780928"/>
          <a:ext cx="1119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87" name="Equation" r:id="rId3" imgW="558720" imgH="190440" progId="Equation.3">
                  <p:embed/>
                </p:oleObj>
              </mc:Choice>
              <mc:Fallback>
                <p:oleObj name="Equation" r:id="rId3" imgW="5587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780928"/>
                        <a:ext cx="11191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8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Additional Reading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844824"/>
            <a:ext cx="7822704" cy="4752528"/>
          </a:xfrm>
        </p:spPr>
        <p:txBody>
          <a:bodyPr/>
          <a:lstStyle/>
          <a:p>
            <a:pPr algn="just"/>
            <a:r>
              <a:rPr lang="en-US" dirty="0" smtClean="0">
                <a:latin typeface="Arial Black" pitchFamily="34" charset="0"/>
              </a:rPr>
              <a:t>B.E. </a:t>
            </a:r>
            <a:r>
              <a:rPr lang="en-US" dirty="0" err="1" smtClean="0">
                <a:latin typeface="Arial Black" pitchFamily="34" charset="0"/>
              </a:rPr>
              <a:t>Gelfand</a:t>
            </a:r>
            <a:r>
              <a:rPr lang="en-US" dirty="0" smtClean="0">
                <a:latin typeface="Arial Black" pitchFamily="34" charset="0"/>
              </a:rPr>
              <a:t>, Droplet breakup phenomena in flows with velocity lag, </a:t>
            </a:r>
            <a:r>
              <a:rPr lang="en-US" dirty="0" err="1" smtClean="0">
                <a:latin typeface="Arial Black" pitchFamily="34" charset="0"/>
              </a:rPr>
              <a:t>Prog</a:t>
            </a:r>
            <a:r>
              <a:rPr lang="en-US" dirty="0" smtClean="0">
                <a:latin typeface="Arial Black" pitchFamily="34" charset="0"/>
              </a:rPr>
              <a:t>. Energy Combust. Sci., Vol. 22, pp. 201-265, 1996.</a:t>
            </a:r>
          </a:p>
          <a:p>
            <a:pPr algn="just"/>
            <a:r>
              <a:rPr lang="en-US" dirty="0" smtClean="0">
                <a:latin typeface="Arial Black" pitchFamily="34" charset="0"/>
              </a:rPr>
              <a:t>Reitz, RD, Modeling atomization processes in high-pressure vaporizing sprays, Atomization and spray technology, vol. 3, pp. 309-337, 1987.</a:t>
            </a:r>
          </a:p>
          <a:p>
            <a:pPr algn="just"/>
            <a:r>
              <a:rPr lang="en-US" dirty="0" smtClean="0">
                <a:latin typeface="Arial Black" pitchFamily="34" charset="0"/>
              </a:rPr>
              <a:t>F.X. Tanner, Liquid jet atomization and droplet breakup modeling of non-evaporating diesel fuel sprays, SAE paper 970050, 1997.</a:t>
            </a:r>
          </a:p>
          <a:p>
            <a:pPr algn="just"/>
            <a:r>
              <a:rPr lang="en-US" dirty="0" smtClean="0">
                <a:latin typeface="Arial Black" pitchFamily="34" charset="0"/>
              </a:rPr>
              <a:t>A., H., Lefebvre, Atomization and Sprays, ISBN 0-89116-603-3, 1989.</a:t>
            </a:r>
          </a:p>
          <a:p>
            <a:r>
              <a:rPr lang="en-US" dirty="0">
                <a:latin typeface="Arial Black" panose="020B0A04020102020204" pitchFamily="34" charset="0"/>
              </a:rPr>
              <a:t>Crowe, C.T., </a:t>
            </a:r>
            <a:r>
              <a:rPr lang="en-US" dirty="0" err="1">
                <a:latin typeface="Arial Black" panose="020B0A04020102020204" pitchFamily="34" charset="0"/>
              </a:rPr>
              <a:t>Schwarzkof</a:t>
            </a:r>
            <a:r>
              <a:rPr lang="en-US" dirty="0">
                <a:latin typeface="Arial Black" panose="020B0A04020102020204" pitchFamily="34" charset="0"/>
              </a:rPr>
              <a:t>, J.D., </a:t>
            </a:r>
            <a:r>
              <a:rPr lang="en-US" dirty="0" err="1">
                <a:latin typeface="Arial Black" panose="020B0A04020102020204" pitchFamily="34" charset="0"/>
              </a:rPr>
              <a:t>Sommerfeld</a:t>
            </a:r>
            <a:r>
              <a:rPr lang="en-US" dirty="0">
                <a:latin typeface="Arial Black" panose="020B0A04020102020204" pitchFamily="34" charset="0"/>
              </a:rPr>
              <a:t>, M., and Tsuji, Y., Multiphase Flows with Droplets and Particles, 2nd edition, CRC Press, ISBN 978-1-4398-4050-4, 2012.</a:t>
            </a:r>
          </a:p>
          <a:p>
            <a:endParaRPr lang="fi-FI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Atomization </a:t>
            </a:r>
          </a:p>
        </p:txBody>
      </p:sp>
      <p:pic>
        <p:nvPicPr>
          <p:cNvPr id="18435" name="Picture 4" descr="Lefebre_breakup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89138"/>
            <a:ext cx="502285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499992" y="5924551"/>
            <a:ext cx="264693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dirty="0">
                <a:cs typeface="Times New Roman" panose="02020603050405020304" pitchFamily="18" charset="0"/>
              </a:rPr>
              <a:t>Figure by A.H. </a:t>
            </a:r>
            <a:r>
              <a:rPr lang="en-US" sz="800" dirty="0" err="1">
                <a:cs typeface="Times New Roman" panose="02020603050405020304" pitchFamily="18" charset="0"/>
              </a:rPr>
              <a:t>Lefebre</a:t>
            </a:r>
            <a:r>
              <a:rPr lang="en-US" sz="800" dirty="0">
                <a:cs typeface="Times New Roman" panose="02020603050405020304" pitchFamily="18" charset="0"/>
              </a:rPr>
              <a:t>, Atomization and Sprays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599" y="6139995"/>
            <a:ext cx="617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smtClean="0">
                <a:latin typeface="Arial Black" pitchFamily="34" charset="0"/>
              </a:rPr>
              <a:t>K-H </a:t>
            </a:r>
            <a:r>
              <a:rPr lang="fi-FI" sz="1800" dirty="0" err="1" smtClean="0">
                <a:latin typeface="Arial Black" pitchFamily="34" charset="0"/>
              </a:rPr>
              <a:t>instability</a:t>
            </a:r>
            <a:r>
              <a:rPr lang="fi-FI" sz="1800" dirty="0" smtClean="0">
                <a:latin typeface="Arial Black" pitchFamily="34" charset="0"/>
              </a:rPr>
              <a:t> (</a:t>
            </a:r>
            <a:r>
              <a:rPr lang="fi-FI" sz="1800" dirty="0" err="1" smtClean="0">
                <a:latin typeface="Arial Black" pitchFamily="34" charset="0"/>
              </a:rPr>
              <a:t>discussed</a:t>
            </a:r>
            <a:r>
              <a:rPr lang="fi-FI" sz="1800" dirty="0" smtClean="0">
                <a:latin typeface="Arial Black" pitchFamily="34" charset="0"/>
              </a:rPr>
              <a:t> </a:t>
            </a:r>
            <a:r>
              <a:rPr lang="fi-FI" sz="1800" dirty="0" err="1" smtClean="0">
                <a:latin typeface="Arial Black" pitchFamily="34" charset="0"/>
              </a:rPr>
              <a:t>previously</a:t>
            </a:r>
            <a:r>
              <a:rPr lang="fi-FI" sz="1800" dirty="0" smtClean="0">
                <a:latin typeface="Arial Black" pitchFamily="34" charset="0"/>
              </a:rPr>
              <a:t>) </a:t>
            </a:r>
            <a:endParaRPr lang="en-US" sz="1800" dirty="0">
              <a:latin typeface="Arial Black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2124075" y="4581128"/>
            <a:ext cx="791741" cy="165618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2" y="2564904"/>
            <a:ext cx="3519487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8229600" cy="6858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Initial Drop Size Distributions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49400"/>
            <a:ext cx="8423969" cy="47513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 Black" pitchFamily="34" charset="0"/>
              </a:rPr>
              <a:t>If only large (~ nozzle hole size) droplets are used for injection, this may not lead to totally realistic evaporation behavior.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 Black" pitchFamily="34" charset="0"/>
              </a:rPr>
              <a:t>Power law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Arial Black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 Black" pitchFamily="34" charset="0"/>
              </a:rPr>
              <a:t>	where r is drop radius and r</a:t>
            </a:r>
            <a:r>
              <a:rPr lang="en-US" baseline="-25000" dirty="0" smtClean="0">
                <a:latin typeface="Arial Black" pitchFamily="34" charset="0"/>
              </a:rPr>
              <a:t>0</a:t>
            </a:r>
            <a:r>
              <a:rPr lang="en-US" dirty="0" smtClean="0">
                <a:latin typeface="Arial Black" pitchFamily="34" charset="0"/>
              </a:rPr>
              <a:t> nozzle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 Black" pitchFamily="34" charset="0"/>
              </a:rPr>
              <a:t>     radius, and </a:t>
            </a:r>
            <a:r>
              <a:rPr lang="en-US" i="1" dirty="0" smtClean="0">
                <a:latin typeface="Arial Black" pitchFamily="34" charset="0"/>
              </a:rPr>
              <a:t>n</a:t>
            </a:r>
            <a:r>
              <a:rPr lang="en-US" dirty="0" smtClean="0">
                <a:latin typeface="Arial Black" pitchFamily="34" charset="0"/>
              </a:rPr>
              <a:t> is a coefficient,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    typically n=0.5.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 Black" pitchFamily="34" charset="0"/>
              </a:rPr>
              <a:t>Rosin-</a:t>
            </a:r>
            <a:r>
              <a:rPr lang="en-US" dirty="0" err="1" smtClean="0">
                <a:latin typeface="Arial Black" pitchFamily="34" charset="0"/>
              </a:rPr>
              <a:t>Rammler</a:t>
            </a:r>
            <a:endParaRPr lang="en-US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 Black" pitchFamily="34" charset="0"/>
              </a:rPr>
              <a:t>			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 Black" pitchFamily="34" charset="0"/>
              </a:rPr>
              <a:t>     where </a:t>
            </a:r>
            <a:r>
              <a:rPr lang="en-US" i="1" dirty="0" smtClean="0">
                <a:latin typeface="Arial Black" pitchFamily="34" charset="0"/>
              </a:rPr>
              <a:t>d</a:t>
            </a:r>
            <a:r>
              <a:rPr lang="en-US" dirty="0" smtClean="0">
                <a:latin typeface="Arial Black" pitchFamily="34" charset="0"/>
              </a:rPr>
              <a:t> is drop diameter, Q is the fraction of the total volume contained in drops of diameter less than </a:t>
            </a:r>
            <a:r>
              <a:rPr lang="en-US" i="1" dirty="0" smtClean="0">
                <a:latin typeface="Arial Black" pitchFamily="34" charset="0"/>
              </a:rPr>
              <a:t>d</a:t>
            </a:r>
            <a:r>
              <a:rPr lang="en-US" dirty="0" smtClean="0">
                <a:latin typeface="Arial Black" pitchFamily="34" charset="0"/>
              </a:rPr>
              <a:t>, and X and q are constants. q is typically between 1.5…4. X is a drop diameter such that a certain fraction of the total volume is below the diameter.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</p:txBody>
      </p:sp>
      <p:graphicFrame>
        <p:nvGraphicFramePr>
          <p:cNvPr id="102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888414"/>
              </p:ext>
            </p:extLst>
          </p:nvPr>
        </p:nvGraphicFramePr>
        <p:xfrm>
          <a:off x="899592" y="2564904"/>
          <a:ext cx="2159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21" name="Equation" r:id="rId4" imgW="1079032" imgH="444307" progId="Equation.3">
                  <p:embed/>
                </p:oleObj>
              </mc:Choice>
              <mc:Fallback>
                <p:oleObj name="Equation" r:id="rId4" imgW="1079032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564904"/>
                        <a:ext cx="21590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953259"/>
              </p:ext>
            </p:extLst>
          </p:nvPr>
        </p:nvGraphicFramePr>
        <p:xfrm>
          <a:off x="912813" y="4797425"/>
          <a:ext cx="182403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22" name="Equation" r:id="rId6" imgW="914400" imgH="304560" progId="Equation.3">
                  <p:embed/>
                </p:oleObj>
              </mc:Choice>
              <mc:Fallback>
                <p:oleObj name="Equation" r:id="rId6" imgW="914400" imgH="304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4797425"/>
                        <a:ext cx="1824037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Spray Breakup Mechanisms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3408" y="2060848"/>
            <a:ext cx="7391400" cy="360045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Arial Black" pitchFamily="34" charset="0"/>
              </a:rPr>
              <a:t>Current view of the most important mechanisms leading to spray/droplet atomization and breakup:</a:t>
            </a:r>
          </a:p>
          <a:p>
            <a:pPr>
              <a:buFontTx/>
              <a:buNone/>
            </a:pPr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Aerodynamic breakup</a:t>
            </a:r>
          </a:p>
          <a:p>
            <a:r>
              <a:rPr lang="en-US" dirty="0" smtClean="0">
                <a:latin typeface="Arial Black" pitchFamily="34" charset="0"/>
              </a:rPr>
              <a:t>Cavitation</a:t>
            </a:r>
          </a:p>
          <a:p>
            <a:r>
              <a:rPr lang="en-US" dirty="0" smtClean="0">
                <a:latin typeface="Arial Black" pitchFamily="34" charset="0"/>
              </a:rPr>
              <a:t>Nozzle turbulence induced instabilities</a:t>
            </a:r>
          </a:p>
          <a:p>
            <a:endParaRPr lang="en-US" dirty="0" smtClean="0"/>
          </a:p>
        </p:txBody>
      </p:sp>
      <p:pic>
        <p:nvPicPr>
          <p:cNvPr id="7" name="Picture 6" descr="Flowgeri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141788"/>
            <a:ext cx="39941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Droplet Breakup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Atomization </a:t>
            </a:r>
            <a:r>
              <a:rPr lang="en-US" dirty="0" smtClean="0">
                <a:latin typeface="Arial Black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Arial Black" pitchFamily="34" charset="0"/>
              </a:rPr>
              <a:t>Secondary breakup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15816" y="2780928"/>
            <a:ext cx="4977073" cy="2954013"/>
            <a:chOff x="4131431" y="2489524"/>
            <a:chExt cx="4977073" cy="2954013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719" y="3141662"/>
              <a:ext cx="3551238" cy="230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4131431" y="3139141"/>
              <a:ext cx="5048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/>
                <a:t>We</a:t>
              </a:r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4291021" y="3505187"/>
              <a:ext cx="0" cy="16557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028384" y="2489524"/>
              <a:ext cx="985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800" dirty="0" smtClean="0"/>
                <a:t>Weber </a:t>
              </a:r>
              <a:r>
                <a:rPr lang="fi-FI" sz="1800" dirty="0" err="1" smtClean="0"/>
                <a:t>number</a:t>
              </a:r>
              <a:endParaRPr lang="fi-FI" sz="18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25258" y="3135855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800" dirty="0" smtClean="0"/>
                <a:t>~ 12</a:t>
              </a:r>
              <a:endParaRPr lang="fi-FI" sz="1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23238" y="359752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800" dirty="0" smtClean="0"/>
                <a:t>&lt; ~ 25</a:t>
              </a:r>
              <a:endParaRPr lang="fi-FI" sz="1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23238" y="4059185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800" dirty="0" smtClean="0"/>
                <a:t>&lt; ~ 50</a:t>
              </a:r>
              <a:endParaRPr lang="fi-FI" sz="1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23238" y="4539727"/>
              <a:ext cx="985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800" dirty="0" smtClean="0"/>
                <a:t>&lt; ~ 100</a:t>
              </a:r>
              <a:endParaRPr lang="fi-FI" sz="1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23238" y="5061459"/>
              <a:ext cx="985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800" dirty="0" smtClean="0"/>
                <a:t>&gt; ~ 100</a:t>
              </a:r>
              <a:endParaRPr lang="fi-FI" sz="1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3029" y="4155600"/>
                <a:ext cx="2075183" cy="761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𝑊𝑒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𝑟𝑒𝑙</m:t>
                              </m:r>
                            </m:sub>
                            <m:sup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fi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29" y="4155600"/>
                <a:ext cx="2075183" cy="761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p_drop_break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70376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66689" y="2249761"/>
            <a:ext cx="11525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/>
              <a:t>We=60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Re=4500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66689" y="3257823"/>
            <a:ext cx="11525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We=90</a:t>
            </a:r>
          </a:p>
          <a:p>
            <a:pPr>
              <a:spcBef>
                <a:spcPct val="50000"/>
              </a:spcBef>
            </a:pPr>
            <a:r>
              <a:rPr lang="en-US" sz="1800"/>
              <a:t>Re=7400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66689" y="4337323"/>
            <a:ext cx="11525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We=110</a:t>
            </a:r>
          </a:p>
          <a:p>
            <a:pPr>
              <a:spcBef>
                <a:spcPct val="50000"/>
              </a:spcBef>
            </a:pPr>
            <a:r>
              <a:rPr lang="en-US" sz="1800"/>
              <a:t>Re=8300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1066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4" tIns="47882" rIns="95764" bIns="47882" numCol="1" anchor="ctr" anchorCtr="0" compatLnSpc="1">
            <a:prstTxWarp prst="textNoShape">
              <a:avLst/>
            </a:prstTxWarp>
          </a:bodyPr>
          <a:lstStyle>
            <a:lvl1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ctr" defTabSz="95726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en-US" kern="0" smtClean="0">
                <a:latin typeface="Arial Black" pitchFamily="34" charset="0"/>
              </a:rPr>
              <a:t>Droplet Breakup</a:t>
            </a:r>
            <a:endParaRPr lang="en-US" kern="0" dirty="0" smtClean="0">
              <a:latin typeface="Arial Black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95288" y="6308725"/>
            <a:ext cx="26638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Figures by B.E.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Gelfand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1996</a:t>
            </a:r>
          </a:p>
          <a:p>
            <a:pPr>
              <a:spcBef>
                <a:spcPct val="500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Proc. Energy Combust. Sci. Vol. 22</a:t>
            </a:r>
          </a:p>
        </p:txBody>
      </p:sp>
    </p:spTree>
    <p:extLst>
      <p:ext uri="{BB962C8B-B14F-4D97-AF65-F5344CB8AC3E}">
        <p14:creationId xmlns:p14="http://schemas.microsoft.com/office/powerpoint/2010/main" val="36888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KK-pohja-suomi_01">
  <a:themeElements>
    <a:clrScheme name="TKK-pohja-suomi_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KK-pohja-suomi_0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45720" rIns="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45720" rIns="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KK-pohja-suomi_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KK-pohja-suomi_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KK-pohja-suomi_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KK-pohja-suomi_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KK-pohja-suomi_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KK-pohja-suomi_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KK-pohja-suomi_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40109</TotalTime>
  <Words>1626</Words>
  <Application>Microsoft Office PowerPoint</Application>
  <PresentationFormat>On-screen Show (4:3)</PresentationFormat>
  <Paragraphs>491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Arial Black</vt:lpstr>
      <vt:lpstr>Cambria Math</vt:lpstr>
      <vt:lpstr>Lucida Sans Unicode</vt:lpstr>
      <vt:lpstr>Symbol</vt:lpstr>
      <vt:lpstr>Times New Roman</vt:lpstr>
      <vt:lpstr>Wingdings</vt:lpstr>
      <vt:lpstr>TKK-pohja-suomi_01</vt:lpstr>
      <vt:lpstr>Equation</vt:lpstr>
      <vt:lpstr>Microsoft Equation 3.0</vt:lpstr>
      <vt:lpstr>Kaava</vt:lpstr>
      <vt:lpstr> Droplet Breakup &amp; Evaporation </vt:lpstr>
      <vt:lpstr>Motivation</vt:lpstr>
      <vt:lpstr>Contents</vt:lpstr>
      <vt:lpstr>Atomization and breakup</vt:lpstr>
      <vt:lpstr>Atomization </vt:lpstr>
      <vt:lpstr>Initial Drop Size Distributions</vt:lpstr>
      <vt:lpstr>Spray Breakup Mechanisms</vt:lpstr>
      <vt:lpstr>Droplet Breakup</vt:lpstr>
      <vt:lpstr>PowerPoint Presentation</vt:lpstr>
      <vt:lpstr>Droplet Breakup</vt:lpstr>
      <vt:lpstr>PowerPoint Presentation</vt:lpstr>
      <vt:lpstr>Rayleigh-Taylor Instabilities</vt:lpstr>
      <vt:lpstr>Rayleigh-Taylor Instabilities</vt:lpstr>
      <vt:lpstr>PowerPoint Presentation</vt:lpstr>
      <vt:lpstr>PowerPoint Presentation</vt:lpstr>
      <vt:lpstr>PowerPoint Presentation</vt:lpstr>
      <vt:lpstr>Droplet Breakup Modeling</vt:lpstr>
      <vt:lpstr>PowerPoint Presentation</vt:lpstr>
      <vt:lpstr>Exercise</vt:lpstr>
      <vt:lpstr>0d Matlab results</vt:lpstr>
      <vt:lpstr>Droplet breakup Modeling</vt:lpstr>
      <vt:lpstr>Some Results</vt:lpstr>
      <vt:lpstr>Characteristic numbers</vt:lpstr>
      <vt:lpstr>Group Work</vt:lpstr>
      <vt:lpstr>Evaporation</vt:lpstr>
      <vt:lpstr>Droplet Evaporation</vt:lpstr>
      <vt:lpstr>Droplet Evaporation</vt:lpstr>
      <vt:lpstr>Drop Evaporation</vt:lpstr>
      <vt:lpstr>Measurement of evaporation rate</vt:lpstr>
      <vt:lpstr>Mass Transfer</vt:lpstr>
      <vt:lpstr>Mass Transfer</vt:lpstr>
      <vt:lpstr>Mass Transfer</vt:lpstr>
      <vt:lpstr>PowerPoint Presentation</vt:lpstr>
      <vt:lpstr>Droplet lifetime</vt:lpstr>
      <vt:lpstr>Droplet Lifetime</vt:lpstr>
      <vt:lpstr>Calculation of Mean Properties</vt:lpstr>
      <vt:lpstr>Calculation of Mean Properties</vt:lpstr>
      <vt:lpstr>Effect of Convection</vt:lpstr>
      <vt:lpstr>Effect of Convection</vt:lpstr>
      <vt:lpstr>Alternative formulation of  droplet mass transfer</vt:lpstr>
      <vt:lpstr>Model by Bird et al.</vt:lpstr>
      <vt:lpstr>0d Matlab results</vt:lpstr>
      <vt:lpstr>Some Results</vt:lpstr>
      <vt:lpstr>Dimensionless numbers</vt:lpstr>
      <vt:lpstr>Dimensionless numbers</vt:lpstr>
      <vt:lpstr>Primary Factors Influencing Drop  Lifetime</vt:lpstr>
      <vt:lpstr>Exercise</vt:lpstr>
      <vt:lpstr>Additional Reading</vt:lpstr>
    </vt:vector>
  </TitlesOfParts>
  <Company>TKK/Polttomoottorilaboratorio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Saab SVC</dc:title>
  <dc:creator>tpkarkka</dc:creator>
  <cp:lastModifiedBy>Ossi Kaario</cp:lastModifiedBy>
  <cp:revision>1944</cp:revision>
  <cp:lastPrinted>2013-02-06T15:45:05Z</cp:lastPrinted>
  <dcterms:created xsi:type="dcterms:W3CDTF">2001-09-14T10:55:50Z</dcterms:created>
  <dcterms:modified xsi:type="dcterms:W3CDTF">2019-03-04T10:50:08Z</dcterms:modified>
</cp:coreProperties>
</file>