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57" r:id="rId2"/>
    <p:sldId id="270" r:id="rId3"/>
    <p:sldId id="280" r:id="rId4"/>
    <p:sldId id="276" r:id="rId5"/>
    <p:sldId id="279" r:id="rId6"/>
    <p:sldId id="269" r:id="rId7"/>
    <p:sldId id="258" r:id="rId8"/>
  </p:sldIdLst>
  <p:sldSz cx="9144000" cy="6858000" type="screen4x3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76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0520" autoAdjust="0"/>
  </p:normalViewPr>
  <p:slideViewPr>
    <p:cSldViewPr>
      <p:cViewPr varScale="1">
        <p:scale>
          <a:sx n="119" d="100"/>
          <a:sy n="119" d="100"/>
        </p:scale>
        <p:origin x="137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1F22004-2841-9343-B23B-7B235C3DB11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 altLang="sv-SE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FD592D4-80C0-D84D-9604-898E38D02624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3876DBE-4E69-894E-B4E9-9767564B348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99D3359-91A5-F644-BF98-1BCCD82CF5D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28B5D0C-60CB-9E48-A316-66670BCC574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AA2D803F-CC0A-4B70-BFEF-1FED5465FCCA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D626C0-8BE7-480D-A1DD-0891AF9BA341}" type="slidenum">
              <a:rPr lang="en-US" altLang="sv-SE" sz="1400" smtClean="0"/>
              <a:pPr>
                <a:spcBef>
                  <a:spcPct val="0"/>
                </a:spcBef>
              </a:pPr>
              <a:t>1</a:t>
            </a:fld>
            <a:endParaRPr lang="en-US" altLang="sv-SE" sz="1400" smtClean="0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8C09094F-D8F9-409E-BBCE-EDB1426A152E}" type="slidenum">
              <a:rPr lang="en-US" altLang="sv-SE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sv-SE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C0D48C-F241-4C5C-904F-2D22E92706F3}" type="slidenum">
              <a:rPr lang="en-US" altLang="sv-SE" sz="1400" smtClean="0"/>
              <a:pPr>
                <a:spcBef>
                  <a:spcPct val="0"/>
                </a:spcBef>
              </a:pPr>
              <a:t>7</a:t>
            </a:fld>
            <a:endParaRPr lang="en-US" altLang="sv-SE" sz="1400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285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940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114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114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204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32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81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541338"/>
            <a:ext cx="2874962" cy="430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5675" y="541338"/>
            <a:ext cx="2874963" cy="430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286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373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428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72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204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62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8275638" y="6467475"/>
            <a:ext cx="728662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v-SE" altLang="sv-SE"/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8" t="44543" r="10506" b="-1198"/>
          <a:stretch>
            <a:fillRect/>
          </a:stretch>
        </p:blipFill>
        <p:spPr bwMode="auto">
          <a:xfrm>
            <a:off x="6608763" y="0"/>
            <a:ext cx="25336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-5238" t="44543" r="10506" b="-119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541338"/>
            <a:ext cx="590232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smtClean="0"/>
              <a:t>Title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smtClean="0"/>
              <a:t>Click to edit the title text format</a:t>
            </a:r>
          </a:p>
        </p:txBody>
      </p:sp>
      <p:pic>
        <p:nvPicPr>
          <p:cNvPr id="1030" name="Picture 7" descr="/var/folders/p5/vkgm46dx73x2cv3417nq9clc0000gn/T/com.microsoft.Word/WebArchiveCopyPasteTempFiles/c0342e4b-f45a-7ae0-12d6-a584028e25cb?version=1.0&amp;t=153674601080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651500"/>
            <a:ext cx="28082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333333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333333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333333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333333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333333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333333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333333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333333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8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mailto:emmi.ollila@aalto.fi" TargetMode="External"/><Relationship Id="rId4" Type="http://schemas.openxmlformats.org/officeDocument/2006/relationships/hyperlink" Target="mailto:Rodrigo.serna@aalto.f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irculardesignguide.com/method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2"/>
          <p:cNvSpPr txBox="1">
            <a:spLocks noChangeArrowheads="1"/>
          </p:cNvSpPr>
          <p:nvPr/>
        </p:nvSpPr>
        <p:spPr bwMode="auto">
          <a:xfrm>
            <a:off x="611188" y="4149725"/>
            <a:ext cx="8675687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32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sv-SE" sz="1600"/>
              <a:t>This course has been financed by EIT-RM and created by the following Universities and Institute: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sv-SE" sz="16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sv-SE" sz="1600"/>
              <a:t>Aalto University, Lappeenranta University of Technology – LUT, KTH royal institute of technology, Mineral and Energy Economy Research Institute of the PAS, Tallinn University of Technology TTU, Technical University of Košice – Tuke, University of Trento.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sv-SE" sz="1600"/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611188" y="1052513"/>
            <a:ext cx="73437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SzTx/>
            </a:pPr>
            <a:r>
              <a:rPr lang="en-US" altLang="sv-SE" sz="3600">
                <a:solidFill>
                  <a:srgbClr val="034EA2"/>
                </a:solidFill>
                <a:latin typeface="Arial" panose="020B0604020202020204" pitchFamily="34" charset="0"/>
              </a:rPr>
              <a:t>Masters course in circular economy for Materials Processing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SzTx/>
            </a:pPr>
            <a:r>
              <a:rPr lang="en-US" altLang="sv-SE" sz="2400">
                <a:solidFill>
                  <a:srgbClr val="034EA2"/>
                </a:solidFill>
                <a:latin typeface="Arial" panose="020B0604020202020204" pitchFamily="34" charset="0"/>
              </a:rPr>
              <a:t>MC-CEMP 2019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SzTx/>
            </a:pPr>
            <a:endParaRPr lang="en-US" altLang="sv-SE" sz="3000">
              <a:solidFill>
                <a:srgbClr val="034EA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SzTx/>
            </a:pPr>
            <a:r>
              <a:rPr lang="en-US" altLang="sv-SE" sz="3000">
                <a:solidFill>
                  <a:srgbClr val="034EA2"/>
                </a:solidFill>
                <a:latin typeface="Arial" panose="020B0604020202020204" pitchFamily="34" charset="0"/>
              </a:rPr>
              <a:t>5 ECTS</a:t>
            </a: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938"/>
            <a:ext cx="21717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3382963" y="5529263"/>
            <a:ext cx="2881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fi-FI"/>
              <a:t>Responsibe Professor Prof. Rodrigo Serna</a:t>
            </a:r>
          </a:p>
          <a:p>
            <a:r>
              <a:rPr lang="en-US" altLang="fi-FI">
                <a:hlinkClick r:id="rId4"/>
              </a:rPr>
              <a:t>rodrigo.serna@aalto.fi</a:t>
            </a:r>
            <a:r>
              <a:rPr lang="en-US" altLang="fi-FI"/>
              <a:t> </a:t>
            </a:r>
            <a:endParaRPr lang="fi-FI" altLang="fi-FI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6264275" y="5529263"/>
            <a:ext cx="2879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fi-FI"/>
              <a:t>Pedagogical coordinator</a:t>
            </a:r>
          </a:p>
          <a:p>
            <a:r>
              <a:rPr lang="en-US" altLang="fi-FI"/>
              <a:t>Emmi Ollila</a:t>
            </a:r>
          </a:p>
          <a:p>
            <a:r>
              <a:rPr lang="en-US" altLang="fi-FI">
                <a:hlinkClick r:id="rId5"/>
              </a:rPr>
              <a:t>emmi.ollila@aalto.fi</a:t>
            </a:r>
            <a:r>
              <a:rPr lang="en-US" altLang="fi-FI"/>
              <a:t> </a:t>
            </a:r>
            <a:endParaRPr lang="fi-FI" altLang="fi-FI"/>
          </a:p>
        </p:txBody>
      </p:sp>
      <p:pic>
        <p:nvPicPr>
          <p:cNvPr id="3078" name="Picture 6" descr="/var/folders/p5/vkgm46dx73x2cv3417nq9clc0000gn/T/com.microsoft.Word/WebArchiveCopyPasteTempFiles/149215af-0b35-dc24-a000-7036b9599fb9?version=1.0&amp;t=15367457147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6380163"/>
            <a:ext cx="41243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1DDE38-BAD2-DF48-A367-14D9EB5FB4C1}"/>
              </a:ext>
            </a:extLst>
          </p:cNvPr>
          <p:cNvSpPr/>
          <p:nvPr/>
        </p:nvSpPr>
        <p:spPr>
          <a:xfrm>
            <a:off x="457200" y="1844675"/>
            <a:ext cx="3455988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/>
              <a:t>Vk</a:t>
            </a:r>
            <a:r>
              <a:rPr lang="en-US" sz="1400" dirty="0"/>
              <a:t> 9 Mon 25.2. 10:15-12 R001/U359b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Starting to work on the problem definition </a:t>
            </a: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err="1"/>
              <a:t>Vk</a:t>
            </a:r>
            <a:r>
              <a:rPr lang="en-US" sz="1400" dirty="0"/>
              <a:t> 10 Mon 4.3. 10:15-12 R001/U359b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Presenting problem definition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Feedback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Starting to work on the solution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sz="1400" dirty="0" err="1" smtClean="0"/>
              <a:t>Vk</a:t>
            </a:r>
            <a:r>
              <a:rPr lang="en-US" sz="1400" dirty="0" smtClean="0"/>
              <a:t> </a:t>
            </a:r>
            <a:r>
              <a:rPr lang="en-US" sz="1400" dirty="0"/>
              <a:t>11 Mon 11.3. 10:15-12 R001/U359b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Presenting the possible solution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Feedback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Starting to work </a:t>
            </a:r>
            <a:r>
              <a:rPr lang="en-US" sz="1400" dirty="0" smtClean="0"/>
              <a:t>on </a:t>
            </a:r>
            <a:r>
              <a:rPr lang="en-US" sz="1400" dirty="0" err="1" smtClean="0"/>
              <a:t>recognising</a:t>
            </a:r>
            <a:r>
              <a:rPr lang="en-US" sz="1400" dirty="0" smtClean="0"/>
              <a:t> </a:t>
            </a:r>
            <a:r>
              <a:rPr lang="en-US" sz="1400" dirty="0"/>
              <a:t>the potential </a:t>
            </a:r>
            <a:r>
              <a:rPr lang="en-US" sz="1400" dirty="0" smtClean="0"/>
              <a:t>stakeholders</a:t>
            </a: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  <p:sp>
        <p:nvSpPr>
          <p:cNvPr id="13314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432738" y="472437"/>
            <a:ext cx="5902325" cy="1084355"/>
          </a:xfrm>
        </p:spPr>
        <p:txBody>
          <a:bodyPr/>
          <a:lstStyle/>
          <a:p>
            <a:r>
              <a:rPr lang="en-US" altLang="fi-FI" sz="3600" dirty="0">
                <a:solidFill>
                  <a:srgbClr val="576A7F"/>
                </a:solidFill>
              </a:rPr>
              <a:t>Today’s agenda</a:t>
            </a:r>
          </a:p>
          <a:p>
            <a:r>
              <a:rPr lang="en-US" altLang="fi-FI" sz="2000" dirty="0" smtClean="0">
                <a:solidFill>
                  <a:srgbClr val="3B618B"/>
                </a:solidFill>
              </a:rPr>
              <a:t>3</a:t>
            </a:r>
            <a:r>
              <a:rPr lang="en-US" altLang="fi-FI" sz="2000" baseline="30000" dirty="0" smtClean="0">
                <a:solidFill>
                  <a:srgbClr val="3B618B"/>
                </a:solidFill>
              </a:rPr>
              <a:t>rd </a:t>
            </a:r>
            <a:r>
              <a:rPr lang="en-US" altLang="fi-FI" sz="2000" dirty="0" smtClean="0">
                <a:solidFill>
                  <a:srgbClr val="3B618B"/>
                </a:solidFill>
              </a:rPr>
              <a:t>workshop </a:t>
            </a:r>
            <a:r>
              <a:rPr lang="en-US" altLang="fi-FI" sz="2000" dirty="0" smtClean="0">
                <a:solidFill>
                  <a:srgbClr val="3B618B"/>
                </a:solidFill>
              </a:rPr>
              <a:t>11</a:t>
            </a:r>
            <a:r>
              <a:rPr lang="en-US" altLang="fi-FI" sz="2000" dirty="0" smtClean="0">
                <a:solidFill>
                  <a:srgbClr val="3B618B"/>
                </a:solidFill>
              </a:rPr>
              <a:t>.3.2019</a:t>
            </a:r>
            <a:endParaRPr lang="fi-FI" altLang="fi-FI" sz="2000" dirty="0">
              <a:solidFill>
                <a:srgbClr val="3B618B"/>
              </a:solidFill>
            </a:endParaRPr>
          </a:p>
          <a:p>
            <a:endParaRPr lang="fi-FI" altLang="fi-FI" sz="1400" dirty="0" smtClean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B5F38F-5F64-DA43-9EEE-C66212C534FF}"/>
              </a:ext>
            </a:extLst>
          </p:cNvPr>
          <p:cNvSpPr/>
          <p:nvPr/>
        </p:nvSpPr>
        <p:spPr>
          <a:xfrm>
            <a:off x="4186238" y="3213100"/>
            <a:ext cx="3960812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/>
              <a:t>Vk</a:t>
            </a:r>
            <a:r>
              <a:rPr lang="en-US" sz="1400" dirty="0"/>
              <a:t> 12 Mon 18.3. 10:15-12 R001/U359b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Presenting the potential </a:t>
            </a:r>
            <a:r>
              <a:rPr lang="en-US" sz="1400" dirty="0"/>
              <a:t>stakeholders</a:t>
            </a: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Feedback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Starting to work on the business opportunities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sz="1400" dirty="0" err="1" smtClean="0"/>
              <a:t>Vk</a:t>
            </a:r>
            <a:r>
              <a:rPr lang="en-US" sz="1400" dirty="0" smtClean="0"/>
              <a:t> </a:t>
            </a:r>
            <a:r>
              <a:rPr lang="en-US" sz="1400" dirty="0"/>
              <a:t>13 Mon 25.3. 10:15-12 R001/U359b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Presenting the whole project, including the business opportunities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Feedback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Developing the project and working on the project </a:t>
            </a:r>
            <a:r>
              <a:rPr lang="en-US" sz="1400" dirty="0" smtClean="0"/>
              <a:t>report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err="1"/>
              <a:t>Vk</a:t>
            </a:r>
            <a:r>
              <a:rPr lang="en-US" sz="1400" dirty="0"/>
              <a:t> 15 Mon 8.4. at 23:55</a:t>
            </a:r>
          </a:p>
          <a:p>
            <a:pPr>
              <a:defRPr/>
            </a:pPr>
            <a:r>
              <a:rPr lang="en-US" sz="1400" dirty="0"/>
              <a:t>Final project report DL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 rot="402900">
            <a:off x="7529513" y="2936875"/>
            <a:ext cx="12350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altLang="fi-FI" sz="500"/>
              <a:t>https://pxhere.com/en/photo/1098100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-406400"/>
            <a:ext cx="46228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3310" y="4228401"/>
            <a:ext cx="361679" cy="216024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09183" y="4228401"/>
            <a:ext cx="3250704" cy="108012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B9D777C-EC7C-9049-9A6D-45C355FD7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59" y="144713"/>
            <a:ext cx="6059487" cy="1143000"/>
          </a:xfrm>
        </p:spPr>
        <p:txBody>
          <a:bodyPr/>
          <a:lstStyle/>
          <a:p>
            <a:pPr>
              <a:defRPr/>
            </a:pPr>
            <a:r>
              <a:rPr lang="en-US" altLang="fi-FI" sz="3200" i="1" dirty="0" smtClean="0">
                <a:solidFill>
                  <a:schemeClr val="accent6"/>
                </a:solidFill>
              </a:rPr>
              <a:t>The </a:t>
            </a:r>
            <a:r>
              <a:rPr lang="en-US" altLang="fi-FI" sz="3200" i="1" dirty="0">
                <a:solidFill>
                  <a:schemeClr val="accent6"/>
                </a:solidFill>
              </a:rPr>
              <a:t>cases… </a:t>
            </a:r>
            <a:r>
              <a:rPr lang="en-US" altLang="fi-FI" sz="3200" i="1" dirty="0" smtClean="0">
                <a:solidFill>
                  <a:schemeClr val="accent6"/>
                </a:solidFill>
              </a:rPr>
              <a:t/>
            </a:r>
            <a:br>
              <a:rPr lang="en-US" altLang="fi-FI" sz="3200" i="1" dirty="0" smtClean="0">
                <a:solidFill>
                  <a:schemeClr val="accent6"/>
                </a:solidFill>
              </a:rPr>
            </a:br>
            <a:r>
              <a:rPr lang="en-US" altLang="fi-FI" sz="3200" i="1" dirty="0" smtClean="0">
                <a:solidFill>
                  <a:schemeClr val="accent6"/>
                </a:solidFill>
              </a:rPr>
              <a:t>Presenting </a:t>
            </a:r>
            <a:r>
              <a:rPr lang="en-US" altLang="fi-FI" sz="3200" i="1" dirty="0">
                <a:solidFill>
                  <a:schemeClr val="accent6"/>
                </a:solidFill>
              </a:rPr>
              <a:t>current </a:t>
            </a:r>
            <a:r>
              <a:rPr lang="en-US" altLang="fi-FI" sz="3200" i="1" dirty="0" smtClean="0">
                <a:solidFill>
                  <a:schemeClr val="accent6"/>
                </a:solidFill>
              </a:rPr>
              <a:t>findings:</a:t>
            </a:r>
            <a:endParaRPr lang="en-US" altLang="fi-FI" sz="3200" i="1" dirty="0">
              <a:solidFill>
                <a:schemeClr val="accent6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9D39C4-63EF-F14A-9881-0CB7A5CF0065}"/>
              </a:ext>
            </a:extLst>
          </p:cNvPr>
          <p:cNvSpPr txBox="1">
            <a:spLocks/>
          </p:cNvSpPr>
          <p:nvPr/>
        </p:nvSpPr>
        <p:spPr bwMode="auto">
          <a:xfrm>
            <a:off x="457200" y="1331913"/>
            <a:ext cx="4043363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lphaUcPeriod"/>
              <a:defRPr/>
            </a:pPr>
            <a:r>
              <a:rPr lang="en-US" sz="1800" b="1" dirty="0"/>
              <a:t>Utilization </a:t>
            </a:r>
            <a:r>
              <a:rPr lang="en-US" sz="1800" b="1" dirty="0" err="1"/>
              <a:t>prosphogypsum</a:t>
            </a:r>
            <a:r>
              <a:rPr lang="en-US" sz="1800" b="1" dirty="0"/>
              <a:t> as source of rare earth elements (REE)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1800" b="1" dirty="0"/>
              <a:t>Recovery of PM from WEEE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1800" b="1" dirty="0"/>
              <a:t>3D printing of metals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1800" b="1" dirty="0"/>
              <a:t>Carbon fiber composites in engineering applications</a:t>
            </a:r>
          </a:p>
          <a:p>
            <a:pPr marL="457200" indent="-457200">
              <a:buFont typeface="+mj-lt"/>
              <a:buAutoNum type="alphaUcPeriod"/>
              <a:defRPr/>
            </a:pPr>
            <a:endParaRPr lang="en-US" sz="1800" b="1" dirty="0"/>
          </a:p>
          <a:p>
            <a:pPr marL="457200" indent="-457200">
              <a:buFont typeface="+mj-lt"/>
              <a:buAutoNum type="alphaUcPeriod"/>
              <a:defRPr/>
            </a:pPr>
            <a:endParaRPr lang="fi-FI" sz="1800" b="1" dirty="0"/>
          </a:p>
          <a:p>
            <a:pPr marL="0" indent="0">
              <a:buFontTx/>
              <a:buNone/>
              <a:defRPr/>
            </a:pPr>
            <a:endParaRPr lang="en-GB" altLang="en-US" sz="1600" kern="0" dirty="0">
              <a:solidFill>
                <a:srgbClr val="576A7F"/>
              </a:solidFill>
            </a:endParaRPr>
          </a:p>
          <a:p>
            <a:pPr marL="0" indent="0">
              <a:buFontTx/>
              <a:buNone/>
              <a:defRPr/>
            </a:pPr>
            <a:endParaRPr lang="en-GB" altLang="en-US" sz="1600" kern="0" dirty="0">
              <a:solidFill>
                <a:srgbClr val="576A7F"/>
              </a:solidFill>
            </a:endParaRPr>
          </a:p>
        </p:txBody>
      </p:sp>
      <p:grpSp>
        <p:nvGrpSpPr>
          <p:cNvPr id="18435" name="Group 16"/>
          <p:cNvGrpSpPr>
            <a:grpSpLocks/>
          </p:cNvGrpSpPr>
          <p:nvPr/>
        </p:nvGrpSpPr>
        <p:grpSpPr bwMode="auto">
          <a:xfrm>
            <a:off x="5040313" y="896938"/>
            <a:ext cx="4284662" cy="2200275"/>
            <a:chOff x="5039815" y="896753"/>
            <a:chExt cx="4284871" cy="2200009"/>
          </a:xfrm>
        </p:grpSpPr>
        <p:grpSp>
          <p:nvGrpSpPr>
            <p:cNvPr id="18445" name="Group 3"/>
            <p:cNvGrpSpPr>
              <a:grpSpLocks/>
            </p:cNvGrpSpPr>
            <p:nvPr/>
          </p:nvGrpSpPr>
          <p:grpSpPr bwMode="auto">
            <a:xfrm>
              <a:off x="5050205" y="896753"/>
              <a:ext cx="4274481" cy="2071122"/>
              <a:chOff x="4716016" y="1306878"/>
              <a:chExt cx="4444709" cy="2102590"/>
            </a:xfrm>
          </p:grpSpPr>
          <p:sp>
            <p:nvSpPr>
              <p:cNvPr id="18447" name="Rectangle 1"/>
              <p:cNvSpPr>
                <a:spLocks noChangeArrowheads="1"/>
              </p:cNvSpPr>
              <p:nvPr/>
            </p:nvSpPr>
            <p:spPr bwMode="auto">
              <a:xfrm rot="-293335">
                <a:off x="6039467" y="3235951"/>
                <a:ext cx="3121258" cy="173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i-FI" altLang="fi-FI" sz="500"/>
                  <a:t>By Harvey Henkelmann, Attribution, https://commons.wikimedia.org/w/index.php?curid=2061028</a:t>
                </a:r>
              </a:p>
            </p:txBody>
          </p:sp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6703" y="860513"/>
                <a:ext cx="4846753" cy="29005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446" name="TextBox 15"/>
            <p:cNvSpPr txBox="1">
              <a:spLocks noChangeArrowheads="1"/>
            </p:cNvSpPr>
            <p:nvPr/>
          </p:nvSpPr>
          <p:spPr bwMode="auto">
            <a:xfrm rot="-348097">
              <a:off x="5039815" y="272743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fi-FI"/>
                <a:t>A</a:t>
              </a:r>
              <a:endParaRPr lang="fi-FI" altLang="fi-FI"/>
            </a:p>
          </p:txBody>
        </p:sp>
      </p:grpSp>
      <p:grpSp>
        <p:nvGrpSpPr>
          <p:cNvPr id="18436" name="Group 18"/>
          <p:cNvGrpSpPr>
            <a:grpSpLocks/>
          </p:cNvGrpSpPr>
          <p:nvPr/>
        </p:nvGrpSpPr>
        <p:grpSpPr bwMode="auto">
          <a:xfrm>
            <a:off x="120650" y="3422650"/>
            <a:ext cx="2481263" cy="2090738"/>
            <a:chOff x="121389" y="3421858"/>
            <a:chExt cx="2480582" cy="2091410"/>
          </a:xfrm>
        </p:grpSpPr>
        <p:pic>
          <p:nvPicPr>
            <p:cNvPr id="13" name="Picture 1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710" y="2856526"/>
              <a:ext cx="3174129" cy="3239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4" name="TextBox 17"/>
            <p:cNvSpPr txBox="1">
              <a:spLocks noChangeArrowheads="1"/>
            </p:cNvSpPr>
            <p:nvPr/>
          </p:nvSpPr>
          <p:spPr bwMode="auto">
            <a:xfrm rot="381821">
              <a:off x="121389" y="5143936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fi-FI"/>
                <a:t>B</a:t>
              </a:r>
              <a:endParaRPr lang="fi-FI" altLang="fi-FI"/>
            </a:p>
          </p:txBody>
        </p:sp>
      </p:grpSp>
      <p:grpSp>
        <p:nvGrpSpPr>
          <p:cNvPr id="18437" name="Group 20"/>
          <p:cNvGrpSpPr>
            <a:grpSpLocks/>
          </p:cNvGrpSpPr>
          <p:nvPr/>
        </p:nvGrpSpPr>
        <p:grpSpPr bwMode="auto">
          <a:xfrm>
            <a:off x="2771775" y="3662363"/>
            <a:ext cx="3032125" cy="1863725"/>
            <a:chOff x="2930089" y="3660487"/>
            <a:chExt cx="3031149" cy="1864058"/>
          </a:xfrm>
        </p:grpSpPr>
        <p:pic>
          <p:nvPicPr>
            <p:cNvPr id="14" name="Picture 1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537" y="3147760"/>
              <a:ext cx="3542190" cy="2806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2" name="TextBox 19"/>
            <p:cNvSpPr txBox="1">
              <a:spLocks noChangeArrowheads="1"/>
            </p:cNvSpPr>
            <p:nvPr/>
          </p:nvSpPr>
          <p:spPr bwMode="auto">
            <a:xfrm>
              <a:off x="2930089" y="5155213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fi-FI"/>
                <a:t>C</a:t>
              </a:r>
              <a:endParaRPr lang="fi-FI" altLang="fi-FI"/>
            </a:p>
          </p:txBody>
        </p:sp>
      </p:grpSp>
      <p:grpSp>
        <p:nvGrpSpPr>
          <p:cNvPr id="18438" name="Group 22"/>
          <p:cNvGrpSpPr>
            <a:grpSpLocks/>
          </p:cNvGrpSpPr>
          <p:nvPr/>
        </p:nvGrpSpPr>
        <p:grpSpPr bwMode="auto">
          <a:xfrm>
            <a:off x="6316663" y="3236913"/>
            <a:ext cx="2346325" cy="2554287"/>
            <a:chOff x="6666311" y="3319149"/>
            <a:chExt cx="1754653" cy="1910320"/>
          </a:xfrm>
        </p:grpSpPr>
        <p:pic>
          <p:nvPicPr>
            <p:cNvPr id="15" name="Picture 14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327" y="3329941"/>
              <a:ext cx="2298319" cy="214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0" name="TextBox 21"/>
            <p:cNvSpPr txBox="1">
              <a:spLocks noChangeArrowheads="1"/>
            </p:cNvSpPr>
            <p:nvPr/>
          </p:nvSpPr>
          <p:spPr bwMode="auto">
            <a:xfrm rot="-348097">
              <a:off x="8060924" y="3319149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fi-FI"/>
                <a:t>D</a:t>
              </a:r>
              <a:endParaRPr lang="fi-FI" altLang="fi-FI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7106">
            <a:off x="6396038" y="214313"/>
            <a:ext cx="2417762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3793949" cy="328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 rot="-1033086">
            <a:off x="7810500" y="1778000"/>
            <a:ext cx="120173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altLang="fi-FI" sz="500"/>
              <a:t>https://pxhere.com/en/photo/450206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4F4480-4A6F-204B-B53A-6425A4C2DED2}"/>
              </a:ext>
            </a:extLst>
          </p:cNvPr>
          <p:cNvSpPr txBox="1">
            <a:spLocks/>
          </p:cNvSpPr>
          <p:nvPr/>
        </p:nvSpPr>
        <p:spPr bwMode="auto">
          <a:xfrm>
            <a:off x="471488" y="1139825"/>
            <a:ext cx="3992562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endParaRPr lang="en-GB" sz="1600" kern="0" dirty="0"/>
          </a:p>
        </p:txBody>
      </p:sp>
      <p:sp>
        <p:nvSpPr>
          <p:cNvPr id="22533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09575"/>
            <a:ext cx="6203032" cy="866775"/>
          </a:xfrm>
        </p:spPr>
        <p:txBody>
          <a:bodyPr/>
          <a:lstStyle/>
          <a:p>
            <a:r>
              <a:rPr lang="en-US" altLang="fi-FI" sz="3200" i="1" dirty="0" smtClean="0">
                <a:solidFill>
                  <a:srgbClr val="3B618B"/>
                </a:solidFill>
              </a:rPr>
              <a:t>Starting to </a:t>
            </a:r>
            <a:r>
              <a:rPr lang="en-US" altLang="fi-FI" sz="3200" i="1" dirty="0" smtClean="0">
                <a:solidFill>
                  <a:srgbClr val="3B618B"/>
                </a:solidFill>
              </a:rPr>
              <a:t>recognize </a:t>
            </a:r>
            <a:r>
              <a:rPr lang="en-US" altLang="fi-FI" sz="3200" i="1" dirty="0" smtClean="0">
                <a:solidFill>
                  <a:srgbClr val="3B618B"/>
                </a:solidFill>
              </a:rPr>
              <a:t>the </a:t>
            </a:r>
            <a:r>
              <a:rPr lang="en-US" altLang="fi-FI" sz="3200" i="1" dirty="0" smtClean="0">
                <a:solidFill>
                  <a:srgbClr val="00B050"/>
                </a:solidFill>
              </a:rPr>
              <a:t>stakeholders</a:t>
            </a:r>
            <a:endParaRPr lang="en-US" altLang="fi-FI" sz="3200" i="1" dirty="0" smtClean="0">
              <a:solidFill>
                <a:srgbClr val="00B05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ECB0FBB-A637-F547-A785-58FFA150324D}"/>
              </a:ext>
            </a:extLst>
          </p:cNvPr>
          <p:cNvSpPr txBox="1">
            <a:spLocks/>
          </p:cNvSpPr>
          <p:nvPr/>
        </p:nvSpPr>
        <p:spPr bwMode="auto">
          <a:xfrm>
            <a:off x="446791" y="1340768"/>
            <a:ext cx="4909416" cy="446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altLang="en-US" sz="1800" kern="0" dirty="0"/>
              <a:t>Think about your project case and </a:t>
            </a:r>
            <a:r>
              <a:rPr lang="en-GB" altLang="en-US" sz="1800" kern="0" dirty="0" smtClean="0"/>
              <a:t>brainstorm:</a:t>
            </a:r>
            <a:endParaRPr lang="en-GB" altLang="en-US" sz="1800" kern="0" dirty="0"/>
          </a:p>
          <a:p>
            <a:pPr>
              <a:buFont typeface="+mj-lt"/>
              <a:buAutoNum type="arabicPeriod"/>
              <a:defRPr/>
            </a:pPr>
            <a:r>
              <a:rPr lang="en-GB" altLang="en-US" sz="1800" kern="0" dirty="0">
                <a:solidFill>
                  <a:srgbClr val="00B050"/>
                </a:solidFill>
              </a:rPr>
              <a:t>Write</a:t>
            </a:r>
            <a:r>
              <a:rPr lang="en-GB" altLang="en-US" sz="1800" kern="0" dirty="0"/>
              <a:t> down quick </a:t>
            </a:r>
            <a:r>
              <a:rPr lang="en-GB" altLang="en-US" sz="1800" kern="0" dirty="0" smtClean="0"/>
              <a:t>thoughts </a:t>
            </a:r>
            <a:r>
              <a:rPr lang="en-GB" altLang="en-US" sz="1800" kern="0" dirty="0" smtClean="0">
                <a:solidFill>
                  <a:srgbClr val="00B050"/>
                </a:solidFill>
              </a:rPr>
              <a:t>first by your self</a:t>
            </a:r>
            <a:r>
              <a:rPr lang="en-GB" altLang="en-US" sz="1800" kern="0" dirty="0" smtClean="0"/>
              <a:t>:</a:t>
            </a:r>
            <a:endParaRPr lang="en-GB" altLang="en-US" sz="1800" kern="0" dirty="0"/>
          </a:p>
          <a:p>
            <a:pPr marL="685800" lvl="1">
              <a:buFont typeface="Arial" panose="020B0604020202020204" pitchFamily="34" charset="0"/>
              <a:buChar char="•"/>
              <a:defRPr/>
            </a:pPr>
            <a:r>
              <a:rPr lang="en-GB" altLang="en-US" sz="1800" i="1" kern="0" dirty="0" smtClean="0"/>
              <a:t>Who could be our </a:t>
            </a:r>
            <a:r>
              <a:rPr lang="en-GB" altLang="en-US" sz="1800" i="1" kern="0" dirty="0" smtClean="0">
                <a:solidFill>
                  <a:srgbClr val="00B050"/>
                </a:solidFill>
              </a:rPr>
              <a:t>stakeholders</a:t>
            </a:r>
            <a:r>
              <a:rPr lang="en-GB" altLang="en-US" sz="1800" i="1" kern="0" dirty="0" smtClean="0"/>
              <a:t>?</a:t>
            </a:r>
          </a:p>
          <a:p>
            <a:pPr marL="800100" lvl="2" indent="0">
              <a:buNone/>
              <a:defRPr/>
            </a:pPr>
            <a:r>
              <a:rPr lang="en-GB" altLang="en-US" sz="1600" i="1" kern="0" dirty="0" smtClean="0"/>
              <a:t>= Who are affected by our solution?</a:t>
            </a:r>
          </a:p>
          <a:p>
            <a:pPr marL="685800" lvl="1">
              <a:defRPr/>
            </a:pPr>
            <a:r>
              <a:rPr lang="en-GB" altLang="en-US" sz="1400" i="1" kern="0" dirty="0" smtClean="0"/>
              <a:t>companies, organizations, groups…</a:t>
            </a:r>
            <a:endParaRPr lang="en-GB" altLang="en-US" sz="1400" i="1" kern="0" dirty="0"/>
          </a:p>
          <a:p>
            <a:pPr marL="685800" lvl="1">
              <a:defRPr/>
            </a:pPr>
            <a:r>
              <a:rPr lang="en-GB" altLang="en-US" sz="1400" i="1" kern="0" dirty="0" smtClean="0"/>
              <a:t>1 </a:t>
            </a:r>
            <a:r>
              <a:rPr lang="en-GB" altLang="en-US" sz="1400" i="1" kern="0" dirty="0"/>
              <a:t>thought / </a:t>
            </a:r>
            <a:r>
              <a:rPr lang="en-GB" altLang="en-US" sz="1400" i="1" kern="0" dirty="0" smtClean="0"/>
              <a:t>post-it</a:t>
            </a:r>
          </a:p>
          <a:p>
            <a:pPr>
              <a:buFont typeface="+mj-lt"/>
              <a:buAutoNum type="arabicPeriod"/>
              <a:defRPr/>
            </a:pPr>
            <a:r>
              <a:rPr lang="en-GB" altLang="en-US" sz="1800" i="1" kern="0" dirty="0" smtClean="0">
                <a:solidFill>
                  <a:srgbClr val="00B050"/>
                </a:solidFill>
              </a:rPr>
              <a:t>Discuss</a:t>
            </a:r>
            <a:r>
              <a:rPr lang="en-GB" altLang="en-US" sz="1800" i="1" kern="0" dirty="0" smtClean="0"/>
              <a:t> </a:t>
            </a:r>
            <a:r>
              <a:rPr lang="en-GB" altLang="en-US" sz="1800" i="1" kern="0" dirty="0"/>
              <a:t>with your team and </a:t>
            </a:r>
            <a:r>
              <a:rPr lang="en-GB" altLang="en-US" sz="1800" i="1" kern="0" dirty="0" smtClean="0">
                <a:solidFill>
                  <a:srgbClr val="00B050"/>
                </a:solidFill>
              </a:rPr>
              <a:t>organize</a:t>
            </a:r>
            <a:r>
              <a:rPr lang="en-GB" altLang="en-US" sz="1800" i="1" kern="0" dirty="0" smtClean="0"/>
              <a:t> </a:t>
            </a:r>
            <a:r>
              <a:rPr lang="en-GB" altLang="en-US" sz="1800" i="1" kern="0" dirty="0"/>
              <a:t>the post-its </a:t>
            </a:r>
            <a:endParaRPr lang="en-GB" altLang="en-US" sz="1800" i="1" kern="0" dirty="0" smtClean="0"/>
          </a:p>
          <a:p>
            <a:pPr>
              <a:buFont typeface="+mj-lt"/>
              <a:buAutoNum type="arabicPeriod"/>
              <a:defRPr/>
            </a:pPr>
            <a:r>
              <a:rPr lang="en-GB" altLang="en-US" sz="1800" i="1" kern="0" dirty="0" smtClean="0">
                <a:solidFill>
                  <a:srgbClr val="00B050"/>
                </a:solidFill>
              </a:rPr>
              <a:t>Find information </a:t>
            </a:r>
            <a:r>
              <a:rPr lang="en-GB" altLang="en-US" sz="1800" i="1" kern="0" dirty="0" smtClean="0"/>
              <a:t>about these stakeholders: </a:t>
            </a:r>
          </a:p>
          <a:p>
            <a:pPr lvl="1">
              <a:defRPr/>
            </a:pPr>
            <a:r>
              <a:rPr lang="en-GB" altLang="en-US" sz="1400" i="1" kern="0" dirty="0" smtClean="0"/>
              <a:t>What do they do? </a:t>
            </a:r>
          </a:p>
          <a:p>
            <a:pPr lvl="1">
              <a:defRPr/>
            </a:pPr>
            <a:r>
              <a:rPr lang="en-GB" altLang="en-US" sz="1400" i="1" kern="0" dirty="0" smtClean="0"/>
              <a:t>How could that help your project?</a:t>
            </a:r>
            <a:endParaRPr lang="en-GB" altLang="en-US" sz="1400" i="1" kern="0" dirty="0"/>
          </a:p>
          <a:p>
            <a:pPr marL="0" indent="0">
              <a:buFontTx/>
              <a:buNone/>
              <a:defRPr/>
            </a:pPr>
            <a:endParaRPr lang="en-GB" altLang="en-US" sz="1800" i="1" kern="0" dirty="0"/>
          </a:p>
          <a:p>
            <a:pPr marL="0" indent="0">
              <a:buFontTx/>
              <a:buNone/>
              <a:defRPr/>
            </a:pPr>
            <a:r>
              <a:rPr lang="en-GB" altLang="en-US" sz="1600" i="1" kern="0" dirty="0"/>
              <a:t>Ask for guidance as </a:t>
            </a:r>
            <a:r>
              <a:rPr lang="en-GB" altLang="en-US" sz="1600" i="1" kern="0" dirty="0" smtClean="0"/>
              <a:t>needed</a:t>
            </a:r>
            <a:r>
              <a:rPr lang="en-GB" altLang="en-US" sz="1600" i="1" kern="0" dirty="0" smtClean="0"/>
              <a:t>!</a:t>
            </a:r>
          </a:p>
          <a:p>
            <a:pPr marL="0" indent="0">
              <a:buFontTx/>
              <a:buNone/>
              <a:defRPr/>
            </a:pPr>
            <a:endParaRPr lang="en-GB" altLang="en-US" sz="1600" i="1" kern="0" dirty="0" smtClean="0"/>
          </a:p>
          <a:p>
            <a:pPr marL="0" indent="0">
              <a:buFontTx/>
              <a:buNone/>
              <a:defRPr/>
            </a:pPr>
            <a:r>
              <a:rPr lang="en-GB" altLang="en-US" sz="1600" i="1" kern="0" dirty="0" smtClean="0"/>
              <a:t>Inspiration </a:t>
            </a:r>
            <a:r>
              <a:rPr lang="en-GB" altLang="en-US" sz="1600" i="1" kern="0" dirty="0" smtClean="0"/>
              <a:t>and tools: Circular Design Guide:</a:t>
            </a:r>
          </a:p>
          <a:p>
            <a:pPr marL="0" indent="0">
              <a:buFontTx/>
              <a:buNone/>
              <a:defRPr/>
            </a:pPr>
            <a:r>
              <a:rPr lang="en-GB" altLang="en-US" sz="1600" i="1" kern="0" dirty="0">
                <a:hlinkClick r:id="rId4"/>
              </a:rPr>
              <a:t>https://</a:t>
            </a:r>
            <a:r>
              <a:rPr lang="en-GB" altLang="en-US" sz="1600" i="1" kern="0" dirty="0" smtClean="0">
                <a:hlinkClick r:id="rId4"/>
              </a:rPr>
              <a:t>www.circulardesignguide.com/methods</a:t>
            </a:r>
            <a:r>
              <a:rPr lang="en-GB" altLang="en-US" sz="1600" i="1" kern="0" dirty="0" smtClean="0"/>
              <a:t> </a:t>
            </a:r>
            <a:endParaRPr lang="en-GB" altLang="en-US" sz="1600" i="1" kern="0" dirty="0"/>
          </a:p>
        </p:txBody>
      </p:sp>
      <p:sp>
        <p:nvSpPr>
          <p:cNvPr id="22535" name="Rectangle 11"/>
          <p:cNvSpPr>
            <a:spLocks noChangeArrowheads="1"/>
          </p:cNvSpPr>
          <p:nvPr/>
        </p:nvSpPr>
        <p:spPr bwMode="auto">
          <a:xfrm rot="461410">
            <a:off x="7524592" y="5487154"/>
            <a:ext cx="12001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altLang="fi-FI" sz="500" dirty="0"/>
              <a:t>https://pxhere.com/en/photo/511340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A4E55A-8AB7-2944-AF3A-1ADD4445483A}"/>
              </a:ext>
            </a:extLst>
          </p:cNvPr>
          <p:cNvSpPr/>
          <p:nvPr/>
        </p:nvSpPr>
        <p:spPr>
          <a:xfrm>
            <a:off x="406400" y="3644900"/>
            <a:ext cx="4453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/>
              <a:t>Vk</a:t>
            </a:r>
            <a:r>
              <a:rPr lang="en-US" dirty="0"/>
              <a:t> </a:t>
            </a:r>
            <a:r>
              <a:rPr lang="en-US" dirty="0" smtClean="0"/>
              <a:t>12 </a:t>
            </a:r>
            <a:r>
              <a:rPr lang="en-US" dirty="0"/>
              <a:t>Mon </a:t>
            </a:r>
            <a:r>
              <a:rPr lang="en-US" dirty="0" smtClean="0">
                <a:solidFill>
                  <a:srgbClr val="00B050"/>
                </a:solidFill>
              </a:rPr>
              <a:t>18.3</a:t>
            </a:r>
            <a:r>
              <a:rPr lang="en-US" dirty="0" smtClean="0">
                <a:solidFill>
                  <a:srgbClr val="00B050"/>
                </a:solidFill>
              </a:rPr>
              <a:t>. 10:15-12 </a:t>
            </a:r>
            <a:r>
              <a:rPr lang="en-US" dirty="0" smtClean="0"/>
              <a:t>R001/U359b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B050"/>
                </a:solidFill>
              </a:rPr>
              <a:t>Presenting</a:t>
            </a:r>
            <a:r>
              <a:rPr lang="en-US" dirty="0" smtClean="0"/>
              <a:t> the </a:t>
            </a:r>
            <a:r>
              <a:rPr lang="en-US" dirty="0" smtClean="0"/>
              <a:t>stakeholders </a:t>
            </a:r>
            <a:r>
              <a:rPr lang="en-US" dirty="0" smtClean="0"/>
              <a:t>(1</a:t>
            </a:r>
            <a:r>
              <a:rPr lang="en-US" baseline="30000" dirty="0" smtClean="0"/>
              <a:t>st</a:t>
            </a:r>
            <a:r>
              <a:rPr lang="en-US" dirty="0" smtClean="0"/>
              <a:t> version) </a:t>
            </a:r>
            <a:r>
              <a:rPr lang="en-US" dirty="0"/>
              <a:t>(~10 min / team)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Feedback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Starting to work </a:t>
            </a:r>
            <a:r>
              <a:rPr lang="en-US" dirty="0" smtClean="0"/>
              <a:t>on </a:t>
            </a:r>
            <a:r>
              <a:rPr lang="en-US" dirty="0" smtClean="0"/>
              <a:t>defining</a:t>
            </a:r>
            <a:r>
              <a:rPr lang="en-US" dirty="0"/>
              <a:t> the </a:t>
            </a:r>
            <a:r>
              <a:rPr lang="en-US" dirty="0" smtClean="0"/>
              <a:t>potential business </a:t>
            </a:r>
            <a:r>
              <a:rPr lang="en-US" dirty="0"/>
              <a:t>opportunities</a:t>
            </a:r>
            <a:endParaRPr lang="en-US" dirty="0"/>
          </a:p>
        </p:txBody>
      </p:sp>
      <p:sp>
        <p:nvSpPr>
          <p:cNvPr id="23556" name="Title 1"/>
          <p:cNvSpPr>
            <a:spLocks noGrp="1" noChangeArrowheads="1"/>
          </p:cNvSpPr>
          <p:nvPr>
            <p:ph type="title"/>
          </p:nvPr>
        </p:nvSpPr>
        <p:spPr>
          <a:xfrm>
            <a:off x="433388" y="188913"/>
            <a:ext cx="6059487" cy="1143000"/>
          </a:xfrm>
        </p:spPr>
        <p:txBody>
          <a:bodyPr/>
          <a:lstStyle/>
          <a:p>
            <a:r>
              <a:rPr lang="en-US" altLang="fi-FI" sz="3200" i="1" smtClean="0">
                <a:solidFill>
                  <a:srgbClr val="3B618B"/>
                </a:solidFill>
              </a:rPr>
              <a:t>Next steps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F7593-9112-1C43-8990-86345AE5268B}"/>
              </a:ext>
            </a:extLst>
          </p:cNvPr>
          <p:cNvSpPr txBox="1"/>
          <p:nvPr/>
        </p:nvSpPr>
        <p:spPr>
          <a:xfrm>
            <a:off x="433388" y="1203325"/>
            <a:ext cx="4859337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Self-guided </a:t>
            </a:r>
            <a:r>
              <a:rPr lang="en-US" dirty="0"/>
              <a:t>project work in teams: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Meet up, find information to understand your case, </a:t>
            </a:r>
            <a:r>
              <a:rPr lang="en-US" dirty="0" smtClean="0">
                <a:solidFill>
                  <a:srgbClr val="00B050"/>
                </a:solidFill>
              </a:rPr>
              <a:t>recognize the stakeholders</a:t>
            </a:r>
            <a:r>
              <a:rPr lang="en-US" dirty="0" smtClean="0"/>
              <a:t>, find information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/>
              <a:t>get ready to present it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000" i="1" dirty="0">
                <a:solidFill>
                  <a:srgbClr val="00B050"/>
                </a:solidFill>
              </a:rPr>
              <a:t>Ask for guidance as needed!</a:t>
            </a:r>
            <a:endParaRPr lang="fi-FI" sz="2000" i="1" dirty="0">
              <a:solidFill>
                <a:srgbClr val="00B050"/>
              </a:solidFill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153B35EC-0805-3446-88D7-CA35EB97B172}"/>
              </a:ext>
            </a:extLst>
          </p:cNvPr>
          <p:cNvSpPr/>
          <p:nvPr/>
        </p:nvSpPr>
        <p:spPr bwMode="auto">
          <a:xfrm>
            <a:off x="2051050" y="3162300"/>
            <a:ext cx="360363" cy="309563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i-FI">
              <a:latin typeface="Arial" panose="020B0604020202020204" pitchFamily="34" charset="0"/>
            </a:endParaRP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 rot="262879">
            <a:off x="6688138" y="2949575"/>
            <a:ext cx="21415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 altLang="fi-FI" sz="500"/>
              <a:t>https://pixabay.com/en/team-motivation-teamwork-together-386673/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-203200"/>
            <a:ext cx="41275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4337">
            <a:off x="4841856" y="2985398"/>
            <a:ext cx="3822480" cy="34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 rot="20945861">
            <a:off x="6586063" y="5781792"/>
            <a:ext cx="2052637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 altLang="fi-FI" sz="500"/>
              <a:t>https://pixabay.com/en/lamp-hand-bulb-idea-strategy-2247538/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468313" y="711200"/>
            <a:ext cx="8207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fi-FI" sz="4400"/>
              <a:t>Puzzled? </a:t>
            </a:r>
            <a:endParaRPr lang="fi-FI" altLang="fi-FI" sz="4400"/>
          </a:p>
        </p:txBody>
      </p:sp>
      <p:pic>
        <p:nvPicPr>
          <p:cNvPr id="24578" name="Content Placeholder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600200"/>
            <a:ext cx="38735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411413" y="4129088"/>
            <a:ext cx="39417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 altLang="fi-FI" sz="600"/>
              <a:t>https://en.wikipedia.org/wiki/File:%C2%BF%C2%BF%C2%BFReally%C2%BF%C2%BF%C2%BF.jpg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BBBAAE-BF28-ED4D-841E-320527FE84E9}"/>
              </a:ext>
            </a:extLst>
          </p:cNvPr>
          <p:cNvSpPr txBox="1">
            <a:spLocks/>
          </p:cNvSpPr>
          <p:nvPr/>
        </p:nvSpPr>
        <p:spPr>
          <a:xfrm>
            <a:off x="5360988" y="5080000"/>
            <a:ext cx="3681412" cy="6238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chemeClr val="tx2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r>
              <a:rPr lang="en-US" sz="2400" b="0" dirty="0"/>
              <a:t>Send a message: emmi.ollila@aalto.fi</a:t>
            </a:r>
            <a:endParaRPr lang="fi-FI" sz="2400" b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68313" y="692150"/>
            <a:ext cx="73437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32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sv-SE" sz="3000">
                <a:solidFill>
                  <a:srgbClr val="034EA2"/>
                </a:solidFill>
              </a:rPr>
              <a:t>Acknowledgements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68313" y="1295400"/>
            <a:ext cx="7920037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32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34EA2"/>
              </a:buClr>
            </a:pPr>
            <a:r>
              <a:rPr lang="en-US" altLang="sv-SE" sz="1800"/>
              <a:t>Thank you to EIT-RM for its financial support to create this course.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539163" y="6524625"/>
            <a:ext cx="8255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v-SE" altLang="sv-SE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539163" y="6553200"/>
            <a:ext cx="793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v-SE" altLang="sv-SE"/>
          </a:p>
        </p:txBody>
      </p:sp>
      <p:pic>
        <p:nvPicPr>
          <p:cNvPr id="2560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4789488"/>
            <a:ext cx="26654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3370263"/>
            <a:ext cx="43942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43275"/>
            <a:ext cx="33877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6875"/>
            <a:ext cx="432117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759325"/>
            <a:ext cx="4138612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4838700"/>
            <a:ext cx="174783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797050"/>
            <a:ext cx="342423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5056188"/>
            <a:ext cx="132397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v-S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v-S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438</Words>
  <Application>Microsoft Office PowerPoint</Application>
  <PresentationFormat>On-screen Show (4:3)</PresentationFormat>
  <Paragraphs>92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Microsoft YaHei</vt:lpstr>
      <vt:lpstr>ＭＳ Ｐゴシック</vt:lpstr>
      <vt:lpstr>ＭＳ Ｐゴシック</vt:lpstr>
      <vt:lpstr>Arial</vt:lpstr>
      <vt:lpstr>Calibri</vt:lpstr>
      <vt:lpstr>Segoe UI</vt:lpstr>
      <vt:lpstr>Times New Roman</vt:lpstr>
      <vt:lpstr>Office Theme</vt:lpstr>
      <vt:lpstr>PowerPoint Presentation</vt:lpstr>
      <vt:lpstr>PowerPoint Presentation</vt:lpstr>
      <vt:lpstr>The cases…  Presenting current findings:</vt:lpstr>
      <vt:lpstr>Starting to recognize the stakeholders</vt:lpstr>
      <vt:lpstr>Next steps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EIT</dc:creator>
  <cp:lastModifiedBy>Ollila Emmi</cp:lastModifiedBy>
  <cp:revision>279</cp:revision>
  <cp:lastPrinted>1601-01-01T00:00:00Z</cp:lastPrinted>
  <dcterms:created xsi:type="dcterms:W3CDTF">2014-10-20T08:54:53Z</dcterms:created>
  <dcterms:modified xsi:type="dcterms:W3CDTF">2019-03-11T07:40:05Z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Ecorys UK</vt:lpwstr>
  </property>
  <property fmtid="{D5CDD505-2E9C-101B-9397-08002B2CF9AE}" pid="4" name="HiddenSlides">
    <vt:r8>0</vt:r8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r8>0</vt:r8>
  </property>
  <property fmtid="{D5CDD505-2E9C-101B-9397-08002B2CF9AE}" pid="8" name="Notes">
    <vt:r8>0</vt:r8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r8>2</vt:r8>
  </property>
</Properties>
</file>