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705" r:id="rId2"/>
  </p:sldMasterIdLst>
  <p:notesMasterIdLst>
    <p:notesMasterId r:id="rId54"/>
  </p:notesMasterIdLst>
  <p:handoutMasterIdLst>
    <p:handoutMasterId r:id="rId55"/>
  </p:handoutMasterIdLst>
  <p:sldIdLst>
    <p:sldId id="1343" r:id="rId3"/>
    <p:sldId id="1264" r:id="rId4"/>
    <p:sldId id="1288" r:id="rId5"/>
    <p:sldId id="1269" r:id="rId6"/>
    <p:sldId id="1270" r:id="rId7"/>
    <p:sldId id="1294" r:id="rId8"/>
    <p:sldId id="1268" r:id="rId9"/>
    <p:sldId id="1338" r:id="rId10"/>
    <p:sldId id="1339" r:id="rId11"/>
    <p:sldId id="1340" r:id="rId12"/>
    <p:sldId id="1265" r:id="rId13"/>
    <p:sldId id="1266" r:id="rId14"/>
    <p:sldId id="1267" r:id="rId15"/>
    <p:sldId id="1295" r:id="rId16"/>
    <p:sldId id="1291" r:id="rId17"/>
    <p:sldId id="1271" r:id="rId18"/>
    <p:sldId id="1274" r:id="rId19"/>
    <p:sldId id="1275" r:id="rId20"/>
    <p:sldId id="1276" r:id="rId21"/>
    <p:sldId id="1337" r:id="rId22"/>
    <p:sldId id="1277" r:id="rId23"/>
    <p:sldId id="1278" r:id="rId24"/>
    <p:sldId id="1279" r:id="rId25"/>
    <p:sldId id="1293" r:id="rId26"/>
    <p:sldId id="1284" r:id="rId27"/>
    <p:sldId id="1282" r:id="rId28"/>
    <p:sldId id="1283" r:id="rId29"/>
    <p:sldId id="1285" r:id="rId30"/>
    <p:sldId id="1286" r:id="rId31"/>
    <p:sldId id="1289" r:id="rId32"/>
    <p:sldId id="1298" r:id="rId33"/>
    <p:sldId id="1300" r:id="rId34"/>
    <p:sldId id="1301" r:id="rId35"/>
    <p:sldId id="1302" r:id="rId36"/>
    <p:sldId id="1341" r:id="rId37"/>
    <p:sldId id="1303" r:id="rId38"/>
    <p:sldId id="1304" r:id="rId39"/>
    <p:sldId id="1305" r:id="rId40"/>
    <p:sldId id="1342" r:id="rId41"/>
    <p:sldId id="1306" r:id="rId42"/>
    <p:sldId id="1307" r:id="rId43"/>
    <p:sldId id="1308" r:id="rId44"/>
    <p:sldId id="1310" r:id="rId45"/>
    <p:sldId id="1311" r:id="rId46"/>
    <p:sldId id="1312" r:id="rId47"/>
    <p:sldId id="1313" r:id="rId48"/>
    <p:sldId id="1316" r:id="rId49"/>
    <p:sldId id="1322" r:id="rId50"/>
    <p:sldId id="1324" r:id="rId51"/>
    <p:sldId id="1335" r:id="rId52"/>
    <p:sldId id="1336" r:id="rId53"/>
  </p:sldIdLst>
  <p:sldSz cx="9144000" cy="6858000" type="screen4x3"/>
  <p:notesSz cx="9271000" cy="6997700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4">
          <p15:clr>
            <a:srgbClr val="A4A3A4"/>
          </p15:clr>
        </p15:guide>
        <p15:guide id="2" pos="29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85AEFF"/>
    <a:srgbClr val="6DE850"/>
    <a:srgbClr val="FF3300"/>
    <a:srgbClr val="FFFF00"/>
    <a:srgbClr val="FFFF5F"/>
    <a:srgbClr val="9966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7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558" y="78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768" y="-78"/>
      </p:cViewPr>
      <p:guideLst>
        <p:guide orient="horz" pos="2204"/>
        <p:guide pos="29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3" Type="http://schemas.openxmlformats.org/officeDocument/2006/relationships/slide" Target="slides/slide15.xml"/><Relationship Id="rId7" Type="http://schemas.openxmlformats.org/officeDocument/2006/relationships/slide" Target="slides/slide19.xml"/><Relationship Id="rId12" Type="http://schemas.openxmlformats.org/officeDocument/2006/relationships/slide" Target="slides/slide41.xml"/><Relationship Id="rId2" Type="http://schemas.openxmlformats.org/officeDocument/2006/relationships/slide" Target="slides/slide14.xml"/><Relationship Id="rId1" Type="http://schemas.openxmlformats.org/officeDocument/2006/relationships/slide" Target="slides/slide3.xml"/><Relationship Id="rId6" Type="http://schemas.openxmlformats.org/officeDocument/2006/relationships/slide" Target="slides/slide18.xml"/><Relationship Id="rId11" Type="http://schemas.openxmlformats.org/officeDocument/2006/relationships/slide" Target="slides/slide34.xml"/><Relationship Id="rId5" Type="http://schemas.openxmlformats.org/officeDocument/2006/relationships/slide" Target="slides/slide17.xml"/><Relationship Id="rId10" Type="http://schemas.openxmlformats.org/officeDocument/2006/relationships/slide" Target="slides/slide33.xml"/><Relationship Id="rId4" Type="http://schemas.openxmlformats.org/officeDocument/2006/relationships/slide" Target="slides/slide16.xml"/><Relationship Id="rId9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7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4" tIns="46792" rIns="93584" bIns="46792" numCol="1" anchor="t" anchorCtr="0" compatLnSpc="1">
            <a:prstTxWarp prst="textNoShape">
              <a:avLst/>
            </a:prstTxWarp>
          </a:bodyPr>
          <a:lstStyle>
            <a:lvl1pPr algn="l" defTabSz="93662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3038" y="0"/>
            <a:ext cx="40179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4" tIns="46792" rIns="93584" bIns="46792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0038"/>
            <a:ext cx="40179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4" tIns="46792" rIns="93584" bIns="46792" numCol="1" anchor="b" anchorCtr="0" compatLnSpc="1">
            <a:prstTxWarp prst="textNoShape">
              <a:avLst/>
            </a:prstTxWarp>
          </a:bodyPr>
          <a:lstStyle>
            <a:lvl1pPr algn="l" defTabSz="93662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3038" y="6650038"/>
            <a:ext cx="4017962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4" tIns="46792" rIns="93584" bIns="46792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454D62-1AE1-49DC-BD51-E3BCB4214F6B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4273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7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4" tIns="46792" rIns="93584" bIns="46792" numCol="1" anchor="t" anchorCtr="0" compatLnSpc="1">
            <a:prstTxWarp prst="textNoShape">
              <a:avLst/>
            </a:prstTxWarp>
          </a:bodyPr>
          <a:lstStyle>
            <a:lvl1pPr algn="l" defTabSz="93662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3038" y="0"/>
            <a:ext cx="40179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4" tIns="46792" rIns="93584" bIns="46792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7663" y="527050"/>
            <a:ext cx="3498850" cy="262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5075" y="3324225"/>
            <a:ext cx="680085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4" tIns="46792" rIns="93584" bIns="46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noProof="0" smtClean="0"/>
              <a:t>Click to edit Master text styles</a:t>
            </a:r>
          </a:p>
          <a:p>
            <a:pPr lvl="1"/>
            <a:r>
              <a:rPr lang="en-US" altLang="fi-FI" noProof="0" smtClean="0"/>
              <a:t>Second level</a:t>
            </a:r>
          </a:p>
          <a:p>
            <a:pPr lvl="2"/>
            <a:r>
              <a:rPr lang="en-US" altLang="fi-FI" noProof="0" smtClean="0"/>
              <a:t>Third level</a:t>
            </a:r>
          </a:p>
          <a:p>
            <a:pPr lvl="3"/>
            <a:r>
              <a:rPr lang="en-US" altLang="fi-FI" noProof="0" smtClean="0"/>
              <a:t>Fourth level</a:t>
            </a:r>
          </a:p>
          <a:p>
            <a:pPr lvl="4"/>
            <a:r>
              <a:rPr lang="en-US" altLang="fi-FI" noProof="0" smtClean="0"/>
              <a:t>Fifth level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0038"/>
            <a:ext cx="40179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4" tIns="46792" rIns="93584" bIns="46792" numCol="1" anchor="b" anchorCtr="0" compatLnSpc="1">
            <a:prstTxWarp prst="textNoShape">
              <a:avLst/>
            </a:prstTxWarp>
          </a:bodyPr>
          <a:lstStyle>
            <a:lvl1pPr algn="l" defTabSz="93662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3038" y="6650038"/>
            <a:ext cx="4017962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4" tIns="46792" rIns="93584" bIns="46792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121D7D-FD61-44EF-B468-1D930961CC33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384709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C6A3724C-1659-4D07-8BF9-B5A080D6AB0E}" type="slidenum">
              <a:rPr lang="fi-FI" altLang="fi-FI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pPr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fi-FI" altLang="fi-FI" smtClean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012017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E4D1061-5BC8-4A2A-8FCB-0D608EE337B7}" type="slidenum">
              <a:rPr lang="en-US" altLang="fi-FI" sz="1300" smtClean="0">
                <a:latin typeface="Times New Roman" panose="02020603050405020304" pitchFamily="18" charset="0"/>
              </a:rPr>
              <a:pPr/>
              <a:t>42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525463"/>
            <a:ext cx="3498850" cy="262413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3324225"/>
            <a:ext cx="7416800" cy="3148013"/>
          </a:xfrm>
          <a:noFill/>
        </p:spPr>
        <p:txBody>
          <a:bodyPr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188348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5E0BC23-65CA-4ED0-A5D0-F238832A413E}" type="slidenum">
              <a:rPr lang="en-US" altLang="fi-FI" sz="1300" smtClean="0">
                <a:latin typeface="Times New Roman" panose="02020603050405020304" pitchFamily="18" charset="0"/>
              </a:rPr>
              <a:pPr/>
              <a:t>44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525463"/>
            <a:ext cx="3498850" cy="262413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3322638"/>
            <a:ext cx="7416800" cy="3149600"/>
          </a:xfrm>
          <a:noFill/>
        </p:spPr>
        <p:txBody>
          <a:bodyPr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137484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96973EE-2859-47B2-99A2-B74743335D63}" type="slidenum">
              <a:rPr lang="en-US" altLang="fi-FI" sz="1300" smtClean="0">
                <a:latin typeface="Times New Roman" panose="02020603050405020304" pitchFamily="18" charset="0"/>
              </a:rPr>
              <a:pPr/>
              <a:t>46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525463"/>
            <a:ext cx="3498850" cy="262413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3324225"/>
            <a:ext cx="7416800" cy="3148013"/>
          </a:xfrm>
          <a:noFill/>
        </p:spPr>
        <p:txBody>
          <a:bodyPr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214230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11CF4A8-78BE-4F55-8A45-8628BE4219DA}" type="slidenum">
              <a:rPr lang="en-US" altLang="fi-FI" sz="1300" smtClean="0">
                <a:latin typeface="Times New Roman" panose="02020603050405020304" pitchFamily="18" charset="0"/>
              </a:rPr>
              <a:pPr/>
              <a:t>47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525463"/>
            <a:ext cx="3498850" cy="262413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3324225"/>
            <a:ext cx="7416800" cy="3148013"/>
          </a:xfrm>
          <a:noFill/>
        </p:spPr>
        <p:txBody>
          <a:bodyPr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3917898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2A33322-884A-4700-9A25-C67FB1C474E4}" type="slidenum">
              <a:rPr lang="en-US" altLang="fi-FI" sz="1300" smtClean="0">
                <a:latin typeface="Times New Roman" panose="02020603050405020304" pitchFamily="18" charset="0"/>
              </a:rPr>
              <a:pPr/>
              <a:t>50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525463"/>
            <a:ext cx="3498850" cy="262413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3324225"/>
            <a:ext cx="7416800" cy="3148013"/>
          </a:xfrm>
          <a:noFill/>
        </p:spPr>
        <p:txBody>
          <a:bodyPr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2158063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2A5B7AD-7DB4-4DD8-B75D-6B96F81DB008}" type="slidenum">
              <a:rPr lang="en-US" altLang="fi-FI" sz="1300" smtClean="0">
                <a:latin typeface="Times New Roman" panose="02020603050405020304" pitchFamily="18" charset="0"/>
              </a:rPr>
              <a:pPr/>
              <a:t>51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525463"/>
            <a:ext cx="3498850" cy="262413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3324225"/>
            <a:ext cx="7416800" cy="3148013"/>
          </a:xfrm>
          <a:noFill/>
        </p:spPr>
        <p:txBody>
          <a:bodyPr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34375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A199E4F-9EFD-4C37-8817-C45CE9E6CF7E}" type="slidenum">
              <a:rPr lang="en-US" altLang="fi-FI" sz="1300" smtClean="0">
                <a:latin typeface="Times New Roman" panose="02020603050405020304" pitchFamily="18" charset="0"/>
              </a:rPr>
              <a:pPr/>
              <a:t>2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33400"/>
            <a:ext cx="3481387" cy="261143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27400"/>
            <a:ext cx="6791325" cy="3143250"/>
          </a:xfrm>
          <a:noFill/>
        </p:spPr>
        <p:txBody>
          <a:bodyPr lIns="90233" tIns="45116" rIns="90233" bIns="45116"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419029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C434717-7A4D-45E9-AA5D-7A5278B72432}" type="slidenum">
              <a:rPr lang="en-US" altLang="fi-FI" sz="1300" smtClean="0">
                <a:latin typeface="Times New Roman" panose="02020603050405020304" pitchFamily="18" charset="0"/>
              </a:rPr>
              <a:pPr/>
              <a:t>7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33400"/>
            <a:ext cx="3481387" cy="261143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27400"/>
            <a:ext cx="6791325" cy="3143250"/>
          </a:xfrm>
          <a:noFill/>
        </p:spPr>
        <p:txBody>
          <a:bodyPr lIns="90233" tIns="45116" rIns="90233" bIns="45116"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27324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E832230-5948-4A3E-9744-7902ECD3A8C0}" type="slidenum">
              <a:rPr lang="en-US" altLang="fi-FI" sz="1300" smtClean="0">
                <a:latin typeface="Times New Roman" panose="02020603050405020304" pitchFamily="18" charset="0"/>
              </a:rPr>
              <a:pPr/>
              <a:t>11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33400"/>
            <a:ext cx="3481387" cy="261143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27400"/>
            <a:ext cx="6791325" cy="3143250"/>
          </a:xfrm>
          <a:noFill/>
        </p:spPr>
        <p:txBody>
          <a:bodyPr lIns="90233" tIns="45116" rIns="90233" bIns="45116"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169114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57EB792-369C-48AA-985F-1B24C0AAF9C2}" type="slidenum">
              <a:rPr lang="en-US" altLang="fi-FI" sz="1300" smtClean="0">
                <a:latin typeface="Times New Roman" panose="02020603050405020304" pitchFamily="18" charset="0"/>
              </a:rPr>
              <a:pPr/>
              <a:t>12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33400"/>
            <a:ext cx="3481387" cy="261143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27400"/>
            <a:ext cx="6791325" cy="3143250"/>
          </a:xfrm>
          <a:noFill/>
        </p:spPr>
        <p:txBody>
          <a:bodyPr lIns="90233" tIns="45116" rIns="90233" bIns="45116"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217218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E41BCF0-CF1B-49D6-BFA2-6BB0513AA6E2}" type="slidenum">
              <a:rPr lang="en-US" altLang="fi-FI" sz="1300" smtClean="0">
                <a:latin typeface="Times New Roman" panose="02020603050405020304" pitchFamily="18" charset="0"/>
              </a:rPr>
              <a:pPr/>
              <a:t>13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33400"/>
            <a:ext cx="3481387" cy="261143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27400"/>
            <a:ext cx="6791325" cy="3143250"/>
          </a:xfrm>
          <a:noFill/>
        </p:spPr>
        <p:txBody>
          <a:bodyPr lIns="90233" tIns="45116" rIns="90233" bIns="45116"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116850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06FD730-2D9D-47D5-9D88-A44BE05E65D0}" type="slidenum">
              <a:rPr lang="en-US" altLang="fi-FI" sz="1300" smtClean="0">
                <a:latin typeface="Times New Roman" panose="02020603050405020304" pitchFamily="18" charset="0"/>
              </a:rPr>
              <a:pPr/>
              <a:t>31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33400"/>
            <a:ext cx="3481387" cy="261143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27400"/>
            <a:ext cx="6789738" cy="3143250"/>
          </a:xfrm>
          <a:noFill/>
        </p:spPr>
        <p:txBody>
          <a:bodyPr lIns="90233" tIns="45116" rIns="90233" bIns="45116"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110895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A4D6AB9-2602-49E6-97A6-DF3A643ED7C3}" type="slidenum">
              <a:rPr lang="en-US" altLang="fi-FI" sz="1300" smtClean="0">
                <a:latin typeface="Times New Roman" panose="02020603050405020304" pitchFamily="18" charset="0"/>
              </a:rPr>
              <a:pPr/>
              <a:t>36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525463"/>
            <a:ext cx="3498850" cy="26241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3322638"/>
            <a:ext cx="7416800" cy="3149600"/>
          </a:xfrm>
          <a:noFill/>
        </p:spPr>
        <p:txBody>
          <a:bodyPr/>
          <a:lstStyle/>
          <a:p>
            <a:pPr eaLnBrk="1" hangingPunct="1"/>
            <a:endParaRPr lang="de-DE" altLang="fi-FI" smtClean="0"/>
          </a:p>
        </p:txBody>
      </p:sp>
    </p:spTree>
    <p:extLst>
      <p:ext uri="{BB962C8B-B14F-4D97-AF65-F5344CB8AC3E}">
        <p14:creationId xmlns:p14="http://schemas.microsoft.com/office/powerpoint/2010/main" val="400172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2024727-3478-43BB-8B47-095181D41CDC}" type="slidenum">
              <a:rPr lang="en-US" altLang="fi-FI" sz="1300" smtClean="0">
                <a:latin typeface="Times New Roman" panose="02020603050405020304" pitchFamily="18" charset="0"/>
              </a:rPr>
              <a:pPr/>
              <a:t>41</a:t>
            </a:fld>
            <a:endParaRPr lang="en-US" altLang="fi-FI" sz="1300" smtClean="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496888"/>
            <a:ext cx="3498850" cy="262413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63" y="3325813"/>
            <a:ext cx="6797675" cy="3146425"/>
          </a:xfrm>
          <a:noFill/>
        </p:spPr>
        <p:txBody>
          <a:bodyPr/>
          <a:lstStyle/>
          <a:p>
            <a:pPr eaLnBrk="1" hangingPunct="1"/>
            <a:r>
              <a:rPr lang="en-US" altLang="fi-FI" smtClean="0"/>
              <a:t>To compute consistent maps, we apply a recursive scheme.  </a:t>
            </a:r>
          </a:p>
          <a:p>
            <a:pPr eaLnBrk="1" hangingPunct="1"/>
            <a:r>
              <a:rPr lang="en-US" altLang="fi-FI" smtClean="0"/>
              <a:t>At each point in time we compute the most likely position of the robot, given the map constructed so far. </a:t>
            </a:r>
          </a:p>
          <a:p>
            <a:pPr eaLnBrk="1" hangingPunct="1"/>
            <a:r>
              <a:rPr lang="en-US" altLang="fi-FI" smtClean="0"/>
              <a:t>Based on the position hat l-t, we then extend the map an incorporate the scan obtained at time t.</a:t>
            </a:r>
          </a:p>
          <a:p>
            <a:pPr eaLnBrk="1" hangingPunct="1"/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411309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823913" y="6643688"/>
            <a:ext cx="522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fi-FI" sz="1200" smtClean="0">
                <a:solidFill>
                  <a:schemeClr val="bg1"/>
                </a:solidFill>
                <a:latin typeface="Arial" panose="020B0604020202020204" pitchFamily="34" charset="0"/>
              </a:rPr>
              <a:t>SA-1</a:t>
            </a:r>
            <a:endParaRPr lang="en-US" altLang="fi-FI" sz="12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850900"/>
            <a:ext cx="7678738" cy="11906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fi-FI" noProof="0" smtClean="0"/>
              <a:t>Klicken Sie, um das Titelformat zu bearbeiten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4800" y="2514600"/>
            <a:ext cx="4437063" cy="31146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fi-FI" noProof="0" smtClean="0"/>
              <a:t>Klicken Sie, um das Format des Untertitelmasters zu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963FA-3CC7-45AD-A36F-CE2955F2D7AF}" type="datetime1">
              <a:rPr lang="en-US" altLang="fi-FI"/>
              <a:pPr>
                <a:defRPr/>
              </a:pPr>
              <a:t>3/12/2019</a:t>
            </a:fld>
            <a:endParaRPr lang="de-DE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B889D-200D-4236-A3B3-DD4D39383C10}" type="slidenum">
              <a:rPr lang="de-DE" altLang="fi-FI"/>
              <a:pPr>
                <a:defRPr/>
              </a:pPr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28024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5DEE3-040E-4541-80C9-AE8EF537033C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DCF40-2987-446C-BDCB-A25279DC45BF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6212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438" y="381000"/>
            <a:ext cx="2105025" cy="5724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167438" cy="5724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57E3D-BF05-4E41-9844-6C6520ECA7E1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345B-1B07-4589-BD2E-C7ED78531C1F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0636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48CD80-AD94-4E1C-9D4E-D0B088B659EF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9330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1A2DABD-7AC1-4E00-B6BB-991CBF8AD47D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1544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2D3145B-87EE-4725-B206-F0AA616DB0AC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79144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31F280E-DEB3-455B-B78A-D28F470F866A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6127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E54104-B051-4D16-9C5D-400F843499D2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614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46BA989-7B27-4E75-874F-23650FB8D42A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3526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F497776-9286-42D0-B041-2FB4B0BF410D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652955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16A41E0-C664-42D8-9CFF-B63EFB12CBFD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8629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BD71-561A-446D-97C4-AEA6EFF2FA79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0F47-25A2-4D9E-8C7E-8B27DEEC5A44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34200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E967B0F-6186-4989-8B2F-71E49F163B43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99967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E806D4D-2212-410C-9A35-845A14D82173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53771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1288" y="1604963"/>
            <a:ext cx="2011362" cy="3976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81688" cy="3976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EC0B736-F6DF-452B-8E70-DF82966B73D6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935207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770063"/>
            <a:ext cx="7767638" cy="133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FE0D257-5E9F-43E6-819C-403187E950D8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791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8F49-CE9D-4068-BD14-91B40ECE0957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736B7-FA13-493C-BBD1-09503FF6CD52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46092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306513"/>
            <a:ext cx="4129087" cy="4799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675" y="1306513"/>
            <a:ext cx="4129088" cy="4799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3DDEA-AB62-40A5-820B-5B87D9B92672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50B44-9AFE-4A43-8F37-B642DEA5511C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7073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4326-92C7-4A75-B9A0-10F6AF89722B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02CA6-25FC-4EEF-97E5-AD53608F1975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8386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642F-B67C-45A7-ACBD-0D70D75E92AE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57072-931B-41C2-AEC6-A9DD4F248BC8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6833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8B526-5015-4041-99B8-7376ACB116DB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3DF6-FBC5-4715-B50E-7DFA39F7D5A2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8208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DDFC-5732-46F3-A78F-E3FF1463C965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96E8-D16C-451D-8771-9830604BCCB3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0465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E7CA1-F481-4C67-A05B-F11216923033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FAD-C46D-460C-9CF4-A88B2D19DA8D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2444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42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i-FI" smtClean="0"/>
              <a:t>Click to enter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06513"/>
            <a:ext cx="84105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i-FI" smtClean="0"/>
              <a:t>Level 1</a:t>
            </a:r>
            <a:endParaRPr lang="en-US" altLang="fi-FI" smtClean="0"/>
          </a:p>
          <a:p>
            <a:pPr lvl="1"/>
            <a:r>
              <a:rPr lang="de-DE" altLang="fi-FI" smtClean="0"/>
              <a:t>Level 2</a:t>
            </a:r>
            <a:endParaRPr lang="en-US" altLang="fi-FI" smtClean="0"/>
          </a:p>
          <a:p>
            <a:pPr lvl="2"/>
            <a:r>
              <a:rPr lang="de-DE" altLang="fi-FI" smtClean="0"/>
              <a:t>Level 3</a:t>
            </a:r>
            <a:endParaRPr lang="en-US" altLang="fi-FI" smtClean="0"/>
          </a:p>
          <a:p>
            <a:pPr lvl="3"/>
            <a:r>
              <a:rPr lang="de-DE" altLang="fi-FI" smtClean="0"/>
              <a:t>Level 4</a:t>
            </a:r>
            <a:endParaRPr lang="en-US" altLang="fi-FI" smtClean="0"/>
          </a:p>
          <a:p>
            <a:pPr lvl="4"/>
            <a:r>
              <a:rPr lang="de-DE" altLang="fi-FI" smtClean="0"/>
              <a:t>Level 5</a:t>
            </a:r>
            <a:endParaRPr lang="en-US" altLang="fi-FI" smtClean="0"/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4725" y="6276975"/>
            <a:ext cx="491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4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5263" y="6286500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400"/>
            </a:lvl1pPr>
          </a:lstStyle>
          <a:p>
            <a:pPr>
              <a:defRPr/>
            </a:pPr>
            <a:fld id="{10D0719D-FD38-47F5-AB9A-498B6CFC1CB2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452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5175" y="6286500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400"/>
            </a:lvl1pPr>
          </a:lstStyle>
          <a:p>
            <a:pPr>
              <a:defRPr/>
            </a:pPr>
            <a:fld id="{89678FAA-4D6D-4FE2-928E-FE4DF28ABC92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/>
          <a:stretch>
            <a:fillRect/>
          </a:stretch>
        </p:blipFill>
        <p:spPr bwMode="auto">
          <a:xfrm>
            <a:off x="26988" y="0"/>
            <a:ext cx="2089150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8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i-FI" altLang="fi-FI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770063"/>
            <a:ext cx="7767638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Click to edit the title text format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2860675" y="5959475"/>
            <a:ext cx="202406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b="1">
                <a:solidFill>
                  <a:srgbClr val="928B81"/>
                </a:solidFill>
                <a:latin typeface="Times New Roman" panose="02020603050405020304" pitchFamily="18" charset="0"/>
                <a:ea typeface="+mn-ea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0466D1E8-9BA8-4A18-899D-8D117036A6AC}" type="datetime1">
              <a:rPr lang="en-US" altLang="fi-FI"/>
              <a:pPr>
                <a:defRPr/>
              </a:pPr>
              <a:t>3/12/2019</a:t>
            </a:fld>
            <a:endParaRPr lang="en-US" altLang="fi-FI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Click to edit the outline text format</a:t>
            </a:r>
          </a:p>
          <a:p>
            <a:pPr lvl="1"/>
            <a:r>
              <a:rPr lang="en-GB" altLang="fi-FI" smtClean="0"/>
              <a:t>Second Outline Level</a:t>
            </a:r>
          </a:p>
          <a:p>
            <a:pPr lvl="2"/>
            <a:r>
              <a:rPr lang="en-GB" altLang="fi-FI" smtClean="0"/>
              <a:t>Third Outline Level</a:t>
            </a:r>
          </a:p>
          <a:p>
            <a:pPr lvl="3"/>
            <a:r>
              <a:rPr lang="en-GB" altLang="fi-FI" smtClean="0"/>
              <a:t>Fourth Outline Level</a:t>
            </a:r>
          </a:p>
          <a:p>
            <a:pPr lvl="4"/>
            <a:r>
              <a:rPr lang="en-GB" altLang="fi-FI" smtClean="0"/>
              <a:t>Fifth Outline Level</a:t>
            </a:r>
          </a:p>
          <a:p>
            <a:pPr lvl="4"/>
            <a:r>
              <a:rPr lang="en-GB" altLang="fi-FI" smtClean="0"/>
              <a:t>Sixth Outline Level</a:t>
            </a:r>
          </a:p>
          <a:p>
            <a:pPr lvl="4"/>
            <a:r>
              <a:rPr lang="en-GB" altLang="fi-FI" smtClean="0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6861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ED293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ED293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ED293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ED293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ED293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ED293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ED293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ED293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ED293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%20data\Arto\opetus\ELEC-E8111%20Autonomous%20Mobile%20Robots\fastslam-dmb-fastslam.avi" TargetMode="External"/><Relationship Id="rId1" Type="http://schemas.microsoft.com/office/2007/relationships/media" Target="file:///C:\user%20data\Arto\opetus\ELEC-E8111%20Autonomous%20Mobile%20Robots\fastslam-dmb-fastslam.avi" TargetMode="Externa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%20data\Arto\opetus\ELEC-E8111%20Autonomous%20Mobile%20Robots\haehnel-ScanMatchingFastSLAM-Seattle-anim-2.avi" TargetMode="External"/><Relationship Id="rId1" Type="http://schemas.microsoft.com/office/2007/relationships/media" Target="file:///C:\user%20data\Arto\opetus\ELEC-E8111%20Autonomous%20Mobile%20Robots\haehnel-ScanMatchingFastSLAM-Seattle-anim-2.avi" TargetMode="Externa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tachnis\talks\amsvl05-fastslam\fastslam-mapping-trajectories-part2.avi" TargetMode="Externa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95313" y="1843088"/>
            <a:ext cx="7769225" cy="1433512"/>
          </a:xfrm>
        </p:spPr>
        <p:txBody>
          <a:bodyPr/>
          <a:lstStyle/>
          <a:p>
            <a:pPr lvl="0" algn="ctr" defTabSz="914400" eaLnBrk="1" hangingPunct="1">
              <a:buClr>
                <a:srgbClr val="DDDDDD"/>
              </a:buClr>
              <a:buSzTx/>
            </a:pPr>
            <a:r>
              <a:rPr lang="en-US" altLang="fi-FI" dirty="0" smtClean="0">
                <a:solidFill>
                  <a:srgbClr val="FFFFFF"/>
                </a:solidFill>
              </a:rPr>
              <a:t>Probabilistic Robotics</a:t>
            </a:r>
            <a:br>
              <a:rPr lang="en-US" altLang="fi-FI" dirty="0" smtClean="0">
                <a:solidFill>
                  <a:srgbClr val="FFFFFF"/>
                </a:solidFill>
              </a:rPr>
            </a:br>
            <a:r>
              <a:rPr lang="de-DE" altLang="fi-FI" sz="2800" dirty="0">
                <a:solidFill>
                  <a:srgbClr val="0033CC"/>
                </a:solidFill>
                <a:latin typeface="Verdana" panose="020B0604030504040204" pitchFamily="34" charset="0"/>
                <a:ea typeface="+mn-ea"/>
                <a:cs typeface="+mn-cs"/>
              </a:rPr>
              <a:t>Bayes Filter </a:t>
            </a:r>
            <a:r>
              <a:rPr lang="de-DE" altLang="fi-FI" sz="2800" dirty="0" smtClean="0">
                <a:solidFill>
                  <a:srgbClr val="0033CC"/>
                </a:solidFill>
                <a:latin typeface="Verdana" panose="020B0604030504040204" pitchFamily="34" charset="0"/>
                <a:ea typeface="+mn-ea"/>
                <a:cs typeface="+mn-cs"/>
              </a:rPr>
              <a:t>Implementations </a:t>
            </a:r>
            <a:br>
              <a:rPr lang="de-DE" altLang="fi-FI" sz="2800" dirty="0" smtClean="0">
                <a:solidFill>
                  <a:srgbClr val="0033CC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de-DE" altLang="fi-FI" sz="2800" dirty="0">
                <a:solidFill>
                  <a:srgbClr val="0033CC"/>
                </a:solidFill>
                <a:latin typeface="Verdana" panose="020B0604030504040204" pitchFamily="34" charset="0"/>
                <a:ea typeface="+mn-ea"/>
                <a:cs typeface="+mn-cs"/>
              </a:rPr>
              <a:t>FastSLAM</a:t>
            </a:r>
            <a:r>
              <a:rPr lang="de-DE" altLang="fi-FI" sz="2400" dirty="0">
                <a:solidFill>
                  <a:srgbClr val="0033CC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de-DE" altLang="fi-FI" sz="2400" dirty="0">
                <a:solidFill>
                  <a:srgbClr val="0033CC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altLang="fi-FI" sz="2800" b="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en-US" altLang="fi-FI" sz="2800" b="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de-DE" altLang="fi-FI" dirty="0">
                <a:solidFill>
                  <a:srgbClr val="0033CC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de-DE" altLang="fi-FI" dirty="0">
                <a:solidFill>
                  <a:srgbClr val="0033CC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endParaRPr lang="en-US" altLang="fi-FI" dirty="0" smtClean="0">
              <a:solidFill>
                <a:srgbClr val="FFFFFF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47688" y="3441700"/>
            <a:ext cx="8048625" cy="2005013"/>
          </a:xfrm>
        </p:spPr>
        <p:txBody>
          <a:bodyPr anchor="ctr"/>
          <a:lstStyle/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fi-FI" dirty="0" smtClean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altLang="fi-FI" dirty="0" smtClean="0">
                <a:solidFill>
                  <a:srgbClr val="FFFFFF"/>
                </a:solidFill>
                <a:latin typeface="Georgia" panose="02040502050405020303" pitchFamily="18" charset="0"/>
              </a:rPr>
              <a:t>ELEC-E8111 </a:t>
            </a:r>
            <a:r>
              <a:rPr lang="fi-FI" altLang="fi-FI" dirty="0" err="1" smtClean="0">
                <a:solidFill>
                  <a:srgbClr val="FFFFFF"/>
                </a:solidFill>
                <a:latin typeface="Georgia" panose="02040502050405020303" pitchFamily="18" charset="0"/>
              </a:rPr>
              <a:t>Autonomous</a:t>
            </a:r>
            <a:r>
              <a:rPr lang="fi-FI" altLang="fi-FI" dirty="0" smtClean="0">
                <a:solidFill>
                  <a:srgbClr val="FFFFFF"/>
                </a:solidFill>
                <a:latin typeface="Georgia" panose="02040502050405020303" pitchFamily="18" charset="0"/>
              </a:rPr>
              <a:t> Mobile </a:t>
            </a:r>
            <a:r>
              <a:rPr lang="fi-FI" altLang="fi-FI" dirty="0" err="1" smtClean="0">
                <a:solidFill>
                  <a:srgbClr val="FFFFFF"/>
                </a:solidFill>
                <a:latin typeface="Georgia" panose="02040502050405020303" pitchFamily="18" charset="0"/>
              </a:rPr>
              <a:t>Robots</a:t>
            </a:r>
            <a:endParaRPr lang="en-US" altLang="fi-FI" dirty="0" smtClean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fi-FI" dirty="0" smtClean="0">
                <a:solidFill>
                  <a:srgbClr val="FFFFFF"/>
                </a:solidFill>
                <a:latin typeface="Georgia" panose="02040502050405020303" pitchFamily="18" charset="0"/>
              </a:rPr>
              <a:t>Arto Visala</a:t>
            </a: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fi-FI" dirty="0" smtClean="0">
                <a:solidFill>
                  <a:srgbClr val="FFFFFF"/>
                </a:solidFill>
                <a:latin typeface="Georgia" panose="02040502050405020303" pitchFamily="18" charset="0"/>
              </a:rPr>
              <a:t>13. 3.2019</a:t>
            </a:r>
            <a:endParaRPr lang="en-US" altLang="fi-FI" dirty="0" smtClean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2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2082D7-4BE6-43CD-9D56-9C3B98478DD1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fi-FI" sz="1400" smtClean="0"/>
          </a:p>
        </p:txBody>
      </p:sp>
      <p:sp>
        <p:nvSpPr>
          <p:cNvPr id="16387" name="Rectangle 5"/>
          <p:cNvSpPr txBox="1">
            <a:spLocks noChangeArrowheads="1"/>
          </p:cNvSpPr>
          <p:nvPr/>
        </p:nvSpPr>
        <p:spPr bwMode="auto">
          <a:xfrm>
            <a:off x="571500" y="417513"/>
            <a:ext cx="842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3600" b="1">
                <a:solidFill>
                  <a:schemeClr val="hlink"/>
                </a:solidFill>
              </a:rPr>
              <a:t>Particle Filter algorithm 3/3</a:t>
            </a:r>
            <a:endParaRPr lang="en-US" altLang="fi-FI" sz="4000" b="1">
              <a:solidFill>
                <a:schemeClr val="hlink"/>
              </a:solidFill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0678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072ECD-1C9D-4FA1-BF4B-F482197DF08D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fi-FI" sz="140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81000" y="4318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916613" y="311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28600" y="1403350"/>
            <a:ext cx="86868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A particle filter can be used to solve both problems</a:t>
            </a:r>
          </a:p>
          <a:p>
            <a:pPr>
              <a:lnSpc>
                <a:spcPct val="110000"/>
              </a:lnSpc>
              <a:buSzPct val="130000"/>
            </a:pPr>
            <a:endParaRPr lang="en-US" altLang="fi-FI" sz="2400"/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Localization: state space </a:t>
            </a:r>
            <a:r>
              <a:rPr lang="en-US" altLang="fi-FI" sz="2400" i="1">
                <a:latin typeface="Symbol" panose="05050102010706020507" pitchFamily="18" charset="2"/>
              </a:rPr>
              <a:t>&lt; </a:t>
            </a:r>
            <a:r>
              <a:rPr lang="en-US" altLang="fi-FI" sz="2400" i="1"/>
              <a:t>x, y, </a:t>
            </a:r>
            <a:r>
              <a:rPr lang="en-US" altLang="fi-FI" sz="2400" i="1">
                <a:latin typeface="Symbol" panose="05050102010706020507" pitchFamily="18" charset="2"/>
                <a:sym typeface="Symbol" panose="05050102010706020507" pitchFamily="18" charset="2"/>
              </a:rPr>
              <a:t>&gt;</a:t>
            </a:r>
          </a:p>
          <a:p>
            <a:pPr>
              <a:lnSpc>
                <a:spcPct val="110000"/>
              </a:lnSpc>
              <a:buSzPct val="130000"/>
            </a:pPr>
            <a:endParaRPr lang="en-US" altLang="fi-FI" sz="2400"/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SLAM: state space </a:t>
            </a:r>
            <a:r>
              <a:rPr lang="en-US" altLang="fi-FI" sz="2400" i="1">
                <a:latin typeface="Symbol" panose="05050102010706020507" pitchFamily="18" charset="2"/>
              </a:rPr>
              <a:t>&lt; </a:t>
            </a:r>
            <a:r>
              <a:rPr lang="en-US" altLang="fi-FI" sz="2400" i="1"/>
              <a:t>x, y, </a:t>
            </a:r>
            <a:r>
              <a:rPr lang="en-US" altLang="fi-FI" sz="2400" i="1">
                <a:sym typeface="Symbol" panose="05050102010706020507" pitchFamily="18" charset="2"/>
              </a:rPr>
              <a:t>, map</a:t>
            </a:r>
            <a:r>
              <a:rPr lang="en-US" altLang="fi-FI" sz="2400" i="1">
                <a:latin typeface="Symbol" panose="05050102010706020507" pitchFamily="18" charset="2"/>
                <a:sym typeface="Symbol" panose="05050102010706020507" pitchFamily="18" charset="2"/>
              </a:rPr>
              <a:t>&gt;</a:t>
            </a:r>
            <a:r>
              <a:rPr lang="en-US" altLang="fi-FI" sz="2400"/>
              <a:t> </a:t>
            </a:r>
          </a:p>
          <a:p>
            <a:pPr lvl="1">
              <a:lnSpc>
                <a:spcPct val="110000"/>
              </a:lnSpc>
              <a:buSzPct val="130000"/>
            </a:pPr>
            <a:r>
              <a:rPr lang="en-US" altLang="fi-FI" sz="2400"/>
              <a:t>for landmark maps = </a:t>
            </a:r>
            <a:r>
              <a:rPr lang="en-US" altLang="fi-FI" sz="2400" i="1">
                <a:latin typeface="Symbol" panose="05050102010706020507" pitchFamily="18" charset="2"/>
              </a:rPr>
              <a:t>&lt; </a:t>
            </a:r>
            <a:r>
              <a:rPr lang="en-US" altLang="fi-FI" sz="2400" i="1"/>
              <a:t>l</a:t>
            </a:r>
            <a:r>
              <a:rPr lang="en-US" altLang="fi-FI" sz="2400" i="1" baseline="-25000"/>
              <a:t>1</a:t>
            </a:r>
            <a:r>
              <a:rPr lang="en-US" altLang="fi-FI" sz="2400" i="1"/>
              <a:t>, l</a:t>
            </a:r>
            <a:r>
              <a:rPr lang="en-US" altLang="fi-FI" sz="2400" i="1" baseline="-25000"/>
              <a:t>2</a:t>
            </a:r>
            <a:r>
              <a:rPr lang="en-US" altLang="fi-FI" sz="2400" i="1"/>
              <a:t>, …, l</a:t>
            </a:r>
            <a:r>
              <a:rPr lang="en-US" altLang="fi-FI" sz="2400" i="1" baseline="-25000"/>
              <a:t>m</a:t>
            </a:r>
            <a:r>
              <a:rPr lang="en-US" altLang="fi-FI" sz="2400" i="1">
                <a:latin typeface="Symbol" panose="05050102010706020507" pitchFamily="18" charset="2"/>
              </a:rPr>
              <a:t>&gt;</a:t>
            </a:r>
            <a:endParaRPr lang="en-US" altLang="fi-FI" sz="2400"/>
          </a:p>
          <a:p>
            <a:pPr lvl="1">
              <a:lnSpc>
                <a:spcPct val="110000"/>
              </a:lnSpc>
              <a:buSzPct val="130000"/>
            </a:pPr>
            <a:r>
              <a:rPr lang="en-US" altLang="fi-FI" sz="2400"/>
              <a:t>for grid maps = </a:t>
            </a:r>
            <a:r>
              <a:rPr lang="en-US" altLang="fi-FI" sz="2400" i="1">
                <a:latin typeface="Symbol" panose="05050102010706020507" pitchFamily="18" charset="2"/>
              </a:rPr>
              <a:t>&lt; </a:t>
            </a:r>
            <a:r>
              <a:rPr lang="en-US" altLang="fi-FI" sz="2400" i="1"/>
              <a:t>c</a:t>
            </a:r>
            <a:r>
              <a:rPr lang="en-US" altLang="fi-FI" sz="2400" i="1" baseline="-25000"/>
              <a:t>11</a:t>
            </a:r>
            <a:r>
              <a:rPr lang="en-US" altLang="fi-FI" sz="2400" i="1"/>
              <a:t>, c</a:t>
            </a:r>
            <a:r>
              <a:rPr lang="en-US" altLang="fi-FI" sz="2400" i="1" baseline="-25000"/>
              <a:t>12</a:t>
            </a:r>
            <a:r>
              <a:rPr lang="en-US" altLang="fi-FI" sz="2400" i="1"/>
              <a:t>, …, c</a:t>
            </a:r>
            <a:r>
              <a:rPr lang="en-US" altLang="fi-FI" sz="2400" i="1" baseline="-25000"/>
              <a:t>1n</a:t>
            </a:r>
            <a:r>
              <a:rPr lang="en-US" altLang="fi-FI" sz="2400" i="1"/>
              <a:t>, c</a:t>
            </a:r>
            <a:r>
              <a:rPr lang="en-US" altLang="fi-FI" sz="2400" i="1" baseline="-25000"/>
              <a:t>21</a:t>
            </a:r>
            <a:r>
              <a:rPr lang="en-US" altLang="fi-FI" sz="2400" i="1"/>
              <a:t>, …, c</a:t>
            </a:r>
            <a:r>
              <a:rPr lang="en-US" altLang="fi-FI" sz="2400" i="1" baseline="-25000"/>
              <a:t>nm</a:t>
            </a:r>
            <a:r>
              <a:rPr lang="en-US" altLang="fi-FI" sz="2400" i="1">
                <a:latin typeface="Symbol" panose="05050102010706020507" pitchFamily="18" charset="2"/>
              </a:rPr>
              <a:t>&gt;</a:t>
            </a:r>
          </a:p>
          <a:p>
            <a:pPr lvl="1">
              <a:lnSpc>
                <a:spcPct val="110000"/>
              </a:lnSpc>
              <a:buSzPct val="130000"/>
            </a:pPr>
            <a:endParaRPr lang="en-US" altLang="fi-FI" sz="2400" i="1"/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 b="1">
                <a:solidFill>
                  <a:schemeClr val="hlink"/>
                </a:solidFill>
              </a:rPr>
              <a:t>Problem:</a:t>
            </a:r>
            <a:r>
              <a:rPr lang="en-US" altLang="fi-FI" sz="2400"/>
              <a:t> The number of particles needed to represent a posterior grows exponentially with </a:t>
            </a:r>
            <a:br>
              <a:rPr lang="en-US" altLang="fi-FI" sz="2400"/>
            </a:br>
            <a:r>
              <a:rPr lang="en-US" altLang="fi-FI" sz="2400"/>
              <a:t>the dimension of the state space!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71475"/>
            <a:ext cx="8424863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Localization vs. SLAM</a:t>
            </a:r>
            <a:endParaRPr lang="en-US" altLang="fi-FI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78521F-A1FC-4810-857F-E23F9F82DBA5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fi-FI" sz="1400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1000" y="439738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5916613" y="319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28600" y="1411288"/>
            <a:ext cx="86868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Is there a dependency between the dimensions of the state space?</a:t>
            </a:r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If so, can we use the dependency to solve the problem more efficiently?</a:t>
            </a:r>
          </a:p>
          <a:p>
            <a:pPr>
              <a:lnSpc>
                <a:spcPct val="110000"/>
              </a:lnSpc>
              <a:buSzPct val="130000"/>
            </a:pPr>
            <a:endParaRPr lang="en-US" altLang="fi-FI" sz="2400"/>
          </a:p>
          <a:p>
            <a:pPr>
              <a:lnSpc>
                <a:spcPct val="110000"/>
              </a:lnSpc>
              <a:buSzPct val="130000"/>
              <a:buFont typeface="Wingdings" panose="05000000000000000000" pitchFamily="2" charset="2"/>
              <a:buNone/>
            </a:pPr>
            <a:endParaRPr lang="en-US" altLang="fi-FI" sz="2400"/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79413"/>
            <a:ext cx="8424863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Dependencies </a:t>
            </a:r>
            <a:endParaRPr lang="en-US" altLang="fi-FI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1F7C57-B4CC-44DC-8704-2504C996F868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fi-FI" sz="1400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81000" y="439738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5916613" y="319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228600" y="1411288"/>
            <a:ext cx="859155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Is there a dependency between the dimensions of the state space?</a:t>
            </a:r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If so, can we use the dependency to solve the problem more efficiently?</a:t>
            </a:r>
          </a:p>
          <a:p>
            <a:pPr>
              <a:lnSpc>
                <a:spcPct val="110000"/>
              </a:lnSpc>
              <a:buSzPct val="130000"/>
            </a:pPr>
            <a:endParaRPr lang="en-US" altLang="fi-FI" sz="2400"/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In the SLAM context</a:t>
            </a:r>
          </a:p>
          <a:p>
            <a:pPr lvl="1">
              <a:lnSpc>
                <a:spcPct val="110000"/>
              </a:lnSpc>
              <a:buSzPct val="130000"/>
            </a:pPr>
            <a:r>
              <a:rPr lang="en-US" altLang="fi-FI" sz="2400"/>
              <a:t>The map depends on the poses of the robot.</a:t>
            </a:r>
          </a:p>
          <a:p>
            <a:pPr lvl="1">
              <a:lnSpc>
                <a:spcPct val="110000"/>
              </a:lnSpc>
              <a:buSzPct val="130000"/>
            </a:pPr>
            <a:r>
              <a:rPr lang="en-US" altLang="fi-FI" sz="2400"/>
              <a:t>We know how to build a map given the position of the sensor is known.</a:t>
            </a:r>
          </a:p>
          <a:p>
            <a:pPr lvl="1">
              <a:lnSpc>
                <a:spcPct val="110000"/>
              </a:lnSpc>
              <a:buSzPct val="130000"/>
            </a:pPr>
            <a:endParaRPr lang="en-US" altLang="fi-FI" sz="2400"/>
          </a:p>
          <a:p>
            <a:pPr lvl="1">
              <a:lnSpc>
                <a:spcPct val="110000"/>
              </a:lnSpc>
              <a:buSzPct val="130000"/>
            </a:pPr>
            <a:endParaRPr lang="en-US" altLang="fi-FI" sz="2400"/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79413"/>
            <a:ext cx="8424863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Dependencies</a:t>
            </a:r>
            <a:endParaRPr lang="en-US" altLang="fi-FI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9A021B-5F68-4F9A-9E43-260E23BDA6B3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fi-FI" sz="1400" smtClean="0"/>
          </a:p>
        </p:txBody>
      </p:sp>
      <p:pic>
        <p:nvPicPr>
          <p:cNvPr id="24579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065338"/>
            <a:ext cx="8535988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381000"/>
            <a:ext cx="8607425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Factored Posterior (Landmarks)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0" y="6400800"/>
            <a:ext cx="660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Factorization first introduced by Murphy in 1999</a:t>
            </a:r>
          </a:p>
        </p:txBody>
      </p:sp>
      <p:sp>
        <p:nvSpPr>
          <p:cNvPr id="24582" name="Line 12"/>
          <p:cNvSpPr>
            <a:spLocks noChangeShapeType="1"/>
          </p:cNvSpPr>
          <p:nvPr/>
        </p:nvSpPr>
        <p:spPr bwMode="auto">
          <a:xfrm>
            <a:off x="1176338" y="1573213"/>
            <a:ext cx="95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238125" y="1041400"/>
            <a:ext cx="1266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poses</a:t>
            </a:r>
          </a:p>
        </p:txBody>
      </p:sp>
      <p:sp>
        <p:nvSpPr>
          <p:cNvPr id="24584" name="Line 14"/>
          <p:cNvSpPr>
            <a:spLocks noChangeShapeType="1"/>
          </p:cNvSpPr>
          <p:nvPr/>
        </p:nvSpPr>
        <p:spPr bwMode="auto">
          <a:xfrm>
            <a:off x="1995488" y="1601788"/>
            <a:ext cx="95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1765300" y="1041400"/>
            <a:ext cx="97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map</a:t>
            </a: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3128963" y="1060450"/>
            <a:ext cx="5078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observations &amp; movements</a:t>
            </a:r>
          </a:p>
        </p:txBody>
      </p:sp>
      <p:sp>
        <p:nvSpPr>
          <p:cNvPr id="24587" name="Line 17"/>
          <p:cNvSpPr>
            <a:spLocks noChangeShapeType="1"/>
          </p:cNvSpPr>
          <p:nvPr/>
        </p:nvSpPr>
        <p:spPr bwMode="auto">
          <a:xfrm flipH="1">
            <a:off x="2824163" y="1535113"/>
            <a:ext cx="419100" cy="5619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4588" name="Line 18"/>
          <p:cNvSpPr>
            <a:spLocks noChangeShapeType="1"/>
          </p:cNvSpPr>
          <p:nvPr/>
        </p:nvSpPr>
        <p:spPr bwMode="auto">
          <a:xfrm flipH="1">
            <a:off x="4062413" y="1554163"/>
            <a:ext cx="19526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EF2F01-6484-4EF9-B2F7-D60A99C78B3F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fi-FI" sz="1400" smtClean="0"/>
          </a:p>
        </p:txBody>
      </p:sp>
      <p:pic>
        <p:nvPicPr>
          <p:cNvPr id="2355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065338"/>
            <a:ext cx="8535988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381000"/>
            <a:ext cx="8607425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Factored Posterior (Landmarks)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52400" y="3578225"/>
            <a:ext cx="298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latin typeface="Arial" panose="020B0604020202020204" pitchFamily="34" charset="0"/>
              </a:rPr>
              <a:t>SLAM posterior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771650" y="4243388"/>
            <a:ext cx="3859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latin typeface="Arial" panose="020B0604020202020204" pitchFamily="34" charset="0"/>
              </a:rPr>
              <a:t>Robot path posterior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5187950" y="5018088"/>
            <a:ext cx="367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latin typeface="Arial" panose="020B0604020202020204" pitchFamily="34" charset="0"/>
              </a:rPr>
              <a:t> landmark positions</a:t>
            </a:r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 flipV="1">
            <a:off x="747713" y="2547938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 flipV="1">
            <a:off x="3886200" y="3386138"/>
            <a:ext cx="0" cy="866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 flipV="1">
            <a:off x="6848475" y="3386138"/>
            <a:ext cx="9525" cy="1543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0" y="6400800"/>
            <a:ext cx="660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Factorization first introduced by Murphy in 1999</a:t>
            </a:r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300038" y="5668963"/>
            <a:ext cx="8199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b="1">
                <a:solidFill>
                  <a:schemeClr val="folHlink"/>
                </a:solidFill>
                <a:latin typeface="Arial" panose="020B0604020202020204" pitchFamily="34" charset="0"/>
              </a:rPr>
              <a:t>Does this help to solve the problem?</a:t>
            </a: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1176338" y="1573213"/>
            <a:ext cx="95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238125" y="1041400"/>
            <a:ext cx="1266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poses</a:t>
            </a:r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1995488" y="1601788"/>
            <a:ext cx="95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1765300" y="1041400"/>
            <a:ext cx="97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map</a:t>
            </a:r>
          </a:p>
        </p:txBody>
      </p: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3128963" y="1060450"/>
            <a:ext cx="5078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observations &amp; movements</a:t>
            </a:r>
          </a:p>
        </p:txBody>
      </p:sp>
      <p:sp>
        <p:nvSpPr>
          <p:cNvPr id="23570" name="Line 19"/>
          <p:cNvSpPr>
            <a:spLocks noChangeShapeType="1"/>
          </p:cNvSpPr>
          <p:nvPr/>
        </p:nvSpPr>
        <p:spPr bwMode="auto">
          <a:xfrm flipH="1">
            <a:off x="2824163" y="1535113"/>
            <a:ext cx="419100" cy="5619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 flipH="1">
            <a:off x="4062413" y="1554163"/>
            <a:ext cx="19526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13A403-C033-4AFC-A822-FCC69689BD5E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fi-FI" sz="1400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76575" y="1371600"/>
            <a:ext cx="7620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00375" y="4800600"/>
            <a:ext cx="7620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371141" name="Rectangle 5"/>
          <p:cNvSpPr>
            <a:spLocks noChangeArrowheads="1"/>
          </p:cNvSpPr>
          <p:nvPr/>
        </p:nvSpPr>
        <p:spPr bwMode="auto">
          <a:xfrm>
            <a:off x="200025" y="57150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fi-FI" sz="2800" b="1">
                <a:solidFill>
                  <a:schemeClr val="folHlink"/>
                </a:solidFill>
                <a:latin typeface="Arial" panose="020B0604020202020204" pitchFamily="34" charset="0"/>
              </a:rPr>
              <a:t>Knowledge of the robot’s true path renders landmark positions conditionally independent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Mapping using Landmarks</a:t>
            </a:r>
          </a:p>
        </p:txBody>
      </p:sp>
      <p:sp>
        <p:nvSpPr>
          <p:cNvPr id="1371143" name="Rectangle 7"/>
          <p:cNvSpPr>
            <a:spLocks noChangeArrowheads="1"/>
          </p:cNvSpPr>
          <p:nvPr/>
        </p:nvSpPr>
        <p:spPr bwMode="auto">
          <a:xfrm>
            <a:off x="2590800" y="2895600"/>
            <a:ext cx="6353175" cy="762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cxnSp>
        <p:nvCxnSpPr>
          <p:cNvPr id="25608" name="AutoShape 9"/>
          <p:cNvCxnSpPr>
            <a:cxnSpLocks noChangeShapeType="1"/>
            <a:stCxn id="25629" idx="6"/>
            <a:endCxn id="25630" idx="2"/>
          </p:cNvCxnSpPr>
          <p:nvPr/>
        </p:nvCxnSpPr>
        <p:spPr bwMode="auto">
          <a:xfrm>
            <a:off x="4105275" y="3268663"/>
            <a:ext cx="57150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9" name="AutoShape 10"/>
          <p:cNvCxnSpPr>
            <a:cxnSpLocks noChangeShapeType="1"/>
            <a:stCxn id="25630" idx="6"/>
            <a:endCxn id="25638" idx="2"/>
          </p:cNvCxnSpPr>
          <p:nvPr/>
        </p:nvCxnSpPr>
        <p:spPr bwMode="auto">
          <a:xfrm>
            <a:off x="5256213" y="3271838"/>
            <a:ext cx="576262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0" name="AutoShape 11"/>
          <p:cNvCxnSpPr>
            <a:cxnSpLocks noChangeShapeType="1"/>
            <a:endCxn id="25631" idx="2"/>
          </p:cNvCxnSpPr>
          <p:nvPr/>
        </p:nvCxnSpPr>
        <p:spPr bwMode="auto">
          <a:xfrm>
            <a:off x="7580313" y="3268663"/>
            <a:ext cx="531812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1" name="AutoShape 12"/>
          <p:cNvCxnSpPr>
            <a:cxnSpLocks noChangeShapeType="1"/>
            <a:stCxn id="25630" idx="3"/>
            <a:endCxn id="25632" idx="0"/>
          </p:cNvCxnSpPr>
          <p:nvPr/>
        </p:nvCxnSpPr>
        <p:spPr bwMode="auto">
          <a:xfrm flipH="1">
            <a:off x="4484688" y="3490913"/>
            <a:ext cx="261937" cy="244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2" name="AutoShape 13"/>
          <p:cNvCxnSpPr>
            <a:cxnSpLocks noChangeShapeType="1"/>
            <a:stCxn id="25631" idx="3"/>
            <a:endCxn id="25633" idx="0"/>
          </p:cNvCxnSpPr>
          <p:nvPr/>
        </p:nvCxnSpPr>
        <p:spPr bwMode="auto">
          <a:xfrm flipH="1">
            <a:off x="8023225" y="3490913"/>
            <a:ext cx="174625" cy="2349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3" name="AutoShape 14"/>
          <p:cNvCxnSpPr>
            <a:cxnSpLocks noChangeShapeType="1"/>
            <a:stCxn id="25629" idx="0"/>
            <a:endCxn id="25636" idx="3"/>
          </p:cNvCxnSpPr>
          <p:nvPr/>
        </p:nvCxnSpPr>
        <p:spPr bwMode="auto">
          <a:xfrm flipV="1">
            <a:off x="3838575" y="2736850"/>
            <a:ext cx="387350" cy="222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4" name="AutoShape 15"/>
          <p:cNvCxnSpPr>
            <a:cxnSpLocks noChangeShapeType="1"/>
            <a:stCxn id="25635" idx="6"/>
            <a:endCxn id="25636" idx="1"/>
          </p:cNvCxnSpPr>
          <p:nvPr/>
        </p:nvCxnSpPr>
        <p:spPr bwMode="auto">
          <a:xfrm>
            <a:off x="3703638" y="1757363"/>
            <a:ext cx="522287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5" name="AutoShape 16"/>
          <p:cNvCxnSpPr>
            <a:cxnSpLocks noChangeShapeType="1"/>
            <a:stCxn id="25630" idx="4"/>
            <a:endCxn id="25637" idx="0"/>
          </p:cNvCxnSpPr>
          <p:nvPr/>
        </p:nvCxnSpPr>
        <p:spPr bwMode="auto">
          <a:xfrm>
            <a:off x="4967288" y="3581400"/>
            <a:ext cx="355600" cy="7334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6" name="AutoShape 17"/>
          <p:cNvCxnSpPr>
            <a:cxnSpLocks noChangeShapeType="1"/>
            <a:stCxn id="25634" idx="6"/>
            <a:endCxn id="25637" idx="2"/>
          </p:cNvCxnSpPr>
          <p:nvPr/>
        </p:nvCxnSpPr>
        <p:spPr bwMode="auto">
          <a:xfrm flipV="1">
            <a:off x="3684588" y="4624388"/>
            <a:ext cx="1336675" cy="552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7" name="AutoShape 18"/>
          <p:cNvCxnSpPr>
            <a:cxnSpLocks noChangeShapeType="1"/>
            <a:stCxn id="25638" idx="3"/>
            <a:endCxn id="25639" idx="0"/>
          </p:cNvCxnSpPr>
          <p:nvPr/>
        </p:nvCxnSpPr>
        <p:spPr bwMode="auto">
          <a:xfrm flipH="1">
            <a:off x="5737225" y="3490913"/>
            <a:ext cx="165100" cy="2254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8" name="AutoShape 19"/>
          <p:cNvCxnSpPr>
            <a:cxnSpLocks noChangeShapeType="1"/>
            <a:stCxn id="25638" idx="0"/>
            <a:endCxn id="25640" idx="3"/>
          </p:cNvCxnSpPr>
          <p:nvPr/>
        </p:nvCxnSpPr>
        <p:spPr bwMode="auto">
          <a:xfrm flipV="1">
            <a:off x="6122988" y="2736850"/>
            <a:ext cx="393700" cy="2254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9" name="AutoShape 20"/>
          <p:cNvCxnSpPr>
            <a:cxnSpLocks noChangeShapeType="1"/>
            <a:stCxn id="25635" idx="6"/>
            <a:endCxn id="25640" idx="1"/>
          </p:cNvCxnSpPr>
          <p:nvPr/>
        </p:nvCxnSpPr>
        <p:spPr bwMode="auto">
          <a:xfrm>
            <a:off x="3703638" y="1757363"/>
            <a:ext cx="281305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20" name="AutoShape 21"/>
          <p:cNvCxnSpPr>
            <a:cxnSpLocks noChangeShapeType="1"/>
            <a:stCxn id="25631" idx="4"/>
            <a:endCxn id="25641" idx="0"/>
          </p:cNvCxnSpPr>
          <p:nvPr/>
        </p:nvCxnSpPr>
        <p:spPr bwMode="auto">
          <a:xfrm>
            <a:off x="8404225" y="3581400"/>
            <a:ext cx="336550" cy="741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21" name="AutoShape 22"/>
          <p:cNvCxnSpPr>
            <a:cxnSpLocks noChangeShapeType="1"/>
            <a:stCxn id="25634" idx="6"/>
            <a:endCxn id="25641" idx="2"/>
          </p:cNvCxnSpPr>
          <p:nvPr/>
        </p:nvCxnSpPr>
        <p:spPr bwMode="auto">
          <a:xfrm flipV="1">
            <a:off x="3684588" y="4632325"/>
            <a:ext cx="4775200" cy="5445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22" name="AutoShape 23"/>
          <p:cNvCxnSpPr>
            <a:cxnSpLocks noChangeShapeType="1"/>
            <a:stCxn id="25638" idx="6"/>
          </p:cNvCxnSpPr>
          <p:nvPr/>
        </p:nvCxnSpPr>
        <p:spPr bwMode="auto">
          <a:xfrm flipV="1">
            <a:off x="6434138" y="3268663"/>
            <a:ext cx="6000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6931025" y="2860675"/>
            <a:ext cx="81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3600" b="1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25624" name="Rectangle 25"/>
          <p:cNvSpPr>
            <a:spLocks noChangeArrowheads="1"/>
          </p:cNvSpPr>
          <p:nvPr/>
        </p:nvSpPr>
        <p:spPr bwMode="auto">
          <a:xfrm>
            <a:off x="365125" y="1527175"/>
            <a:ext cx="179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Landmark 1</a:t>
            </a:r>
          </a:p>
        </p:txBody>
      </p:sp>
      <p:sp>
        <p:nvSpPr>
          <p:cNvPr id="25625" name="Rectangle 26"/>
          <p:cNvSpPr>
            <a:spLocks noChangeArrowheads="1"/>
          </p:cNvSpPr>
          <p:nvPr/>
        </p:nvSpPr>
        <p:spPr bwMode="auto">
          <a:xfrm>
            <a:off x="304800" y="2413000"/>
            <a:ext cx="191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observations</a:t>
            </a:r>
          </a:p>
        </p:txBody>
      </p:sp>
      <p:sp>
        <p:nvSpPr>
          <p:cNvPr id="25626" name="Rectangle 27"/>
          <p:cNvSpPr>
            <a:spLocks noChangeArrowheads="1"/>
          </p:cNvSpPr>
          <p:nvPr/>
        </p:nvSpPr>
        <p:spPr bwMode="auto">
          <a:xfrm>
            <a:off x="312738" y="3036888"/>
            <a:ext cx="189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Robot poses</a:t>
            </a:r>
          </a:p>
        </p:txBody>
      </p:sp>
      <p:sp>
        <p:nvSpPr>
          <p:cNvPr id="25627" name="Rectangle 28"/>
          <p:cNvSpPr>
            <a:spLocks noChangeArrowheads="1"/>
          </p:cNvSpPr>
          <p:nvPr/>
        </p:nvSpPr>
        <p:spPr bwMode="auto">
          <a:xfrm>
            <a:off x="636588" y="3751263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controls</a:t>
            </a:r>
          </a:p>
        </p:txBody>
      </p:sp>
      <p:sp>
        <p:nvSpPr>
          <p:cNvPr id="25628" name="Line 30"/>
          <p:cNvSpPr>
            <a:spLocks noChangeShapeType="1"/>
          </p:cNvSpPr>
          <p:nvPr/>
        </p:nvSpPr>
        <p:spPr bwMode="auto">
          <a:xfrm>
            <a:off x="2209800" y="2641600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5629" name="Oval 33"/>
          <p:cNvSpPr>
            <a:spLocks noChangeArrowheads="1"/>
          </p:cNvSpPr>
          <p:nvPr/>
        </p:nvSpPr>
        <p:spPr bwMode="auto">
          <a:xfrm>
            <a:off x="3548063" y="2959100"/>
            <a:ext cx="579437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x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5630" name="Oval 34"/>
          <p:cNvSpPr>
            <a:spLocks noChangeArrowheads="1"/>
          </p:cNvSpPr>
          <p:nvPr/>
        </p:nvSpPr>
        <p:spPr bwMode="auto">
          <a:xfrm>
            <a:off x="4654550" y="2962275"/>
            <a:ext cx="623888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x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631" name="Oval 35"/>
          <p:cNvSpPr>
            <a:spLocks noChangeArrowheads="1"/>
          </p:cNvSpPr>
          <p:nvPr/>
        </p:nvSpPr>
        <p:spPr bwMode="auto">
          <a:xfrm>
            <a:off x="8112125" y="2962275"/>
            <a:ext cx="582613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x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5632" name="Oval 36"/>
          <p:cNvSpPr>
            <a:spLocks noChangeArrowheads="1"/>
          </p:cNvSpPr>
          <p:nvPr/>
        </p:nvSpPr>
        <p:spPr bwMode="auto">
          <a:xfrm>
            <a:off x="4167188" y="3735388"/>
            <a:ext cx="635000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u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1 </a:t>
            </a:r>
          </a:p>
        </p:txBody>
      </p:sp>
      <p:sp>
        <p:nvSpPr>
          <p:cNvPr id="25633" name="Oval 37"/>
          <p:cNvSpPr>
            <a:spLocks noChangeArrowheads="1"/>
          </p:cNvSpPr>
          <p:nvPr/>
        </p:nvSpPr>
        <p:spPr bwMode="auto">
          <a:xfrm>
            <a:off x="7620000" y="3725863"/>
            <a:ext cx="804863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u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t-1</a:t>
            </a:r>
          </a:p>
        </p:txBody>
      </p:sp>
      <p:sp>
        <p:nvSpPr>
          <p:cNvPr id="25634" name="Oval 38"/>
          <p:cNvSpPr>
            <a:spLocks noChangeArrowheads="1"/>
          </p:cNvSpPr>
          <p:nvPr/>
        </p:nvSpPr>
        <p:spPr bwMode="auto">
          <a:xfrm>
            <a:off x="3141663" y="4867275"/>
            <a:ext cx="490537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Comic Sans MS" panose="030F0702030302020204" pitchFamily="66" charset="0"/>
                <a:sym typeface="Symbol" panose="05050102010706020507" pitchFamily="18" charset="2"/>
              </a:rPr>
              <a:t>l</a:t>
            </a:r>
            <a:r>
              <a:rPr lang="en-US" altLang="fi-FI" sz="2400" baseline="-25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635" name="Oval 39"/>
          <p:cNvSpPr>
            <a:spLocks noChangeArrowheads="1"/>
          </p:cNvSpPr>
          <p:nvPr/>
        </p:nvSpPr>
        <p:spPr bwMode="auto">
          <a:xfrm>
            <a:off x="3206750" y="1447800"/>
            <a:ext cx="442913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Comic Sans MS" panose="030F0702030302020204" pitchFamily="66" charset="0"/>
                <a:sym typeface="Symbol" panose="05050102010706020507" pitchFamily="18" charset="2"/>
              </a:rPr>
              <a:t>l</a:t>
            </a:r>
            <a:r>
              <a:rPr lang="en-US" altLang="fi-FI" sz="2400" baseline="-250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5636" name="Oval 40"/>
          <p:cNvSpPr>
            <a:spLocks noChangeArrowheads="1"/>
          </p:cNvSpPr>
          <p:nvPr/>
        </p:nvSpPr>
        <p:spPr bwMode="auto">
          <a:xfrm>
            <a:off x="4143375" y="2209800"/>
            <a:ext cx="558800" cy="61753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z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5637" name="Oval 41"/>
          <p:cNvSpPr>
            <a:spLocks noChangeArrowheads="1"/>
          </p:cNvSpPr>
          <p:nvPr/>
        </p:nvSpPr>
        <p:spPr bwMode="auto">
          <a:xfrm>
            <a:off x="5021263" y="4314825"/>
            <a:ext cx="603250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z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638" name="Oval 42"/>
          <p:cNvSpPr>
            <a:spLocks noChangeArrowheads="1"/>
          </p:cNvSpPr>
          <p:nvPr/>
        </p:nvSpPr>
        <p:spPr bwMode="auto">
          <a:xfrm>
            <a:off x="5810250" y="2962275"/>
            <a:ext cx="623888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x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5639" name="Oval 43"/>
          <p:cNvSpPr>
            <a:spLocks noChangeArrowheads="1"/>
          </p:cNvSpPr>
          <p:nvPr/>
        </p:nvSpPr>
        <p:spPr bwMode="auto">
          <a:xfrm>
            <a:off x="5438775" y="3716338"/>
            <a:ext cx="596900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u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5640" name="Oval 44"/>
          <p:cNvSpPr>
            <a:spLocks noChangeArrowheads="1"/>
          </p:cNvSpPr>
          <p:nvPr/>
        </p:nvSpPr>
        <p:spPr bwMode="auto">
          <a:xfrm>
            <a:off x="6429375" y="2209800"/>
            <a:ext cx="600075" cy="61753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z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5641" name="Oval 45"/>
          <p:cNvSpPr>
            <a:spLocks noChangeArrowheads="1"/>
          </p:cNvSpPr>
          <p:nvPr/>
        </p:nvSpPr>
        <p:spPr bwMode="auto">
          <a:xfrm>
            <a:off x="8459788" y="4322763"/>
            <a:ext cx="560387" cy="61753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z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5642" name="Rectangle 46"/>
          <p:cNvSpPr>
            <a:spLocks noChangeArrowheads="1"/>
          </p:cNvSpPr>
          <p:nvPr/>
        </p:nvSpPr>
        <p:spPr bwMode="auto">
          <a:xfrm>
            <a:off x="363538" y="4956175"/>
            <a:ext cx="1795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Landmark 2</a:t>
            </a:r>
          </a:p>
        </p:txBody>
      </p:sp>
      <p:sp>
        <p:nvSpPr>
          <p:cNvPr id="25643" name="Oval 48"/>
          <p:cNvSpPr>
            <a:spLocks noChangeArrowheads="1"/>
          </p:cNvSpPr>
          <p:nvPr/>
        </p:nvSpPr>
        <p:spPr bwMode="auto">
          <a:xfrm>
            <a:off x="2660650" y="2963863"/>
            <a:ext cx="658813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x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0</a:t>
            </a:r>
          </a:p>
        </p:txBody>
      </p:sp>
      <p:cxnSp>
        <p:nvCxnSpPr>
          <p:cNvPr id="25644" name="AutoShape 49"/>
          <p:cNvCxnSpPr>
            <a:cxnSpLocks noChangeShapeType="1"/>
            <a:stCxn id="25643" idx="6"/>
            <a:endCxn id="25629" idx="2"/>
          </p:cNvCxnSpPr>
          <p:nvPr/>
        </p:nvCxnSpPr>
        <p:spPr bwMode="auto">
          <a:xfrm flipV="1">
            <a:off x="3319463" y="3268663"/>
            <a:ext cx="228600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45" name="Line 50"/>
          <p:cNvSpPr>
            <a:spLocks noChangeShapeType="1"/>
          </p:cNvSpPr>
          <p:nvPr/>
        </p:nvSpPr>
        <p:spPr bwMode="auto">
          <a:xfrm>
            <a:off x="2181225" y="3279775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5646" name="Line 51"/>
          <p:cNvSpPr>
            <a:spLocks noChangeShapeType="1"/>
          </p:cNvSpPr>
          <p:nvPr/>
        </p:nvSpPr>
        <p:spPr bwMode="auto">
          <a:xfrm>
            <a:off x="2181225" y="1784350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5647" name="Line 52"/>
          <p:cNvSpPr>
            <a:spLocks noChangeShapeType="1"/>
          </p:cNvSpPr>
          <p:nvPr/>
        </p:nvSpPr>
        <p:spPr bwMode="auto">
          <a:xfrm>
            <a:off x="2143125" y="3994150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5648" name="Line 53"/>
          <p:cNvSpPr>
            <a:spLocks noChangeShapeType="1"/>
          </p:cNvSpPr>
          <p:nvPr/>
        </p:nvSpPr>
        <p:spPr bwMode="auto">
          <a:xfrm>
            <a:off x="2152650" y="5222875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cxnSp>
        <p:nvCxnSpPr>
          <p:cNvPr id="25649" name="AutoShape 54"/>
          <p:cNvCxnSpPr>
            <a:cxnSpLocks noChangeShapeType="1"/>
            <a:endCxn id="25650" idx="0"/>
          </p:cNvCxnSpPr>
          <p:nvPr/>
        </p:nvCxnSpPr>
        <p:spPr bwMode="auto">
          <a:xfrm flipH="1">
            <a:off x="3398838" y="3500438"/>
            <a:ext cx="261937" cy="244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50" name="Oval 55"/>
          <p:cNvSpPr>
            <a:spLocks noChangeArrowheads="1"/>
          </p:cNvSpPr>
          <p:nvPr/>
        </p:nvSpPr>
        <p:spPr bwMode="auto">
          <a:xfrm>
            <a:off x="3059113" y="3744913"/>
            <a:ext cx="679450" cy="6191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i="1">
                <a:latin typeface="Comic Sans MS" panose="030F0702030302020204" pitchFamily="66" charset="0"/>
              </a:rPr>
              <a:t>u</a:t>
            </a:r>
            <a:r>
              <a:rPr lang="en-US" altLang="fi-FI" sz="2400" i="1" baseline="-25000">
                <a:latin typeface="Comic Sans MS" panose="030F0702030302020204" pitchFamily="66" charset="0"/>
              </a:rPr>
              <a:t>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1" grpId="0"/>
      <p:bldP spid="13711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70A790-ED0E-43F9-A359-1B490B474DB2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fi-FI" sz="1400" smtClean="0"/>
          </a:p>
        </p:txBody>
      </p:sp>
      <p:pic>
        <p:nvPicPr>
          <p:cNvPr id="2662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409700"/>
            <a:ext cx="7613650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381000"/>
            <a:ext cx="8607425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Factored Posterior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88925" y="4124325"/>
            <a:ext cx="4059238" cy="1085850"/>
          </a:xfrm>
          <a:prstGeom prst="rect">
            <a:avLst/>
          </a:prstGeom>
          <a:solidFill>
            <a:srgbClr val="85AE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latin typeface="Arial" panose="020B0604020202020204" pitchFamily="34" charset="0"/>
              </a:rPr>
              <a:t>Robot path posterior</a:t>
            </a:r>
            <a:br>
              <a:rPr lang="en-US" altLang="fi-FI">
                <a:latin typeface="Arial" panose="020B0604020202020204" pitchFamily="34" charset="0"/>
              </a:rPr>
            </a:br>
            <a:r>
              <a:rPr lang="en-US" altLang="fi-FI">
                <a:latin typeface="Arial" panose="020B0604020202020204" pitchFamily="34" charset="0"/>
              </a:rPr>
              <a:t>(localization problem)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868863" y="4545013"/>
            <a:ext cx="4052887" cy="1573212"/>
          </a:xfrm>
          <a:prstGeom prst="rect">
            <a:avLst/>
          </a:prstGeom>
          <a:solidFill>
            <a:srgbClr val="85AE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latin typeface="Arial" panose="020B0604020202020204" pitchFamily="34" charset="0"/>
              </a:rPr>
              <a:t>Conditionally independent </a:t>
            </a:r>
            <a:br>
              <a:rPr lang="en-US" altLang="fi-FI">
                <a:latin typeface="Arial" panose="020B0604020202020204" pitchFamily="34" charset="0"/>
              </a:rPr>
            </a:br>
            <a:r>
              <a:rPr lang="en-US" altLang="fi-FI">
                <a:latin typeface="Arial" panose="020B0604020202020204" pitchFamily="34" charset="0"/>
              </a:rPr>
              <a:t>landmark positions</a:t>
            </a:r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V="1">
            <a:off x="2579688" y="3319463"/>
            <a:ext cx="557212" cy="760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H="1" flipV="1">
            <a:off x="6858000" y="3449638"/>
            <a:ext cx="1588" cy="1019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5FBBA6-D50D-4D30-AB9E-0D952A4D341D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fi-FI" sz="14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Rao-Blackwellization</a:t>
            </a:r>
          </a:p>
        </p:txBody>
      </p:sp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246063" y="3548063"/>
            <a:ext cx="8686800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This factorization is also called Rao-Blackwellization</a:t>
            </a:r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Given that the second term can be computed efficiently, particle filtering becomes possible!</a:t>
            </a:r>
          </a:p>
        </p:txBody>
      </p:sp>
      <p:pic>
        <p:nvPicPr>
          <p:cNvPr id="27653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819275"/>
            <a:ext cx="87264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5A3DBC-DB98-40A2-BFBB-ED561B23AB14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fi-FI" sz="14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FastSLAM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63525" y="1085850"/>
            <a:ext cx="86868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Rao-Blackwellized particle filtering based on landmarks     [Montemerlo et al., 2002]</a:t>
            </a:r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Each landmark is represented by a 2x2 </a:t>
            </a:r>
            <a:br>
              <a:rPr lang="en-US" altLang="fi-FI" sz="2400"/>
            </a:br>
            <a:r>
              <a:rPr lang="en-US" altLang="fi-FI" sz="2400"/>
              <a:t>Extended Kalman Filter (EKF)</a:t>
            </a:r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Each particle therefore has to maintain </a:t>
            </a:r>
            <a:r>
              <a:rPr lang="en-US" altLang="fi-FI" sz="2400" i="1"/>
              <a:t>M</a:t>
            </a:r>
            <a:r>
              <a:rPr lang="en-US" altLang="fi-FI" sz="2400"/>
              <a:t> EKFs</a:t>
            </a:r>
          </a:p>
        </p:txBody>
      </p:sp>
      <p:grpSp>
        <p:nvGrpSpPr>
          <p:cNvPr id="28677" name="Group 43"/>
          <p:cNvGrpSpPr>
            <a:grpSpLocks/>
          </p:cNvGrpSpPr>
          <p:nvPr/>
        </p:nvGrpSpPr>
        <p:grpSpPr bwMode="auto">
          <a:xfrm>
            <a:off x="1066800" y="6008688"/>
            <a:ext cx="8001000" cy="685800"/>
            <a:chOff x="672" y="3785"/>
            <a:chExt cx="5040" cy="432"/>
          </a:xfrm>
        </p:grpSpPr>
        <p:sp>
          <p:nvSpPr>
            <p:cNvPr id="28694" name="Rectangle 8"/>
            <p:cNvSpPr>
              <a:spLocks noChangeArrowheads="1"/>
            </p:cNvSpPr>
            <p:nvPr/>
          </p:nvSpPr>
          <p:spPr bwMode="auto">
            <a:xfrm>
              <a:off x="672" y="3785"/>
              <a:ext cx="5040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28695" name="Rectangle 9"/>
            <p:cNvSpPr>
              <a:spLocks noChangeArrowheads="1"/>
            </p:cNvSpPr>
            <p:nvPr/>
          </p:nvSpPr>
          <p:spPr bwMode="auto">
            <a:xfrm>
              <a:off x="1776" y="3833"/>
              <a:ext cx="120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400" b="1">
                  <a:latin typeface="Arial" panose="020B0604020202020204" pitchFamily="34" charset="0"/>
                </a:rPr>
                <a:t>Landmark 1</a:t>
              </a:r>
            </a:p>
          </p:txBody>
        </p:sp>
        <p:sp>
          <p:nvSpPr>
            <p:cNvPr id="28696" name="Rectangle 10"/>
            <p:cNvSpPr>
              <a:spLocks noChangeArrowheads="1"/>
            </p:cNvSpPr>
            <p:nvPr/>
          </p:nvSpPr>
          <p:spPr bwMode="auto">
            <a:xfrm>
              <a:off x="3024" y="3833"/>
              <a:ext cx="120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400" b="1">
                  <a:latin typeface="Arial" panose="020B0604020202020204" pitchFamily="34" charset="0"/>
                </a:rPr>
                <a:t>Landmark 2</a:t>
              </a:r>
            </a:p>
          </p:txBody>
        </p:sp>
        <p:sp>
          <p:nvSpPr>
            <p:cNvPr id="28697" name="Rectangle 11"/>
            <p:cNvSpPr>
              <a:spLocks noChangeArrowheads="1"/>
            </p:cNvSpPr>
            <p:nvPr/>
          </p:nvSpPr>
          <p:spPr bwMode="auto">
            <a:xfrm>
              <a:off x="4464" y="3833"/>
              <a:ext cx="120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400" b="1">
                  <a:latin typeface="Arial" panose="020B0604020202020204" pitchFamily="34" charset="0"/>
                </a:rPr>
                <a:t>Landmark M</a:t>
              </a:r>
            </a:p>
          </p:txBody>
        </p:sp>
        <p:sp>
          <p:nvSpPr>
            <p:cNvPr id="28698" name="Rectangle 12"/>
            <p:cNvSpPr>
              <a:spLocks noChangeArrowheads="1"/>
            </p:cNvSpPr>
            <p:nvPr/>
          </p:nvSpPr>
          <p:spPr bwMode="auto">
            <a:xfrm>
              <a:off x="4204" y="3881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400" b="1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28699" name="Rectangle 13"/>
            <p:cNvSpPr>
              <a:spLocks noChangeArrowheads="1"/>
            </p:cNvSpPr>
            <p:nvPr/>
          </p:nvSpPr>
          <p:spPr bwMode="auto">
            <a:xfrm>
              <a:off x="720" y="3833"/>
              <a:ext cx="72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400">
                  <a:latin typeface="Arial" panose="020B0604020202020204" pitchFamily="34" charset="0"/>
                </a:rPr>
                <a:t>x, y, </a:t>
              </a:r>
              <a:r>
                <a:rPr lang="en-US" altLang="fi-FI" sz="2400">
                  <a:latin typeface="Comic Sans MS" panose="030F0702030302020204" pitchFamily="66" charset="0"/>
                  <a:sym typeface="Symbol" panose="05050102010706020507" pitchFamily="18" charset="2"/>
                </a:rPr>
                <a:t></a:t>
              </a:r>
            </a:p>
          </p:txBody>
        </p:sp>
      </p:grpSp>
      <p:sp>
        <p:nvSpPr>
          <p:cNvPr id="28678" name="Rectangle 16"/>
          <p:cNvSpPr>
            <a:spLocks noChangeArrowheads="1"/>
          </p:cNvSpPr>
          <p:nvPr/>
        </p:nvSpPr>
        <p:spPr bwMode="auto">
          <a:xfrm>
            <a:off x="1066800" y="3625850"/>
            <a:ext cx="8001000" cy="6858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28679" name="Rectangle 17"/>
          <p:cNvSpPr>
            <a:spLocks noChangeArrowheads="1"/>
          </p:cNvSpPr>
          <p:nvPr/>
        </p:nvSpPr>
        <p:spPr bwMode="auto">
          <a:xfrm>
            <a:off x="2819400" y="370205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Landmark 1</a:t>
            </a:r>
          </a:p>
        </p:txBody>
      </p:sp>
      <p:sp>
        <p:nvSpPr>
          <p:cNvPr id="28680" name="Rectangle 18"/>
          <p:cNvSpPr>
            <a:spLocks noChangeArrowheads="1"/>
          </p:cNvSpPr>
          <p:nvPr/>
        </p:nvSpPr>
        <p:spPr bwMode="auto">
          <a:xfrm>
            <a:off x="4800600" y="370205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Landmark 2</a:t>
            </a:r>
          </a:p>
        </p:txBody>
      </p:sp>
      <p:sp>
        <p:nvSpPr>
          <p:cNvPr id="28681" name="Rectangle 19"/>
          <p:cNvSpPr>
            <a:spLocks noChangeArrowheads="1"/>
          </p:cNvSpPr>
          <p:nvPr/>
        </p:nvSpPr>
        <p:spPr bwMode="auto">
          <a:xfrm>
            <a:off x="7086600" y="370205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Landmark M</a:t>
            </a:r>
          </a:p>
        </p:txBody>
      </p:sp>
      <p:sp>
        <p:nvSpPr>
          <p:cNvPr id="28682" name="Rectangle 20"/>
          <p:cNvSpPr>
            <a:spLocks noChangeArrowheads="1"/>
          </p:cNvSpPr>
          <p:nvPr/>
        </p:nvSpPr>
        <p:spPr bwMode="auto">
          <a:xfrm>
            <a:off x="6673850" y="37782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8683" name="Rectangle 21"/>
          <p:cNvSpPr>
            <a:spLocks noChangeArrowheads="1"/>
          </p:cNvSpPr>
          <p:nvPr/>
        </p:nvSpPr>
        <p:spPr bwMode="auto">
          <a:xfrm>
            <a:off x="1143000" y="3702050"/>
            <a:ext cx="1143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x, y, </a:t>
            </a:r>
            <a:r>
              <a:rPr lang="en-US" altLang="fi-FI" sz="2400">
                <a:latin typeface="Comic Sans MS" panose="030F0702030302020204" pitchFamily="66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28684" name="Rectangle 22"/>
          <p:cNvSpPr>
            <a:spLocks noChangeArrowheads="1"/>
          </p:cNvSpPr>
          <p:nvPr/>
        </p:nvSpPr>
        <p:spPr bwMode="auto">
          <a:xfrm>
            <a:off x="0" y="3609975"/>
            <a:ext cx="110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#1</a:t>
            </a:r>
          </a:p>
        </p:txBody>
      </p:sp>
      <p:sp>
        <p:nvSpPr>
          <p:cNvPr id="28685" name="Rectangle 25"/>
          <p:cNvSpPr>
            <a:spLocks noChangeArrowheads="1"/>
          </p:cNvSpPr>
          <p:nvPr/>
        </p:nvSpPr>
        <p:spPr bwMode="auto">
          <a:xfrm>
            <a:off x="1066800" y="4692650"/>
            <a:ext cx="8001000" cy="6858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28686" name="Rectangle 26"/>
          <p:cNvSpPr>
            <a:spLocks noChangeArrowheads="1"/>
          </p:cNvSpPr>
          <p:nvPr/>
        </p:nvSpPr>
        <p:spPr bwMode="auto">
          <a:xfrm>
            <a:off x="2819400" y="476885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Landmark 1</a:t>
            </a:r>
          </a:p>
        </p:txBody>
      </p:sp>
      <p:sp>
        <p:nvSpPr>
          <p:cNvPr id="28687" name="Rectangle 27"/>
          <p:cNvSpPr>
            <a:spLocks noChangeArrowheads="1"/>
          </p:cNvSpPr>
          <p:nvPr/>
        </p:nvSpPr>
        <p:spPr bwMode="auto">
          <a:xfrm>
            <a:off x="4800600" y="476885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Landmark 2</a:t>
            </a:r>
          </a:p>
        </p:txBody>
      </p:sp>
      <p:sp>
        <p:nvSpPr>
          <p:cNvPr id="28688" name="Rectangle 28"/>
          <p:cNvSpPr>
            <a:spLocks noChangeArrowheads="1"/>
          </p:cNvSpPr>
          <p:nvPr/>
        </p:nvSpPr>
        <p:spPr bwMode="auto">
          <a:xfrm>
            <a:off x="7086600" y="476885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Landmark M</a:t>
            </a:r>
          </a:p>
        </p:txBody>
      </p:sp>
      <p:sp>
        <p:nvSpPr>
          <p:cNvPr id="28689" name="Rectangle 29"/>
          <p:cNvSpPr>
            <a:spLocks noChangeArrowheads="1"/>
          </p:cNvSpPr>
          <p:nvPr/>
        </p:nvSpPr>
        <p:spPr bwMode="auto">
          <a:xfrm>
            <a:off x="6673850" y="48450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8690" name="Rectangle 30"/>
          <p:cNvSpPr>
            <a:spLocks noChangeArrowheads="1"/>
          </p:cNvSpPr>
          <p:nvPr/>
        </p:nvSpPr>
        <p:spPr bwMode="auto">
          <a:xfrm>
            <a:off x="1143000" y="4768850"/>
            <a:ext cx="1143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x, y, </a:t>
            </a:r>
            <a:r>
              <a:rPr lang="en-US" altLang="fi-FI" sz="2400">
                <a:latin typeface="Comic Sans MS" panose="030F0702030302020204" pitchFamily="66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28691" name="Rectangle 31"/>
          <p:cNvSpPr>
            <a:spLocks noChangeArrowheads="1"/>
          </p:cNvSpPr>
          <p:nvPr/>
        </p:nvSpPr>
        <p:spPr bwMode="auto">
          <a:xfrm>
            <a:off x="0" y="4676775"/>
            <a:ext cx="110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#2</a:t>
            </a:r>
          </a:p>
        </p:txBody>
      </p:sp>
      <p:sp>
        <p:nvSpPr>
          <p:cNvPr id="28692" name="Rectangle 41"/>
          <p:cNvSpPr>
            <a:spLocks noChangeArrowheads="1"/>
          </p:cNvSpPr>
          <p:nvPr/>
        </p:nvSpPr>
        <p:spPr bwMode="auto">
          <a:xfrm>
            <a:off x="0" y="5992813"/>
            <a:ext cx="110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8693" name="Rectangle 42"/>
          <p:cNvSpPr>
            <a:spLocks noChangeArrowheads="1"/>
          </p:cNvSpPr>
          <p:nvPr/>
        </p:nvSpPr>
        <p:spPr bwMode="auto">
          <a:xfrm rot="5400000">
            <a:off x="385763" y="5318125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4000" b="1">
                <a:latin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D4F6B6-4ECD-4752-9174-23E989500447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fi-FI" sz="1400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81000" y="439738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916613" y="319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28600" y="1482725"/>
            <a:ext cx="86868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SLAM stands for simultaneous localization and mapping</a:t>
            </a:r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The task of building a map while estimating </a:t>
            </a:r>
            <a:br>
              <a:rPr lang="en-US" altLang="fi-FI" sz="2400"/>
            </a:br>
            <a:r>
              <a:rPr lang="en-US" altLang="fi-FI" sz="2400"/>
              <a:t>the pose of the robot relative to this map</a:t>
            </a:r>
          </a:p>
          <a:p>
            <a:pPr>
              <a:lnSpc>
                <a:spcPct val="110000"/>
              </a:lnSpc>
              <a:buSzPct val="130000"/>
            </a:pPr>
            <a:endParaRPr lang="en-US" altLang="fi-FI" sz="2400"/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Why is SLAM hard?</a:t>
            </a:r>
            <a:br>
              <a:rPr lang="en-US" altLang="fi-FI" sz="2400"/>
            </a:br>
            <a:r>
              <a:rPr lang="en-US" altLang="fi-FI" sz="2400"/>
              <a:t>Chicken and egg problem: </a:t>
            </a:r>
            <a:br>
              <a:rPr lang="en-US" altLang="fi-FI" sz="2400"/>
            </a:br>
            <a:r>
              <a:rPr lang="en-US" altLang="fi-FI" sz="2400"/>
              <a:t>a map is needed to localize the robot and </a:t>
            </a:r>
            <a:br>
              <a:rPr lang="en-US" altLang="fi-FI" sz="2400"/>
            </a:br>
            <a:r>
              <a:rPr lang="en-US" altLang="fi-FI" sz="2400"/>
              <a:t>a pose estimate is needed to build a map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79413"/>
            <a:ext cx="8424863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The SLAM Problem</a:t>
            </a:r>
            <a:endParaRPr lang="en-US" altLang="fi-FI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0375" y="-4763"/>
            <a:ext cx="8424863" cy="1200151"/>
          </a:xfrm>
        </p:spPr>
        <p:txBody>
          <a:bodyPr/>
          <a:lstStyle/>
          <a:p>
            <a:pPr eaLnBrk="1" hangingPunct="1"/>
            <a:r>
              <a:rPr lang="fi-FI" altLang="fi-FI" smtClean="0"/>
              <a:t>FastSLAM algorithm, feature = landmark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FFDCE4-79F7-4A93-9864-200591BCC5BC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fi-FI" sz="1400" smtClean="0"/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84263"/>
            <a:ext cx="8556625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87ABE3-F370-43CB-A2EE-4043E7659559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fi-FI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FastSLAM – Action Update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28600" y="20320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 #1</a:t>
            </a:r>
          </a:p>
        </p:txBody>
      </p:sp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1905000" y="1447800"/>
            <a:ext cx="5029200" cy="1524000"/>
            <a:chOff x="1392" y="1152"/>
            <a:chExt cx="3168" cy="960"/>
          </a:xfrm>
        </p:grpSpPr>
        <p:grpSp>
          <p:nvGrpSpPr>
            <p:cNvPr id="30834" name="Group 5"/>
            <p:cNvGrpSpPr>
              <a:grpSpLocks/>
            </p:cNvGrpSpPr>
            <p:nvPr/>
          </p:nvGrpSpPr>
          <p:grpSpPr bwMode="auto">
            <a:xfrm>
              <a:off x="1440" y="1152"/>
              <a:ext cx="864" cy="960"/>
              <a:chOff x="1584" y="1968"/>
              <a:chExt cx="864" cy="1008"/>
            </a:xfrm>
          </p:grpSpPr>
          <p:sp>
            <p:nvSpPr>
              <p:cNvPr id="30850" name="Line 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51" name="Line 7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52" name="Line 8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53" name="Line 9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835" name="Group 10"/>
            <p:cNvGrpSpPr>
              <a:grpSpLocks/>
            </p:cNvGrpSpPr>
            <p:nvPr/>
          </p:nvGrpSpPr>
          <p:grpSpPr bwMode="auto">
            <a:xfrm rot="5400000">
              <a:off x="2544" y="48"/>
              <a:ext cx="864" cy="3168"/>
              <a:chOff x="1680" y="2064"/>
              <a:chExt cx="864" cy="1008"/>
            </a:xfrm>
          </p:grpSpPr>
          <p:sp>
            <p:nvSpPr>
              <p:cNvPr id="30846" name="Line 11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47" name="Line 12"/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48" name="Line 13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49" name="Line 14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836" name="Group 15"/>
            <p:cNvGrpSpPr>
              <a:grpSpLocks/>
            </p:cNvGrpSpPr>
            <p:nvPr/>
          </p:nvGrpSpPr>
          <p:grpSpPr bwMode="auto">
            <a:xfrm>
              <a:off x="2544" y="1152"/>
              <a:ext cx="864" cy="960"/>
              <a:chOff x="1584" y="1968"/>
              <a:chExt cx="864" cy="1008"/>
            </a:xfrm>
          </p:grpSpPr>
          <p:sp>
            <p:nvSpPr>
              <p:cNvPr id="30842" name="Line 1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43" name="Line 17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44" name="Line 18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45" name="Line 19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837" name="Group 20"/>
            <p:cNvGrpSpPr>
              <a:grpSpLocks/>
            </p:cNvGrpSpPr>
            <p:nvPr/>
          </p:nvGrpSpPr>
          <p:grpSpPr bwMode="auto">
            <a:xfrm>
              <a:off x="3648" y="1152"/>
              <a:ext cx="864" cy="960"/>
              <a:chOff x="1584" y="1968"/>
              <a:chExt cx="864" cy="1008"/>
            </a:xfrm>
          </p:grpSpPr>
          <p:sp>
            <p:nvSpPr>
              <p:cNvPr id="30838" name="Line 21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39" name="Line 22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40" name="Line 23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41" name="Line 24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30726" name="Group 25"/>
          <p:cNvGrpSpPr>
            <a:grpSpLocks/>
          </p:cNvGrpSpPr>
          <p:nvPr/>
        </p:nvGrpSpPr>
        <p:grpSpPr bwMode="auto">
          <a:xfrm>
            <a:off x="1905000" y="3276600"/>
            <a:ext cx="5029200" cy="1524000"/>
            <a:chOff x="1392" y="1152"/>
            <a:chExt cx="3168" cy="960"/>
          </a:xfrm>
        </p:grpSpPr>
        <p:grpSp>
          <p:nvGrpSpPr>
            <p:cNvPr id="30814" name="Group 26"/>
            <p:cNvGrpSpPr>
              <a:grpSpLocks/>
            </p:cNvGrpSpPr>
            <p:nvPr/>
          </p:nvGrpSpPr>
          <p:grpSpPr bwMode="auto">
            <a:xfrm>
              <a:off x="1440" y="1152"/>
              <a:ext cx="864" cy="960"/>
              <a:chOff x="1584" y="1968"/>
              <a:chExt cx="864" cy="1008"/>
            </a:xfrm>
          </p:grpSpPr>
          <p:sp>
            <p:nvSpPr>
              <p:cNvPr id="30830" name="Line 27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31" name="Line 28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32" name="Line 2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33" name="Line 30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815" name="Group 31"/>
            <p:cNvGrpSpPr>
              <a:grpSpLocks/>
            </p:cNvGrpSpPr>
            <p:nvPr/>
          </p:nvGrpSpPr>
          <p:grpSpPr bwMode="auto">
            <a:xfrm rot="5400000">
              <a:off x="2544" y="48"/>
              <a:ext cx="864" cy="3168"/>
              <a:chOff x="1680" y="2064"/>
              <a:chExt cx="864" cy="1008"/>
            </a:xfrm>
          </p:grpSpPr>
          <p:sp>
            <p:nvSpPr>
              <p:cNvPr id="30826" name="Line 32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27" name="Line 33"/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28" name="Line 34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29" name="Line 35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816" name="Group 36"/>
            <p:cNvGrpSpPr>
              <a:grpSpLocks/>
            </p:cNvGrpSpPr>
            <p:nvPr/>
          </p:nvGrpSpPr>
          <p:grpSpPr bwMode="auto">
            <a:xfrm>
              <a:off x="2544" y="1152"/>
              <a:ext cx="864" cy="960"/>
              <a:chOff x="1584" y="1968"/>
              <a:chExt cx="864" cy="1008"/>
            </a:xfrm>
          </p:grpSpPr>
          <p:sp>
            <p:nvSpPr>
              <p:cNvPr id="30822" name="Line 37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23" name="Line 38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24" name="Line 3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25" name="Line 40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817" name="Group 41"/>
            <p:cNvGrpSpPr>
              <a:grpSpLocks/>
            </p:cNvGrpSpPr>
            <p:nvPr/>
          </p:nvGrpSpPr>
          <p:grpSpPr bwMode="auto">
            <a:xfrm>
              <a:off x="3648" y="1152"/>
              <a:ext cx="864" cy="960"/>
              <a:chOff x="1584" y="1968"/>
              <a:chExt cx="864" cy="1008"/>
            </a:xfrm>
          </p:grpSpPr>
          <p:sp>
            <p:nvSpPr>
              <p:cNvPr id="30818" name="Line 42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19" name="Line 43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20" name="Line 4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21" name="Line 45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30727" name="Group 46"/>
          <p:cNvGrpSpPr>
            <a:grpSpLocks/>
          </p:cNvGrpSpPr>
          <p:nvPr/>
        </p:nvGrpSpPr>
        <p:grpSpPr bwMode="auto">
          <a:xfrm>
            <a:off x="1905000" y="5105400"/>
            <a:ext cx="5029200" cy="1524000"/>
            <a:chOff x="1392" y="1152"/>
            <a:chExt cx="3168" cy="960"/>
          </a:xfrm>
        </p:grpSpPr>
        <p:grpSp>
          <p:nvGrpSpPr>
            <p:cNvPr id="30794" name="Group 47"/>
            <p:cNvGrpSpPr>
              <a:grpSpLocks/>
            </p:cNvGrpSpPr>
            <p:nvPr/>
          </p:nvGrpSpPr>
          <p:grpSpPr bwMode="auto">
            <a:xfrm>
              <a:off x="1440" y="1152"/>
              <a:ext cx="864" cy="960"/>
              <a:chOff x="1584" y="1968"/>
              <a:chExt cx="864" cy="1008"/>
            </a:xfrm>
          </p:grpSpPr>
          <p:sp>
            <p:nvSpPr>
              <p:cNvPr id="30810" name="Line 48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11" name="Line 49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12" name="Line 5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13" name="Line 51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795" name="Group 52"/>
            <p:cNvGrpSpPr>
              <a:grpSpLocks/>
            </p:cNvGrpSpPr>
            <p:nvPr/>
          </p:nvGrpSpPr>
          <p:grpSpPr bwMode="auto">
            <a:xfrm rot="5400000">
              <a:off x="2544" y="48"/>
              <a:ext cx="864" cy="3168"/>
              <a:chOff x="1680" y="2064"/>
              <a:chExt cx="864" cy="1008"/>
            </a:xfrm>
          </p:grpSpPr>
          <p:sp>
            <p:nvSpPr>
              <p:cNvPr id="30806" name="Line 53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07" name="Line 54"/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08" name="Line 55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09" name="Line 56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796" name="Group 57"/>
            <p:cNvGrpSpPr>
              <a:grpSpLocks/>
            </p:cNvGrpSpPr>
            <p:nvPr/>
          </p:nvGrpSpPr>
          <p:grpSpPr bwMode="auto">
            <a:xfrm>
              <a:off x="2544" y="1152"/>
              <a:ext cx="864" cy="960"/>
              <a:chOff x="1584" y="1968"/>
              <a:chExt cx="864" cy="1008"/>
            </a:xfrm>
          </p:grpSpPr>
          <p:sp>
            <p:nvSpPr>
              <p:cNvPr id="30802" name="Line 58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03" name="Line 59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04" name="Line 6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05" name="Line 61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797" name="Group 62"/>
            <p:cNvGrpSpPr>
              <a:grpSpLocks/>
            </p:cNvGrpSpPr>
            <p:nvPr/>
          </p:nvGrpSpPr>
          <p:grpSpPr bwMode="auto">
            <a:xfrm>
              <a:off x="3648" y="1152"/>
              <a:ext cx="864" cy="960"/>
              <a:chOff x="1584" y="1968"/>
              <a:chExt cx="864" cy="1008"/>
            </a:xfrm>
          </p:grpSpPr>
          <p:sp>
            <p:nvSpPr>
              <p:cNvPr id="30798" name="Line 63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799" name="Line 64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00" name="Line 65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801" name="Line 66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30728" name="Rectangle 67"/>
          <p:cNvSpPr>
            <a:spLocks noChangeArrowheads="1"/>
          </p:cNvSpPr>
          <p:nvPr/>
        </p:nvSpPr>
        <p:spPr bwMode="auto">
          <a:xfrm>
            <a:off x="228600" y="3870325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 #2</a:t>
            </a:r>
          </a:p>
        </p:txBody>
      </p:sp>
      <p:sp>
        <p:nvSpPr>
          <p:cNvPr id="30729" name="Rectangle 68"/>
          <p:cNvSpPr>
            <a:spLocks noChangeArrowheads="1"/>
          </p:cNvSpPr>
          <p:nvPr/>
        </p:nvSpPr>
        <p:spPr bwMode="auto">
          <a:xfrm>
            <a:off x="230188" y="5638800"/>
            <a:ext cx="1452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 #3</a:t>
            </a:r>
          </a:p>
        </p:txBody>
      </p:sp>
      <p:grpSp>
        <p:nvGrpSpPr>
          <p:cNvPr id="30730" name="Group 69"/>
          <p:cNvGrpSpPr>
            <a:grpSpLocks/>
          </p:cNvGrpSpPr>
          <p:nvPr/>
        </p:nvGrpSpPr>
        <p:grpSpPr bwMode="auto">
          <a:xfrm rot="-715772">
            <a:off x="4951413" y="5173663"/>
            <a:ext cx="914400" cy="457200"/>
            <a:chOff x="3216" y="3120"/>
            <a:chExt cx="528" cy="288"/>
          </a:xfrm>
        </p:grpSpPr>
        <p:sp>
          <p:nvSpPr>
            <p:cNvPr id="30791" name="Oval 70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0792" name="Line 71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0793" name="Line 72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0731" name="Group 73"/>
          <p:cNvGrpSpPr>
            <a:grpSpLocks/>
          </p:cNvGrpSpPr>
          <p:nvPr/>
        </p:nvGrpSpPr>
        <p:grpSpPr bwMode="auto">
          <a:xfrm rot="-333291">
            <a:off x="5257800" y="3359150"/>
            <a:ext cx="685800" cy="457200"/>
            <a:chOff x="3216" y="3120"/>
            <a:chExt cx="528" cy="288"/>
          </a:xfrm>
        </p:grpSpPr>
        <p:sp>
          <p:nvSpPr>
            <p:cNvPr id="30788" name="Oval 74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0789" name="Line 75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0790" name="Line 76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0732" name="Group 77"/>
          <p:cNvGrpSpPr>
            <a:grpSpLocks/>
          </p:cNvGrpSpPr>
          <p:nvPr/>
        </p:nvGrpSpPr>
        <p:grpSpPr bwMode="auto">
          <a:xfrm rot="-756681">
            <a:off x="5105400" y="1524000"/>
            <a:ext cx="838200" cy="457200"/>
            <a:chOff x="3216" y="3120"/>
            <a:chExt cx="528" cy="288"/>
          </a:xfrm>
        </p:grpSpPr>
        <p:sp>
          <p:nvSpPr>
            <p:cNvPr id="30785" name="Oval 78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0786" name="Line 79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0787" name="Line 80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0733" name="Group 81"/>
          <p:cNvGrpSpPr>
            <a:grpSpLocks/>
          </p:cNvGrpSpPr>
          <p:nvPr/>
        </p:nvGrpSpPr>
        <p:grpSpPr bwMode="auto">
          <a:xfrm rot="756681" flipV="1">
            <a:off x="4416425" y="2378075"/>
            <a:ext cx="685800" cy="457200"/>
            <a:chOff x="3216" y="3120"/>
            <a:chExt cx="528" cy="288"/>
          </a:xfrm>
        </p:grpSpPr>
        <p:sp>
          <p:nvSpPr>
            <p:cNvPr id="30782" name="Oval 82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0783" name="Line 83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0784" name="Line 84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0734" name="Group 85"/>
          <p:cNvGrpSpPr>
            <a:grpSpLocks/>
          </p:cNvGrpSpPr>
          <p:nvPr/>
        </p:nvGrpSpPr>
        <p:grpSpPr bwMode="auto">
          <a:xfrm rot="756681" flipV="1">
            <a:off x="4645025" y="4206875"/>
            <a:ext cx="533400" cy="457200"/>
            <a:chOff x="3216" y="3120"/>
            <a:chExt cx="528" cy="288"/>
          </a:xfrm>
        </p:grpSpPr>
        <p:sp>
          <p:nvSpPr>
            <p:cNvPr id="30779" name="Oval 86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0780" name="Line 87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0781" name="Line 88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0735" name="Group 89"/>
          <p:cNvGrpSpPr>
            <a:grpSpLocks/>
          </p:cNvGrpSpPr>
          <p:nvPr/>
        </p:nvGrpSpPr>
        <p:grpSpPr bwMode="auto">
          <a:xfrm rot="197413" flipV="1">
            <a:off x="4267200" y="6096000"/>
            <a:ext cx="685800" cy="457200"/>
            <a:chOff x="3216" y="3120"/>
            <a:chExt cx="528" cy="288"/>
          </a:xfrm>
        </p:grpSpPr>
        <p:sp>
          <p:nvSpPr>
            <p:cNvPr id="30776" name="Oval 90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0777" name="Line 91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0778" name="Line 92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0736" name="Group 93"/>
          <p:cNvGrpSpPr>
            <a:grpSpLocks/>
          </p:cNvGrpSpPr>
          <p:nvPr/>
        </p:nvGrpSpPr>
        <p:grpSpPr bwMode="auto">
          <a:xfrm>
            <a:off x="2379663" y="2057400"/>
            <a:ext cx="838200" cy="3709988"/>
            <a:chOff x="1499" y="1296"/>
            <a:chExt cx="528" cy="2337"/>
          </a:xfrm>
        </p:grpSpPr>
        <p:grpSp>
          <p:nvGrpSpPr>
            <p:cNvPr id="30767" name="Group 94"/>
            <p:cNvGrpSpPr>
              <a:grpSpLocks/>
            </p:cNvGrpSpPr>
            <p:nvPr/>
          </p:nvGrpSpPr>
          <p:grpSpPr bwMode="auto">
            <a:xfrm>
              <a:off x="1680" y="1296"/>
              <a:ext cx="240" cy="192"/>
              <a:chOff x="1632" y="1488"/>
              <a:chExt cx="240" cy="192"/>
            </a:xfrm>
          </p:grpSpPr>
          <p:sp>
            <p:nvSpPr>
              <p:cNvPr id="30774" name="Oval 95"/>
              <p:cNvSpPr>
                <a:spLocks noChangeArrowheads="1"/>
              </p:cNvSpPr>
              <p:nvPr/>
            </p:nvSpPr>
            <p:spPr bwMode="auto">
              <a:xfrm>
                <a:off x="1632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0775" name="Line 9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768" name="Group 97"/>
            <p:cNvGrpSpPr>
              <a:grpSpLocks/>
            </p:cNvGrpSpPr>
            <p:nvPr/>
          </p:nvGrpSpPr>
          <p:grpSpPr bwMode="auto">
            <a:xfrm rot="-1435016">
              <a:off x="1787" y="2855"/>
              <a:ext cx="240" cy="192"/>
              <a:chOff x="1632" y="1488"/>
              <a:chExt cx="240" cy="192"/>
            </a:xfrm>
          </p:grpSpPr>
          <p:sp>
            <p:nvSpPr>
              <p:cNvPr id="30772" name="Oval 98"/>
              <p:cNvSpPr>
                <a:spLocks noChangeArrowheads="1"/>
              </p:cNvSpPr>
              <p:nvPr/>
            </p:nvSpPr>
            <p:spPr bwMode="auto">
              <a:xfrm>
                <a:off x="1632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0773" name="Line 99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769" name="Group 100"/>
            <p:cNvGrpSpPr>
              <a:grpSpLocks/>
            </p:cNvGrpSpPr>
            <p:nvPr/>
          </p:nvGrpSpPr>
          <p:grpSpPr bwMode="auto">
            <a:xfrm rot="802016">
              <a:off x="1499" y="3441"/>
              <a:ext cx="240" cy="192"/>
              <a:chOff x="1632" y="1488"/>
              <a:chExt cx="240" cy="192"/>
            </a:xfrm>
          </p:grpSpPr>
          <p:sp>
            <p:nvSpPr>
              <p:cNvPr id="30770" name="Oval 101"/>
              <p:cNvSpPr>
                <a:spLocks noChangeArrowheads="1"/>
              </p:cNvSpPr>
              <p:nvPr/>
            </p:nvSpPr>
            <p:spPr bwMode="auto">
              <a:xfrm>
                <a:off x="1632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0771" name="Line 102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1377383" name="Group 103"/>
          <p:cNvGrpSpPr>
            <a:grpSpLocks/>
          </p:cNvGrpSpPr>
          <p:nvPr/>
        </p:nvGrpSpPr>
        <p:grpSpPr bwMode="auto">
          <a:xfrm>
            <a:off x="2895600" y="1676400"/>
            <a:ext cx="1219200" cy="3970338"/>
            <a:chOff x="1824" y="1056"/>
            <a:chExt cx="768" cy="2501"/>
          </a:xfrm>
        </p:grpSpPr>
        <p:grpSp>
          <p:nvGrpSpPr>
            <p:cNvPr id="30752" name="Group 104"/>
            <p:cNvGrpSpPr>
              <a:grpSpLocks/>
            </p:cNvGrpSpPr>
            <p:nvPr/>
          </p:nvGrpSpPr>
          <p:grpSpPr bwMode="auto">
            <a:xfrm>
              <a:off x="1968" y="1056"/>
              <a:ext cx="624" cy="240"/>
              <a:chOff x="2304" y="1056"/>
              <a:chExt cx="624" cy="240"/>
            </a:xfrm>
          </p:grpSpPr>
          <p:grpSp>
            <p:nvGrpSpPr>
              <p:cNvPr id="30763" name="Group 105"/>
              <p:cNvGrpSpPr>
                <a:grpSpLocks/>
              </p:cNvGrpSpPr>
              <p:nvPr/>
            </p:nvGrpSpPr>
            <p:grpSpPr bwMode="auto">
              <a:xfrm rot="1513620">
                <a:off x="2688" y="1056"/>
                <a:ext cx="240" cy="192"/>
                <a:chOff x="1632" y="1488"/>
                <a:chExt cx="240" cy="192"/>
              </a:xfrm>
            </p:grpSpPr>
            <p:sp>
              <p:nvSpPr>
                <p:cNvPr id="30765" name="Oval 106"/>
                <p:cNvSpPr>
                  <a:spLocks noChangeArrowheads="1"/>
                </p:cNvSpPr>
                <p:nvPr/>
              </p:nvSpPr>
              <p:spPr bwMode="auto">
                <a:xfrm>
                  <a:off x="1632" y="148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  <a:buSzPct val="120000"/>
                    <a:buFontTx/>
                    <a:buNone/>
                  </a:pPr>
                  <a:endParaRPr lang="fi-FI" altLang="fi-FI" sz="2800"/>
                </a:p>
              </p:txBody>
            </p:sp>
            <p:sp>
              <p:nvSpPr>
                <p:cNvPr id="30766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728" y="1488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</p:grpSp>
          <p:sp>
            <p:nvSpPr>
              <p:cNvPr id="30764" name="Freeform 108"/>
              <p:cNvSpPr>
                <a:spLocks/>
              </p:cNvSpPr>
              <p:nvPr/>
            </p:nvSpPr>
            <p:spPr bwMode="auto">
              <a:xfrm>
                <a:off x="2304" y="1152"/>
                <a:ext cx="336" cy="144"/>
              </a:xfrm>
              <a:custGeom>
                <a:avLst/>
                <a:gdLst>
                  <a:gd name="T0" fmla="*/ 0 w 288"/>
                  <a:gd name="T1" fmla="*/ 144 h 144"/>
                  <a:gd name="T2" fmla="*/ 229 w 288"/>
                  <a:gd name="T3" fmla="*/ 48 h 144"/>
                  <a:gd name="T4" fmla="*/ 457 w 288"/>
                  <a:gd name="T5" fmla="*/ 0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8" h="144">
                    <a:moveTo>
                      <a:pt x="0" y="144"/>
                    </a:moveTo>
                    <a:cubicBezTo>
                      <a:pt x="48" y="108"/>
                      <a:pt x="96" y="72"/>
                      <a:pt x="144" y="48"/>
                    </a:cubicBezTo>
                    <a:cubicBezTo>
                      <a:pt x="192" y="24"/>
                      <a:pt x="240" y="12"/>
                      <a:pt x="28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753" name="Group 109"/>
            <p:cNvGrpSpPr>
              <a:grpSpLocks/>
            </p:cNvGrpSpPr>
            <p:nvPr/>
          </p:nvGrpSpPr>
          <p:grpSpPr bwMode="auto">
            <a:xfrm rot="-1435016">
              <a:off x="1946" y="2439"/>
              <a:ext cx="624" cy="240"/>
              <a:chOff x="2304" y="1056"/>
              <a:chExt cx="624" cy="240"/>
            </a:xfrm>
          </p:grpSpPr>
          <p:grpSp>
            <p:nvGrpSpPr>
              <p:cNvPr id="30759" name="Group 110"/>
              <p:cNvGrpSpPr>
                <a:grpSpLocks/>
              </p:cNvGrpSpPr>
              <p:nvPr/>
            </p:nvGrpSpPr>
            <p:grpSpPr bwMode="auto">
              <a:xfrm rot="1513620">
                <a:off x="2688" y="1056"/>
                <a:ext cx="240" cy="192"/>
                <a:chOff x="1632" y="1488"/>
                <a:chExt cx="240" cy="192"/>
              </a:xfrm>
            </p:grpSpPr>
            <p:sp>
              <p:nvSpPr>
                <p:cNvPr id="30761" name="Oval 111"/>
                <p:cNvSpPr>
                  <a:spLocks noChangeArrowheads="1"/>
                </p:cNvSpPr>
                <p:nvPr/>
              </p:nvSpPr>
              <p:spPr bwMode="auto">
                <a:xfrm>
                  <a:off x="1632" y="148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  <a:buSzPct val="120000"/>
                    <a:buFontTx/>
                    <a:buNone/>
                  </a:pPr>
                  <a:endParaRPr lang="fi-FI" altLang="fi-FI" sz="2800"/>
                </a:p>
              </p:txBody>
            </p:sp>
            <p:sp>
              <p:nvSpPr>
                <p:cNvPr id="30762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28" y="1488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</p:grpSp>
          <p:sp>
            <p:nvSpPr>
              <p:cNvPr id="30760" name="Freeform 113"/>
              <p:cNvSpPr>
                <a:spLocks/>
              </p:cNvSpPr>
              <p:nvPr/>
            </p:nvSpPr>
            <p:spPr bwMode="auto">
              <a:xfrm>
                <a:off x="2304" y="1152"/>
                <a:ext cx="336" cy="144"/>
              </a:xfrm>
              <a:custGeom>
                <a:avLst/>
                <a:gdLst>
                  <a:gd name="T0" fmla="*/ 0 w 288"/>
                  <a:gd name="T1" fmla="*/ 144 h 144"/>
                  <a:gd name="T2" fmla="*/ 229 w 288"/>
                  <a:gd name="T3" fmla="*/ 48 h 144"/>
                  <a:gd name="T4" fmla="*/ 457 w 288"/>
                  <a:gd name="T5" fmla="*/ 0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8" h="144">
                    <a:moveTo>
                      <a:pt x="0" y="144"/>
                    </a:moveTo>
                    <a:cubicBezTo>
                      <a:pt x="48" y="108"/>
                      <a:pt x="96" y="72"/>
                      <a:pt x="144" y="48"/>
                    </a:cubicBezTo>
                    <a:cubicBezTo>
                      <a:pt x="192" y="24"/>
                      <a:pt x="240" y="12"/>
                      <a:pt x="28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754" name="Group 114"/>
            <p:cNvGrpSpPr>
              <a:grpSpLocks/>
            </p:cNvGrpSpPr>
            <p:nvPr/>
          </p:nvGrpSpPr>
          <p:grpSpPr bwMode="auto">
            <a:xfrm rot="802016">
              <a:off x="1824" y="3317"/>
              <a:ext cx="624" cy="240"/>
              <a:chOff x="2304" y="1056"/>
              <a:chExt cx="624" cy="240"/>
            </a:xfrm>
          </p:grpSpPr>
          <p:grpSp>
            <p:nvGrpSpPr>
              <p:cNvPr id="30755" name="Group 115"/>
              <p:cNvGrpSpPr>
                <a:grpSpLocks/>
              </p:cNvGrpSpPr>
              <p:nvPr/>
            </p:nvGrpSpPr>
            <p:grpSpPr bwMode="auto">
              <a:xfrm rot="1513620">
                <a:off x="2688" y="1056"/>
                <a:ext cx="240" cy="192"/>
                <a:chOff x="1632" y="1488"/>
                <a:chExt cx="240" cy="192"/>
              </a:xfrm>
            </p:grpSpPr>
            <p:sp>
              <p:nvSpPr>
                <p:cNvPr id="30757" name="Oval 116"/>
                <p:cNvSpPr>
                  <a:spLocks noChangeArrowheads="1"/>
                </p:cNvSpPr>
                <p:nvPr/>
              </p:nvSpPr>
              <p:spPr bwMode="auto">
                <a:xfrm>
                  <a:off x="1632" y="148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  <a:buSzPct val="120000"/>
                    <a:buFontTx/>
                    <a:buNone/>
                  </a:pPr>
                  <a:endParaRPr lang="fi-FI" altLang="fi-FI" sz="2800"/>
                </a:p>
              </p:txBody>
            </p:sp>
            <p:sp>
              <p:nvSpPr>
                <p:cNvPr id="30758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728" y="1488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</p:grpSp>
          <p:sp>
            <p:nvSpPr>
              <p:cNvPr id="30756" name="Freeform 118"/>
              <p:cNvSpPr>
                <a:spLocks/>
              </p:cNvSpPr>
              <p:nvPr/>
            </p:nvSpPr>
            <p:spPr bwMode="auto">
              <a:xfrm>
                <a:off x="2304" y="1152"/>
                <a:ext cx="336" cy="144"/>
              </a:xfrm>
              <a:custGeom>
                <a:avLst/>
                <a:gdLst>
                  <a:gd name="T0" fmla="*/ 0 w 288"/>
                  <a:gd name="T1" fmla="*/ 144 h 144"/>
                  <a:gd name="T2" fmla="*/ 229 w 288"/>
                  <a:gd name="T3" fmla="*/ 48 h 144"/>
                  <a:gd name="T4" fmla="*/ 457 w 288"/>
                  <a:gd name="T5" fmla="*/ 0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8" h="144">
                    <a:moveTo>
                      <a:pt x="0" y="144"/>
                    </a:moveTo>
                    <a:cubicBezTo>
                      <a:pt x="48" y="108"/>
                      <a:pt x="96" y="72"/>
                      <a:pt x="144" y="48"/>
                    </a:cubicBezTo>
                    <a:cubicBezTo>
                      <a:pt x="192" y="24"/>
                      <a:pt x="240" y="12"/>
                      <a:pt x="288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30738" name="Rectangle 119"/>
          <p:cNvSpPr>
            <a:spLocks noChangeArrowheads="1"/>
          </p:cNvSpPr>
          <p:nvPr/>
        </p:nvSpPr>
        <p:spPr bwMode="auto">
          <a:xfrm>
            <a:off x="7316788" y="1371600"/>
            <a:ext cx="1751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solidFill>
                  <a:srgbClr val="FF0000"/>
                </a:solidFill>
                <a:latin typeface="Arial" panose="020B0604020202020204" pitchFamily="34" charset="0"/>
              </a:rPr>
              <a:t>Landmark #1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solidFill>
                  <a:srgbClr val="FF0000"/>
                </a:solidFill>
                <a:latin typeface="Arial" panose="020B0604020202020204" pitchFamily="34" charset="0"/>
              </a:rPr>
              <a:t>Filter</a:t>
            </a:r>
          </a:p>
        </p:txBody>
      </p:sp>
      <p:sp>
        <p:nvSpPr>
          <p:cNvPr id="30739" name="Rectangle 120"/>
          <p:cNvSpPr>
            <a:spLocks noChangeArrowheads="1"/>
          </p:cNvSpPr>
          <p:nvPr/>
        </p:nvSpPr>
        <p:spPr bwMode="auto">
          <a:xfrm>
            <a:off x="7315200" y="2270125"/>
            <a:ext cx="175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solidFill>
                  <a:schemeClr val="folHlink"/>
                </a:solidFill>
                <a:latin typeface="Arial" panose="020B0604020202020204" pitchFamily="34" charset="0"/>
              </a:rPr>
              <a:t>Landmark #2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solidFill>
                  <a:schemeClr val="folHlink"/>
                </a:solidFill>
                <a:latin typeface="Arial" panose="020B0604020202020204" pitchFamily="34" charset="0"/>
              </a:rPr>
              <a:t>Filter</a:t>
            </a:r>
          </a:p>
        </p:txBody>
      </p:sp>
      <p:sp>
        <p:nvSpPr>
          <p:cNvPr id="30740" name="Line 121"/>
          <p:cNvSpPr>
            <a:spLocks noChangeShapeType="1"/>
          </p:cNvSpPr>
          <p:nvPr/>
        </p:nvSpPr>
        <p:spPr bwMode="auto">
          <a:xfrm flipH="1">
            <a:off x="5410200" y="26670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0741" name="Line 122"/>
          <p:cNvSpPr>
            <a:spLocks noChangeShapeType="1"/>
          </p:cNvSpPr>
          <p:nvPr/>
        </p:nvSpPr>
        <p:spPr bwMode="auto">
          <a:xfrm flipH="1">
            <a:off x="6019800" y="1752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1377403" name="Group 123"/>
          <p:cNvGrpSpPr>
            <a:grpSpLocks/>
          </p:cNvGrpSpPr>
          <p:nvPr/>
        </p:nvGrpSpPr>
        <p:grpSpPr bwMode="auto">
          <a:xfrm>
            <a:off x="2379663" y="2057400"/>
            <a:ext cx="838200" cy="3709988"/>
            <a:chOff x="1499" y="1296"/>
            <a:chExt cx="528" cy="2337"/>
          </a:xfrm>
        </p:grpSpPr>
        <p:grpSp>
          <p:nvGrpSpPr>
            <p:cNvPr id="30743" name="Group 124"/>
            <p:cNvGrpSpPr>
              <a:grpSpLocks/>
            </p:cNvGrpSpPr>
            <p:nvPr/>
          </p:nvGrpSpPr>
          <p:grpSpPr bwMode="auto">
            <a:xfrm>
              <a:off x="1680" y="1296"/>
              <a:ext cx="240" cy="192"/>
              <a:chOff x="1632" y="1488"/>
              <a:chExt cx="240" cy="192"/>
            </a:xfrm>
          </p:grpSpPr>
          <p:sp>
            <p:nvSpPr>
              <p:cNvPr id="30750" name="Oval 125"/>
              <p:cNvSpPr>
                <a:spLocks noChangeArrowheads="1"/>
              </p:cNvSpPr>
              <p:nvPr/>
            </p:nvSpPr>
            <p:spPr bwMode="auto">
              <a:xfrm>
                <a:off x="1632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0751" name="Line 12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744" name="Group 127"/>
            <p:cNvGrpSpPr>
              <a:grpSpLocks/>
            </p:cNvGrpSpPr>
            <p:nvPr/>
          </p:nvGrpSpPr>
          <p:grpSpPr bwMode="auto">
            <a:xfrm rot="-1435016">
              <a:off x="1787" y="2855"/>
              <a:ext cx="240" cy="192"/>
              <a:chOff x="1632" y="1488"/>
              <a:chExt cx="240" cy="192"/>
            </a:xfrm>
          </p:grpSpPr>
          <p:sp>
            <p:nvSpPr>
              <p:cNvPr id="30748" name="Oval 128"/>
              <p:cNvSpPr>
                <a:spLocks noChangeArrowheads="1"/>
              </p:cNvSpPr>
              <p:nvPr/>
            </p:nvSpPr>
            <p:spPr bwMode="auto">
              <a:xfrm>
                <a:off x="1632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0749" name="Line 129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0745" name="Group 130"/>
            <p:cNvGrpSpPr>
              <a:grpSpLocks/>
            </p:cNvGrpSpPr>
            <p:nvPr/>
          </p:nvGrpSpPr>
          <p:grpSpPr bwMode="auto">
            <a:xfrm rot="802016">
              <a:off x="1499" y="3441"/>
              <a:ext cx="240" cy="192"/>
              <a:chOff x="1632" y="1488"/>
              <a:chExt cx="240" cy="192"/>
            </a:xfrm>
          </p:grpSpPr>
          <p:sp>
            <p:nvSpPr>
              <p:cNvPr id="30746" name="Oval 131"/>
              <p:cNvSpPr>
                <a:spLocks noChangeArrowheads="1"/>
              </p:cNvSpPr>
              <p:nvPr/>
            </p:nvSpPr>
            <p:spPr bwMode="auto">
              <a:xfrm>
                <a:off x="1632" y="148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0747" name="Line 132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7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CACE59-F65B-4A4D-A12E-173F52EA4B7E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fi-FI" sz="14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FastSLAM – Sensor Update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28600" y="20320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 #1</a:t>
            </a:r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1905000" y="1447800"/>
            <a:ext cx="5029200" cy="1524000"/>
            <a:chOff x="1392" y="1152"/>
            <a:chExt cx="3168" cy="960"/>
          </a:xfrm>
        </p:grpSpPr>
        <p:grpSp>
          <p:nvGrpSpPr>
            <p:cNvPr id="31847" name="Group 5"/>
            <p:cNvGrpSpPr>
              <a:grpSpLocks/>
            </p:cNvGrpSpPr>
            <p:nvPr/>
          </p:nvGrpSpPr>
          <p:grpSpPr bwMode="auto">
            <a:xfrm>
              <a:off x="1440" y="1152"/>
              <a:ext cx="864" cy="960"/>
              <a:chOff x="1584" y="1968"/>
              <a:chExt cx="864" cy="1008"/>
            </a:xfrm>
          </p:grpSpPr>
          <p:sp>
            <p:nvSpPr>
              <p:cNvPr id="31863" name="Line 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64" name="Line 7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65" name="Line 8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66" name="Line 9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1848" name="Group 10"/>
            <p:cNvGrpSpPr>
              <a:grpSpLocks/>
            </p:cNvGrpSpPr>
            <p:nvPr/>
          </p:nvGrpSpPr>
          <p:grpSpPr bwMode="auto">
            <a:xfrm rot="5400000">
              <a:off x="2544" y="48"/>
              <a:ext cx="864" cy="3168"/>
              <a:chOff x="1680" y="2064"/>
              <a:chExt cx="864" cy="1008"/>
            </a:xfrm>
          </p:grpSpPr>
          <p:sp>
            <p:nvSpPr>
              <p:cNvPr id="31859" name="Line 11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60" name="Line 12"/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61" name="Line 13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62" name="Line 14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1849" name="Group 15"/>
            <p:cNvGrpSpPr>
              <a:grpSpLocks/>
            </p:cNvGrpSpPr>
            <p:nvPr/>
          </p:nvGrpSpPr>
          <p:grpSpPr bwMode="auto">
            <a:xfrm>
              <a:off x="2544" y="1152"/>
              <a:ext cx="864" cy="960"/>
              <a:chOff x="1584" y="1968"/>
              <a:chExt cx="864" cy="1008"/>
            </a:xfrm>
          </p:grpSpPr>
          <p:sp>
            <p:nvSpPr>
              <p:cNvPr id="31855" name="Line 1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56" name="Line 17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57" name="Line 18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58" name="Line 19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1850" name="Group 20"/>
            <p:cNvGrpSpPr>
              <a:grpSpLocks/>
            </p:cNvGrpSpPr>
            <p:nvPr/>
          </p:nvGrpSpPr>
          <p:grpSpPr bwMode="auto">
            <a:xfrm>
              <a:off x="3648" y="1152"/>
              <a:ext cx="864" cy="960"/>
              <a:chOff x="1584" y="1968"/>
              <a:chExt cx="864" cy="1008"/>
            </a:xfrm>
          </p:grpSpPr>
          <p:sp>
            <p:nvSpPr>
              <p:cNvPr id="31851" name="Line 21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52" name="Line 22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53" name="Line 23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54" name="Line 24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31750" name="Group 25"/>
          <p:cNvGrpSpPr>
            <a:grpSpLocks/>
          </p:cNvGrpSpPr>
          <p:nvPr/>
        </p:nvGrpSpPr>
        <p:grpSpPr bwMode="auto">
          <a:xfrm>
            <a:off x="1905000" y="3276600"/>
            <a:ext cx="5029200" cy="1524000"/>
            <a:chOff x="1392" y="1152"/>
            <a:chExt cx="3168" cy="960"/>
          </a:xfrm>
        </p:grpSpPr>
        <p:grpSp>
          <p:nvGrpSpPr>
            <p:cNvPr id="31827" name="Group 26"/>
            <p:cNvGrpSpPr>
              <a:grpSpLocks/>
            </p:cNvGrpSpPr>
            <p:nvPr/>
          </p:nvGrpSpPr>
          <p:grpSpPr bwMode="auto">
            <a:xfrm>
              <a:off x="1440" y="1152"/>
              <a:ext cx="864" cy="960"/>
              <a:chOff x="1584" y="1968"/>
              <a:chExt cx="864" cy="1008"/>
            </a:xfrm>
          </p:grpSpPr>
          <p:sp>
            <p:nvSpPr>
              <p:cNvPr id="31843" name="Line 27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44" name="Line 28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45" name="Line 2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46" name="Line 30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1828" name="Group 31"/>
            <p:cNvGrpSpPr>
              <a:grpSpLocks/>
            </p:cNvGrpSpPr>
            <p:nvPr/>
          </p:nvGrpSpPr>
          <p:grpSpPr bwMode="auto">
            <a:xfrm rot="5400000">
              <a:off x="2544" y="48"/>
              <a:ext cx="864" cy="3168"/>
              <a:chOff x="1680" y="2064"/>
              <a:chExt cx="864" cy="1008"/>
            </a:xfrm>
          </p:grpSpPr>
          <p:sp>
            <p:nvSpPr>
              <p:cNvPr id="31839" name="Line 32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40" name="Line 33"/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41" name="Line 34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42" name="Line 35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1829" name="Group 36"/>
            <p:cNvGrpSpPr>
              <a:grpSpLocks/>
            </p:cNvGrpSpPr>
            <p:nvPr/>
          </p:nvGrpSpPr>
          <p:grpSpPr bwMode="auto">
            <a:xfrm>
              <a:off x="2544" y="1152"/>
              <a:ext cx="864" cy="960"/>
              <a:chOff x="1584" y="1968"/>
              <a:chExt cx="864" cy="1008"/>
            </a:xfrm>
          </p:grpSpPr>
          <p:sp>
            <p:nvSpPr>
              <p:cNvPr id="31835" name="Line 37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36" name="Line 38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37" name="Line 3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38" name="Line 40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1830" name="Group 41"/>
            <p:cNvGrpSpPr>
              <a:grpSpLocks/>
            </p:cNvGrpSpPr>
            <p:nvPr/>
          </p:nvGrpSpPr>
          <p:grpSpPr bwMode="auto">
            <a:xfrm>
              <a:off x="3648" y="1152"/>
              <a:ext cx="864" cy="960"/>
              <a:chOff x="1584" y="1968"/>
              <a:chExt cx="864" cy="1008"/>
            </a:xfrm>
          </p:grpSpPr>
          <p:sp>
            <p:nvSpPr>
              <p:cNvPr id="31831" name="Line 42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32" name="Line 43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33" name="Line 4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34" name="Line 45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31751" name="Group 46"/>
          <p:cNvGrpSpPr>
            <a:grpSpLocks/>
          </p:cNvGrpSpPr>
          <p:nvPr/>
        </p:nvGrpSpPr>
        <p:grpSpPr bwMode="auto">
          <a:xfrm>
            <a:off x="1905000" y="5105400"/>
            <a:ext cx="5029200" cy="1524000"/>
            <a:chOff x="1392" y="1152"/>
            <a:chExt cx="3168" cy="960"/>
          </a:xfrm>
        </p:grpSpPr>
        <p:grpSp>
          <p:nvGrpSpPr>
            <p:cNvPr id="31807" name="Group 47"/>
            <p:cNvGrpSpPr>
              <a:grpSpLocks/>
            </p:cNvGrpSpPr>
            <p:nvPr/>
          </p:nvGrpSpPr>
          <p:grpSpPr bwMode="auto">
            <a:xfrm>
              <a:off x="1440" y="1152"/>
              <a:ext cx="864" cy="960"/>
              <a:chOff x="1584" y="1968"/>
              <a:chExt cx="864" cy="1008"/>
            </a:xfrm>
          </p:grpSpPr>
          <p:sp>
            <p:nvSpPr>
              <p:cNvPr id="31823" name="Line 48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24" name="Line 49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25" name="Line 5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26" name="Line 51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1808" name="Group 52"/>
            <p:cNvGrpSpPr>
              <a:grpSpLocks/>
            </p:cNvGrpSpPr>
            <p:nvPr/>
          </p:nvGrpSpPr>
          <p:grpSpPr bwMode="auto">
            <a:xfrm rot="5400000">
              <a:off x="2544" y="48"/>
              <a:ext cx="864" cy="3168"/>
              <a:chOff x="1680" y="2064"/>
              <a:chExt cx="864" cy="1008"/>
            </a:xfrm>
          </p:grpSpPr>
          <p:sp>
            <p:nvSpPr>
              <p:cNvPr id="31819" name="Line 53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20" name="Line 54"/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21" name="Line 55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22" name="Line 56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1809" name="Group 57"/>
            <p:cNvGrpSpPr>
              <a:grpSpLocks/>
            </p:cNvGrpSpPr>
            <p:nvPr/>
          </p:nvGrpSpPr>
          <p:grpSpPr bwMode="auto">
            <a:xfrm>
              <a:off x="2544" y="1152"/>
              <a:ext cx="864" cy="960"/>
              <a:chOff x="1584" y="1968"/>
              <a:chExt cx="864" cy="1008"/>
            </a:xfrm>
          </p:grpSpPr>
          <p:sp>
            <p:nvSpPr>
              <p:cNvPr id="31815" name="Line 58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16" name="Line 59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17" name="Line 6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18" name="Line 61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1810" name="Group 62"/>
            <p:cNvGrpSpPr>
              <a:grpSpLocks/>
            </p:cNvGrpSpPr>
            <p:nvPr/>
          </p:nvGrpSpPr>
          <p:grpSpPr bwMode="auto">
            <a:xfrm>
              <a:off x="3648" y="1152"/>
              <a:ext cx="864" cy="960"/>
              <a:chOff x="1584" y="1968"/>
              <a:chExt cx="864" cy="1008"/>
            </a:xfrm>
          </p:grpSpPr>
          <p:sp>
            <p:nvSpPr>
              <p:cNvPr id="31811" name="Line 63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12" name="Line 64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13" name="Line 65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814" name="Line 66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31752" name="Rectangle 67"/>
          <p:cNvSpPr>
            <a:spLocks noChangeArrowheads="1"/>
          </p:cNvSpPr>
          <p:nvPr/>
        </p:nvSpPr>
        <p:spPr bwMode="auto">
          <a:xfrm>
            <a:off x="228600" y="3870325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 #2</a:t>
            </a:r>
          </a:p>
        </p:txBody>
      </p:sp>
      <p:sp>
        <p:nvSpPr>
          <p:cNvPr id="31753" name="Rectangle 68"/>
          <p:cNvSpPr>
            <a:spLocks noChangeArrowheads="1"/>
          </p:cNvSpPr>
          <p:nvPr/>
        </p:nvSpPr>
        <p:spPr bwMode="auto">
          <a:xfrm>
            <a:off x="230188" y="5638800"/>
            <a:ext cx="1452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 #3</a:t>
            </a:r>
          </a:p>
        </p:txBody>
      </p:sp>
      <p:grpSp>
        <p:nvGrpSpPr>
          <p:cNvPr id="31754" name="Group 70"/>
          <p:cNvGrpSpPr>
            <a:grpSpLocks/>
          </p:cNvGrpSpPr>
          <p:nvPr/>
        </p:nvGrpSpPr>
        <p:grpSpPr bwMode="auto">
          <a:xfrm rot="-715772">
            <a:off x="4951413" y="5173663"/>
            <a:ext cx="914400" cy="457200"/>
            <a:chOff x="3216" y="3120"/>
            <a:chExt cx="528" cy="288"/>
          </a:xfrm>
        </p:grpSpPr>
        <p:sp>
          <p:nvSpPr>
            <p:cNvPr id="31804" name="Oval 71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1805" name="Line 72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1806" name="Line 73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1755" name="Group 74"/>
          <p:cNvGrpSpPr>
            <a:grpSpLocks/>
          </p:cNvGrpSpPr>
          <p:nvPr/>
        </p:nvGrpSpPr>
        <p:grpSpPr bwMode="auto">
          <a:xfrm rot="-333291">
            <a:off x="5257800" y="3359150"/>
            <a:ext cx="685800" cy="457200"/>
            <a:chOff x="3216" y="3120"/>
            <a:chExt cx="528" cy="288"/>
          </a:xfrm>
        </p:grpSpPr>
        <p:sp>
          <p:nvSpPr>
            <p:cNvPr id="31801" name="Oval 75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1802" name="Line 76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1803" name="Line 77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1756" name="Group 78"/>
          <p:cNvGrpSpPr>
            <a:grpSpLocks/>
          </p:cNvGrpSpPr>
          <p:nvPr/>
        </p:nvGrpSpPr>
        <p:grpSpPr bwMode="auto">
          <a:xfrm rot="-756681">
            <a:off x="5105400" y="1524000"/>
            <a:ext cx="838200" cy="457200"/>
            <a:chOff x="3216" y="3120"/>
            <a:chExt cx="528" cy="288"/>
          </a:xfrm>
        </p:grpSpPr>
        <p:sp>
          <p:nvSpPr>
            <p:cNvPr id="31798" name="Oval 79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1799" name="Line 80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1800" name="Line 81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1757" name="Group 82"/>
          <p:cNvGrpSpPr>
            <a:grpSpLocks/>
          </p:cNvGrpSpPr>
          <p:nvPr/>
        </p:nvGrpSpPr>
        <p:grpSpPr bwMode="auto">
          <a:xfrm rot="756681" flipV="1">
            <a:off x="4416425" y="2378075"/>
            <a:ext cx="685800" cy="457200"/>
            <a:chOff x="3216" y="3120"/>
            <a:chExt cx="528" cy="288"/>
          </a:xfrm>
        </p:grpSpPr>
        <p:sp>
          <p:nvSpPr>
            <p:cNvPr id="31795" name="Oval 83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1796" name="Line 84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1797" name="Line 85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1758" name="Group 86"/>
          <p:cNvGrpSpPr>
            <a:grpSpLocks/>
          </p:cNvGrpSpPr>
          <p:nvPr/>
        </p:nvGrpSpPr>
        <p:grpSpPr bwMode="auto">
          <a:xfrm rot="756681" flipV="1">
            <a:off x="4645025" y="4206875"/>
            <a:ext cx="533400" cy="457200"/>
            <a:chOff x="3216" y="3120"/>
            <a:chExt cx="528" cy="288"/>
          </a:xfrm>
        </p:grpSpPr>
        <p:sp>
          <p:nvSpPr>
            <p:cNvPr id="31792" name="Oval 87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1793" name="Line 88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1794" name="Line 89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1759" name="Group 90"/>
          <p:cNvGrpSpPr>
            <a:grpSpLocks/>
          </p:cNvGrpSpPr>
          <p:nvPr/>
        </p:nvGrpSpPr>
        <p:grpSpPr bwMode="auto">
          <a:xfrm rot="197413" flipV="1">
            <a:off x="4267200" y="6096000"/>
            <a:ext cx="685800" cy="457200"/>
            <a:chOff x="3216" y="3120"/>
            <a:chExt cx="528" cy="288"/>
          </a:xfrm>
        </p:grpSpPr>
        <p:sp>
          <p:nvSpPr>
            <p:cNvPr id="31789" name="Oval 91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1790" name="Line 92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1791" name="Line 93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1760" name="Group 94"/>
          <p:cNvGrpSpPr>
            <a:grpSpLocks/>
          </p:cNvGrpSpPr>
          <p:nvPr/>
        </p:nvGrpSpPr>
        <p:grpSpPr bwMode="auto">
          <a:xfrm rot="1513620">
            <a:off x="3733800" y="1676400"/>
            <a:ext cx="381000" cy="304800"/>
            <a:chOff x="1632" y="1488"/>
            <a:chExt cx="240" cy="192"/>
          </a:xfrm>
        </p:grpSpPr>
        <p:sp>
          <p:nvSpPr>
            <p:cNvPr id="31787" name="Oval 95"/>
            <p:cNvSpPr>
              <a:spLocks noChangeArrowheads="1"/>
            </p:cNvSpPr>
            <p:nvPr/>
          </p:nvSpPr>
          <p:spPr bwMode="auto">
            <a:xfrm>
              <a:off x="1632" y="148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1788" name="Line 96"/>
            <p:cNvSpPr>
              <a:spLocks noChangeShapeType="1"/>
            </p:cNvSpPr>
            <p:nvPr/>
          </p:nvSpPr>
          <p:spPr bwMode="auto">
            <a:xfrm flipV="1">
              <a:off x="1728" y="148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1761" name="Group 97"/>
          <p:cNvGrpSpPr>
            <a:grpSpLocks/>
          </p:cNvGrpSpPr>
          <p:nvPr/>
        </p:nvGrpSpPr>
        <p:grpSpPr bwMode="auto">
          <a:xfrm rot="181014">
            <a:off x="3657600" y="3752850"/>
            <a:ext cx="381000" cy="304800"/>
            <a:chOff x="1632" y="1488"/>
            <a:chExt cx="240" cy="192"/>
          </a:xfrm>
        </p:grpSpPr>
        <p:sp>
          <p:nvSpPr>
            <p:cNvPr id="31785" name="Oval 98"/>
            <p:cNvSpPr>
              <a:spLocks noChangeArrowheads="1"/>
            </p:cNvSpPr>
            <p:nvPr/>
          </p:nvSpPr>
          <p:spPr bwMode="auto">
            <a:xfrm>
              <a:off x="1632" y="148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1786" name="Line 99"/>
            <p:cNvSpPr>
              <a:spLocks noChangeShapeType="1"/>
            </p:cNvSpPr>
            <p:nvPr/>
          </p:nvSpPr>
          <p:spPr bwMode="auto">
            <a:xfrm flipV="1">
              <a:off x="1728" y="148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1762" name="Group 100"/>
          <p:cNvGrpSpPr>
            <a:grpSpLocks/>
          </p:cNvGrpSpPr>
          <p:nvPr/>
        </p:nvGrpSpPr>
        <p:grpSpPr bwMode="auto">
          <a:xfrm rot="2347050">
            <a:off x="3505200" y="5340350"/>
            <a:ext cx="381000" cy="304800"/>
            <a:chOff x="1632" y="1488"/>
            <a:chExt cx="240" cy="192"/>
          </a:xfrm>
        </p:grpSpPr>
        <p:sp>
          <p:nvSpPr>
            <p:cNvPr id="31783" name="Oval 101"/>
            <p:cNvSpPr>
              <a:spLocks noChangeArrowheads="1"/>
            </p:cNvSpPr>
            <p:nvPr/>
          </p:nvSpPr>
          <p:spPr bwMode="auto">
            <a:xfrm>
              <a:off x="1632" y="148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1784" name="Line 102"/>
            <p:cNvSpPr>
              <a:spLocks noChangeShapeType="1"/>
            </p:cNvSpPr>
            <p:nvPr/>
          </p:nvSpPr>
          <p:spPr bwMode="auto">
            <a:xfrm flipV="1">
              <a:off x="1728" y="148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378407" name="Group 103"/>
          <p:cNvGrpSpPr>
            <a:grpSpLocks/>
          </p:cNvGrpSpPr>
          <p:nvPr/>
        </p:nvGrpSpPr>
        <p:grpSpPr bwMode="auto">
          <a:xfrm>
            <a:off x="3714750" y="1752600"/>
            <a:ext cx="2000250" cy="4729163"/>
            <a:chOff x="2340" y="1104"/>
            <a:chExt cx="1260" cy="2979"/>
          </a:xfrm>
        </p:grpSpPr>
        <p:grpSp>
          <p:nvGrpSpPr>
            <p:cNvPr id="31768" name="Group 104"/>
            <p:cNvGrpSpPr>
              <a:grpSpLocks/>
            </p:cNvGrpSpPr>
            <p:nvPr/>
          </p:nvGrpSpPr>
          <p:grpSpPr bwMode="auto">
            <a:xfrm>
              <a:off x="2550" y="1104"/>
              <a:ext cx="1050" cy="528"/>
              <a:chOff x="2550" y="1104"/>
              <a:chExt cx="1050" cy="528"/>
            </a:xfrm>
          </p:grpSpPr>
          <p:sp>
            <p:nvSpPr>
              <p:cNvPr id="31779" name="Oval 105"/>
              <p:cNvSpPr>
                <a:spLocks noChangeArrowheads="1"/>
              </p:cNvSpPr>
              <p:nvPr/>
            </p:nvSpPr>
            <p:spPr bwMode="auto">
              <a:xfrm>
                <a:off x="3072" y="153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1780" name="Oval 10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1781" name="Line 107"/>
              <p:cNvSpPr>
                <a:spLocks noChangeShapeType="1"/>
              </p:cNvSpPr>
              <p:nvPr/>
            </p:nvSpPr>
            <p:spPr bwMode="auto">
              <a:xfrm>
                <a:off x="2550" y="1218"/>
                <a:ext cx="522" cy="3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782" name="Line 108"/>
              <p:cNvSpPr>
                <a:spLocks noChangeShapeType="1"/>
              </p:cNvSpPr>
              <p:nvPr/>
            </p:nvSpPr>
            <p:spPr bwMode="auto">
              <a:xfrm>
                <a:off x="2580" y="1152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1769" name="Group 109"/>
            <p:cNvGrpSpPr>
              <a:grpSpLocks/>
            </p:cNvGrpSpPr>
            <p:nvPr/>
          </p:nvGrpSpPr>
          <p:grpSpPr bwMode="auto">
            <a:xfrm>
              <a:off x="2490" y="2004"/>
              <a:ext cx="982" cy="713"/>
              <a:chOff x="2490" y="2004"/>
              <a:chExt cx="982" cy="713"/>
            </a:xfrm>
          </p:grpSpPr>
          <p:sp>
            <p:nvSpPr>
              <p:cNvPr id="31775" name="Oval 110"/>
              <p:cNvSpPr>
                <a:spLocks noChangeArrowheads="1"/>
              </p:cNvSpPr>
              <p:nvPr/>
            </p:nvSpPr>
            <p:spPr bwMode="auto">
              <a:xfrm rot="-1332606">
                <a:off x="3140" y="2567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1776" name="Oval 111"/>
              <p:cNvSpPr>
                <a:spLocks noChangeArrowheads="1"/>
              </p:cNvSpPr>
              <p:nvPr/>
            </p:nvSpPr>
            <p:spPr bwMode="auto">
              <a:xfrm rot="-1332606">
                <a:off x="3376" y="2004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1777" name="Line 112"/>
              <p:cNvSpPr>
                <a:spLocks noChangeShapeType="1"/>
              </p:cNvSpPr>
              <p:nvPr/>
            </p:nvSpPr>
            <p:spPr bwMode="auto">
              <a:xfrm rot="-1332606">
                <a:off x="2566" y="2381"/>
                <a:ext cx="522" cy="3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778" name="Line 113"/>
              <p:cNvSpPr>
                <a:spLocks noChangeShapeType="1"/>
              </p:cNvSpPr>
              <p:nvPr/>
            </p:nvSpPr>
            <p:spPr bwMode="auto">
              <a:xfrm rot="-1332606">
                <a:off x="2490" y="2247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1770" name="Group 114"/>
            <p:cNvGrpSpPr>
              <a:grpSpLocks/>
            </p:cNvGrpSpPr>
            <p:nvPr/>
          </p:nvGrpSpPr>
          <p:grpSpPr bwMode="auto">
            <a:xfrm>
              <a:off x="2340" y="3596"/>
              <a:ext cx="1085" cy="487"/>
              <a:chOff x="2340" y="3596"/>
              <a:chExt cx="1085" cy="487"/>
            </a:xfrm>
          </p:grpSpPr>
          <p:sp>
            <p:nvSpPr>
              <p:cNvPr id="31771" name="Oval 115"/>
              <p:cNvSpPr>
                <a:spLocks noChangeArrowheads="1"/>
              </p:cNvSpPr>
              <p:nvPr/>
            </p:nvSpPr>
            <p:spPr bwMode="auto">
              <a:xfrm rot="833430">
                <a:off x="2806" y="3987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1772" name="Oval 116"/>
              <p:cNvSpPr>
                <a:spLocks noChangeArrowheads="1"/>
              </p:cNvSpPr>
              <p:nvPr/>
            </p:nvSpPr>
            <p:spPr bwMode="auto">
              <a:xfrm rot="833430">
                <a:off x="3329" y="3671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1773" name="Line 117"/>
              <p:cNvSpPr>
                <a:spLocks noChangeShapeType="1"/>
              </p:cNvSpPr>
              <p:nvPr/>
            </p:nvSpPr>
            <p:spPr bwMode="auto">
              <a:xfrm rot="833430">
                <a:off x="2340" y="3601"/>
                <a:ext cx="522" cy="3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774" name="Line 118"/>
              <p:cNvSpPr>
                <a:spLocks noChangeShapeType="1"/>
              </p:cNvSpPr>
              <p:nvPr/>
            </p:nvSpPr>
            <p:spPr bwMode="auto">
              <a:xfrm rot="833430">
                <a:off x="2420" y="3596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31764" name="Rectangle 119"/>
          <p:cNvSpPr>
            <a:spLocks noChangeArrowheads="1"/>
          </p:cNvSpPr>
          <p:nvPr/>
        </p:nvSpPr>
        <p:spPr bwMode="auto">
          <a:xfrm>
            <a:off x="7316788" y="1371600"/>
            <a:ext cx="1751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solidFill>
                  <a:srgbClr val="FF0000"/>
                </a:solidFill>
                <a:latin typeface="Arial" panose="020B0604020202020204" pitchFamily="34" charset="0"/>
              </a:rPr>
              <a:t>Landmark #1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solidFill>
                  <a:srgbClr val="FF0000"/>
                </a:solidFill>
                <a:latin typeface="Arial" panose="020B0604020202020204" pitchFamily="34" charset="0"/>
              </a:rPr>
              <a:t>Filter</a:t>
            </a:r>
          </a:p>
        </p:txBody>
      </p:sp>
      <p:sp>
        <p:nvSpPr>
          <p:cNvPr id="31765" name="Rectangle 120"/>
          <p:cNvSpPr>
            <a:spLocks noChangeArrowheads="1"/>
          </p:cNvSpPr>
          <p:nvPr/>
        </p:nvSpPr>
        <p:spPr bwMode="auto">
          <a:xfrm>
            <a:off x="7315200" y="2270125"/>
            <a:ext cx="175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solidFill>
                  <a:schemeClr val="folHlink"/>
                </a:solidFill>
                <a:latin typeface="Arial" panose="020B0604020202020204" pitchFamily="34" charset="0"/>
              </a:rPr>
              <a:t>Landmark #2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solidFill>
                  <a:schemeClr val="folHlink"/>
                </a:solidFill>
                <a:latin typeface="Arial" panose="020B0604020202020204" pitchFamily="34" charset="0"/>
              </a:rPr>
              <a:t>Filter</a:t>
            </a:r>
          </a:p>
        </p:txBody>
      </p:sp>
      <p:sp>
        <p:nvSpPr>
          <p:cNvPr id="31766" name="Line 121"/>
          <p:cNvSpPr>
            <a:spLocks noChangeShapeType="1"/>
          </p:cNvSpPr>
          <p:nvPr/>
        </p:nvSpPr>
        <p:spPr bwMode="auto">
          <a:xfrm flipH="1">
            <a:off x="5410200" y="26670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67" name="Line 122"/>
          <p:cNvSpPr>
            <a:spLocks noChangeShapeType="1"/>
          </p:cNvSpPr>
          <p:nvPr/>
        </p:nvSpPr>
        <p:spPr bwMode="auto">
          <a:xfrm flipH="1">
            <a:off x="6019800" y="1752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AE9A03-A4A7-4936-80DE-3D37C97EA77E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fi-FI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FastSLAM – Sensor Update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228600" y="20447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 #1</a:t>
            </a:r>
          </a:p>
        </p:txBody>
      </p:sp>
      <p:grpSp>
        <p:nvGrpSpPr>
          <p:cNvPr id="32773" name="Group 4"/>
          <p:cNvGrpSpPr>
            <a:grpSpLocks/>
          </p:cNvGrpSpPr>
          <p:nvPr/>
        </p:nvGrpSpPr>
        <p:grpSpPr bwMode="auto">
          <a:xfrm>
            <a:off x="1905000" y="1447800"/>
            <a:ext cx="5029200" cy="1524000"/>
            <a:chOff x="1392" y="1152"/>
            <a:chExt cx="3168" cy="960"/>
          </a:xfrm>
        </p:grpSpPr>
        <p:grpSp>
          <p:nvGrpSpPr>
            <p:cNvPr id="32871" name="Group 5"/>
            <p:cNvGrpSpPr>
              <a:grpSpLocks/>
            </p:cNvGrpSpPr>
            <p:nvPr/>
          </p:nvGrpSpPr>
          <p:grpSpPr bwMode="auto">
            <a:xfrm>
              <a:off x="1440" y="1152"/>
              <a:ext cx="864" cy="960"/>
              <a:chOff x="1584" y="1968"/>
              <a:chExt cx="864" cy="1008"/>
            </a:xfrm>
          </p:grpSpPr>
          <p:sp>
            <p:nvSpPr>
              <p:cNvPr id="32887" name="Line 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88" name="Line 7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89" name="Line 8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90" name="Line 9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2872" name="Group 10"/>
            <p:cNvGrpSpPr>
              <a:grpSpLocks/>
            </p:cNvGrpSpPr>
            <p:nvPr/>
          </p:nvGrpSpPr>
          <p:grpSpPr bwMode="auto">
            <a:xfrm rot="5400000">
              <a:off x="2544" y="48"/>
              <a:ext cx="864" cy="3168"/>
              <a:chOff x="1680" y="2064"/>
              <a:chExt cx="864" cy="1008"/>
            </a:xfrm>
          </p:grpSpPr>
          <p:sp>
            <p:nvSpPr>
              <p:cNvPr id="32883" name="Line 11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84" name="Line 12"/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85" name="Line 13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86" name="Line 14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2873" name="Group 15"/>
            <p:cNvGrpSpPr>
              <a:grpSpLocks/>
            </p:cNvGrpSpPr>
            <p:nvPr/>
          </p:nvGrpSpPr>
          <p:grpSpPr bwMode="auto">
            <a:xfrm>
              <a:off x="2544" y="1152"/>
              <a:ext cx="864" cy="960"/>
              <a:chOff x="1584" y="1968"/>
              <a:chExt cx="864" cy="1008"/>
            </a:xfrm>
          </p:grpSpPr>
          <p:sp>
            <p:nvSpPr>
              <p:cNvPr id="32879" name="Line 1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80" name="Line 17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81" name="Line 18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82" name="Line 19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2874" name="Group 20"/>
            <p:cNvGrpSpPr>
              <a:grpSpLocks/>
            </p:cNvGrpSpPr>
            <p:nvPr/>
          </p:nvGrpSpPr>
          <p:grpSpPr bwMode="auto">
            <a:xfrm>
              <a:off x="3648" y="1152"/>
              <a:ext cx="864" cy="960"/>
              <a:chOff x="1584" y="1968"/>
              <a:chExt cx="864" cy="1008"/>
            </a:xfrm>
          </p:grpSpPr>
          <p:sp>
            <p:nvSpPr>
              <p:cNvPr id="32875" name="Line 21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76" name="Line 22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77" name="Line 23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78" name="Line 24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32774" name="Group 25"/>
          <p:cNvGrpSpPr>
            <a:grpSpLocks/>
          </p:cNvGrpSpPr>
          <p:nvPr/>
        </p:nvGrpSpPr>
        <p:grpSpPr bwMode="auto">
          <a:xfrm>
            <a:off x="1905000" y="3276600"/>
            <a:ext cx="5029200" cy="1524000"/>
            <a:chOff x="1392" y="1152"/>
            <a:chExt cx="3168" cy="960"/>
          </a:xfrm>
        </p:grpSpPr>
        <p:grpSp>
          <p:nvGrpSpPr>
            <p:cNvPr id="32851" name="Group 26"/>
            <p:cNvGrpSpPr>
              <a:grpSpLocks/>
            </p:cNvGrpSpPr>
            <p:nvPr/>
          </p:nvGrpSpPr>
          <p:grpSpPr bwMode="auto">
            <a:xfrm>
              <a:off x="1440" y="1152"/>
              <a:ext cx="864" cy="960"/>
              <a:chOff x="1584" y="1968"/>
              <a:chExt cx="864" cy="1008"/>
            </a:xfrm>
          </p:grpSpPr>
          <p:sp>
            <p:nvSpPr>
              <p:cNvPr id="32867" name="Line 27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68" name="Line 28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69" name="Line 2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70" name="Line 30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2852" name="Group 31"/>
            <p:cNvGrpSpPr>
              <a:grpSpLocks/>
            </p:cNvGrpSpPr>
            <p:nvPr/>
          </p:nvGrpSpPr>
          <p:grpSpPr bwMode="auto">
            <a:xfrm rot="5400000">
              <a:off x="2544" y="48"/>
              <a:ext cx="864" cy="3168"/>
              <a:chOff x="1680" y="2064"/>
              <a:chExt cx="864" cy="1008"/>
            </a:xfrm>
          </p:grpSpPr>
          <p:sp>
            <p:nvSpPr>
              <p:cNvPr id="32863" name="Line 32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64" name="Line 33"/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65" name="Line 34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66" name="Line 35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2853" name="Group 36"/>
            <p:cNvGrpSpPr>
              <a:grpSpLocks/>
            </p:cNvGrpSpPr>
            <p:nvPr/>
          </p:nvGrpSpPr>
          <p:grpSpPr bwMode="auto">
            <a:xfrm>
              <a:off x="2544" y="1152"/>
              <a:ext cx="864" cy="960"/>
              <a:chOff x="1584" y="1968"/>
              <a:chExt cx="864" cy="1008"/>
            </a:xfrm>
          </p:grpSpPr>
          <p:sp>
            <p:nvSpPr>
              <p:cNvPr id="32859" name="Line 37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60" name="Line 38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61" name="Line 3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62" name="Line 40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2854" name="Group 41"/>
            <p:cNvGrpSpPr>
              <a:grpSpLocks/>
            </p:cNvGrpSpPr>
            <p:nvPr/>
          </p:nvGrpSpPr>
          <p:grpSpPr bwMode="auto">
            <a:xfrm>
              <a:off x="3648" y="1152"/>
              <a:ext cx="864" cy="960"/>
              <a:chOff x="1584" y="1968"/>
              <a:chExt cx="864" cy="1008"/>
            </a:xfrm>
          </p:grpSpPr>
          <p:sp>
            <p:nvSpPr>
              <p:cNvPr id="32855" name="Line 42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56" name="Line 43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57" name="Line 4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58" name="Line 45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32775" name="Group 46"/>
          <p:cNvGrpSpPr>
            <a:grpSpLocks/>
          </p:cNvGrpSpPr>
          <p:nvPr/>
        </p:nvGrpSpPr>
        <p:grpSpPr bwMode="auto">
          <a:xfrm>
            <a:off x="1905000" y="5105400"/>
            <a:ext cx="5029200" cy="1524000"/>
            <a:chOff x="1392" y="1152"/>
            <a:chExt cx="3168" cy="960"/>
          </a:xfrm>
        </p:grpSpPr>
        <p:grpSp>
          <p:nvGrpSpPr>
            <p:cNvPr id="32831" name="Group 47"/>
            <p:cNvGrpSpPr>
              <a:grpSpLocks/>
            </p:cNvGrpSpPr>
            <p:nvPr/>
          </p:nvGrpSpPr>
          <p:grpSpPr bwMode="auto">
            <a:xfrm>
              <a:off x="1440" y="1152"/>
              <a:ext cx="864" cy="960"/>
              <a:chOff x="1584" y="1968"/>
              <a:chExt cx="864" cy="1008"/>
            </a:xfrm>
          </p:grpSpPr>
          <p:sp>
            <p:nvSpPr>
              <p:cNvPr id="32847" name="Line 48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48" name="Line 49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49" name="Line 5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50" name="Line 51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2832" name="Group 52"/>
            <p:cNvGrpSpPr>
              <a:grpSpLocks/>
            </p:cNvGrpSpPr>
            <p:nvPr/>
          </p:nvGrpSpPr>
          <p:grpSpPr bwMode="auto">
            <a:xfrm rot="5400000">
              <a:off x="2544" y="48"/>
              <a:ext cx="864" cy="3168"/>
              <a:chOff x="1680" y="2064"/>
              <a:chExt cx="864" cy="1008"/>
            </a:xfrm>
          </p:grpSpPr>
          <p:sp>
            <p:nvSpPr>
              <p:cNvPr id="32843" name="Line 53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44" name="Line 54"/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45" name="Line 55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46" name="Line 56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2833" name="Group 57"/>
            <p:cNvGrpSpPr>
              <a:grpSpLocks/>
            </p:cNvGrpSpPr>
            <p:nvPr/>
          </p:nvGrpSpPr>
          <p:grpSpPr bwMode="auto">
            <a:xfrm>
              <a:off x="2544" y="1152"/>
              <a:ext cx="864" cy="960"/>
              <a:chOff x="1584" y="1968"/>
              <a:chExt cx="864" cy="1008"/>
            </a:xfrm>
          </p:grpSpPr>
          <p:sp>
            <p:nvSpPr>
              <p:cNvPr id="32839" name="Line 58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40" name="Line 59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41" name="Line 6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42" name="Line 61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2834" name="Group 62"/>
            <p:cNvGrpSpPr>
              <a:grpSpLocks/>
            </p:cNvGrpSpPr>
            <p:nvPr/>
          </p:nvGrpSpPr>
          <p:grpSpPr bwMode="auto">
            <a:xfrm>
              <a:off x="3648" y="1152"/>
              <a:ext cx="864" cy="960"/>
              <a:chOff x="1584" y="1968"/>
              <a:chExt cx="864" cy="1008"/>
            </a:xfrm>
          </p:grpSpPr>
          <p:sp>
            <p:nvSpPr>
              <p:cNvPr id="32835" name="Line 63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36" name="Line 64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37" name="Line 65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38" name="Line 66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32776" name="Rectangle 67"/>
          <p:cNvSpPr>
            <a:spLocks noChangeArrowheads="1"/>
          </p:cNvSpPr>
          <p:nvPr/>
        </p:nvSpPr>
        <p:spPr bwMode="auto">
          <a:xfrm>
            <a:off x="228600" y="3870325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 #2</a:t>
            </a:r>
          </a:p>
        </p:txBody>
      </p:sp>
      <p:sp>
        <p:nvSpPr>
          <p:cNvPr id="32777" name="Rectangle 68"/>
          <p:cNvSpPr>
            <a:spLocks noChangeArrowheads="1"/>
          </p:cNvSpPr>
          <p:nvPr/>
        </p:nvSpPr>
        <p:spPr bwMode="auto">
          <a:xfrm>
            <a:off x="230188" y="5630863"/>
            <a:ext cx="1452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 b="1">
                <a:latin typeface="Arial" panose="020B0604020202020204" pitchFamily="34" charset="0"/>
              </a:rPr>
              <a:t>Particle #3</a:t>
            </a:r>
          </a:p>
        </p:txBody>
      </p:sp>
      <p:grpSp>
        <p:nvGrpSpPr>
          <p:cNvPr id="32778" name="Group 69"/>
          <p:cNvGrpSpPr>
            <a:grpSpLocks/>
          </p:cNvGrpSpPr>
          <p:nvPr/>
        </p:nvGrpSpPr>
        <p:grpSpPr bwMode="auto">
          <a:xfrm rot="1513620">
            <a:off x="3733800" y="1676400"/>
            <a:ext cx="381000" cy="304800"/>
            <a:chOff x="1632" y="1488"/>
            <a:chExt cx="240" cy="192"/>
          </a:xfrm>
        </p:grpSpPr>
        <p:sp>
          <p:nvSpPr>
            <p:cNvPr id="32829" name="Oval 70"/>
            <p:cNvSpPr>
              <a:spLocks noChangeArrowheads="1"/>
            </p:cNvSpPr>
            <p:nvPr/>
          </p:nvSpPr>
          <p:spPr bwMode="auto">
            <a:xfrm>
              <a:off x="1632" y="148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2830" name="Line 71"/>
            <p:cNvSpPr>
              <a:spLocks noChangeShapeType="1"/>
            </p:cNvSpPr>
            <p:nvPr/>
          </p:nvSpPr>
          <p:spPr bwMode="auto">
            <a:xfrm flipV="1">
              <a:off x="1728" y="148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2779" name="Group 72"/>
          <p:cNvGrpSpPr>
            <a:grpSpLocks/>
          </p:cNvGrpSpPr>
          <p:nvPr/>
        </p:nvGrpSpPr>
        <p:grpSpPr bwMode="auto">
          <a:xfrm rot="181014">
            <a:off x="3657600" y="3752850"/>
            <a:ext cx="381000" cy="304800"/>
            <a:chOff x="1632" y="1488"/>
            <a:chExt cx="240" cy="192"/>
          </a:xfrm>
        </p:grpSpPr>
        <p:sp>
          <p:nvSpPr>
            <p:cNvPr id="32827" name="Oval 73"/>
            <p:cNvSpPr>
              <a:spLocks noChangeArrowheads="1"/>
            </p:cNvSpPr>
            <p:nvPr/>
          </p:nvSpPr>
          <p:spPr bwMode="auto">
            <a:xfrm>
              <a:off x="1632" y="148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2828" name="Line 74"/>
            <p:cNvSpPr>
              <a:spLocks noChangeShapeType="1"/>
            </p:cNvSpPr>
            <p:nvPr/>
          </p:nvSpPr>
          <p:spPr bwMode="auto">
            <a:xfrm flipV="1">
              <a:off x="1728" y="148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2780" name="Group 75"/>
          <p:cNvGrpSpPr>
            <a:grpSpLocks/>
          </p:cNvGrpSpPr>
          <p:nvPr/>
        </p:nvGrpSpPr>
        <p:grpSpPr bwMode="auto">
          <a:xfrm rot="2347050">
            <a:off x="3505200" y="5340350"/>
            <a:ext cx="381000" cy="304800"/>
            <a:chOff x="1632" y="1488"/>
            <a:chExt cx="240" cy="192"/>
          </a:xfrm>
        </p:grpSpPr>
        <p:sp>
          <p:nvSpPr>
            <p:cNvPr id="32825" name="Oval 76"/>
            <p:cNvSpPr>
              <a:spLocks noChangeArrowheads="1"/>
            </p:cNvSpPr>
            <p:nvPr/>
          </p:nvSpPr>
          <p:spPr bwMode="auto">
            <a:xfrm>
              <a:off x="1632" y="148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2826" name="Line 77"/>
            <p:cNvSpPr>
              <a:spLocks noChangeShapeType="1"/>
            </p:cNvSpPr>
            <p:nvPr/>
          </p:nvSpPr>
          <p:spPr bwMode="auto">
            <a:xfrm flipV="1">
              <a:off x="1728" y="148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2781" name="Group 79"/>
          <p:cNvGrpSpPr>
            <a:grpSpLocks/>
          </p:cNvGrpSpPr>
          <p:nvPr/>
        </p:nvGrpSpPr>
        <p:grpSpPr bwMode="auto">
          <a:xfrm rot="1661310" flipV="1">
            <a:off x="4238625" y="6213475"/>
            <a:ext cx="530225" cy="344488"/>
            <a:chOff x="3216" y="3120"/>
            <a:chExt cx="528" cy="288"/>
          </a:xfrm>
        </p:grpSpPr>
        <p:sp>
          <p:nvSpPr>
            <p:cNvPr id="32822" name="Oval 80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2823" name="Line 81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2824" name="Line 82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2782" name="Group 83"/>
          <p:cNvGrpSpPr>
            <a:grpSpLocks/>
          </p:cNvGrpSpPr>
          <p:nvPr/>
        </p:nvGrpSpPr>
        <p:grpSpPr bwMode="auto">
          <a:xfrm rot="1378925" flipV="1">
            <a:off x="4570413" y="2420938"/>
            <a:ext cx="561975" cy="346075"/>
            <a:chOff x="3216" y="3120"/>
            <a:chExt cx="528" cy="288"/>
          </a:xfrm>
        </p:grpSpPr>
        <p:sp>
          <p:nvSpPr>
            <p:cNvPr id="32819" name="Oval 84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2820" name="Line 85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2821" name="Line 86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2783" name="Group 87"/>
          <p:cNvGrpSpPr>
            <a:grpSpLocks/>
          </p:cNvGrpSpPr>
          <p:nvPr/>
        </p:nvGrpSpPr>
        <p:grpSpPr bwMode="auto">
          <a:xfrm rot="-254170">
            <a:off x="5302250" y="1614488"/>
            <a:ext cx="527050" cy="330200"/>
            <a:chOff x="3216" y="3120"/>
            <a:chExt cx="528" cy="288"/>
          </a:xfrm>
        </p:grpSpPr>
        <p:sp>
          <p:nvSpPr>
            <p:cNvPr id="32816" name="Oval 88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2817" name="Line 89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2818" name="Line 90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2784" name="Group 91"/>
          <p:cNvGrpSpPr>
            <a:grpSpLocks/>
          </p:cNvGrpSpPr>
          <p:nvPr/>
        </p:nvGrpSpPr>
        <p:grpSpPr bwMode="auto">
          <a:xfrm rot="-333291">
            <a:off x="5207000" y="3324225"/>
            <a:ext cx="593725" cy="342900"/>
            <a:chOff x="3216" y="3120"/>
            <a:chExt cx="528" cy="288"/>
          </a:xfrm>
        </p:grpSpPr>
        <p:sp>
          <p:nvSpPr>
            <p:cNvPr id="32813" name="Oval 92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2814" name="Line 93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2815" name="Line 94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2785" name="Group 95"/>
          <p:cNvGrpSpPr>
            <a:grpSpLocks/>
          </p:cNvGrpSpPr>
          <p:nvPr/>
        </p:nvGrpSpPr>
        <p:grpSpPr bwMode="auto">
          <a:xfrm rot="756681" flipV="1">
            <a:off x="4778375" y="4140200"/>
            <a:ext cx="533400" cy="355600"/>
            <a:chOff x="3216" y="3120"/>
            <a:chExt cx="528" cy="288"/>
          </a:xfrm>
        </p:grpSpPr>
        <p:sp>
          <p:nvSpPr>
            <p:cNvPr id="32810" name="Oval 96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2811" name="Line 97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2812" name="Line 98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2786" name="Group 99"/>
          <p:cNvGrpSpPr>
            <a:grpSpLocks/>
          </p:cNvGrpSpPr>
          <p:nvPr/>
        </p:nvGrpSpPr>
        <p:grpSpPr bwMode="auto">
          <a:xfrm rot="-80357">
            <a:off x="4999038" y="5399088"/>
            <a:ext cx="730250" cy="376237"/>
            <a:chOff x="3216" y="3120"/>
            <a:chExt cx="528" cy="288"/>
          </a:xfrm>
        </p:grpSpPr>
        <p:sp>
          <p:nvSpPr>
            <p:cNvPr id="32807" name="Oval 100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2808" name="Line 101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2809" name="Line 102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2787" name="Group 103"/>
          <p:cNvGrpSpPr>
            <a:grpSpLocks/>
          </p:cNvGrpSpPr>
          <p:nvPr/>
        </p:nvGrpSpPr>
        <p:grpSpPr bwMode="auto">
          <a:xfrm>
            <a:off x="3714750" y="1752600"/>
            <a:ext cx="2000250" cy="4729163"/>
            <a:chOff x="2340" y="1104"/>
            <a:chExt cx="1260" cy="2979"/>
          </a:xfrm>
        </p:grpSpPr>
        <p:grpSp>
          <p:nvGrpSpPr>
            <p:cNvPr id="32792" name="Group 104"/>
            <p:cNvGrpSpPr>
              <a:grpSpLocks/>
            </p:cNvGrpSpPr>
            <p:nvPr/>
          </p:nvGrpSpPr>
          <p:grpSpPr bwMode="auto">
            <a:xfrm>
              <a:off x="2550" y="1104"/>
              <a:ext cx="1050" cy="528"/>
              <a:chOff x="2550" y="1104"/>
              <a:chExt cx="1050" cy="528"/>
            </a:xfrm>
          </p:grpSpPr>
          <p:sp>
            <p:nvSpPr>
              <p:cNvPr id="32803" name="Oval 105"/>
              <p:cNvSpPr>
                <a:spLocks noChangeArrowheads="1"/>
              </p:cNvSpPr>
              <p:nvPr/>
            </p:nvSpPr>
            <p:spPr bwMode="auto">
              <a:xfrm>
                <a:off x="3072" y="153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2804" name="Oval 10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2805" name="Line 107"/>
              <p:cNvSpPr>
                <a:spLocks noChangeShapeType="1"/>
              </p:cNvSpPr>
              <p:nvPr/>
            </p:nvSpPr>
            <p:spPr bwMode="auto">
              <a:xfrm>
                <a:off x="2550" y="1218"/>
                <a:ext cx="522" cy="3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06" name="Line 108"/>
              <p:cNvSpPr>
                <a:spLocks noChangeShapeType="1"/>
              </p:cNvSpPr>
              <p:nvPr/>
            </p:nvSpPr>
            <p:spPr bwMode="auto">
              <a:xfrm>
                <a:off x="2580" y="1152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2793" name="Group 109"/>
            <p:cNvGrpSpPr>
              <a:grpSpLocks/>
            </p:cNvGrpSpPr>
            <p:nvPr/>
          </p:nvGrpSpPr>
          <p:grpSpPr bwMode="auto">
            <a:xfrm>
              <a:off x="2490" y="2004"/>
              <a:ext cx="982" cy="713"/>
              <a:chOff x="2490" y="2004"/>
              <a:chExt cx="982" cy="713"/>
            </a:xfrm>
          </p:grpSpPr>
          <p:sp>
            <p:nvSpPr>
              <p:cNvPr id="32799" name="Oval 110"/>
              <p:cNvSpPr>
                <a:spLocks noChangeArrowheads="1"/>
              </p:cNvSpPr>
              <p:nvPr/>
            </p:nvSpPr>
            <p:spPr bwMode="auto">
              <a:xfrm rot="-1332606">
                <a:off x="3140" y="2567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2800" name="Oval 111"/>
              <p:cNvSpPr>
                <a:spLocks noChangeArrowheads="1"/>
              </p:cNvSpPr>
              <p:nvPr/>
            </p:nvSpPr>
            <p:spPr bwMode="auto">
              <a:xfrm rot="-1332606">
                <a:off x="3376" y="2004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2801" name="Line 112"/>
              <p:cNvSpPr>
                <a:spLocks noChangeShapeType="1"/>
              </p:cNvSpPr>
              <p:nvPr/>
            </p:nvSpPr>
            <p:spPr bwMode="auto">
              <a:xfrm rot="-1332606">
                <a:off x="2566" y="2381"/>
                <a:ext cx="522" cy="3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802" name="Line 113"/>
              <p:cNvSpPr>
                <a:spLocks noChangeShapeType="1"/>
              </p:cNvSpPr>
              <p:nvPr/>
            </p:nvSpPr>
            <p:spPr bwMode="auto">
              <a:xfrm rot="-1332606">
                <a:off x="2490" y="2247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2794" name="Group 114"/>
            <p:cNvGrpSpPr>
              <a:grpSpLocks/>
            </p:cNvGrpSpPr>
            <p:nvPr/>
          </p:nvGrpSpPr>
          <p:grpSpPr bwMode="auto">
            <a:xfrm>
              <a:off x="2340" y="3596"/>
              <a:ext cx="1085" cy="487"/>
              <a:chOff x="2340" y="3596"/>
              <a:chExt cx="1085" cy="487"/>
            </a:xfrm>
          </p:grpSpPr>
          <p:sp>
            <p:nvSpPr>
              <p:cNvPr id="32795" name="Oval 115"/>
              <p:cNvSpPr>
                <a:spLocks noChangeArrowheads="1"/>
              </p:cNvSpPr>
              <p:nvPr/>
            </p:nvSpPr>
            <p:spPr bwMode="auto">
              <a:xfrm rot="833430">
                <a:off x="2806" y="3987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2796" name="Oval 116"/>
              <p:cNvSpPr>
                <a:spLocks noChangeArrowheads="1"/>
              </p:cNvSpPr>
              <p:nvPr/>
            </p:nvSpPr>
            <p:spPr bwMode="auto">
              <a:xfrm rot="833430">
                <a:off x="3329" y="3671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2797" name="Line 117"/>
              <p:cNvSpPr>
                <a:spLocks noChangeShapeType="1"/>
              </p:cNvSpPr>
              <p:nvPr/>
            </p:nvSpPr>
            <p:spPr bwMode="auto">
              <a:xfrm rot="833430">
                <a:off x="2340" y="3601"/>
                <a:ext cx="522" cy="3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798" name="Line 118"/>
              <p:cNvSpPr>
                <a:spLocks noChangeShapeType="1"/>
              </p:cNvSpPr>
              <p:nvPr/>
            </p:nvSpPr>
            <p:spPr bwMode="auto">
              <a:xfrm rot="833430">
                <a:off x="2420" y="3596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32788" name="Group 119"/>
          <p:cNvGrpSpPr>
            <a:grpSpLocks/>
          </p:cNvGrpSpPr>
          <p:nvPr/>
        </p:nvGrpSpPr>
        <p:grpSpPr bwMode="auto">
          <a:xfrm>
            <a:off x="7204075" y="2044700"/>
            <a:ext cx="1670050" cy="3983038"/>
            <a:chOff x="4538" y="1288"/>
            <a:chExt cx="1052" cy="2509"/>
          </a:xfrm>
        </p:grpSpPr>
        <p:sp>
          <p:nvSpPr>
            <p:cNvPr id="32789" name="Rectangle 120"/>
            <p:cNvSpPr>
              <a:spLocks noChangeArrowheads="1"/>
            </p:cNvSpPr>
            <p:nvPr/>
          </p:nvSpPr>
          <p:spPr bwMode="auto">
            <a:xfrm>
              <a:off x="4538" y="1288"/>
              <a:ext cx="10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000" b="1">
                  <a:latin typeface="Arial" panose="020B0604020202020204" pitchFamily="34" charset="0"/>
                </a:rPr>
                <a:t>Weight = 0.8</a:t>
              </a:r>
            </a:p>
          </p:txBody>
        </p:sp>
        <p:sp>
          <p:nvSpPr>
            <p:cNvPr id="32790" name="Rectangle 121"/>
            <p:cNvSpPr>
              <a:spLocks noChangeArrowheads="1"/>
            </p:cNvSpPr>
            <p:nvPr/>
          </p:nvSpPr>
          <p:spPr bwMode="auto">
            <a:xfrm>
              <a:off x="4538" y="2438"/>
              <a:ext cx="10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000" b="1">
                  <a:latin typeface="Arial" panose="020B0604020202020204" pitchFamily="34" charset="0"/>
                </a:rPr>
                <a:t>Weight = 0.4</a:t>
              </a:r>
            </a:p>
          </p:txBody>
        </p:sp>
        <p:sp>
          <p:nvSpPr>
            <p:cNvPr id="32791" name="Rectangle 122"/>
            <p:cNvSpPr>
              <a:spLocks noChangeArrowheads="1"/>
            </p:cNvSpPr>
            <p:nvPr/>
          </p:nvSpPr>
          <p:spPr bwMode="auto">
            <a:xfrm>
              <a:off x="4538" y="3547"/>
              <a:ext cx="10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000" b="1">
                  <a:latin typeface="Arial" panose="020B0604020202020204" pitchFamily="34" charset="0"/>
                </a:rPr>
                <a:t>Weight = 0.1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E7445E-7362-4AD0-AFFE-92CC08D06A7A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fi-FI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FastSLAM  Complexity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66900"/>
            <a:ext cx="5494338" cy="3506788"/>
          </a:xfrm>
        </p:spPr>
        <p:txBody>
          <a:bodyPr/>
          <a:lstStyle/>
          <a:p>
            <a:pPr eaLnBrk="1" hangingPunct="1">
              <a:spcAft>
                <a:spcPct val="100000"/>
              </a:spcAft>
            </a:pPr>
            <a:r>
              <a:rPr lang="en-US" altLang="fi-FI" sz="2800" smtClean="0"/>
              <a:t>Update robot particles based on control u</a:t>
            </a:r>
            <a:r>
              <a:rPr lang="en-US" altLang="fi-FI" sz="2800" baseline="-25000" smtClean="0"/>
              <a:t>t-1</a:t>
            </a:r>
            <a:endParaRPr lang="en-US" altLang="fi-FI" sz="2800" smtClean="0"/>
          </a:p>
          <a:p>
            <a:pPr eaLnBrk="1" hangingPunct="1">
              <a:spcAft>
                <a:spcPct val="100000"/>
              </a:spcAft>
            </a:pPr>
            <a:r>
              <a:rPr lang="en-US" altLang="fi-FI" sz="2800" smtClean="0"/>
              <a:t>Incorporate observation z</a:t>
            </a:r>
            <a:r>
              <a:rPr lang="en-US" altLang="fi-FI" sz="2800" baseline="-25000" smtClean="0"/>
              <a:t>t</a:t>
            </a:r>
            <a:r>
              <a:rPr lang="en-US" altLang="fi-FI" sz="2800" smtClean="0"/>
              <a:t> into Kalman filters</a:t>
            </a:r>
          </a:p>
          <a:p>
            <a:pPr eaLnBrk="1" hangingPunct="1">
              <a:spcAft>
                <a:spcPct val="100000"/>
              </a:spcAft>
            </a:pPr>
            <a:r>
              <a:rPr lang="en-US" altLang="fi-FI" sz="2800" smtClean="0"/>
              <a:t>Resample particle set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771525" y="5535613"/>
            <a:ext cx="4291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N = Number of particles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M = Number of map features</a:t>
            </a:r>
          </a:p>
        </p:txBody>
      </p:sp>
      <p:grpSp>
        <p:nvGrpSpPr>
          <p:cNvPr id="34822" name="Group 5"/>
          <p:cNvGrpSpPr>
            <a:grpSpLocks/>
          </p:cNvGrpSpPr>
          <p:nvPr/>
        </p:nvGrpSpPr>
        <p:grpSpPr bwMode="auto">
          <a:xfrm>
            <a:off x="5791200" y="1600200"/>
            <a:ext cx="3003550" cy="823913"/>
            <a:chOff x="3648" y="1152"/>
            <a:chExt cx="1892" cy="519"/>
          </a:xfrm>
        </p:grpSpPr>
        <p:sp>
          <p:nvSpPr>
            <p:cNvPr id="34833" name="Rectangle 6"/>
            <p:cNvSpPr>
              <a:spLocks noChangeArrowheads="1"/>
            </p:cNvSpPr>
            <p:nvPr/>
          </p:nvSpPr>
          <p:spPr bwMode="auto">
            <a:xfrm>
              <a:off x="4312" y="1152"/>
              <a:ext cx="6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>
                  <a:latin typeface="Arial" panose="020B0604020202020204" pitchFamily="34" charset="0"/>
                </a:rPr>
                <a:t>O(N)</a:t>
              </a:r>
            </a:p>
          </p:txBody>
        </p:sp>
        <p:sp>
          <p:nvSpPr>
            <p:cNvPr id="34834" name="Rectangle 7"/>
            <p:cNvSpPr>
              <a:spLocks noChangeArrowheads="1"/>
            </p:cNvSpPr>
            <p:nvPr/>
          </p:nvSpPr>
          <p:spPr bwMode="auto">
            <a:xfrm>
              <a:off x="3648" y="1440"/>
              <a:ext cx="18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800" b="1">
                  <a:solidFill>
                    <a:schemeClr val="hlink"/>
                  </a:solidFill>
                  <a:latin typeface="Arial" panose="020B0604020202020204" pitchFamily="34" charset="0"/>
                </a:rPr>
                <a:t>Constant time per particle</a:t>
              </a:r>
            </a:p>
          </p:txBody>
        </p:sp>
      </p:grpSp>
      <p:grpSp>
        <p:nvGrpSpPr>
          <p:cNvPr id="34823" name="Group 8"/>
          <p:cNvGrpSpPr>
            <a:grpSpLocks/>
          </p:cNvGrpSpPr>
          <p:nvPr/>
        </p:nvGrpSpPr>
        <p:grpSpPr bwMode="auto">
          <a:xfrm>
            <a:off x="6178550" y="3124200"/>
            <a:ext cx="2432050" cy="884238"/>
            <a:chOff x="3892" y="2179"/>
            <a:chExt cx="1532" cy="557"/>
          </a:xfrm>
        </p:grpSpPr>
        <p:sp>
          <p:nvSpPr>
            <p:cNvPr id="34831" name="Rectangle 9"/>
            <p:cNvSpPr>
              <a:spLocks noChangeArrowheads="1"/>
            </p:cNvSpPr>
            <p:nvPr/>
          </p:nvSpPr>
          <p:spPr bwMode="auto">
            <a:xfrm>
              <a:off x="3919" y="2179"/>
              <a:ext cx="14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>
                  <a:latin typeface="Arial" panose="020B0604020202020204" pitchFamily="34" charset="0"/>
                </a:rPr>
                <a:t>O(N</a:t>
              </a:r>
              <a:r>
                <a:rPr lang="en-US" altLang="fi-FI"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en-US" altLang="fi-FI">
                  <a:latin typeface="Arial" panose="020B0604020202020204" pitchFamily="34" charset="0"/>
                </a:rPr>
                <a:t>log(M))</a:t>
              </a:r>
            </a:p>
          </p:txBody>
        </p:sp>
        <p:sp>
          <p:nvSpPr>
            <p:cNvPr id="34832" name="Rectangle 10"/>
            <p:cNvSpPr>
              <a:spLocks noChangeArrowheads="1"/>
            </p:cNvSpPr>
            <p:nvPr/>
          </p:nvSpPr>
          <p:spPr bwMode="auto">
            <a:xfrm>
              <a:off x="3892" y="2505"/>
              <a:ext cx="1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800" b="1">
                  <a:solidFill>
                    <a:schemeClr val="hlink"/>
                  </a:solidFill>
                  <a:latin typeface="Arial" panose="020B0604020202020204" pitchFamily="34" charset="0"/>
                </a:rPr>
                <a:t>Log time per particle</a:t>
              </a:r>
            </a:p>
          </p:txBody>
        </p:sp>
      </p:grpSp>
      <p:grpSp>
        <p:nvGrpSpPr>
          <p:cNvPr id="34824" name="Group 11"/>
          <p:cNvGrpSpPr>
            <a:grpSpLocks/>
          </p:cNvGrpSpPr>
          <p:nvPr/>
        </p:nvGrpSpPr>
        <p:grpSpPr bwMode="auto">
          <a:xfrm>
            <a:off x="6172200" y="4495800"/>
            <a:ext cx="2438400" cy="1981200"/>
            <a:chOff x="3888" y="2976"/>
            <a:chExt cx="1536" cy="1248"/>
          </a:xfrm>
        </p:grpSpPr>
        <p:sp>
          <p:nvSpPr>
            <p:cNvPr id="34825" name="Rectangle 12"/>
            <p:cNvSpPr>
              <a:spLocks noChangeArrowheads="1"/>
            </p:cNvSpPr>
            <p:nvPr/>
          </p:nvSpPr>
          <p:spPr bwMode="auto">
            <a:xfrm>
              <a:off x="3919" y="2976"/>
              <a:ext cx="14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>
                  <a:latin typeface="Arial" panose="020B0604020202020204" pitchFamily="34" charset="0"/>
                </a:rPr>
                <a:t>O(N</a:t>
              </a:r>
              <a:r>
                <a:rPr lang="en-US" altLang="fi-FI"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r>
                <a:rPr lang="en-US" altLang="fi-FI">
                  <a:latin typeface="Arial" panose="020B0604020202020204" pitchFamily="34" charset="0"/>
                </a:rPr>
                <a:t>log(M))</a:t>
              </a:r>
            </a:p>
          </p:txBody>
        </p:sp>
        <p:grpSp>
          <p:nvGrpSpPr>
            <p:cNvPr id="34826" name="Group 13"/>
            <p:cNvGrpSpPr>
              <a:grpSpLocks/>
            </p:cNvGrpSpPr>
            <p:nvPr/>
          </p:nvGrpSpPr>
          <p:grpSpPr bwMode="auto">
            <a:xfrm>
              <a:off x="3898" y="3600"/>
              <a:ext cx="1526" cy="432"/>
              <a:chOff x="3898" y="3648"/>
              <a:chExt cx="1526" cy="432"/>
            </a:xfrm>
          </p:grpSpPr>
          <p:sp>
            <p:nvSpPr>
              <p:cNvPr id="34829" name="Line 14"/>
              <p:cNvSpPr>
                <a:spLocks noChangeShapeType="1"/>
              </p:cNvSpPr>
              <p:nvPr/>
            </p:nvSpPr>
            <p:spPr bwMode="auto">
              <a:xfrm>
                <a:off x="3936" y="3648"/>
                <a:ext cx="13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4830" name="Rectangle 15"/>
              <p:cNvSpPr>
                <a:spLocks noChangeArrowheads="1"/>
              </p:cNvSpPr>
              <p:nvPr/>
            </p:nvSpPr>
            <p:spPr bwMode="auto">
              <a:xfrm>
                <a:off x="3898" y="3715"/>
                <a:ext cx="152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O(N</a:t>
                </a:r>
                <a:r>
                  <a:rPr lang="en-US" altLang="fi-FI" b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en-US" altLang="fi-FI" b="1">
                    <a:solidFill>
                      <a:schemeClr val="hlink"/>
                    </a:solidFill>
                    <a:latin typeface="Arial" panose="020B0604020202020204" pitchFamily="34" charset="0"/>
                  </a:rPr>
                  <a:t>log(M))</a:t>
                </a:r>
              </a:p>
            </p:txBody>
          </p:sp>
        </p:grpSp>
        <p:sp>
          <p:nvSpPr>
            <p:cNvPr id="34827" name="Rectangle 16"/>
            <p:cNvSpPr>
              <a:spLocks noChangeArrowheads="1"/>
            </p:cNvSpPr>
            <p:nvPr/>
          </p:nvSpPr>
          <p:spPr bwMode="auto">
            <a:xfrm>
              <a:off x="3888" y="3993"/>
              <a:ext cx="1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800" b="1">
                  <a:solidFill>
                    <a:schemeClr val="hlink"/>
                  </a:solidFill>
                  <a:latin typeface="Arial" panose="020B0604020202020204" pitchFamily="34" charset="0"/>
                </a:rPr>
                <a:t>Log time per particle</a:t>
              </a:r>
            </a:p>
          </p:txBody>
        </p:sp>
        <p:sp>
          <p:nvSpPr>
            <p:cNvPr id="34828" name="Rectangle 17"/>
            <p:cNvSpPr>
              <a:spLocks noChangeArrowheads="1"/>
            </p:cNvSpPr>
            <p:nvPr/>
          </p:nvSpPr>
          <p:spPr bwMode="auto">
            <a:xfrm>
              <a:off x="3892" y="3264"/>
              <a:ext cx="1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800" b="1">
                  <a:solidFill>
                    <a:schemeClr val="hlink"/>
                  </a:solidFill>
                  <a:latin typeface="Arial" panose="020B0604020202020204" pitchFamily="34" charset="0"/>
                </a:rPr>
                <a:t>Log time per particle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4D24A6-8095-4254-AB44-3E11364525B9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fi-FI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Data Association Problem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4198938"/>
            <a:ext cx="7772400" cy="2193925"/>
          </a:xfrm>
          <a:noFill/>
        </p:spPr>
        <p:txBody>
          <a:bodyPr/>
          <a:lstStyle/>
          <a:p>
            <a:pPr eaLnBrk="1" hangingPunct="1"/>
            <a:r>
              <a:rPr lang="en-US" altLang="fi-FI" sz="2400" smtClean="0"/>
              <a:t>A robust SLAM must consider possible data associations </a:t>
            </a:r>
          </a:p>
          <a:p>
            <a:pPr eaLnBrk="1" hangingPunct="1"/>
            <a:r>
              <a:rPr lang="en-US" altLang="fi-FI" sz="2400" smtClean="0"/>
              <a:t>Potential data associations depend also </a:t>
            </a:r>
            <a:br>
              <a:rPr lang="en-US" altLang="fi-FI" sz="2400" smtClean="0"/>
            </a:br>
            <a:r>
              <a:rPr lang="en-US" altLang="fi-FI" sz="2400" smtClean="0"/>
              <a:t>on the pose of the robot </a:t>
            </a:r>
          </a:p>
          <a:p>
            <a:pPr eaLnBrk="1" hangingPunct="1"/>
            <a:endParaRPr lang="en-US" altLang="fi-FI" sz="2400" smtClean="0"/>
          </a:p>
          <a:p>
            <a:pPr eaLnBrk="1" hangingPunct="1"/>
            <a:endParaRPr lang="en-US" altLang="fi-FI" sz="2400" smtClean="0"/>
          </a:p>
        </p:txBody>
      </p:sp>
      <p:grpSp>
        <p:nvGrpSpPr>
          <p:cNvPr id="35845" name="Group 31"/>
          <p:cNvGrpSpPr>
            <a:grpSpLocks/>
          </p:cNvGrpSpPr>
          <p:nvPr/>
        </p:nvGrpSpPr>
        <p:grpSpPr bwMode="auto">
          <a:xfrm>
            <a:off x="3257550" y="2028825"/>
            <a:ext cx="2351088" cy="893763"/>
            <a:chOff x="2052" y="816"/>
            <a:chExt cx="1481" cy="563"/>
          </a:xfrm>
        </p:grpSpPr>
        <p:sp>
          <p:nvSpPr>
            <p:cNvPr id="1385504" name="AutoShape 32"/>
            <p:cNvSpPr>
              <a:spLocks noChangeArrowheads="1"/>
            </p:cNvSpPr>
            <p:nvPr/>
          </p:nvSpPr>
          <p:spPr bwMode="auto">
            <a:xfrm rot="989236">
              <a:off x="2052" y="816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85505" name="AutoShape 33"/>
            <p:cNvSpPr>
              <a:spLocks noChangeArrowheads="1"/>
            </p:cNvSpPr>
            <p:nvPr/>
          </p:nvSpPr>
          <p:spPr bwMode="auto">
            <a:xfrm rot="989236">
              <a:off x="2735" y="878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85506" name="AutoShape 34"/>
            <p:cNvSpPr>
              <a:spLocks noChangeArrowheads="1"/>
            </p:cNvSpPr>
            <p:nvPr/>
          </p:nvSpPr>
          <p:spPr bwMode="auto">
            <a:xfrm rot="989236">
              <a:off x="3341" y="1197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</p:grpSp>
      <p:grpSp>
        <p:nvGrpSpPr>
          <p:cNvPr id="35846" name="Group 35"/>
          <p:cNvGrpSpPr>
            <a:grpSpLocks/>
          </p:cNvGrpSpPr>
          <p:nvPr/>
        </p:nvGrpSpPr>
        <p:grpSpPr bwMode="auto">
          <a:xfrm>
            <a:off x="3675063" y="2332038"/>
            <a:ext cx="1216025" cy="1590675"/>
            <a:chOff x="2315" y="1007"/>
            <a:chExt cx="766" cy="1002"/>
          </a:xfrm>
        </p:grpSpPr>
        <p:grpSp>
          <p:nvGrpSpPr>
            <p:cNvPr id="35854" name="Group 36"/>
            <p:cNvGrpSpPr>
              <a:grpSpLocks/>
            </p:cNvGrpSpPr>
            <p:nvPr/>
          </p:nvGrpSpPr>
          <p:grpSpPr bwMode="auto">
            <a:xfrm rot="2261158">
              <a:off x="2393" y="1769"/>
              <a:ext cx="192" cy="240"/>
              <a:chOff x="2448" y="1632"/>
              <a:chExt cx="192" cy="240"/>
            </a:xfrm>
          </p:grpSpPr>
          <p:sp>
            <p:nvSpPr>
              <p:cNvPr id="35859" name="Oval 37"/>
              <p:cNvSpPr>
                <a:spLocks noChangeArrowheads="1"/>
              </p:cNvSpPr>
              <p:nvPr/>
            </p:nvSpPr>
            <p:spPr bwMode="auto">
              <a:xfrm>
                <a:off x="2448" y="168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5860" name="Line 38"/>
              <p:cNvSpPr>
                <a:spLocks noChangeShapeType="1"/>
              </p:cNvSpPr>
              <p:nvPr/>
            </p:nvSpPr>
            <p:spPr bwMode="auto">
              <a:xfrm flipH="1" flipV="1">
                <a:off x="2496" y="1632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35855" name="Line 39"/>
            <p:cNvSpPr>
              <a:spLocks noChangeShapeType="1"/>
            </p:cNvSpPr>
            <p:nvPr/>
          </p:nvSpPr>
          <p:spPr bwMode="auto">
            <a:xfrm rot="989236">
              <a:off x="2315" y="1117"/>
              <a:ext cx="237" cy="6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5856" name="Line 40"/>
            <p:cNvSpPr>
              <a:spLocks noChangeShapeType="1"/>
            </p:cNvSpPr>
            <p:nvPr/>
          </p:nvSpPr>
          <p:spPr bwMode="auto">
            <a:xfrm rot="989236" flipH="1">
              <a:off x="2650" y="1136"/>
              <a:ext cx="270" cy="7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5857" name="Oval 41"/>
            <p:cNvSpPr>
              <a:spLocks noChangeArrowheads="1"/>
            </p:cNvSpPr>
            <p:nvPr/>
          </p:nvSpPr>
          <p:spPr bwMode="auto">
            <a:xfrm rot="989236">
              <a:off x="2369" y="100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5858" name="Oval 42"/>
            <p:cNvSpPr>
              <a:spLocks noChangeArrowheads="1"/>
            </p:cNvSpPr>
            <p:nvPr/>
          </p:nvSpPr>
          <p:spPr bwMode="auto">
            <a:xfrm rot="989236">
              <a:off x="2985" y="1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</p:grpSp>
      <p:grpSp>
        <p:nvGrpSpPr>
          <p:cNvPr id="35847" name="Group 43"/>
          <p:cNvGrpSpPr>
            <a:grpSpLocks/>
          </p:cNvGrpSpPr>
          <p:nvPr/>
        </p:nvGrpSpPr>
        <p:grpSpPr bwMode="auto">
          <a:xfrm>
            <a:off x="3516313" y="2284413"/>
            <a:ext cx="1254125" cy="198437"/>
            <a:chOff x="2215" y="977"/>
            <a:chExt cx="790" cy="125"/>
          </a:xfrm>
        </p:grpSpPr>
        <p:sp>
          <p:nvSpPr>
            <p:cNvPr id="35852" name="Line 44"/>
            <p:cNvSpPr>
              <a:spLocks noChangeShapeType="1"/>
            </p:cNvSpPr>
            <p:nvPr/>
          </p:nvSpPr>
          <p:spPr bwMode="auto">
            <a:xfrm rot="989236" flipH="1" flipV="1">
              <a:off x="2215" y="977"/>
              <a:ext cx="144" cy="2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35853" name="Line 45"/>
            <p:cNvSpPr>
              <a:spLocks noChangeShapeType="1"/>
            </p:cNvSpPr>
            <p:nvPr/>
          </p:nvSpPr>
          <p:spPr bwMode="auto">
            <a:xfrm rot="989236" flipH="1" flipV="1">
              <a:off x="2855" y="1030"/>
              <a:ext cx="150" cy="7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</p:grpSp>
      <p:grpSp>
        <p:nvGrpSpPr>
          <p:cNvPr id="35848" name="Group 46"/>
          <p:cNvGrpSpPr>
            <a:grpSpLocks/>
          </p:cNvGrpSpPr>
          <p:nvPr/>
        </p:nvGrpSpPr>
        <p:grpSpPr bwMode="auto">
          <a:xfrm>
            <a:off x="3973513" y="2300288"/>
            <a:ext cx="1349375" cy="403225"/>
            <a:chOff x="2503" y="987"/>
            <a:chExt cx="850" cy="254"/>
          </a:xfrm>
        </p:grpSpPr>
        <p:sp>
          <p:nvSpPr>
            <p:cNvPr id="35850" name="Line 47"/>
            <p:cNvSpPr>
              <a:spLocks noChangeShapeType="1"/>
            </p:cNvSpPr>
            <p:nvPr/>
          </p:nvSpPr>
          <p:spPr bwMode="auto">
            <a:xfrm rot="989236" flipV="1">
              <a:off x="2503" y="987"/>
              <a:ext cx="216" cy="9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35851" name="Line 48"/>
            <p:cNvSpPr>
              <a:spLocks noChangeShapeType="1"/>
            </p:cNvSpPr>
            <p:nvPr/>
          </p:nvSpPr>
          <p:spPr bwMode="auto">
            <a:xfrm rot="989236">
              <a:off x="3095" y="1229"/>
              <a:ext cx="258" cy="1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</p:grpSp>
      <p:sp>
        <p:nvSpPr>
          <p:cNvPr id="35849" name="Rectangle 49"/>
          <p:cNvSpPr>
            <a:spLocks noChangeArrowheads="1"/>
          </p:cNvSpPr>
          <p:nvPr/>
        </p:nvSpPr>
        <p:spPr bwMode="auto">
          <a:xfrm>
            <a:off x="609600" y="1436688"/>
            <a:ext cx="77724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fi-FI" sz="2400"/>
              <a:t>Which observation belongs to which landmark?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67E8AD-17B5-468D-ACFF-59C3ED6BF541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fi-FI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z="3200" smtClean="0"/>
              <a:t>Multi-Hypothesis Data Association</a:t>
            </a: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2514600" y="1920875"/>
            <a:ext cx="5943600" cy="4581525"/>
            <a:chOff x="1584" y="1210"/>
            <a:chExt cx="3744" cy="2886"/>
          </a:xfrm>
        </p:grpSpPr>
        <p:pic>
          <p:nvPicPr>
            <p:cNvPr id="36884" name="Picture 4" descr="da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958"/>
              <a:ext cx="2887" cy="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405" name="AutoShape 5"/>
            <p:cNvSpPr>
              <a:spLocks noChangeArrowheads="1"/>
            </p:cNvSpPr>
            <p:nvPr/>
          </p:nvSpPr>
          <p:spPr bwMode="auto">
            <a:xfrm>
              <a:off x="4128" y="1210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82406" name="AutoShape 6"/>
            <p:cNvSpPr>
              <a:spLocks noChangeArrowheads="1"/>
            </p:cNvSpPr>
            <p:nvPr/>
          </p:nvSpPr>
          <p:spPr bwMode="auto">
            <a:xfrm>
              <a:off x="3696" y="1786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82407" name="AutoShape 7"/>
            <p:cNvSpPr>
              <a:spLocks noChangeArrowheads="1"/>
            </p:cNvSpPr>
            <p:nvPr/>
          </p:nvSpPr>
          <p:spPr bwMode="auto">
            <a:xfrm>
              <a:off x="4560" y="1766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82408" name="AutoShape 8"/>
            <p:cNvSpPr>
              <a:spLocks noChangeArrowheads="1"/>
            </p:cNvSpPr>
            <p:nvPr/>
          </p:nvSpPr>
          <p:spPr bwMode="auto">
            <a:xfrm>
              <a:off x="4464" y="2496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82409" name="AutoShape 9"/>
            <p:cNvSpPr>
              <a:spLocks noChangeArrowheads="1"/>
            </p:cNvSpPr>
            <p:nvPr/>
          </p:nvSpPr>
          <p:spPr bwMode="auto">
            <a:xfrm>
              <a:off x="5136" y="2390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82410" name="AutoShape 10"/>
            <p:cNvSpPr>
              <a:spLocks noChangeArrowheads="1"/>
            </p:cNvSpPr>
            <p:nvPr/>
          </p:nvSpPr>
          <p:spPr bwMode="auto">
            <a:xfrm>
              <a:off x="5136" y="2986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</p:grpSp>
      <p:grpSp>
        <p:nvGrpSpPr>
          <p:cNvPr id="1382411" name="Group 11"/>
          <p:cNvGrpSpPr>
            <a:grpSpLocks/>
          </p:cNvGrpSpPr>
          <p:nvPr/>
        </p:nvGrpSpPr>
        <p:grpSpPr bwMode="auto">
          <a:xfrm>
            <a:off x="5562600" y="2057400"/>
            <a:ext cx="1828800" cy="1981200"/>
            <a:chOff x="3504" y="1296"/>
            <a:chExt cx="1152" cy="1248"/>
          </a:xfrm>
        </p:grpSpPr>
        <p:grpSp>
          <p:nvGrpSpPr>
            <p:cNvPr id="36878" name="Group 12"/>
            <p:cNvGrpSpPr>
              <a:grpSpLocks/>
            </p:cNvGrpSpPr>
            <p:nvPr/>
          </p:nvGrpSpPr>
          <p:grpSpPr bwMode="auto">
            <a:xfrm>
              <a:off x="3504" y="2304"/>
              <a:ext cx="192" cy="240"/>
              <a:chOff x="3504" y="2304"/>
              <a:chExt cx="192" cy="240"/>
            </a:xfrm>
          </p:grpSpPr>
          <p:sp>
            <p:nvSpPr>
              <p:cNvPr id="36882" name="Oval 13"/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6883" name="Line 14"/>
              <p:cNvSpPr>
                <a:spLocks noChangeShapeType="1"/>
              </p:cNvSpPr>
              <p:nvPr/>
            </p:nvSpPr>
            <p:spPr bwMode="auto">
              <a:xfrm flipV="1">
                <a:off x="3600" y="2304"/>
                <a:ext cx="83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36879" name="Oval 15"/>
            <p:cNvSpPr>
              <a:spLocks noChangeArrowheads="1"/>
            </p:cNvSpPr>
            <p:nvPr/>
          </p:nvSpPr>
          <p:spPr bwMode="auto">
            <a:xfrm>
              <a:off x="369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6880" name="Oval 16"/>
            <p:cNvSpPr>
              <a:spLocks noChangeArrowheads="1"/>
            </p:cNvSpPr>
            <p:nvPr/>
          </p:nvSpPr>
          <p:spPr bwMode="auto">
            <a:xfrm>
              <a:off x="4224" y="12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6881" name="Oval 17"/>
            <p:cNvSpPr>
              <a:spLocks noChangeArrowheads="1"/>
            </p:cNvSpPr>
            <p:nvPr/>
          </p:nvSpPr>
          <p:spPr bwMode="auto">
            <a:xfrm>
              <a:off x="4560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</p:grpSp>
      <p:grpSp>
        <p:nvGrpSpPr>
          <p:cNvPr id="1382418" name="Group 18"/>
          <p:cNvGrpSpPr>
            <a:grpSpLocks/>
          </p:cNvGrpSpPr>
          <p:nvPr/>
        </p:nvGrpSpPr>
        <p:grpSpPr bwMode="auto">
          <a:xfrm>
            <a:off x="6370638" y="3894138"/>
            <a:ext cx="2078037" cy="1146175"/>
            <a:chOff x="4013" y="2453"/>
            <a:chExt cx="1309" cy="722"/>
          </a:xfrm>
        </p:grpSpPr>
        <p:grpSp>
          <p:nvGrpSpPr>
            <p:cNvPr id="36872" name="Group 19"/>
            <p:cNvGrpSpPr>
              <a:grpSpLocks/>
            </p:cNvGrpSpPr>
            <p:nvPr/>
          </p:nvGrpSpPr>
          <p:grpSpPr bwMode="auto">
            <a:xfrm>
              <a:off x="4013" y="2951"/>
              <a:ext cx="212" cy="206"/>
              <a:chOff x="4013" y="2951"/>
              <a:chExt cx="212" cy="206"/>
            </a:xfrm>
          </p:grpSpPr>
          <p:sp>
            <p:nvSpPr>
              <p:cNvPr id="36876" name="Oval 20"/>
              <p:cNvSpPr>
                <a:spLocks noChangeArrowheads="1"/>
              </p:cNvSpPr>
              <p:nvPr/>
            </p:nvSpPr>
            <p:spPr bwMode="auto">
              <a:xfrm rot="1978574">
                <a:off x="4013" y="2965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36877" name="Line 21"/>
              <p:cNvSpPr>
                <a:spLocks noChangeShapeType="1"/>
              </p:cNvSpPr>
              <p:nvPr/>
            </p:nvSpPr>
            <p:spPr bwMode="auto">
              <a:xfrm rot="1978574" flipV="1">
                <a:off x="4142" y="2951"/>
                <a:ext cx="83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36873" name="Oval 22"/>
            <p:cNvSpPr>
              <a:spLocks noChangeArrowheads="1"/>
            </p:cNvSpPr>
            <p:nvPr/>
          </p:nvSpPr>
          <p:spPr bwMode="auto">
            <a:xfrm rot="1978574">
              <a:off x="4496" y="26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6874" name="Oval 23"/>
            <p:cNvSpPr>
              <a:spLocks noChangeArrowheads="1"/>
            </p:cNvSpPr>
            <p:nvPr/>
          </p:nvSpPr>
          <p:spPr bwMode="auto">
            <a:xfrm rot="1978574">
              <a:off x="5226" y="245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6875" name="Oval 24"/>
            <p:cNvSpPr>
              <a:spLocks noChangeArrowheads="1"/>
            </p:cNvSpPr>
            <p:nvPr/>
          </p:nvSpPr>
          <p:spPr bwMode="auto">
            <a:xfrm rot="1978574">
              <a:off x="5221" y="307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</p:grpSp>
      <p:sp>
        <p:nvSpPr>
          <p:cNvPr id="36871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876800" cy="5334000"/>
          </a:xfrm>
        </p:spPr>
        <p:txBody>
          <a:bodyPr/>
          <a:lstStyle/>
          <a:p>
            <a:pPr eaLnBrk="1" hangingPunct="1"/>
            <a:r>
              <a:rPr lang="en-US" altLang="fi-FI" sz="2800" smtClean="0"/>
              <a:t>Data association is done on a per-particle basis</a:t>
            </a:r>
            <a:br>
              <a:rPr lang="en-US" altLang="fi-FI" sz="2800" smtClean="0"/>
            </a:br>
            <a:endParaRPr lang="en-US" altLang="fi-FI" sz="2800" smtClean="0"/>
          </a:p>
          <a:p>
            <a:pPr eaLnBrk="1" hangingPunct="1"/>
            <a:r>
              <a:rPr lang="en-US" altLang="fi-FI" sz="2800" smtClean="0"/>
              <a:t>Robot pose error is factored out of data association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27B56A-36FA-4A43-B8AC-3128FB0E2369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fi-FI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Per-Particle Data Association</a:t>
            </a: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457200" y="1782763"/>
            <a:ext cx="5029200" cy="1524000"/>
            <a:chOff x="1392" y="1152"/>
            <a:chExt cx="3168" cy="960"/>
          </a:xfrm>
        </p:grpSpPr>
        <p:grpSp>
          <p:nvGrpSpPr>
            <p:cNvPr id="37910" name="Group 4"/>
            <p:cNvGrpSpPr>
              <a:grpSpLocks/>
            </p:cNvGrpSpPr>
            <p:nvPr/>
          </p:nvGrpSpPr>
          <p:grpSpPr bwMode="auto">
            <a:xfrm>
              <a:off x="1440" y="1152"/>
              <a:ext cx="864" cy="960"/>
              <a:chOff x="1584" y="1968"/>
              <a:chExt cx="864" cy="1008"/>
            </a:xfrm>
          </p:grpSpPr>
          <p:sp>
            <p:nvSpPr>
              <p:cNvPr id="37926" name="Line 5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27" name="Line 6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28" name="Line 7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29" name="Line 8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7911" name="Group 9"/>
            <p:cNvGrpSpPr>
              <a:grpSpLocks/>
            </p:cNvGrpSpPr>
            <p:nvPr/>
          </p:nvGrpSpPr>
          <p:grpSpPr bwMode="auto">
            <a:xfrm rot="5400000">
              <a:off x="2544" y="48"/>
              <a:ext cx="864" cy="3168"/>
              <a:chOff x="1680" y="2064"/>
              <a:chExt cx="864" cy="1008"/>
            </a:xfrm>
          </p:grpSpPr>
          <p:sp>
            <p:nvSpPr>
              <p:cNvPr id="37922" name="Line 10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23" name="Line 11"/>
              <p:cNvSpPr>
                <a:spLocks noChangeShapeType="1"/>
              </p:cNvSpPr>
              <p:nvPr/>
            </p:nvSpPr>
            <p:spPr bwMode="auto">
              <a:xfrm>
                <a:off x="1968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24" name="Line 12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25" name="Line 13"/>
              <p:cNvSpPr>
                <a:spLocks noChangeShapeType="1"/>
              </p:cNvSpPr>
              <p:nvPr/>
            </p:nvSpPr>
            <p:spPr bwMode="auto">
              <a:xfrm>
                <a:off x="2544" y="206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7912" name="Group 14"/>
            <p:cNvGrpSpPr>
              <a:grpSpLocks/>
            </p:cNvGrpSpPr>
            <p:nvPr/>
          </p:nvGrpSpPr>
          <p:grpSpPr bwMode="auto">
            <a:xfrm>
              <a:off x="2544" y="1152"/>
              <a:ext cx="864" cy="960"/>
              <a:chOff x="1584" y="1968"/>
              <a:chExt cx="864" cy="1008"/>
            </a:xfrm>
          </p:grpSpPr>
          <p:sp>
            <p:nvSpPr>
              <p:cNvPr id="37918" name="Line 15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19" name="Line 16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20" name="Line 17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21" name="Line 18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7913" name="Group 19"/>
            <p:cNvGrpSpPr>
              <a:grpSpLocks/>
            </p:cNvGrpSpPr>
            <p:nvPr/>
          </p:nvGrpSpPr>
          <p:grpSpPr bwMode="auto">
            <a:xfrm>
              <a:off x="3648" y="1152"/>
              <a:ext cx="864" cy="960"/>
              <a:chOff x="1584" y="1968"/>
              <a:chExt cx="864" cy="1008"/>
            </a:xfrm>
          </p:grpSpPr>
          <p:sp>
            <p:nvSpPr>
              <p:cNvPr id="37914" name="Line 2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15" name="Line 21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16" name="Line 22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917" name="Line 23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37893" name="Group 24"/>
          <p:cNvGrpSpPr>
            <a:grpSpLocks/>
          </p:cNvGrpSpPr>
          <p:nvPr/>
        </p:nvGrpSpPr>
        <p:grpSpPr bwMode="auto">
          <a:xfrm rot="-756681">
            <a:off x="3276600" y="2209800"/>
            <a:ext cx="838200" cy="457200"/>
            <a:chOff x="3216" y="3120"/>
            <a:chExt cx="528" cy="288"/>
          </a:xfrm>
        </p:grpSpPr>
        <p:sp>
          <p:nvSpPr>
            <p:cNvPr id="37907" name="Oval 25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7908" name="Line 26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7909" name="Line 27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7894" name="Group 28"/>
          <p:cNvGrpSpPr>
            <a:grpSpLocks/>
          </p:cNvGrpSpPr>
          <p:nvPr/>
        </p:nvGrpSpPr>
        <p:grpSpPr bwMode="auto">
          <a:xfrm rot="756681" flipV="1">
            <a:off x="2822575" y="2479675"/>
            <a:ext cx="987425" cy="658813"/>
            <a:chOff x="3216" y="3120"/>
            <a:chExt cx="528" cy="288"/>
          </a:xfrm>
        </p:grpSpPr>
        <p:sp>
          <p:nvSpPr>
            <p:cNvPr id="37904" name="Oval 29"/>
            <p:cNvSpPr>
              <a:spLocks noChangeArrowheads="1"/>
            </p:cNvSpPr>
            <p:nvPr/>
          </p:nvSpPr>
          <p:spPr bwMode="auto">
            <a:xfrm>
              <a:off x="3216" y="3120"/>
              <a:ext cx="528" cy="288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7905" name="Line 30"/>
            <p:cNvSpPr>
              <a:spLocks noChangeShapeType="1"/>
            </p:cNvSpPr>
            <p:nvPr/>
          </p:nvSpPr>
          <p:spPr bwMode="auto">
            <a:xfrm>
              <a:off x="3216" y="3264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7906" name="Line 31"/>
            <p:cNvSpPr>
              <a:spLocks noChangeShapeType="1"/>
            </p:cNvSpPr>
            <p:nvPr/>
          </p:nvSpPr>
          <p:spPr bwMode="auto">
            <a:xfrm>
              <a:off x="3480" y="3120"/>
              <a:ext cx="0" cy="2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7895" name="Group 32"/>
          <p:cNvGrpSpPr>
            <a:grpSpLocks/>
          </p:cNvGrpSpPr>
          <p:nvPr/>
        </p:nvGrpSpPr>
        <p:grpSpPr bwMode="auto">
          <a:xfrm rot="1513620">
            <a:off x="2286000" y="2011363"/>
            <a:ext cx="381000" cy="304800"/>
            <a:chOff x="1632" y="1488"/>
            <a:chExt cx="240" cy="192"/>
          </a:xfrm>
        </p:grpSpPr>
        <p:sp>
          <p:nvSpPr>
            <p:cNvPr id="37902" name="Oval 33"/>
            <p:cNvSpPr>
              <a:spLocks noChangeArrowheads="1"/>
            </p:cNvSpPr>
            <p:nvPr/>
          </p:nvSpPr>
          <p:spPr bwMode="auto">
            <a:xfrm>
              <a:off x="1632" y="1488"/>
              <a:ext cx="192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37903" name="Line 34"/>
            <p:cNvSpPr>
              <a:spLocks noChangeShapeType="1"/>
            </p:cNvSpPr>
            <p:nvPr/>
          </p:nvSpPr>
          <p:spPr bwMode="auto">
            <a:xfrm flipV="1">
              <a:off x="1728" y="148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7896" name="Rectangle 35"/>
          <p:cNvSpPr>
            <a:spLocks noChangeArrowheads="1"/>
          </p:cNvSpPr>
          <p:nvPr/>
        </p:nvSpPr>
        <p:spPr bwMode="auto">
          <a:xfrm>
            <a:off x="5867400" y="1981200"/>
            <a:ext cx="2890838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200">
                <a:latin typeface="Arial" panose="020B0604020202020204" pitchFamily="34" charset="0"/>
              </a:rPr>
              <a:t>Was the observation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200">
                <a:latin typeface="Arial" panose="020B0604020202020204" pitchFamily="34" charset="0"/>
              </a:rPr>
              <a:t>generated by the red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200">
                <a:latin typeface="Arial" panose="020B0604020202020204" pitchFamily="34" charset="0"/>
              </a:rPr>
              <a:t>or the blue landmark?</a:t>
            </a:r>
          </a:p>
        </p:txBody>
      </p:sp>
      <p:sp>
        <p:nvSpPr>
          <p:cNvPr id="37897" name="Rectangle 36"/>
          <p:cNvSpPr>
            <a:spLocks noChangeArrowheads="1"/>
          </p:cNvSpPr>
          <p:nvPr/>
        </p:nvSpPr>
        <p:spPr bwMode="auto">
          <a:xfrm>
            <a:off x="906463" y="3382963"/>
            <a:ext cx="31892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200">
                <a:latin typeface="Arial" panose="020B0604020202020204" pitchFamily="34" charset="0"/>
              </a:rPr>
              <a:t>P(observation|</a:t>
            </a:r>
            <a:r>
              <a:rPr lang="en-US" altLang="fi-FI" sz="220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fi-FI" sz="2200">
                <a:latin typeface="Arial" panose="020B0604020202020204" pitchFamily="34" charset="0"/>
              </a:rPr>
              <a:t>) = 0.3</a:t>
            </a:r>
          </a:p>
        </p:txBody>
      </p:sp>
      <p:sp>
        <p:nvSpPr>
          <p:cNvPr id="37898" name="Rectangle 37"/>
          <p:cNvSpPr>
            <a:spLocks noChangeArrowheads="1"/>
          </p:cNvSpPr>
          <p:nvPr/>
        </p:nvSpPr>
        <p:spPr bwMode="auto">
          <a:xfrm>
            <a:off x="4687888" y="3382963"/>
            <a:ext cx="3313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200">
                <a:latin typeface="Arial" panose="020B0604020202020204" pitchFamily="34" charset="0"/>
              </a:rPr>
              <a:t>P(observation|</a:t>
            </a:r>
            <a:r>
              <a:rPr lang="en-US" altLang="fi-FI" sz="2200">
                <a:solidFill>
                  <a:schemeClr val="folHlink"/>
                </a:solidFill>
                <a:latin typeface="Arial" panose="020B0604020202020204" pitchFamily="34" charset="0"/>
              </a:rPr>
              <a:t>blue</a:t>
            </a:r>
            <a:r>
              <a:rPr lang="en-US" altLang="fi-FI" sz="2200">
                <a:latin typeface="Arial" panose="020B0604020202020204" pitchFamily="34" charset="0"/>
              </a:rPr>
              <a:t>) = 0.7</a:t>
            </a:r>
          </a:p>
        </p:txBody>
      </p:sp>
      <p:sp>
        <p:nvSpPr>
          <p:cNvPr id="37899" name="Rectangle 38"/>
          <p:cNvSpPr>
            <a:spLocks noChangeArrowheads="1"/>
          </p:cNvSpPr>
          <p:nvPr/>
        </p:nvSpPr>
        <p:spPr bwMode="auto">
          <a:xfrm>
            <a:off x="228600" y="4332288"/>
            <a:ext cx="8610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fi-FI" sz="2400"/>
              <a:t>Two options for per-particle data association</a:t>
            </a:r>
          </a:p>
          <a:p>
            <a:pPr lvl="1" eaLnBrk="1" hangingPunct="1"/>
            <a:r>
              <a:rPr lang="en-US" altLang="fi-FI" sz="2000"/>
              <a:t>Pick the most probable match</a:t>
            </a:r>
          </a:p>
          <a:p>
            <a:pPr lvl="1" eaLnBrk="1" hangingPunct="1"/>
            <a:r>
              <a:rPr lang="en-US" altLang="fi-FI" sz="2000"/>
              <a:t>Pick an random association weighted by </a:t>
            </a:r>
            <a:br>
              <a:rPr lang="en-US" altLang="fi-FI" sz="2000"/>
            </a:br>
            <a:r>
              <a:rPr lang="en-US" altLang="fi-FI" sz="2000"/>
              <a:t>the observation likelihoods</a:t>
            </a:r>
          </a:p>
          <a:p>
            <a:pPr eaLnBrk="1" hangingPunct="1"/>
            <a:r>
              <a:rPr lang="en-US" altLang="fi-FI" sz="2400"/>
              <a:t>If the probability is too low, generate a new landmark</a:t>
            </a:r>
          </a:p>
          <a:p>
            <a:pPr eaLnBrk="1" hangingPunct="1"/>
            <a:endParaRPr lang="en-US" altLang="fi-FI"/>
          </a:p>
        </p:txBody>
      </p:sp>
      <p:sp>
        <p:nvSpPr>
          <p:cNvPr id="37900" name="Oval 39"/>
          <p:cNvSpPr>
            <a:spLocks noChangeArrowheads="1"/>
          </p:cNvSpPr>
          <p:nvPr/>
        </p:nvSpPr>
        <p:spPr bwMode="auto">
          <a:xfrm>
            <a:off x="3429000" y="2544763"/>
            <a:ext cx="152400" cy="15240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37901" name="Line 40"/>
          <p:cNvSpPr>
            <a:spLocks noChangeShapeType="1"/>
          </p:cNvSpPr>
          <p:nvPr/>
        </p:nvSpPr>
        <p:spPr bwMode="auto">
          <a:xfrm>
            <a:off x="2667000" y="2239963"/>
            <a:ext cx="752475" cy="352425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83EA87-A604-41D0-89D5-3C677833539E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fi-FI" sz="1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Results – Victoria Park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3505200" cy="4114800"/>
          </a:xfrm>
        </p:spPr>
        <p:txBody>
          <a:bodyPr/>
          <a:lstStyle/>
          <a:p>
            <a:pPr eaLnBrk="1" hangingPunct="1"/>
            <a:r>
              <a:rPr lang="en-US" altLang="fi-FI" smtClean="0"/>
              <a:t>4 km traverse</a:t>
            </a:r>
          </a:p>
          <a:p>
            <a:pPr eaLnBrk="1" hangingPunct="1"/>
            <a:r>
              <a:rPr lang="en-US" altLang="fi-FI" smtClean="0"/>
              <a:t>&lt; 5 m RMS position error</a:t>
            </a:r>
          </a:p>
          <a:p>
            <a:pPr eaLnBrk="1" hangingPunct="1"/>
            <a:r>
              <a:rPr lang="en-US" altLang="fi-FI" smtClean="0"/>
              <a:t>100 particles</a:t>
            </a:r>
          </a:p>
        </p:txBody>
      </p:sp>
      <p:pic>
        <p:nvPicPr>
          <p:cNvPr id="38917" name="Picture 4" descr="example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1371600"/>
            <a:ext cx="5065712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4267200" y="6473825"/>
            <a:ext cx="429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1800">
                <a:latin typeface="Arial" panose="020B0604020202020204" pitchFamily="34" charset="0"/>
              </a:rPr>
              <a:t>Dataset courtesy of University of Sydney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00063" y="5715000"/>
            <a:ext cx="2916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solidFill>
                  <a:schemeClr val="folHlink"/>
                </a:solidFill>
                <a:latin typeface="Arial" panose="020B0604020202020204" pitchFamily="34" charset="0"/>
              </a:rPr>
              <a:t>Blue</a:t>
            </a:r>
            <a:r>
              <a:rPr lang="en-US" altLang="fi-FI" sz="2400">
                <a:latin typeface="Arial" panose="020B0604020202020204" pitchFamily="34" charset="0"/>
              </a:rPr>
              <a:t> = GPS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Yellow</a:t>
            </a:r>
            <a:r>
              <a:rPr lang="en-US" altLang="fi-FI" sz="2400">
                <a:latin typeface="Arial" panose="020B0604020202020204" pitchFamily="34" charset="0"/>
              </a:rPr>
              <a:t> = FastSLAM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3A6A32-CF4F-4375-9B45-DBFB735B50AE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fi-FI" sz="14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33350"/>
            <a:ext cx="8424863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Results – Data Association</a:t>
            </a:r>
          </a:p>
        </p:txBody>
      </p:sp>
      <p:pic>
        <p:nvPicPr>
          <p:cNvPr id="40964" name="Picture 3" descr="ekfvs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2484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142415-7E23-4AEB-ACD5-AA680636629C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fi-FI" sz="1400" smtClean="0"/>
          </a:p>
        </p:txBody>
      </p:sp>
      <p:pic>
        <p:nvPicPr>
          <p:cNvPr id="8195" name="Picture 2" descr="slammovie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790700"/>
            <a:ext cx="47053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3810000" cy="434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fi-FI" b="1" smtClean="0">
                <a:solidFill>
                  <a:schemeClr val="accent2"/>
                </a:solidFill>
              </a:rPr>
              <a:t>	</a:t>
            </a:r>
            <a:r>
              <a:rPr lang="en-US" altLang="fi-FI" b="1" smtClean="0">
                <a:solidFill>
                  <a:schemeClr val="folHlink"/>
                </a:solidFill>
              </a:rPr>
              <a:t>Given: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spcAft>
                <a:spcPct val="30000"/>
              </a:spcAft>
            </a:pPr>
            <a:r>
              <a:rPr lang="en-US" altLang="fi-FI" smtClean="0"/>
              <a:t>The robot’s controls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spcAft>
                <a:spcPct val="30000"/>
              </a:spcAft>
            </a:pPr>
            <a:r>
              <a:rPr lang="en-US" altLang="fi-FI" smtClean="0"/>
              <a:t>Observations of nearby features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fi-FI" b="1" smtClean="0">
                <a:solidFill>
                  <a:schemeClr val="accent2"/>
                </a:solidFill>
              </a:rPr>
              <a:t>	</a:t>
            </a:r>
            <a:r>
              <a:rPr lang="en-US" altLang="fi-FI" b="1" smtClean="0">
                <a:solidFill>
                  <a:schemeClr val="folHlink"/>
                </a:solidFill>
              </a:rPr>
              <a:t>Estimate: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spcAft>
                <a:spcPct val="30000"/>
              </a:spcAft>
            </a:pPr>
            <a:r>
              <a:rPr lang="en-US" altLang="fi-FI" smtClean="0"/>
              <a:t>Map of features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spcAft>
                <a:spcPct val="30000"/>
              </a:spcAft>
            </a:pPr>
            <a:r>
              <a:rPr lang="en-US" altLang="fi-FI" smtClean="0"/>
              <a:t>Path of the robot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altLang="fi-FI" smtClean="0"/>
              <a:t>The SLAM Problem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673100" y="1371600"/>
            <a:ext cx="828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latin typeface="Arial" panose="020B0604020202020204" pitchFamily="34" charset="0"/>
              </a:rPr>
              <a:t>A robot moving though an unknown, static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E8442E-2FA3-405F-A8FE-1AF42FA18BA0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fi-FI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Results – Accuracy</a:t>
            </a:r>
          </a:p>
        </p:txBody>
      </p:sp>
      <p:pic>
        <p:nvPicPr>
          <p:cNvPr id="41988" name="Picture 3" descr="fsekfa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438275"/>
            <a:ext cx="63055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DAC98F-6582-4DB8-90BD-89D3ECD0E9FB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fi-FI" sz="1400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81000" y="439738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5916613" y="319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28600" y="1482725"/>
            <a:ext cx="86868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30000"/>
              </a:lnSpc>
              <a:buSzPct val="130000"/>
            </a:pPr>
            <a:r>
              <a:rPr lang="en-US" altLang="fi-FI" sz="2400"/>
              <a:t>Can we solve the SLAM problem if no pre-defined landmarks are available?</a:t>
            </a:r>
          </a:p>
          <a:p>
            <a:pPr>
              <a:lnSpc>
                <a:spcPct val="130000"/>
              </a:lnSpc>
              <a:buSzPct val="130000"/>
            </a:pPr>
            <a:r>
              <a:rPr lang="en-US" altLang="fi-FI" sz="2400"/>
              <a:t>Can we use the ideas of FastSLAM to build grid maps?</a:t>
            </a:r>
          </a:p>
          <a:p>
            <a:pPr>
              <a:lnSpc>
                <a:spcPct val="130000"/>
              </a:lnSpc>
              <a:buSzPct val="130000"/>
            </a:pPr>
            <a:r>
              <a:rPr lang="en-US" altLang="fi-FI" sz="2400"/>
              <a:t>As with landmarks, the map depends on the poses of the robot during data acquisition</a:t>
            </a:r>
          </a:p>
          <a:p>
            <a:pPr>
              <a:lnSpc>
                <a:spcPct val="130000"/>
              </a:lnSpc>
              <a:buSzPct val="130000"/>
            </a:pPr>
            <a:r>
              <a:rPr lang="en-US" altLang="fi-FI" sz="2400"/>
              <a:t>If the poses are known, grid-based mapping is easy (“mapping with known poses”)</a:t>
            </a:r>
          </a:p>
          <a:p>
            <a:pPr lvl="1">
              <a:lnSpc>
                <a:spcPct val="130000"/>
              </a:lnSpc>
              <a:buSzPct val="130000"/>
              <a:buFont typeface="Wingdings" panose="05000000000000000000" pitchFamily="2" charset="2"/>
              <a:buNone/>
            </a:pPr>
            <a:endParaRPr lang="en-US" altLang="fi-FI" sz="2400"/>
          </a:p>
          <a:p>
            <a:pPr>
              <a:lnSpc>
                <a:spcPct val="130000"/>
              </a:lnSpc>
              <a:buSzPct val="130000"/>
            </a:pPr>
            <a:endParaRPr lang="en-US" altLang="fi-FI" sz="2400"/>
          </a:p>
        </p:txBody>
      </p:sp>
      <p:sp>
        <p:nvSpPr>
          <p:cNvPr id="4301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79413"/>
            <a:ext cx="8424863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Grid-based SLAM</a:t>
            </a:r>
            <a:endParaRPr lang="en-US" altLang="fi-FI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4A24DD-8114-48D6-BC6B-CBFE36A4454B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fi-FI" sz="1400" smtClean="0"/>
          </a:p>
        </p:txBody>
      </p:sp>
      <p:pic>
        <p:nvPicPr>
          <p:cNvPr id="45059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103438"/>
            <a:ext cx="84232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Rao-Blackwellization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6400800"/>
            <a:ext cx="660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Factorization first introduced by Murphy in 1999</a:t>
            </a: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1166813" y="1620838"/>
            <a:ext cx="95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228600" y="1089025"/>
            <a:ext cx="1266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poses</a:t>
            </a:r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>
            <a:off x="1985963" y="1649413"/>
            <a:ext cx="95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1755775" y="1089025"/>
            <a:ext cx="97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map</a:t>
            </a: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3119438" y="1108075"/>
            <a:ext cx="5078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observations &amp; movements</a:t>
            </a:r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 flipH="1">
            <a:off x="2814638" y="1582738"/>
            <a:ext cx="419100" cy="5619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 flipH="1">
            <a:off x="4052888" y="1601788"/>
            <a:ext cx="19526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13FDF-C660-4AEB-B008-77031B02D827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fi-FI" sz="1400" smtClean="0"/>
          </a:p>
        </p:txBody>
      </p:sp>
      <p:pic>
        <p:nvPicPr>
          <p:cNvPr id="46083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103438"/>
            <a:ext cx="84232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Rao-Blackwellization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152400" y="3641725"/>
            <a:ext cx="298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latin typeface="Arial" panose="020B0604020202020204" pitchFamily="34" charset="0"/>
              </a:rPr>
              <a:t>SLAM posterior</a:t>
            </a: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1905000" y="4545013"/>
            <a:ext cx="3859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latin typeface="Arial" panose="020B0604020202020204" pitchFamily="34" charset="0"/>
              </a:rPr>
              <a:t>Robot path posterior</a:t>
            </a: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3470275" y="5449888"/>
            <a:ext cx="5056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latin typeface="Arial" panose="020B0604020202020204" pitchFamily="34" charset="0"/>
              </a:rPr>
              <a:t>Mapping with known poses</a:t>
            </a:r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 flipV="1">
            <a:off x="747713" y="2611438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 flipV="1">
            <a:off x="3886200" y="3449638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 flipV="1">
            <a:off x="6858000" y="3449638"/>
            <a:ext cx="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6091" name="Rectangle 10"/>
          <p:cNvSpPr>
            <a:spLocks noChangeArrowheads="1"/>
          </p:cNvSpPr>
          <p:nvPr/>
        </p:nvSpPr>
        <p:spPr bwMode="auto">
          <a:xfrm>
            <a:off x="0" y="6400800"/>
            <a:ext cx="660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Factorization first introduced by Murphy in 1999</a:t>
            </a:r>
          </a:p>
        </p:txBody>
      </p:sp>
      <p:sp>
        <p:nvSpPr>
          <p:cNvPr id="46092" name="Line 11"/>
          <p:cNvSpPr>
            <a:spLocks noChangeShapeType="1"/>
          </p:cNvSpPr>
          <p:nvPr/>
        </p:nvSpPr>
        <p:spPr bwMode="auto">
          <a:xfrm>
            <a:off x="1166813" y="1620838"/>
            <a:ext cx="95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6093" name="Rectangle 12"/>
          <p:cNvSpPr>
            <a:spLocks noChangeArrowheads="1"/>
          </p:cNvSpPr>
          <p:nvPr/>
        </p:nvSpPr>
        <p:spPr bwMode="auto">
          <a:xfrm>
            <a:off x="228600" y="1089025"/>
            <a:ext cx="1266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poses</a:t>
            </a:r>
          </a:p>
        </p:txBody>
      </p:sp>
      <p:sp>
        <p:nvSpPr>
          <p:cNvPr id="46094" name="Line 13"/>
          <p:cNvSpPr>
            <a:spLocks noChangeShapeType="1"/>
          </p:cNvSpPr>
          <p:nvPr/>
        </p:nvSpPr>
        <p:spPr bwMode="auto">
          <a:xfrm>
            <a:off x="1985963" y="1649413"/>
            <a:ext cx="95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6095" name="Rectangle 14"/>
          <p:cNvSpPr>
            <a:spLocks noChangeArrowheads="1"/>
          </p:cNvSpPr>
          <p:nvPr/>
        </p:nvSpPr>
        <p:spPr bwMode="auto">
          <a:xfrm>
            <a:off x="1755775" y="1089025"/>
            <a:ext cx="97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map</a:t>
            </a:r>
          </a:p>
        </p:txBody>
      </p:sp>
      <p:sp>
        <p:nvSpPr>
          <p:cNvPr id="46096" name="Rectangle 15"/>
          <p:cNvSpPr>
            <a:spLocks noChangeArrowheads="1"/>
          </p:cNvSpPr>
          <p:nvPr/>
        </p:nvSpPr>
        <p:spPr bwMode="auto">
          <a:xfrm>
            <a:off x="3119438" y="1108075"/>
            <a:ext cx="5078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solidFill>
                  <a:schemeClr val="folHlink"/>
                </a:solidFill>
                <a:latin typeface="Arial" panose="020B0604020202020204" pitchFamily="34" charset="0"/>
              </a:rPr>
              <a:t>observations &amp; movements</a:t>
            </a:r>
          </a:p>
        </p:txBody>
      </p:sp>
      <p:sp>
        <p:nvSpPr>
          <p:cNvPr id="46097" name="Line 16"/>
          <p:cNvSpPr>
            <a:spLocks noChangeShapeType="1"/>
          </p:cNvSpPr>
          <p:nvPr/>
        </p:nvSpPr>
        <p:spPr bwMode="auto">
          <a:xfrm flipH="1">
            <a:off x="2814638" y="1582738"/>
            <a:ext cx="419100" cy="5619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6098" name="Line 17"/>
          <p:cNvSpPr>
            <a:spLocks noChangeShapeType="1"/>
          </p:cNvSpPr>
          <p:nvPr/>
        </p:nvSpPr>
        <p:spPr bwMode="auto">
          <a:xfrm flipH="1">
            <a:off x="4052888" y="1601788"/>
            <a:ext cx="1952625" cy="5524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E67DF1-A622-45E8-A130-CC1E7C919637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fi-FI" sz="1400" smtClean="0"/>
          </a:p>
        </p:txBody>
      </p:sp>
      <p:pic>
        <p:nvPicPr>
          <p:cNvPr id="47107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516063"/>
            <a:ext cx="84232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Rao-Blackwellization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98438" y="3368675"/>
            <a:ext cx="5661025" cy="588963"/>
          </a:xfrm>
          <a:prstGeom prst="rect">
            <a:avLst/>
          </a:prstGeom>
          <a:solidFill>
            <a:srgbClr val="85AE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latin typeface="Arial" panose="020B0604020202020204" pitchFamily="34" charset="0"/>
              </a:rPr>
              <a:t>This is localization, use MCL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3267075" y="4721225"/>
            <a:ext cx="5446713" cy="1563688"/>
          </a:xfrm>
          <a:prstGeom prst="rect">
            <a:avLst/>
          </a:prstGeom>
          <a:solidFill>
            <a:srgbClr val="85AE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>
                <a:latin typeface="Arial" panose="020B0604020202020204" pitchFamily="34" charset="0"/>
              </a:rPr>
              <a:t>Use the pose estimate </a:t>
            </a:r>
            <a:br>
              <a:rPr lang="en-US" altLang="fi-FI">
                <a:latin typeface="Arial" panose="020B0604020202020204" pitchFamily="34" charset="0"/>
              </a:rPr>
            </a:br>
            <a:r>
              <a:rPr lang="en-US" altLang="fi-FI">
                <a:latin typeface="Arial" panose="020B0604020202020204" pitchFamily="34" charset="0"/>
              </a:rPr>
              <a:t>from the MCL part and apply </a:t>
            </a:r>
            <a:br>
              <a:rPr lang="en-US" altLang="fi-FI">
                <a:latin typeface="Arial" panose="020B0604020202020204" pitchFamily="34" charset="0"/>
              </a:rPr>
            </a:br>
            <a:r>
              <a:rPr lang="en-US" altLang="fi-FI">
                <a:latin typeface="Arial" panose="020B0604020202020204" pitchFamily="34" charset="0"/>
              </a:rPr>
              <a:t>mapping with known poses</a:t>
            </a: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 flipV="1">
            <a:off x="1843088" y="2674938"/>
            <a:ext cx="1189037" cy="676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flipV="1">
            <a:off x="6813550" y="2660650"/>
            <a:ext cx="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MCL Monte Carlo Localization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ABF7CF4-22C3-4BA3-AB01-7B385CA2A131}" type="slidenum">
              <a:rPr lang="en-US" altLang="fi-FI" sz="1400" smtClean="0"/>
              <a:pPr/>
              <a:t>35</a:t>
            </a:fld>
            <a:endParaRPr lang="en-US" altLang="fi-FI" sz="1400" smtClean="0"/>
          </a:p>
        </p:txBody>
      </p:sp>
      <p:pic>
        <p:nvPicPr>
          <p:cNvPr id="481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3325"/>
            <a:ext cx="80708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DBF59D-A43C-4141-A2C0-0AF53032D1FB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fi-FI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4775"/>
            <a:ext cx="8424863" cy="1190625"/>
          </a:xfrm>
        </p:spPr>
        <p:txBody>
          <a:bodyPr/>
          <a:lstStyle/>
          <a:p>
            <a:pPr eaLnBrk="1" hangingPunct="1"/>
            <a:r>
              <a:rPr lang="en-US" altLang="fi-FI" smtClean="0"/>
              <a:t>A Graphical Model of Rao-Blackwellized Mapping</a:t>
            </a:r>
          </a:p>
        </p:txBody>
      </p: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669925" y="1447800"/>
            <a:ext cx="7772400" cy="5334000"/>
            <a:chOff x="480" y="768"/>
            <a:chExt cx="4896" cy="3360"/>
          </a:xfrm>
        </p:grpSpPr>
        <p:sp>
          <p:nvSpPr>
            <p:cNvPr id="49157" name="Rectangle 4"/>
            <p:cNvSpPr>
              <a:spLocks noChangeArrowheads="1"/>
            </p:cNvSpPr>
            <p:nvPr/>
          </p:nvSpPr>
          <p:spPr bwMode="auto">
            <a:xfrm>
              <a:off x="480" y="768"/>
              <a:ext cx="4896" cy="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grpSp>
          <p:nvGrpSpPr>
            <p:cNvPr id="49158" name="Group 5"/>
            <p:cNvGrpSpPr>
              <a:grpSpLocks/>
            </p:cNvGrpSpPr>
            <p:nvPr/>
          </p:nvGrpSpPr>
          <p:grpSpPr bwMode="auto">
            <a:xfrm>
              <a:off x="528" y="911"/>
              <a:ext cx="4642" cy="2978"/>
              <a:chOff x="528" y="911"/>
              <a:chExt cx="4642" cy="2978"/>
            </a:xfrm>
          </p:grpSpPr>
          <p:sp>
            <p:nvSpPr>
              <p:cNvPr id="49159" name="Oval 6"/>
              <p:cNvSpPr>
                <a:spLocks noChangeArrowheads="1"/>
              </p:cNvSpPr>
              <p:nvPr/>
            </p:nvSpPr>
            <p:spPr bwMode="auto">
              <a:xfrm>
                <a:off x="528" y="2544"/>
                <a:ext cx="436" cy="436"/>
              </a:xfrm>
              <a:prstGeom prst="ellips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49160" name="Rectangle 7"/>
              <p:cNvSpPr>
                <a:spLocks noChangeArrowheads="1"/>
              </p:cNvSpPr>
              <p:nvPr/>
            </p:nvSpPr>
            <p:spPr bwMode="auto">
              <a:xfrm>
                <a:off x="677" y="2592"/>
                <a:ext cx="18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3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</a:t>
                </a:r>
                <a:endParaRPr lang="de-DE" altLang="fi-FI" sz="2400"/>
              </a:p>
            </p:txBody>
          </p:sp>
          <p:sp>
            <p:nvSpPr>
              <p:cNvPr id="49161" name="Oval 8"/>
              <p:cNvSpPr>
                <a:spLocks noChangeArrowheads="1"/>
              </p:cNvSpPr>
              <p:nvPr/>
            </p:nvSpPr>
            <p:spPr bwMode="auto">
              <a:xfrm>
                <a:off x="1948" y="1614"/>
                <a:ext cx="436" cy="436"/>
              </a:xfrm>
              <a:prstGeom prst="ellips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49162" name="Rectangle 9"/>
              <p:cNvSpPr>
                <a:spLocks noChangeArrowheads="1"/>
              </p:cNvSpPr>
              <p:nvPr/>
            </p:nvSpPr>
            <p:spPr bwMode="auto">
              <a:xfrm>
                <a:off x="2112" y="1684"/>
                <a:ext cx="1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3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endParaRPr lang="de-DE" altLang="fi-FI" sz="2400"/>
              </a:p>
            </p:txBody>
          </p:sp>
          <p:sp>
            <p:nvSpPr>
              <p:cNvPr id="49163" name="Oval 10"/>
              <p:cNvSpPr>
                <a:spLocks noChangeArrowheads="1"/>
              </p:cNvSpPr>
              <p:nvPr/>
            </p:nvSpPr>
            <p:spPr bwMode="auto">
              <a:xfrm>
                <a:off x="1948" y="3453"/>
                <a:ext cx="436" cy="436"/>
              </a:xfrm>
              <a:prstGeom prst="ellips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49164" name="Rectangle 11"/>
              <p:cNvSpPr>
                <a:spLocks noChangeArrowheads="1"/>
              </p:cNvSpPr>
              <p:nvPr/>
            </p:nvSpPr>
            <p:spPr bwMode="auto">
              <a:xfrm>
                <a:off x="2118" y="3523"/>
                <a:ext cx="1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3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de-DE" altLang="fi-FI" sz="2400"/>
              </a:p>
            </p:txBody>
          </p:sp>
          <p:sp>
            <p:nvSpPr>
              <p:cNvPr id="49165" name="Freeform 12"/>
              <p:cNvSpPr>
                <a:spLocks/>
              </p:cNvSpPr>
              <p:nvPr/>
            </p:nvSpPr>
            <p:spPr bwMode="auto">
              <a:xfrm>
                <a:off x="1729" y="2021"/>
                <a:ext cx="221" cy="1404"/>
              </a:xfrm>
              <a:custGeom>
                <a:avLst/>
                <a:gdLst>
                  <a:gd name="T0" fmla="*/ 13 w 883"/>
                  <a:gd name="T1" fmla="*/ 1 h 5615"/>
                  <a:gd name="T2" fmla="*/ 12 w 883"/>
                  <a:gd name="T3" fmla="*/ 4 h 5615"/>
                  <a:gd name="T4" fmla="*/ 10 w 883"/>
                  <a:gd name="T5" fmla="*/ 6 h 5615"/>
                  <a:gd name="T6" fmla="*/ 9 w 883"/>
                  <a:gd name="T7" fmla="*/ 9 h 5615"/>
                  <a:gd name="T8" fmla="*/ 8 w 883"/>
                  <a:gd name="T9" fmla="*/ 12 h 5615"/>
                  <a:gd name="T10" fmla="*/ 6 w 883"/>
                  <a:gd name="T11" fmla="*/ 14 h 5615"/>
                  <a:gd name="T12" fmla="*/ 5 w 883"/>
                  <a:gd name="T13" fmla="*/ 17 h 5615"/>
                  <a:gd name="T14" fmla="*/ 4 w 883"/>
                  <a:gd name="T15" fmla="*/ 20 h 5615"/>
                  <a:gd name="T16" fmla="*/ 4 w 883"/>
                  <a:gd name="T17" fmla="*/ 22 h 5615"/>
                  <a:gd name="T18" fmla="*/ 3 w 883"/>
                  <a:gd name="T19" fmla="*/ 25 h 5615"/>
                  <a:gd name="T20" fmla="*/ 2 w 883"/>
                  <a:gd name="T21" fmla="*/ 28 h 5615"/>
                  <a:gd name="T22" fmla="*/ 2 w 883"/>
                  <a:gd name="T23" fmla="*/ 31 h 5615"/>
                  <a:gd name="T24" fmla="*/ 1 w 883"/>
                  <a:gd name="T25" fmla="*/ 34 h 5615"/>
                  <a:gd name="T26" fmla="*/ 1 w 883"/>
                  <a:gd name="T27" fmla="*/ 37 h 5615"/>
                  <a:gd name="T28" fmla="*/ 0 w 883"/>
                  <a:gd name="T29" fmla="*/ 39 h 5615"/>
                  <a:gd name="T30" fmla="*/ 0 w 883"/>
                  <a:gd name="T31" fmla="*/ 42 h 5615"/>
                  <a:gd name="T32" fmla="*/ 0 w 883"/>
                  <a:gd name="T33" fmla="*/ 45 h 5615"/>
                  <a:gd name="T34" fmla="*/ 0 w 883"/>
                  <a:gd name="T35" fmla="*/ 48 h 5615"/>
                  <a:gd name="T36" fmla="*/ 0 w 883"/>
                  <a:gd name="T37" fmla="*/ 51 h 5615"/>
                  <a:gd name="T38" fmla="*/ 1 w 883"/>
                  <a:gd name="T39" fmla="*/ 54 h 5615"/>
                  <a:gd name="T40" fmla="*/ 1 w 883"/>
                  <a:gd name="T41" fmla="*/ 57 h 5615"/>
                  <a:gd name="T42" fmla="*/ 1 w 883"/>
                  <a:gd name="T43" fmla="*/ 60 h 5615"/>
                  <a:gd name="T44" fmla="*/ 2 w 883"/>
                  <a:gd name="T45" fmla="*/ 62 h 5615"/>
                  <a:gd name="T46" fmla="*/ 2 w 883"/>
                  <a:gd name="T47" fmla="*/ 65 h 5615"/>
                  <a:gd name="T48" fmla="*/ 3 w 883"/>
                  <a:gd name="T49" fmla="*/ 68 h 5615"/>
                  <a:gd name="T50" fmla="*/ 4 w 883"/>
                  <a:gd name="T51" fmla="*/ 71 h 5615"/>
                  <a:gd name="T52" fmla="*/ 5 w 883"/>
                  <a:gd name="T53" fmla="*/ 74 h 5615"/>
                  <a:gd name="T54" fmla="*/ 6 w 883"/>
                  <a:gd name="T55" fmla="*/ 76 h 5615"/>
                  <a:gd name="T56" fmla="*/ 7 w 883"/>
                  <a:gd name="T57" fmla="*/ 79 h 5615"/>
                  <a:gd name="T58" fmla="*/ 8 w 883"/>
                  <a:gd name="T59" fmla="*/ 82 h 5615"/>
                  <a:gd name="T60" fmla="*/ 10 w 883"/>
                  <a:gd name="T61" fmla="*/ 84 h 5615"/>
                  <a:gd name="T62" fmla="*/ 11 w 883"/>
                  <a:gd name="T63" fmla="*/ 87 h 56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3" h="5615">
                    <a:moveTo>
                      <a:pt x="883" y="0"/>
                    </a:moveTo>
                    <a:lnTo>
                      <a:pt x="833" y="77"/>
                    </a:lnTo>
                    <a:lnTo>
                      <a:pt x="784" y="156"/>
                    </a:lnTo>
                    <a:lnTo>
                      <a:pt x="735" y="235"/>
                    </a:lnTo>
                    <a:lnTo>
                      <a:pt x="689" y="315"/>
                    </a:lnTo>
                    <a:lnTo>
                      <a:pt x="644" y="395"/>
                    </a:lnTo>
                    <a:lnTo>
                      <a:pt x="601" y="477"/>
                    </a:lnTo>
                    <a:lnTo>
                      <a:pt x="559" y="560"/>
                    </a:lnTo>
                    <a:lnTo>
                      <a:pt x="518" y="643"/>
                    </a:lnTo>
                    <a:lnTo>
                      <a:pt x="478" y="726"/>
                    </a:lnTo>
                    <a:lnTo>
                      <a:pt x="440" y="812"/>
                    </a:lnTo>
                    <a:lnTo>
                      <a:pt x="404" y="897"/>
                    </a:lnTo>
                    <a:lnTo>
                      <a:pt x="369" y="982"/>
                    </a:lnTo>
                    <a:lnTo>
                      <a:pt x="336" y="1068"/>
                    </a:lnTo>
                    <a:lnTo>
                      <a:pt x="304" y="1156"/>
                    </a:lnTo>
                    <a:lnTo>
                      <a:pt x="274" y="1243"/>
                    </a:lnTo>
                    <a:lnTo>
                      <a:pt x="245" y="1331"/>
                    </a:lnTo>
                    <a:lnTo>
                      <a:pt x="219" y="1420"/>
                    </a:lnTo>
                    <a:lnTo>
                      <a:pt x="193" y="1508"/>
                    </a:lnTo>
                    <a:lnTo>
                      <a:pt x="169" y="1598"/>
                    </a:lnTo>
                    <a:lnTo>
                      <a:pt x="146" y="1688"/>
                    </a:lnTo>
                    <a:lnTo>
                      <a:pt x="126" y="1778"/>
                    </a:lnTo>
                    <a:lnTo>
                      <a:pt x="106" y="1869"/>
                    </a:lnTo>
                    <a:lnTo>
                      <a:pt x="88" y="1960"/>
                    </a:lnTo>
                    <a:lnTo>
                      <a:pt x="72" y="2051"/>
                    </a:lnTo>
                    <a:lnTo>
                      <a:pt x="58" y="2141"/>
                    </a:lnTo>
                    <a:lnTo>
                      <a:pt x="45" y="2234"/>
                    </a:lnTo>
                    <a:lnTo>
                      <a:pt x="33" y="2326"/>
                    </a:lnTo>
                    <a:lnTo>
                      <a:pt x="24" y="2418"/>
                    </a:lnTo>
                    <a:lnTo>
                      <a:pt x="16" y="2510"/>
                    </a:lnTo>
                    <a:lnTo>
                      <a:pt x="10" y="2602"/>
                    </a:lnTo>
                    <a:lnTo>
                      <a:pt x="5" y="2694"/>
                    </a:lnTo>
                    <a:lnTo>
                      <a:pt x="2" y="2787"/>
                    </a:lnTo>
                    <a:lnTo>
                      <a:pt x="0" y="2879"/>
                    </a:lnTo>
                    <a:lnTo>
                      <a:pt x="0" y="2971"/>
                    </a:lnTo>
                    <a:lnTo>
                      <a:pt x="2" y="3064"/>
                    </a:lnTo>
                    <a:lnTo>
                      <a:pt x="5" y="3157"/>
                    </a:lnTo>
                    <a:lnTo>
                      <a:pt x="11" y="3250"/>
                    </a:lnTo>
                    <a:lnTo>
                      <a:pt x="16" y="3342"/>
                    </a:lnTo>
                    <a:lnTo>
                      <a:pt x="26" y="3434"/>
                    </a:lnTo>
                    <a:lnTo>
                      <a:pt x="35" y="3526"/>
                    </a:lnTo>
                    <a:lnTo>
                      <a:pt x="46" y="3618"/>
                    </a:lnTo>
                    <a:lnTo>
                      <a:pt x="60" y="3709"/>
                    </a:lnTo>
                    <a:lnTo>
                      <a:pt x="74" y="3801"/>
                    </a:lnTo>
                    <a:lnTo>
                      <a:pt x="90" y="3892"/>
                    </a:lnTo>
                    <a:lnTo>
                      <a:pt x="108" y="3983"/>
                    </a:lnTo>
                    <a:lnTo>
                      <a:pt x="128" y="4073"/>
                    </a:lnTo>
                    <a:lnTo>
                      <a:pt x="148" y="4164"/>
                    </a:lnTo>
                    <a:lnTo>
                      <a:pt x="171" y="4253"/>
                    </a:lnTo>
                    <a:lnTo>
                      <a:pt x="195" y="4342"/>
                    </a:lnTo>
                    <a:lnTo>
                      <a:pt x="221" y="4431"/>
                    </a:lnTo>
                    <a:lnTo>
                      <a:pt x="248" y="4519"/>
                    </a:lnTo>
                    <a:lnTo>
                      <a:pt x="277" y="4608"/>
                    </a:lnTo>
                    <a:lnTo>
                      <a:pt x="307" y="4696"/>
                    </a:lnTo>
                    <a:lnTo>
                      <a:pt x="339" y="4782"/>
                    </a:lnTo>
                    <a:lnTo>
                      <a:pt x="373" y="4868"/>
                    </a:lnTo>
                    <a:lnTo>
                      <a:pt x="407" y="4954"/>
                    </a:lnTo>
                    <a:lnTo>
                      <a:pt x="444" y="5039"/>
                    </a:lnTo>
                    <a:lnTo>
                      <a:pt x="483" y="5123"/>
                    </a:lnTo>
                    <a:lnTo>
                      <a:pt x="521" y="5207"/>
                    </a:lnTo>
                    <a:lnTo>
                      <a:pt x="562" y="5290"/>
                    </a:lnTo>
                    <a:lnTo>
                      <a:pt x="605" y="5373"/>
                    </a:lnTo>
                    <a:lnTo>
                      <a:pt x="649" y="5454"/>
                    </a:lnTo>
                    <a:lnTo>
                      <a:pt x="694" y="5535"/>
                    </a:lnTo>
                    <a:lnTo>
                      <a:pt x="741" y="5615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66" name="Freeform 13"/>
              <p:cNvSpPr>
                <a:spLocks/>
              </p:cNvSpPr>
              <p:nvPr/>
            </p:nvSpPr>
            <p:spPr bwMode="auto">
              <a:xfrm>
                <a:off x="1893" y="3405"/>
                <a:ext cx="43" cy="54"/>
              </a:xfrm>
              <a:custGeom>
                <a:avLst/>
                <a:gdLst>
                  <a:gd name="T0" fmla="*/ 2 w 171"/>
                  <a:gd name="T1" fmla="*/ 0 h 218"/>
                  <a:gd name="T2" fmla="*/ 3 w 171"/>
                  <a:gd name="T3" fmla="*/ 3 h 218"/>
                  <a:gd name="T4" fmla="*/ 0 w 171"/>
                  <a:gd name="T5" fmla="*/ 1 h 218"/>
                  <a:gd name="T6" fmla="*/ 1 w 171"/>
                  <a:gd name="T7" fmla="*/ 1 h 218"/>
                  <a:gd name="T8" fmla="*/ 2 w 171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" h="218">
                    <a:moveTo>
                      <a:pt x="109" y="0"/>
                    </a:moveTo>
                    <a:lnTo>
                      <a:pt x="171" y="218"/>
                    </a:lnTo>
                    <a:lnTo>
                      <a:pt x="0" y="70"/>
                    </a:lnTo>
                    <a:lnTo>
                      <a:pt x="78" y="7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67" name="Line 14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912" cy="5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68" name="Oval 15"/>
              <p:cNvSpPr>
                <a:spLocks noChangeArrowheads="1"/>
              </p:cNvSpPr>
              <p:nvPr/>
            </p:nvSpPr>
            <p:spPr bwMode="auto">
              <a:xfrm>
                <a:off x="920" y="911"/>
                <a:ext cx="436" cy="436"/>
              </a:xfrm>
              <a:prstGeom prst="ellips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49169" name="Rectangle 16"/>
              <p:cNvSpPr>
                <a:spLocks noChangeArrowheads="1"/>
              </p:cNvSpPr>
              <p:nvPr/>
            </p:nvSpPr>
            <p:spPr bwMode="auto">
              <a:xfrm>
                <a:off x="1084" y="978"/>
                <a:ext cx="1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3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de-DE" altLang="fi-FI" sz="2400"/>
              </a:p>
            </p:txBody>
          </p:sp>
          <p:sp>
            <p:nvSpPr>
              <p:cNvPr id="49170" name="Oval 17"/>
              <p:cNvSpPr>
                <a:spLocks noChangeArrowheads="1"/>
              </p:cNvSpPr>
              <p:nvPr/>
            </p:nvSpPr>
            <p:spPr bwMode="auto">
              <a:xfrm>
                <a:off x="3111" y="1614"/>
                <a:ext cx="436" cy="436"/>
              </a:xfrm>
              <a:prstGeom prst="ellips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49171" name="Rectangle 18"/>
              <p:cNvSpPr>
                <a:spLocks noChangeArrowheads="1"/>
              </p:cNvSpPr>
              <p:nvPr/>
            </p:nvSpPr>
            <p:spPr bwMode="auto">
              <a:xfrm>
                <a:off x="3275" y="1684"/>
                <a:ext cx="1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3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endParaRPr lang="de-DE" altLang="fi-FI" sz="2400"/>
              </a:p>
            </p:txBody>
          </p:sp>
          <p:sp>
            <p:nvSpPr>
              <p:cNvPr id="49172" name="Oval 19"/>
              <p:cNvSpPr>
                <a:spLocks noChangeArrowheads="1"/>
              </p:cNvSpPr>
              <p:nvPr/>
            </p:nvSpPr>
            <p:spPr bwMode="auto">
              <a:xfrm>
                <a:off x="3111" y="3453"/>
                <a:ext cx="436" cy="436"/>
              </a:xfrm>
              <a:prstGeom prst="ellips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49173" name="Rectangle 20"/>
              <p:cNvSpPr>
                <a:spLocks noChangeArrowheads="1"/>
              </p:cNvSpPr>
              <p:nvPr/>
            </p:nvSpPr>
            <p:spPr bwMode="auto">
              <a:xfrm>
                <a:off x="3281" y="3523"/>
                <a:ext cx="1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3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de-DE" altLang="fi-FI" sz="2400"/>
              </a:p>
            </p:txBody>
          </p:sp>
          <p:sp>
            <p:nvSpPr>
              <p:cNvPr id="49174" name="Freeform 21"/>
              <p:cNvSpPr>
                <a:spLocks/>
              </p:cNvSpPr>
              <p:nvPr/>
            </p:nvSpPr>
            <p:spPr bwMode="auto">
              <a:xfrm>
                <a:off x="2892" y="2021"/>
                <a:ext cx="221" cy="1404"/>
              </a:xfrm>
              <a:custGeom>
                <a:avLst/>
                <a:gdLst>
                  <a:gd name="T0" fmla="*/ 13 w 883"/>
                  <a:gd name="T1" fmla="*/ 1 h 5615"/>
                  <a:gd name="T2" fmla="*/ 12 w 883"/>
                  <a:gd name="T3" fmla="*/ 4 h 5615"/>
                  <a:gd name="T4" fmla="*/ 10 w 883"/>
                  <a:gd name="T5" fmla="*/ 6 h 5615"/>
                  <a:gd name="T6" fmla="*/ 9 w 883"/>
                  <a:gd name="T7" fmla="*/ 9 h 5615"/>
                  <a:gd name="T8" fmla="*/ 8 w 883"/>
                  <a:gd name="T9" fmla="*/ 12 h 5615"/>
                  <a:gd name="T10" fmla="*/ 6 w 883"/>
                  <a:gd name="T11" fmla="*/ 14 h 5615"/>
                  <a:gd name="T12" fmla="*/ 5 w 883"/>
                  <a:gd name="T13" fmla="*/ 17 h 5615"/>
                  <a:gd name="T14" fmla="*/ 4 w 883"/>
                  <a:gd name="T15" fmla="*/ 20 h 5615"/>
                  <a:gd name="T16" fmla="*/ 4 w 883"/>
                  <a:gd name="T17" fmla="*/ 22 h 5615"/>
                  <a:gd name="T18" fmla="*/ 3 w 883"/>
                  <a:gd name="T19" fmla="*/ 25 h 5615"/>
                  <a:gd name="T20" fmla="*/ 2 w 883"/>
                  <a:gd name="T21" fmla="*/ 28 h 5615"/>
                  <a:gd name="T22" fmla="*/ 2 w 883"/>
                  <a:gd name="T23" fmla="*/ 31 h 5615"/>
                  <a:gd name="T24" fmla="*/ 1 w 883"/>
                  <a:gd name="T25" fmla="*/ 34 h 5615"/>
                  <a:gd name="T26" fmla="*/ 1 w 883"/>
                  <a:gd name="T27" fmla="*/ 37 h 5615"/>
                  <a:gd name="T28" fmla="*/ 0 w 883"/>
                  <a:gd name="T29" fmla="*/ 39 h 5615"/>
                  <a:gd name="T30" fmla="*/ 0 w 883"/>
                  <a:gd name="T31" fmla="*/ 42 h 5615"/>
                  <a:gd name="T32" fmla="*/ 0 w 883"/>
                  <a:gd name="T33" fmla="*/ 45 h 5615"/>
                  <a:gd name="T34" fmla="*/ 0 w 883"/>
                  <a:gd name="T35" fmla="*/ 48 h 5615"/>
                  <a:gd name="T36" fmla="*/ 0 w 883"/>
                  <a:gd name="T37" fmla="*/ 51 h 5615"/>
                  <a:gd name="T38" fmla="*/ 1 w 883"/>
                  <a:gd name="T39" fmla="*/ 54 h 5615"/>
                  <a:gd name="T40" fmla="*/ 1 w 883"/>
                  <a:gd name="T41" fmla="*/ 57 h 5615"/>
                  <a:gd name="T42" fmla="*/ 1 w 883"/>
                  <a:gd name="T43" fmla="*/ 60 h 5615"/>
                  <a:gd name="T44" fmla="*/ 2 w 883"/>
                  <a:gd name="T45" fmla="*/ 62 h 5615"/>
                  <a:gd name="T46" fmla="*/ 2 w 883"/>
                  <a:gd name="T47" fmla="*/ 65 h 5615"/>
                  <a:gd name="T48" fmla="*/ 3 w 883"/>
                  <a:gd name="T49" fmla="*/ 68 h 5615"/>
                  <a:gd name="T50" fmla="*/ 4 w 883"/>
                  <a:gd name="T51" fmla="*/ 71 h 5615"/>
                  <a:gd name="T52" fmla="*/ 5 w 883"/>
                  <a:gd name="T53" fmla="*/ 74 h 5615"/>
                  <a:gd name="T54" fmla="*/ 6 w 883"/>
                  <a:gd name="T55" fmla="*/ 76 h 5615"/>
                  <a:gd name="T56" fmla="*/ 7 w 883"/>
                  <a:gd name="T57" fmla="*/ 79 h 5615"/>
                  <a:gd name="T58" fmla="*/ 8 w 883"/>
                  <a:gd name="T59" fmla="*/ 82 h 5615"/>
                  <a:gd name="T60" fmla="*/ 10 w 883"/>
                  <a:gd name="T61" fmla="*/ 84 h 5615"/>
                  <a:gd name="T62" fmla="*/ 11 w 883"/>
                  <a:gd name="T63" fmla="*/ 87 h 56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3" h="5615">
                    <a:moveTo>
                      <a:pt x="883" y="0"/>
                    </a:moveTo>
                    <a:lnTo>
                      <a:pt x="832" y="77"/>
                    </a:lnTo>
                    <a:lnTo>
                      <a:pt x="783" y="156"/>
                    </a:lnTo>
                    <a:lnTo>
                      <a:pt x="735" y="235"/>
                    </a:lnTo>
                    <a:lnTo>
                      <a:pt x="688" y="315"/>
                    </a:lnTo>
                    <a:lnTo>
                      <a:pt x="643" y="395"/>
                    </a:lnTo>
                    <a:lnTo>
                      <a:pt x="600" y="477"/>
                    </a:lnTo>
                    <a:lnTo>
                      <a:pt x="558" y="560"/>
                    </a:lnTo>
                    <a:lnTo>
                      <a:pt x="517" y="643"/>
                    </a:lnTo>
                    <a:lnTo>
                      <a:pt x="477" y="726"/>
                    </a:lnTo>
                    <a:lnTo>
                      <a:pt x="439" y="812"/>
                    </a:lnTo>
                    <a:lnTo>
                      <a:pt x="403" y="897"/>
                    </a:lnTo>
                    <a:lnTo>
                      <a:pt x="369" y="982"/>
                    </a:lnTo>
                    <a:lnTo>
                      <a:pt x="335" y="1068"/>
                    </a:lnTo>
                    <a:lnTo>
                      <a:pt x="304" y="1156"/>
                    </a:lnTo>
                    <a:lnTo>
                      <a:pt x="274" y="1243"/>
                    </a:lnTo>
                    <a:lnTo>
                      <a:pt x="245" y="1331"/>
                    </a:lnTo>
                    <a:lnTo>
                      <a:pt x="218" y="1420"/>
                    </a:lnTo>
                    <a:lnTo>
                      <a:pt x="192" y="1508"/>
                    </a:lnTo>
                    <a:lnTo>
                      <a:pt x="168" y="1598"/>
                    </a:lnTo>
                    <a:lnTo>
                      <a:pt x="145" y="1688"/>
                    </a:lnTo>
                    <a:lnTo>
                      <a:pt x="125" y="1778"/>
                    </a:lnTo>
                    <a:lnTo>
                      <a:pt x="105" y="1869"/>
                    </a:lnTo>
                    <a:lnTo>
                      <a:pt x="88" y="1960"/>
                    </a:lnTo>
                    <a:lnTo>
                      <a:pt x="72" y="2051"/>
                    </a:lnTo>
                    <a:lnTo>
                      <a:pt x="57" y="2141"/>
                    </a:lnTo>
                    <a:lnTo>
                      <a:pt x="44" y="2234"/>
                    </a:lnTo>
                    <a:lnTo>
                      <a:pt x="34" y="2326"/>
                    </a:lnTo>
                    <a:lnTo>
                      <a:pt x="23" y="2418"/>
                    </a:lnTo>
                    <a:lnTo>
                      <a:pt x="15" y="2510"/>
                    </a:lnTo>
                    <a:lnTo>
                      <a:pt x="9" y="2602"/>
                    </a:lnTo>
                    <a:lnTo>
                      <a:pt x="4" y="2694"/>
                    </a:lnTo>
                    <a:lnTo>
                      <a:pt x="1" y="2787"/>
                    </a:lnTo>
                    <a:lnTo>
                      <a:pt x="0" y="2879"/>
                    </a:lnTo>
                    <a:lnTo>
                      <a:pt x="0" y="2971"/>
                    </a:lnTo>
                    <a:lnTo>
                      <a:pt x="2" y="3064"/>
                    </a:lnTo>
                    <a:lnTo>
                      <a:pt x="5" y="3157"/>
                    </a:lnTo>
                    <a:lnTo>
                      <a:pt x="10" y="3250"/>
                    </a:lnTo>
                    <a:lnTo>
                      <a:pt x="17" y="3342"/>
                    </a:lnTo>
                    <a:lnTo>
                      <a:pt x="25" y="3434"/>
                    </a:lnTo>
                    <a:lnTo>
                      <a:pt x="35" y="3526"/>
                    </a:lnTo>
                    <a:lnTo>
                      <a:pt x="46" y="3618"/>
                    </a:lnTo>
                    <a:lnTo>
                      <a:pt x="59" y="3709"/>
                    </a:lnTo>
                    <a:lnTo>
                      <a:pt x="73" y="3801"/>
                    </a:lnTo>
                    <a:lnTo>
                      <a:pt x="89" y="3892"/>
                    </a:lnTo>
                    <a:lnTo>
                      <a:pt x="108" y="3983"/>
                    </a:lnTo>
                    <a:lnTo>
                      <a:pt x="127" y="4073"/>
                    </a:lnTo>
                    <a:lnTo>
                      <a:pt x="147" y="4164"/>
                    </a:lnTo>
                    <a:lnTo>
                      <a:pt x="170" y="4253"/>
                    </a:lnTo>
                    <a:lnTo>
                      <a:pt x="195" y="4342"/>
                    </a:lnTo>
                    <a:lnTo>
                      <a:pt x="220" y="4431"/>
                    </a:lnTo>
                    <a:lnTo>
                      <a:pt x="247" y="4519"/>
                    </a:lnTo>
                    <a:lnTo>
                      <a:pt x="277" y="4608"/>
                    </a:lnTo>
                    <a:lnTo>
                      <a:pt x="306" y="4696"/>
                    </a:lnTo>
                    <a:lnTo>
                      <a:pt x="338" y="4782"/>
                    </a:lnTo>
                    <a:lnTo>
                      <a:pt x="372" y="4868"/>
                    </a:lnTo>
                    <a:lnTo>
                      <a:pt x="408" y="4954"/>
                    </a:lnTo>
                    <a:lnTo>
                      <a:pt x="444" y="5039"/>
                    </a:lnTo>
                    <a:lnTo>
                      <a:pt x="482" y="5123"/>
                    </a:lnTo>
                    <a:lnTo>
                      <a:pt x="521" y="5207"/>
                    </a:lnTo>
                    <a:lnTo>
                      <a:pt x="562" y="5290"/>
                    </a:lnTo>
                    <a:lnTo>
                      <a:pt x="604" y="5373"/>
                    </a:lnTo>
                    <a:lnTo>
                      <a:pt x="648" y="5454"/>
                    </a:lnTo>
                    <a:lnTo>
                      <a:pt x="693" y="5535"/>
                    </a:lnTo>
                    <a:lnTo>
                      <a:pt x="740" y="5615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75" name="Freeform 22"/>
              <p:cNvSpPr>
                <a:spLocks/>
              </p:cNvSpPr>
              <p:nvPr/>
            </p:nvSpPr>
            <p:spPr bwMode="auto">
              <a:xfrm>
                <a:off x="3056" y="3405"/>
                <a:ext cx="43" cy="54"/>
              </a:xfrm>
              <a:custGeom>
                <a:avLst/>
                <a:gdLst>
                  <a:gd name="T0" fmla="*/ 2 w 171"/>
                  <a:gd name="T1" fmla="*/ 0 h 218"/>
                  <a:gd name="T2" fmla="*/ 3 w 171"/>
                  <a:gd name="T3" fmla="*/ 3 h 218"/>
                  <a:gd name="T4" fmla="*/ 0 w 171"/>
                  <a:gd name="T5" fmla="*/ 1 h 218"/>
                  <a:gd name="T6" fmla="*/ 1 w 171"/>
                  <a:gd name="T7" fmla="*/ 1 h 218"/>
                  <a:gd name="T8" fmla="*/ 2 w 171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" h="218">
                    <a:moveTo>
                      <a:pt x="111" y="0"/>
                    </a:moveTo>
                    <a:lnTo>
                      <a:pt x="171" y="218"/>
                    </a:lnTo>
                    <a:lnTo>
                      <a:pt x="0" y="70"/>
                    </a:lnTo>
                    <a:lnTo>
                      <a:pt x="79" y="7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76" name="Oval 23"/>
              <p:cNvSpPr>
                <a:spLocks noChangeArrowheads="1"/>
              </p:cNvSpPr>
              <p:nvPr/>
            </p:nvSpPr>
            <p:spPr bwMode="auto">
              <a:xfrm>
                <a:off x="2111" y="911"/>
                <a:ext cx="436" cy="436"/>
              </a:xfrm>
              <a:prstGeom prst="ellips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49177" name="Rectangle 24"/>
              <p:cNvSpPr>
                <a:spLocks noChangeArrowheads="1"/>
              </p:cNvSpPr>
              <p:nvPr/>
            </p:nvSpPr>
            <p:spPr bwMode="auto">
              <a:xfrm>
                <a:off x="2274" y="978"/>
                <a:ext cx="1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3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de-DE" altLang="fi-FI" sz="2400"/>
              </a:p>
            </p:txBody>
          </p:sp>
          <p:sp>
            <p:nvSpPr>
              <p:cNvPr id="49178" name="Line 25"/>
              <p:cNvSpPr>
                <a:spLocks noChangeShapeType="1"/>
              </p:cNvSpPr>
              <p:nvPr/>
            </p:nvSpPr>
            <p:spPr bwMode="auto">
              <a:xfrm>
                <a:off x="2600" y="1317"/>
                <a:ext cx="422" cy="2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79" name="Freeform 26"/>
              <p:cNvSpPr>
                <a:spLocks/>
              </p:cNvSpPr>
              <p:nvPr/>
            </p:nvSpPr>
            <p:spPr bwMode="auto">
              <a:xfrm>
                <a:off x="2981" y="1532"/>
                <a:ext cx="55" cy="42"/>
              </a:xfrm>
              <a:custGeom>
                <a:avLst/>
                <a:gdLst>
                  <a:gd name="T0" fmla="*/ 1 w 220"/>
                  <a:gd name="T1" fmla="*/ 0 h 165"/>
                  <a:gd name="T2" fmla="*/ 4 w 220"/>
                  <a:gd name="T3" fmla="*/ 3 h 165"/>
                  <a:gd name="T4" fmla="*/ 0 w 220"/>
                  <a:gd name="T5" fmla="*/ 2 h 165"/>
                  <a:gd name="T6" fmla="*/ 1 w 220"/>
                  <a:gd name="T7" fmla="*/ 1 h 165"/>
                  <a:gd name="T8" fmla="*/ 1 w 220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165">
                    <a:moveTo>
                      <a:pt x="67" y="0"/>
                    </a:moveTo>
                    <a:lnTo>
                      <a:pt x="220" y="165"/>
                    </a:lnTo>
                    <a:lnTo>
                      <a:pt x="0" y="112"/>
                    </a:lnTo>
                    <a:lnTo>
                      <a:pt x="71" y="7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80" name="Rectangle 27"/>
              <p:cNvSpPr>
                <a:spLocks noChangeArrowheads="1"/>
              </p:cNvSpPr>
              <p:nvPr/>
            </p:nvSpPr>
            <p:spPr bwMode="auto">
              <a:xfrm>
                <a:off x="3384" y="1841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de-DE" altLang="fi-FI" sz="2400"/>
              </a:p>
            </p:txBody>
          </p:sp>
          <p:sp>
            <p:nvSpPr>
              <p:cNvPr id="49181" name="Rectangle 28"/>
              <p:cNvSpPr>
                <a:spLocks noChangeArrowheads="1"/>
              </p:cNvSpPr>
              <p:nvPr/>
            </p:nvSpPr>
            <p:spPr bwMode="auto">
              <a:xfrm>
                <a:off x="3384" y="3680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de-DE" altLang="fi-FI" sz="2400"/>
              </a:p>
            </p:txBody>
          </p:sp>
          <p:sp>
            <p:nvSpPr>
              <p:cNvPr id="49182" name="Oval 29"/>
              <p:cNvSpPr>
                <a:spLocks noChangeArrowheads="1"/>
              </p:cNvSpPr>
              <p:nvPr/>
            </p:nvSpPr>
            <p:spPr bwMode="auto">
              <a:xfrm>
                <a:off x="4734" y="1614"/>
                <a:ext cx="436" cy="436"/>
              </a:xfrm>
              <a:prstGeom prst="ellips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49183" name="Rectangle 30"/>
              <p:cNvSpPr>
                <a:spLocks noChangeArrowheads="1"/>
              </p:cNvSpPr>
              <p:nvPr/>
            </p:nvSpPr>
            <p:spPr bwMode="auto">
              <a:xfrm>
                <a:off x="4898" y="1684"/>
                <a:ext cx="1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3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endParaRPr lang="de-DE" altLang="fi-FI" sz="2400"/>
              </a:p>
            </p:txBody>
          </p:sp>
          <p:sp>
            <p:nvSpPr>
              <p:cNvPr id="49184" name="Oval 31"/>
              <p:cNvSpPr>
                <a:spLocks noChangeArrowheads="1"/>
              </p:cNvSpPr>
              <p:nvPr/>
            </p:nvSpPr>
            <p:spPr bwMode="auto">
              <a:xfrm>
                <a:off x="4734" y="3453"/>
                <a:ext cx="436" cy="436"/>
              </a:xfrm>
              <a:prstGeom prst="ellips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49185" name="Rectangle 32"/>
              <p:cNvSpPr>
                <a:spLocks noChangeArrowheads="1"/>
              </p:cNvSpPr>
              <p:nvPr/>
            </p:nvSpPr>
            <p:spPr bwMode="auto">
              <a:xfrm>
                <a:off x="4903" y="3523"/>
                <a:ext cx="1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3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de-DE" altLang="fi-FI" sz="2400"/>
              </a:p>
            </p:txBody>
          </p:sp>
          <p:sp>
            <p:nvSpPr>
              <p:cNvPr id="49186" name="Freeform 33"/>
              <p:cNvSpPr>
                <a:spLocks/>
              </p:cNvSpPr>
              <p:nvPr/>
            </p:nvSpPr>
            <p:spPr bwMode="auto">
              <a:xfrm>
                <a:off x="4515" y="2021"/>
                <a:ext cx="221" cy="1404"/>
              </a:xfrm>
              <a:custGeom>
                <a:avLst/>
                <a:gdLst>
                  <a:gd name="T0" fmla="*/ 13 w 883"/>
                  <a:gd name="T1" fmla="*/ 1 h 5615"/>
                  <a:gd name="T2" fmla="*/ 12 w 883"/>
                  <a:gd name="T3" fmla="*/ 4 h 5615"/>
                  <a:gd name="T4" fmla="*/ 10 w 883"/>
                  <a:gd name="T5" fmla="*/ 6 h 5615"/>
                  <a:gd name="T6" fmla="*/ 9 w 883"/>
                  <a:gd name="T7" fmla="*/ 9 h 5615"/>
                  <a:gd name="T8" fmla="*/ 8 w 883"/>
                  <a:gd name="T9" fmla="*/ 12 h 5615"/>
                  <a:gd name="T10" fmla="*/ 6 w 883"/>
                  <a:gd name="T11" fmla="*/ 14 h 5615"/>
                  <a:gd name="T12" fmla="*/ 5 w 883"/>
                  <a:gd name="T13" fmla="*/ 17 h 5615"/>
                  <a:gd name="T14" fmla="*/ 4 w 883"/>
                  <a:gd name="T15" fmla="*/ 20 h 5615"/>
                  <a:gd name="T16" fmla="*/ 4 w 883"/>
                  <a:gd name="T17" fmla="*/ 22 h 5615"/>
                  <a:gd name="T18" fmla="*/ 3 w 883"/>
                  <a:gd name="T19" fmla="*/ 25 h 5615"/>
                  <a:gd name="T20" fmla="*/ 2 w 883"/>
                  <a:gd name="T21" fmla="*/ 28 h 5615"/>
                  <a:gd name="T22" fmla="*/ 2 w 883"/>
                  <a:gd name="T23" fmla="*/ 31 h 5615"/>
                  <a:gd name="T24" fmla="*/ 1 w 883"/>
                  <a:gd name="T25" fmla="*/ 34 h 5615"/>
                  <a:gd name="T26" fmla="*/ 1 w 883"/>
                  <a:gd name="T27" fmla="*/ 37 h 5615"/>
                  <a:gd name="T28" fmla="*/ 0 w 883"/>
                  <a:gd name="T29" fmla="*/ 39 h 5615"/>
                  <a:gd name="T30" fmla="*/ 0 w 883"/>
                  <a:gd name="T31" fmla="*/ 42 h 5615"/>
                  <a:gd name="T32" fmla="*/ 0 w 883"/>
                  <a:gd name="T33" fmla="*/ 45 h 5615"/>
                  <a:gd name="T34" fmla="*/ 0 w 883"/>
                  <a:gd name="T35" fmla="*/ 48 h 5615"/>
                  <a:gd name="T36" fmla="*/ 0 w 883"/>
                  <a:gd name="T37" fmla="*/ 51 h 5615"/>
                  <a:gd name="T38" fmla="*/ 1 w 883"/>
                  <a:gd name="T39" fmla="*/ 54 h 5615"/>
                  <a:gd name="T40" fmla="*/ 1 w 883"/>
                  <a:gd name="T41" fmla="*/ 57 h 5615"/>
                  <a:gd name="T42" fmla="*/ 1 w 883"/>
                  <a:gd name="T43" fmla="*/ 60 h 5615"/>
                  <a:gd name="T44" fmla="*/ 2 w 883"/>
                  <a:gd name="T45" fmla="*/ 62 h 5615"/>
                  <a:gd name="T46" fmla="*/ 2 w 883"/>
                  <a:gd name="T47" fmla="*/ 65 h 5615"/>
                  <a:gd name="T48" fmla="*/ 3 w 883"/>
                  <a:gd name="T49" fmla="*/ 68 h 5615"/>
                  <a:gd name="T50" fmla="*/ 4 w 883"/>
                  <a:gd name="T51" fmla="*/ 71 h 5615"/>
                  <a:gd name="T52" fmla="*/ 5 w 883"/>
                  <a:gd name="T53" fmla="*/ 74 h 5615"/>
                  <a:gd name="T54" fmla="*/ 6 w 883"/>
                  <a:gd name="T55" fmla="*/ 76 h 5615"/>
                  <a:gd name="T56" fmla="*/ 7 w 883"/>
                  <a:gd name="T57" fmla="*/ 79 h 5615"/>
                  <a:gd name="T58" fmla="*/ 8 w 883"/>
                  <a:gd name="T59" fmla="*/ 82 h 5615"/>
                  <a:gd name="T60" fmla="*/ 10 w 883"/>
                  <a:gd name="T61" fmla="*/ 84 h 5615"/>
                  <a:gd name="T62" fmla="*/ 11 w 883"/>
                  <a:gd name="T63" fmla="*/ 87 h 56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3" h="5615">
                    <a:moveTo>
                      <a:pt x="883" y="0"/>
                    </a:moveTo>
                    <a:lnTo>
                      <a:pt x="832" y="77"/>
                    </a:lnTo>
                    <a:lnTo>
                      <a:pt x="783" y="156"/>
                    </a:lnTo>
                    <a:lnTo>
                      <a:pt x="736" y="235"/>
                    </a:lnTo>
                    <a:lnTo>
                      <a:pt x="689" y="315"/>
                    </a:lnTo>
                    <a:lnTo>
                      <a:pt x="643" y="395"/>
                    </a:lnTo>
                    <a:lnTo>
                      <a:pt x="600" y="477"/>
                    </a:lnTo>
                    <a:lnTo>
                      <a:pt x="558" y="560"/>
                    </a:lnTo>
                    <a:lnTo>
                      <a:pt x="517" y="643"/>
                    </a:lnTo>
                    <a:lnTo>
                      <a:pt x="479" y="726"/>
                    </a:lnTo>
                    <a:lnTo>
                      <a:pt x="440" y="812"/>
                    </a:lnTo>
                    <a:lnTo>
                      <a:pt x="404" y="897"/>
                    </a:lnTo>
                    <a:lnTo>
                      <a:pt x="369" y="982"/>
                    </a:lnTo>
                    <a:lnTo>
                      <a:pt x="336" y="1068"/>
                    </a:lnTo>
                    <a:lnTo>
                      <a:pt x="305" y="1156"/>
                    </a:lnTo>
                    <a:lnTo>
                      <a:pt x="274" y="1243"/>
                    </a:lnTo>
                    <a:lnTo>
                      <a:pt x="246" y="1331"/>
                    </a:lnTo>
                    <a:lnTo>
                      <a:pt x="218" y="1420"/>
                    </a:lnTo>
                    <a:lnTo>
                      <a:pt x="192" y="1508"/>
                    </a:lnTo>
                    <a:lnTo>
                      <a:pt x="168" y="1598"/>
                    </a:lnTo>
                    <a:lnTo>
                      <a:pt x="147" y="1688"/>
                    </a:lnTo>
                    <a:lnTo>
                      <a:pt x="125" y="1778"/>
                    </a:lnTo>
                    <a:lnTo>
                      <a:pt x="106" y="1869"/>
                    </a:lnTo>
                    <a:lnTo>
                      <a:pt x="89" y="1960"/>
                    </a:lnTo>
                    <a:lnTo>
                      <a:pt x="73" y="2051"/>
                    </a:lnTo>
                    <a:lnTo>
                      <a:pt x="58" y="2141"/>
                    </a:lnTo>
                    <a:lnTo>
                      <a:pt x="45" y="2234"/>
                    </a:lnTo>
                    <a:lnTo>
                      <a:pt x="34" y="2326"/>
                    </a:lnTo>
                    <a:lnTo>
                      <a:pt x="24" y="2418"/>
                    </a:lnTo>
                    <a:lnTo>
                      <a:pt x="16" y="2510"/>
                    </a:lnTo>
                    <a:lnTo>
                      <a:pt x="9" y="2602"/>
                    </a:lnTo>
                    <a:lnTo>
                      <a:pt x="5" y="2694"/>
                    </a:lnTo>
                    <a:lnTo>
                      <a:pt x="1" y="2787"/>
                    </a:lnTo>
                    <a:lnTo>
                      <a:pt x="0" y="2879"/>
                    </a:lnTo>
                    <a:lnTo>
                      <a:pt x="0" y="2971"/>
                    </a:lnTo>
                    <a:lnTo>
                      <a:pt x="2" y="3064"/>
                    </a:lnTo>
                    <a:lnTo>
                      <a:pt x="6" y="3157"/>
                    </a:lnTo>
                    <a:lnTo>
                      <a:pt x="10" y="3250"/>
                    </a:lnTo>
                    <a:lnTo>
                      <a:pt x="17" y="3342"/>
                    </a:lnTo>
                    <a:lnTo>
                      <a:pt x="25" y="3434"/>
                    </a:lnTo>
                    <a:lnTo>
                      <a:pt x="35" y="3526"/>
                    </a:lnTo>
                    <a:lnTo>
                      <a:pt x="47" y="3618"/>
                    </a:lnTo>
                    <a:lnTo>
                      <a:pt x="59" y="3709"/>
                    </a:lnTo>
                    <a:lnTo>
                      <a:pt x="74" y="3801"/>
                    </a:lnTo>
                    <a:lnTo>
                      <a:pt x="90" y="3892"/>
                    </a:lnTo>
                    <a:lnTo>
                      <a:pt x="108" y="3983"/>
                    </a:lnTo>
                    <a:lnTo>
                      <a:pt x="127" y="4073"/>
                    </a:lnTo>
                    <a:lnTo>
                      <a:pt x="149" y="4164"/>
                    </a:lnTo>
                    <a:lnTo>
                      <a:pt x="171" y="4253"/>
                    </a:lnTo>
                    <a:lnTo>
                      <a:pt x="196" y="4342"/>
                    </a:lnTo>
                    <a:lnTo>
                      <a:pt x="221" y="4431"/>
                    </a:lnTo>
                    <a:lnTo>
                      <a:pt x="248" y="4519"/>
                    </a:lnTo>
                    <a:lnTo>
                      <a:pt x="277" y="4608"/>
                    </a:lnTo>
                    <a:lnTo>
                      <a:pt x="307" y="4696"/>
                    </a:lnTo>
                    <a:lnTo>
                      <a:pt x="340" y="4782"/>
                    </a:lnTo>
                    <a:lnTo>
                      <a:pt x="373" y="4868"/>
                    </a:lnTo>
                    <a:lnTo>
                      <a:pt x="408" y="4954"/>
                    </a:lnTo>
                    <a:lnTo>
                      <a:pt x="444" y="5039"/>
                    </a:lnTo>
                    <a:lnTo>
                      <a:pt x="482" y="5123"/>
                    </a:lnTo>
                    <a:lnTo>
                      <a:pt x="522" y="5207"/>
                    </a:lnTo>
                    <a:lnTo>
                      <a:pt x="563" y="5290"/>
                    </a:lnTo>
                    <a:lnTo>
                      <a:pt x="605" y="5373"/>
                    </a:lnTo>
                    <a:lnTo>
                      <a:pt x="648" y="5454"/>
                    </a:lnTo>
                    <a:lnTo>
                      <a:pt x="693" y="5535"/>
                    </a:lnTo>
                    <a:lnTo>
                      <a:pt x="740" y="5615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87" name="Freeform 34"/>
              <p:cNvSpPr>
                <a:spLocks/>
              </p:cNvSpPr>
              <p:nvPr/>
            </p:nvSpPr>
            <p:spPr bwMode="auto">
              <a:xfrm>
                <a:off x="4679" y="3405"/>
                <a:ext cx="43" cy="54"/>
              </a:xfrm>
              <a:custGeom>
                <a:avLst/>
                <a:gdLst>
                  <a:gd name="T0" fmla="*/ 2 w 170"/>
                  <a:gd name="T1" fmla="*/ 0 h 218"/>
                  <a:gd name="T2" fmla="*/ 3 w 170"/>
                  <a:gd name="T3" fmla="*/ 3 h 218"/>
                  <a:gd name="T4" fmla="*/ 0 w 170"/>
                  <a:gd name="T5" fmla="*/ 1 h 218"/>
                  <a:gd name="T6" fmla="*/ 1 w 170"/>
                  <a:gd name="T7" fmla="*/ 1 h 218"/>
                  <a:gd name="T8" fmla="*/ 2 w 170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" h="218">
                    <a:moveTo>
                      <a:pt x="110" y="0"/>
                    </a:moveTo>
                    <a:lnTo>
                      <a:pt x="170" y="218"/>
                    </a:lnTo>
                    <a:lnTo>
                      <a:pt x="0" y="70"/>
                    </a:lnTo>
                    <a:lnTo>
                      <a:pt x="78" y="7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88" name="Oval 35"/>
              <p:cNvSpPr>
                <a:spLocks noChangeArrowheads="1"/>
              </p:cNvSpPr>
              <p:nvPr/>
            </p:nvSpPr>
            <p:spPr bwMode="auto">
              <a:xfrm>
                <a:off x="3733" y="911"/>
                <a:ext cx="437" cy="436"/>
              </a:xfrm>
              <a:prstGeom prst="ellips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49189" name="Rectangle 36"/>
              <p:cNvSpPr>
                <a:spLocks noChangeArrowheads="1"/>
              </p:cNvSpPr>
              <p:nvPr/>
            </p:nvSpPr>
            <p:spPr bwMode="auto">
              <a:xfrm>
                <a:off x="3897" y="978"/>
                <a:ext cx="1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3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de-DE" altLang="fi-FI" sz="2400"/>
              </a:p>
            </p:txBody>
          </p:sp>
          <p:sp>
            <p:nvSpPr>
              <p:cNvPr id="49190" name="Line 37"/>
              <p:cNvSpPr>
                <a:spLocks noChangeShapeType="1"/>
              </p:cNvSpPr>
              <p:nvPr/>
            </p:nvSpPr>
            <p:spPr bwMode="auto">
              <a:xfrm>
                <a:off x="4060" y="1832"/>
                <a:ext cx="49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91" name="Freeform 38"/>
              <p:cNvSpPr>
                <a:spLocks/>
              </p:cNvSpPr>
              <p:nvPr/>
            </p:nvSpPr>
            <p:spPr bwMode="auto">
              <a:xfrm>
                <a:off x="4520" y="1816"/>
                <a:ext cx="54" cy="32"/>
              </a:xfrm>
              <a:custGeom>
                <a:avLst/>
                <a:gdLst>
                  <a:gd name="T0" fmla="*/ 0 w 217"/>
                  <a:gd name="T1" fmla="*/ 0 h 130"/>
                  <a:gd name="T2" fmla="*/ 3 w 217"/>
                  <a:gd name="T3" fmla="*/ 1 h 130"/>
                  <a:gd name="T4" fmla="*/ 0 w 217"/>
                  <a:gd name="T5" fmla="*/ 2 h 130"/>
                  <a:gd name="T6" fmla="*/ 1 w 217"/>
                  <a:gd name="T7" fmla="*/ 1 h 130"/>
                  <a:gd name="T8" fmla="*/ 0 w 217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7" h="130">
                    <a:moveTo>
                      <a:pt x="0" y="0"/>
                    </a:moveTo>
                    <a:lnTo>
                      <a:pt x="217" y="65"/>
                    </a:lnTo>
                    <a:lnTo>
                      <a:pt x="0" y="130"/>
                    </a:lnTo>
                    <a:lnTo>
                      <a:pt x="43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92" name="Line 39"/>
              <p:cNvSpPr>
                <a:spLocks noChangeShapeType="1"/>
              </p:cNvSpPr>
              <p:nvPr/>
            </p:nvSpPr>
            <p:spPr bwMode="auto">
              <a:xfrm>
                <a:off x="4223" y="1317"/>
                <a:ext cx="422" cy="2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93" name="Freeform 40"/>
              <p:cNvSpPr>
                <a:spLocks/>
              </p:cNvSpPr>
              <p:nvPr/>
            </p:nvSpPr>
            <p:spPr bwMode="auto">
              <a:xfrm>
                <a:off x="4604" y="1532"/>
                <a:ext cx="55" cy="42"/>
              </a:xfrm>
              <a:custGeom>
                <a:avLst/>
                <a:gdLst>
                  <a:gd name="T0" fmla="*/ 1 w 219"/>
                  <a:gd name="T1" fmla="*/ 0 h 165"/>
                  <a:gd name="T2" fmla="*/ 4 w 219"/>
                  <a:gd name="T3" fmla="*/ 3 h 165"/>
                  <a:gd name="T4" fmla="*/ 0 w 219"/>
                  <a:gd name="T5" fmla="*/ 2 h 165"/>
                  <a:gd name="T6" fmla="*/ 1 w 219"/>
                  <a:gd name="T7" fmla="*/ 1 h 165"/>
                  <a:gd name="T8" fmla="*/ 1 w 219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" h="165">
                    <a:moveTo>
                      <a:pt x="67" y="0"/>
                    </a:moveTo>
                    <a:lnTo>
                      <a:pt x="219" y="165"/>
                    </a:lnTo>
                    <a:lnTo>
                      <a:pt x="0" y="112"/>
                    </a:lnTo>
                    <a:lnTo>
                      <a:pt x="70" y="7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94" name="Rectangle 41"/>
              <p:cNvSpPr>
                <a:spLocks noChangeArrowheads="1"/>
              </p:cNvSpPr>
              <p:nvPr/>
            </p:nvSpPr>
            <p:spPr bwMode="auto">
              <a:xfrm>
                <a:off x="3708" y="1644"/>
                <a:ext cx="264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4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...</a:t>
                </a:r>
                <a:endParaRPr lang="de-DE" altLang="fi-FI" sz="2400"/>
              </a:p>
            </p:txBody>
          </p:sp>
          <p:sp>
            <p:nvSpPr>
              <p:cNvPr id="49195" name="Rectangle 42"/>
              <p:cNvSpPr>
                <a:spLocks noChangeArrowheads="1"/>
              </p:cNvSpPr>
              <p:nvPr/>
            </p:nvSpPr>
            <p:spPr bwMode="auto">
              <a:xfrm>
                <a:off x="5006" y="1841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</a:t>
                </a:r>
                <a:endParaRPr lang="de-DE" altLang="fi-FI" sz="2400"/>
              </a:p>
            </p:txBody>
          </p:sp>
          <p:sp>
            <p:nvSpPr>
              <p:cNvPr id="49196" name="Rectangle 43"/>
              <p:cNvSpPr>
                <a:spLocks noChangeArrowheads="1"/>
              </p:cNvSpPr>
              <p:nvPr/>
            </p:nvSpPr>
            <p:spPr bwMode="auto">
              <a:xfrm>
                <a:off x="5006" y="3680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</a:t>
                </a:r>
                <a:endParaRPr lang="de-DE" altLang="fi-FI" sz="2400"/>
              </a:p>
            </p:txBody>
          </p:sp>
          <p:sp>
            <p:nvSpPr>
              <p:cNvPr id="49197" name="Oval 44"/>
              <p:cNvSpPr>
                <a:spLocks noChangeArrowheads="1"/>
              </p:cNvSpPr>
              <p:nvPr/>
            </p:nvSpPr>
            <p:spPr bwMode="auto">
              <a:xfrm>
                <a:off x="542" y="1614"/>
                <a:ext cx="436" cy="436"/>
              </a:xfrm>
              <a:prstGeom prst="ellips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49198" name="Line 45"/>
              <p:cNvSpPr>
                <a:spLocks noChangeShapeType="1"/>
              </p:cNvSpPr>
              <p:nvPr/>
            </p:nvSpPr>
            <p:spPr bwMode="auto">
              <a:xfrm>
                <a:off x="1057" y="1832"/>
                <a:ext cx="76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199" name="Freeform 46"/>
              <p:cNvSpPr>
                <a:spLocks/>
              </p:cNvSpPr>
              <p:nvPr/>
            </p:nvSpPr>
            <p:spPr bwMode="auto">
              <a:xfrm>
                <a:off x="1788" y="1816"/>
                <a:ext cx="54" cy="32"/>
              </a:xfrm>
              <a:custGeom>
                <a:avLst/>
                <a:gdLst>
                  <a:gd name="T0" fmla="*/ 0 w 217"/>
                  <a:gd name="T1" fmla="*/ 0 h 130"/>
                  <a:gd name="T2" fmla="*/ 3 w 217"/>
                  <a:gd name="T3" fmla="*/ 1 h 130"/>
                  <a:gd name="T4" fmla="*/ 0 w 217"/>
                  <a:gd name="T5" fmla="*/ 2 h 130"/>
                  <a:gd name="T6" fmla="*/ 1 w 217"/>
                  <a:gd name="T7" fmla="*/ 1 h 130"/>
                  <a:gd name="T8" fmla="*/ 0 w 217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7" h="130">
                    <a:moveTo>
                      <a:pt x="0" y="0"/>
                    </a:moveTo>
                    <a:lnTo>
                      <a:pt x="217" y="65"/>
                    </a:lnTo>
                    <a:lnTo>
                      <a:pt x="0" y="130"/>
                    </a:lnTo>
                    <a:lnTo>
                      <a:pt x="43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200" name="Line 47"/>
              <p:cNvSpPr>
                <a:spLocks noChangeShapeType="1"/>
              </p:cNvSpPr>
              <p:nvPr/>
            </p:nvSpPr>
            <p:spPr bwMode="auto">
              <a:xfrm>
                <a:off x="2464" y="1832"/>
                <a:ext cx="49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201" name="Freeform 48"/>
              <p:cNvSpPr>
                <a:spLocks/>
              </p:cNvSpPr>
              <p:nvPr/>
            </p:nvSpPr>
            <p:spPr bwMode="auto">
              <a:xfrm>
                <a:off x="2924" y="1816"/>
                <a:ext cx="54" cy="32"/>
              </a:xfrm>
              <a:custGeom>
                <a:avLst/>
                <a:gdLst>
                  <a:gd name="T0" fmla="*/ 0 w 217"/>
                  <a:gd name="T1" fmla="*/ 0 h 130"/>
                  <a:gd name="T2" fmla="*/ 3 w 217"/>
                  <a:gd name="T3" fmla="*/ 1 h 130"/>
                  <a:gd name="T4" fmla="*/ 0 w 217"/>
                  <a:gd name="T5" fmla="*/ 2 h 130"/>
                  <a:gd name="T6" fmla="*/ 1 w 217"/>
                  <a:gd name="T7" fmla="*/ 1 h 130"/>
                  <a:gd name="T8" fmla="*/ 0 w 217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7" h="130">
                    <a:moveTo>
                      <a:pt x="0" y="0"/>
                    </a:moveTo>
                    <a:lnTo>
                      <a:pt x="217" y="65"/>
                    </a:lnTo>
                    <a:lnTo>
                      <a:pt x="0" y="130"/>
                    </a:lnTo>
                    <a:lnTo>
                      <a:pt x="43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202" name="Line 49"/>
              <p:cNvSpPr>
                <a:spLocks noChangeShapeType="1"/>
              </p:cNvSpPr>
              <p:nvPr/>
            </p:nvSpPr>
            <p:spPr bwMode="auto">
              <a:xfrm>
                <a:off x="1410" y="1289"/>
                <a:ext cx="423" cy="2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203" name="Freeform 50"/>
              <p:cNvSpPr>
                <a:spLocks/>
              </p:cNvSpPr>
              <p:nvPr/>
            </p:nvSpPr>
            <p:spPr bwMode="auto">
              <a:xfrm>
                <a:off x="1792" y="1504"/>
                <a:ext cx="55" cy="41"/>
              </a:xfrm>
              <a:custGeom>
                <a:avLst/>
                <a:gdLst>
                  <a:gd name="T0" fmla="*/ 1 w 218"/>
                  <a:gd name="T1" fmla="*/ 0 h 166"/>
                  <a:gd name="T2" fmla="*/ 4 w 218"/>
                  <a:gd name="T3" fmla="*/ 2 h 166"/>
                  <a:gd name="T4" fmla="*/ 0 w 218"/>
                  <a:gd name="T5" fmla="*/ 2 h 166"/>
                  <a:gd name="T6" fmla="*/ 1 w 218"/>
                  <a:gd name="T7" fmla="*/ 1 h 166"/>
                  <a:gd name="T8" fmla="*/ 1 w 218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8" h="166">
                    <a:moveTo>
                      <a:pt x="66" y="0"/>
                    </a:moveTo>
                    <a:lnTo>
                      <a:pt x="218" y="166"/>
                    </a:lnTo>
                    <a:lnTo>
                      <a:pt x="0" y="113"/>
                    </a:lnTo>
                    <a:lnTo>
                      <a:pt x="70" y="7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204" name="Rectangle 51"/>
              <p:cNvSpPr>
                <a:spLocks noChangeArrowheads="1"/>
              </p:cNvSpPr>
              <p:nvPr/>
            </p:nvSpPr>
            <p:spPr bwMode="auto">
              <a:xfrm>
                <a:off x="706" y="1684"/>
                <a:ext cx="1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3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endParaRPr lang="de-DE" altLang="fi-FI" sz="2400"/>
              </a:p>
            </p:txBody>
          </p:sp>
          <p:sp>
            <p:nvSpPr>
              <p:cNvPr id="49205" name="Rectangle 52"/>
              <p:cNvSpPr>
                <a:spLocks noChangeArrowheads="1"/>
              </p:cNvSpPr>
              <p:nvPr/>
            </p:nvSpPr>
            <p:spPr bwMode="auto">
              <a:xfrm>
                <a:off x="2220" y="1841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endParaRPr lang="de-DE" altLang="fi-FI" sz="2400"/>
              </a:p>
            </p:txBody>
          </p:sp>
          <p:sp>
            <p:nvSpPr>
              <p:cNvPr id="49206" name="Rectangle 53"/>
              <p:cNvSpPr>
                <a:spLocks noChangeArrowheads="1"/>
              </p:cNvSpPr>
              <p:nvPr/>
            </p:nvSpPr>
            <p:spPr bwMode="auto">
              <a:xfrm>
                <a:off x="2220" y="3680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endParaRPr lang="de-DE" altLang="fi-FI" sz="2400"/>
              </a:p>
            </p:txBody>
          </p:sp>
          <p:sp>
            <p:nvSpPr>
              <p:cNvPr id="49207" name="Rectangle 54"/>
              <p:cNvSpPr>
                <a:spLocks noChangeArrowheads="1"/>
              </p:cNvSpPr>
              <p:nvPr/>
            </p:nvSpPr>
            <p:spPr bwMode="auto">
              <a:xfrm>
                <a:off x="814" y="1841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  <a:endParaRPr lang="de-DE" altLang="fi-FI" sz="2400"/>
              </a:p>
            </p:txBody>
          </p:sp>
          <p:sp>
            <p:nvSpPr>
              <p:cNvPr id="49208" name="Rectangle 55"/>
              <p:cNvSpPr>
                <a:spLocks noChangeArrowheads="1"/>
              </p:cNvSpPr>
              <p:nvPr/>
            </p:nvSpPr>
            <p:spPr bwMode="auto">
              <a:xfrm>
                <a:off x="2383" y="1138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endParaRPr lang="de-DE" altLang="fi-FI" sz="2400"/>
              </a:p>
            </p:txBody>
          </p:sp>
          <p:sp>
            <p:nvSpPr>
              <p:cNvPr id="49209" name="Rectangle 56"/>
              <p:cNvSpPr>
                <a:spLocks noChangeArrowheads="1"/>
              </p:cNvSpPr>
              <p:nvPr/>
            </p:nvSpPr>
            <p:spPr bwMode="auto">
              <a:xfrm>
                <a:off x="1192" y="1138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  <a:endParaRPr lang="de-DE" altLang="fi-FI" sz="2400"/>
              </a:p>
            </p:txBody>
          </p:sp>
          <p:sp>
            <p:nvSpPr>
              <p:cNvPr id="49210" name="Rectangle 57"/>
              <p:cNvSpPr>
                <a:spLocks noChangeArrowheads="1"/>
              </p:cNvSpPr>
              <p:nvPr/>
            </p:nvSpPr>
            <p:spPr bwMode="auto">
              <a:xfrm>
                <a:off x="4006" y="1138"/>
                <a:ext cx="1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fi-FI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t-1</a:t>
                </a:r>
                <a:endParaRPr lang="de-DE" altLang="fi-FI" sz="2400"/>
              </a:p>
            </p:txBody>
          </p:sp>
          <p:sp>
            <p:nvSpPr>
              <p:cNvPr id="49211" name="Line 58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2064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9212" name="Line 59"/>
              <p:cNvSpPr>
                <a:spLocks noChangeShapeType="1"/>
              </p:cNvSpPr>
              <p:nvPr/>
            </p:nvSpPr>
            <p:spPr bwMode="auto">
              <a:xfrm>
                <a:off x="1056" y="2784"/>
                <a:ext cx="3648" cy="7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E9DDDD-0F82-4EDE-88FA-3130B5CAAC13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fi-FI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5938" y="304800"/>
            <a:ext cx="8424862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Rao-Blackwellized Mapping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544513" y="1447800"/>
            <a:ext cx="80772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fi-FI" sz="2400"/>
              <a:t>Each particle represents a possible trajectory of the robot</a:t>
            </a:r>
          </a:p>
          <a:p>
            <a:pPr eaLnBrk="1" hangingPunct="1">
              <a:spcBef>
                <a:spcPct val="10000"/>
              </a:spcBef>
            </a:pPr>
            <a:endParaRPr lang="en-US" altLang="fi-FI" sz="2400"/>
          </a:p>
          <a:p>
            <a:pPr eaLnBrk="1" hangingPunct="1">
              <a:spcBef>
                <a:spcPct val="10000"/>
              </a:spcBef>
            </a:pPr>
            <a:r>
              <a:rPr lang="en-US" altLang="fi-FI" sz="2400"/>
              <a:t>Each particle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fi-FI" sz="2400"/>
              <a:t>maintains its own map and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fi-FI" sz="2400"/>
              <a:t>updates it upon “mapping with known poses”</a:t>
            </a:r>
            <a:br>
              <a:rPr lang="en-US" altLang="fi-FI" sz="2400"/>
            </a:br>
            <a:endParaRPr lang="en-US" altLang="fi-FI" sz="2400"/>
          </a:p>
          <a:p>
            <a:pPr eaLnBrk="1" hangingPunct="1">
              <a:spcBef>
                <a:spcPct val="10000"/>
              </a:spcBef>
            </a:pPr>
            <a:r>
              <a:rPr lang="en-US" altLang="fi-FI" sz="2400"/>
              <a:t>Each particle survives with a probability proportional to the likelihood of the observations relative to its own map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fi-FI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FA84C8-C700-40BE-AF91-C0E277BE977E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fi-FI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5938" y="304800"/>
            <a:ext cx="8424862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Particle Filter Example</a:t>
            </a:r>
          </a:p>
        </p:txBody>
      </p:sp>
      <p:pic>
        <p:nvPicPr>
          <p:cNvPr id="52228" name="Picture 3" descr="particle_overview_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screenshot_p000_0036_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screenshot_p060_0036_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6" descr="screenshot_p-ml_0036_c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Line 7"/>
          <p:cNvSpPr>
            <a:spLocks noChangeShapeType="1"/>
          </p:cNvSpPr>
          <p:nvPr/>
        </p:nvSpPr>
        <p:spPr bwMode="auto">
          <a:xfrm>
            <a:off x="4633913" y="2667000"/>
            <a:ext cx="76200" cy="1752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i-FI"/>
          </a:p>
        </p:txBody>
      </p:sp>
      <p:sp>
        <p:nvSpPr>
          <p:cNvPr id="52233" name="Line 8"/>
          <p:cNvSpPr>
            <a:spLocks noChangeShapeType="1"/>
          </p:cNvSpPr>
          <p:nvPr/>
        </p:nvSpPr>
        <p:spPr bwMode="auto">
          <a:xfrm flipV="1">
            <a:off x="4710113" y="1752600"/>
            <a:ext cx="2667000" cy="5334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i-FI"/>
          </a:p>
        </p:txBody>
      </p:sp>
      <p:sp>
        <p:nvSpPr>
          <p:cNvPr id="52234" name="Line 9"/>
          <p:cNvSpPr>
            <a:spLocks noChangeShapeType="1"/>
          </p:cNvSpPr>
          <p:nvPr/>
        </p:nvSpPr>
        <p:spPr bwMode="auto">
          <a:xfrm flipH="1" flipV="1">
            <a:off x="1814513" y="1857375"/>
            <a:ext cx="2514600" cy="609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i-FI"/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217488" y="4191000"/>
            <a:ext cx="235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/>
              <a:t>map of particle 1</a:t>
            </a:r>
          </a:p>
        </p:txBody>
      </p:sp>
      <p:sp>
        <p:nvSpPr>
          <p:cNvPr id="52236" name="Text Box 11"/>
          <p:cNvSpPr txBox="1">
            <a:spLocks noChangeArrowheads="1"/>
          </p:cNvSpPr>
          <p:nvPr/>
        </p:nvSpPr>
        <p:spPr bwMode="auto">
          <a:xfrm>
            <a:off x="6661150" y="4114800"/>
            <a:ext cx="235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/>
              <a:t>map of particle 3</a:t>
            </a:r>
          </a:p>
        </p:txBody>
      </p:sp>
      <p:sp>
        <p:nvSpPr>
          <p:cNvPr id="52237" name="Text Box 12"/>
          <p:cNvSpPr txBox="1">
            <a:spLocks noChangeArrowheads="1"/>
          </p:cNvSpPr>
          <p:nvPr/>
        </p:nvSpPr>
        <p:spPr bwMode="auto">
          <a:xfrm>
            <a:off x="914400" y="6461125"/>
            <a:ext cx="235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/>
              <a:t>map of particle 2</a:t>
            </a:r>
          </a:p>
        </p:txBody>
      </p:sp>
      <p:sp>
        <p:nvSpPr>
          <p:cNvPr id="52238" name="Text Box 13"/>
          <p:cNvSpPr txBox="1">
            <a:spLocks noChangeArrowheads="1"/>
          </p:cNvSpPr>
          <p:nvPr/>
        </p:nvSpPr>
        <p:spPr bwMode="auto">
          <a:xfrm>
            <a:off x="3810000" y="1600200"/>
            <a:ext cx="150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000"/>
              <a:t>3 particles</a:t>
            </a:r>
          </a:p>
        </p:txBody>
      </p:sp>
      <p:sp>
        <p:nvSpPr>
          <p:cNvPr id="52239" name="Line 14"/>
          <p:cNvSpPr>
            <a:spLocks noChangeShapeType="1"/>
          </p:cNvSpPr>
          <p:nvPr/>
        </p:nvSpPr>
        <p:spPr bwMode="auto">
          <a:xfrm flipH="1">
            <a:off x="3814763" y="2333625"/>
            <a:ext cx="762000" cy="1047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i-FI"/>
          </a:p>
        </p:txBody>
      </p:sp>
      <p:sp>
        <p:nvSpPr>
          <p:cNvPr id="52240" name="Line 15"/>
          <p:cNvSpPr>
            <a:spLocks noChangeShapeType="1"/>
          </p:cNvSpPr>
          <p:nvPr/>
        </p:nvSpPr>
        <p:spPr bwMode="auto">
          <a:xfrm flipH="1">
            <a:off x="3810000" y="2590800"/>
            <a:ext cx="766763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i-FI"/>
          </a:p>
        </p:txBody>
      </p:sp>
      <p:sp>
        <p:nvSpPr>
          <p:cNvPr id="52241" name="Line 16"/>
          <p:cNvSpPr>
            <a:spLocks noChangeShapeType="1"/>
          </p:cNvSpPr>
          <p:nvPr/>
        </p:nvSpPr>
        <p:spPr bwMode="auto">
          <a:xfrm flipH="1">
            <a:off x="3810000" y="2500313"/>
            <a:ext cx="547688" cy="904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9DD2CAD-8807-43B5-88F8-40B5504A37F5}" type="slidenum">
              <a:rPr lang="en-US" altLang="fi-FI" sz="1400" smtClean="0"/>
              <a:pPr/>
              <a:t>39</a:t>
            </a:fld>
            <a:endParaRPr lang="en-US" altLang="fi-FI" sz="1400" smtClean="0"/>
          </a:p>
        </p:txBody>
      </p:sp>
      <p:sp>
        <p:nvSpPr>
          <p:cNvPr id="3" name="Rectangle 2"/>
          <p:cNvSpPr/>
          <p:nvPr/>
        </p:nvSpPr>
        <p:spPr>
          <a:xfrm>
            <a:off x="238125" y="136525"/>
            <a:ext cx="8389938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fi-FI" sz="3600" b="1" dirty="0">
                <a:solidFill>
                  <a:srgbClr val="CC3300"/>
                </a:solidFill>
                <a:latin typeface="Verdana"/>
                <a:ea typeface="+mj-ea"/>
                <a:cs typeface="+mj-cs"/>
              </a:rPr>
              <a:t>Occupancy grid Fast SLAM</a:t>
            </a:r>
            <a:endParaRPr lang="fi-FI" dirty="0"/>
          </a:p>
        </p:txBody>
      </p:sp>
      <p:pic>
        <p:nvPicPr>
          <p:cNvPr id="4" name="fastslam-dmb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919163"/>
            <a:ext cx="487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2B1BF9-C190-4B9D-99EE-54A74703A83D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fi-FI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Why is SLAM a hard problem?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693738" y="1447800"/>
            <a:ext cx="7764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800" b="1">
                <a:latin typeface="Arial" panose="020B0604020202020204" pitchFamily="34" charset="0"/>
              </a:rPr>
              <a:t>SLAM</a:t>
            </a:r>
            <a:r>
              <a:rPr lang="en-US" altLang="fi-FI" sz="2800">
                <a:latin typeface="Arial" panose="020B0604020202020204" pitchFamily="34" charset="0"/>
              </a:rPr>
              <a:t>: robot path and map are both </a:t>
            </a:r>
            <a:r>
              <a:rPr lang="en-US" altLang="fi-FI" sz="2800" b="1">
                <a:solidFill>
                  <a:srgbClr val="FF0000"/>
                </a:solidFill>
                <a:latin typeface="Arial" panose="020B0604020202020204" pitchFamily="34" charset="0"/>
              </a:rPr>
              <a:t>unknown!</a:t>
            </a:r>
            <a:r>
              <a:rPr lang="en-US" altLang="fi-FI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69092" name="Oval 4"/>
          <p:cNvSpPr>
            <a:spLocks noChangeArrowheads="1"/>
          </p:cNvSpPr>
          <p:nvPr/>
        </p:nvSpPr>
        <p:spPr bwMode="auto">
          <a:xfrm rot="6158622">
            <a:off x="6908801" y="3787775"/>
            <a:ext cx="849312" cy="1271587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369093" name="Oval 5"/>
          <p:cNvSpPr>
            <a:spLocks noChangeArrowheads="1"/>
          </p:cNvSpPr>
          <p:nvPr/>
        </p:nvSpPr>
        <p:spPr bwMode="auto">
          <a:xfrm rot="568730">
            <a:off x="3452813" y="4929188"/>
            <a:ext cx="706437" cy="1150937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369094" name="Oval 6"/>
          <p:cNvSpPr>
            <a:spLocks noChangeArrowheads="1"/>
          </p:cNvSpPr>
          <p:nvPr/>
        </p:nvSpPr>
        <p:spPr bwMode="auto">
          <a:xfrm rot="568730">
            <a:off x="3509963" y="5024438"/>
            <a:ext cx="593725" cy="966787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369095" name="Oval 7"/>
          <p:cNvSpPr>
            <a:spLocks noChangeArrowheads="1"/>
          </p:cNvSpPr>
          <p:nvPr/>
        </p:nvSpPr>
        <p:spPr bwMode="auto">
          <a:xfrm rot="1606081">
            <a:off x="4316413" y="2109788"/>
            <a:ext cx="715962" cy="1166812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369096" name="Oval 8"/>
          <p:cNvSpPr>
            <a:spLocks noChangeArrowheads="1"/>
          </p:cNvSpPr>
          <p:nvPr/>
        </p:nvSpPr>
        <p:spPr bwMode="auto">
          <a:xfrm>
            <a:off x="4416425" y="2287588"/>
            <a:ext cx="533400" cy="80962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369097" name="Oval 9"/>
          <p:cNvSpPr>
            <a:spLocks noChangeArrowheads="1"/>
          </p:cNvSpPr>
          <p:nvPr/>
        </p:nvSpPr>
        <p:spPr bwMode="auto">
          <a:xfrm rot="723524">
            <a:off x="1576388" y="4316413"/>
            <a:ext cx="465137" cy="75882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369098" name="Oval 10"/>
          <p:cNvSpPr>
            <a:spLocks noChangeArrowheads="1"/>
          </p:cNvSpPr>
          <p:nvPr/>
        </p:nvSpPr>
        <p:spPr bwMode="auto">
          <a:xfrm rot="1016923">
            <a:off x="2141538" y="2349500"/>
            <a:ext cx="441325" cy="719138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369099" name="AutoShape 11"/>
          <p:cNvSpPr>
            <a:spLocks noChangeArrowheads="1"/>
          </p:cNvSpPr>
          <p:nvPr/>
        </p:nvSpPr>
        <p:spPr bwMode="auto">
          <a:xfrm>
            <a:off x="2151063" y="2471738"/>
            <a:ext cx="439737" cy="41751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  <a:defRPr/>
            </a:pPr>
            <a:endParaRPr lang="fi-FI"/>
          </a:p>
        </p:txBody>
      </p:sp>
      <p:sp>
        <p:nvSpPr>
          <p:cNvPr id="1369100" name="AutoShape 12"/>
          <p:cNvSpPr>
            <a:spLocks noChangeArrowheads="1"/>
          </p:cNvSpPr>
          <p:nvPr/>
        </p:nvSpPr>
        <p:spPr bwMode="auto">
          <a:xfrm>
            <a:off x="1600200" y="4452938"/>
            <a:ext cx="439738" cy="41751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  <a:defRPr/>
            </a:pPr>
            <a:endParaRPr lang="fi-FI"/>
          </a:p>
        </p:txBody>
      </p:sp>
      <p:sp>
        <p:nvSpPr>
          <p:cNvPr id="1369101" name="AutoShape 13"/>
          <p:cNvSpPr>
            <a:spLocks noChangeArrowheads="1"/>
          </p:cNvSpPr>
          <p:nvPr/>
        </p:nvSpPr>
        <p:spPr bwMode="auto">
          <a:xfrm>
            <a:off x="3581400" y="5246688"/>
            <a:ext cx="439738" cy="41751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  <a:defRPr/>
            </a:pPr>
            <a:endParaRPr lang="fi-FI"/>
          </a:p>
        </p:txBody>
      </p:sp>
      <p:sp>
        <p:nvSpPr>
          <p:cNvPr id="1369102" name="AutoShape 14"/>
          <p:cNvSpPr>
            <a:spLocks noChangeArrowheads="1"/>
          </p:cNvSpPr>
          <p:nvPr/>
        </p:nvSpPr>
        <p:spPr bwMode="auto">
          <a:xfrm>
            <a:off x="4462463" y="2471738"/>
            <a:ext cx="439737" cy="41751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  <a:defRPr/>
            </a:pPr>
            <a:endParaRPr lang="fi-FI"/>
          </a:p>
        </p:txBody>
      </p:sp>
      <p:sp>
        <p:nvSpPr>
          <p:cNvPr id="1369103" name="AutoShape 15"/>
          <p:cNvSpPr>
            <a:spLocks noChangeArrowheads="1"/>
          </p:cNvSpPr>
          <p:nvPr/>
        </p:nvSpPr>
        <p:spPr bwMode="auto">
          <a:xfrm>
            <a:off x="7104063" y="4178300"/>
            <a:ext cx="439737" cy="41751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  <a:defRPr/>
            </a:pPr>
            <a:endParaRPr lang="fi-FI"/>
          </a:p>
        </p:txBody>
      </p:sp>
      <p:sp>
        <p:nvSpPr>
          <p:cNvPr id="1369104" name="AutoShape 16"/>
          <p:cNvSpPr>
            <a:spLocks noChangeArrowheads="1"/>
          </p:cNvSpPr>
          <p:nvPr/>
        </p:nvSpPr>
        <p:spPr bwMode="auto">
          <a:xfrm>
            <a:off x="6992938" y="2274888"/>
            <a:ext cx="441325" cy="41751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  <a:defRPr/>
            </a:pPr>
            <a:endParaRPr lang="fi-FI"/>
          </a:p>
        </p:txBody>
      </p:sp>
      <p:grpSp>
        <p:nvGrpSpPr>
          <p:cNvPr id="9234" name="Group 17"/>
          <p:cNvGrpSpPr>
            <a:grpSpLocks/>
          </p:cNvGrpSpPr>
          <p:nvPr/>
        </p:nvGrpSpPr>
        <p:grpSpPr bwMode="auto">
          <a:xfrm rot="-132155">
            <a:off x="1812925" y="3448050"/>
            <a:ext cx="660400" cy="495300"/>
            <a:chOff x="1008" y="1872"/>
            <a:chExt cx="384" cy="288"/>
          </a:xfrm>
        </p:grpSpPr>
        <p:sp>
          <p:nvSpPr>
            <p:cNvPr id="9274" name="Oval 18"/>
            <p:cNvSpPr>
              <a:spLocks noChangeArrowheads="1"/>
            </p:cNvSpPr>
            <p:nvPr/>
          </p:nvSpPr>
          <p:spPr bwMode="auto">
            <a:xfrm>
              <a:off x="1008" y="1872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9275" name="Line 19"/>
            <p:cNvSpPr>
              <a:spLocks noChangeShapeType="1"/>
            </p:cNvSpPr>
            <p:nvPr/>
          </p:nvSpPr>
          <p:spPr bwMode="auto">
            <a:xfrm>
              <a:off x="1152" y="201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endParaRPr lang="fi-FI"/>
            </a:p>
          </p:txBody>
        </p:sp>
      </p:grpSp>
      <p:grpSp>
        <p:nvGrpSpPr>
          <p:cNvPr id="1369108" name="Group 20"/>
          <p:cNvGrpSpPr>
            <a:grpSpLocks/>
          </p:cNvGrpSpPr>
          <p:nvPr/>
        </p:nvGrpSpPr>
        <p:grpSpPr bwMode="auto">
          <a:xfrm>
            <a:off x="4476750" y="3438525"/>
            <a:ext cx="1635125" cy="1192213"/>
            <a:chOff x="2820" y="1653"/>
            <a:chExt cx="1030" cy="751"/>
          </a:xfrm>
        </p:grpSpPr>
        <p:sp>
          <p:nvSpPr>
            <p:cNvPr id="9268" name="Oval 21"/>
            <p:cNvSpPr>
              <a:spLocks noChangeArrowheads="1"/>
            </p:cNvSpPr>
            <p:nvPr/>
          </p:nvSpPr>
          <p:spPr bwMode="auto">
            <a:xfrm rot="-1072343">
              <a:off x="3315" y="1653"/>
              <a:ext cx="535" cy="751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grpSp>
          <p:nvGrpSpPr>
            <p:cNvPr id="9269" name="Group 22"/>
            <p:cNvGrpSpPr>
              <a:grpSpLocks/>
            </p:cNvGrpSpPr>
            <p:nvPr/>
          </p:nvGrpSpPr>
          <p:grpSpPr bwMode="auto">
            <a:xfrm>
              <a:off x="2820" y="1853"/>
              <a:ext cx="1012" cy="312"/>
              <a:chOff x="2820" y="1853"/>
              <a:chExt cx="1012" cy="312"/>
            </a:xfrm>
          </p:grpSpPr>
          <p:grpSp>
            <p:nvGrpSpPr>
              <p:cNvPr id="9270" name="Group 23"/>
              <p:cNvGrpSpPr>
                <a:grpSpLocks/>
              </p:cNvGrpSpPr>
              <p:nvPr/>
            </p:nvGrpSpPr>
            <p:grpSpPr bwMode="auto">
              <a:xfrm rot="-1066003">
                <a:off x="3416" y="1853"/>
                <a:ext cx="416" cy="312"/>
                <a:chOff x="1008" y="1872"/>
                <a:chExt cx="384" cy="288"/>
              </a:xfrm>
            </p:grpSpPr>
            <p:sp>
              <p:nvSpPr>
                <p:cNvPr id="9272" name="Oval 24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  <a:buSzPct val="120000"/>
                    <a:buFontTx/>
                    <a:buNone/>
                  </a:pPr>
                  <a:endParaRPr lang="fi-FI" altLang="fi-FI" sz="2800"/>
                </a:p>
              </p:txBody>
            </p:sp>
            <p:sp>
              <p:nvSpPr>
                <p:cNvPr id="9273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2016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>
                  <a:spAutoFit/>
                </a:bodyPr>
                <a:lstStyle/>
                <a:p>
                  <a:endParaRPr lang="fi-FI"/>
                </a:p>
              </p:txBody>
            </p:sp>
          </p:grpSp>
          <p:sp>
            <p:nvSpPr>
              <p:cNvPr id="9271" name="Freeform 26"/>
              <p:cNvSpPr>
                <a:spLocks/>
              </p:cNvSpPr>
              <p:nvPr/>
            </p:nvSpPr>
            <p:spPr bwMode="auto">
              <a:xfrm>
                <a:off x="2820" y="2080"/>
                <a:ext cx="596" cy="84"/>
              </a:xfrm>
              <a:custGeom>
                <a:avLst/>
                <a:gdLst>
                  <a:gd name="T0" fmla="*/ 0 w 596"/>
                  <a:gd name="T1" fmla="*/ 32 h 84"/>
                  <a:gd name="T2" fmla="*/ 330 w 596"/>
                  <a:gd name="T3" fmla="*/ 79 h 84"/>
                  <a:gd name="T4" fmla="*/ 596 w 596"/>
                  <a:gd name="T5" fmla="*/ 0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6" h="84">
                    <a:moveTo>
                      <a:pt x="0" y="32"/>
                    </a:moveTo>
                    <a:cubicBezTo>
                      <a:pt x="54" y="40"/>
                      <a:pt x="231" y="84"/>
                      <a:pt x="330" y="79"/>
                    </a:cubicBezTo>
                    <a:cubicBezTo>
                      <a:pt x="429" y="74"/>
                      <a:pt x="541" y="16"/>
                      <a:pt x="596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>
                <a:spAutoFit/>
              </a:bodyPr>
              <a:lstStyle/>
              <a:p>
                <a:endParaRPr lang="fi-FI"/>
              </a:p>
            </p:txBody>
          </p:sp>
        </p:grpSp>
      </p:grpSp>
      <p:grpSp>
        <p:nvGrpSpPr>
          <p:cNvPr id="1369115" name="Group 27"/>
          <p:cNvGrpSpPr>
            <a:grpSpLocks/>
          </p:cNvGrpSpPr>
          <p:nvPr/>
        </p:nvGrpSpPr>
        <p:grpSpPr bwMode="auto">
          <a:xfrm>
            <a:off x="2470150" y="3560763"/>
            <a:ext cx="2005013" cy="958850"/>
            <a:chOff x="1556" y="1730"/>
            <a:chExt cx="1263" cy="604"/>
          </a:xfrm>
        </p:grpSpPr>
        <p:sp>
          <p:nvSpPr>
            <p:cNvPr id="9262" name="Oval 28"/>
            <p:cNvSpPr>
              <a:spLocks noChangeArrowheads="1"/>
            </p:cNvSpPr>
            <p:nvPr/>
          </p:nvSpPr>
          <p:spPr bwMode="auto">
            <a:xfrm rot="1087631">
              <a:off x="2354" y="1730"/>
              <a:ext cx="426" cy="604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grpSp>
          <p:nvGrpSpPr>
            <p:cNvPr id="9263" name="Group 29"/>
            <p:cNvGrpSpPr>
              <a:grpSpLocks/>
            </p:cNvGrpSpPr>
            <p:nvPr/>
          </p:nvGrpSpPr>
          <p:grpSpPr bwMode="auto">
            <a:xfrm>
              <a:off x="1556" y="1793"/>
              <a:ext cx="1263" cy="413"/>
              <a:chOff x="1556" y="1793"/>
              <a:chExt cx="1263" cy="413"/>
            </a:xfrm>
          </p:grpSpPr>
          <p:grpSp>
            <p:nvGrpSpPr>
              <p:cNvPr id="9264" name="Group 30"/>
              <p:cNvGrpSpPr>
                <a:grpSpLocks/>
              </p:cNvGrpSpPr>
              <p:nvPr/>
            </p:nvGrpSpPr>
            <p:grpSpPr bwMode="auto">
              <a:xfrm rot="1071373">
                <a:off x="2403" y="1894"/>
                <a:ext cx="416" cy="312"/>
                <a:chOff x="1008" y="1872"/>
                <a:chExt cx="384" cy="288"/>
              </a:xfrm>
            </p:grpSpPr>
            <p:sp>
              <p:nvSpPr>
                <p:cNvPr id="9266" name="Oval 31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  <a:buSzPct val="120000"/>
                    <a:buFontTx/>
                    <a:buNone/>
                  </a:pPr>
                  <a:endParaRPr lang="fi-FI" altLang="fi-FI" sz="2800"/>
                </a:p>
              </p:txBody>
            </p:sp>
            <p:sp>
              <p:nvSpPr>
                <p:cNvPr id="9267" name="Line 32"/>
                <p:cNvSpPr>
                  <a:spLocks noChangeShapeType="1"/>
                </p:cNvSpPr>
                <p:nvPr/>
              </p:nvSpPr>
              <p:spPr bwMode="auto">
                <a:xfrm>
                  <a:off x="1152" y="2016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>
                  <a:spAutoFit/>
                </a:bodyPr>
                <a:lstStyle/>
                <a:p>
                  <a:endParaRPr lang="fi-FI"/>
                </a:p>
              </p:txBody>
            </p:sp>
          </p:grpSp>
          <p:sp>
            <p:nvSpPr>
              <p:cNvPr id="9265" name="Freeform 33"/>
              <p:cNvSpPr>
                <a:spLocks/>
              </p:cNvSpPr>
              <p:nvPr/>
            </p:nvSpPr>
            <p:spPr bwMode="auto">
              <a:xfrm>
                <a:off x="1556" y="1793"/>
                <a:ext cx="848" cy="179"/>
              </a:xfrm>
              <a:custGeom>
                <a:avLst/>
                <a:gdLst>
                  <a:gd name="T0" fmla="*/ 0 w 848"/>
                  <a:gd name="T1" fmla="*/ 15 h 179"/>
                  <a:gd name="T2" fmla="*/ 332 w 848"/>
                  <a:gd name="T3" fmla="*/ 27 h 179"/>
                  <a:gd name="T4" fmla="*/ 848 w 848"/>
                  <a:gd name="T5" fmla="*/ 179 h 1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48" h="179">
                    <a:moveTo>
                      <a:pt x="0" y="15"/>
                    </a:moveTo>
                    <a:cubicBezTo>
                      <a:pt x="95" y="7"/>
                      <a:pt x="191" y="0"/>
                      <a:pt x="332" y="27"/>
                    </a:cubicBezTo>
                    <a:cubicBezTo>
                      <a:pt x="473" y="54"/>
                      <a:pt x="660" y="116"/>
                      <a:pt x="848" y="179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>
                <a:spAutoFit/>
              </a:bodyPr>
              <a:lstStyle/>
              <a:p>
                <a:endParaRPr lang="fi-FI"/>
              </a:p>
            </p:txBody>
          </p:sp>
        </p:grpSp>
      </p:grpSp>
      <p:sp>
        <p:nvSpPr>
          <p:cNvPr id="1369122" name="Line 34"/>
          <p:cNvSpPr>
            <a:spLocks noChangeShapeType="1"/>
          </p:cNvSpPr>
          <p:nvPr/>
        </p:nvSpPr>
        <p:spPr bwMode="auto">
          <a:xfrm flipH="1">
            <a:off x="1892300" y="3976688"/>
            <a:ext cx="127000" cy="590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spAutoFit/>
          </a:bodyPr>
          <a:lstStyle/>
          <a:p>
            <a:endParaRPr lang="fi-FI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V="1">
            <a:off x="2127250" y="2820988"/>
            <a:ext cx="234950" cy="5969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spAutoFit/>
          </a:bodyPr>
          <a:lstStyle/>
          <a:p>
            <a:endParaRPr lang="fi-FI"/>
          </a:p>
        </p:txBody>
      </p:sp>
      <p:sp>
        <p:nvSpPr>
          <p:cNvPr id="1369124" name="Line 36"/>
          <p:cNvSpPr>
            <a:spLocks noChangeShapeType="1"/>
          </p:cNvSpPr>
          <p:nvPr/>
        </p:nvSpPr>
        <p:spPr bwMode="auto">
          <a:xfrm flipH="1">
            <a:off x="3854450" y="4325938"/>
            <a:ext cx="158750" cy="10350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endParaRPr lang="fi-FI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V="1">
            <a:off x="4152900" y="2859088"/>
            <a:ext cx="4826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spAutoFit/>
          </a:bodyPr>
          <a:lstStyle/>
          <a:p>
            <a:endParaRPr lang="fi-FI"/>
          </a:p>
        </p:txBody>
      </p:sp>
      <p:grpSp>
        <p:nvGrpSpPr>
          <p:cNvPr id="1369126" name="Group 38"/>
          <p:cNvGrpSpPr>
            <a:grpSpLocks/>
          </p:cNvGrpSpPr>
          <p:nvPr/>
        </p:nvGrpSpPr>
        <p:grpSpPr bwMode="auto">
          <a:xfrm>
            <a:off x="4476750" y="3506788"/>
            <a:ext cx="1606550" cy="1060450"/>
            <a:chOff x="2820" y="1696"/>
            <a:chExt cx="1012" cy="668"/>
          </a:xfrm>
        </p:grpSpPr>
        <p:sp>
          <p:nvSpPr>
            <p:cNvPr id="9256" name="Oval 39"/>
            <p:cNvSpPr>
              <a:spLocks noChangeArrowheads="1"/>
            </p:cNvSpPr>
            <p:nvPr/>
          </p:nvSpPr>
          <p:spPr bwMode="auto">
            <a:xfrm rot="-1072343">
              <a:off x="3343" y="1696"/>
              <a:ext cx="476" cy="668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grpSp>
          <p:nvGrpSpPr>
            <p:cNvPr id="9257" name="Group 40"/>
            <p:cNvGrpSpPr>
              <a:grpSpLocks/>
            </p:cNvGrpSpPr>
            <p:nvPr/>
          </p:nvGrpSpPr>
          <p:grpSpPr bwMode="auto">
            <a:xfrm>
              <a:off x="2820" y="1853"/>
              <a:ext cx="1012" cy="312"/>
              <a:chOff x="2820" y="1853"/>
              <a:chExt cx="1012" cy="312"/>
            </a:xfrm>
          </p:grpSpPr>
          <p:grpSp>
            <p:nvGrpSpPr>
              <p:cNvPr id="9258" name="Group 41"/>
              <p:cNvGrpSpPr>
                <a:grpSpLocks/>
              </p:cNvGrpSpPr>
              <p:nvPr/>
            </p:nvGrpSpPr>
            <p:grpSpPr bwMode="auto">
              <a:xfrm rot="-1066003">
                <a:off x="3416" y="1853"/>
                <a:ext cx="416" cy="312"/>
                <a:chOff x="1008" y="1872"/>
                <a:chExt cx="384" cy="288"/>
              </a:xfrm>
            </p:grpSpPr>
            <p:sp>
              <p:nvSpPr>
                <p:cNvPr id="9260" name="Oval 42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  <a:buSzPct val="120000"/>
                    <a:buFontTx/>
                    <a:buNone/>
                  </a:pPr>
                  <a:endParaRPr lang="fi-FI" altLang="fi-FI" sz="2800"/>
                </a:p>
              </p:txBody>
            </p:sp>
            <p:sp>
              <p:nvSpPr>
                <p:cNvPr id="9261" name="Line 43"/>
                <p:cNvSpPr>
                  <a:spLocks noChangeShapeType="1"/>
                </p:cNvSpPr>
                <p:nvPr/>
              </p:nvSpPr>
              <p:spPr bwMode="auto">
                <a:xfrm>
                  <a:off x="1152" y="2016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>
                  <a:spAutoFit/>
                </a:bodyPr>
                <a:lstStyle/>
                <a:p>
                  <a:endParaRPr lang="fi-FI"/>
                </a:p>
              </p:txBody>
            </p:sp>
          </p:grpSp>
          <p:sp>
            <p:nvSpPr>
              <p:cNvPr id="9259" name="Freeform 44"/>
              <p:cNvSpPr>
                <a:spLocks/>
              </p:cNvSpPr>
              <p:nvPr/>
            </p:nvSpPr>
            <p:spPr bwMode="auto">
              <a:xfrm>
                <a:off x="2820" y="2080"/>
                <a:ext cx="596" cy="84"/>
              </a:xfrm>
              <a:custGeom>
                <a:avLst/>
                <a:gdLst>
                  <a:gd name="T0" fmla="*/ 0 w 596"/>
                  <a:gd name="T1" fmla="*/ 32 h 84"/>
                  <a:gd name="T2" fmla="*/ 330 w 596"/>
                  <a:gd name="T3" fmla="*/ 79 h 84"/>
                  <a:gd name="T4" fmla="*/ 596 w 596"/>
                  <a:gd name="T5" fmla="*/ 0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6" h="84">
                    <a:moveTo>
                      <a:pt x="0" y="32"/>
                    </a:moveTo>
                    <a:cubicBezTo>
                      <a:pt x="54" y="40"/>
                      <a:pt x="231" y="84"/>
                      <a:pt x="330" y="79"/>
                    </a:cubicBezTo>
                    <a:cubicBezTo>
                      <a:pt x="429" y="74"/>
                      <a:pt x="541" y="16"/>
                      <a:pt x="596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>
                <a:spAutoFit/>
              </a:bodyPr>
              <a:lstStyle/>
              <a:p>
                <a:endParaRPr lang="fi-FI"/>
              </a:p>
            </p:txBody>
          </p:sp>
        </p:grpSp>
      </p:grpSp>
      <p:sp>
        <p:nvSpPr>
          <p:cNvPr id="1369133" name="Oval 45"/>
          <p:cNvSpPr>
            <a:spLocks noChangeArrowheads="1"/>
          </p:cNvSpPr>
          <p:nvPr/>
        </p:nvSpPr>
        <p:spPr bwMode="auto">
          <a:xfrm rot="-1072343">
            <a:off x="5262563" y="3438525"/>
            <a:ext cx="849312" cy="1192213"/>
          </a:xfrm>
          <a:prstGeom prst="ellips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369134" name="Line 46"/>
          <p:cNvSpPr>
            <a:spLocks noChangeShapeType="1"/>
          </p:cNvSpPr>
          <p:nvPr/>
        </p:nvSpPr>
        <p:spPr bwMode="auto">
          <a:xfrm>
            <a:off x="5956300" y="4097338"/>
            <a:ext cx="1104900" cy="2349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spAutoFit/>
          </a:bodyPr>
          <a:lstStyle/>
          <a:p>
            <a:endParaRPr lang="fi-FI"/>
          </a:p>
        </p:txBody>
      </p:sp>
      <p:sp>
        <p:nvSpPr>
          <p:cNvPr id="1369135" name="Line 47"/>
          <p:cNvSpPr>
            <a:spLocks noChangeShapeType="1"/>
          </p:cNvSpPr>
          <p:nvPr/>
        </p:nvSpPr>
        <p:spPr bwMode="auto">
          <a:xfrm flipH="1" flipV="1">
            <a:off x="4826000" y="2897188"/>
            <a:ext cx="692150" cy="8699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spAutoFit/>
          </a:bodyPr>
          <a:lstStyle/>
          <a:p>
            <a:endParaRPr lang="fi-FI"/>
          </a:p>
        </p:txBody>
      </p:sp>
      <p:sp>
        <p:nvSpPr>
          <p:cNvPr id="1369136" name="Oval 48"/>
          <p:cNvSpPr>
            <a:spLocks noChangeArrowheads="1"/>
          </p:cNvSpPr>
          <p:nvPr/>
        </p:nvSpPr>
        <p:spPr bwMode="auto">
          <a:xfrm rot="1606081">
            <a:off x="4316413" y="2109788"/>
            <a:ext cx="715962" cy="1166812"/>
          </a:xfrm>
          <a:prstGeom prst="ellips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369137" name="Oval 49"/>
          <p:cNvSpPr>
            <a:spLocks noChangeArrowheads="1"/>
          </p:cNvSpPr>
          <p:nvPr/>
        </p:nvSpPr>
        <p:spPr bwMode="auto">
          <a:xfrm rot="568730">
            <a:off x="3452813" y="4929188"/>
            <a:ext cx="706437" cy="1150937"/>
          </a:xfrm>
          <a:prstGeom prst="ellips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grpSp>
        <p:nvGrpSpPr>
          <p:cNvPr id="1369138" name="Group 50"/>
          <p:cNvGrpSpPr>
            <a:grpSpLocks/>
          </p:cNvGrpSpPr>
          <p:nvPr/>
        </p:nvGrpSpPr>
        <p:grpSpPr bwMode="auto">
          <a:xfrm>
            <a:off x="2463800" y="3633788"/>
            <a:ext cx="2005013" cy="827087"/>
            <a:chOff x="1900" y="2256"/>
            <a:chExt cx="1263" cy="521"/>
          </a:xfrm>
        </p:grpSpPr>
        <p:sp>
          <p:nvSpPr>
            <p:cNvPr id="9250" name="Oval 51"/>
            <p:cNvSpPr>
              <a:spLocks noChangeArrowheads="1"/>
            </p:cNvSpPr>
            <p:nvPr/>
          </p:nvSpPr>
          <p:spPr bwMode="auto">
            <a:xfrm rot="1087631">
              <a:off x="2718" y="2256"/>
              <a:ext cx="367" cy="521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grpSp>
          <p:nvGrpSpPr>
            <p:cNvPr id="9251" name="Group 52"/>
            <p:cNvGrpSpPr>
              <a:grpSpLocks/>
            </p:cNvGrpSpPr>
            <p:nvPr/>
          </p:nvGrpSpPr>
          <p:grpSpPr bwMode="auto">
            <a:xfrm>
              <a:off x="1900" y="2273"/>
              <a:ext cx="1263" cy="413"/>
              <a:chOff x="1556" y="1793"/>
              <a:chExt cx="1263" cy="413"/>
            </a:xfrm>
          </p:grpSpPr>
          <p:grpSp>
            <p:nvGrpSpPr>
              <p:cNvPr id="9252" name="Group 53"/>
              <p:cNvGrpSpPr>
                <a:grpSpLocks/>
              </p:cNvGrpSpPr>
              <p:nvPr/>
            </p:nvGrpSpPr>
            <p:grpSpPr bwMode="auto">
              <a:xfrm rot="1071373">
                <a:off x="2403" y="1894"/>
                <a:ext cx="416" cy="312"/>
                <a:chOff x="1008" y="1872"/>
                <a:chExt cx="384" cy="288"/>
              </a:xfrm>
            </p:grpSpPr>
            <p:sp>
              <p:nvSpPr>
                <p:cNvPr id="9254" name="Oval 54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3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  <a:buSzPct val="120000"/>
                    <a:buFontTx/>
                    <a:buNone/>
                  </a:pPr>
                  <a:endParaRPr lang="fi-FI" altLang="fi-FI" sz="2800"/>
                </a:p>
              </p:txBody>
            </p:sp>
            <p:sp>
              <p:nvSpPr>
                <p:cNvPr id="9255" name="Line 55"/>
                <p:cNvSpPr>
                  <a:spLocks noChangeShapeType="1"/>
                </p:cNvSpPr>
                <p:nvPr/>
              </p:nvSpPr>
              <p:spPr bwMode="auto">
                <a:xfrm>
                  <a:off x="1152" y="2016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>
                  <a:spAutoFit/>
                </a:bodyPr>
                <a:lstStyle/>
                <a:p>
                  <a:endParaRPr lang="fi-FI"/>
                </a:p>
              </p:txBody>
            </p:sp>
          </p:grpSp>
          <p:sp>
            <p:nvSpPr>
              <p:cNvPr id="9253" name="Freeform 56"/>
              <p:cNvSpPr>
                <a:spLocks/>
              </p:cNvSpPr>
              <p:nvPr/>
            </p:nvSpPr>
            <p:spPr bwMode="auto">
              <a:xfrm>
                <a:off x="1556" y="1793"/>
                <a:ext cx="848" cy="179"/>
              </a:xfrm>
              <a:custGeom>
                <a:avLst/>
                <a:gdLst>
                  <a:gd name="T0" fmla="*/ 0 w 848"/>
                  <a:gd name="T1" fmla="*/ 15 h 179"/>
                  <a:gd name="T2" fmla="*/ 332 w 848"/>
                  <a:gd name="T3" fmla="*/ 27 h 179"/>
                  <a:gd name="T4" fmla="*/ 848 w 848"/>
                  <a:gd name="T5" fmla="*/ 179 h 1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48" h="179">
                    <a:moveTo>
                      <a:pt x="0" y="15"/>
                    </a:moveTo>
                    <a:cubicBezTo>
                      <a:pt x="95" y="7"/>
                      <a:pt x="191" y="0"/>
                      <a:pt x="332" y="27"/>
                    </a:cubicBezTo>
                    <a:cubicBezTo>
                      <a:pt x="473" y="54"/>
                      <a:pt x="660" y="116"/>
                      <a:pt x="848" y="179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>
                <a:spAutoFit/>
              </a:bodyPr>
              <a:lstStyle/>
              <a:p>
                <a:endParaRPr lang="fi-FI"/>
              </a:p>
            </p:txBody>
          </p:sp>
        </p:grpSp>
      </p:grpSp>
      <p:sp>
        <p:nvSpPr>
          <p:cNvPr id="1369145" name="Oval 57"/>
          <p:cNvSpPr>
            <a:spLocks noChangeArrowheads="1"/>
          </p:cNvSpPr>
          <p:nvPr/>
        </p:nvSpPr>
        <p:spPr bwMode="auto">
          <a:xfrm rot="1087631">
            <a:off x="3736975" y="3560763"/>
            <a:ext cx="676275" cy="958850"/>
          </a:xfrm>
          <a:prstGeom prst="ellips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9249" name="Text Box 58"/>
          <p:cNvSpPr txBox="1">
            <a:spLocks noChangeArrowheads="1"/>
          </p:cNvSpPr>
          <p:nvPr/>
        </p:nvSpPr>
        <p:spPr bwMode="auto">
          <a:xfrm>
            <a:off x="976313" y="6110288"/>
            <a:ext cx="7235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800">
                <a:latin typeface="Arial" panose="020B0604020202020204" pitchFamily="34" charset="0"/>
              </a:rPr>
              <a:t>Robot path error correlates errors in the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6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6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6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6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6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6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6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9092" grpId="0" animBg="1"/>
      <p:bldP spid="1369093" grpId="0" animBg="1"/>
      <p:bldP spid="1369094" grpId="0" animBg="1"/>
      <p:bldP spid="1369095" grpId="0" animBg="1"/>
      <p:bldP spid="1369096" grpId="0" animBg="1"/>
      <p:bldP spid="1369097" grpId="0" animBg="1"/>
      <p:bldP spid="1369098" grpId="0" animBg="1"/>
      <p:bldP spid="1369122" grpId="0" animBg="1"/>
      <p:bldP spid="1369123" grpId="0" animBg="1"/>
      <p:bldP spid="1369124" grpId="0" animBg="1"/>
      <p:bldP spid="1369125" grpId="0" animBg="1"/>
      <p:bldP spid="1369133" grpId="0" animBg="1"/>
      <p:bldP spid="1369134" grpId="0" animBg="1"/>
      <p:bldP spid="1369135" grpId="0" animBg="1"/>
      <p:bldP spid="1369136" grpId="0" animBg="1"/>
      <p:bldP spid="1369137" grpId="0" animBg="1"/>
      <p:bldP spid="136914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4D9334-9F42-410B-9E64-21EA4CD887C4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fi-FI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5938" y="304800"/>
            <a:ext cx="8424862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Problem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544513" y="1447800"/>
            <a:ext cx="8415337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fi-FI" sz="2800"/>
              <a:t>Each map is quite big in case of grid maps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fi-FI" sz="2800"/>
              <a:t>Since each particle maintains its own map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fi-FI" sz="2800"/>
              <a:t>Therefore, one needs to keep the number of particles small</a:t>
            </a:r>
          </a:p>
          <a:p>
            <a:pPr eaLnBrk="1" hangingPunct="1">
              <a:spcBef>
                <a:spcPct val="10000"/>
              </a:spcBef>
            </a:pPr>
            <a:endParaRPr lang="en-US" altLang="fi-FI" sz="2800"/>
          </a:p>
          <a:p>
            <a:pPr eaLnBrk="1" hangingPunct="1">
              <a:spcBef>
                <a:spcPct val="10000"/>
              </a:spcBef>
            </a:pPr>
            <a:r>
              <a:rPr lang="en-US" altLang="fi-FI" sz="2800" b="1">
                <a:solidFill>
                  <a:schemeClr val="folHlink"/>
                </a:solidFill>
              </a:rPr>
              <a:t>Solution</a:t>
            </a:r>
            <a:r>
              <a:rPr lang="en-US" altLang="fi-FI" sz="2800"/>
              <a:t>:</a:t>
            </a:r>
            <a:br>
              <a:rPr lang="en-US" altLang="fi-FI" sz="2800"/>
            </a:br>
            <a:r>
              <a:rPr lang="en-US" altLang="fi-FI" sz="2800"/>
              <a:t>Compute better proposal distributions!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fi-FI" sz="2800" b="1">
                <a:solidFill>
                  <a:schemeClr val="folHlink"/>
                </a:solidFill>
              </a:rPr>
              <a:t>Idea</a:t>
            </a:r>
            <a:r>
              <a:rPr lang="en-US" altLang="fi-FI" sz="2800"/>
              <a:t>:</a:t>
            </a:r>
            <a:br>
              <a:rPr lang="en-US" altLang="fi-FI" sz="2800"/>
            </a:br>
            <a:r>
              <a:rPr lang="en-US" altLang="fi-FI" sz="2800"/>
              <a:t>Improve the pose estimate </a:t>
            </a:r>
            <a:r>
              <a:rPr lang="en-US" altLang="fi-FI" sz="2800" b="1">
                <a:solidFill>
                  <a:schemeClr val="folHlink"/>
                </a:solidFill>
              </a:rPr>
              <a:t>before </a:t>
            </a:r>
            <a:r>
              <a:rPr lang="en-US" altLang="fi-FI" sz="2800"/>
              <a:t>applying the particle filter</a:t>
            </a:r>
          </a:p>
          <a:p>
            <a:pPr eaLnBrk="1" hangingPunct="1">
              <a:spcBef>
                <a:spcPct val="10000"/>
              </a:spcBef>
            </a:pPr>
            <a:endParaRPr lang="en-US" altLang="fi-FI" sz="2800"/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fi-FI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AABC8A-388F-449B-BC4A-8B9487FE8C5D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fi-FI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4475"/>
            <a:ext cx="8424862" cy="1190625"/>
          </a:xfrm>
        </p:spPr>
        <p:txBody>
          <a:bodyPr/>
          <a:lstStyle/>
          <a:p>
            <a:pPr eaLnBrk="1" hangingPunct="1"/>
            <a:r>
              <a:rPr lang="en-US" altLang="fi-FI" smtClean="0"/>
              <a:t>Pose Correction Using Scan Matching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52600"/>
            <a:ext cx="8413750" cy="4800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fi-FI" smtClean="0"/>
              <a:t>Maximize the likelihood of the i-th pose and map relative to the (i-1)-th pose and map</a:t>
            </a:r>
            <a:endParaRPr lang="de-DE" altLang="fi-FI" smtClean="0"/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914400" y="3829050"/>
          <a:ext cx="734536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Formel" r:id="rId4" imgW="2717800" imgH="330200" progId="Equation.3">
                  <p:embed/>
                </p:oleObj>
              </mc:Choice>
              <mc:Fallback>
                <p:oleObj name="Formel" r:id="rId4" imgW="2717800" imgH="33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29050"/>
                        <a:ext cx="734536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6197" name="Group 5"/>
          <p:cNvGrpSpPr>
            <a:grpSpLocks/>
          </p:cNvGrpSpPr>
          <p:nvPr/>
        </p:nvGrpSpPr>
        <p:grpSpPr bwMode="auto">
          <a:xfrm>
            <a:off x="5600700" y="4572000"/>
            <a:ext cx="2171700" cy="1219200"/>
            <a:chOff x="3816" y="2592"/>
            <a:chExt cx="1368" cy="768"/>
          </a:xfrm>
        </p:grpSpPr>
        <p:sp>
          <p:nvSpPr>
            <p:cNvPr id="55309" name="Text Box 6"/>
            <p:cNvSpPr txBox="1">
              <a:spLocks noChangeArrowheads="1"/>
            </p:cNvSpPr>
            <p:nvPr/>
          </p:nvSpPr>
          <p:spPr bwMode="auto">
            <a:xfrm>
              <a:off x="3816" y="3072"/>
              <a:ext cx="13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400">
                  <a:solidFill>
                    <a:srgbClr val="CC0000"/>
                  </a:solidFill>
                </a:rPr>
                <a:t>robot motion</a:t>
              </a:r>
              <a:endParaRPr lang="de-DE" altLang="fi-FI" sz="2400">
                <a:solidFill>
                  <a:srgbClr val="CC0000"/>
                </a:solidFill>
              </a:endParaRPr>
            </a:p>
          </p:txBody>
        </p:sp>
        <p:sp>
          <p:nvSpPr>
            <p:cNvPr id="55310" name="Line 7"/>
            <p:cNvSpPr>
              <a:spLocks noChangeShapeType="1"/>
            </p:cNvSpPr>
            <p:nvPr/>
          </p:nvSpPr>
          <p:spPr bwMode="auto">
            <a:xfrm flipV="1">
              <a:off x="4512" y="2592"/>
              <a:ext cx="144" cy="48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i-FI"/>
            </a:p>
          </p:txBody>
        </p:sp>
      </p:grpSp>
      <p:grpSp>
        <p:nvGrpSpPr>
          <p:cNvPr id="1416200" name="Group 8"/>
          <p:cNvGrpSpPr>
            <a:grpSpLocks/>
          </p:cNvGrpSpPr>
          <p:nvPr/>
        </p:nvGrpSpPr>
        <p:grpSpPr bwMode="auto">
          <a:xfrm>
            <a:off x="674688" y="4495800"/>
            <a:ext cx="3516312" cy="1219200"/>
            <a:chOff x="240" y="2592"/>
            <a:chExt cx="2215" cy="768"/>
          </a:xfrm>
        </p:grpSpPr>
        <p:sp>
          <p:nvSpPr>
            <p:cNvPr id="55307" name="Text Box 9"/>
            <p:cNvSpPr txBox="1">
              <a:spLocks noChangeArrowheads="1"/>
            </p:cNvSpPr>
            <p:nvPr/>
          </p:nvSpPr>
          <p:spPr bwMode="auto">
            <a:xfrm>
              <a:off x="240" y="3072"/>
              <a:ext cx="22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400">
                  <a:solidFill>
                    <a:srgbClr val="CC0000"/>
                  </a:solidFill>
                </a:rPr>
                <a:t>current measurement</a:t>
              </a:r>
              <a:endParaRPr lang="de-DE" altLang="fi-FI" sz="2400">
                <a:solidFill>
                  <a:srgbClr val="CC0000"/>
                </a:solidFill>
              </a:endParaRPr>
            </a:p>
          </p:txBody>
        </p:sp>
        <p:sp>
          <p:nvSpPr>
            <p:cNvPr id="55308" name="Line 10"/>
            <p:cNvSpPr>
              <a:spLocks noChangeShapeType="1"/>
            </p:cNvSpPr>
            <p:nvPr/>
          </p:nvSpPr>
          <p:spPr bwMode="auto">
            <a:xfrm flipV="1">
              <a:off x="1757" y="2592"/>
              <a:ext cx="355" cy="48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i-FI"/>
            </a:p>
          </p:txBody>
        </p:sp>
      </p:grpSp>
      <p:grpSp>
        <p:nvGrpSpPr>
          <p:cNvPr id="1416203" name="Group 11"/>
          <p:cNvGrpSpPr>
            <a:grpSpLocks/>
          </p:cNvGrpSpPr>
          <p:nvPr/>
        </p:nvGrpSpPr>
        <p:grpSpPr bwMode="auto">
          <a:xfrm>
            <a:off x="3505200" y="4495800"/>
            <a:ext cx="3735388" cy="2070100"/>
            <a:chOff x="1920" y="2584"/>
            <a:chExt cx="2353" cy="1304"/>
          </a:xfrm>
        </p:grpSpPr>
        <p:sp>
          <p:nvSpPr>
            <p:cNvPr id="55305" name="Text Box 12"/>
            <p:cNvSpPr txBox="1">
              <a:spLocks noChangeArrowheads="1"/>
            </p:cNvSpPr>
            <p:nvPr/>
          </p:nvSpPr>
          <p:spPr bwMode="auto">
            <a:xfrm>
              <a:off x="1920" y="3600"/>
              <a:ext cx="2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400">
                  <a:solidFill>
                    <a:srgbClr val="CC0000"/>
                  </a:solidFill>
                </a:rPr>
                <a:t>map constructed so far</a:t>
              </a:r>
              <a:endParaRPr lang="de-DE" altLang="fi-FI" sz="2400">
                <a:solidFill>
                  <a:srgbClr val="CC0000"/>
                </a:solidFill>
              </a:endParaRPr>
            </a:p>
          </p:txBody>
        </p:sp>
        <p:sp>
          <p:nvSpPr>
            <p:cNvPr id="55306" name="Line 13"/>
            <p:cNvSpPr>
              <a:spLocks noChangeShapeType="1"/>
            </p:cNvSpPr>
            <p:nvPr/>
          </p:nvSpPr>
          <p:spPr bwMode="auto">
            <a:xfrm flipH="1" flipV="1">
              <a:off x="2784" y="2584"/>
              <a:ext cx="336" cy="100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i-F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1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8980D4-E6AD-469D-9169-9ACEBBC9C7E9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fi-FI" sz="140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Motion Model for Scan Matching</a:t>
            </a:r>
          </a:p>
        </p:txBody>
      </p:sp>
      <p:pic>
        <p:nvPicPr>
          <p:cNvPr id="1418243" name="Picture 3" descr="plot-anim-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896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44" name="Picture 4" descr="plot-anim-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45" name="Picture 5" descr="plot-anim-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46" name="Picture 6" descr="plot-anim-0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47" name="Picture 7" descr="plot-anim-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48" name="Picture 8" descr="plot-anim-0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49" name="Picture 9" descr="plot-anim-0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50" name="Picture 10" descr="plot-anim-0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51" name="Picture 11" descr="plot-anim-0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52" name="Picture 12" descr="plot-anim-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53" name="Picture 13" descr="plot-anim-0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54" name="Picture 14" descr="plot-anim-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55" name="Picture 15" descr="plot-anim-00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56" name="Picture 16" descr="plot-anim-00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57" name="Picture 17" descr="plot-anim-00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58" name="Picture 18" descr="plot-anim-0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59" name="Picture 19" descr="plot-anim-0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60" name="Picture 20" descr="plot-anim-00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61" name="Picture 21" descr="plot-anim-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62" name="Picture 22" descr="plot-anim-00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8263" name="Picture 23" descr="plot-anim-00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03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9" name="Text Box 24"/>
          <p:cNvSpPr txBox="1">
            <a:spLocks noChangeArrowheads="1"/>
          </p:cNvSpPr>
          <p:nvPr/>
        </p:nvSpPr>
        <p:spPr bwMode="auto">
          <a:xfrm>
            <a:off x="1536700" y="494665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i-FI" sz="1800" b="1">
                <a:solidFill>
                  <a:srgbClr val="FF0000"/>
                </a:solidFill>
                <a:latin typeface="Arial" panose="020B0604020202020204" pitchFamily="34" charset="0"/>
              </a:rPr>
              <a:t>Raw Odometry</a:t>
            </a:r>
          </a:p>
        </p:txBody>
      </p:sp>
      <p:sp>
        <p:nvSpPr>
          <p:cNvPr id="1418265" name="Text Box 25"/>
          <p:cNvSpPr txBox="1">
            <a:spLocks noChangeArrowheads="1"/>
          </p:cNvSpPr>
          <p:nvPr/>
        </p:nvSpPr>
        <p:spPr bwMode="auto">
          <a:xfrm>
            <a:off x="1536700" y="5262563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i-FI" sz="1800" b="1">
                <a:solidFill>
                  <a:srgbClr val="000099"/>
                </a:solidFill>
                <a:latin typeface="Arial" panose="020B0604020202020204" pitchFamily="34" charset="0"/>
              </a:rPr>
              <a:t>Scan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826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8FF0AE-CB80-4BC2-865E-895052EB8651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fi-FI" sz="140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5938" y="231775"/>
            <a:ext cx="8424862" cy="1190625"/>
          </a:xfrm>
        </p:spPr>
        <p:txBody>
          <a:bodyPr/>
          <a:lstStyle/>
          <a:p>
            <a:pPr eaLnBrk="1" hangingPunct="1"/>
            <a:r>
              <a:rPr lang="en-US" altLang="fi-FI" smtClean="0"/>
              <a:t>FastSLAM with Improved Odometry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468313" y="1666875"/>
            <a:ext cx="80772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fi-FI" sz="2800"/>
              <a:t>Scan-matching provides a </a:t>
            </a:r>
            <a:r>
              <a:rPr lang="en-US" altLang="fi-FI" sz="2800" b="1">
                <a:solidFill>
                  <a:schemeClr val="folHlink"/>
                </a:solidFill>
              </a:rPr>
              <a:t>locally consistent</a:t>
            </a:r>
            <a:r>
              <a:rPr lang="en-US" altLang="fi-FI" sz="2800"/>
              <a:t> pose correction</a:t>
            </a:r>
            <a:br>
              <a:rPr lang="en-US" altLang="fi-FI" sz="2800"/>
            </a:br>
            <a:endParaRPr lang="en-US" altLang="fi-FI" sz="2800"/>
          </a:p>
          <a:p>
            <a:pPr eaLnBrk="1" hangingPunct="1">
              <a:spcBef>
                <a:spcPct val="10000"/>
              </a:spcBef>
            </a:pPr>
            <a:r>
              <a:rPr lang="en-US" altLang="fi-FI" sz="2800"/>
              <a:t>Pre-correct short odometry sequences using scan-matching and use them as input to FastSLAM</a:t>
            </a:r>
            <a:br>
              <a:rPr lang="en-US" altLang="fi-FI" sz="2800"/>
            </a:br>
            <a:endParaRPr lang="en-US" altLang="fi-FI" sz="2800"/>
          </a:p>
          <a:p>
            <a:pPr eaLnBrk="1" hangingPunct="1">
              <a:spcBef>
                <a:spcPct val="10000"/>
              </a:spcBef>
            </a:pPr>
            <a:r>
              <a:rPr lang="en-US" altLang="fi-FI" sz="2800"/>
              <a:t>Fewer particles are needed, since the error in the input in smaller</a:t>
            </a:r>
          </a:p>
          <a:p>
            <a:pPr eaLnBrk="1" hangingPunct="1">
              <a:spcBef>
                <a:spcPct val="10000"/>
              </a:spcBef>
            </a:pPr>
            <a:endParaRPr lang="en-US" altLang="fi-FI" sz="2800"/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fi-FI" sz="280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0" y="6400800"/>
            <a:ext cx="308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>
                <a:latin typeface="Arial" panose="020B0604020202020204" pitchFamily="34" charset="0"/>
              </a:rPr>
              <a:t>[Haehnel et al., 2003]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513EC9-3817-4253-9E8D-1AE16FEB5AE4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fi-FI" sz="140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4775"/>
            <a:ext cx="8424863" cy="1190625"/>
          </a:xfrm>
        </p:spPr>
        <p:txBody>
          <a:bodyPr/>
          <a:lstStyle/>
          <a:p>
            <a:pPr eaLnBrk="1" hangingPunct="1"/>
            <a:r>
              <a:rPr lang="en-US" altLang="fi-FI" smtClean="0"/>
              <a:t>Graphical Model for Mapping with Improved Odometry</a:t>
            </a:r>
          </a:p>
        </p:txBody>
      </p:sp>
      <p:grpSp>
        <p:nvGrpSpPr>
          <p:cNvPr id="60420" name="Group 3"/>
          <p:cNvGrpSpPr>
            <a:grpSpLocks/>
          </p:cNvGrpSpPr>
          <p:nvPr/>
        </p:nvGrpSpPr>
        <p:grpSpPr bwMode="auto">
          <a:xfrm>
            <a:off x="1782763" y="1736725"/>
            <a:ext cx="5608637" cy="4892675"/>
            <a:chOff x="1020" y="917"/>
            <a:chExt cx="3533" cy="3082"/>
          </a:xfrm>
        </p:grpSpPr>
        <p:sp>
          <p:nvSpPr>
            <p:cNvPr id="60421" name="Oval 4"/>
            <p:cNvSpPr>
              <a:spLocks noChangeArrowheads="1"/>
            </p:cNvSpPr>
            <p:nvPr/>
          </p:nvSpPr>
          <p:spPr bwMode="auto">
            <a:xfrm>
              <a:off x="1020" y="2934"/>
              <a:ext cx="333" cy="332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60422" name="Rectangle 5"/>
            <p:cNvSpPr>
              <a:spLocks noChangeArrowheads="1"/>
            </p:cNvSpPr>
            <p:nvPr/>
          </p:nvSpPr>
          <p:spPr bwMode="auto">
            <a:xfrm>
              <a:off x="1122" y="2965"/>
              <a:ext cx="1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fi-FI" sz="1800"/>
            </a:p>
          </p:txBody>
        </p:sp>
        <p:sp>
          <p:nvSpPr>
            <p:cNvPr id="60423" name="Oval 6"/>
            <p:cNvSpPr>
              <a:spLocks noChangeArrowheads="1"/>
            </p:cNvSpPr>
            <p:nvPr/>
          </p:nvSpPr>
          <p:spPr bwMode="auto">
            <a:xfrm>
              <a:off x="2094" y="3651"/>
              <a:ext cx="333" cy="332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60424" name="Rectangle 7"/>
            <p:cNvSpPr>
              <a:spLocks noChangeArrowheads="1"/>
            </p:cNvSpPr>
            <p:nvPr/>
          </p:nvSpPr>
          <p:spPr bwMode="auto">
            <a:xfrm>
              <a:off x="2210" y="3677"/>
              <a:ext cx="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fi-FI" sz="1800"/>
            </a:p>
          </p:txBody>
        </p:sp>
        <p:sp>
          <p:nvSpPr>
            <p:cNvPr id="60425" name="Rectangle 8"/>
            <p:cNvSpPr>
              <a:spLocks noChangeArrowheads="1"/>
            </p:cNvSpPr>
            <p:nvPr/>
          </p:nvSpPr>
          <p:spPr bwMode="auto">
            <a:xfrm>
              <a:off x="2309" y="2408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fi-FI" sz="1800"/>
            </a:p>
          </p:txBody>
        </p:sp>
        <p:sp>
          <p:nvSpPr>
            <p:cNvPr id="60426" name="Rectangle 9"/>
            <p:cNvSpPr>
              <a:spLocks noChangeArrowheads="1"/>
            </p:cNvSpPr>
            <p:nvPr/>
          </p:nvSpPr>
          <p:spPr bwMode="auto">
            <a:xfrm>
              <a:off x="2202" y="2269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fi-FI" sz="1800"/>
            </a:p>
          </p:txBody>
        </p:sp>
        <p:sp>
          <p:nvSpPr>
            <p:cNvPr id="60427" name="Oval 10"/>
            <p:cNvSpPr>
              <a:spLocks noChangeArrowheads="1"/>
            </p:cNvSpPr>
            <p:nvPr/>
          </p:nvSpPr>
          <p:spPr bwMode="auto">
            <a:xfrm>
              <a:off x="2094" y="1505"/>
              <a:ext cx="333" cy="333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60428" name="Line 11"/>
            <p:cNvSpPr>
              <a:spLocks noChangeShapeType="1"/>
            </p:cNvSpPr>
            <p:nvPr/>
          </p:nvSpPr>
          <p:spPr bwMode="auto">
            <a:xfrm>
              <a:off x="2261" y="1899"/>
              <a:ext cx="1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29" name="Freeform 12"/>
            <p:cNvSpPr>
              <a:spLocks/>
            </p:cNvSpPr>
            <p:nvPr/>
          </p:nvSpPr>
          <p:spPr bwMode="auto">
            <a:xfrm>
              <a:off x="2249" y="2146"/>
              <a:ext cx="25" cy="42"/>
            </a:xfrm>
            <a:custGeom>
              <a:avLst/>
              <a:gdLst>
                <a:gd name="T0" fmla="*/ 1 w 124"/>
                <a:gd name="T1" fmla="*/ 0 h 207"/>
                <a:gd name="T2" fmla="*/ 1 w 124"/>
                <a:gd name="T3" fmla="*/ 2 h 207"/>
                <a:gd name="T4" fmla="*/ 0 w 124"/>
                <a:gd name="T5" fmla="*/ 0 h 207"/>
                <a:gd name="T6" fmla="*/ 1 w 124"/>
                <a:gd name="T7" fmla="*/ 0 h 207"/>
                <a:gd name="T8" fmla="*/ 1 w 124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207">
                  <a:moveTo>
                    <a:pt x="124" y="0"/>
                  </a:moveTo>
                  <a:lnTo>
                    <a:pt x="62" y="207"/>
                  </a:lnTo>
                  <a:lnTo>
                    <a:pt x="0" y="0"/>
                  </a:lnTo>
                  <a:lnTo>
                    <a:pt x="62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30" name="Rectangle 13"/>
            <p:cNvSpPr>
              <a:spLocks noChangeArrowheads="1"/>
            </p:cNvSpPr>
            <p:nvPr/>
          </p:nvSpPr>
          <p:spPr bwMode="auto">
            <a:xfrm>
              <a:off x="2317" y="167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fi-FI" sz="1800"/>
            </a:p>
          </p:txBody>
        </p:sp>
        <p:sp>
          <p:nvSpPr>
            <p:cNvPr id="60431" name="Rectangle 14"/>
            <p:cNvSpPr>
              <a:spLocks noChangeArrowheads="1"/>
            </p:cNvSpPr>
            <p:nvPr/>
          </p:nvSpPr>
          <p:spPr bwMode="auto">
            <a:xfrm>
              <a:off x="2206" y="1549"/>
              <a:ext cx="12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u'</a:t>
              </a:r>
              <a:endParaRPr lang="en-US" altLang="fi-FI" sz="1800"/>
            </a:p>
          </p:txBody>
        </p:sp>
        <p:grpSp>
          <p:nvGrpSpPr>
            <p:cNvPr id="60432" name="Group 15"/>
            <p:cNvGrpSpPr>
              <a:grpSpLocks/>
            </p:cNvGrpSpPr>
            <p:nvPr/>
          </p:nvGrpSpPr>
          <p:grpSpPr bwMode="auto">
            <a:xfrm>
              <a:off x="1126" y="917"/>
              <a:ext cx="744" cy="384"/>
              <a:chOff x="1075" y="1051"/>
              <a:chExt cx="744" cy="384"/>
            </a:xfrm>
          </p:grpSpPr>
          <p:sp>
            <p:nvSpPr>
              <p:cNvPr id="60523" name="Rectangle 16"/>
              <p:cNvSpPr>
                <a:spLocks noChangeArrowheads="1"/>
              </p:cNvSpPr>
              <p:nvPr/>
            </p:nvSpPr>
            <p:spPr bwMode="auto">
              <a:xfrm>
                <a:off x="1270" y="1174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</a:t>
                </a:r>
                <a:endParaRPr lang="en-US" altLang="fi-FI" sz="1800"/>
              </a:p>
            </p:txBody>
          </p:sp>
          <p:sp>
            <p:nvSpPr>
              <p:cNvPr id="60524" name="Rectangle 17"/>
              <p:cNvSpPr>
                <a:spLocks noChangeArrowheads="1"/>
              </p:cNvSpPr>
              <p:nvPr/>
            </p:nvSpPr>
            <p:spPr bwMode="auto">
              <a:xfrm>
                <a:off x="1188" y="1051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en-US" altLang="fi-FI" sz="1800"/>
              </a:p>
            </p:txBody>
          </p:sp>
          <p:sp>
            <p:nvSpPr>
              <p:cNvPr id="60525" name="Rectangle 18"/>
              <p:cNvSpPr>
                <a:spLocks noChangeArrowheads="1"/>
              </p:cNvSpPr>
              <p:nvPr/>
            </p:nvSpPr>
            <p:spPr bwMode="auto">
              <a:xfrm>
                <a:off x="1497" y="1196"/>
                <a:ext cx="8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fi-FI" sz="1800"/>
              </a:p>
            </p:txBody>
          </p:sp>
          <p:sp>
            <p:nvSpPr>
              <p:cNvPr id="60526" name="Rectangle 19"/>
              <p:cNvSpPr>
                <a:spLocks noChangeArrowheads="1"/>
              </p:cNvSpPr>
              <p:nvPr/>
            </p:nvSpPr>
            <p:spPr bwMode="auto">
              <a:xfrm>
                <a:off x="1589" y="1318"/>
                <a:ext cx="1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k-1</a:t>
                </a:r>
                <a:endParaRPr lang="en-US" altLang="fi-FI" sz="1800"/>
              </a:p>
            </p:txBody>
          </p:sp>
          <p:sp>
            <p:nvSpPr>
              <p:cNvPr id="60527" name="Line 20"/>
              <p:cNvSpPr>
                <a:spLocks noChangeShapeType="1"/>
              </p:cNvSpPr>
              <p:nvPr/>
            </p:nvSpPr>
            <p:spPr bwMode="auto">
              <a:xfrm>
                <a:off x="1075" y="1166"/>
                <a:ext cx="1" cy="18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28" name="Line 21"/>
              <p:cNvSpPr>
                <a:spLocks noChangeShapeType="1"/>
              </p:cNvSpPr>
              <p:nvPr/>
            </p:nvSpPr>
            <p:spPr bwMode="auto">
              <a:xfrm>
                <a:off x="1158" y="1434"/>
                <a:ext cx="577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29" name="Line 22"/>
              <p:cNvSpPr>
                <a:spLocks noChangeShapeType="1"/>
              </p:cNvSpPr>
              <p:nvPr/>
            </p:nvSpPr>
            <p:spPr bwMode="auto">
              <a:xfrm flipV="1">
                <a:off x="1818" y="1166"/>
                <a:ext cx="1" cy="18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30" name="Line 23"/>
              <p:cNvSpPr>
                <a:spLocks noChangeShapeType="1"/>
              </p:cNvSpPr>
              <p:nvPr/>
            </p:nvSpPr>
            <p:spPr bwMode="auto">
              <a:xfrm flipH="1">
                <a:off x="1158" y="1084"/>
                <a:ext cx="577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31" name="Freeform 24"/>
              <p:cNvSpPr>
                <a:spLocks/>
              </p:cNvSpPr>
              <p:nvPr/>
            </p:nvSpPr>
            <p:spPr bwMode="auto">
              <a:xfrm>
                <a:off x="1075" y="1352"/>
                <a:ext cx="83" cy="82"/>
              </a:xfrm>
              <a:custGeom>
                <a:avLst/>
                <a:gdLst>
                  <a:gd name="T0" fmla="*/ 0 w 413"/>
                  <a:gd name="T1" fmla="*/ 0 h 412"/>
                  <a:gd name="T2" fmla="*/ 0 w 413"/>
                  <a:gd name="T3" fmla="*/ 0 h 412"/>
                  <a:gd name="T4" fmla="*/ 0 w 413"/>
                  <a:gd name="T5" fmla="*/ 0 h 412"/>
                  <a:gd name="T6" fmla="*/ 0 w 413"/>
                  <a:gd name="T7" fmla="*/ 0 h 412"/>
                  <a:gd name="T8" fmla="*/ 0 w 413"/>
                  <a:gd name="T9" fmla="*/ 1 h 412"/>
                  <a:gd name="T10" fmla="*/ 0 w 413"/>
                  <a:gd name="T11" fmla="*/ 1 h 412"/>
                  <a:gd name="T12" fmla="*/ 0 w 413"/>
                  <a:gd name="T13" fmla="*/ 1 h 412"/>
                  <a:gd name="T14" fmla="*/ 0 w 413"/>
                  <a:gd name="T15" fmla="*/ 1 h 412"/>
                  <a:gd name="T16" fmla="*/ 0 w 413"/>
                  <a:gd name="T17" fmla="*/ 1 h 412"/>
                  <a:gd name="T18" fmla="*/ 0 w 413"/>
                  <a:gd name="T19" fmla="*/ 1 h 412"/>
                  <a:gd name="T20" fmla="*/ 0 w 413"/>
                  <a:gd name="T21" fmla="*/ 1 h 412"/>
                  <a:gd name="T22" fmla="*/ 0 w 413"/>
                  <a:gd name="T23" fmla="*/ 1 h 412"/>
                  <a:gd name="T24" fmla="*/ 0 w 413"/>
                  <a:gd name="T25" fmla="*/ 1 h 412"/>
                  <a:gd name="T26" fmla="*/ 0 w 413"/>
                  <a:gd name="T27" fmla="*/ 1 h 412"/>
                  <a:gd name="T28" fmla="*/ 0 w 413"/>
                  <a:gd name="T29" fmla="*/ 2 h 412"/>
                  <a:gd name="T30" fmla="*/ 0 w 413"/>
                  <a:gd name="T31" fmla="*/ 2 h 412"/>
                  <a:gd name="T32" fmla="*/ 1 w 413"/>
                  <a:gd name="T33" fmla="*/ 2 h 412"/>
                  <a:gd name="T34" fmla="*/ 1 w 413"/>
                  <a:gd name="T35" fmla="*/ 2 h 412"/>
                  <a:gd name="T36" fmla="*/ 1 w 413"/>
                  <a:gd name="T37" fmla="*/ 2 h 412"/>
                  <a:gd name="T38" fmla="*/ 1 w 413"/>
                  <a:gd name="T39" fmla="*/ 2 h 412"/>
                  <a:gd name="T40" fmla="*/ 1 w 413"/>
                  <a:gd name="T41" fmla="*/ 2 h 412"/>
                  <a:gd name="T42" fmla="*/ 1 w 413"/>
                  <a:gd name="T43" fmla="*/ 2 h 412"/>
                  <a:gd name="T44" fmla="*/ 1 w 413"/>
                  <a:gd name="T45" fmla="*/ 2 h 412"/>
                  <a:gd name="T46" fmla="*/ 1 w 413"/>
                  <a:gd name="T47" fmla="*/ 2 h 412"/>
                  <a:gd name="T48" fmla="*/ 1 w 413"/>
                  <a:gd name="T49" fmla="*/ 2 h 412"/>
                  <a:gd name="T50" fmla="*/ 1 w 413"/>
                  <a:gd name="T51" fmla="*/ 3 h 412"/>
                  <a:gd name="T52" fmla="*/ 1 w 413"/>
                  <a:gd name="T53" fmla="*/ 3 h 412"/>
                  <a:gd name="T54" fmla="*/ 1 w 413"/>
                  <a:gd name="T55" fmla="*/ 3 h 412"/>
                  <a:gd name="T56" fmla="*/ 2 w 413"/>
                  <a:gd name="T57" fmla="*/ 3 h 412"/>
                  <a:gd name="T58" fmla="*/ 2 w 413"/>
                  <a:gd name="T59" fmla="*/ 3 h 412"/>
                  <a:gd name="T60" fmla="*/ 2 w 413"/>
                  <a:gd name="T61" fmla="*/ 3 h 412"/>
                  <a:gd name="T62" fmla="*/ 2 w 413"/>
                  <a:gd name="T63" fmla="*/ 3 h 412"/>
                  <a:gd name="T64" fmla="*/ 2 w 413"/>
                  <a:gd name="T65" fmla="*/ 3 h 412"/>
                  <a:gd name="T66" fmla="*/ 2 w 413"/>
                  <a:gd name="T67" fmla="*/ 3 h 412"/>
                  <a:gd name="T68" fmla="*/ 2 w 413"/>
                  <a:gd name="T69" fmla="*/ 3 h 412"/>
                  <a:gd name="T70" fmla="*/ 2 w 413"/>
                  <a:gd name="T71" fmla="*/ 3 h 412"/>
                  <a:gd name="T72" fmla="*/ 2 w 413"/>
                  <a:gd name="T73" fmla="*/ 3 h 412"/>
                  <a:gd name="T74" fmla="*/ 2 w 413"/>
                  <a:gd name="T75" fmla="*/ 3 h 412"/>
                  <a:gd name="T76" fmla="*/ 3 w 413"/>
                  <a:gd name="T77" fmla="*/ 3 h 412"/>
                  <a:gd name="T78" fmla="*/ 3 w 413"/>
                  <a:gd name="T79" fmla="*/ 3 h 412"/>
                  <a:gd name="T80" fmla="*/ 3 w 413"/>
                  <a:gd name="T81" fmla="*/ 3 h 412"/>
                  <a:gd name="T82" fmla="*/ 3 w 413"/>
                  <a:gd name="T83" fmla="*/ 3 h 412"/>
                  <a:gd name="T84" fmla="*/ 3 w 413"/>
                  <a:gd name="T85" fmla="*/ 3 h 412"/>
                  <a:gd name="T86" fmla="*/ 3 w 413"/>
                  <a:gd name="T87" fmla="*/ 3 h 412"/>
                  <a:gd name="T88" fmla="*/ 3 w 413"/>
                  <a:gd name="T89" fmla="*/ 3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3" h="412">
                    <a:moveTo>
                      <a:pt x="0" y="0"/>
                    </a:moveTo>
                    <a:lnTo>
                      <a:pt x="0" y="7"/>
                    </a:lnTo>
                    <a:lnTo>
                      <a:pt x="1" y="14"/>
                    </a:lnTo>
                    <a:lnTo>
                      <a:pt x="1" y="22"/>
                    </a:lnTo>
                    <a:lnTo>
                      <a:pt x="1" y="29"/>
                    </a:lnTo>
                    <a:lnTo>
                      <a:pt x="2" y="36"/>
                    </a:lnTo>
                    <a:lnTo>
                      <a:pt x="2" y="44"/>
                    </a:lnTo>
                    <a:lnTo>
                      <a:pt x="3" y="50"/>
                    </a:lnTo>
                    <a:lnTo>
                      <a:pt x="4" y="58"/>
                    </a:lnTo>
                    <a:lnTo>
                      <a:pt x="5" y="64"/>
                    </a:lnTo>
                    <a:lnTo>
                      <a:pt x="6" y="72"/>
                    </a:lnTo>
                    <a:lnTo>
                      <a:pt x="7" y="78"/>
                    </a:lnTo>
                    <a:lnTo>
                      <a:pt x="9" y="86"/>
                    </a:lnTo>
                    <a:lnTo>
                      <a:pt x="10" y="92"/>
                    </a:lnTo>
                    <a:lnTo>
                      <a:pt x="13" y="100"/>
                    </a:lnTo>
                    <a:lnTo>
                      <a:pt x="14" y="107"/>
                    </a:lnTo>
                    <a:lnTo>
                      <a:pt x="16" y="114"/>
                    </a:lnTo>
                    <a:lnTo>
                      <a:pt x="18" y="121"/>
                    </a:lnTo>
                    <a:lnTo>
                      <a:pt x="20" y="127"/>
                    </a:lnTo>
                    <a:lnTo>
                      <a:pt x="22" y="135"/>
                    </a:lnTo>
                    <a:lnTo>
                      <a:pt x="25" y="141"/>
                    </a:lnTo>
                    <a:lnTo>
                      <a:pt x="28" y="148"/>
                    </a:lnTo>
                    <a:lnTo>
                      <a:pt x="30" y="154"/>
                    </a:lnTo>
                    <a:lnTo>
                      <a:pt x="33" y="162"/>
                    </a:lnTo>
                    <a:lnTo>
                      <a:pt x="35" y="168"/>
                    </a:lnTo>
                    <a:lnTo>
                      <a:pt x="39" y="175"/>
                    </a:lnTo>
                    <a:lnTo>
                      <a:pt x="42" y="181"/>
                    </a:lnTo>
                    <a:lnTo>
                      <a:pt x="45" y="188"/>
                    </a:lnTo>
                    <a:lnTo>
                      <a:pt x="48" y="194"/>
                    </a:lnTo>
                    <a:lnTo>
                      <a:pt x="52" y="200"/>
                    </a:lnTo>
                    <a:lnTo>
                      <a:pt x="55" y="206"/>
                    </a:lnTo>
                    <a:lnTo>
                      <a:pt x="59" y="213"/>
                    </a:lnTo>
                    <a:lnTo>
                      <a:pt x="62" y="219"/>
                    </a:lnTo>
                    <a:lnTo>
                      <a:pt x="67" y="225"/>
                    </a:lnTo>
                    <a:lnTo>
                      <a:pt x="70" y="231"/>
                    </a:lnTo>
                    <a:lnTo>
                      <a:pt x="74" y="237"/>
                    </a:lnTo>
                    <a:lnTo>
                      <a:pt x="79" y="243"/>
                    </a:lnTo>
                    <a:lnTo>
                      <a:pt x="83" y="249"/>
                    </a:lnTo>
                    <a:lnTo>
                      <a:pt x="87" y="254"/>
                    </a:lnTo>
                    <a:lnTo>
                      <a:pt x="92" y="259"/>
                    </a:lnTo>
                    <a:lnTo>
                      <a:pt x="96" y="266"/>
                    </a:lnTo>
                    <a:lnTo>
                      <a:pt x="101" y="271"/>
                    </a:lnTo>
                    <a:lnTo>
                      <a:pt x="106" y="277"/>
                    </a:lnTo>
                    <a:lnTo>
                      <a:pt x="111" y="281"/>
                    </a:lnTo>
                    <a:lnTo>
                      <a:pt x="116" y="286"/>
                    </a:lnTo>
                    <a:lnTo>
                      <a:pt x="121" y="292"/>
                    </a:lnTo>
                    <a:lnTo>
                      <a:pt x="126" y="297"/>
                    </a:lnTo>
                    <a:lnTo>
                      <a:pt x="131" y="302"/>
                    </a:lnTo>
                    <a:lnTo>
                      <a:pt x="136" y="307"/>
                    </a:lnTo>
                    <a:lnTo>
                      <a:pt x="142" y="311"/>
                    </a:lnTo>
                    <a:lnTo>
                      <a:pt x="147" y="316"/>
                    </a:lnTo>
                    <a:lnTo>
                      <a:pt x="154" y="321"/>
                    </a:lnTo>
                    <a:lnTo>
                      <a:pt x="159" y="326"/>
                    </a:lnTo>
                    <a:lnTo>
                      <a:pt x="164" y="330"/>
                    </a:lnTo>
                    <a:lnTo>
                      <a:pt x="170" y="334"/>
                    </a:lnTo>
                    <a:lnTo>
                      <a:pt x="176" y="339"/>
                    </a:lnTo>
                    <a:lnTo>
                      <a:pt x="182" y="342"/>
                    </a:lnTo>
                    <a:lnTo>
                      <a:pt x="188" y="346"/>
                    </a:lnTo>
                    <a:lnTo>
                      <a:pt x="194" y="350"/>
                    </a:lnTo>
                    <a:lnTo>
                      <a:pt x="200" y="354"/>
                    </a:lnTo>
                    <a:lnTo>
                      <a:pt x="207" y="357"/>
                    </a:lnTo>
                    <a:lnTo>
                      <a:pt x="213" y="361"/>
                    </a:lnTo>
                    <a:lnTo>
                      <a:pt x="219" y="365"/>
                    </a:lnTo>
                    <a:lnTo>
                      <a:pt x="225" y="368"/>
                    </a:lnTo>
                    <a:lnTo>
                      <a:pt x="232" y="371"/>
                    </a:lnTo>
                    <a:lnTo>
                      <a:pt x="238" y="374"/>
                    </a:lnTo>
                    <a:lnTo>
                      <a:pt x="245" y="378"/>
                    </a:lnTo>
                    <a:lnTo>
                      <a:pt x="251" y="380"/>
                    </a:lnTo>
                    <a:lnTo>
                      <a:pt x="258" y="383"/>
                    </a:lnTo>
                    <a:lnTo>
                      <a:pt x="265" y="385"/>
                    </a:lnTo>
                    <a:lnTo>
                      <a:pt x="272" y="388"/>
                    </a:lnTo>
                    <a:lnTo>
                      <a:pt x="278" y="391"/>
                    </a:lnTo>
                    <a:lnTo>
                      <a:pt x="285" y="393"/>
                    </a:lnTo>
                    <a:lnTo>
                      <a:pt x="292" y="395"/>
                    </a:lnTo>
                    <a:lnTo>
                      <a:pt x="299" y="397"/>
                    </a:lnTo>
                    <a:lnTo>
                      <a:pt x="306" y="399"/>
                    </a:lnTo>
                    <a:lnTo>
                      <a:pt x="313" y="400"/>
                    </a:lnTo>
                    <a:lnTo>
                      <a:pt x="319" y="402"/>
                    </a:lnTo>
                    <a:lnTo>
                      <a:pt x="327" y="404"/>
                    </a:lnTo>
                    <a:lnTo>
                      <a:pt x="333" y="405"/>
                    </a:lnTo>
                    <a:lnTo>
                      <a:pt x="341" y="407"/>
                    </a:lnTo>
                    <a:lnTo>
                      <a:pt x="349" y="408"/>
                    </a:lnTo>
                    <a:lnTo>
                      <a:pt x="355" y="409"/>
                    </a:lnTo>
                    <a:lnTo>
                      <a:pt x="363" y="410"/>
                    </a:lnTo>
                    <a:lnTo>
                      <a:pt x="369" y="410"/>
                    </a:lnTo>
                    <a:lnTo>
                      <a:pt x="377" y="411"/>
                    </a:lnTo>
                    <a:lnTo>
                      <a:pt x="384" y="412"/>
                    </a:lnTo>
                    <a:lnTo>
                      <a:pt x="391" y="412"/>
                    </a:lnTo>
                    <a:lnTo>
                      <a:pt x="399" y="412"/>
                    </a:lnTo>
                    <a:lnTo>
                      <a:pt x="405" y="412"/>
                    </a:lnTo>
                    <a:lnTo>
                      <a:pt x="413" y="412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32" name="Freeform 25"/>
              <p:cNvSpPr>
                <a:spLocks/>
              </p:cNvSpPr>
              <p:nvPr/>
            </p:nvSpPr>
            <p:spPr bwMode="auto">
              <a:xfrm>
                <a:off x="1735" y="1352"/>
                <a:ext cx="83" cy="82"/>
              </a:xfrm>
              <a:custGeom>
                <a:avLst/>
                <a:gdLst>
                  <a:gd name="T0" fmla="*/ 0 w 412"/>
                  <a:gd name="T1" fmla="*/ 3 h 412"/>
                  <a:gd name="T2" fmla="*/ 0 w 412"/>
                  <a:gd name="T3" fmla="*/ 3 h 412"/>
                  <a:gd name="T4" fmla="*/ 0 w 412"/>
                  <a:gd name="T5" fmla="*/ 3 h 412"/>
                  <a:gd name="T6" fmla="*/ 0 w 412"/>
                  <a:gd name="T7" fmla="*/ 3 h 412"/>
                  <a:gd name="T8" fmla="*/ 1 w 412"/>
                  <a:gd name="T9" fmla="*/ 3 h 412"/>
                  <a:gd name="T10" fmla="*/ 1 w 412"/>
                  <a:gd name="T11" fmla="*/ 3 h 412"/>
                  <a:gd name="T12" fmla="*/ 1 w 412"/>
                  <a:gd name="T13" fmla="*/ 3 h 412"/>
                  <a:gd name="T14" fmla="*/ 1 w 412"/>
                  <a:gd name="T15" fmla="*/ 3 h 412"/>
                  <a:gd name="T16" fmla="*/ 1 w 412"/>
                  <a:gd name="T17" fmla="*/ 3 h 412"/>
                  <a:gd name="T18" fmla="*/ 1 w 412"/>
                  <a:gd name="T19" fmla="*/ 3 h 412"/>
                  <a:gd name="T20" fmla="*/ 1 w 412"/>
                  <a:gd name="T21" fmla="*/ 3 h 412"/>
                  <a:gd name="T22" fmla="*/ 1 w 412"/>
                  <a:gd name="T23" fmla="*/ 3 h 412"/>
                  <a:gd name="T24" fmla="*/ 1 w 412"/>
                  <a:gd name="T25" fmla="*/ 3 h 412"/>
                  <a:gd name="T26" fmla="*/ 2 w 412"/>
                  <a:gd name="T27" fmla="*/ 3 h 412"/>
                  <a:gd name="T28" fmla="*/ 2 w 412"/>
                  <a:gd name="T29" fmla="*/ 3 h 412"/>
                  <a:gd name="T30" fmla="*/ 2 w 412"/>
                  <a:gd name="T31" fmla="*/ 3 h 412"/>
                  <a:gd name="T32" fmla="*/ 2 w 412"/>
                  <a:gd name="T33" fmla="*/ 3 h 412"/>
                  <a:gd name="T34" fmla="*/ 2 w 412"/>
                  <a:gd name="T35" fmla="*/ 3 h 412"/>
                  <a:gd name="T36" fmla="*/ 2 w 412"/>
                  <a:gd name="T37" fmla="*/ 3 h 412"/>
                  <a:gd name="T38" fmla="*/ 2 w 412"/>
                  <a:gd name="T39" fmla="*/ 3 h 412"/>
                  <a:gd name="T40" fmla="*/ 2 w 412"/>
                  <a:gd name="T41" fmla="*/ 2 h 412"/>
                  <a:gd name="T42" fmla="*/ 2 w 412"/>
                  <a:gd name="T43" fmla="*/ 2 h 412"/>
                  <a:gd name="T44" fmla="*/ 2 w 412"/>
                  <a:gd name="T45" fmla="*/ 2 h 412"/>
                  <a:gd name="T46" fmla="*/ 2 w 412"/>
                  <a:gd name="T47" fmla="*/ 2 h 412"/>
                  <a:gd name="T48" fmla="*/ 3 w 412"/>
                  <a:gd name="T49" fmla="*/ 2 h 412"/>
                  <a:gd name="T50" fmla="*/ 3 w 412"/>
                  <a:gd name="T51" fmla="*/ 2 h 412"/>
                  <a:gd name="T52" fmla="*/ 3 w 412"/>
                  <a:gd name="T53" fmla="*/ 2 h 412"/>
                  <a:gd name="T54" fmla="*/ 3 w 412"/>
                  <a:gd name="T55" fmla="*/ 2 h 412"/>
                  <a:gd name="T56" fmla="*/ 3 w 412"/>
                  <a:gd name="T57" fmla="*/ 2 h 412"/>
                  <a:gd name="T58" fmla="*/ 3 w 412"/>
                  <a:gd name="T59" fmla="*/ 2 h 412"/>
                  <a:gd name="T60" fmla="*/ 3 w 412"/>
                  <a:gd name="T61" fmla="*/ 2 h 412"/>
                  <a:gd name="T62" fmla="*/ 3 w 412"/>
                  <a:gd name="T63" fmla="*/ 1 h 412"/>
                  <a:gd name="T64" fmla="*/ 3 w 412"/>
                  <a:gd name="T65" fmla="*/ 1 h 412"/>
                  <a:gd name="T66" fmla="*/ 3 w 412"/>
                  <a:gd name="T67" fmla="*/ 1 h 412"/>
                  <a:gd name="T68" fmla="*/ 3 w 412"/>
                  <a:gd name="T69" fmla="*/ 1 h 412"/>
                  <a:gd name="T70" fmla="*/ 3 w 412"/>
                  <a:gd name="T71" fmla="*/ 1 h 412"/>
                  <a:gd name="T72" fmla="*/ 3 w 412"/>
                  <a:gd name="T73" fmla="*/ 1 h 412"/>
                  <a:gd name="T74" fmla="*/ 3 w 412"/>
                  <a:gd name="T75" fmla="*/ 1 h 412"/>
                  <a:gd name="T76" fmla="*/ 3 w 412"/>
                  <a:gd name="T77" fmla="*/ 1 h 412"/>
                  <a:gd name="T78" fmla="*/ 3 w 412"/>
                  <a:gd name="T79" fmla="*/ 1 h 412"/>
                  <a:gd name="T80" fmla="*/ 3 w 412"/>
                  <a:gd name="T81" fmla="*/ 1 h 412"/>
                  <a:gd name="T82" fmla="*/ 3 w 412"/>
                  <a:gd name="T83" fmla="*/ 0 h 412"/>
                  <a:gd name="T84" fmla="*/ 3 w 412"/>
                  <a:gd name="T85" fmla="*/ 0 h 412"/>
                  <a:gd name="T86" fmla="*/ 3 w 412"/>
                  <a:gd name="T87" fmla="*/ 0 h 412"/>
                  <a:gd name="T88" fmla="*/ 3 w 412"/>
                  <a:gd name="T89" fmla="*/ 0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2" h="412">
                    <a:moveTo>
                      <a:pt x="0" y="412"/>
                    </a:moveTo>
                    <a:lnTo>
                      <a:pt x="6" y="412"/>
                    </a:lnTo>
                    <a:lnTo>
                      <a:pt x="14" y="412"/>
                    </a:lnTo>
                    <a:lnTo>
                      <a:pt x="21" y="412"/>
                    </a:lnTo>
                    <a:lnTo>
                      <a:pt x="28" y="412"/>
                    </a:lnTo>
                    <a:lnTo>
                      <a:pt x="36" y="411"/>
                    </a:lnTo>
                    <a:lnTo>
                      <a:pt x="43" y="410"/>
                    </a:lnTo>
                    <a:lnTo>
                      <a:pt x="50" y="410"/>
                    </a:lnTo>
                    <a:lnTo>
                      <a:pt x="57" y="409"/>
                    </a:lnTo>
                    <a:lnTo>
                      <a:pt x="64" y="408"/>
                    </a:lnTo>
                    <a:lnTo>
                      <a:pt x="71" y="407"/>
                    </a:lnTo>
                    <a:lnTo>
                      <a:pt x="78" y="405"/>
                    </a:lnTo>
                    <a:lnTo>
                      <a:pt x="85" y="404"/>
                    </a:lnTo>
                    <a:lnTo>
                      <a:pt x="92" y="402"/>
                    </a:lnTo>
                    <a:lnTo>
                      <a:pt x="100" y="400"/>
                    </a:lnTo>
                    <a:lnTo>
                      <a:pt x="106" y="399"/>
                    </a:lnTo>
                    <a:lnTo>
                      <a:pt x="114" y="397"/>
                    </a:lnTo>
                    <a:lnTo>
                      <a:pt x="120" y="395"/>
                    </a:lnTo>
                    <a:lnTo>
                      <a:pt x="127" y="393"/>
                    </a:lnTo>
                    <a:lnTo>
                      <a:pt x="134" y="391"/>
                    </a:lnTo>
                    <a:lnTo>
                      <a:pt x="141" y="388"/>
                    </a:lnTo>
                    <a:lnTo>
                      <a:pt x="147" y="385"/>
                    </a:lnTo>
                    <a:lnTo>
                      <a:pt x="154" y="383"/>
                    </a:lnTo>
                    <a:lnTo>
                      <a:pt x="161" y="380"/>
                    </a:lnTo>
                    <a:lnTo>
                      <a:pt x="168" y="378"/>
                    </a:lnTo>
                    <a:lnTo>
                      <a:pt x="174" y="374"/>
                    </a:lnTo>
                    <a:lnTo>
                      <a:pt x="181" y="371"/>
                    </a:lnTo>
                    <a:lnTo>
                      <a:pt x="187" y="368"/>
                    </a:lnTo>
                    <a:lnTo>
                      <a:pt x="194" y="365"/>
                    </a:lnTo>
                    <a:lnTo>
                      <a:pt x="199" y="361"/>
                    </a:lnTo>
                    <a:lnTo>
                      <a:pt x="206" y="357"/>
                    </a:lnTo>
                    <a:lnTo>
                      <a:pt x="212" y="354"/>
                    </a:lnTo>
                    <a:lnTo>
                      <a:pt x="219" y="350"/>
                    </a:lnTo>
                    <a:lnTo>
                      <a:pt x="224" y="346"/>
                    </a:lnTo>
                    <a:lnTo>
                      <a:pt x="231" y="342"/>
                    </a:lnTo>
                    <a:lnTo>
                      <a:pt x="236" y="339"/>
                    </a:lnTo>
                    <a:lnTo>
                      <a:pt x="243" y="334"/>
                    </a:lnTo>
                    <a:lnTo>
                      <a:pt x="248" y="330"/>
                    </a:lnTo>
                    <a:lnTo>
                      <a:pt x="253" y="326"/>
                    </a:lnTo>
                    <a:lnTo>
                      <a:pt x="259" y="321"/>
                    </a:lnTo>
                    <a:lnTo>
                      <a:pt x="265" y="316"/>
                    </a:lnTo>
                    <a:lnTo>
                      <a:pt x="271" y="311"/>
                    </a:lnTo>
                    <a:lnTo>
                      <a:pt x="276" y="307"/>
                    </a:lnTo>
                    <a:lnTo>
                      <a:pt x="281" y="302"/>
                    </a:lnTo>
                    <a:lnTo>
                      <a:pt x="286" y="297"/>
                    </a:lnTo>
                    <a:lnTo>
                      <a:pt x="291" y="292"/>
                    </a:lnTo>
                    <a:lnTo>
                      <a:pt x="297" y="286"/>
                    </a:lnTo>
                    <a:lnTo>
                      <a:pt x="301" y="281"/>
                    </a:lnTo>
                    <a:lnTo>
                      <a:pt x="307" y="277"/>
                    </a:lnTo>
                    <a:lnTo>
                      <a:pt x="311" y="271"/>
                    </a:lnTo>
                    <a:lnTo>
                      <a:pt x="315" y="266"/>
                    </a:lnTo>
                    <a:lnTo>
                      <a:pt x="321" y="259"/>
                    </a:lnTo>
                    <a:lnTo>
                      <a:pt x="325" y="254"/>
                    </a:lnTo>
                    <a:lnTo>
                      <a:pt x="329" y="249"/>
                    </a:lnTo>
                    <a:lnTo>
                      <a:pt x="334" y="243"/>
                    </a:lnTo>
                    <a:lnTo>
                      <a:pt x="338" y="237"/>
                    </a:lnTo>
                    <a:lnTo>
                      <a:pt x="341" y="231"/>
                    </a:lnTo>
                    <a:lnTo>
                      <a:pt x="346" y="225"/>
                    </a:lnTo>
                    <a:lnTo>
                      <a:pt x="350" y="219"/>
                    </a:lnTo>
                    <a:lnTo>
                      <a:pt x="353" y="213"/>
                    </a:lnTo>
                    <a:lnTo>
                      <a:pt x="356" y="206"/>
                    </a:lnTo>
                    <a:lnTo>
                      <a:pt x="361" y="200"/>
                    </a:lnTo>
                    <a:lnTo>
                      <a:pt x="364" y="194"/>
                    </a:lnTo>
                    <a:lnTo>
                      <a:pt x="367" y="188"/>
                    </a:lnTo>
                    <a:lnTo>
                      <a:pt x="371" y="181"/>
                    </a:lnTo>
                    <a:lnTo>
                      <a:pt x="374" y="175"/>
                    </a:lnTo>
                    <a:lnTo>
                      <a:pt x="377" y="168"/>
                    </a:lnTo>
                    <a:lnTo>
                      <a:pt x="379" y="162"/>
                    </a:lnTo>
                    <a:lnTo>
                      <a:pt x="382" y="154"/>
                    </a:lnTo>
                    <a:lnTo>
                      <a:pt x="385" y="148"/>
                    </a:lnTo>
                    <a:lnTo>
                      <a:pt x="388" y="141"/>
                    </a:lnTo>
                    <a:lnTo>
                      <a:pt x="390" y="135"/>
                    </a:lnTo>
                    <a:lnTo>
                      <a:pt x="392" y="127"/>
                    </a:lnTo>
                    <a:lnTo>
                      <a:pt x="394" y="121"/>
                    </a:lnTo>
                    <a:lnTo>
                      <a:pt x="397" y="114"/>
                    </a:lnTo>
                    <a:lnTo>
                      <a:pt x="399" y="107"/>
                    </a:lnTo>
                    <a:lnTo>
                      <a:pt x="400" y="100"/>
                    </a:lnTo>
                    <a:lnTo>
                      <a:pt x="402" y="92"/>
                    </a:lnTo>
                    <a:lnTo>
                      <a:pt x="403" y="86"/>
                    </a:lnTo>
                    <a:lnTo>
                      <a:pt x="404" y="78"/>
                    </a:lnTo>
                    <a:lnTo>
                      <a:pt x="406" y="72"/>
                    </a:lnTo>
                    <a:lnTo>
                      <a:pt x="407" y="64"/>
                    </a:lnTo>
                    <a:lnTo>
                      <a:pt x="409" y="58"/>
                    </a:lnTo>
                    <a:lnTo>
                      <a:pt x="410" y="50"/>
                    </a:lnTo>
                    <a:lnTo>
                      <a:pt x="410" y="44"/>
                    </a:lnTo>
                    <a:lnTo>
                      <a:pt x="411" y="36"/>
                    </a:lnTo>
                    <a:lnTo>
                      <a:pt x="412" y="29"/>
                    </a:lnTo>
                    <a:lnTo>
                      <a:pt x="412" y="22"/>
                    </a:lnTo>
                    <a:lnTo>
                      <a:pt x="412" y="14"/>
                    </a:lnTo>
                    <a:lnTo>
                      <a:pt x="412" y="7"/>
                    </a:lnTo>
                    <a:lnTo>
                      <a:pt x="412" y="0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33" name="Freeform 26"/>
              <p:cNvSpPr>
                <a:spLocks/>
              </p:cNvSpPr>
              <p:nvPr/>
            </p:nvSpPr>
            <p:spPr bwMode="auto">
              <a:xfrm>
                <a:off x="1735" y="1084"/>
                <a:ext cx="83" cy="82"/>
              </a:xfrm>
              <a:custGeom>
                <a:avLst/>
                <a:gdLst>
                  <a:gd name="T0" fmla="*/ 3 w 412"/>
                  <a:gd name="T1" fmla="*/ 3 h 412"/>
                  <a:gd name="T2" fmla="*/ 3 w 412"/>
                  <a:gd name="T3" fmla="*/ 3 h 412"/>
                  <a:gd name="T4" fmla="*/ 3 w 412"/>
                  <a:gd name="T5" fmla="*/ 3 h 412"/>
                  <a:gd name="T6" fmla="*/ 3 w 412"/>
                  <a:gd name="T7" fmla="*/ 3 h 412"/>
                  <a:gd name="T8" fmla="*/ 3 w 412"/>
                  <a:gd name="T9" fmla="*/ 3 h 412"/>
                  <a:gd name="T10" fmla="*/ 3 w 412"/>
                  <a:gd name="T11" fmla="*/ 3 h 412"/>
                  <a:gd name="T12" fmla="*/ 3 w 412"/>
                  <a:gd name="T13" fmla="*/ 3 h 412"/>
                  <a:gd name="T14" fmla="*/ 3 w 412"/>
                  <a:gd name="T15" fmla="*/ 2 h 412"/>
                  <a:gd name="T16" fmla="*/ 3 w 412"/>
                  <a:gd name="T17" fmla="*/ 2 h 412"/>
                  <a:gd name="T18" fmla="*/ 3 w 412"/>
                  <a:gd name="T19" fmla="*/ 2 h 412"/>
                  <a:gd name="T20" fmla="*/ 3 w 412"/>
                  <a:gd name="T21" fmla="*/ 2 h 412"/>
                  <a:gd name="T22" fmla="*/ 3 w 412"/>
                  <a:gd name="T23" fmla="*/ 2 h 412"/>
                  <a:gd name="T24" fmla="*/ 3 w 412"/>
                  <a:gd name="T25" fmla="*/ 2 h 412"/>
                  <a:gd name="T26" fmla="*/ 3 w 412"/>
                  <a:gd name="T27" fmla="*/ 2 h 412"/>
                  <a:gd name="T28" fmla="*/ 3 w 412"/>
                  <a:gd name="T29" fmla="*/ 2 h 412"/>
                  <a:gd name="T30" fmla="*/ 3 w 412"/>
                  <a:gd name="T31" fmla="*/ 2 h 412"/>
                  <a:gd name="T32" fmla="*/ 3 w 412"/>
                  <a:gd name="T33" fmla="*/ 1 h 412"/>
                  <a:gd name="T34" fmla="*/ 3 w 412"/>
                  <a:gd name="T35" fmla="*/ 1 h 412"/>
                  <a:gd name="T36" fmla="*/ 3 w 412"/>
                  <a:gd name="T37" fmla="*/ 1 h 412"/>
                  <a:gd name="T38" fmla="*/ 3 w 412"/>
                  <a:gd name="T39" fmla="*/ 1 h 412"/>
                  <a:gd name="T40" fmla="*/ 3 w 412"/>
                  <a:gd name="T41" fmla="*/ 1 h 412"/>
                  <a:gd name="T42" fmla="*/ 2 w 412"/>
                  <a:gd name="T43" fmla="*/ 1 h 412"/>
                  <a:gd name="T44" fmla="*/ 2 w 412"/>
                  <a:gd name="T45" fmla="*/ 1 h 412"/>
                  <a:gd name="T46" fmla="*/ 2 w 412"/>
                  <a:gd name="T47" fmla="*/ 1 h 412"/>
                  <a:gd name="T48" fmla="*/ 2 w 412"/>
                  <a:gd name="T49" fmla="*/ 1 h 412"/>
                  <a:gd name="T50" fmla="*/ 2 w 412"/>
                  <a:gd name="T51" fmla="*/ 1 h 412"/>
                  <a:gd name="T52" fmla="*/ 2 w 412"/>
                  <a:gd name="T53" fmla="*/ 1 h 412"/>
                  <a:gd name="T54" fmla="*/ 2 w 412"/>
                  <a:gd name="T55" fmla="*/ 1 h 412"/>
                  <a:gd name="T56" fmla="*/ 2 w 412"/>
                  <a:gd name="T57" fmla="*/ 1 h 412"/>
                  <a:gd name="T58" fmla="*/ 2 w 412"/>
                  <a:gd name="T59" fmla="*/ 0 h 412"/>
                  <a:gd name="T60" fmla="*/ 2 w 412"/>
                  <a:gd name="T61" fmla="*/ 0 h 412"/>
                  <a:gd name="T62" fmla="*/ 2 w 412"/>
                  <a:gd name="T63" fmla="*/ 0 h 412"/>
                  <a:gd name="T64" fmla="*/ 1 w 412"/>
                  <a:gd name="T65" fmla="*/ 0 h 412"/>
                  <a:gd name="T66" fmla="*/ 1 w 412"/>
                  <a:gd name="T67" fmla="*/ 0 h 412"/>
                  <a:gd name="T68" fmla="*/ 1 w 412"/>
                  <a:gd name="T69" fmla="*/ 0 h 412"/>
                  <a:gd name="T70" fmla="*/ 1 w 412"/>
                  <a:gd name="T71" fmla="*/ 0 h 412"/>
                  <a:gd name="T72" fmla="*/ 1 w 412"/>
                  <a:gd name="T73" fmla="*/ 0 h 412"/>
                  <a:gd name="T74" fmla="*/ 1 w 412"/>
                  <a:gd name="T75" fmla="*/ 0 h 412"/>
                  <a:gd name="T76" fmla="*/ 1 w 412"/>
                  <a:gd name="T77" fmla="*/ 0 h 412"/>
                  <a:gd name="T78" fmla="*/ 1 w 412"/>
                  <a:gd name="T79" fmla="*/ 0 h 412"/>
                  <a:gd name="T80" fmla="*/ 1 w 412"/>
                  <a:gd name="T81" fmla="*/ 0 h 412"/>
                  <a:gd name="T82" fmla="*/ 0 w 412"/>
                  <a:gd name="T83" fmla="*/ 0 h 412"/>
                  <a:gd name="T84" fmla="*/ 0 w 412"/>
                  <a:gd name="T85" fmla="*/ 0 h 412"/>
                  <a:gd name="T86" fmla="*/ 0 w 412"/>
                  <a:gd name="T87" fmla="*/ 0 h 412"/>
                  <a:gd name="T88" fmla="*/ 0 w 412"/>
                  <a:gd name="T89" fmla="*/ 0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2" h="412">
                    <a:moveTo>
                      <a:pt x="412" y="412"/>
                    </a:moveTo>
                    <a:lnTo>
                      <a:pt x="412" y="405"/>
                    </a:lnTo>
                    <a:lnTo>
                      <a:pt x="412" y="398"/>
                    </a:lnTo>
                    <a:lnTo>
                      <a:pt x="412" y="390"/>
                    </a:lnTo>
                    <a:lnTo>
                      <a:pt x="412" y="383"/>
                    </a:lnTo>
                    <a:lnTo>
                      <a:pt x="411" y="376"/>
                    </a:lnTo>
                    <a:lnTo>
                      <a:pt x="410" y="368"/>
                    </a:lnTo>
                    <a:lnTo>
                      <a:pt x="410" y="362"/>
                    </a:lnTo>
                    <a:lnTo>
                      <a:pt x="409" y="354"/>
                    </a:lnTo>
                    <a:lnTo>
                      <a:pt x="407" y="348"/>
                    </a:lnTo>
                    <a:lnTo>
                      <a:pt x="406" y="340"/>
                    </a:lnTo>
                    <a:lnTo>
                      <a:pt x="404" y="334"/>
                    </a:lnTo>
                    <a:lnTo>
                      <a:pt x="403" y="326"/>
                    </a:lnTo>
                    <a:lnTo>
                      <a:pt x="402" y="319"/>
                    </a:lnTo>
                    <a:lnTo>
                      <a:pt x="400" y="312"/>
                    </a:lnTo>
                    <a:lnTo>
                      <a:pt x="399" y="305"/>
                    </a:lnTo>
                    <a:lnTo>
                      <a:pt x="397" y="298"/>
                    </a:lnTo>
                    <a:lnTo>
                      <a:pt x="394" y="291"/>
                    </a:lnTo>
                    <a:lnTo>
                      <a:pt x="392" y="285"/>
                    </a:lnTo>
                    <a:lnTo>
                      <a:pt x="390" y="277"/>
                    </a:lnTo>
                    <a:lnTo>
                      <a:pt x="388" y="271"/>
                    </a:lnTo>
                    <a:lnTo>
                      <a:pt x="385" y="264"/>
                    </a:lnTo>
                    <a:lnTo>
                      <a:pt x="382" y="258"/>
                    </a:lnTo>
                    <a:lnTo>
                      <a:pt x="379" y="251"/>
                    </a:lnTo>
                    <a:lnTo>
                      <a:pt x="377" y="244"/>
                    </a:lnTo>
                    <a:lnTo>
                      <a:pt x="374" y="237"/>
                    </a:lnTo>
                    <a:lnTo>
                      <a:pt x="371" y="231"/>
                    </a:lnTo>
                    <a:lnTo>
                      <a:pt x="367" y="224"/>
                    </a:lnTo>
                    <a:lnTo>
                      <a:pt x="364" y="219"/>
                    </a:lnTo>
                    <a:lnTo>
                      <a:pt x="361" y="212"/>
                    </a:lnTo>
                    <a:lnTo>
                      <a:pt x="356" y="206"/>
                    </a:lnTo>
                    <a:lnTo>
                      <a:pt x="353" y="199"/>
                    </a:lnTo>
                    <a:lnTo>
                      <a:pt x="350" y="194"/>
                    </a:lnTo>
                    <a:lnTo>
                      <a:pt x="346" y="187"/>
                    </a:lnTo>
                    <a:lnTo>
                      <a:pt x="341" y="181"/>
                    </a:lnTo>
                    <a:lnTo>
                      <a:pt x="338" y="175"/>
                    </a:lnTo>
                    <a:lnTo>
                      <a:pt x="334" y="170"/>
                    </a:lnTo>
                    <a:lnTo>
                      <a:pt x="329" y="163"/>
                    </a:lnTo>
                    <a:lnTo>
                      <a:pt x="325" y="158"/>
                    </a:lnTo>
                    <a:lnTo>
                      <a:pt x="321" y="153"/>
                    </a:lnTo>
                    <a:lnTo>
                      <a:pt x="315" y="147"/>
                    </a:lnTo>
                    <a:lnTo>
                      <a:pt x="311" y="142"/>
                    </a:lnTo>
                    <a:lnTo>
                      <a:pt x="307" y="136"/>
                    </a:lnTo>
                    <a:lnTo>
                      <a:pt x="301" y="131"/>
                    </a:lnTo>
                    <a:lnTo>
                      <a:pt x="297" y="125"/>
                    </a:lnTo>
                    <a:lnTo>
                      <a:pt x="291" y="120"/>
                    </a:lnTo>
                    <a:lnTo>
                      <a:pt x="286" y="115"/>
                    </a:lnTo>
                    <a:lnTo>
                      <a:pt x="281" y="110"/>
                    </a:lnTo>
                    <a:lnTo>
                      <a:pt x="276" y="105"/>
                    </a:lnTo>
                    <a:lnTo>
                      <a:pt x="271" y="101"/>
                    </a:lnTo>
                    <a:lnTo>
                      <a:pt x="265" y="96"/>
                    </a:lnTo>
                    <a:lnTo>
                      <a:pt x="259" y="91"/>
                    </a:lnTo>
                    <a:lnTo>
                      <a:pt x="253" y="86"/>
                    </a:lnTo>
                    <a:lnTo>
                      <a:pt x="248" y="82"/>
                    </a:lnTo>
                    <a:lnTo>
                      <a:pt x="243" y="78"/>
                    </a:lnTo>
                    <a:lnTo>
                      <a:pt x="236" y="73"/>
                    </a:lnTo>
                    <a:lnTo>
                      <a:pt x="231" y="70"/>
                    </a:lnTo>
                    <a:lnTo>
                      <a:pt x="224" y="66"/>
                    </a:lnTo>
                    <a:lnTo>
                      <a:pt x="219" y="62"/>
                    </a:lnTo>
                    <a:lnTo>
                      <a:pt x="212" y="58"/>
                    </a:lnTo>
                    <a:lnTo>
                      <a:pt x="206" y="55"/>
                    </a:lnTo>
                    <a:lnTo>
                      <a:pt x="199" y="51"/>
                    </a:lnTo>
                    <a:lnTo>
                      <a:pt x="194" y="47"/>
                    </a:lnTo>
                    <a:lnTo>
                      <a:pt x="187" y="44"/>
                    </a:lnTo>
                    <a:lnTo>
                      <a:pt x="181" y="41"/>
                    </a:lnTo>
                    <a:lnTo>
                      <a:pt x="174" y="38"/>
                    </a:lnTo>
                    <a:lnTo>
                      <a:pt x="168" y="36"/>
                    </a:lnTo>
                    <a:lnTo>
                      <a:pt x="161" y="32"/>
                    </a:lnTo>
                    <a:lnTo>
                      <a:pt x="154" y="29"/>
                    </a:lnTo>
                    <a:lnTo>
                      <a:pt x="147" y="27"/>
                    </a:lnTo>
                    <a:lnTo>
                      <a:pt x="141" y="25"/>
                    </a:lnTo>
                    <a:lnTo>
                      <a:pt x="134" y="21"/>
                    </a:lnTo>
                    <a:lnTo>
                      <a:pt x="127" y="19"/>
                    </a:lnTo>
                    <a:lnTo>
                      <a:pt x="120" y="17"/>
                    </a:lnTo>
                    <a:lnTo>
                      <a:pt x="114" y="15"/>
                    </a:lnTo>
                    <a:lnTo>
                      <a:pt x="106" y="14"/>
                    </a:lnTo>
                    <a:lnTo>
                      <a:pt x="100" y="12"/>
                    </a:lnTo>
                    <a:lnTo>
                      <a:pt x="92" y="10"/>
                    </a:lnTo>
                    <a:lnTo>
                      <a:pt x="85" y="8"/>
                    </a:lnTo>
                    <a:lnTo>
                      <a:pt x="78" y="7"/>
                    </a:lnTo>
                    <a:lnTo>
                      <a:pt x="71" y="5"/>
                    </a:lnTo>
                    <a:lnTo>
                      <a:pt x="64" y="4"/>
                    </a:lnTo>
                    <a:lnTo>
                      <a:pt x="57" y="3"/>
                    </a:lnTo>
                    <a:lnTo>
                      <a:pt x="50" y="2"/>
                    </a:lnTo>
                    <a:lnTo>
                      <a:pt x="43" y="2"/>
                    </a:lnTo>
                    <a:lnTo>
                      <a:pt x="36" y="1"/>
                    </a:lnTo>
                    <a:lnTo>
                      <a:pt x="28" y="1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34" name="Freeform 27"/>
              <p:cNvSpPr>
                <a:spLocks/>
              </p:cNvSpPr>
              <p:nvPr/>
            </p:nvSpPr>
            <p:spPr bwMode="auto">
              <a:xfrm>
                <a:off x="1075" y="1084"/>
                <a:ext cx="83" cy="82"/>
              </a:xfrm>
              <a:custGeom>
                <a:avLst/>
                <a:gdLst>
                  <a:gd name="T0" fmla="*/ 3 w 413"/>
                  <a:gd name="T1" fmla="*/ 0 h 412"/>
                  <a:gd name="T2" fmla="*/ 3 w 413"/>
                  <a:gd name="T3" fmla="*/ 0 h 412"/>
                  <a:gd name="T4" fmla="*/ 3 w 413"/>
                  <a:gd name="T5" fmla="*/ 0 h 412"/>
                  <a:gd name="T6" fmla="*/ 3 w 413"/>
                  <a:gd name="T7" fmla="*/ 0 h 412"/>
                  <a:gd name="T8" fmla="*/ 3 w 413"/>
                  <a:gd name="T9" fmla="*/ 0 h 412"/>
                  <a:gd name="T10" fmla="*/ 3 w 413"/>
                  <a:gd name="T11" fmla="*/ 0 h 412"/>
                  <a:gd name="T12" fmla="*/ 3 w 413"/>
                  <a:gd name="T13" fmla="*/ 0 h 412"/>
                  <a:gd name="T14" fmla="*/ 2 w 413"/>
                  <a:gd name="T15" fmla="*/ 0 h 412"/>
                  <a:gd name="T16" fmla="*/ 2 w 413"/>
                  <a:gd name="T17" fmla="*/ 0 h 412"/>
                  <a:gd name="T18" fmla="*/ 2 w 413"/>
                  <a:gd name="T19" fmla="*/ 0 h 412"/>
                  <a:gd name="T20" fmla="*/ 2 w 413"/>
                  <a:gd name="T21" fmla="*/ 0 h 412"/>
                  <a:gd name="T22" fmla="*/ 2 w 413"/>
                  <a:gd name="T23" fmla="*/ 0 h 412"/>
                  <a:gd name="T24" fmla="*/ 2 w 413"/>
                  <a:gd name="T25" fmla="*/ 0 h 412"/>
                  <a:gd name="T26" fmla="*/ 2 w 413"/>
                  <a:gd name="T27" fmla="*/ 0 h 412"/>
                  <a:gd name="T28" fmla="*/ 2 w 413"/>
                  <a:gd name="T29" fmla="*/ 0 h 412"/>
                  <a:gd name="T30" fmla="*/ 2 w 413"/>
                  <a:gd name="T31" fmla="*/ 0 h 412"/>
                  <a:gd name="T32" fmla="*/ 2 w 413"/>
                  <a:gd name="T33" fmla="*/ 1 h 412"/>
                  <a:gd name="T34" fmla="*/ 1 w 413"/>
                  <a:gd name="T35" fmla="*/ 1 h 412"/>
                  <a:gd name="T36" fmla="*/ 1 w 413"/>
                  <a:gd name="T37" fmla="*/ 1 h 412"/>
                  <a:gd name="T38" fmla="*/ 1 w 413"/>
                  <a:gd name="T39" fmla="*/ 1 h 412"/>
                  <a:gd name="T40" fmla="*/ 1 w 413"/>
                  <a:gd name="T41" fmla="*/ 1 h 412"/>
                  <a:gd name="T42" fmla="*/ 1 w 413"/>
                  <a:gd name="T43" fmla="*/ 1 h 412"/>
                  <a:gd name="T44" fmla="*/ 1 w 413"/>
                  <a:gd name="T45" fmla="*/ 1 h 412"/>
                  <a:gd name="T46" fmla="*/ 1 w 413"/>
                  <a:gd name="T47" fmla="*/ 1 h 412"/>
                  <a:gd name="T48" fmla="*/ 1 w 413"/>
                  <a:gd name="T49" fmla="*/ 1 h 412"/>
                  <a:gd name="T50" fmla="*/ 1 w 413"/>
                  <a:gd name="T51" fmla="*/ 1 h 412"/>
                  <a:gd name="T52" fmla="*/ 1 w 413"/>
                  <a:gd name="T53" fmla="*/ 1 h 412"/>
                  <a:gd name="T54" fmla="*/ 1 w 413"/>
                  <a:gd name="T55" fmla="*/ 1 h 412"/>
                  <a:gd name="T56" fmla="*/ 1 w 413"/>
                  <a:gd name="T57" fmla="*/ 1 h 412"/>
                  <a:gd name="T58" fmla="*/ 0 w 413"/>
                  <a:gd name="T59" fmla="*/ 2 h 412"/>
                  <a:gd name="T60" fmla="*/ 0 w 413"/>
                  <a:gd name="T61" fmla="*/ 2 h 412"/>
                  <a:gd name="T62" fmla="*/ 0 w 413"/>
                  <a:gd name="T63" fmla="*/ 2 h 412"/>
                  <a:gd name="T64" fmla="*/ 0 w 413"/>
                  <a:gd name="T65" fmla="*/ 2 h 412"/>
                  <a:gd name="T66" fmla="*/ 0 w 413"/>
                  <a:gd name="T67" fmla="*/ 2 h 412"/>
                  <a:gd name="T68" fmla="*/ 0 w 413"/>
                  <a:gd name="T69" fmla="*/ 2 h 412"/>
                  <a:gd name="T70" fmla="*/ 0 w 413"/>
                  <a:gd name="T71" fmla="*/ 2 h 412"/>
                  <a:gd name="T72" fmla="*/ 0 w 413"/>
                  <a:gd name="T73" fmla="*/ 2 h 412"/>
                  <a:gd name="T74" fmla="*/ 0 w 413"/>
                  <a:gd name="T75" fmla="*/ 2 h 412"/>
                  <a:gd name="T76" fmla="*/ 0 w 413"/>
                  <a:gd name="T77" fmla="*/ 3 h 412"/>
                  <a:gd name="T78" fmla="*/ 0 w 413"/>
                  <a:gd name="T79" fmla="*/ 3 h 412"/>
                  <a:gd name="T80" fmla="*/ 0 w 413"/>
                  <a:gd name="T81" fmla="*/ 3 h 412"/>
                  <a:gd name="T82" fmla="*/ 0 w 413"/>
                  <a:gd name="T83" fmla="*/ 3 h 412"/>
                  <a:gd name="T84" fmla="*/ 0 w 413"/>
                  <a:gd name="T85" fmla="*/ 3 h 412"/>
                  <a:gd name="T86" fmla="*/ 0 w 413"/>
                  <a:gd name="T87" fmla="*/ 3 h 412"/>
                  <a:gd name="T88" fmla="*/ 0 w 413"/>
                  <a:gd name="T89" fmla="*/ 3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3" h="412">
                    <a:moveTo>
                      <a:pt x="413" y="0"/>
                    </a:moveTo>
                    <a:lnTo>
                      <a:pt x="405" y="0"/>
                    </a:lnTo>
                    <a:lnTo>
                      <a:pt x="399" y="0"/>
                    </a:lnTo>
                    <a:lnTo>
                      <a:pt x="391" y="0"/>
                    </a:lnTo>
                    <a:lnTo>
                      <a:pt x="384" y="1"/>
                    </a:lnTo>
                    <a:lnTo>
                      <a:pt x="377" y="1"/>
                    </a:lnTo>
                    <a:lnTo>
                      <a:pt x="369" y="2"/>
                    </a:lnTo>
                    <a:lnTo>
                      <a:pt x="363" y="2"/>
                    </a:lnTo>
                    <a:lnTo>
                      <a:pt x="355" y="3"/>
                    </a:lnTo>
                    <a:lnTo>
                      <a:pt x="349" y="4"/>
                    </a:lnTo>
                    <a:lnTo>
                      <a:pt x="341" y="5"/>
                    </a:lnTo>
                    <a:lnTo>
                      <a:pt x="333" y="7"/>
                    </a:lnTo>
                    <a:lnTo>
                      <a:pt x="327" y="8"/>
                    </a:lnTo>
                    <a:lnTo>
                      <a:pt x="319" y="10"/>
                    </a:lnTo>
                    <a:lnTo>
                      <a:pt x="313" y="12"/>
                    </a:lnTo>
                    <a:lnTo>
                      <a:pt x="306" y="14"/>
                    </a:lnTo>
                    <a:lnTo>
                      <a:pt x="299" y="15"/>
                    </a:lnTo>
                    <a:lnTo>
                      <a:pt x="292" y="17"/>
                    </a:lnTo>
                    <a:lnTo>
                      <a:pt x="285" y="19"/>
                    </a:lnTo>
                    <a:lnTo>
                      <a:pt x="278" y="21"/>
                    </a:lnTo>
                    <a:lnTo>
                      <a:pt x="272" y="25"/>
                    </a:lnTo>
                    <a:lnTo>
                      <a:pt x="265" y="27"/>
                    </a:lnTo>
                    <a:lnTo>
                      <a:pt x="258" y="29"/>
                    </a:lnTo>
                    <a:lnTo>
                      <a:pt x="251" y="32"/>
                    </a:lnTo>
                    <a:lnTo>
                      <a:pt x="245" y="36"/>
                    </a:lnTo>
                    <a:lnTo>
                      <a:pt x="238" y="38"/>
                    </a:lnTo>
                    <a:lnTo>
                      <a:pt x="232" y="41"/>
                    </a:lnTo>
                    <a:lnTo>
                      <a:pt x="225" y="44"/>
                    </a:lnTo>
                    <a:lnTo>
                      <a:pt x="219" y="47"/>
                    </a:lnTo>
                    <a:lnTo>
                      <a:pt x="213" y="51"/>
                    </a:lnTo>
                    <a:lnTo>
                      <a:pt x="207" y="55"/>
                    </a:lnTo>
                    <a:lnTo>
                      <a:pt x="200" y="58"/>
                    </a:lnTo>
                    <a:lnTo>
                      <a:pt x="194" y="62"/>
                    </a:lnTo>
                    <a:lnTo>
                      <a:pt x="188" y="66"/>
                    </a:lnTo>
                    <a:lnTo>
                      <a:pt x="182" y="70"/>
                    </a:lnTo>
                    <a:lnTo>
                      <a:pt x="176" y="73"/>
                    </a:lnTo>
                    <a:lnTo>
                      <a:pt x="170" y="78"/>
                    </a:lnTo>
                    <a:lnTo>
                      <a:pt x="164" y="82"/>
                    </a:lnTo>
                    <a:lnTo>
                      <a:pt x="159" y="86"/>
                    </a:lnTo>
                    <a:lnTo>
                      <a:pt x="154" y="91"/>
                    </a:lnTo>
                    <a:lnTo>
                      <a:pt x="147" y="96"/>
                    </a:lnTo>
                    <a:lnTo>
                      <a:pt x="142" y="101"/>
                    </a:lnTo>
                    <a:lnTo>
                      <a:pt x="136" y="105"/>
                    </a:lnTo>
                    <a:lnTo>
                      <a:pt x="131" y="110"/>
                    </a:lnTo>
                    <a:lnTo>
                      <a:pt x="126" y="115"/>
                    </a:lnTo>
                    <a:lnTo>
                      <a:pt x="121" y="120"/>
                    </a:lnTo>
                    <a:lnTo>
                      <a:pt x="116" y="125"/>
                    </a:lnTo>
                    <a:lnTo>
                      <a:pt x="111" y="131"/>
                    </a:lnTo>
                    <a:lnTo>
                      <a:pt x="106" y="136"/>
                    </a:lnTo>
                    <a:lnTo>
                      <a:pt x="101" y="142"/>
                    </a:lnTo>
                    <a:lnTo>
                      <a:pt x="96" y="147"/>
                    </a:lnTo>
                    <a:lnTo>
                      <a:pt x="92" y="153"/>
                    </a:lnTo>
                    <a:lnTo>
                      <a:pt x="87" y="158"/>
                    </a:lnTo>
                    <a:lnTo>
                      <a:pt x="83" y="163"/>
                    </a:lnTo>
                    <a:lnTo>
                      <a:pt x="79" y="170"/>
                    </a:lnTo>
                    <a:lnTo>
                      <a:pt x="74" y="175"/>
                    </a:lnTo>
                    <a:lnTo>
                      <a:pt x="70" y="181"/>
                    </a:lnTo>
                    <a:lnTo>
                      <a:pt x="67" y="187"/>
                    </a:lnTo>
                    <a:lnTo>
                      <a:pt x="62" y="194"/>
                    </a:lnTo>
                    <a:lnTo>
                      <a:pt x="59" y="199"/>
                    </a:lnTo>
                    <a:lnTo>
                      <a:pt x="55" y="206"/>
                    </a:lnTo>
                    <a:lnTo>
                      <a:pt x="52" y="212"/>
                    </a:lnTo>
                    <a:lnTo>
                      <a:pt x="48" y="219"/>
                    </a:lnTo>
                    <a:lnTo>
                      <a:pt x="45" y="224"/>
                    </a:lnTo>
                    <a:lnTo>
                      <a:pt x="42" y="231"/>
                    </a:lnTo>
                    <a:lnTo>
                      <a:pt x="39" y="237"/>
                    </a:lnTo>
                    <a:lnTo>
                      <a:pt x="35" y="244"/>
                    </a:lnTo>
                    <a:lnTo>
                      <a:pt x="33" y="251"/>
                    </a:lnTo>
                    <a:lnTo>
                      <a:pt x="30" y="258"/>
                    </a:lnTo>
                    <a:lnTo>
                      <a:pt x="28" y="264"/>
                    </a:lnTo>
                    <a:lnTo>
                      <a:pt x="25" y="271"/>
                    </a:lnTo>
                    <a:lnTo>
                      <a:pt x="22" y="277"/>
                    </a:lnTo>
                    <a:lnTo>
                      <a:pt x="20" y="285"/>
                    </a:lnTo>
                    <a:lnTo>
                      <a:pt x="18" y="291"/>
                    </a:lnTo>
                    <a:lnTo>
                      <a:pt x="16" y="298"/>
                    </a:lnTo>
                    <a:lnTo>
                      <a:pt x="14" y="305"/>
                    </a:lnTo>
                    <a:lnTo>
                      <a:pt x="13" y="312"/>
                    </a:lnTo>
                    <a:lnTo>
                      <a:pt x="10" y="319"/>
                    </a:lnTo>
                    <a:lnTo>
                      <a:pt x="9" y="326"/>
                    </a:lnTo>
                    <a:lnTo>
                      <a:pt x="7" y="334"/>
                    </a:lnTo>
                    <a:lnTo>
                      <a:pt x="6" y="340"/>
                    </a:lnTo>
                    <a:lnTo>
                      <a:pt x="5" y="348"/>
                    </a:lnTo>
                    <a:lnTo>
                      <a:pt x="4" y="354"/>
                    </a:lnTo>
                    <a:lnTo>
                      <a:pt x="3" y="362"/>
                    </a:lnTo>
                    <a:lnTo>
                      <a:pt x="2" y="369"/>
                    </a:lnTo>
                    <a:lnTo>
                      <a:pt x="2" y="376"/>
                    </a:lnTo>
                    <a:lnTo>
                      <a:pt x="1" y="383"/>
                    </a:lnTo>
                    <a:lnTo>
                      <a:pt x="1" y="390"/>
                    </a:lnTo>
                    <a:lnTo>
                      <a:pt x="1" y="398"/>
                    </a:lnTo>
                    <a:lnTo>
                      <a:pt x="0" y="405"/>
                    </a:lnTo>
                    <a:lnTo>
                      <a:pt x="0" y="412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35" name="Rectangle 28"/>
              <p:cNvSpPr>
                <a:spLocks noChangeArrowheads="1"/>
              </p:cNvSpPr>
              <p:nvPr/>
            </p:nvSpPr>
            <p:spPr bwMode="auto">
              <a:xfrm>
                <a:off x="1339" y="1058"/>
                <a:ext cx="13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...</a:t>
                </a:r>
                <a:endParaRPr lang="en-US" altLang="fi-FI" sz="1800"/>
              </a:p>
            </p:txBody>
          </p:sp>
          <p:sp>
            <p:nvSpPr>
              <p:cNvPr id="60536" name="Rectangle 29"/>
              <p:cNvSpPr>
                <a:spLocks noChangeArrowheads="1"/>
              </p:cNvSpPr>
              <p:nvPr/>
            </p:nvSpPr>
            <p:spPr bwMode="auto">
              <a:xfrm>
                <a:off x="1263" y="1318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fi-FI" sz="1800"/>
              </a:p>
            </p:txBody>
          </p:sp>
          <p:sp>
            <p:nvSpPr>
              <p:cNvPr id="60537" name="Rectangle 30"/>
              <p:cNvSpPr>
                <a:spLocks noChangeArrowheads="1"/>
              </p:cNvSpPr>
              <p:nvPr/>
            </p:nvSpPr>
            <p:spPr bwMode="auto">
              <a:xfrm>
                <a:off x="1188" y="1198"/>
                <a:ext cx="8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fi-FI" sz="1800"/>
              </a:p>
            </p:txBody>
          </p:sp>
          <p:sp>
            <p:nvSpPr>
              <p:cNvPr id="60538" name="Rectangle 31"/>
              <p:cNvSpPr>
                <a:spLocks noChangeArrowheads="1"/>
              </p:cNvSpPr>
              <p:nvPr/>
            </p:nvSpPr>
            <p:spPr bwMode="auto">
              <a:xfrm>
                <a:off x="1331" y="1202"/>
                <a:ext cx="13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...</a:t>
                </a:r>
                <a:endParaRPr lang="en-US" altLang="fi-FI" sz="1800"/>
              </a:p>
            </p:txBody>
          </p:sp>
          <p:sp>
            <p:nvSpPr>
              <p:cNvPr id="60539" name="Rectangle 32"/>
              <p:cNvSpPr>
                <a:spLocks noChangeArrowheads="1"/>
              </p:cNvSpPr>
              <p:nvPr/>
            </p:nvSpPr>
            <p:spPr bwMode="auto">
              <a:xfrm>
                <a:off x="1497" y="1051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en-US" altLang="fi-FI" sz="1800"/>
              </a:p>
            </p:txBody>
          </p:sp>
          <p:sp>
            <p:nvSpPr>
              <p:cNvPr id="60540" name="Rectangle 33"/>
              <p:cNvSpPr>
                <a:spLocks noChangeArrowheads="1"/>
              </p:cNvSpPr>
              <p:nvPr/>
            </p:nvSpPr>
            <p:spPr bwMode="auto">
              <a:xfrm>
                <a:off x="1584" y="1174"/>
                <a:ext cx="1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k-1</a:t>
                </a:r>
                <a:endParaRPr lang="en-US" altLang="fi-FI" sz="1800"/>
              </a:p>
            </p:txBody>
          </p:sp>
        </p:grpSp>
        <p:grpSp>
          <p:nvGrpSpPr>
            <p:cNvPr id="60433" name="Group 34"/>
            <p:cNvGrpSpPr>
              <a:grpSpLocks/>
            </p:cNvGrpSpPr>
            <p:nvPr/>
          </p:nvGrpSpPr>
          <p:grpSpPr bwMode="auto">
            <a:xfrm>
              <a:off x="2055" y="917"/>
              <a:ext cx="743" cy="384"/>
              <a:chOff x="2004" y="1051"/>
              <a:chExt cx="743" cy="384"/>
            </a:xfrm>
          </p:grpSpPr>
          <p:sp>
            <p:nvSpPr>
              <p:cNvPr id="60505" name="Line 35"/>
              <p:cNvSpPr>
                <a:spLocks noChangeShapeType="1"/>
              </p:cNvSpPr>
              <p:nvPr/>
            </p:nvSpPr>
            <p:spPr bwMode="auto">
              <a:xfrm>
                <a:off x="2004" y="1166"/>
                <a:ext cx="1" cy="18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06" name="Line 36"/>
              <p:cNvSpPr>
                <a:spLocks noChangeShapeType="1"/>
              </p:cNvSpPr>
              <p:nvPr/>
            </p:nvSpPr>
            <p:spPr bwMode="auto">
              <a:xfrm>
                <a:off x="2086" y="1434"/>
                <a:ext cx="578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07" name="Line 37"/>
              <p:cNvSpPr>
                <a:spLocks noChangeShapeType="1"/>
              </p:cNvSpPr>
              <p:nvPr/>
            </p:nvSpPr>
            <p:spPr bwMode="auto">
              <a:xfrm flipV="1">
                <a:off x="2746" y="1166"/>
                <a:ext cx="1" cy="18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08" name="Line 38"/>
              <p:cNvSpPr>
                <a:spLocks noChangeShapeType="1"/>
              </p:cNvSpPr>
              <p:nvPr/>
            </p:nvSpPr>
            <p:spPr bwMode="auto">
              <a:xfrm flipH="1">
                <a:off x="2086" y="1084"/>
                <a:ext cx="578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09" name="Freeform 39"/>
              <p:cNvSpPr>
                <a:spLocks/>
              </p:cNvSpPr>
              <p:nvPr/>
            </p:nvSpPr>
            <p:spPr bwMode="auto">
              <a:xfrm>
                <a:off x="2004" y="1352"/>
                <a:ext cx="82" cy="82"/>
              </a:xfrm>
              <a:custGeom>
                <a:avLst/>
                <a:gdLst>
                  <a:gd name="T0" fmla="*/ 0 w 413"/>
                  <a:gd name="T1" fmla="*/ 0 h 412"/>
                  <a:gd name="T2" fmla="*/ 0 w 413"/>
                  <a:gd name="T3" fmla="*/ 0 h 412"/>
                  <a:gd name="T4" fmla="*/ 0 w 413"/>
                  <a:gd name="T5" fmla="*/ 0 h 412"/>
                  <a:gd name="T6" fmla="*/ 0 w 413"/>
                  <a:gd name="T7" fmla="*/ 0 h 412"/>
                  <a:gd name="T8" fmla="*/ 0 w 413"/>
                  <a:gd name="T9" fmla="*/ 1 h 412"/>
                  <a:gd name="T10" fmla="*/ 0 w 413"/>
                  <a:gd name="T11" fmla="*/ 1 h 412"/>
                  <a:gd name="T12" fmla="*/ 0 w 413"/>
                  <a:gd name="T13" fmla="*/ 1 h 412"/>
                  <a:gd name="T14" fmla="*/ 0 w 413"/>
                  <a:gd name="T15" fmla="*/ 1 h 412"/>
                  <a:gd name="T16" fmla="*/ 0 w 413"/>
                  <a:gd name="T17" fmla="*/ 1 h 412"/>
                  <a:gd name="T18" fmla="*/ 0 w 413"/>
                  <a:gd name="T19" fmla="*/ 1 h 412"/>
                  <a:gd name="T20" fmla="*/ 0 w 413"/>
                  <a:gd name="T21" fmla="*/ 1 h 412"/>
                  <a:gd name="T22" fmla="*/ 0 w 413"/>
                  <a:gd name="T23" fmla="*/ 1 h 412"/>
                  <a:gd name="T24" fmla="*/ 0 w 413"/>
                  <a:gd name="T25" fmla="*/ 1 h 412"/>
                  <a:gd name="T26" fmla="*/ 0 w 413"/>
                  <a:gd name="T27" fmla="*/ 1 h 412"/>
                  <a:gd name="T28" fmla="*/ 0 w 413"/>
                  <a:gd name="T29" fmla="*/ 2 h 412"/>
                  <a:gd name="T30" fmla="*/ 0 w 413"/>
                  <a:gd name="T31" fmla="*/ 2 h 412"/>
                  <a:gd name="T32" fmla="*/ 1 w 413"/>
                  <a:gd name="T33" fmla="*/ 2 h 412"/>
                  <a:gd name="T34" fmla="*/ 1 w 413"/>
                  <a:gd name="T35" fmla="*/ 2 h 412"/>
                  <a:gd name="T36" fmla="*/ 1 w 413"/>
                  <a:gd name="T37" fmla="*/ 2 h 412"/>
                  <a:gd name="T38" fmla="*/ 1 w 413"/>
                  <a:gd name="T39" fmla="*/ 2 h 412"/>
                  <a:gd name="T40" fmla="*/ 1 w 413"/>
                  <a:gd name="T41" fmla="*/ 2 h 412"/>
                  <a:gd name="T42" fmla="*/ 1 w 413"/>
                  <a:gd name="T43" fmla="*/ 2 h 412"/>
                  <a:gd name="T44" fmla="*/ 1 w 413"/>
                  <a:gd name="T45" fmla="*/ 2 h 412"/>
                  <a:gd name="T46" fmla="*/ 1 w 413"/>
                  <a:gd name="T47" fmla="*/ 2 h 412"/>
                  <a:gd name="T48" fmla="*/ 1 w 413"/>
                  <a:gd name="T49" fmla="*/ 2 h 412"/>
                  <a:gd name="T50" fmla="*/ 1 w 413"/>
                  <a:gd name="T51" fmla="*/ 3 h 412"/>
                  <a:gd name="T52" fmla="*/ 1 w 413"/>
                  <a:gd name="T53" fmla="*/ 3 h 412"/>
                  <a:gd name="T54" fmla="*/ 1 w 413"/>
                  <a:gd name="T55" fmla="*/ 3 h 412"/>
                  <a:gd name="T56" fmla="*/ 1 w 413"/>
                  <a:gd name="T57" fmla="*/ 3 h 412"/>
                  <a:gd name="T58" fmla="*/ 2 w 413"/>
                  <a:gd name="T59" fmla="*/ 3 h 412"/>
                  <a:gd name="T60" fmla="*/ 2 w 413"/>
                  <a:gd name="T61" fmla="*/ 3 h 412"/>
                  <a:gd name="T62" fmla="*/ 2 w 413"/>
                  <a:gd name="T63" fmla="*/ 3 h 412"/>
                  <a:gd name="T64" fmla="*/ 2 w 413"/>
                  <a:gd name="T65" fmla="*/ 3 h 412"/>
                  <a:gd name="T66" fmla="*/ 2 w 413"/>
                  <a:gd name="T67" fmla="*/ 3 h 412"/>
                  <a:gd name="T68" fmla="*/ 2 w 413"/>
                  <a:gd name="T69" fmla="*/ 3 h 412"/>
                  <a:gd name="T70" fmla="*/ 2 w 413"/>
                  <a:gd name="T71" fmla="*/ 3 h 412"/>
                  <a:gd name="T72" fmla="*/ 2 w 413"/>
                  <a:gd name="T73" fmla="*/ 3 h 412"/>
                  <a:gd name="T74" fmla="*/ 2 w 413"/>
                  <a:gd name="T75" fmla="*/ 3 h 412"/>
                  <a:gd name="T76" fmla="*/ 3 w 413"/>
                  <a:gd name="T77" fmla="*/ 3 h 412"/>
                  <a:gd name="T78" fmla="*/ 3 w 413"/>
                  <a:gd name="T79" fmla="*/ 3 h 412"/>
                  <a:gd name="T80" fmla="*/ 3 w 413"/>
                  <a:gd name="T81" fmla="*/ 3 h 412"/>
                  <a:gd name="T82" fmla="*/ 3 w 413"/>
                  <a:gd name="T83" fmla="*/ 3 h 412"/>
                  <a:gd name="T84" fmla="*/ 3 w 413"/>
                  <a:gd name="T85" fmla="*/ 3 h 412"/>
                  <a:gd name="T86" fmla="*/ 3 w 413"/>
                  <a:gd name="T87" fmla="*/ 3 h 412"/>
                  <a:gd name="T88" fmla="*/ 3 w 413"/>
                  <a:gd name="T89" fmla="*/ 3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3" h="412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2"/>
                    </a:lnTo>
                    <a:lnTo>
                      <a:pt x="1" y="29"/>
                    </a:lnTo>
                    <a:lnTo>
                      <a:pt x="1" y="36"/>
                    </a:lnTo>
                    <a:lnTo>
                      <a:pt x="2" y="44"/>
                    </a:lnTo>
                    <a:lnTo>
                      <a:pt x="3" y="50"/>
                    </a:lnTo>
                    <a:lnTo>
                      <a:pt x="4" y="58"/>
                    </a:lnTo>
                    <a:lnTo>
                      <a:pt x="5" y="64"/>
                    </a:lnTo>
                    <a:lnTo>
                      <a:pt x="6" y="72"/>
                    </a:lnTo>
                    <a:lnTo>
                      <a:pt x="7" y="78"/>
                    </a:lnTo>
                    <a:lnTo>
                      <a:pt x="9" y="86"/>
                    </a:lnTo>
                    <a:lnTo>
                      <a:pt x="11" y="92"/>
                    </a:lnTo>
                    <a:lnTo>
                      <a:pt x="12" y="100"/>
                    </a:lnTo>
                    <a:lnTo>
                      <a:pt x="14" y="107"/>
                    </a:lnTo>
                    <a:lnTo>
                      <a:pt x="16" y="114"/>
                    </a:lnTo>
                    <a:lnTo>
                      <a:pt x="18" y="121"/>
                    </a:lnTo>
                    <a:lnTo>
                      <a:pt x="20" y="127"/>
                    </a:lnTo>
                    <a:lnTo>
                      <a:pt x="23" y="135"/>
                    </a:lnTo>
                    <a:lnTo>
                      <a:pt x="25" y="141"/>
                    </a:lnTo>
                    <a:lnTo>
                      <a:pt x="27" y="148"/>
                    </a:lnTo>
                    <a:lnTo>
                      <a:pt x="30" y="154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9" y="175"/>
                    </a:lnTo>
                    <a:lnTo>
                      <a:pt x="42" y="181"/>
                    </a:lnTo>
                    <a:lnTo>
                      <a:pt x="44" y="188"/>
                    </a:lnTo>
                    <a:lnTo>
                      <a:pt x="49" y="194"/>
                    </a:lnTo>
                    <a:lnTo>
                      <a:pt x="52" y="200"/>
                    </a:lnTo>
                    <a:lnTo>
                      <a:pt x="55" y="206"/>
                    </a:lnTo>
                    <a:lnTo>
                      <a:pt x="58" y="213"/>
                    </a:lnTo>
                    <a:lnTo>
                      <a:pt x="63" y="219"/>
                    </a:lnTo>
                    <a:lnTo>
                      <a:pt x="66" y="225"/>
                    </a:lnTo>
                    <a:lnTo>
                      <a:pt x="70" y="231"/>
                    </a:lnTo>
                    <a:lnTo>
                      <a:pt x="75" y="237"/>
                    </a:lnTo>
                    <a:lnTo>
                      <a:pt x="79" y="243"/>
                    </a:lnTo>
                    <a:lnTo>
                      <a:pt x="83" y="249"/>
                    </a:lnTo>
                    <a:lnTo>
                      <a:pt x="88" y="254"/>
                    </a:lnTo>
                    <a:lnTo>
                      <a:pt x="92" y="259"/>
                    </a:lnTo>
                    <a:lnTo>
                      <a:pt x="96" y="266"/>
                    </a:lnTo>
                    <a:lnTo>
                      <a:pt x="101" y="271"/>
                    </a:lnTo>
                    <a:lnTo>
                      <a:pt x="106" y="277"/>
                    </a:lnTo>
                    <a:lnTo>
                      <a:pt x="110" y="281"/>
                    </a:lnTo>
                    <a:lnTo>
                      <a:pt x="116" y="286"/>
                    </a:lnTo>
                    <a:lnTo>
                      <a:pt x="121" y="292"/>
                    </a:lnTo>
                    <a:lnTo>
                      <a:pt x="126" y="297"/>
                    </a:lnTo>
                    <a:lnTo>
                      <a:pt x="131" y="302"/>
                    </a:lnTo>
                    <a:lnTo>
                      <a:pt x="136" y="307"/>
                    </a:lnTo>
                    <a:lnTo>
                      <a:pt x="142" y="311"/>
                    </a:lnTo>
                    <a:lnTo>
                      <a:pt x="147" y="316"/>
                    </a:lnTo>
                    <a:lnTo>
                      <a:pt x="153" y="321"/>
                    </a:lnTo>
                    <a:lnTo>
                      <a:pt x="158" y="326"/>
                    </a:lnTo>
                    <a:lnTo>
                      <a:pt x="165" y="330"/>
                    </a:lnTo>
                    <a:lnTo>
                      <a:pt x="170" y="334"/>
                    </a:lnTo>
                    <a:lnTo>
                      <a:pt x="175" y="339"/>
                    </a:lnTo>
                    <a:lnTo>
                      <a:pt x="182" y="342"/>
                    </a:lnTo>
                    <a:lnTo>
                      <a:pt x="187" y="346"/>
                    </a:lnTo>
                    <a:lnTo>
                      <a:pt x="194" y="350"/>
                    </a:lnTo>
                    <a:lnTo>
                      <a:pt x="200" y="354"/>
                    </a:lnTo>
                    <a:lnTo>
                      <a:pt x="206" y="357"/>
                    </a:lnTo>
                    <a:lnTo>
                      <a:pt x="212" y="361"/>
                    </a:lnTo>
                    <a:lnTo>
                      <a:pt x="219" y="365"/>
                    </a:lnTo>
                    <a:lnTo>
                      <a:pt x="225" y="368"/>
                    </a:lnTo>
                    <a:lnTo>
                      <a:pt x="232" y="371"/>
                    </a:lnTo>
                    <a:lnTo>
                      <a:pt x="238" y="374"/>
                    </a:lnTo>
                    <a:lnTo>
                      <a:pt x="245" y="378"/>
                    </a:lnTo>
                    <a:lnTo>
                      <a:pt x="251" y="380"/>
                    </a:lnTo>
                    <a:lnTo>
                      <a:pt x="258" y="383"/>
                    </a:lnTo>
                    <a:lnTo>
                      <a:pt x="264" y="385"/>
                    </a:lnTo>
                    <a:lnTo>
                      <a:pt x="271" y="388"/>
                    </a:lnTo>
                    <a:lnTo>
                      <a:pt x="278" y="391"/>
                    </a:lnTo>
                    <a:lnTo>
                      <a:pt x="285" y="393"/>
                    </a:lnTo>
                    <a:lnTo>
                      <a:pt x="291" y="395"/>
                    </a:lnTo>
                    <a:lnTo>
                      <a:pt x="299" y="397"/>
                    </a:lnTo>
                    <a:lnTo>
                      <a:pt x="306" y="399"/>
                    </a:lnTo>
                    <a:lnTo>
                      <a:pt x="313" y="400"/>
                    </a:lnTo>
                    <a:lnTo>
                      <a:pt x="320" y="402"/>
                    </a:lnTo>
                    <a:lnTo>
                      <a:pt x="327" y="404"/>
                    </a:lnTo>
                    <a:lnTo>
                      <a:pt x="334" y="405"/>
                    </a:lnTo>
                    <a:lnTo>
                      <a:pt x="341" y="407"/>
                    </a:lnTo>
                    <a:lnTo>
                      <a:pt x="348" y="408"/>
                    </a:lnTo>
                    <a:lnTo>
                      <a:pt x="355" y="409"/>
                    </a:lnTo>
                    <a:lnTo>
                      <a:pt x="362" y="410"/>
                    </a:lnTo>
                    <a:lnTo>
                      <a:pt x="370" y="410"/>
                    </a:lnTo>
                    <a:lnTo>
                      <a:pt x="377" y="411"/>
                    </a:lnTo>
                    <a:lnTo>
                      <a:pt x="384" y="412"/>
                    </a:lnTo>
                    <a:lnTo>
                      <a:pt x="391" y="412"/>
                    </a:lnTo>
                    <a:lnTo>
                      <a:pt x="398" y="412"/>
                    </a:lnTo>
                    <a:lnTo>
                      <a:pt x="405" y="412"/>
                    </a:lnTo>
                    <a:lnTo>
                      <a:pt x="413" y="412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10" name="Freeform 40"/>
              <p:cNvSpPr>
                <a:spLocks/>
              </p:cNvSpPr>
              <p:nvPr/>
            </p:nvSpPr>
            <p:spPr bwMode="auto">
              <a:xfrm>
                <a:off x="2664" y="1352"/>
                <a:ext cx="82" cy="82"/>
              </a:xfrm>
              <a:custGeom>
                <a:avLst/>
                <a:gdLst>
                  <a:gd name="T0" fmla="*/ 0 w 413"/>
                  <a:gd name="T1" fmla="*/ 3 h 412"/>
                  <a:gd name="T2" fmla="*/ 0 w 413"/>
                  <a:gd name="T3" fmla="*/ 3 h 412"/>
                  <a:gd name="T4" fmla="*/ 0 w 413"/>
                  <a:gd name="T5" fmla="*/ 3 h 412"/>
                  <a:gd name="T6" fmla="*/ 0 w 413"/>
                  <a:gd name="T7" fmla="*/ 3 h 412"/>
                  <a:gd name="T8" fmla="*/ 1 w 413"/>
                  <a:gd name="T9" fmla="*/ 3 h 412"/>
                  <a:gd name="T10" fmla="*/ 1 w 413"/>
                  <a:gd name="T11" fmla="*/ 3 h 412"/>
                  <a:gd name="T12" fmla="*/ 1 w 413"/>
                  <a:gd name="T13" fmla="*/ 3 h 412"/>
                  <a:gd name="T14" fmla="*/ 1 w 413"/>
                  <a:gd name="T15" fmla="*/ 3 h 412"/>
                  <a:gd name="T16" fmla="*/ 1 w 413"/>
                  <a:gd name="T17" fmla="*/ 3 h 412"/>
                  <a:gd name="T18" fmla="*/ 1 w 413"/>
                  <a:gd name="T19" fmla="*/ 3 h 412"/>
                  <a:gd name="T20" fmla="*/ 1 w 413"/>
                  <a:gd name="T21" fmla="*/ 3 h 412"/>
                  <a:gd name="T22" fmla="*/ 1 w 413"/>
                  <a:gd name="T23" fmla="*/ 3 h 412"/>
                  <a:gd name="T24" fmla="*/ 1 w 413"/>
                  <a:gd name="T25" fmla="*/ 3 h 412"/>
                  <a:gd name="T26" fmla="*/ 1 w 413"/>
                  <a:gd name="T27" fmla="*/ 3 h 412"/>
                  <a:gd name="T28" fmla="*/ 2 w 413"/>
                  <a:gd name="T29" fmla="*/ 3 h 412"/>
                  <a:gd name="T30" fmla="*/ 2 w 413"/>
                  <a:gd name="T31" fmla="*/ 3 h 412"/>
                  <a:gd name="T32" fmla="*/ 2 w 413"/>
                  <a:gd name="T33" fmla="*/ 3 h 412"/>
                  <a:gd name="T34" fmla="*/ 2 w 413"/>
                  <a:gd name="T35" fmla="*/ 3 h 412"/>
                  <a:gd name="T36" fmla="*/ 2 w 413"/>
                  <a:gd name="T37" fmla="*/ 3 h 412"/>
                  <a:gd name="T38" fmla="*/ 2 w 413"/>
                  <a:gd name="T39" fmla="*/ 3 h 412"/>
                  <a:gd name="T40" fmla="*/ 2 w 413"/>
                  <a:gd name="T41" fmla="*/ 2 h 412"/>
                  <a:gd name="T42" fmla="*/ 2 w 413"/>
                  <a:gd name="T43" fmla="*/ 2 h 412"/>
                  <a:gd name="T44" fmla="*/ 2 w 413"/>
                  <a:gd name="T45" fmla="*/ 2 h 412"/>
                  <a:gd name="T46" fmla="*/ 2 w 413"/>
                  <a:gd name="T47" fmla="*/ 2 h 412"/>
                  <a:gd name="T48" fmla="*/ 2 w 413"/>
                  <a:gd name="T49" fmla="*/ 2 h 412"/>
                  <a:gd name="T50" fmla="*/ 3 w 413"/>
                  <a:gd name="T51" fmla="*/ 2 h 412"/>
                  <a:gd name="T52" fmla="*/ 3 w 413"/>
                  <a:gd name="T53" fmla="*/ 2 h 412"/>
                  <a:gd name="T54" fmla="*/ 3 w 413"/>
                  <a:gd name="T55" fmla="*/ 2 h 412"/>
                  <a:gd name="T56" fmla="*/ 3 w 413"/>
                  <a:gd name="T57" fmla="*/ 2 h 412"/>
                  <a:gd name="T58" fmla="*/ 3 w 413"/>
                  <a:gd name="T59" fmla="*/ 2 h 412"/>
                  <a:gd name="T60" fmla="*/ 3 w 413"/>
                  <a:gd name="T61" fmla="*/ 2 h 412"/>
                  <a:gd name="T62" fmla="*/ 3 w 413"/>
                  <a:gd name="T63" fmla="*/ 1 h 412"/>
                  <a:gd name="T64" fmla="*/ 3 w 413"/>
                  <a:gd name="T65" fmla="*/ 1 h 412"/>
                  <a:gd name="T66" fmla="*/ 3 w 413"/>
                  <a:gd name="T67" fmla="*/ 1 h 412"/>
                  <a:gd name="T68" fmla="*/ 3 w 413"/>
                  <a:gd name="T69" fmla="*/ 1 h 412"/>
                  <a:gd name="T70" fmla="*/ 3 w 413"/>
                  <a:gd name="T71" fmla="*/ 1 h 412"/>
                  <a:gd name="T72" fmla="*/ 3 w 413"/>
                  <a:gd name="T73" fmla="*/ 1 h 412"/>
                  <a:gd name="T74" fmla="*/ 3 w 413"/>
                  <a:gd name="T75" fmla="*/ 1 h 412"/>
                  <a:gd name="T76" fmla="*/ 3 w 413"/>
                  <a:gd name="T77" fmla="*/ 1 h 412"/>
                  <a:gd name="T78" fmla="*/ 3 w 413"/>
                  <a:gd name="T79" fmla="*/ 1 h 412"/>
                  <a:gd name="T80" fmla="*/ 3 w 413"/>
                  <a:gd name="T81" fmla="*/ 1 h 412"/>
                  <a:gd name="T82" fmla="*/ 3 w 413"/>
                  <a:gd name="T83" fmla="*/ 0 h 412"/>
                  <a:gd name="T84" fmla="*/ 3 w 413"/>
                  <a:gd name="T85" fmla="*/ 0 h 412"/>
                  <a:gd name="T86" fmla="*/ 3 w 413"/>
                  <a:gd name="T87" fmla="*/ 0 h 412"/>
                  <a:gd name="T88" fmla="*/ 3 w 413"/>
                  <a:gd name="T89" fmla="*/ 0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3" h="412">
                    <a:moveTo>
                      <a:pt x="0" y="412"/>
                    </a:moveTo>
                    <a:lnTo>
                      <a:pt x="8" y="412"/>
                    </a:lnTo>
                    <a:lnTo>
                      <a:pt x="15" y="412"/>
                    </a:lnTo>
                    <a:lnTo>
                      <a:pt x="22" y="412"/>
                    </a:lnTo>
                    <a:lnTo>
                      <a:pt x="29" y="412"/>
                    </a:lnTo>
                    <a:lnTo>
                      <a:pt x="37" y="411"/>
                    </a:lnTo>
                    <a:lnTo>
                      <a:pt x="43" y="410"/>
                    </a:lnTo>
                    <a:lnTo>
                      <a:pt x="51" y="410"/>
                    </a:lnTo>
                    <a:lnTo>
                      <a:pt x="57" y="409"/>
                    </a:lnTo>
                    <a:lnTo>
                      <a:pt x="65" y="408"/>
                    </a:lnTo>
                    <a:lnTo>
                      <a:pt x="73" y="407"/>
                    </a:lnTo>
                    <a:lnTo>
                      <a:pt x="79" y="405"/>
                    </a:lnTo>
                    <a:lnTo>
                      <a:pt x="87" y="404"/>
                    </a:lnTo>
                    <a:lnTo>
                      <a:pt x="93" y="402"/>
                    </a:lnTo>
                    <a:lnTo>
                      <a:pt x="101" y="400"/>
                    </a:lnTo>
                    <a:lnTo>
                      <a:pt x="107" y="399"/>
                    </a:lnTo>
                    <a:lnTo>
                      <a:pt x="114" y="397"/>
                    </a:lnTo>
                    <a:lnTo>
                      <a:pt x="121" y="395"/>
                    </a:lnTo>
                    <a:lnTo>
                      <a:pt x="128" y="393"/>
                    </a:lnTo>
                    <a:lnTo>
                      <a:pt x="134" y="391"/>
                    </a:lnTo>
                    <a:lnTo>
                      <a:pt x="142" y="388"/>
                    </a:lnTo>
                    <a:lnTo>
                      <a:pt x="149" y="385"/>
                    </a:lnTo>
                    <a:lnTo>
                      <a:pt x="155" y="383"/>
                    </a:lnTo>
                    <a:lnTo>
                      <a:pt x="162" y="380"/>
                    </a:lnTo>
                    <a:lnTo>
                      <a:pt x="168" y="378"/>
                    </a:lnTo>
                    <a:lnTo>
                      <a:pt x="175" y="374"/>
                    </a:lnTo>
                    <a:lnTo>
                      <a:pt x="181" y="371"/>
                    </a:lnTo>
                    <a:lnTo>
                      <a:pt x="188" y="368"/>
                    </a:lnTo>
                    <a:lnTo>
                      <a:pt x="194" y="365"/>
                    </a:lnTo>
                    <a:lnTo>
                      <a:pt x="201" y="361"/>
                    </a:lnTo>
                    <a:lnTo>
                      <a:pt x="207" y="357"/>
                    </a:lnTo>
                    <a:lnTo>
                      <a:pt x="212" y="354"/>
                    </a:lnTo>
                    <a:lnTo>
                      <a:pt x="219" y="350"/>
                    </a:lnTo>
                    <a:lnTo>
                      <a:pt x="225" y="346"/>
                    </a:lnTo>
                    <a:lnTo>
                      <a:pt x="231" y="342"/>
                    </a:lnTo>
                    <a:lnTo>
                      <a:pt x="237" y="339"/>
                    </a:lnTo>
                    <a:lnTo>
                      <a:pt x="243" y="334"/>
                    </a:lnTo>
                    <a:lnTo>
                      <a:pt x="249" y="330"/>
                    </a:lnTo>
                    <a:lnTo>
                      <a:pt x="255" y="326"/>
                    </a:lnTo>
                    <a:lnTo>
                      <a:pt x="260" y="321"/>
                    </a:lnTo>
                    <a:lnTo>
                      <a:pt x="266" y="316"/>
                    </a:lnTo>
                    <a:lnTo>
                      <a:pt x="271" y="311"/>
                    </a:lnTo>
                    <a:lnTo>
                      <a:pt x="276" y="307"/>
                    </a:lnTo>
                    <a:lnTo>
                      <a:pt x="282" y="302"/>
                    </a:lnTo>
                    <a:lnTo>
                      <a:pt x="287" y="297"/>
                    </a:lnTo>
                    <a:lnTo>
                      <a:pt x="293" y="292"/>
                    </a:lnTo>
                    <a:lnTo>
                      <a:pt x="297" y="286"/>
                    </a:lnTo>
                    <a:lnTo>
                      <a:pt x="302" y="281"/>
                    </a:lnTo>
                    <a:lnTo>
                      <a:pt x="307" y="277"/>
                    </a:lnTo>
                    <a:lnTo>
                      <a:pt x="312" y="271"/>
                    </a:lnTo>
                    <a:lnTo>
                      <a:pt x="317" y="266"/>
                    </a:lnTo>
                    <a:lnTo>
                      <a:pt x="321" y="259"/>
                    </a:lnTo>
                    <a:lnTo>
                      <a:pt x="325" y="254"/>
                    </a:lnTo>
                    <a:lnTo>
                      <a:pt x="330" y="249"/>
                    </a:lnTo>
                    <a:lnTo>
                      <a:pt x="334" y="243"/>
                    </a:lnTo>
                    <a:lnTo>
                      <a:pt x="338" y="237"/>
                    </a:lnTo>
                    <a:lnTo>
                      <a:pt x="343" y="231"/>
                    </a:lnTo>
                    <a:lnTo>
                      <a:pt x="347" y="225"/>
                    </a:lnTo>
                    <a:lnTo>
                      <a:pt x="350" y="219"/>
                    </a:lnTo>
                    <a:lnTo>
                      <a:pt x="354" y="213"/>
                    </a:lnTo>
                    <a:lnTo>
                      <a:pt x="358" y="206"/>
                    </a:lnTo>
                    <a:lnTo>
                      <a:pt x="361" y="200"/>
                    </a:lnTo>
                    <a:lnTo>
                      <a:pt x="365" y="194"/>
                    </a:lnTo>
                    <a:lnTo>
                      <a:pt x="369" y="188"/>
                    </a:lnTo>
                    <a:lnTo>
                      <a:pt x="372" y="181"/>
                    </a:lnTo>
                    <a:lnTo>
                      <a:pt x="374" y="175"/>
                    </a:lnTo>
                    <a:lnTo>
                      <a:pt x="377" y="168"/>
                    </a:lnTo>
                    <a:lnTo>
                      <a:pt x="381" y="162"/>
                    </a:lnTo>
                    <a:lnTo>
                      <a:pt x="383" y="154"/>
                    </a:lnTo>
                    <a:lnTo>
                      <a:pt x="386" y="148"/>
                    </a:lnTo>
                    <a:lnTo>
                      <a:pt x="388" y="141"/>
                    </a:lnTo>
                    <a:lnTo>
                      <a:pt x="390" y="135"/>
                    </a:lnTo>
                    <a:lnTo>
                      <a:pt x="392" y="127"/>
                    </a:lnTo>
                    <a:lnTo>
                      <a:pt x="395" y="121"/>
                    </a:lnTo>
                    <a:lnTo>
                      <a:pt x="397" y="114"/>
                    </a:lnTo>
                    <a:lnTo>
                      <a:pt x="399" y="107"/>
                    </a:lnTo>
                    <a:lnTo>
                      <a:pt x="401" y="100"/>
                    </a:lnTo>
                    <a:lnTo>
                      <a:pt x="402" y="92"/>
                    </a:lnTo>
                    <a:lnTo>
                      <a:pt x="404" y="86"/>
                    </a:lnTo>
                    <a:lnTo>
                      <a:pt x="405" y="78"/>
                    </a:lnTo>
                    <a:lnTo>
                      <a:pt x="407" y="72"/>
                    </a:lnTo>
                    <a:lnTo>
                      <a:pt x="408" y="64"/>
                    </a:lnTo>
                    <a:lnTo>
                      <a:pt x="409" y="58"/>
                    </a:lnTo>
                    <a:lnTo>
                      <a:pt x="410" y="50"/>
                    </a:lnTo>
                    <a:lnTo>
                      <a:pt x="411" y="44"/>
                    </a:lnTo>
                    <a:lnTo>
                      <a:pt x="412" y="36"/>
                    </a:lnTo>
                    <a:lnTo>
                      <a:pt x="412" y="29"/>
                    </a:lnTo>
                    <a:lnTo>
                      <a:pt x="413" y="22"/>
                    </a:lnTo>
                    <a:lnTo>
                      <a:pt x="413" y="14"/>
                    </a:lnTo>
                    <a:lnTo>
                      <a:pt x="413" y="7"/>
                    </a:lnTo>
                    <a:lnTo>
                      <a:pt x="413" y="0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11" name="Freeform 41"/>
              <p:cNvSpPr>
                <a:spLocks/>
              </p:cNvSpPr>
              <p:nvPr/>
            </p:nvSpPr>
            <p:spPr bwMode="auto">
              <a:xfrm>
                <a:off x="2664" y="1084"/>
                <a:ext cx="82" cy="82"/>
              </a:xfrm>
              <a:custGeom>
                <a:avLst/>
                <a:gdLst>
                  <a:gd name="T0" fmla="*/ 3 w 413"/>
                  <a:gd name="T1" fmla="*/ 3 h 412"/>
                  <a:gd name="T2" fmla="*/ 3 w 413"/>
                  <a:gd name="T3" fmla="*/ 3 h 412"/>
                  <a:gd name="T4" fmla="*/ 3 w 413"/>
                  <a:gd name="T5" fmla="*/ 3 h 412"/>
                  <a:gd name="T6" fmla="*/ 3 w 413"/>
                  <a:gd name="T7" fmla="*/ 3 h 412"/>
                  <a:gd name="T8" fmla="*/ 3 w 413"/>
                  <a:gd name="T9" fmla="*/ 3 h 412"/>
                  <a:gd name="T10" fmla="*/ 3 w 413"/>
                  <a:gd name="T11" fmla="*/ 3 h 412"/>
                  <a:gd name="T12" fmla="*/ 3 w 413"/>
                  <a:gd name="T13" fmla="*/ 3 h 412"/>
                  <a:gd name="T14" fmla="*/ 3 w 413"/>
                  <a:gd name="T15" fmla="*/ 2 h 412"/>
                  <a:gd name="T16" fmla="*/ 3 w 413"/>
                  <a:gd name="T17" fmla="*/ 2 h 412"/>
                  <a:gd name="T18" fmla="*/ 3 w 413"/>
                  <a:gd name="T19" fmla="*/ 2 h 412"/>
                  <a:gd name="T20" fmla="*/ 3 w 413"/>
                  <a:gd name="T21" fmla="*/ 2 h 412"/>
                  <a:gd name="T22" fmla="*/ 3 w 413"/>
                  <a:gd name="T23" fmla="*/ 2 h 412"/>
                  <a:gd name="T24" fmla="*/ 3 w 413"/>
                  <a:gd name="T25" fmla="*/ 2 h 412"/>
                  <a:gd name="T26" fmla="*/ 3 w 413"/>
                  <a:gd name="T27" fmla="*/ 2 h 412"/>
                  <a:gd name="T28" fmla="*/ 3 w 413"/>
                  <a:gd name="T29" fmla="*/ 2 h 412"/>
                  <a:gd name="T30" fmla="*/ 3 w 413"/>
                  <a:gd name="T31" fmla="*/ 2 h 412"/>
                  <a:gd name="T32" fmla="*/ 3 w 413"/>
                  <a:gd name="T33" fmla="*/ 1 h 412"/>
                  <a:gd name="T34" fmla="*/ 3 w 413"/>
                  <a:gd name="T35" fmla="*/ 1 h 412"/>
                  <a:gd name="T36" fmla="*/ 3 w 413"/>
                  <a:gd name="T37" fmla="*/ 1 h 412"/>
                  <a:gd name="T38" fmla="*/ 3 w 413"/>
                  <a:gd name="T39" fmla="*/ 1 h 412"/>
                  <a:gd name="T40" fmla="*/ 2 w 413"/>
                  <a:gd name="T41" fmla="*/ 1 h 412"/>
                  <a:gd name="T42" fmla="*/ 2 w 413"/>
                  <a:gd name="T43" fmla="*/ 1 h 412"/>
                  <a:gd name="T44" fmla="*/ 2 w 413"/>
                  <a:gd name="T45" fmla="*/ 1 h 412"/>
                  <a:gd name="T46" fmla="*/ 2 w 413"/>
                  <a:gd name="T47" fmla="*/ 1 h 412"/>
                  <a:gd name="T48" fmla="*/ 2 w 413"/>
                  <a:gd name="T49" fmla="*/ 1 h 412"/>
                  <a:gd name="T50" fmla="*/ 2 w 413"/>
                  <a:gd name="T51" fmla="*/ 1 h 412"/>
                  <a:gd name="T52" fmla="*/ 2 w 413"/>
                  <a:gd name="T53" fmla="*/ 1 h 412"/>
                  <a:gd name="T54" fmla="*/ 2 w 413"/>
                  <a:gd name="T55" fmla="*/ 1 h 412"/>
                  <a:gd name="T56" fmla="*/ 2 w 413"/>
                  <a:gd name="T57" fmla="*/ 1 h 412"/>
                  <a:gd name="T58" fmla="*/ 2 w 413"/>
                  <a:gd name="T59" fmla="*/ 0 h 412"/>
                  <a:gd name="T60" fmla="*/ 2 w 413"/>
                  <a:gd name="T61" fmla="*/ 0 h 412"/>
                  <a:gd name="T62" fmla="*/ 1 w 413"/>
                  <a:gd name="T63" fmla="*/ 0 h 412"/>
                  <a:gd name="T64" fmla="*/ 1 w 413"/>
                  <a:gd name="T65" fmla="*/ 0 h 412"/>
                  <a:gd name="T66" fmla="*/ 1 w 413"/>
                  <a:gd name="T67" fmla="*/ 0 h 412"/>
                  <a:gd name="T68" fmla="*/ 1 w 413"/>
                  <a:gd name="T69" fmla="*/ 0 h 412"/>
                  <a:gd name="T70" fmla="*/ 1 w 413"/>
                  <a:gd name="T71" fmla="*/ 0 h 412"/>
                  <a:gd name="T72" fmla="*/ 1 w 413"/>
                  <a:gd name="T73" fmla="*/ 0 h 412"/>
                  <a:gd name="T74" fmla="*/ 1 w 413"/>
                  <a:gd name="T75" fmla="*/ 0 h 412"/>
                  <a:gd name="T76" fmla="*/ 1 w 413"/>
                  <a:gd name="T77" fmla="*/ 0 h 412"/>
                  <a:gd name="T78" fmla="*/ 1 w 413"/>
                  <a:gd name="T79" fmla="*/ 0 h 412"/>
                  <a:gd name="T80" fmla="*/ 1 w 413"/>
                  <a:gd name="T81" fmla="*/ 0 h 412"/>
                  <a:gd name="T82" fmla="*/ 0 w 413"/>
                  <a:gd name="T83" fmla="*/ 0 h 412"/>
                  <a:gd name="T84" fmla="*/ 0 w 413"/>
                  <a:gd name="T85" fmla="*/ 0 h 412"/>
                  <a:gd name="T86" fmla="*/ 0 w 413"/>
                  <a:gd name="T87" fmla="*/ 0 h 412"/>
                  <a:gd name="T88" fmla="*/ 0 w 413"/>
                  <a:gd name="T89" fmla="*/ 0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3" h="412">
                    <a:moveTo>
                      <a:pt x="413" y="412"/>
                    </a:moveTo>
                    <a:lnTo>
                      <a:pt x="413" y="405"/>
                    </a:lnTo>
                    <a:lnTo>
                      <a:pt x="413" y="398"/>
                    </a:lnTo>
                    <a:lnTo>
                      <a:pt x="413" y="390"/>
                    </a:lnTo>
                    <a:lnTo>
                      <a:pt x="412" y="383"/>
                    </a:lnTo>
                    <a:lnTo>
                      <a:pt x="412" y="376"/>
                    </a:lnTo>
                    <a:lnTo>
                      <a:pt x="411" y="368"/>
                    </a:lnTo>
                    <a:lnTo>
                      <a:pt x="410" y="362"/>
                    </a:lnTo>
                    <a:lnTo>
                      <a:pt x="409" y="354"/>
                    </a:lnTo>
                    <a:lnTo>
                      <a:pt x="408" y="348"/>
                    </a:lnTo>
                    <a:lnTo>
                      <a:pt x="407" y="340"/>
                    </a:lnTo>
                    <a:lnTo>
                      <a:pt x="405" y="334"/>
                    </a:lnTo>
                    <a:lnTo>
                      <a:pt x="404" y="326"/>
                    </a:lnTo>
                    <a:lnTo>
                      <a:pt x="402" y="319"/>
                    </a:lnTo>
                    <a:lnTo>
                      <a:pt x="401" y="312"/>
                    </a:lnTo>
                    <a:lnTo>
                      <a:pt x="399" y="305"/>
                    </a:lnTo>
                    <a:lnTo>
                      <a:pt x="397" y="298"/>
                    </a:lnTo>
                    <a:lnTo>
                      <a:pt x="395" y="291"/>
                    </a:lnTo>
                    <a:lnTo>
                      <a:pt x="392" y="285"/>
                    </a:lnTo>
                    <a:lnTo>
                      <a:pt x="390" y="277"/>
                    </a:lnTo>
                    <a:lnTo>
                      <a:pt x="388" y="271"/>
                    </a:lnTo>
                    <a:lnTo>
                      <a:pt x="386" y="264"/>
                    </a:lnTo>
                    <a:lnTo>
                      <a:pt x="383" y="258"/>
                    </a:lnTo>
                    <a:lnTo>
                      <a:pt x="381" y="251"/>
                    </a:lnTo>
                    <a:lnTo>
                      <a:pt x="377" y="244"/>
                    </a:lnTo>
                    <a:lnTo>
                      <a:pt x="374" y="237"/>
                    </a:lnTo>
                    <a:lnTo>
                      <a:pt x="372" y="231"/>
                    </a:lnTo>
                    <a:lnTo>
                      <a:pt x="369" y="224"/>
                    </a:lnTo>
                    <a:lnTo>
                      <a:pt x="365" y="219"/>
                    </a:lnTo>
                    <a:lnTo>
                      <a:pt x="361" y="212"/>
                    </a:lnTo>
                    <a:lnTo>
                      <a:pt x="358" y="206"/>
                    </a:lnTo>
                    <a:lnTo>
                      <a:pt x="354" y="199"/>
                    </a:lnTo>
                    <a:lnTo>
                      <a:pt x="350" y="194"/>
                    </a:lnTo>
                    <a:lnTo>
                      <a:pt x="347" y="187"/>
                    </a:lnTo>
                    <a:lnTo>
                      <a:pt x="343" y="181"/>
                    </a:lnTo>
                    <a:lnTo>
                      <a:pt x="338" y="175"/>
                    </a:lnTo>
                    <a:lnTo>
                      <a:pt x="334" y="170"/>
                    </a:lnTo>
                    <a:lnTo>
                      <a:pt x="330" y="163"/>
                    </a:lnTo>
                    <a:lnTo>
                      <a:pt x="325" y="158"/>
                    </a:lnTo>
                    <a:lnTo>
                      <a:pt x="321" y="153"/>
                    </a:lnTo>
                    <a:lnTo>
                      <a:pt x="317" y="147"/>
                    </a:lnTo>
                    <a:lnTo>
                      <a:pt x="312" y="142"/>
                    </a:lnTo>
                    <a:lnTo>
                      <a:pt x="307" y="136"/>
                    </a:lnTo>
                    <a:lnTo>
                      <a:pt x="302" y="131"/>
                    </a:lnTo>
                    <a:lnTo>
                      <a:pt x="297" y="125"/>
                    </a:lnTo>
                    <a:lnTo>
                      <a:pt x="293" y="120"/>
                    </a:lnTo>
                    <a:lnTo>
                      <a:pt x="287" y="115"/>
                    </a:lnTo>
                    <a:lnTo>
                      <a:pt x="282" y="110"/>
                    </a:lnTo>
                    <a:lnTo>
                      <a:pt x="276" y="105"/>
                    </a:lnTo>
                    <a:lnTo>
                      <a:pt x="271" y="101"/>
                    </a:lnTo>
                    <a:lnTo>
                      <a:pt x="266" y="96"/>
                    </a:lnTo>
                    <a:lnTo>
                      <a:pt x="260" y="91"/>
                    </a:lnTo>
                    <a:lnTo>
                      <a:pt x="255" y="86"/>
                    </a:lnTo>
                    <a:lnTo>
                      <a:pt x="249" y="82"/>
                    </a:lnTo>
                    <a:lnTo>
                      <a:pt x="243" y="78"/>
                    </a:lnTo>
                    <a:lnTo>
                      <a:pt x="237" y="73"/>
                    </a:lnTo>
                    <a:lnTo>
                      <a:pt x="231" y="70"/>
                    </a:lnTo>
                    <a:lnTo>
                      <a:pt x="225" y="66"/>
                    </a:lnTo>
                    <a:lnTo>
                      <a:pt x="219" y="62"/>
                    </a:lnTo>
                    <a:lnTo>
                      <a:pt x="212" y="58"/>
                    </a:lnTo>
                    <a:lnTo>
                      <a:pt x="207" y="55"/>
                    </a:lnTo>
                    <a:lnTo>
                      <a:pt x="201" y="51"/>
                    </a:lnTo>
                    <a:lnTo>
                      <a:pt x="194" y="47"/>
                    </a:lnTo>
                    <a:lnTo>
                      <a:pt x="188" y="44"/>
                    </a:lnTo>
                    <a:lnTo>
                      <a:pt x="181" y="41"/>
                    </a:lnTo>
                    <a:lnTo>
                      <a:pt x="175" y="38"/>
                    </a:lnTo>
                    <a:lnTo>
                      <a:pt x="168" y="36"/>
                    </a:lnTo>
                    <a:lnTo>
                      <a:pt x="162" y="32"/>
                    </a:lnTo>
                    <a:lnTo>
                      <a:pt x="155" y="29"/>
                    </a:lnTo>
                    <a:lnTo>
                      <a:pt x="149" y="27"/>
                    </a:lnTo>
                    <a:lnTo>
                      <a:pt x="142" y="25"/>
                    </a:lnTo>
                    <a:lnTo>
                      <a:pt x="134" y="21"/>
                    </a:lnTo>
                    <a:lnTo>
                      <a:pt x="128" y="19"/>
                    </a:lnTo>
                    <a:lnTo>
                      <a:pt x="121" y="17"/>
                    </a:lnTo>
                    <a:lnTo>
                      <a:pt x="114" y="15"/>
                    </a:lnTo>
                    <a:lnTo>
                      <a:pt x="107" y="14"/>
                    </a:lnTo>
                    <a:lnTo>
                      <a:pt x="101" y="12"/>
                    </a:lnTo>
                    <a:lnTo>
                      <a:pt x="93" y="10"/>
                    </a:lnTo>
                    <a:lnTo>
                      <a:pt x="87" y="8"/>
                    </a:lnTo>
                    <a:lnTo>
                      <a:pt x="79" y="7"/>
                    </a:lnTo>
                    <a:lnTo>
                      <a:pt x="73" y="5"/>
                    </a:lnTo>
                    <a:lnTo>
                      <a:pt x="65" y="4"/>
                    </a:lnTo>
                    <a:lnTo>
                      <a:pt x="57" y="3"/>
                    </a:lnTo>
                    <a:lnTo>
                      <a:pt x="51" y="2"/>
                    </a:lnTo>
                    <a:lnTo>
                      <a:pt x="43" y="2"/>
                    </a:lnTo>
                    <a:lnTo>
                      <a:pt x="37" y="1"/>
                    </a:lnTo>
                    <a:lnTo>
                      <a:pt x="29" y="1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12" name="Freeform 42"/>
              <p:cNvSpPr>
                <a:spLocks/>
              </p:cNvSpPr>
              <p:nvPr/>
            </p:nvSpPr>
            <p:spPr bwMode="auto">
              <a:xfrm>
                <a:off x="2004" y="1084"/>
                <a:ext cx="82" cy="82"/>
              </a:xfrm>
              <a:custGeom>
                <a:avLst/>
                <a:gdLst>
                  <a:gd name="T0" fmla="*/ 3 w 413"/>
                  <a:gd name="T1" fmla="*/ 0 h 412"/>
                  <a:gd name="T2" fmla="*/ 3 w 413"/>
                  <a:gd name="T3" fmla="*/ 0 h 412"/>
                  <a:gd name="T4" fmla="*/ 3 w 413"/>
                  <a:gd name="T5" fmla="*/ 0 h 412"/>
                  <a:gd name="T6" fmla="*/ 3 w 413"/>
                  <a:gd name="T7" fmla="*/ 0 h 412"/>
                  <a:gd name="T8" fmla="*/ 3 w 413"/>
                  <a:gd name="T9" fmla="*/ 0 h 412"/>
                  <a:gd name="T10" fmla="*/ 3 w 413"/>
                  <a:gd name="T11" fmla="*/ 0 h 412"/>
                  <a:gd name="T12" fmla="*/ 3 w 413"/>
                  <a:gd name="T13" fmla="*/ 0 h 412"/>
                  <a:gd name="T14" fmla="*/ 2 w 413"/>
                  <a:gd name="T15" fmla="*/ 0 h 412"/>
                  <a:gd name="T16" fmla="*/ 2 w 413"/>
                  <a:gd name="T17" fmla="*/ 0 h 412"/>
                  <a:gd name="T18" fmla="*/ 2 w 413"/>
                  <a:gd name="T19" fmla="*/ 0 h 412"/>
                  <a:gd name="T20" fmla="*/ 2 w 413"/>
                  <a:gd name="T21" fmla="*/ 0 h 412"/>
                  <a:gd name="T22" fmla="*/ 2 w 413"/>
                  <a:gd name="T23" fmla="*/ 0 h 412"/>
                  <a:gd name="T24" fmla="*/ 2 w 413"/>
                  <a:gd name="T25" fmla="*/ 0 h 412"/>
                  <a:gd name="T26" fmla="*/ 2 w 413"/>
                  <a:gd name="T27" fmla="*/ 0 h 412"/>
                  <a:gd name="T28" fmla="*/ 2 w 413"/>
                  <a:gd name="T29" fmla="*/ 0 h 412"/>
                  <a:gd name="T30" fmla="*/ 2 w 413"/>
                  <a:gd name="T31" fmla="*/ 0 h 412"/>
                  <a:gd name="T32" fmla="*/ 1 w 413"/>
                  <a:gd name="T33" fmla="*/ 1 h 412"/>
                  <a:gd name="T34" fmla="*/ 1 w 413"/>
                  <a:gd name="T35" fmla="*/ 1 h 412"/>
                  <a:gd name="T36" fmla="*/ 1 w 413"/>
                  <a:gd name="T37" fmla="*/ 1 h 412"/>
                  <a:gd name="T38" fmla="*/ 1 w 413"/>
                  <a:gd name="T39" fmla="*/ 1 h 412"/>
                  <a:gd name="T40" fmla="*/ 1 w 413"/>
                  <a:gd name="T41" fmla="*/ 1 h 412"/>
                  <a:gd name="T42" fmla="*/ 1 w 413"/>
                  <a:gd name="T43" fmla="*/ 1 h 412"/>
                  <a:gd name="T44" fmla="*/ 1 w 413"/>
                  <a:gd name="T45" fmla="*/ 1 h 412"/>
                  <a:gd name="T46" fmla="*/ 1 w 413"/>
                  <a:gd name="T47" fmla="*/ 1 h 412"/>
                  <a:gd name="T48" fmla="*/ 1 w 413"/>
                  <a:gd name="T49" fmla="*/ 1 h 412"/>
                  <a:gd name="T50" fmla="*/ 1 w 413"/>
                  <a:gd name="T51" fmla="*/ 1 h 412"/>
                  <a:gd name="T52" fmla="*/ 1 w 413"/>
                  <a:gd name="T53" fmla="*/ 1 h 412"/>
                  <a:gd name="T54" fmla="*/ 1 w 413"/>
                  <a:gd name="T55" fmla="*/ 1 h 412"/>
                  <a:gd name="T56" fmla="*/ 1 w 413"/>
                  <a:gd name="T57" fmla="*/ 1 h 412"/>
                  <a:gd name="T58" fmla="*/ 0 w 413"/>
                  <a:gd name="T59" fmla="*/ 2 h 412"/>
                  <a:gd name="T60" fmla="*/ 0 w 413"/>
                  <a:gd name="T61" fmla="*/ 2 h 412"/>
                  <a:gd name="T62" fmla="*/ 0 w 413"/>
                  <a:gd name="T63" fmla="*/ 2 h 412"/>
                  <a:gd name="T64" fmla="*/ 0 w 413"/>
                  <a:gd name="T65" fmla="*/ 2 h 412"/>
                  <a:gd name="T66" fmla="*/ 0 w 413"/>
                  <a:gd name="T67" fmla="*/ 2 h 412"/>
                  <a:gd name="T68" fmla="*/ 0 w 413"/>
                  <a:gd name="T69" fmla="*/ 2 h 412"/>
                  <a:gd name="T70" fmla="*/ 0 w 413"/>
                  <a:gd name="T71" fmla="*/ 2 h 412"/>
                  <a:gd name="T72" fmla="*/ 0 w 413"/>
                  <a:gd name="T73" fmla="*/ 2 h 412"/>
                  <a:gd name="T74" fmla="*/ 0 w 413"/>
                  <a:gd name="T75" fmla="*/ 2 h 412"/>
                  <a:gd name="T76" fmla="*/ 0 w 413"/>
                  <a:gd name="T77" fmla="*/ 3 h 412"/>
                  <a:gd name="T78" fmla="*/ 0 w 413"/>
                  <a:gd name="T79" fmla="*/ 3 h 412"/>
                  <a:gd name="T80" fmla="*/ 0 w 413"/>
                  <a:gd name="T81" fmla="*/ 3 h 412"/>
                  <a:gd name="T82" fmla="*/ 0 w 413"/>
                  <a:gd name="T83" fmla="*/ 3 h 412"/>
                  <a:gd name="T84" fmla="*/ 0 w 413"/>
                  <a:gd name="T85" fmla="*/ 3 h 412"/>
                  <a:gd name="T86" fmla="*/ 0 w 413"/>
                  <a:gd name="T87" fmla="*/ 3 h 412"/>
                  <a:gd name="T88" fmla="*/ 0 w 413"/>
                  <a:gd name="T89" fmla="*/ 3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3" h="412">
                    <a:moveTo>
                      <a:pt x="413" y="0"/>
                    </a:moveTo>
                    <a:lnTo>
                      <a:pt x="405" y="0"/>
                    </a:lnTo>
                    <a:lnTo>
                      <a:pt x="398" y="0"/>
                    </a:lnTo>
                    <a:lnTo>
                      <a:pt x="391" y="0"/>
                    </a:lnTo>
                    <a:lnTo>
                      <a:pt x="384" y="1"/>
                    </a:lnTo>
                    <a:lnTo>
                      <a:pt x="377" y="1"/>
                    </a:lnTo>
                    <a:lnTo>
                      <a:pt x="370" y="2"/>
                    </a:lnTo>
                    <a:lnTo>
                      <a:pt x="362" y="2"/>
                    </a:lnTo>
                    <a:lnTo>
                      <a:pt x="355" y="3"/>
                    </a:lnTo>
                    <a:lnTo>
                      <a:pt x="348" y="4"/>
                    </a:lnTo>
                    <a:lnTo>
                      <a:pt x="341" y="5"/>
                    </a:lnTo>
                    <a:lnTo>
                      <a:pt x="334" y="7"/>
                    </a:lnTo>
                    <a:lnTo>
                      <a:pt x="327" y="8"/>
                    </a:lnTo>
                    <a:lnTo>
                      <a:pt x="320" y="10"/>
                    </a:lnTo>
                    <a:lnTo>
                      <a:pt x="313" y="12"/>
                    </a:lnTo>
                    <a:lnTo>
                      <a:pt x="306" y="14"/>
                    </a:lnTo>
                    <a:lnTo>
                      <a:pt x="299" y="15"/>
                    </a:lnTo>
                    <a:lnTo>
                      <a:pt x="291" y="17"/>
                    </a:lnTo>
                    <a:lnTo>
                      <a:pt x="285" y="19"/>
                    </a:lnTo>
                    <a:lnTo>
                      <a:pt x="278" y="21"/>
                    </a:lnTo>
                    <a:lnTo>
                      <a:pt x="271" y="25"/>
                    </a:lnTo>
                    <a:lnTo>
                      <a:pt x="264" y="27"/>
                    </a:lnTo>
                    <a:lnTo>
                      <a:pt x="258" y="29"/>
                    </a:lnTo>
                    <a:lnTo>
                      <a:pt x="251" y="32"/>
                    </a:lnTo>
                    <a:lnTo>
                      <a:pt x="245" y="36"/>
                    </a:lnTo>
                    <a:lnTo>
                      <a:pt x="238" y="38"/>
                    </a:lnTo>
                    <a:lnTo>
                      <a:pt x="232" y="41"/>
                    </a:lnTo>
                    <a:lnTo>
                      <a:pt x="225" y="44"/>
                    </a:lnTo>
                    <a:lnTo>
                      <a:pt x="219" y="47"/>
                    </a:lnTo>
                    <a:lnTo>
                      <a:pt x="212" y="51"/>
                    </a:lnTo>
                    <a:lnTo>
                      <a:pt x="206" y="55"/>
                    </a:lnTo>
                    <a:lnTo>
                      <a:pt x="200" y="58"/>
                    </a:lnTo>
                    <a:lnTo>
                      <a:pt x="194" y="62"/>
                    </a:lnTo>
                    <a:lnTo>
                      <a:pt x="187" y="66"/>
                    </a:lnTo>
                    <a:lnTo>
                      <a:pt x="182" y="70"/>
                    </a:lnTo>
                    <a:lnTo>
                      <a:pt x="175" y="73"/>
                    </a:lnTo>
                    <a:lnTo>
                      <a:pt x="170" y="78"/>
                    </a:lnTo>
                    <a:lnTo>
                      <a:pt x="165" y="82"/>
                    </a:lnTo>
                    <a:lnTo>
                      <a:pt x="158" y="86"/>
                    </a:lnTo>
                    <a:lnTo>
                      <a:pt x="153" y="91"/>
                    </a:lnTo>
                    <a:lnTo>
                      <a:pt x="147" y="96"/>
                    </a:lnTo>
                    <a:lnTo>
                      <a:pt x="142" y="101"/>
                    </a:lnTo>
                    <a:lnTo>
                      <a:pt x="136" y="105"/>
                    </a:lnTo>
                    <a:lnTo>
                      <a:pt x="131" y="110"/>
                    </a:lnTo>
                    <a:lnTo>
                      <a:pt x="126" y="115"/>
                    </a:lnTo>
                    <a:lnTo>
                      <a:pt x="121" y="120"/>
                    </a:lnTo>
                    <a:lnTo>
                      <a:pt x="116" y="125"/>
                    </a:lnTo>
                    <a:lnTo>
                      <a:pt x="110" y="131"/>
                    </a:lnTo>
                    <a:lnTo>
                      <a:pt x="106" y="136"/>
                    </a:lnTo>
                    <a:lnTo>
                      <a:pt x="101" y="142"/>
                    </a:lnTo>
                    <a:lnTo>
                      <a:pt x="96" y="147"/>
                    </a:lnTo>
                    <a:lnTo>
                      <a:pt x="92" y="153"/>
                    </a:lnTo>
                    <a:lnTo>
                      <a:pt x="88" y="158"/>
                    </a:lnTo>
                    <a:lnTo>
                      <a:pt x="83" y="163"/>
                    </a:lnTo>
                    <a:lnTo>
                      <a:pt x="79" y="170"/>
                    </a:lnTo>
                    <a:lnTo>
                      <a:pt x="75" y="175"/>
                    </a:lnTo>
                    <a:lnTo>
                      <a:pt x="70" y="181"/>
                    </a:lnTo>
                    <a:lnTo>
                      <a:pt x="66" y="187"/>
                    </a:lnTo>
                    <a:lnTo>
                      <a:pt x="63" y="194"/>
                    </a:lnTo>
                    <a:lnTo>
                      <a:pt x="58" y="199"/>
                    </a:lnTo>
                    <a:lnTo>
                      <a:pt x="55" y="206"/>
                    </a:lnTo>
                    <a:lnTo>
                      <a:pt x="52" y="212"/>
                    </a:lnTo>
                    <a:lnTo>
                      <a:pt x="49" y="219"/>
                    </a:lnTo>
                    <a:lnTo>
                      <a:pt x="44" y="224"/>
                    </a:lnTo>
                    <a:lnTo>
                      <a:pt x="42" y="231"/>
                    </a:lnTo>
                    <a:lnTo>
                      <a:pt x="39" y="237"/>
                    </a:lnTo>
                    <a:lnTo>
                      <a:pt x="36" y="244"/>
                    </a:lnTo>
                    <a:lnTo>
                      <a:pt x="32" y="251"/>
                    </a:lnTo>
                    <a:lnTo>
                      <a:pt x="30" y="258"/>
                    </a:lnTo>
                    <a:lnTo>
                      <a:pt x="27" y="264"/>
                    </a:lnTo>
                    <a:lnTo>
                      <a:pt x="25" y="271"/>
                    </a:lnTo>
                    <a:lnTo>
                      <a:pt x="23" y="277"/>
                    </a:lnTo>
                    <a:lnTo>
                      <a:pt x="20" y="285"/>
                    </a:lnTo>
                    <a:lnTo>
                      <a:pt x="18" y="291"/>
                    </a:lnTo>
                    <a:lnTo>
                      <a:pt x="16" y="298"/>
                    </a:lnTo>
                    <a:lnTo>
                      <a:pt x="14" y="305"/>
                    </a:lnTo>
                    <a:lnTo>
                      <a:pt x="12" y="312"/>
                    </a:lnTo>
                    <a:lnTo>
                      <a:pt x="11" y="319"/>
                    </a:lnTo>
                    <a:lnTo>
                      <a:pt x="9" y="326"/>
                    </a:lnTo>
                    <a:lnTo>
                      <a:pt x="7" y="334"/>
                    </a:lnTo>
                    <a:lnTo>
                      <a:pt x="6" y="340"/>
                    </a:lnTo>
                    <a:lnTo>
                      <a:pt x="5" y="348"/>
                    </a:lnTo>
                    <a:lnTo>
                      <a:pt x="4" y="354"/>
                    </a:lnTo>
                    <a:lnTo>
                      <a:pt x="3" y="362"/>
                    </a:lnTo>
                    <a:lnTo>
                      <a:pt x="2" y="369"/>
                    </a:lnTo>
                    <a:lnTo>
                      <a:pt x="1" y="376"/>
                    </a:lnTo>
                    <a:lnTo>
                      <a:pt x="1" y="383"/>
                    </a:lnTo>
                    <a:lnTo>
                      <a:pt x="1" y="390"/>
                    </a:lnTo>
                    <a:lnTo>
                      <a:pt x="0" y="398"/>
                    </a:lnTo>
                    <a:lnTo>
                      <a:pt x="0" y="405"/>
                    </a:lnTo>
                    <a:lnTo>
                      <a:pt x="0" y="412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513" name="Rectangle 43"/>
              <p:cNvSpPr>
                <a:spLocks noChangeArrowheads="1"/>
              </p:cNvSpPr>
              <p:nvPr/>
            </p:nvSpPr>
            <p:spPr bwMode="auto">
              <a:xfrm>
                <a:off x="2280" y="1058"/>
                <a:ext cx="13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...</a:t>
                </a:r>
                <a:endParaRPr lang="en-US" altLang="fi-FI" sz="1800"/>
              </a:p>
            </p:txBody>
          </p:sp>
          <p:sp>
            <p:nvSpPr>
              <p:cNvPr id="60514" name="Rectangle 44"/>
              <p:cNvSpPr>
                <a:spLocks noChangeArrowheads="1"/>
              </p:cNvSpPr>
              <p:nvPr/>
            </p:nvSpPr>
            <p:spPr bwMode="auto">
              <a:xfrm>
                <a:off x="2199" y="1318"/>
                <a:ext cx="13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k+1</a:t>
                </a:r>
                <a:endParaRPr lang="en-US" altLang="fi-FI" sz="1800"/>
              </a:p>
            </p:txBody>
          </p:sp>
          <p:sp>
            <p:nvSpPr>
              <p:cNvPr id="60515" name="Rectangle 45"/>
              <p:cNvSpPr>
                <a:spLocks noChangeArrowheads="1"/>
              </p:cNvSpPr>
              <p:nvPr/>
            </p:nvSpPr>
            <p:spPr bwMode="auto">
              <a:xfrm>
                <a:off x="2113" y="1198"/>
                <a:ext cx="8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fi-FI" sz="1800"/>
              </a:p>
            </p:txBody>
          </p:sp>
          <p:sp>
            <p:nvSpPr>
              <p:cNvPr id="60516" name="Rectangle 46"/>
              <p:cNvSpPr>
                <a:spLocks noChangeArrowheads="1"/>
              </p:cNvSpPr>
              <p:nvPr/>
            </p:nvSpPr>
            <p:spPr bwMode="auto">
              <a:xfrm>
                <a:off x="2115" y="1051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en-US" altLang="fi-FI" sz="1800"/>
              </a:p>
            </p:txBody>
          </p:sp>
          <p:sp>
            <p:nvSpPr>
              <p:cNvPr id="60517" name="Rectangle 47"/>
              <p:cNvSpPr>
                <a:spLocks noChangeArrowheads="1"/>
              </p:cNvSpPr>
              <p:nvPr/>
            </p:nvSpPr>
            <p:spPr bwMode="auto">
              <a:xfrm>
                <a:off x="2206" y="1174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en-US" altLang="fi-FI" sz="1800"/>
              </a:p>
            </p:txBody>
          </p:sp>
          <p:sp>
            <p:nvSpPr>
              <p:cNvPr id="60518" name="Rectangle 48"/>
              <p:cNvSpPr>
                <a:spLocks noChangeArrowheads="1"/>
              </p:cNvSpPr>
              <p:nvPr/>
            </p:nvSpPr>
            <p:spPr bwMode="auto">
              <a:xfrm>
                <a:off x="2467" y="1196"/>
                <a:ext cx="8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fi-FI" sz="1800"/>
              </a:p>
            </p:txBody>
          </p:sp>
          <p:sp>
            <p:nvSpPr>
              <p:cNvPr id="60519" name="Rectangle 49"/>
              <p:cNvSpPr>
                <a:spLocks noChangeArrowheads="1"/>
              </p:cNvSpPr>
              <p:nvPr/>
            </p:nvSpPr>
            <p:spPr bwMode="auto">
              <a:xfrm>
                <a:off x="2440" y="1051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en-US" altLang="fi-FI" sz="1800"/>
              </a:p>
            </p:txBody>
          </p:sp>
          <p:sp>
            <p:nvSpPr>
              <p:cNvPr id="60520" name="Rectangle 50"/>
              <p:cNvSpPr>
                <a:spLocks noChangeArrowheads="1"/>
              </p:cNvSpPr>
              <p:nvPr/>
            </p:nvSpPr>
            <p:spPr bwMode="auto">
              <a:xfrm>
                <a:off x="2536" y="1174"/>
                <a:ext cx="16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2k-1</a:t>
                </a:r>
                <a:endParaRPr lang="en-US" altLang="fi-FI" sz="1800"/>
              </a:p>
            </p:txBody>
          </p:sp>
          <p:sp>
            <p:nvSpPr>
              <p:cNvPr id="60521" name="Rectangle 51"/>
              <p:cNvSpPr>
                <a:spLocks noChangeArrowheads="1"/>
              </p:cNvSpPr>
              <p:nvPr/>
            </p:nvSpPr>
            <p:spPr bwMode="auto">
              <a:xfrm>
                <a:off x="2549" y="1318"/>
                <a:ext cx="16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2k-1</a:t>
                </a:r>
                <a:endParaRPr lang="en-US" altLang="fi-FI" sz="1800"/>
              </a:p>
            </p:txBody>
          </p:sp>
          <p:sp>
            <p:nvSpPr>
              <p:cNvPr id="60522" name="Rectangle 52"/>
              <p:cNvSpPr>
                <a:spLocks noChangeArrowheads="1"/>
              </p:cNvSpPr>
              <p:nvPr/>
            </p:nvSpPr>
            <p:spPr bwMode="auto">
              <a:xfrm>
                <a:off x="2327" y="1202"/>
                <a:ext cx="13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...</a:t>
                </a:r>
                <a:endParaRPr lang="en-US" altLang="fi-FI" sz="1800"/>
              </a:p>
            </p:txBody>
          </p:sp>
        </p:grpSp>
        <p:sp>
          <p:nvSpPr>
            <p:cNvPr id="60434" name="Freeform 53"/>
            <p:cNvSpPr>
              <a:spLocks/>
            </p:cNvSpPr>
            <p:nvPr/>
          </p:nvSpPr>
          <p:spPr bwMode="auto">
            <a:xfrm>
              <a:off x="1928" y="2559"/>
              <a:ext cx="168" cy="1071"/>
            </a:xfrm>
            <a:custGeom>
              <a:avLst/>
              <a:gdLst>
                <a:gd name="T0" fmla="*/ 6 w 841"/>
                <a:gd name="T1" fmla="*/ 1 h 5354"/>
                <a:gd name="T2" fmla="*/ 6 w 841"/>
                <a:gd name="T3" fmla="*/ 2 h 5354"/>
                <a:gd name="T4" fmla="*/ 5 w 841"/>
                <a:gd name="T5" fmla="*/ 3 h 5354"/>
                <a:gd name="T6" fmla="*/ 4 w 841"/>
                <a:gd name="T7" fmla="*/ 4 h 5354"/>
                <a:gd name="T8" fmla="*/ 4 w 841"/>
                <a:gd name="T9" fmla="*/ 6 h 5354"/>
                <a:gd name="T10" fmla="*/ 3 w 841"/>
                <a:gd name="T11" fmla="*/ 7 h 5354"/>
                <a:gd name="T12" fmla="*/ 3 w 841"/>
                <a:gd name="T13" fmla="*/ 8 h 5354"/>
                <a:gd name="T14" fmla="*/ 2 w 841"/>
                <a:gd name="T15" fmla="*/ 9 h 5354"/>
                <a:gd name="T16" fmla="*/ 2 w 841"/>
                <a:gd name="T17" fmla="*/ 11 h 5354"/>
                <a:gd name="T18" fmla="*/ 1 w 841"/>
                <a:gd name="T19" fmla="*/ 12 h 5354"/>
                <a:gd name="T20" fmla="*/ 1 w 841"/>
                <a:gd name="T21" fmla="*/ 14 h 5354"/>
                <a:gd name="T22" fmla="*/ 1 w 841"/>
                <a:gd name="T23" fmla="*/ 15 h 5354"/>
                <a:gd name="T24" fmla="*/ 0 w 841"/>
                <a:gd name="T25" fmla="*/ 16 h 5354"/>
                <a:gd name="T26" fmla="*/ 0 w 841"/>
                <a:gd name="T27" fmla="*/ 18 h 5354"/>
                <a:gd name="T28" fmla="*/ 0 w 841"/>
                <a:gd name="T29" fmla="*/ 19 h 5354"/>
                <a:gd name="T30" fmla="*/ 0 w 841"/>
                <a:gd name="T31" fmla="*/ 21 h 5354"/>
                <a:gd name="T32" fmla="*/ 0 w 841"/>
                <a:gd name="T33" fmla="*/ 22 h 5354"/>
                <a:gd name="T34" fmla="*/ 0 w 841"/>
                <a:gd name="T35" fmla="*/ 23 h 5354"/>
                <a:gd name="T36" fmla="*/ 0 w 841"/>
                <a:gd name="T37" fmla="*/ 25 h 5354"/>
                <a:gd name="T38" fmla="*/ 0 w 841"/>
                <a:gd name="T39" fmla="*/ 26 h 5354"/>
                <a:gd name="T40" fmla="*/ 0 w 841"/>
                <a:gd name="T41" fmla="*/ 28 h 5354"/>
                <a:gd name="T42" fmla="*/ 1 w 841"/>
                <a:gd name="T43" fmla="*/ 29 h 5354"/>
                <a:gd name="T44" fmla="*/ 1 w 841"/>
                <a:gd name="T45" fmla="*/ 30 h 5354"/>
                <a:gd name="T46" fmla="*/ 1 w 841"/>
                <a:gd name="T47" fmla="*/ 32 h 5354"/>
                <a:gd name="T48" fmla="*/ 1 w 841"/>
                <a:gd name="T49" fmla="*/ 33 h 5354"/>
                <a:gd name="T50" fmla="*/ 2 w 841"/>
                <a:gd name="T51" fmla="*/ 34 h 5354"/>
                <a:gd name="T52" fmla="*/ 2 w 841"/>
                <a:gd name="T53" fmla="*/ 36 h 5354"/>
                <a:gd name="T54" fmla="*/ 3 w 841"/>
                <a:gd name="T55" fmla="*/ 37 h 5354"/>
                <a:gd name="T56" fmla="*/ 3 w 841"/>
                <a:gd name="T57" fmla="*/ 38 h 5354"/>
                <a:gd name="T58" fmla="*/ 4 w 841"/>
                <a:gd name="T59" fmla="*/ 40 h 5354"/>
                <a:gd name="T60" fmla="*/ 5 w 841"/>
                <a:gd name="T61" fmla="*/ 41 h 5354"/>
                <a:gd name="T62" fmla="*/ 5 w 841"/>
                <a:gd name="T63" fmla="*/ 42 h 53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41" h="5354">
                  <a:moveTo>
                    <a:pt x="841" y="0"/>
                  </a:moveTo>
                  <a:lnTo>
                    <a:pt x="793" y="74"/>
                  </a:lnTo>
                  <a:lnTo>
                    <a:pt x="747" y="149"/>
                  </a:lnTo>
                  <a:lnTo>
                    <a:pt x="700" y="225"/>
                  </a:lnTo>
                  <a:lnTo>
                    <a:pt x="657" y="301"/>
                  </a:lnTo>
                  <a:lnTo>
                    <a:pt x="613" y="378"/>
                  </a:lnTo>
                  <a:lnTo>
                    <a:pt x="572" y="456"/>
                  </a:lnTo>
                  <a:lnTo>
                    <a:pt x="532" y="535"/>
                  </a:lnTo>
                  <a:lnTo>
                    <a:pt x="493" y="614"/>
                  </a:lnTo>
                  <a:lnTo>
                    <a:pt x="455" y="693"/>
                  </a:lnTo>
                  <a:lnTo>
                    <a:pt x="419" y="774"/>
                  </a:lnTo>
                  <a:lnTo>
                    <a:pt x="384" y="856"/>
                  </a:lnTo>
                  <a:lnTo>
                    <a:pt x="351" y="937"/>
                  </a:lnTo>
                  <a:lnTo>
                    <a:pt x="319" y="1019"/>
                  </a:lnTo>
                  <a:lnTo>
                    <a:pt x="289" y="1103"/>
                  </a:lnTo>
                  <a:lnTo>
                    <a:pt x="261" y="1186"/>
                  </a:lnTo>
                  <a:lnTo>
                    <a:pt x="233" y="1270"/>
                  </a:lnTo>
                  <a:lnTo>
                    <a:pt x="208" y="1354"/>
                  </a:lnTo>
                  <a:lnTo>
                    <a:pt x="183" y="1439"/>
                  </a:lnTo>
                  <a:lnTo>
                    <a:pt x="160" y="1524"/>
                  </a:lnTo>
                  <a:lnTo>
                    <a:pt x="138" y="1610"/>
                  </a:lnTo>
                  <a:lnTo>
                    <a:pt x="119" y="1695"/>
                  </a:lnTo>
                  <a:lnTo>
                    <a:pt x="100" y="1782"/>
                  </a:lnTo>
                  <a:lnTo>
                    <a:pt x="83" y="1869"/>
                  </a:lnTo>
                  <a:lnTo>
                    <a:pt x="68" y="1956"/>
                  </a:lnTo>
                  <a:lnTo>
                    <a:pt x="55" y="2042"/>
                  </a:lnTo>
                  <a:lnTo>
                    <a:pt x="42" y="2130"/>
                  </a:lnTo>
                  <a:lnTo>
                    <a:pt x="31" y="2218"/>
                  </a:lnTo>
                  <a:lnTo>
                    <a:pt x="22" y="2306"/>
                  </a:lnTo>
                  <a:lnTo>
                    <a:pt x="15" y="2393"/>
                  </a:lnTo>
                  <a:lnTo>
                    <a:pt x="8" y="2481"/>
                  </a:lnTo>
                  <a:lnTo>
                    <a:pt x="4" y="2569"/>
                  </a:lnTo>
                  <a:lnTo>
                    <a:pt x="1" y="2658"/>
                  </a:lnTo>
                  <a:lnTo>
                    <a:pt x="0" y="2746"/>
                  </a:lnTo>
                  <a:lnTo>
                    <a:pt x="0" y="2833"/>
                  </a:lnTo>
                  <a:lnTo>
                    <a:pt x="1" y="2922"/>
                  </a:lnTo>
                  <a:lnTo>
                    <a:pt x="4" y="3010"/>
                  </a:lnTo>
                  <a:lnTo>
                    <a:pt x="9" y="3099"/>
                  </a:lnTo>
                  <a:lnTo>
                    <a:pt x="15" y="3187"/>
                  </a:lnTo>
                  <a:lnTo>
                    <a:pt x="23" y="3274"/>
                  </a:lnTo>
                  <a:lnTo>
                    <a:pt x="32" y="3362"/>
                  </a:lnTo>
                  <a:lnTo>
                    <a:pt x="43" y="3450"/>
                  </a:lnTo>
                  <a:lnTo>
                    <a:pt x="56" y="3537"/>
                  </a:lnTo>
                  <a:lnTo>
                    <a:pt x="70" y="3625"/>
                  </a:lnTo>
                  <a:lnTo>
                    <a:pt x="85" y="3711"/>
                  </a:lnTo>
                  <a:lnTo>
                    <a:pt x="103" y="3798"/>
                  </a:lnTo>
                  <a:lnTo>
                    <a:pt x="121" y="3884"/>
                  </a:lnTo>
                  <a:lnTo>
                    <a:pt x="140" y="3970"/>
                  </a:lnTo>
                  <a:lnTo>
                    <a:pt x="162" y="4056"/>
                  </a:lnTo>
                  <a:lnTo>
                    <a:pt x="185" y="4140"/>
                  </a:lnTo>
                  <a:lnTo>
                    <a:pt x="210" y="4225"/>
                  </a:lnTo>
                  <a:lnTo>
                    <a:pt x="236" y="4309"/>
                  </a:lnTo>
                  <a:lnTo>
                    <a:pt x="263" y="4394"/>
                  </a:lnTo>
                  <a:lnTo>
                    <a:pt x="292" y="4477"/>
                  </a:lnTo>
                  <a:lnTo>
                    <a:pt x="323" y="4560"/>
                  </a:lnTo>
                  <a:lnTo>
                    <a:pt x="355" y="4642"/>
                  </a:lnTo>
                  <a:lnTo>
                    <a:pt x="388" y="4723"/>
                  </a:lnTo>
                  <a:lnTo>
                    <a:pt x="422" y="4805"/>
                  </a:lnTo>
                  <a:lnTo>
                    <a:pt x="459" y="4885"/>
                  </a:lnTo>
                  <a:lnTo>
                    <a:pt x="496" y="4965"/>
                  </a:lnTo>
                  <a:lnTo>
                    <a:pt x="535" y="5044"/>
                  </a:lnTo>
                  <a:lnTo>
                    <a:pt x="576" y="5123"/>
                  </a:lnTo>
                  <a:lnTo>
                    <a:pt x="618" y="5200"/>
                  </a:lnTo>
                  <a:lnTo>
                    <a:pt x="661" y="5277"/>
                  </a:lnTo>
                  <a:lnTo>
                    <a:pt x="705" y="535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35" name="Freeform 54"/>
            <p:cNvSpPr>
              <a:spLocks/>
            </p:cNvSpPr>
            <p:nvPr/>
          </p:nvSpPr>
          <p:spPr bwMode="auto">
            <a:xfrm>
              <a:off x="2052" y="3614"/>
              <a:ext cx="33" cy="41"/>
            </a:xfrm>
            <a:custGeom>
              <a:avLst/>
              <a:gdLst>
                <a:gd name="T0" fmla="*/ 1 w 163"/>
                <a:gd name="T1" fmla="*/ 0 h 208"/>
                <a:gd name="T2" fmla="*/ 1 w 163"/>
                <a:gd name="T3" fmla="*/ 2 h 208"/>
                <a:gd name="T4" fmla="*/ 0 w 163"/>
                <a:gd name="T5" fmla="*/ 1 h 208"/>
                <a:gd name="T6" fmla="*/ 1 w 163"/>
                <a:gd name="T7" fmla="*/ 1 h 208"/>
                <a:gd name="T8" fmla="*/ 1 w 163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208">
                  <a:moveTo>
                    <a:pt x="104" y="0"/>
                  </a:moveTo>
                  <a:lnTo>
                    <a:pt x="163" y="208"/>
                  </a:lnTo>
                  <a:lnTo>
                    <a:pt x="0" y="66"/>
                  </a:lnTo>
                  <a:lnTo>
                    <a:pt x="74" y="6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36" name="Freeform 55"/>
            <p:cNvSpPr>
              <a:spLocks/>
            </p:cNvSpPr>
            <p:nvPr/>
          </p:nvSpPr>
          <p:spPr bwMode="auto">
            <a:xfrm>
              <a:off x="2815" y="2559"/>
              <a:ext cx="168" cy="1071"/>
            </a:xfrm>
            <a:custGeom>
              <a:avLst/>
              <a:gdLst>
                <a:gd name="T0" fmla="*/ 6 w 842"/>
                <a:gd name="T1" fmla="*/ 1 h 5354"/>
                <a:gd name="T2" fmla="*/ 6 w 842"/>
                <a:gd name="T3" fmla="*/ 2 h 5354"/>
                <a:gd name="T4" fmla="*/ 5 w 842"/>
                <a:gd name="T5" fmla="*/ 3 h 5354"/>
                <a:gd name="T6" fmla="*/ 4 w 842"/>
                <a:gd name="T7" fmla="*/ 4 h 5354"/>
                <a:gd name="T8" fmla="*/ 4 w 842"/>
                <a:gd name="T9" fmla="*/ 6 h 5354"/>
                <a:gd name="T10" fmla="*/ 3 w 842"/>
                <a:gd name="T11" fmla="*/ 7 h 5354"/>
                <a:gd name="T12" fmla="*/ 3 w 842"/>
                <a:gd name="T13" fmla="*/ 8 h 5354"/>
                <a:gd name="T14" fmla="*/ 2 w 842"/>
                <a:gd name="T15" fmla="*/ 9 h 5354"/>
                <a:gd name="T16" fmla="*/ 2 w 842"/>
                <a:gd name="T17" fmla="*/ 11 h 5354"/>
                <a:gd name="T18" fmla="*/ 1 w 842"/>
                <a:gd name="T19" fmla="*/ 12 h 5354"/>
                <a:gd name="T20" fmla="*/ 1 w 842"/>
                <a:gd name="T21" fmla="*/ 14 h 5354"/>
                <a:gd name="T22" fmla="*/ 1 w 842"/>
                <a:gd name="T23" fmla="*/ 15 h 5354"/>
                <a:gd name="T24" fmla="*/ 0 w 842"/>
                <a:gd name="T25" fmla="*/ 16 h 5354"/>
                <a:gd name="T26" fmla="*/ 0 w 842"/>
                <a:gd name="T27" fmla="*/ 18 h 5354"/>
                <a:gd name="T28" fmla="*/ 0 w 842"/>
                <a:gd name="T29" fmla="*/ 19 h 5354"/>
                <a:gd name="T30" fmla="*/ 0 w 842"/>
                <a:gd name="T31" fmla="*/ 21 h 5354"/>
                <a:gd name="T32" fmla="*/ 0 w 842"/>
                <a:gd name="T33" fmla="*/ 22 h 5354"/>
                <a:gd name="T34" fmla="*/ 0 w 842"/>
                <a:gd name="T35" fmla="*/ 23 h 5354"/>
                <a:gd name="T36" fmla="*/ 0 w 842"/>
                <a:gd name="T37" fmla="*/ 25 h 5354"/>
                <a:gd name="T38" fmla="*/ 0 w 842"/>
                <a:gd name="T39" fmla="*/ 26 h 5354"/>
                <a:gd name="T40" fmla="*/ 0 w 842"/>
                <a:gd name="T41" fmla="*/ 28 h 5354"/>
                <a:gd name="T42" fmla="*/ 1 w 842"/>
                <a:gd name="T43" fmla="*/ 29 h 5354"/>
                <a:gd name="T44" fmla="*/ 1 w 842"/>
                <a:gd name="T45" fmla="*/ 30 h 5354"/>
                <a:gd name="T46" fmla="*/ 1 w 842"/>
                <a:gd name="T47" fmla="*/ 32 h 5354"/>
                <a:gd name="T48" fmla="*/ 1 w 842"/>
                <a:gd name="T49" fmla="*/ 33 h 5354"/>
                <a:gd name="T50" fmla="*/ 2 w 842"/>
                <a:gd name="T51" fmla="*/ 34 h 5354"/>
                <a:gd name="T52" fmla="*/ 2 w 842"/>
                <a:gd name="T53" fmla="*/ 36 h 5354"/>
                <a:gd name="T54" fmla="*/ 3 w 842"/>
                <a:gd name="T55" fmla="*/ 37 h 5354"/>
                <a:gd name="T56" fmla="*/ 3 w 842"/>
                <a:gd name="T57" fmla="*/ 38 h 5354"/>
                <a:gd name="T58" fmla="*/ 4 w 842"/>
                <a:gd name="T59" fmla="*/ 40 h 5354"/>
                <a:gd name="T60" fmla="*/ 5 w 842"/>
                <a:gd name="T61" fmla="*/ 41 h 5354"/>
                <a:gd name="T62" fmla="*/ 5 w 842"/>
                <a:gd name="T63" fmla="*/ 42 h 53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42" h="5354">
                  <a:moveTo>
                    <a:pt x="842" y="0"/>
                  </a:moveTo>
                  <a:lnTo>
                    <a:pt x="793" y="74"/>
                  </a:lnTo>
                  <a:lnTo>
                    <a:pt x="747" y="149"/>
                  </a:lnTo>
                  <a:lnTo>
                    <a:pt x="701" y="225"/>
                  </a:lnTo>
                  <a:lnTo>
                    <a:pt x="657" y="301"/>
                  </a:lnTo>
                  <a:lnTo>
                    <a:pt x="613" y="378"/>
                  </a:lnTo>
                  <a:lnTo>
                    <a:pt x="572" y="456"/>
                  </a:lnTo>
                  <a:lnTo>
                    <a:pt x="532" y="535"/>
                  </a:lnTo>
                  <a:lnTo>
                    <a:pt x="493" y="614"/>
                  </a:lnTo>
                  <a:lnTo>
                    <a:pt x="455" y="693"/>
                  </a:lnTo>
                  <a:lnTo>
                    <a:pt x="419" y="774"/>
                  </a:lnTo>
                  <a:lnTo>
                    <a:pt x="385" y="856"/>
                  </a:lnTo>
                  <a:lnTo>
                    <a:pt x="352" y="937"/>
                  </a:lnTo>
                  <a:lnTo>
                    <a:pt x="320" y="1019"/>
                  </a:lnTo>
                  <a:lnTo>
                    <a:pt x="290" y="1103"/>
                  </a:lnTo>
                  <a:lnTo>
                    <a:pt x="261" y="1186"/>
                  </a:lnTo>
                  <a:lnTo>
                    <a:pt x="234" y="1270"/>
                  </a:lnTo>
                  <a:lnTo>
                    <a:pt x="208" y="1354"/>
                  </a:lnTo>
                  <a:lnTo>
                    <a:pt x="183" y="1439"/>
                  </a:lnTo>
                  <a:lnTo>
                    <a:pt x="160" y="1524"/>
                  </a:lnTo>
                  <a:lnTo>
                    <a:pt x="139" y="1610"/>
                  </a:lnTo>
                  <a:lnTo>
                    <a:pt x="119" y="1695"/>
                  </a:lnTo>
                  <a:lnTo>
                    <a:pt x="101" y="1782"/>
                  </a:lnTo>
                  <a:lnTo>
                    <a:pt x="84" y="1869"/>
                  </a:lnTo>
                  <a:lnTo>
                    <a:pt x="69" y="1956"/>
                  </a:lnTo>
                  <a:lnTo>
                    <a:pt x="55" y="2042"/>
                  </a:lnTo>
                  <a:lnTo>
                    <a:pt x="42" y="2130"/>
                  </a:lnTo>
                  <a:lnTo>
                    <a:pt x="32" y="2218"/>
                  </a:lnTo>
                  <a:lnTo>
                    <a:pt x="23" y="2306"/>
                  </a:lnTo>
                  <a:lnTo>
                    <a:pt x="15" y="2393"/>
                  </a:lnTo>
                  <a:lnTo>
                    <a:pt x="8" y="2481"/>
                  </a:lnTo>
                  <a:lnTo>
                    <a:pt x="4" y="2569"/>
                  </a:lnTo>
                  <a:lnTo>
                    <a:pt x="1" y="2658"/>
                  </a:lnTo>
                  <a:lnTo>
                    <a:pt x="0" y="2746"/>
                  </a:lnTo>
                  <a:lnTo>
                    <a:pt x="0" y="2833"/>
                  </a:lnTo>
                  <a:lnTo>
                    <a:pt x="2" y="2922"/>
                  </a:lnTo>
                  <a:lnTo>
                    <a:pt x="5" y="3010"/>
                  </a:lnTo>
                  <a:lnTo>
                    <a:pt x="10" y="3099"/>
                  </a:lnTo>
                  <a:lnTo>
                    <a:pt x="16" y="3187"/>
                  </a:lnTo>
                  <a:lnTo>
                    <a:pt x="24" y="3274"/>
                  </a:lnTo>
                  <a:lnTo>
                    <a:pt x="33" y="3362"/>
                  </a:lnTo>
                  <a:lnTo>
                    <a:pt x="44" y="3450"/>
                  </a:lnTo>
                  <a:lnTo>
                    <a:pt x="56" y="3537"/>
                  </a:lnTo>
                  <a:lnTo>
                    <a:pt x="70" y="3625"/>
                  </a:lnTo>
                  <a:lnTo>
                    <a:pt x="85" y="3711"/>
                  </a:lnTo>
                  <a:lnTo>
                    <a:pt x="103" y="3798"/>
                  </a:lnTo>
                  <a:lnTo>
                    <a:pt x="121" y="3884"/>
                  </a:lnTo>
                  <a:lnTo>
                    <a:pt x="141" y="3970"/>
                  </a:lnTo>
                  <a:lnTo>
                    <a:pt x="162" y="4056"/>
                  </a:lnTo>
                  <a:lnTo>
                    <a:pt x="186" y="4140"/>
                  </a:lnTo>
                  <a:lnTo>
                    <a:pt x="210" y="4225"/>
                  </a:lnTo>
                  <a:lnTo>
                    <a:pt x="236" y="4309"/>
                  </a:lnTo>
                  <a:lnTo>
                    <a:pt x="264" y="4394"/>
                  </a:lnTo>
                  <a:lnTo>
                    <a:pt x="292" y="4477"/>
                  </a:lnTo>
                  <a:lnTo>
                    <a:pt x="323" y="4560"/>
                  </a:lnTo>
                  <a:lnTo>
                    <a:pt x="355" y="4642"/>
                  </a:lnTo>
                  <a:lnTo>
                    <a:pt x="389" y="4723"/>
                  </a:lnTo>
                  <a:lnTo>
                    <a:pt x="424" y="4805"/>
                  </a:lnTo>
                  <a:lnTo>
                    <a:pt x="459" y="4885"/>
                  </a:lnTo>
                  <a:lnTo>
                    <a:pt x="497" y="4965"/>
                  </a:lnTo>
                  <a:lnTo>
                    <a:pt x="536" y="5044"/>
                  </a:lnTo>
                  <a:lnTo>
                    <a:pt x="577" y="5123"/>
                  </a:lnTo>
                  <a:lnTo>
                    <a:pt x="618" y="5200"/>
                  </a:lnTo>
                  <a:lnTo>
                    <a:pt x="661" y="5277"/>
                  </a:lnTo>
                  <a:lnTo>
                    <a:pt x="706" y="535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37" name="Freeform 56"/>
            <p:cNvSpPr>
              <a:spLocks/>
            </p:cNvSpPr>
            <p:nvPr/>
          </p:nvSpPr>
          <p:spPr bwMode="auto">
            <a:xfrm>
              <a:off x="2940" y="3614"/>
              <a:ext cx="32" cy="41"/>
            </a:xfrm>
            <a:custGeom>
              <a:avLst/>
              <a:gdLst>
                <a:gd name="T0" fmla="*/ 1 w 163"/>
                <a:gd name="T1" fmla="*/ 0 h 208"/>
                <a:gd name="T2" fmla="*/ 1 w 163"/>
                <a:gd name="T3" fmla="*/ 2 h 208"/>
                <a:gd name="T4" fmla="*/ 0 w 163"/>
                <a:gd name="T5" fmla="*/ 1 h 208"/>
                <a:gd name="T6" fmla="*/ 1 w 163"/>
                <a:gd name="T7" fmla="*/ 1 h 208"/>
                <a:gd name="T8" fmla="*/ 1 w 163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208">
                  <a:moveTo>
                    <a:pt x="105" y="0"/>
                  </a:moveTo>
                  <a:lnTo>
                    <a:pt x="163" y="208"/>
                  </a:lnTo>
                  <a:lnTo>
                    <a:pt x="0" y="66"/>
                  </a:lnTo>
                  <a:lnTo>
                    <a:pt x="75" y="6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38" name="Freeform 57"/>
            <p:cNvSpPr>
              <a:spLocks/>
            </p:cNvSpPr>
            <p:nvPr/>
          </p:nvSpPr>
          <p:spPr bwMode="auto">
            <a:xfrm>
              <a:off x="4053" y="2559"/>
              <a:ext cx="168" cy="1071"/>
            </a:xfrm>
            <a:custGeom>
              <a:avLst/>
              <a:gdLst>
                <a:gd name="T0" fmla="*/ 6 w 842"/>
                <a:gd name="T1" fmla="*/ 1 h 5354"/>
                <a:gd name="T2" fmla="*/ 6 w 842"/>
                <a:gd name="T3" fmla="*/ 2 h 5354"/>
                <a:gd name="T4" fmla="*/ 5 w 842"/>
                <a:gd name="T5" fmla="*/ 3 h 5354"/>
                <a:gd name="T6" fmla="*/ 4 w 842"/>
                <a:gd name="T7" fmla="*/ 4 h 5354"/>
                <a:gd name="T8" fmla="*/ 4 w 842"/>
                <a:gd name="T9" fmla="*/ 6 h 5354"/>
                <a:gd name="T10" fmla="*/ 3 w 842"/>
                <a:gd name="T11" fmla="*/ 7 h 5354"/>
                <a:gd name="T12" fmla="*/ 3 w 842"/>
                <a:gd name="T13" fmla="*/ 8 h 5354"/>
                <a:gd name="T14" fmla="*/ 2 w 842"/>
                <a:gd name="T15" fmla="*/ 9 h 5354"/>
                <a:gd name="T16" fmla="*/ 2 w 842"/>
                <a:gd name="T17" fmla="*/ 11 h 5354"/>
                <a:gd name="T18" fmla="*/ 1 w 842"/>
                <a:gd name="T19" fmla="*/ 12 h 5354"/>
                <a:gd name="T20" fmla="*/ 1 w 842"/>
                <a:gd name="T21" fmla="*/ 14 h 5354"/>
                <a:gd name="T22" fmla="*/ 1 w 842"/>
                <a:gd name="T23" fmla="*/ 15 h 5354"/>
                <a:gd name="T24" fmla="*/ 0 w 842"/>
                <a:gd name="T25" fmla="*/ 16 h 5354"/>
                <a:gd name="T26" fmla="*/ 0 w 842"/>
                <a:gd name="T27" fmla="*/ 18 h 5354"/>
                <a:gd name="T28" fmla="*/ 0 w 842"/>
                <a:gd name="T29" fmla="*/ 19 h 5354"/>
                <a:gd name="T30" fmla="*/ 0 w 842"/>
                <a:gd name="T31" fmla="*/ 21 h 5354"/>
                <a:gd name="T32" fmla="*/ 0 w 842"/>
                <a:gd name="T33" fmla="*/ 22 h 5354"/>
                <a:gd name="T34" fmla="*/ 0 w 842"/>
                <a:gd name="T35" fmla="*/ 23 h 5354"/>
                <a:gd name="T36" fmla="*/ 0 w 842"/>
                <a:gd name="T37" fmla="*/ 25 h 5354"/>
                <a:gd name="T38" fmla="*/ 0 w 842"/>
                <a:gd name="T39" fmla="*/ 26 h 5354"/>
                <a:gd name="T40" fmla="*/ 0 w 842"/>
                <a:gd name="T41" fmla="*/ 28 h 5354"/>
                <a:gd name="T42" fmla="*/ 1 w 842"/>
                <a:gd name="T43" fmla="*/ 29 h 5354"/>
                <a:gd name="T44" fmla="*/ 1 w 842"/>
                <a:gd name="T45" fmla="*/ 30 h 5354"/>
                <a:gd name="T46" fmla="*/ 1 w 842"/>
                <a:gd name="T47" fmla="*/ 32 h 5354"/>
                <a:gd name="T48" fmla="*/ 1 w 842"/>
                <a:gd name="T49" fmla="*/ 33 h 5354"/>
                <a:gd name="T50" fmla="*/ 2 w 842"/>
                <a:gd name="T51" fmla="*/ 34 h 5354"/>
                <a:gd name="T52" fmla="*/ 2 w 842"/>
                <a:gd name="T53" fmla="*/ 36 h 5354"/>
                <a:gd name="T54" fmla="*/ 3 w 842"/>
                <a:gd name="T55" fmla="*/ 37 h 5354"/>
                <a:gd name="T56" fmla="*/ 3 w 842"/>
                <a:gd name="T57" fmla="*/ 38 h 5354"/>
                <a:gd name="T58" fmla="*/ 4 w 842"/>
                <a:gd name="T59" fmla="*/ 40 h 5354"/>
                <a:gd name="T60" fmla="*/ 5 w 842"/>
                <a:gd name="T61" fmla="*/ 41 h 5354"/>
                <a:gd name="T62" fmla="*/ 5 w 842"/>
                <a:gd name="T63" fmla="*/ 42 h 53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42" h="5354">
                  <a:moveTo>
                    <a:pt x="842" y="0"/>
                  </a:moveTo>
                  <a:lnTo>
                    <a:pt x="794" y="74"/>
                  </a:lnTo>
                  <a:lnTo>
                    <a:pt x="747" y="149"/>
                  </a:lnTo>
                  <a:lnTo>
                    <a:pt x="701" y="225"/>
                  </a:lnTo>
                  <a:lnTo>
                    <a:pt x="657" y="301"/>
                  </a:lnTo>
                  <a:lnTo>
                    <a:pt x="614" y="378"/>
                  </a:lnTo>
                  <a:lnTo>
                    <a:pt x="572" y="456"/>
                  </a:lnTo>
                  <a:lnTo>
                    <a:pt x="532" y="535"/>
                  </a:lnTo>
                  <a:lnTo>
                    <a:pt x="493" y="614"/>
                  </a:lnTo>
                  <a:lnTo>
                    <a:pt x="456" y="693"/>
                  </a:lnTo>
                  <a:lnTo>
                    <a:pt x="420" y="774"/>
                  </a:lnTo>
                  <a:lnTo>
                    <a:pt x="385" y="856"/>
                  </a:lnTo>
                  <a:lnTo>
                    <a:pt x="352" y="937"/>
                  </a:lnTo>
                  <a:lnTo>
                    <a:pt x="321" y="1019"/>
                  </a:lnTo>
                  <a:lnTo>
                    <a:pt x="291" y="1103"/>
                  </a:lnTo>
                  <a:lnTo>
                    <a:pt x="261" y="1186"/>
                  </a:lnTo>
                  <a:lnTo>
                    <a:pt x="234" y="1270"/>
                  </a:lnTo>
                  <a:lnTo>
                    <a:pt x="208" y="1354"/>
                  </a:lnTo>
                  <a:lnTo>
                    <a:pt x="183" y="1439"/>
                  </a:lnTo>
                  <a:lnTo>
                    <a:pt x="161" y="1524"/>
                  </a:lnTo>
                  <a:lnTo>
                    <a:pt x="140" y="1610"/>
                  </a:lnTo>
                  <a:lnTo>
                    <a:pt x="119" y="1695"/>
                  </a:lnTo>
                  <a:lnTo>
                    <a:pt x="101" y="1782"/>
                  </a:lnTo>
                  <a:lnTo>
                    <a:pt x="85" y="1869"/>
                  </a:lnTo>
                  <a:lnTo>
                    <a:pt x="69" y="1956"/>
                  </a:lnTo>
                  <a:lnTo>
                    <a:pt x="55" y="2042"/>
                  </a:lnTo>
                  <a:lnTo>
                    <a:pt x="43" y="2130"/>
                  </a:lnTo>
                  <a:lnTo>
                    <a:pt x="33" y="2218"/>
                  </a:lnTo>
                  <a:lnTo>
                    <a:pt x="23" y="2306"/>
                  </a:lnTo>
                  <a:lnTo>
                    <a:pt x="15" y="2393"/>
                  </a:lnTo>
                  <a:lnTo>
                    <a:pt x="9" y="2481"/>
                  </a:lnTo>
                  <a:lnTo>
                    <a:pt x="4" y="2569"/>
                  </a:lnTo>
                  <a:lnTo>
                    <a:pt x="1" y="2658"/>
                  </a:lnTo>
                  <a:lnTo>
                    <a:pt x="0" y="2746"/>
                  </a:lnTo>
                  <a:lnTo>
                    <a:pt x="0" y="2833"/>
                  </a:lnTo>
                  <a:lnTo>
                    <a:pt x="2" y="2922"/>
                  </a:lnTo>
                  <a:lnTo>
                    <a:pt x="5" y="3010"/>
                  </a:lnTo>
                  <a:lnTo>
                    <a:pt x="10" y="3099"/>
                  </a:lnTo>
                  <a:lnTo>
                    <a:pt x="16" y="3187"/>
                  </a:lnTo>
                  <a:lnTo>
                    <a:pt x="24" y="3274"/>
                  </a:lnTo>
                  <a:lnTo>
                    <a:pt x="34" y="3362"/>
                  </a:lnTo>
                  <a:lnTo>
                    <a:pt x="45" y="3450"/>
                  </a:lnTo>
                  <a:lnTo>
                    <a:pt x="56" y="3537"/>
                  </a:lnTo>
                  <a:lnTo>
                    <a:pt x="71" y="3625"/>
                  </a:lnTo>
                  <a:lnTo>
                    <a:pt x="86" y="3711"/>
                  </a:lnTo>
                  <a:lnTo>
                    <a:pt x="103" y="3798"/>
                  </a:lnTo>
                  <a:lnTo>
                    <a:pt x="121" y="3884"/>
                  </a:lnTo>
                  <a:lnTo>
                    <a:pt x="142" y="3970"/>
                  </a:lnTo>
                  <a:lnTo>
                    <a:pt x="163" y="4056"/>
                  </a:lnTo>
                  <a:lnTo>
                    <a:pt x="187" y="4140"/>
                  </a:lnTo>
                  <a:lnTo>
                    <a:pt x="210" y="4225"/>
                  </a:lnTo>
                  <a:lnTo>
                    <a:pt x="236" y="4309"/>
                  </a:lnTo>
                  <a:lnTo>
                    <a:pt x="265" y="4394"/>
                  </a:lnTo>
                  <a:lnTo>
                    <a:pt x="293" y="4477"/>
                  </a:lnTo>
                  <a:lnTo>
                    <a:pt x="324" y="4560"/>
                  </a:lnTo>
                  <a:lnTo>
                    <a:pt x="356" y="4642"/>
                  </a:lnTo>
                  <a:lnTo>
                    <a:pt x="389" y="4723"/>
                  </a:lnTo>
                  <a:lnTo>
                    <a:pt x="424" y="4805"/>
                  </a:lnTo>
                  <a:lnTo>
                    <a:pt x="460" y="4885"/>
                  </a:lnTo>
                  <a:lnTo>
                    <a:pt x="498" y="4965"/>
                  </a:lnTo>
                  <a:lnTo>
                    <a:pt x="537" y="5044"/>
                  </a:lnTo>
                  <a:lnTo>
                    <a:pt x="577" y="5123"/>
                  </a:lnTo>
                  <a:lnTo>
                    <a:pt x="618" y="5200"/>
                  </a:lnTo>
                  <a:lnTo>
                    <a:pt x="661" y="5277"/>
                  </a:lnTo>
                  <a:lnTo>
                    <a:pt x="706" y="535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39" name="Freeform 58"/>
            <p:cNvSpPr>
              <a:spLocks/>
            </p:cNvSpPr>
            <p:nvPr/>
          </p:nvSpPr>
          <p:spPr bwMode="auto">
            <a:xfrm>
              <a:off x="4178" y="3614"/>
              <a:ext cx="32" cy="41"/>
            </a:xfrm>
            <a:custGeom>
              <a:avLst/>
              <a:gdLst>
                <a:gd name="T0" fmla="*/ 1 w 162"/>
                <a:gd name="T1" fmla="*/ 0 h 208"/>
                <a:gd name="T2" fmla="*/ 1 w 162"/>
                <a:gd name="T3" fmla="*/ 2 h 208"/>
                <a:gd name="T4" fmla="*/ 0 w 162"/>
                <a:gd name="T5" fmla="*/ 1 h 208"/>
                <a:gd name="T6" fmla="*/ 1 w 162"/>
                <a:gd name="T7" fmla="*/ 1 h 208"/>
                <a:gd name="T8" fmla="*/ 1 w 162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8">
                  <a:moveTo>
                    <a:pt x="105" y="0"/>
                  </a:moveTo>
                  <a:lnTo>
                    <a:pt x="162" y="208"/>
                  </a:lnTo>
                  <a:lnTo>
                    <a:pt x="0" y="66"/>
                  </a:lnTo>
                  <a:lnTo>
                    <a:pt x="74" y="6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40" name="Oval 59"/>
            <p:cNvSpPr>
              <a:spLocks noChangeArrowheads="1"/>
            </p:cNvSpPr>
            <p:nvPr/>
          </p:nvSpPr>
          <p:spPr bwMode="auto">
            <a:xfrm>
              <a:off x="1021" y="2248"/>
              <a:ext cx="333" cy="333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60441" name="Oval 60"/>
            <p:cNvSpPr>
              <a:spLocks noChangeArrowheads="1"/>
            </p:cNvSpPr>
            <p:nvPr/>
          </p:nvSpPr>
          <p:spPr bwMode="auto">
            <a:xfrm>
              <a:off x="2094" y="2248"/>
              <a:ext cx="333" cy="333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60442" name="Oval 61"/>
            <p:cNvSpPr>
              <a:spLocks noChangeArrowheads="1"/>
            </p:cNvSpPr>
            <p:nvPr/>
          </p:nvSpPr>
          <p:spPr bwMode="auto">
            <a:xfrm>
              <a:off x="2982" y="2248"/>
              <a:ext cx="333" cy="333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60443" name="Oval 62"/>
            <p:cNvSpPr>
              <a:spLocks noChangeArrowheads="1"/>
            </p:cNvSpPr>
            <p:nvPr/>
          </p:nvSpPr>
          <p:spPr bwMode="auto">
            <a:xfrm>
              <a:off x="2982" y="3651"/>
              <a:ext cx="333" cy="332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60444" name="Oval 63"/>
            <p:cNvSpPr>
              <a:spLocks noChangeArrowheads="1"/>
            </p:cNvSpPr>
            <p:nvPr/>
          </p:nvSpPr>
          <p:spPr bwMode="auto">
            <a:xfrm>
              <a:off x="4220" y="1505"/>
              <a:ext cx="333" cy="333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60445" name="Oval 64"/>
            <p:cNvSpPr>
              <a:spLocks noChangeArrowheads="1"/>
            </p:cNvSpPr>
            <p:nvPr/>
          </p:nvSpPr>
          <p:spPr bwMode="auto">
            <a:xfrm>
              <a:off x="2982" y="1505"/>
              <a:ext cx="333" cy="333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60446" name="Oval 65"/>
            <p:cNvSpPr>
              <a:spLocks noChangeArrowheads="1"/>
            </p:cNvSpPr>
            <p:nvPr/>
          </p:nvSpPr>
          <p:spPr bwMode="auto">
            <a:xfrm>
              <a:off x="4220" y="2248"/>
              <a:ext cx="333" cy="333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60447" name="Oval 66"/>
            <p:cNvSpPr>
              <a:spLocks noChangeArrowheads="1"/>
            </p:cNvSpPr>
            <p:nvPr/>
          </p:nvSpPr>
          <p:spPr bwMode="auto">
            <a:xfrm>
              <a:off x="4220" y="3651"/>
              <a:ext cx="333" cy="332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60448" name="Line 67"/>
            <p:cNvSpPr>
              <a:spLocks noChangeShapeType="1"/>
            </p:cNvSpPr>
            <p:nvPr/>
          </p:nvSpPr>
          <p:spPr bwMode="auto">
            <a:xfrm>
              <a:off x="1415" y="2415"/>
              <a:ext cx="58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49" name="Freeform 68"/>
            <p:cNvSpPr>
              <a:spLocks/>
            </p:cNvSpPr>
            <p:nvPr/>
          </p:nvSpPr>
          <p:spPr bwMode="auto">
            <a:xfrm>
              <a:off x="1972" y="2402"/>
              <a:ext cx="41" cy="25"/>
            </a:xfrm>
            <a:custGeom>
              <a:avLst/>
              <a:gdLst>
                <a:gd name="T0" fmla="*/ 0 w 207"/>
                <a:gd name="T1" fmla="*/ 0 h 123"/>
                <a:gd name="T2" fmla="*/ 2 w 207"/>
                <a:gd name="T3" fmla="*/ 1 h 123"/>
                <a:gd name="T4" fmla="*/ 0 w 207"/>
                <a:gd name="T5" fmla="*/ 1 h 123"/>
                <a:gd name="T6" fmla="*/ 0 w 207"/>
                <a:gd name="T7" fmla="*/ 1 h 123"/>
                <a:gd name="T8" fmla="*/ 0 w 207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123">
                  <a:moveTo>
                    <a:pt x="0" y="0"/>
                  </a:moveTo>
                  <a:lnTo>
                    <a:pt x="207" y="62"/>
                  </a:lnTo>
                  <a:lnTo>
                    <a:pt x="0" y="123"/>
                  </a:lnTo>
                  <a:lnTo>
                    <a:pt x="41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50" name="Line 69"/>
            <p:cNvSpPr>
              <a:spLocks noChangeShapeType="1"/>
            </p:cNvSpPr>
            <p:nvPr/>
          </p:nvSpPr>
          <p:spPr bwMode="auto">
            <a:xfrm>
              <a:off x="2488" y="2415"/>
              <a:ext cx="38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51" name="Freeform 70"/>
            <p:cNvSpPr>
              <a:spLocks/>
            </p:cNvSpPr>
            <p:nvPr/>
          </p:nvSpPr>
          <p:spPr bwMode="auto">
            <a:xfrm>
              <a:off x="2839" y="2402"/>
              <a:ext cx="41" cy="25"/>
            </a:xfrm>
            <a:custGeom>
              <a:avLst/>
              <a:gdLst>
                <a:gd name="T0" fmla="*/ 0 w 207"/>
                <a:gd name="T1" fmla="*/ 0 h 123"/>
                <a:gd name="T2" fmla="*/ 2 w 207"/>
                <a:gd name="T3" fmla="*/ 1 h 123"/>
                <a:gd name="T4" fmla="*/ 0 w 207"/>
                <a:gd name="T5" fmla="*/ 1 h 123"/>
                <a:gd name="T6" fmla="*/ 0 w 207"/>
                <a:gd name="T7" fmla="*/ 1 h 123"/>
                <a:gd name="T8" fmla="*/ 0 w 207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123">
                  <a:moveTo>
                    <a:pt x="0" y="0"/>
                  </a:moveTo>
                  <a:lnTo>
                    <a:pt x="207" y="62"/>
                  </a:lnTo>
                  <a:lnTo>
                    <a:pt x="0" y="123"/>
                  </a:lnTo>
                  <a:lnTo>
                    <a:pt x="41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52" name="Line 71"/>
            <p:cNvSpPr>
              <a:spLocks noChangeShapeType="1"/>
            </p:cNvSpPr>
            <p:nvPr/>
          </p:nvSpPr>
          <p:spPr bwMode="auto">
            <a:xfrm>
              <a:off x="1728" y="1338"/>
              <a:ext cx="339" cy="2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53" name="Freeform 72"/>
            <p:cNvSpPr>
              <a:spLocks/>
            </p:cNvSpPr>
            <p:nvPr/>
          </p:nvSpPr>
          <p:spPr bwMode="auto">
            <a:xfrm>
              <a:off x="2019" y="1502"/>
              <a:ext cx="42" cy="32"/>
            </a:xfrm>
            <a:custGeom>
              <a:avLst/>
              <a:gdLst>
                <a:gd name="T0" fmla="*/ 1 w 208"/>
                <a:gd name="T1" fmla="*/ 0 h 158"/>
                <a:gd name="T2" fmla="*/ 2 w 208"/>
                <a:gd name="T3" fmla="*/ 1 h 158"/>
                <a:gd name="T4" fmla="*/ 0 w 208"/>
                <a:gd name="T5" fmla="*/ 1 h 158"/>
                <a:gd name="T6" fmla="*/ 1 w 208"/>
                <a:gd name="T7" fmla="*/ 1 h 158"/>
                <a:gd name="T8" fmla="*/ 1 w 208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" h="158">
                  <a:moveTo>
                    <a:pt x="63" y="0"/>
                  </a:moveTo>
                  <a:lnTo>
                    <a:pt x="208" y="158"/>
                  </a:lnTo>
                  <a:lnTo>
                    <a:pt x="0" y="107"/>
                  </a:lnTo>
                  <a:lnTo>
                    <a:pt x="67" y="7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54" name="Line 73"/>
            <p:cNvSpPr>
              <a:spLocks noChangeShapeType="1"/>
            </p:cNvSpPr>
            <p:nvPr/>
          </p:nvSpPr>
          <p:spPr bwMode="auto">
            <a:xfrm>
              <a:off x="2617" y="1338"/>
              <a:ext cx="323" cy="1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55" name="Freeform 74"/>
            <p:cNvSpPr>
              <a:spLocks/>
            </p:cNvSpPr>
            <p:nvPr/>
          </p:nvSpPr>
          <p:spPr bwMode="auto">
            <a:xfrm>
              <a:off x="2908" y="1502"/>
              <a:ext cx="42" cy="32"/>
            </a:xfrm>
            <a:custGeom>
              <a:avLst/>
              <a:gdLst>
                <a:gd name="T0" fmla="*/ 1 w 209"/>
                <a:gd name="T1" fmla="*/ 0 h 158"/>
                <a:gd name="T2" fmla="*/ 2 w 209"/>
                <a:gd name="T3" fmla="*/ 1 h 158"/>
                <a:gd name="T4" fmla="*/ 0 w 209"/>
                <a:gd name="T5" fmla="*/ 1 h 158"/>
                <a:gd name="T6" fmla="*/ 1 w 209"/>
                <a:gd name="T7" fmla="*/ 1 h 158"/>
                <a:gd name="T8" fmla="*/ 1 w 209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58">
                  <a:moveTo>
                    <a:pt x="64" y="0"/>
                  </a:moveTo>
                  <a:lnTo>
                    <a:pt x="209" y="158"/>
                  </a:lnTo>
                  <a:lnTo>
                    <a:pt x="0" y="107"/>
                  </a:lnTo>
                  <a:lnTo>
                    <a:pt x="68" y="7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56" name="Line 75"/>
            <p:cNvSpPr>
              <a:spLocks noChangeShapeType="1"/>
            </p:cNvSpPr>
            <p:nvPr/>
          </p:nvSpPr>
          <p:spPr bwMode="auto">
            <a:xfrm>
              <a:off x="3829" y="1338"/>
              <a:ext cx="323" cy="1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57" name="Freeform 76"/>
            <p:cNvSpPr>
              <a:spLocks/>
            </p:cNvSpPr>
            <p:nvPr/>
          </p:nvSpPr>
          <p:spPr bwMode="auto">
            <a:xfrm>
              <a:off x="4120" y="1502"/>
              <a:ext cx="42" cy="32"/>
            </a:xfrm>
            <a:custGeom>
              <a:avLst/>
              <a:gdLst>
                <a:gd name="T0" fmla="*/ 1 w 209"/>
                <a:gd name="T1" fmla="*/ 0 h 158"/>
                <a:gd name="T2" fmla="*/ 2 w 209"/>
                <a:gd name="T3" fmla="*/ 1 h 158"/>
                <a:gd name="T4" fmla="*/ 0 w 209"/>
                <a:gd name="T5" fmla="*/ 1 h 158"/>
                <a:gd name="T6" fmla="*/ 1 w 209"/>
                <a:gd name="T7" fmla="*/ 1 h 158"/>
                <a:gd name="T8" fmla="*/ 1 w 209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58">
                  <a:moveTo>
                    <a:pt x="63" y="0"/>
                  </a:moveTo>
                  <a:lnTo>
                    <a:pt x="209" y="158"/>
                  </a:lnTo>
                  <a:lnTo>
                    <a:pt x="0" y="107"/>
                  </a:lnTo>
                  <a:lnTo>
                    <a:pt x="67" y="7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58" name="Line 77"/>
            <p:cNvSpPr>
              <a:spLocks noChangeShapeType="1"/>
            </p:cNvSpPr>
            <p:nvPr/>
          </p:nvSpPr>
          <p:spPr bwMode="auto">
            <a:xfrm>
              <a:off x="3705" y="2415"/>
              <a:ext cx="38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59" name="Freeform 78"/>
            <p:cNvSpPr>
              <a:spLocks/>
            </p:cNvSpPr>
            <p:nvPr/>
          </p:nvSpPr>
          <p:spPr bwMode="auto">
            <a:xfrm>
              <a:off x="4056" y="2402"/>
              <a:ext cx="41" cy="25"/>
            </a:xfrm>
            <a:custGeom>
              <a:avLst/>
              <a:gdLst>
                <a:gd name="T0" fmla="*/ 0 w 207"/>
                <a:gd name="T1" fmla="*/ 0 h 123"/>
                <a:gd name="T2" fmla="*/ 2 w 207"/>
                <a:gd name="T3" fmla="*/ 1 h 123"/>
                <a:gd name="T4" fmla="*/ 0 w 207"/>
                <a:gd name="T5" fmla="*/ 1 h 123"/>
                <a:gd name="T6" fmla="*/ 0 w 207"/>
                <a:gd name="T7" fmla="*/ 1 h 123"/>
                <a:gd name="T8" fmla="*/ 0 w 207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123">
                  <a:moveTo>
                    <a:pt x="0" y="0"/>
                  </a:moveTo>
                  <a:lnTo>
                    <a:pt x="207" y="62"/>
                  </a:lnTo>
                  <a:lnTo>
                    <a:pt x="0" y="123"/>
                  </a:lnTo>
                  <a:lnTo>
                    <a:pt x="42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60" name="Line 79"/>
            <p:cNvSpPr>
              <a:spLocks noChangeShapeType="1"/>
            </p:cNvSpPr>
            <p:nvPr/>
          </p:nvSpPr>
          <p:spPr bwMode="auto">
            <a:xfrm>
              <a:off x="3148" y="1899"/>
              <a:ext cx="1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61" name="Freeform 80"/>
            <p:cNvSpPr>
              <a:spLocks/>
            </p:cNvSpPr>
            <p:nvPr/>
          </p:nvSpPr>
          <p:spPr bwMode="auto">
            <a:xfrm>
              <a:off x="3136" y="2146"/>
              <a:ext cx="25" cy="42"/>
            </a:xfrm>
            <a:custGeom>
              <a:avLst/>
              <a:gdLst>
                <a:gd name="T0" fmla="*/ 1 w 124"/>
                <a:gd name="T1" fmla="*/ 0 h 207"/>
                <a:gd name="T2" fmla="*/ 0 w 124"/>
                <a:gd name="T3" fmla="*/ 2 h 207"/>
                <a:gd name="T4" fmla="*/ 0 w 124"/>
                <a:gd name="T5" fmla="*/ 0 h 207"/>
                <a:gd name="T6" fmla="*/ 0 w 124"/>
                <a:gd name="T7" fmla="*/ 0 h 207"/>
                <a:gd name="T8" fmla="*/ 1 w 124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207">
                  <a:moveTo>
                    <a:pt x="124" y="0"/>
                  </a:moveTo>
                  <a:lnTo>
                    <a:pt x="61" y="207"/>
                  </a:lnTo>
                  <a:lnTo>
                    <a:pt x="0" y="0"/>
                  </a:lnTo>
                  <a:lnTo>
                    <a:pt x="61" y="4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62" name="Line 81"/>
            <p:cNvSpPr>
              <a:spLocks noChangeShapeType="1"/>
            </p:cNvSpPr>
            <p:nvPr/>
          </p:nvSpPr>
          <p:spPr bwMode="auto">
            <a:xfrm>
              <a:off x="4386" y="1899"/>
              <a:ext cx="1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63" name="Freeform 82"/>
            <p:cNvSpPr>
              <a:spLocks/>
            </p:cNvSpPr>
            <p:nvPr/>
          </p:nvSpPr>
          <p:spPr bwMode="auto">
            <a:xfrm>
              <a:off x="4375" y="2146"/>
              <a:ext cx="24" cy="42"/>
            </a:xfrm>
            <a:custGeom>
              <a:avLst/>
              <a:gdLst>
                <a:gd name="T0" fmla="*/ 1 w 123"/>
                <a:gd name="T1" fmla="*/ 0 h 207"/>
                <a:gd name="T2" fmla="*/ 0 w 123"/>
                <a:gd name="T3" fmla="*/ 2 h 207"/>
                <a:gd name="T4" fmla="*/ 0 w 123"/>
                <a:gd name="T5" fmla="*/ 0 h 207"/>
                <a:gd name="T6" fmla="*/ 0 w 123"/>
                <a:gd name="T7" fmla="*/ 0 h 207"/>
                <a:gd name="T8" fmla="*/ 1 w 123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207">
                  <a:moveTo>
                    <a:pt x="123" y="0"/>
                  </a:moveTo>
                  <a:lnTo>
                    <a:pt x="62" y="207"/>
                  </a:lnTo>
                  <a:lnTo>
                    <a:pt x="0" y="0"/>
                  </a:lnTo>
                  <a:lnTo>
                    <a:pt x="62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60464" name="Rectangle 83"/>
            <p:cNvSpPr>
              <a:spLocks noChangeArrowheads="1"/>
            </p:cNvSpPr>
            <p:nvPr/>
          </p:nvSpPr>
          <p:spPr bwMode="auto">
            <a:xfrm>
              <a:off x="1142" y="2277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fi-FI" sz="1800"/>
            </a:p>
          </p:txBody>
        </p:sp>
        <p:sp>
          <p:nvSpPr>
            <p:cNvPr id="60465" name="Rectangle 84"/>
            <p:cNvSpPr>
              <a:spLocks noChangeArrowheads="1"/>
            </p:cNvSpPr>
            <p:nvPr/>
          </p:nvSpPr>
          <p:spPr bwMode="auto">
            <a:xfrm>
              <a:off x="1244" y="242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fi-FI" sz="1800"/>
            </a:p>
          </p:txBody>
        </p:sp>
        <p:sp>
          <p:nvSpPr>
            <p:cNvPr id="60466" name="Rectangle 85"/>
            <p:cNvSpPr>
              <a:spLocks noChangeArrowheads="1"/>
            </p:cNvSpPr>
            <p:nvPr/>
          </p:nvSpPr>
          <p:spPr bwMode="auto">
            <a:xfrm>
              <a:off x="2301" y="381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fi-FI" sz="1800"/>
            </a:p>
          </p:txBody>
        </p:sp>
        <p:sp>
          <p:nvSpPr>
            <p:cNvPr id="60467" name="Rectangle 86"/>
            <p:cNvSpPr>
              <a:spLocks noChangeArrowheads="1"/>
            </p:cNvSpPr>
            <p:nvPr/>
          </p:nvSpPr>
          <p:spPr bwMode="auto">
            <a:xfrm>
              <a:off x="3074" y="2265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fi-FI" sz="1800"/>
            </a:p>
          </p:txBody>
        </p:sp>
        <p:sp>
          <p:nvSpPr>
            <p:cNvPr id="60468" name="Rectangle 87"/>
            <p:cNvSpPr>
              <a:spLocks noChangeArrowheads="1"/>
            </p:cNvSpPr>
            <p:nvPr/>
          </p:nvSpPr>
          <p:spPr bwMode="auto">
            <a:xfrm>
              <a:off x="3170" y="2408"/>
              <a:ext cx="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2k</a:t>
              </a:r>
              <a:endParaRPr lang="en-US" altLang="fi-FI" sz="1800"/>
            </a:p>
          </p:txBody>
        </p:sp>
        <p:sp>
          <p:nvSpPr>
            <p:cNvPr id="60469" name="Rectangle 88"/>
            <p:cNvSpPr>
              <a:spLocks noChangeArrowheads="1"/>
            </p:cNvSpPr>
            <p:nvPr/>
          </p:nvSpPr>
          <p:spPr bwMode="auto">
            <a:xfrm>
              <a:off x="3088" y="3680"/>
              <a:ext cx="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fi-FI" sz="1800"/>
            </a:p>
          </p:txBody>
        </p:sp>
        <p:sp>
          <p:nvSpPr>
            <p:cNvPr id="60470" name="Rectangle 89"/>
            <p:cNvSpPr>
              <a:spLocks noChangeArrowheads="1"/>
            </p:cNvSpPr>
            <p:nvPr/>
          </p:nvSpPr>
          <p:spPr bwMode="auto">
            <a:xfrm>
              <a:off x="3171" y="3812"/>
              <a:ext cx="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2k</a:t>
              </a:r>
              <a:endParaRPr lang="en-US" altLang="fi-FI" sz="1800"/>
            </a:p>
          </p:txBody>
        </p:sp>
        <p:sp>
          <p:nvSpPr>
            <p:cNvPr id="60471" name="Rectangle 90"/>
            <p:cNvSpPr>
              <a:spLocks noChangeArrowheads="1"/>
            </p:cNvSpPr>
            <p:nvPr/>
          </p:nvSpPr>
          <p:spPr bwMode="auto">
            <a:xfrm>
              <a:off x="3480" y="2271"/>
              <a:ext cx="2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3400">
                  <a:solidFill>
                    <a:srgbClr val="000000"/>
                  </a:solidFill>
                  <a:latin typeface="Times New Roman" panose="02020603050405020304" pitchFamily="18" charset="0"/>
                </a:rPr>
                <a:t>...</a:t>
              </a:r>
              <a:endParaRPr lang="en-US" altLang="fi-FI" sz="1800"/>
            </a:p>
          </p:txBody>
        </p:sp>
        <p:sp>
          <p:nvSpPr>
            <p:cNvPr id="60472" name="Rectangle 91"/>
            <p:cNvSpPr>
              <a:spLocks noChangeArrowheads="1"/>
            </p:cNvSpPr>
            <p:nvPr/>
          </p:nvSpPr>
          <p:spPr bwMode="auto">
            <a:xfrm>
              <a:off x="4312" y="1540"/>
              <a:ext cx="12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u'</a:t>
              </a:r>
              <a:endParaRPr lang="en-US" altLang="fi-FI" sz="1800"/>
            </a:p>
          </p:txBody>
        </p:sp>
        <p:sp>
          <p:nvSpPr>
            <p:cNvPr id="60473" name="Rectangle 92"/>
            <p:cNvSpPr>
              <a:spLocks noChangeArrowheads="1"/>
            </p:cNvSpPr>
            <p:nvPr/>
          </p:nvSpPr>
          <p:spPr bwMode="auto">
            <a:xfrm>
              <a:off x="3170" y="167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fi-FI" sz="1800"/>
            </a:p>
          </p:txBody>
        </p:sp>
        <p:sp>
          <p:nvSpPr>
            <p:cNvPr id="60474" name="Rectangle 93"/>
            <p:cNvSpPr>
              <a:spLocks noChangeArrowheads="1"/>
            </p:cNvSpPr>
            <p:nvPr/>
          </p:nvSpPr>
          <p:spPr bwMode="auto">
            <a:xfrm>
              <a:off x="3065" y="1548"/>
              <a:ext cx="12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u'</a:t>
              </a:r>
              <a:endParaRPr lang="en-US" altLang="fi-FI" sz="1800"/>
            </a:p>
          </p:txBody>
        </p:sp>
        <p:sp>
          <p:nvSpPr>
            <p:cNvPr id="60475" name="Rectangle 94"/>
            <p:cNvSpPr>
              <a:spLocks noChangeArrowheads="1"/>
            </p:cNvSpPr>
            <p:nvPr/>
          </p:nvSpPr>
          <p:spPr bwMode="auto">
            <a:xfrm>
              <a:off x="4422" y="167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fi-FI" sz="1800"/>
            </a:p>
          </p:txBody>
        </p:sp>
        <p:sp>
          <p:nvSpPr>
            <p:cNvPr id="60476" name="Rectangle 95"/>
            <p:cNvSpPr>
              <a:spLocks noChangeArrowheads="1"/>
            </p:cNvSpPr>
            <p:nvPr/>
          </p:nvSpPr>
          <p:spPr bwMode="auto">
            <a:xfrm>
              <a:off x="2964" y="1033"/>
              <a:ext cx="2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3400">
                  <a:solidFill>
                    <a:srgbClr val="000000"/>
                  </a:solidFill>
                  <a:latin typeface="Times New Roman" panose="02020603050405020304" pitchFamily="18" charset="0"/>
                </a:rPr>
                <a:t>...</a:t>
              </a:r>
              <a:endParaRPr lang="en-US" altLang="fi-FI" sz="1800"/>
            </a:p>
          </p:txBody>
        </p:sp>
        <p:sp>
          <p:nvSpPr>
            <p:cNvPr id="60477" name="Rectangle 96"/>
            <p:cNvSpPr>
              <a:spLocks noChangeArrowheads="1"/>
            </p:cNvSpPr>
            <p:nvPr/>
          </p:nvSpPr>
          <p:spPr bwMode="auto">
            <a:xfrm>
              <a:off x="4297" y="2265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fi-FI" sz="1800"/>
            </a:p>
          </p:txBody>
        </p:sp>
        <p:sp>
          <p:nvSpPr>
            <p:cNvPr id="60478" name="Rectangle 97"/>
            <p:cNvSpPr>
              <a:spLocks noChangeArrowheads="1"/>
            </p:cNvSpPr>
            <p:nvPr/>
          </p:nvSpPr>
          <p:spPr bwMode="auto">
            <a:xfrm>
              <a:off x="4400" y="2398"/>
              <a:ext cx="11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n·k</a:t>
              </a:r>
              <a:endParaRPr lang="en-US" altLang="fi-FI" sz="1800"/>
            </a:p>
          </p:txBody>
        </p:sp>
        <p:grpSp>
          <p:nvGrpSpPr>
            <p:cNvPr id="60479" name="Group 98"/>
            <p:cNvGrpSpPr>
              <a:grpSpLocks/>
            </p:cNvGrpSpPr>
            <p:nvPr/>
          </p:nvGrpSpPr>
          <p:grpSpPr bwMode="auto">
            <a:xfrm>
              <a:off x="3251" y="917"/>
              <a:ext cx="951" cy="384"/>
              <a:chOff x="3200" y="1051"/>
              <a:chExt cx="951" cy="384"/>
            </a:xfrm>
          </p:grpSpPr>
          <p:sp>
            <p:nvSpPr>
              <p:cNvPr id="60487" name="Line 99"/>
              <p:cNvSpPr>
                <a:spLocks noChangeShapeType="1"/>
              </p:cNvSpPr>
              <p:nvPr/>
            </p:nvSpPr>
            <p:spPr bwMode="auto">
              <a:xfrm>
                <a:off x="3200" y="1166"/>
                <a:ext cx="1" cy="18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488" name="Line 100"/>
              <p:cNvSpPr>
                <a:spLocks noChangeShapeType="1"/>
              </p:cNvSpPr>
              <p:nvPr/>
            </p:nvSpPr>
            <p:spPr bwMode="auto">
              <a:xfrm>
                <a:off x="3283" y="1434"/>
                <a:ext cx="784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489" name="Line 101"/>
              <p:cNvSpPr>
                <a:spLocks noChangeShapeType="1"/>
              </p:cNvSpPr>
              <p:nvPr/>
            </p:nvSpPr>
            <p:spPr bwMode="auto">
              <a:xfrm flipV="1">
                <a:off x="4150" y="1166"/>
                <a:ext cx="1" cy="18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490" name="Line 102"/>
              <p:cNvSpPr>
                <a:spLocks noChangeShapeType="1"/>
              </p:cNvSpPr>
              <p:nvPr/>
            </p:nvSpPr>
            <p:spPr bwMode="auto">
              <a:xfrm flipH="1">
                <a:off x="3283" y="1084"/>
                <a:ext cx="784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491" name="Freeform 103"/>
              <p:cNvSpPr>
                <a:spLocks/>
              </p:cNvSpPr>
              <p:nvPr/>
            </p:nvSpPr>
            <p:spPr bwMode="auto">
              <a:xfrm>
                <a:off x="3200" y="1352"/>
                <a:ext cx="83" cy="82"/>
              </a:xfrm>
              <a:custGeom>
                <a:avLst/>
                <a:gdLst>
                  <a:gd name="T0" fmla="*/ 0 w 412"/>
                  <a:gd name="T1" fmla="*/ 0 h 412"/>
                  <a:gd name="T2" fmla="*/ 0 w 412"/>
                  <a:gd name="T3" fmla="*/ 0 h 412"/>
                  <a:gd name="T4" fmla="*/ 0 w 412"/>
                  <a:gd name="T5" fmla="*/ 0 h 412"/>
                  <a:gd name="T6" fmla="*/ 0 w 412"/>
                  <a:gd name="T7" fmla="*/ 0 h 412"/>
                  <a:gd name="T8" fmla="*/ 0 w 412"/>
                  <a:gd name="T9" fmla="*/ 1 h 412"/>
                  <a:gd name="T10" fmla="*/ 0 w 412"/>
                  <a:gd name="T11" fmla="*/ 1 h 412"/>
                  <a:gd name="T12" fmla="*/ 0 w 412"/>
                  <a:gd name="T13" fmla="*/ 1 h 412"/>
                  <a:gd name="T14" fmla="*/ 0 w 412"/>
                  <a:gd name="T15" fmla="*/ 1 h 412"/>
                  <a:gd name="T16" fmla="*/ 0 w 412"/>
                  <a:gd name="T17" fmla="*/ 1 h 412"/>
                  <a:gd name="T18" fmla="*/ 0 w 412"/>
                  <a:gd name="T19" fmla="*/ 1 h 412"/>
                  <a:gd name="T20" fmla="*/ 0 w 412"/>
                  <a:gd name="T21" fmla="*/ 1 h 412"/>
                  <a:gd name="T22" fmla="*/ 0 w 412"/>
                  <a:gd name="T23" fmla="*/ 1 h 412"/>
                  <a:gd name="T24" fmla="*/ 0 w 412"/>
                  <a:gd name="T25" fmla="*/ 1 h 412"/>
                  <a:gd name="T26" fmla="*/ 0 w 412"/>
                  <a:gd name="T27" fmla="*/ 1 h 412"/>
                  <a:gd name="T28" fmla="*/ 0 w 412"/>
                  <a:gd name="T29" fmla="*/ 2 h 412"/>
                  <a:gd name="T30" fmla="*/ 0 w 412"/>
                  <a:gd name="T31" fmla="*/ 2 h 412"/>
                  <a:gd name="T32" fmla="*/ 1 w 412"/>
                  <a:gd name="T33" fmla="*/ 2 h 412"/>
                  <a:gd name="T34" fmla="*/ 1 w 412"/>
                  <a:gd name="T35" fmla="*/ 2 h 412"/>
                  <a:gd name="T36" fmla="*/ 1 w 412"/>
                  <a:gd name="T37" fmla="*/ 2 h 412"/>
                  <a:gd name="T38" fmla="*/ 1 w 412"/>
                  <a:gd name="T39" fmla="*/ 2 h 412"/>
                  <a:gd name="T40" fmla="*/ 1 w 412"/>
                  <a:gd name="T41" fmla="*/ 2 h 412"/>
                  <a:gd name="T42" fmla="*/ 1 w 412"/>
                  <a:gd name="T43" fmla="*/ 2 h 412"/>
                  <a:gd name="T44" fmla="*/ 1 w 412"/>
                  <a:gd name="T45" fmla="*/ 2 h 412"/>
                  <a:gd name="T46" fmla="*/ 1 w 412"/>
                  <a:gd name="T47" fmla="*/ 2 h 412"/>
                  <a:gd name="T48" fmla="*/ 1 w 412"/>
                  <a:gd name="T49" fmla="*/ 2 h 412"/>
                  <a:gd name="T50" fmla="*/ 1 w 412"/>
                  <a:gd name="T51" fmla="*/ 3 h 412"/>
                  <a:gd name="T52" fmla="*/ 1 w 412"/>
                  <a:gd name="T53" fmla="*/ 3 h 412"/>
                  <a:gd name="T54" fmla="*/ 1 w 412"/>
                  <a:gd name="T55" fmla="*/ 3 h 412"/>
                  <a:gd name="T56" fmla="*/ 2 w 412"/>
                  <a:gd name="T57" fmla="*/ 3 h 412"/>
                  <a:gd name="T58" fmla="*/ 2 w 412"/>
                  <a:gd name="T59" fmla="*/ 3 h 412"/>
                  <a:gd name="T60" fmla="*/ 2 w 412"/>
                  <a:gd name="T61" fmla="*/ 3 h 412"/>
                  <a:gd name="T62" fmla="*/ 2 w 412"/>
                  <a:gd name="T63" fmla="*/ 3 h 412"/>
                  <a:gd name="T64" fmla="*/ 2 w 412"/>
                  <a:gd name="T65" fmla="*/ 3 h 412"/>
                  <a:gd name="T66" fmla="*/ 2 w 412"/>
                  <a:gd name="T67" fmla="*/ 3 h 412"/>
                  <a:gd name="T68" fmla="*/ 2 w 412"/>
                  <a:gd name="T69" fmla="*/ 3 h 412"/>
                  <a:gd name="T70" fmla="*/ 2 w 412"/>
                  <a:gd name="T71" fmla="*/ 3 h 412"/>
                  <a:gd name="T72" fmla="*/ 2 w 412"/>
                  <a:gd name="T73" fmla="*/ 3 h 412"/>
                  <a:gd name="T74" fmla="*/ 2 w 412"/>
                  <a:gd name="T75" fmla="*/ 3 h 412"/>
                  <a:gd name="T76" fmla="*/ 3 w 412"/>
                  <a:gd name="T77" fmla="*/ 3 h 412"/>
                  <a:gd name="T78" fmla="*/ 3 w 412"/>
                  <a:gd name="T79" fmla="*/ 3 h 412"/>
                  <a:gd name="T80" fmla="*/ 3 w 412"/>
                  <a:gd name="T81" fmla="*/ 3 h 412"/>
                  <a:gd name="T82" fmla="*/ 3 w 412"/>
                  <a:gd name="T83" fmla="*/ 3 h 412"/>
                  <a:gd name="T84" fmla="*/ 3 w 412"/>
                  <a:gd name="T85" fmla="*/ 3 h 412"/>
                  <a:gd name="T86" fmla="*/ 3 w 412"/>
                  <a:gd name="T87" fmla="*/ 3 h 412"/>
                  <a:gd name="T88" fmla="*/ 3 w 412"/>
                  <a:gd name="T89" fmla="*/ 3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2" h="412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1" y="29"/>
                    </a:lnTo>
                    <a:lnTo>
                      <a:pt x="1" y="36"/>
                    </a:lnTo>
                    <a:lnTo>
                      <a:pt x="2" y="44"/>
                    </a:lnTo>
                    <a:lnTo>
                      <a:pt x="3" y="50"/>
                    </a:lnTo>
                    <a:lnTo>
                      <a:pt x="5" y="58"/>
                    </a:lnTo>
                    <a:lnTo>
                      <a:pt x="5" y="64"/>
                    </a:lnTo>
                    <a:lnTo>
                      <a:pt x="7" y="72"/>
                    </a:lnTo>
                    <a:lnTo>
                      <a:pt x="8" y="78"/>
                    </a:lnTo>
                    <a:lnTo>
                      <a:pt x="9" y="86"/>
                    </a:lnTo>
                    <a:lnTo>
                      <a:pt x="11" y="92"/>
                    </a:lnTo>
                    <a:lnTo>
                      <a:pt x="12" y="100"/>
                    </a:lnTo>
                    <a:lnTo>
                      <a:pt x="14" y="107"/>
                    </a:lnTo>
                    <a:lnTo>
                      <a:pt x="16" y="114"/>
                    </a:lnTo>
                    <a:lnTo>
                      <a:pt x="18" y="121"/>
                    </a:lnTo>
                    <a:lnTo>
                      <a:pt x="20" y="127"/>
                    </a:lnTo>
                    <a:lnTo>
                      <a:pt x="23" y="135"/>
                    </a:lnTo>
                    <a:lnTo>
                      <a:pt x="25" y="141"/>
                    </a:lnTo>
                    <a:lnTo>
                      <a:pt x="27" y="148"/>
                    </a:lnTo>
                    <a:lnTo>
                      <a:pt x="31" y="154"/>
                    </a:lnTo>
                    <a:lnTo>
                      <a:pt x="33" y="162"/>
                    </a:lnTo>
                    <a:lnTo>
                      <a:pt x="36" y="168"/>
                    </a:lnTo>
                    <a:lnTo>
                      <a:pt x="38" y="175"/>
                    </a:lnTo>
                    <a:lnTo>
                      <a:pt x="41" y="181"/>
                    </a:lnTo>
                    <a:lnTo>
                      <a:pt x="45" y="188"/>
                    </a:lnTo>
                    <a:lnTo>
                      <a:pt x="48" y="194"/>
                    </a:lnTo>
                    <a:lnTo>
                      <a:pt x="52" y="200"/>
                    </a:lnTo>
                    <a:lnTo>
                      <a:pt x="55" y="206"/>
                    </a:lnTo>
                    <a:lnTo>
                      <a:pt x="59" y="213"/>
                    </a:lnTo>
                    <a:lnTo>
                      <a:pt x="63" y="219"/>
                    </a:lnTo>
                    <a:lnTo>
                      <a:pt x="66" y="225"/>
                    </a:lnTo>
                    <a:lnTo>
                      <a:pt x="71" y="231"/>
                    </a:lnTo>
                    <a:lnTo>
                      <a:pt x="75" y="237"/>
                    </a:lnTo>
                    <a:lnTo>
                      <a:pt x="79" y="243"/>
                    </a:lnTo>
                    <a:lnTo>
                      <a:pt x="83" y="249"/>
                    </a:lnTo>
                    <a:lnTo>
                      <a:pt x="87" y="254"/>
                    </a:lnTo>
                    <a:lnTo>
                      <a:pt x="92" y="259"/>
                    </a:lnTo>
                    <a:lnTo>
                      <a:pt x="97" y="266"/>
                    </a:lnTo>
                    <a:lnTo>
                      <a:pt x="101" y="271"/>
                    </a:lnTo>
                    <a:lnTo>
                      <a:pt x="106" y="277"/>
                    </a:lnTo>
                    <a:lnTo>
                      <a:pt x="111" y="281"/>
                    </a:lnTo>
                    <a:lnTo>
                      <a:pt x="116" y="286"/>
                    </a:lnTo>
                    <a:lnTo>
                      <a:pt x="121" y="292"/>
                    </a:lnTo>
                    <a:lnTo>
                      <a:pt x="126" y="297"/>
                    </a:lnTo>
                    <a:lnTo>
                      <a:pt x="131" y="302"/>
                    </a:lnTo>
                    <a:lnTo>
                      <a:pt x="137" y="307"/>
                    </a:lnTo>
                    <a:lnTo>
                      <a:pt x="142" y="311"/>
                    </a:lnTo>
                    <a:lnTo>
                      <a:pt x="148" y="316"/>
                    </a:lnTo>
                    <a:lnTo>
                      <a:pt x="153" y="321"/>
                    </a:lnTo>
                    <a:lnTo>
                      <a:pt x="158" y="326"/>
                    </a:lnTo>
                    <a:lnTo>
                      <a:pt x="164" y="330"/>
                    </a:lnTo>
                    <a:lnTo>
                      <a:pt x="170" y="334"/>
                    </a:lnTo>
                    <a:lnTo>
                      <a:pt x="176" y="339"/>
                    </a:lnTo>
                    <a:lnTo>
                      <a:pt x="182" y="342"/>
                    </a:lnTo>
                    <a:lnTo>
                      <a:pt x="188" y="346"/>
                    </a:lnTo>
                    <a:lnTo>
                      <a:pt x="194" y="350"/>
                    </a:lnTo>
                    <a:lnTo>
                      <a:pt x="200" y="354"/>
                    </a:lnTo>
                    <a:lnTo>
                      <a:pt x="206" y="357"/>
                    </a:lnTo>
                    <a:lnTo>
                      <a:pt x="213" y="361"/>
                    </a:lnTo>
                    <a:lnTo>
                      <a:pt x="219" y="365"/>
                    </a:lnTo>
                    <a:lnTo>
                      <a:pt x="226" y="368"/>
                    </a:lnTo>
                    <a:lnTo>
                      <a:pt x="232" y="371"/>
                    </a:lnTo>
                    <a:lnTo>
                      <a:pt x="239" y="374"/>
                    </a:lnTo>
                    <a:lnTo>
                      <a:pt x="245" y="378"/>
                    </a:lnTo>
                    <a:lnTo>
                      <a:pt x="252" y="380"/>
                    </a:lnTo>
                    <a:lnTo>
                      <a:pt x="258" y="383"/>
                    </a:lnTo>
                    <a:lnTo>
                      <a:pt x="265" y="385"/>
                    </a:lnTo>
                    <a:lnTo>
                      <a:pt x="271" y="388"/>
                    </a:lnTo>
                    <a:lnTo>
                      <a:pt x="279" y="391"/>
                    </a:lnTo>
                    <a:lnTo>
                      <a:pt x="285" y="393"/>
                    </a:lnTo>
                    <a:lnTo>
                      <a:pt x="292" y="395"/>
                    </a:lnTo>
                    <a:lnTo>
                      <a:pt x="299" y="397"/>
                    </a:lnTo>
                    <a:lnTo>
                      <a:pt x="306" y="399"/>
                    </a:lnTo>
                    <a:lnTo>
                      <a:pt x="312" y="400"/>
                    </a:lnTo>
                    <a:lnTo>
                      <a:pt x="320" y="402"/>
                    </a:lnTo>
                    <a:lnTo>
                      <a:pt x="326" y="404"/>
                    </a:lnTo>
                    <a:lnTo>
                      <a:pt x="334" y="405"/>
                    </a:lnTo>
                    <a:lnTo>
                      <a:pt x="341" y="407"/>
                    </a:lnTo>
                    <a:lnTo>
                      <a:pt x="348" y="408"/>
                    </a:lnTo>
                    <a:lnTo>
                      <a:pt x="356" y="409"/>
                    </a:lnTo>
                    <a:lnTo>
                      <a:pt x="362" y="410"/>
                    </a:lnTo>
                    <a:lnTo>
                      <a:pt x="370" y="410"/>
                    </a:lnTo>
                    <a:lnTo>
                      <a:pt x="376" y="411"/>
                    </a:lnTo>
                    <a:lnTo>
                      <a:pt x="384" y="412"/>
                    </a:lnTo>
                    <a:lnTo>
                      <a:pt x="392" y="412"/>
                    </a:lnTo>
                    <a:lnTo>
                      <a:pt x="398" y="412"/>
                    </a:lnTo>
                    <a:lnTo>
                      <a:pt x="406" y="412"/>
                    </a:lnTo>
                    <a:lnTo>
                      <a:pt x="412" y="412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492" name="Freeform 104"/>
              <p:cNvSpPr>
                <a:spLocks/>
              </p:cNvSpPr>
              <p:nvPr/>
            </p:nvSpPr>
            <p:spPr bwMode="auto">
              <a:xfrm>
                <a:off x="4067" y="1352"/>
                <a:ext cx="83" cy="82"/>
              </a:xfrm>
              <a:custGeom>
                <a:avLst/>
                <a:gdLst>
                  <a:gd name="T0" fmla="*/ 0 w 413"/>
                  <a:gd name="T1" fmla="*/ 3 h 412"/>
                  <a:gd name="T2" fmla="*/ 0 w 413"/>
                  <a:gd name="T3" fmla="*/ 3 h 412"/>
                  <a:gd name="T4" fmla="*/ 0 w 413"/>
                  <a:gd name="T5" fmla="*/ 3 h 412"/>
                  <a:gd name="T6" fmla="*/ 0 w 413"/>
                  <a:gd name="T7" fmla="*/ 3 h 412"/>
                  <a:gd name="T8" fmla="*/ 1 w 413"/>
                  <a:gd name="T9" fmla="*/ 3 h 412"/>
                  <a:gd name="T10" fmla="*/ 1 w 413"/>
                  <a:gd name="T11" fmla="*/ 3 h 412"/>
                  <a:gd name="T12" fmla="*/ 1 w 413"/>
                  <a:gd name="T13" fmla="*/ 3 h 412"/>
                  <a:gd name="T14" fmla="*/ 1 w 413"/>
                  <a:gd name="T15" fmla="*/ 3 h 412"/>
                  <a:gd name="T16" fmla="*/ 1 w 413"/>
                  <a:gd name="T17" fmla="*/ 3 h 412"/>
                  <a:gd name="T18" fmla="*/ 1 w 413"/>
                  <a:gd name="T19" fmla="*/ 3 h 412"/>
                  <a:gd name="T20" fmla="*/ 1 w 413"/>
                  <a:gd name="T21" fmla="*/ 3 h 412"/>
                  <a:gd name="T22" fmla="*/ 1 w 413"/>
                  <a:gd name="T23" fmla="*/ 3 h 412"/>
                  <a:gd name="T24" fmla="*/ 1 w 413"/>
                  <a:gd name="T25" fmla="*/ 3 h 412"/>
                  <a:gd name="T26" fmla="*/ 2 w 413"/>
                  <a:gd name="T27" fmla="*/ 3 h 412"/>
                  <a:gd name="T28" fmla="*/ 2 w 413"/>
                  <a:gd name="T29" fmla="*/ 3 h 412"/>
                  <a:gd name="T30" fmla="*/ 2 w 413"/>
                  <a:gd name="T31" fmla="*/ 3 h 412"/>
                  <a:gd name="T32" fmla="*/ 2 w 413"/>
                  <a:gd name="T33" fmla="*/ 3 h 412"/>
                  <a:gd name="T34" fmla="*/ 2 w 413"/>
                  <a:gd name="T35" fmla="*/ 3 h 412"/>
                  <a:gd name="T36" fmla="*/ 2 w 413"/>
                  <a:gd name="T37" fmla="*/ 3 h 412"/>
                  <a:gd name="T38" fmla="*/ 2 w 413"/>
                  <a:gd name="T39" fmla="*/ 3 h 412"/>
                  <a:gd name="T40" fmla="*/ 2 w 413"/>
                  <a:gd name="T41" fmla="*/ 2 h 412"/>
                  <a:gd name="T42" fmla="*/ 2 w 413"/>
                  <a:gd name="T43" fmla="*/ 2 h 412"/>
                  <a:gd name="T44" fmla="*/ 2 w 413"/>
                  <a:gd name="T45" fmla="*/ 2 h 412"/>
                  <a:gd name="T46" fmla="*/ 2 w 413"/>
                  <a:gd name="T47" fmla="*/ 2 h 412"/>
                  <a:gd name="T48" fmla="*/ 3 w 413"/>
                  <a:gd name="T49" fmla="*/ 2 h 412"/>
                  <a:gd name="T50" fmla="*/ 3 w 413"/>
                  <a:gd name="T51" fmla="*/ 2 h 412"/>
                  <a:gd name="T52" fmla="*/ 3 w 413"/>
                  <a:gd name="T53" fmla="*/ 2 h 412"/>
                  <a:gd name="T54" fmla="*/ 3 w 413"/>
                  <a:gd name="T55" fmla="*/ 2 h 412"/>
                  <a:gd name="T56" fmla="*/ 3 w 413"/>
                  <a:gd name="T57" fmla="*/ 2 h 412"/>
                  <a:gd name="T58" fmla="*/ 3 w 413"/>
                  <a:gd name="T59" fmla="*/ 2 h 412"/>
                  <a:gd name="T60" fmla="*/ 3 w 413"/>
                  <a:gd name="T61" fmla="*/ 2 h 412"/>
                  <a:gd name="T62" fmla="*/ 3 w 413"/>
                  <a:gd name="T63" fmla="*/ 1 h 412"/>
                  <a:gd name="T64" fmla="*/ 3 w 413"/>
                  <a:gd name="T65" fmla="*/ 1 h 412"/>
                  <a:gd name="T66" fmla="*/ 3 w 413"/>
                  <a:gd name="T67" fmla="*/ 1 h 412"/>
                  <a:gd name="T68" fmla="*/ 3 w 413"/>
                  <a:gd name="T69" fmla="*/ 1 h 412"/>
                  <a:gd name="T70" fmla="*/ 3 w 413"/>
                  <a:gd name="T71" fmla="*/ 1 h 412"/>
                  <a:gd name="T72" fmla="*/ 3 w 413"/>
                  <a:gd name="T73" fmla="*/ 1 h 412"/>
                  <a:gd name="T74" fmla="*/ 3 w 413"/>
                  <a:gd name="T75" fmla="*/ 1 h 412"/>
                  <a:gd name="T76" fmla="*/ 3 w 413"/>
                  <a:gd name="T77" fmla="*/ 1 h 412"/>
                  <a:gd name="T78" fmla="*/ 3 w 413"/>
                  <a:gd name="T79" fmla="*/ 1 h 412"/>
                  <a:gd name="T80" fmla="*/ 3 w 413"/>
                  <a:gd name="T81" fmla="*/ 1 h 412"/>
                  <a:gd name="T82" fmla="*/ 3 w 413"/>
                  <a:gd name="T83" fmla="*/ 0 h 412"/>
                  <a:gd name="T84" fmla="*/ 3 w 413"/>
                  <a:gd name="T85" fmla="*/ 0 h 412"/>
                  <a:gd name="T86" fmla="*/ 3 w 413"/>
                  <a:gd name="T87" fmla="*/ 0 h 412"/>
                  <a:gd name="T88" fmla="*/ 3 w 413"/>
                  <a:gd name="T89" fmla="*/ 0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3" h="412">
                    <a:moveTo>
                      <a:pt x="0" y="412"/>
                    </a:moveTo>
                    <a:lnTo>
                      <a:pt x="8" y="412"/>
                    </a:lnTo>
                    <a:lnTo>
                      <a:pt x="14" y="412"/>
                    </a:lnTo>
                    <a:lnTo>
                      <a:pt x="22" y="412"/>
                    </a:lnTo>
                    <a:lnTo>
                      <a:pt x="29" y="412"/>
                    </a:lnTo>
                    <a:lnTo>
                      <a:pt x="36" y="411"/>
                    </a:lnTo>
                    <a:lnTo>
                      <a:pt x="44" y="410"/>
                    </a:lnTo>
                    <a:lnTo>
                      <a:pt x="50" y="410"/>
                    </a:lnTo>
                    <a:lnTo>
                      <a:pt x="58" y="409"/>
                    </a:lnTo>
                    <a:lnTo>
                      <a:pt x="64" y="408"/>
                    </a:lnTo>
                    <a:lnTo>
                      <a:pt x="72" y="407"/>
                    </a:lnTo>
                    <a:lnTo>
                      <a:pt x="80" y="405"/>
                    </a:lnTo>
                    <a:lnTo>
                      <a:pt x="86" y="404"/>
                    </a:lnTo>
                    <a:lnTo>
                      <a:pt x="94" y="402"/>
                    </a:lnTo>
                    <a:lnTo>
                      <a:pt x="100" y="400"/>
                    </a:lnTo>
                    <a:lnTo>
                      <a:pt x="107" y="399"/>
                    </a:lnTo>
                    <a:lnTo>
                      <a:pt x="114" y="397"/>
                    </a:lnTo>
                    <a:lnTo>
                      <a:pt x="121" y="395"/>
                    </a:lnTo>
                    <a:lnTo>
                      <a:pt x="128" y="393"/>
                    </a:lnTo>
                    <a:lnTo>
                      <a:pt x="135" y="391"/>
                    </a:lnTo>
                    <a:lnTo>
                      <a:pt x="141" y="388"/>
                    </a:lnTo>
                    <a:lnTo>
                      <a:pt x="148" y="385"/>
                    </a:lnTo>
                    <a:lnTo>
                      <a:pt x="154" y="383"/>
                    </a:lnTo>
                    <a:lnTo>
                      <a:pt x="162" y="380"/>
                    </a:lnTo>
                    <a:lnTo>
                      <a:pt x="168" y="378"/>
                    </a:lnTo>
                    <a:lnTo>
                      <a:pt x="175" y="374"/>
                    </a:lnTo>
                    <a:lnTo>
                      <a:pt x="181" y="371"/>
                    </a:lnTo>
                    <a:lnTo>
                      <a:pt x="188" y="368"/>
                    </a:lnTo>
                    <a:lnTo>
                      <a:pt x="194" y="365"/>
                    </a:lnTo>
                    <a:lnTo>
                      <a:pt x="200" y="361"/>
                    </a:lnTo>
                    <a:lnTo>
                      <a:pt x="206" y="357"/>
                    </a:lnTo>
                    <a:lnTo>
                      <a:pt x="213" y="354"/>
                    </a:lnTo>
                    <a:lnTo>
                      <a:pt x="219" y="350"/>
                    </a:lnTo>
                    <a:lnTo>
                      <a:pt x="225" y="346"/>
                    </a:lnTo>
                    <a:lnTo>
                      <a:pt x="231" y="342"/>
                    </a:lnTo>
                    <a:lnTo>
                      <a:pt x="237" y="339"/>
                    </a:lnTo>
                    <a:lnTo>
                      <a:pt x="243" y="334"/>
                    </a:lnTo>
                    <a:lnTo>
                      <a:pt x="249" y="330"/>
                    </a:lnTo>
                    <a:lnTo>
                      <a:pt x="254" y="326"/>
                    </a:lnTo>
                    <a:lnTo>
                      <a:pt x="259" y="321"/>
                    </a:lnTo>
                    <a:lnTo>
                      <a:pt x="266" y="316"/>
                    </a:lnTo>
                    <a:lnTo>
                      <a:pt x="271" y="311"/>
                    </a:lnTo>
                    <a:lnTo>
                      <a:pt x="277" y="307"/>
                    </a:lnTo>
                    <a:lnTo>
                      <a:pt x="282" y="302"/>
                    </a:lnTo>
                    <a:lnTo>
                      <a:pt x="287" y="297"/>
                    </a:lnTo>
                    <a:lnTo>
                      <a:pt x="292" y="292"/>
                    </a:lnTo>
                    <a:lnTo>
                      <a:pt x="297" y="286"/>
                    </a:lnTo>
                    <a:lnTo>
                      <a:pt x="302" y="281"/>
                    </a:lnTo>
                    <a:lnTo>
                      <a:pt x="307" y="277"/>
                    </a:lnTo>
                    <a:lnTo>
                      <a:pt x="312" y="271"/>
                    </a:lnTo>
                    <a:lnTo>
                      <a:pt x="317" y="266"/>
                    </a:lnTo>
                    <a:lnTo>
                      <a:pt x="321" y="259"/>
                    </a:lnTo>
                    <a:lnTo>
                      <a:pt x="326" y="254"/>
                    </a:lnTo>
                    <a:lnTo>
                      <a:pt x="330" y="249"/>
                    </a:lnTo>
                    <a:lnTo>
                      <a:pt x="334" y="243"/>
                    </a:lnTo>
                    <a:lnTo>
                      <a:pt x="339" y="237"/>
                    </a:lnTo>
                    <a:lnTo>
                      <a:pt x="342" y="231"/>
                    </a:lnTo>
                    <a:lnTo>
                      <a:pt x="346" y="225"/>
                    </a:lnTo>
                    <a:lnTo>
                      <a:pt x="351" y="219"/>
                    </a:lnTo>
                    <a:lnTo>
                      <a:pt x="354" y="213"/>
                    </a:lnTo>
                    <a:lnTo>
                      <a:pt x="358" y="206"/>
                    </a:lnTo>
                    <a:lnTo>
                      <a:pt x="361" y="200"/>
                    </a:lnTo>
                    <a:lnTo>
                      <a:pt x="365" y="194"/>
                    </a:lnTo>
                    <a:lnTo>
                      <a:pt x="368" y="188"/>
                    </a:lnTo>
                    <a:lnTo>
                      <a:pt x="371" y="181"/>
                    </a:lnTo>
                    <a:lnTo>
                      <a:pt x="374" y="175"/>
                    </a:lnTo>
                    <a:lnTo>
                      <a:pt x="378" y="168"/>
                    </a:lnTo>
                    <a:lnTo>
                      <a:pt x="380" y="162"/>
                    </a:lnTo>
                    <a:lnTo>
                      <a:pt x="383" y="154"/>
                    </a:lnTo>
                    <a:lnTo>
                      <a:pt x="385" y="148"/>
                    </a:lnTo>
                    <a:lnTo>
                      <a:pt x="389" y="141"/>
                    </a:lnTo>
                    <a:lnTo>
                      <a:pt x="391" y="135"/>
                    </a:lnTo>
                    <a:lnTo>
                      <a:pt x="393" y="127"/>
                    </a:lnTo>
                    <a:lnTo>
                      <a:pt x="395" y="121"/>
                    </a:lnTo>
                    <a:lnTo>
                      <a:pt x="397" y="114"/>
                    </a:lnTo>
                    <a:lnTo>
                      <a:pt x="399" y="107"/>
                    </a:lnTo>
                    <a:lnTo>
                      <a:pt x="400" y="100"/>
                    </a:lnTo>
                    <a:lnTo>
                      <a:pt x="403" y="92"/>
                    </a:lnTo>
                    <a:lnTo>
                      <a:pt x="404" y="86"/>
                    </a:lnTo>
                    <a:lnTo>
                      <a:pt x="406" y="78"/>
                    </a:lnTo>
                    <a:lnTo>
                      <a:pt x="407" y="72"/>
                    </a:lnTo>
                    <a:lnTo>
                      <a:pt x="408" y="64"/>
                    </a:lnTo>
                    <a:lnTo>
                      <a:pt x="409" y="58"/>
                    </a:lnTo>
                    <a:lnTo>
                      <a:pt x="410" y="50"/>
                    </a:lnTo>
                    <a:lnTo>
                      <a:pt x="410" y="44"/>
                    </a:lnTo>
                    <a:lnTo>
                      <a:pt x="411" y="36"/>
                    </a:lnTo>
                    <a:lnTo>
                      <a:pt x="412" y="29"/>
                    </a:lnTo>
                    <a:lnTo>
                      <a:pt x="412" y="22"/>
                    </a:lnTo>
                    <a:lnTo>
                      <a:pt x="412" y="14"/>
                    </a:lnTo>
                    <a:lnTo>
                      <a:pt x="413" y="7"/>
                    </a:lnTo>
                    <a:lnTo>
                      <a:pt x="413" y="0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493" name="Freeform 105"/>
              <p:cNvSpPr>
                <a:spLocks/>
              </p:cNvSpPr>
              <p:nvPr/>
            </p:nvSpPr>
            <p:spPr bwMode="auto">
              <a:xfrm>
                <a:off x="4067" y="1084"/>
                <a:ext cx="83" cy="82"/>
              </a:xfrm>
              <a:custGeom>
                <a:avLst/>
                <a:gdLst>
                  <a:gd name="T0" fmla="*/ 3 w 413"/>
                  <a:gd name="T1" fmla="*/ 3 h 412"/>
                  <a:gd name="T2" fmla="*/ 3 w 413"/>
                  <a:gd name="T3" fmla="*/ 3 h 412"/>
                  <a:gd name="T4" fmla="*/ 3 w 413"/>
                  <a:gd name="T5" fmla="*/ 3 h 412"/>
                  <a:gd name="T6" fmla="*/ 3 w 413"/>
                  <a:gd name="T7" fmla="*/ 3 h 412"/>
                  <a:gd name="T8" fmla="*/ 3 w 413"/>
                  <a:gd name="T9" fmla="*/ 3 h 412"/>
                  <a:gd name="T10" fmla="*/ 3 w 413"/>
                  <a:gd name="T11" fmla="*/ 3 h 412"/>
                  <a:gd name="T12" fmla="*/ 3 w 413"/>
                  <a:gd name="T13" fmla="*/ 3 h 412"/>
                  <a:gd name="T14" fmla="*/ 3 w 413"/>
                  <a:gd name="T15" fmla="*/ 2 h 412"/>
                  <a:gd name="T16" fmla="*/ 3 w 413"/>
                  <a:gd name="T17" fmla="*/ 2 h 412"/>
                  <a:gd name="T18" fmla="*/ 3 w 413"/>
                  <a:gd name="T19" fmla="*/ 2 h 412"/>
                  <a:gd name="T20" fmla="*/ 3 w 413"/>
                  <a:gd name="T21" fmla="*/ 2 h 412"/>
                  <a:gd name="T22" fmla="*/ 3 w 413"/>
                  <a:gd name="T23" fmla="*/ 2 h 412"/>
                  <a:gd name="T24" fmla="*/ 3 w 413"/>
                  <a:gd name="T25" fmla="*/ 2 h 412"/>
                  <a:gd name="T26" fmla="*/ 3 w 413"/>
                  <a:gd name="T27" fmla="*/ 2 h 412"/>
                  <a:gd name="T28" fmla="*/ 3 w 413"/>
                  <a:gd name="T29" fmla="*/ 2 h 412"/>
                  <a:gd name="T30" fmla="*/ 3 w 413"/>
                  <a:gd name="T31" fmla="*/ 2 h 412"/>
                  <a:gd name="T32" fmla="*/ 3 w 413"/>
                  <a:gd name="T33" fmla="*/ 1 h 412"/>
                  <a:gd name="T34" fmla="*/ 3 w 413"/>
                  <a:gd name="T35" fmla="*/ 1 h 412"/>
                  <a:gd name="T36" fmla="*/ 3 w 413"/>
                  <a:gd name="T37" fmla="*/ 1 h 412"/>
                  <a:gd name="T38" fmla="*/ 3 w 413"/>
                  <a:gd name="T39" fmla="*/ 1 h 412"/>
                  <a:gd name="T40" fmla="*/ 3 w 413"/>
                  <a:gd name="T41" fmla="*/ 1 h 412"/>
                  <a:gd name="T42" fmla="*/ 2 w 413"/>
                  <a:gd name="T43" fmla="*/ 1 h 412"/>
                  <a:gd name="T44" fmla="*/ 2 w 413"/>
                  <a:gd name="T45" fmla="*/ 1 h 412"/>
                  <a:gd name="T46" fmla="*/ 2 w 413"/>
                  <a:gd name="T47" fmla="*/ 1 h 412"/>
                  <a:gd name="T48" fmla="*/ 2 w 413"/>
                  <a:gd name="T49" fmla="*/ 1 h 412"/>
                  <a:gd name="T50" fmla="*/ 2 w 413"/>
                  <a:gd name="T51" fmla="*/ 1 h 412"/>
                  <a:gd name="T52" fmla="*/ 2 w 413"/>
                  <a:gd name="T53" fmla="*/ 1 h 412"/>
                  <a:gd name="T54" fmla="*/ 2 w 413"/>
                  <a:gd name="T55" fmla="*/ 1 h 412"/>
                  <a:gd name="T56" fmla="*/ 2 w 413"/>
                  <a:gd name="T57" fmla="*/ 1 h 412"/>
                  <a:gd name="T58" fmla="*/ 2 w 413"/>
                  <a:gd name="T59" fmla="*/ 0 h 412"/>
                  <a:gd name="T60" fmla="*/ 2 w 413"/>
                  <a:gd name="T61" fmla="*/ 0 h 412"/>
                  <a:gd name="T62" fmla="*/ 2 w 413"/>
                  <a:gd name="T63" fmla="*/ 0 h 412"/>
                  <a:gd name="T64" fmla="*/ 1 w 413"/>
                  <a:gd name="T65" fmla="*/ 0 h 412"/>
                  <a:gd name="T66" fmla="*/ 1 w 413"/>
                  <a:gd name="T67" fmla="*/ 0 h 412"/>
                  <a:gd name="T68" fmla="*/ 1 w 413"/>
                  <a:gd name="T69" fmla="*/ 0 h 412"/>
                  <a:gd name="T70" fmla="*/ 1 w 413"/>
                  <a:gd name="T71" fmla="*/ 0 h 412"/>
                  <a:gd name="T72" fmla="*/ 1 w 413"/>
                  <a:gd name="T73" fmla="*/ 0 h 412"/>
                  <a:gd name="T74" fmla="*/ 1 w 413"/>
                  <a:gd name="T75" fmla="*/ 0 h 412"/>
                  <a:gd name="T76" fmla="*/ 1 w 413"/>
                  <a:gd name="T77" fmla="*/ 0 h 412"/>
                  <a:gd name="T78" fmla="*/ 1 w 413"/>
                  <a:gd name="T79" fmla="*/ 0 h 412"/>
                  <a:gd name="T80" fmla="*/ 1 w 413"/>
                  <a:gd name="T81" fmla="*/ 0 h 412"/>
                  <a:gd name="T82" fmla="*/ 0 w 413"/>
                  <a:gd name="T83" fmla="*/ 0 h 412"/>
                  <a:gd name="T84" fmla="*/ 0 w 413"/>
                  <a:gd name="T85" fmla="*/ 0 h 412"/>
                  <a:gd name="T86" fmla="*/ 0 w 413"/>
                  <a:gd name="T87" fmla="*/ 0 h 412"/>
                  <a:gd name="T88" fmla="*/ 0 w 413"/>
                  <a:gd name="T89" fmla="*/ 0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3" h="412">
                    <a:moveTo>
                      <a:pt x="413" y="412"/>
                    </a:moveTo>
                    <a:lnTo>
                      <a:pt x="413" y="405"/>
                    </a:lnTo>
                    <a:lnTo>
                      <a:pt x="412" y="398"/>
                    </a:lnTo>
                    <a:lnTo>
                      <a:pt x="412" y="390"/>
                    </a:lnTo>
                    <a:lnTo>
                      <a:pt x="412" y="383"/>
                    </a:lnTo>
                    <a:lnTo>
                      <a:pt x="411" y="376"/>
                    </a:lnTo>
                    <a:lnTo>
                      <a:pt x="410" y="368"/>
                    </a:lnTo>
                    <a:lnTo>
                      <a:pt x="410" y="362"/>
                    </a:lnTo>
                    <a:lnTo>
                      <a:pt x="409" y="354"/>
                    </a:lnTo>
                    <a:lnTo>
                      <a:pt x="408" y="348"/>
                    </a:lnTo>
                    <a:lnTo>
                      <a:pt x="407" y="340"/>
                    </a:lnTo>
                    <a:lnTo>
                      <a:pt x="406" y="334"/>
                    </a:lnTo>
                    <a:lnTo>
                      <a:pt x="404" y="326"/>
                    </a:lnTo>
                    <a:lnTo>
                      <a:pt x="403" y="319"/>
                    </a:lnTo>
                    <a:lnTo>
                      <a:pt x="400" y="312"/>
                    </a:lnTo>
                    <a:lnTo>
                      <a:pt x="399" y="305"/>
                    </a:lnTo>
                    <a:lnTo>
                      <a:pt x="397" y="298"/>
                    </a:lnTo>
                    <a:lnTo>
                      <a:pt x="395" y="291"/>
                    </a:lnTo>
                    <a:lnTo>
                      <a:pt x="393" y="285"/>
                    </a:lnTo>
                    <a:lnTo>
                      <a:pt x="391" y="277"/>
                    </a:lnTo>
                    <a:lnTo>
                      <a:pt x="389" y="271"/>
                    </a:lnTo>
                    <a:lnTo>
                      <a:pt x="385" y="264"/>
                    </a:lnTo>
                    <a:lnTo>
                      <a:pt x="383" y="258"/>
                    </a:lnTo>
                    <a:lnTo>
                      <a:pt x="380" y="251"/>
                    </a:lnTo>
                    <a:lnTo>
                      <a:pt x="378" y="244"/>
                    </a:lnTo>
                    <a:lnTo>
                      <a:pt x="374" y="237"/>
                    </a:lnTo>
                    <a:lnTo>
                      <a:pt x="371" y="231"/>
                    </a:lnTo>
                    <a:lnTo>
                      <a:pt x="368" y="224"/>
                    </a:lnTo>
                    <a:lnTo>
                      <a:pt x="365" y="219"/>
                    </a:lnTo>
                    <a:lnTo>
                      <a:pt x="361" y="212"/>
                    </a:lnTo>
                    <a:lnTo>
                      <a:pt x="358" y="206"/>
                    </a:lnTo>
                    <a:lnTo>
                      <a:pt x="354" y="199"/>
                    </a:lnTo>
                    <a:lnTo>
                      <a:pt x="351" y="194"/>
                    </a:lnTo>
                    <a:lnTo>
                      <a:pt x="346" y="187"/>
                    </a:lnTo>
                    <a:lnTo>
                      <a:pt x="342" y="181"/>
                    </a:lnTo>
                    <a:lnTo>
                      <a:pt x="339" y="175"/>
                    </a:lnTo>
                    <a:lnTo>
                      <a:pt x="334" y="170"/>
                    </a:lnTo>
                    <a:lnTo>
                      <a:pt x="330" y="163"/>
                    </a:lnTo>
                    <a:lnTo>
                      <a:pt x="326" y="158"/>
                    </a:lnTo>
                    <a:lnTo>
                      <a:pt x="321" y="153"/>
                    </a:lnTo>
                    <a:lnTo>
                      <a:pt x="317" y="147"/>
                    </a:lnTo>
                    <a:lnTo>
                      <a:pt x="312" y="142"/>
                    </a:lnTo>
                    <a:lnTo>
                      <a:pt x="307" y="136"/>
                    </a:lnTo>
                    <a:lnTo>
                      <a:pt x="302" y="131"/>
                    </a:lnTo>
                    <a:lnTo>
                      <a:pt x="297" y="125"/>
                    </a:lnTo>
                    <a:lnTo>
                      <a:pt x="292" y="120"/>
                    </a:lnTo>
                    <a:lnTo>
                      <a:pt x="287" y="115"/>
                    </a:lnTo>
                    <a:lnTo>
                      <a:pt x="282" y="110"/>
                    </a:lnTo>
                    <a:lnTo>
                      <a:pt x="277" y="105"/>
                    </a:lnTo>
                    <a:lnTo>
                      <a:pt x="271" y="101"/>
                    </a:lnTo>
                    <a:lnTo>
                      <a:pt x="266" y="96"/>
                    </a:lnTo>
                    <a:lnTo>
                      <a:pt x="259" y="91"/>
                    </a:lnTo>
                    <a:lnTo>
                      <a:pt x="254" y="86"/>
                    </a:lnTo>
                    <a:lnTo>
                      <a:pt x="249" y="82"/>
                    </a:lnTo>
                    <a:lnTo>
                      <a:pt x="243" y="78"/>
                    </a:lnTo>
                    <a:lnTo>
                      <a:pt x="237" y="73"/>
                    </a:lnTo>
                    <a:lnTo>
                      <a:pt x="231" y="70"/>
                    </a:lnTo>
                    <a:lnTo>
                      <a:pt x="225" y="66"/>
                    </a:lnTo>
                    <a:lnTo>
                      <a:pt x="219" y="62"/>
                    </a:lnTo>
                    <a:lnTo>
                      <a:pt x="213" y="58"/>
                    </a:lnTo>
                    <a:lnTo>
                      <a:pt x="206" y="55"/>
                    </a:lnTo>
                    <a:lnTo>
                      <a:pt x="200" y="51"/>
                    </a:lnTo>
                    <a:lnTo>
                      <a:pt x="194" y="47"/>
                    </a:lnTo>
                    <a:lnTo>
                      <a:pt x="188" y="44"/>
                    </a:lnTo>
                    <a:lnTo>
                      <a:pt x="181" y="41"/>
                    </a:lnTo>
                    <a:lnTo>
                      <a:pt x="175" y="38"/>
                    </a:lnTo>
                    <a:lnTo>
                      <a:pt x="168" y="36"/>
                    </a:lnTo>
                    <a:lnTo>
                      <a:pt x="162" y="32"/>
                    </a:lnTo>
                    <a:lnTo>
                      <a:pt x="154" y="29"/>
                    </a:lnTo>
                    <a:lnTo>
                      <a:pt x="148" y="27"/>
                    </a:lnTo>
                    <a:lnTo>
                      <a:pt x="141" y="25"/>
                    </a:lnTo>
                    <a:lnTo>
                      <a:pt x="135" y="21"/>
                    </a:lnTo>
                    <a:lnTo>
                      <a:pt x="128" y="19"/>
                    </a:lnTo>
                    <a:lnTo>
                      <a:pt x="121" y="17"/>
                    </a:lnTo>
                    <a:lnTo>
                      <a:pt x="114" y="15"/>
                    </a:lnTo>
                    <a:lnTo>
                      <a:pt x="107" y="14"/>
                    </a:lnTo>
                    <a:lnTo>
                      <a:pt x="100" y="12"/>
                    </a:lnTo>
                    <a:lnTo>
                      <a:pt x="94" y="10"/>
                    </a:lnTo>
                    <a:lnTo>
                      <a:pt x="86" y="8"/>
                    </a:lnTo>
                    <a:lnTo>
                      <a:pt x="80" y="7"/>
                    </a:lnTo>
                    <a:lnTo>
                      <a:pt x="72" y="5"/>
                    </a:lnTo>
                    <a:lnTo>
                      <a:pt x="64" y="4"/>
                    </a:lnTo>
                    <a:lnTo>
                      <a:pt x="58" y="3"/>
                    </a:lnTo>
                    <a:lnTo>
                      <a:pt x="50" y="2"/>
                    </a:lnTo>
                    <a:lnTo>
                      <a:pt x="44" y="2"/>
                    </a:lnTo>
                    <a:lnTo>
                      <a:pt x="36" y="1"/>
                    </a:lnTo>
                    <a:lnTo>
                      <a:pt x="29" y="1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494" name="Freeform 106"/>
              <p:cNvSpPr>
                <a:spLocks/>
              </p:cNvSpPr>
              <p:nvPr/>
            </p:nvSpPr>
            <p:spPr bwMode="auto">
              <a:xfrm>
                <a:off x="3200" y="1084"/>
                <a:ext cx="83" cy="82"/>
              </a:xfrm>
              <a:custGeom>
                <a:avLst/>
                <a:gdLst>
                  <a:gd name="T0" fmla="*/ 3 w 412"/>
                  <a:gd name="T1" fmla="*/ 0 h 412"/>
                  <a:gd name="T2" fmla="*/ 3 w 412"/>
                  <a:gd name="T3" fmla="*/ 0 h 412"/>
                  <a:gd name="T4" fmla="*/ 3 w 412"/>
                  <a:gd name="T5" fmla="*/ 0 h 412"/>
                  <a:gd name="T6" fmla="*/ 3 w 412"/>
                  <a:gd name="T7" fmla="*/ 0 h 412"/>
                  <a:gd name="T8" fmla="*/ 3 w 412"/>
                  <a:gd name="T9" fmla="*/ 0 h 412"/>
                  <a:gd name="T10" fmla="*/ 3 w 412"/>
                  <a:gd name="T11" fmla="*/ 0 h 412"/>
                  <a:gd name="T12" fmla="*/ 3 w 412"/>
                  <a:gd name="T13" fmla="*/ 0 h 412"/>
                  <a:gd name="T14" fmla="*/ 2 w 412"/>
                  <a:gd name="T15" fmla="*/ 0 h 412"/>
                  <a:gd name="T16" fmla="*/ 2 w 412"/>
                  <a:gd name="T17" fmla="*/ 0 h 412"/>
                  <a:gd name="T18" fmla="*/ 2 w 412"/>
                  <a:gd name="T19" fmla="*/ 0 h 412"/>
                  <a:gd name="T20" fmla="*/ 2 w 412"/>
                  <a:gd name="T21" fmla="*/ 0 h 412"/>
                  <a:gd name="T22" fmla="*/ 2 w 412"/>
                  <a:gd name="T23" fmla="*/ 0 h 412"/>
                  <a:gd name="T24" fmla="*/ 2 w 412"/>
                  <a:gd name="T25" fmla="*/ 0 h 412"/>
                  <a:gd name="T26" fmla="*/ 2 w 412"/>
                  <a:gd name="T27" fmla="*/ 0 h 412"/>
                  <a:gd name="T28" fmla="*/ 2 w 412"/>
                  <a:gd name="T29" fmla="*/ 0 h 412"/>
                  <a:gd name="T30" fmla="*/ 2 w 412"/>
                  <a:gd name="T31" fmla="*/ 0 h 412"/>
                  <a:gd name="T32" fmla="*/ 2 w 412"/>
                  <a:gd name="T33" fmla="*/ 1 h 412"/>
                  <a:gd name="T34" fmla="*/ 1 w 412"/>
                  <a:gd name="T35" fmla="*/ 1 h 412"/>
                  <a:gd name="T36" fmla="*/ 1 w 412"/>
                  <a:gd name="T37" fmla="*/ 1 h 412"/>
                  <a:gd name="T38" fmla="*/ 1 w 412"/>
                  <a:gd name="T39" fmla="*/ 1 h 412"/>
                  <a:gd name="T40" fmla="*/ 1 w 412"/>
                  <a:gd name="T41" fmla="*/ 1 h 412"/>
                  <a:gd name="T42" fmla="*/ 1 w 412"/>
                  <a:gd name="T43" fmla="*/ 1 h 412"/>
                  <a:gd name="T44" fmla="*/ 1 w 412"/>
                  <a:gd name="T45" fmla="*/ 1 h 412"/>
                  <a:gd name="T46" fmla="*/ 1 w 412"/>
                  <a:gd name="T47" fmla="*/ 1 h 412"/>
                  <a:gd name="T48" fmla="*/ 1 w 412"/>
                  <a:gd name="T49" fmla="*/ 1 h 412"/>
                  <a:gd name="T50" fmla="*/ 1 w 412"/>
                  <a:gd name="T51" fmla="*/ 1 h 412"/>
                  <a:gd name="T52" fmla="*/ 1 w 412"/>
                  <a:gd name="T53" fmla="*/ 1 h 412"/>
                  <a:gd name="T54" fmla="*/ 1 w 412"/>
                  <a:gd name="T55" fmla="*/ 1 h 412"/>
                  <a:gd name="T56" fmla="*/ 1 w 412"/>
                  <a:gd name="T57" fmla="*/ 1 h 412"/>
                  <a:gd name="T58" fmla="*/ 0 w 412"/>
                  <a:gd name="T59" fmla="*/ 2 h 412"/>
                  <a:gd name="T60" fmla="*/ 0 w 412"/>
                  <a:gd name="T61" fmla="*/ 2 h 412"/>
                  <a:gd name="T62" fmla="*/ 0 w 412"/>
                  <a:gd name="T63" fmla="*/ 2 h 412"/>
                  <a:gd name="T64" fmla="*/ 0 w 412"/>
                  <a:gd name="T65" fmla="*/ 2 h 412"/>
                  <a:gd name="T66" fmla="*/ 0 w 412"/>
                  <a:gd name="T67" fmla="*/ 2 h 412"/>
                  <a:gd name="T68" fmla="*/ 0 w 412"/>
                  <a:gd name="T69" fmla="*/ 2 h 412"/>
                  <a:gd name="T70" fmla="*/ 0 w 412"/>
                  <a:gd name="T71" fmla="*/ 2 h 412"/>
                  <a:gd name="T72" fmla="*/ 0 w 412"/>
                  <a:gd name="T73" fmla="*/ 2 h 412"/>
                  <a:gd name="T74" fmla="*/ 0 w 412"/>
                  <a:gd name="T75" fmla="*/ 2 h 412"/>
                  <a:gd name="T76" fmla="*/ 0 w 412"/>
                  <a:gd name="T77" fmla="*/ 3 h 412"/>
                  <a:gd name="T78" fmla="*/ 0 w 412"/>
                  <a:gd name="T79" fmla="*/ 3 h 412"/>
                  <a:gd name="T80" fmla="*/ 0 w 412"/>
                  <a:gd name="T81" fmla="*/ 3 h 412"/>
                  <a:gd name="T82" fmla="*/ 0 w 412"/>
                  <a:gd name="T83" fmla="*/ 3 h 412"/>
                  <a:gd name="T84" fmla="*/ 0 w 412"/>
                  <a:gd name="T85" fmla="*/ 3 h 412"/>
                  <a:gd name="T86" fmla="*/ 0 w 412"/>
                  <a:gd name="T87" fmla="*/ 3 h 412"/>
                  <a:gd name="T88" fmla="*/ 0 w 412"/>
                  <a:gd name="T89" fmla="*/ 3 h 4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2" h="412">
                    <a:moveTo>
                      <a:pt x="412" y="0"/>
                    </a:moveTo>
                    <a:lnTo>
                      <a:pt x="406" y="0"/>
                    </a:lnTo>
                    <a:lnTo>
                      <a:pt x="398" y="0"/>
                    </a:lnTo>
                    <a:lnTo>
                      <a:pt x="392" y="0"/>
                    </a:lnTo>
                    <a:lnTo>
                      <a:pt x="384" y="1"/>
                    </a:lnTo>
                    <a:lnTo>
                      <a:pt x="376" y="1"/>
                    </a:lnTo>
                    <a:lnTo>
                      <a:pt x="370" y="2"/>
                    </a:lnTo>
                    <a:lnTo>
                      <a:pt x="362" y="2"/>
                    </a:lnTo>
                    <a:lnTo>
                      <a:pt x="355" y="3"/>
                    </a:lnTo>
                    <a:lnTo>
                      <a:pt x="348" y="4"/>
                    </a:lnTo>
                    <a:lnTo>
                      <a:pt x="341" y="5"/>
                    </a:lnTo>
                    <a:lnTo>
                      <a:pt x="334" y="7"/>
                    </a:lnTo>
                    <a:lnTo>
                      <a:pt x="326" y="8"/>
                    </a:lnTo>
                    <a:lnTo>
                      <a:pt x="320" y="10"/>
                    </a:lnTo>
                    <a:lnTo>
                      <a:pt x="312" y="12"/>
                    </a:lnTo>
                    <a:lnTo>
                      <a:pt x="306" y="14"/>
                    </a:lnTo>
                    <a:lnTo>
                      <a:pt x="299" y="15"/>
                    </a:lnTo>
                    <a:lnTo>
                      <a:pt x="292" y="17"/>
                    </a:lnTo>
                    <a:lnTo>
                      <a:pt x="285" y="19"/>
                    </a:lnTo>
                    <a:lnTo>
                      <a:pt x="279" y="21"/>
                    </a:lnTo>
                    <a:lnTo>
                      <a:pt x="271" y="25"/>
                    </a:lnTo>
                    <a:lnTo>
                      <a:pt x="265" y="27"/>
                    </a:lnTo>
                    <a:lnTo>
                      <a:pt x="258" y="29"/>
                    </a:lnTo>
                    <a:lnTo>
                      <a:pt x="252" y="32"/>
                    </a:lnTo>
                    <a:lnTo>
                      <a:pt x="245" y="36"/>
                    </a:lnTo>
                    <a:lnTo>
                      <a:pt x="239" y="38"/>
                    </a:lnTo>
                    <a:lnTo>
                      <a:pt x="232" y="41"/>
                    </a:lnTo>
                    <a:lnTo>
                      <a:pt x="226" y="44"/>
                    </a:lnTo>
                    <a:lnTo>
                      <a:pt x="219" y="47"/>
                    </a:lnTo>
                    <a:lnTo>
                      <a:pt x="213" y="51"/>
                    </a:lnTo>
                    <a:lnTo>
                      <a:pt x="206" y="55"/>
                    </a:lnTo>
                    <a:lnTo>
                      <a:pt x="200" y="58"/>
                    </a:lnTo>
                    <a:lnTo>
                      <a:pt x="194" y="62"/>
                    </a:lnTo>
                    <a:lnTo>
                      <a:pt x="188" y="66"/>
                    </a:lnTo>
                    <a:lnTo>
                      <a:pt x="182" y="70"/>
                    </a:lnTo>
                    <a:lnTo>
                      <a:pt x="176" y="73"/>
                    </a:lnTo>
                    <a:lnTo>
                      <a:pt x="170" y="78"/>
                    </a:lnTo>
                    <a:lnTo>
                      <a:pt x="164" y="82"/>
                    </a:lnTo>
                    <a:lnTo>
                      <a:pt x="158" y="86"/>
                    </a:lnTo>
                    <a:lnTo>
                      <a:pt x="153" y="91"/>
                    </a:lnTo>
                    <a:lnTo>
                      <a:pt x="148" y="96"/>
                    </a:lnTo>
                    <a:lnTo>
                      <a:pt x="142" y="101"/>
                    </a:lnTo>
                    <a:lnTo>
                      <a:pt x="137" y="105"/>
                    </a:lnTo>
                    <a:lnTo>
                      <a:pt x="131" y="110"/>
                    </a:lnTo>
                    <a:lnTo>
                      <a:pt x="126" y="115"/>
                    </a:lnTo>
                    <a:lnTo>
                      <a:pt x="121" y="120"/>
                    </a:lnTo>
                    <a:lnTo>
                      <a:pt x="116" y="125"/>
                    </a:lnTo>
                    <a:lnTo>
                      <a:pt x="111" y="131"/>
                    </a:lnTo>
                    <a:lnTo>
                      <a:pt x="106" y="136"/>
                    </a:lnTo>
                    <a:lnTo>
                      <a:pt x="101" y="142"/>
                    </a:lnTo>
                    <a:lnTo>
                      <a:pt x="97" y="147"/>
                    </a:lnTo>
                    <a:lnTo>
                      <a:pt x="92" y="153"/>
                    </a:lnTo>
                    <a:lnTo>
                      <a:pt x="87" y="158"/>
                    </a:lnTo>
                    <a:lnTo>
                      <a:pt x="83" y="163"/>
                    </a:lnTo>
                    <a:lnTo>
                      <a:pt x="78" y="170"/>
                    </a:lnTo>
                    <a:lnTo>
                      <a:pt x="75" y="175"/>
                    </a:lnTo>
                    <a:lnTo>
                      <a:pt x="71" y="181"/>
                    </a:lnTo>
                    <a:lnTo>
                      <a:pt x="66" y="187"/>
                    </a:lnTo>
                    <a:lnTo>
                      <a:pt x="63" y="194"/>
                    </a:lnTo>
                    <a:lnTo>
                      <a:pt x="59" y="199"/>
                    </a:lnTo>
                    <a:lnTo>
                      <a:pt x="55" y="206"/>
                    </a:lnTo>
                    <a:lnTo>
                      <a:pt x="52" y="212"/>
                    </a:lnTo>
                    <a:lnTo>
                      <a:pt x="48" y="219"/>
                    </a:lnTo>
                    <a:lnTo>
                      <a:pt x="45" y="224"/>
                    </a:lnTo>
                    <a:lnTo>
                      <a:pt x="41" y="231"/>
                    </a:lnTo>
                    <a:lnTo>
                      <a:pt x="38" y="237"/>
                    </a:lnTo>
                    <a:lnTo>
                      <a:pt x="36" y="244"/>
                    </a:lnTo>
                    <a:lnTo>
                      <a:pt x="33" y="251"/>
                    </a:lnTo>
                    <a:lnTo>
                      <a:pt x="31" y="258"/>
                    </a:lnTo>
                    <a:lnTo>
                      <a:pt x="27" y="264"/>
                    </a:lnTo>
                    <a:lnTo>
                      <a:pt x="25" y="271"/>
                    </a:lnTo>
                    <a:lnTo>
                      <a:pt x="23" y="277"/>
                    </a:lnTo>
                    <a:lnTo>
                      <a:pt x="20" y="285"/>
                    </a:lnTo>
                    <a:lnTo>
                      <a:pt x="18" y="291"/>
                    </a:lnTo>
                    <a:lnTo>
                      <a:pt x="16" y="298"/>
                    </a:lnTo>
                    <a:lnTo>
                      <a:pt x="14" y="305"/>
                    </a:lnTo>
                    <a:lnTo>
                      <a:pt x="12" y="312"/>
                    </a:lnTo>
                    <a:lnTo>
                      <a:pt x="11" y="319"/>
                    </a:lnTo>
                    <a:lnTo>
                      <a:pt x="9" y="326"/>
                    </a:lnTo>
                    <a:lnTo>
                      <a:pt x="8" y="334"/>
                    </a:lnTo>
                    <a:lnTo>
                      <a:pt x="7" y="340"/>
                    </a:lnTo>
                    <a:lnTo>
                      <a:pt x="5" y="348"/>
                    </a:lnTo>
                    <a:lnTo>
                      <a:pt x="5" y="354"/>
                    </a:lnTo>
                    <a:lnTo>
                      <a:pt x="3" y="362"/>
                    </a:lnTo>
                    <a:lnTo>
                      <a:pt x="2" y="369"/>
                    </a:lnTo>
                    <a:lnTo>
                      <a:pt x="1" y="376"/>
                    </a:lnTo>
                    <a:lnTo>
                      <a:pt x="1" y="383"/>
                    </a:lnTo>
                    <a:lnTo>
                      <a:pt x="0" y="390"/>
                    </a:lnTo>
                    <a:lnTo>
                      <a:pt x="0" y="398"/>
                    </a:lnTo>
                    <a:lnTo>
                      <a:pt x="0" y="405"/>
                    </a:lnTo>
                    <a:lnTo>
                      <a:pt x="0" y="412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495" name="Rectangle 107"/>
              <p:cNvSpPr>
                <a:spLocks noChangeArrowheads="1"/>
              </p:cNvSpPr>
              <p:nvPr/>
            </p:nvSpPr>
            <p:spPr bwMode="auto">
              <a:xfrm>
                <a:off x="3276" y="1198"/>
                <a:ext cx="8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fi-FI" sz="1800"/>
              </a:p>
            </p:txBody>
          </p:sp>
          <p:sp>
            <p:nvSpPr>
              <p:cNvPr id="60496" name="Rectangle 108"/>
              <p:cNvSpPr>
                <a:spLocks noChangeArrowheads="1"/>
              </p:cNvSpPr>
              <p:nvPr/>
            </p:nvSpPr>
            <p:spPr bwMode="auto">
              <a:xfrm>
                <a:off x="3281" y="1051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en-US" altLang="fi-FI" sz="1800"/>
              </a:p>
            </p:txBody>
          </p:sp>
          <p:sp>
            <p:nvSpPr>
              <p:cNvPr id="60497" name="Rectangle 109"/>
              <p:cNvSpPr>
                <a:spLocks noChangeArrowheads="1"/>
              </p:cNvSpPr>
              <p:nvPr/>
            </p:nvSpPr>
            <p:spPr bwMode="auto">
              <a:xfrm>
                <a:off x="3677" y="1051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endParaRPr lang="en-US" altLang="fi-FI" sz="1800"/>
              </a:p>
            </p:txBody>
          </p:sp>
          <p:sp>
            <p:nvSpPr>
              <p:cNvPr id="60498" name="Rectangle 110"/>
              <p:cNvSpPr>
                <a:spLocks noChangeArrowheads="1"/>
              </p:cNvSpPr>
              <p:nvPr/>
            </p:nvSpPr>
            <p:spPr bwMode="auto">
              <a:xfrm>
                <a:off x="3766" y="1174"/>
                <a:ext cx="33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(n+1)·k-1</a:t>
                </a:r>
                <a:endParaRPr lang="en-US" altLang="fi-FI" sz="1800"/>
              </a:p>
            </p:txBody>
          </p:sp>
          <p:sp>
            <p:nvSpPr>
              <p:cNvPr id="60499" name="Rectangle 111"/>
              <p:cNvSpPr>
                <a:spLocks noChangeArrowheads="1"/>
              </p:cNvSpPr>
              <p:nvPr/>
            </p:nvSpPr>
            <p:spPr bwMode="auto">
              <a:xfrm>
                <a:off x="3380" y="1174"/>
                <a:ext cx="11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n·k</a:t>
                </a:r>
                <a:endParaRPr lang="en-US" altLang="fi-FI" sz="1800"/>
              </a:p>
            </p:txBody>
          </p:sp>
          <p:sp>
            <p:nvSpPr>
              <p:cNvPr id="60500" name="Rectangle 112"/>
              <p:cNvSpPr>
                <a:spLocks noChangeArrowheads="1"/>
              </p:cNvSpPr>
              <p:nvPr/>
            </p:nvSpPr>
            <p:spPr bwMode="auto">
              <a:xfrm>
                <a:off x="3377" y="1318"/>
                <a:ext cx="20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n·k+1</a:t>
                </a:r>
                <a:endParaRPr lang="en-US" altLang="fi-FI" sz="1800"/>
              </a:p>
            </p:txBody>
          </p:sp>
          <p:sp>
            <p:nvSpPr>
              <p:cNvPr id="60501" name="Rectangle 113"/>
              <p:cNvSpPr>
                <a:spLocks noChangeArrowheads="1"/>
              </p:cNvSpPr>
              <p:nvPr/>
            </p:nvSpPr>
            <p:spPr bwMode="auto">
              <a:xfrm>
                <a:off x="3501" y="1058"/>
                <a:ext cx="13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...</a:t>
                </a:r>
                <a:endParaRPr lang="en-US" altLang="fi-FI" sz="1800"/>
              </a:p>
            </p:txBody>
          </p:sp>
          <p:sp>
            <p:nvSpPr>
              <p:cNvPr id="60502" name="Rectangle 114"/>
              <p:cNvSpPr>
                <a:spLocks noChangeArrowheads="1"/>
              </p:cNvSpPr>
              <p:nvPr/>
            </p:nvSpPr>
            <p:spPr bwMode="auto">
              <a:xfrm>
                <a:off x="3808" y="1318"/>
                <a:ext cx="33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11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(n+1)·k-1</a:t>
                </a:r>
                <a:endParaRPr lang="en-US" altLang="fi-FI" sz="1800"/>
              </a:p>
            </p:txBody>
          </p:sp>
          <p:sp>
            <p:nvSpPr>
              <p:cNvPr id="60503" name="Rectangle 115"/>
              <p:cNvSpPr>
                <a:spLocks noChangeArrowheads="1"/>
              </p:cNvSpPr>
              <p:nvPr/>
            </p:nvSpPr>
            <p:spPr bwMode="auto">
              <a:xfrm>
                <a:off x="3727" y="1196"/>
                <a:ext cx="8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z</a:t>
                </a:r>
                <a:endParaRPr lang="en-US" altLang="fi-FI" sz="1800"/>
              </a:p>
            </p:txBody>
          </p:sp>
          <p:sp>
            <p:nvSpPr>
              <p:cNvPr id="60504" name="Rectangle 116"/>
              <p:cNvSpPr>
                <a:spLocks noChangeArrowheads="1"/>
              </p:cNvSpPr>
              <p:nvPr/>
            </p:nvSpPr>
            <p:spPr bwMode="auto">
              <a:xfrm>
                <a:off x="3565" y="1202"/>
                <a:ext cx="13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i-FI" sz="23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...</a:t>
                </a:r>
                <a:endParaRPr lang="en-US" altLang="fi-FI" sz="1800"/>
              </a:p>
            </p:txBody>
          </p:sp>
        </p:grpSp>
        <p:sp>
          <p:nvSpPr>
            <p:cNvPr id="60480" name="Rectangle 117"/>
            <p:cNvSpPr>
              <a:spLocks noChangeArrowheads="1"/>
            </p:cNvSpPr>
            <p:nvPr/>
          </p:nvSpPr>
          <p:spPr bwMode="auto">
            <a:xfrm>
              <a:off x="4392" y="3803"/>
              <a:ext cx="11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n·k</a:t>
              </a:r>
              <a:endParaRPr lang="en-US" altLang="fi-FI" sz="1800"/>
            </a:p>
          </p:txBody>
        </p:sp>
        <p:sp>
          <p:nvSpPr>
            <p:cNvPr id="60481" name="Rectangle 118"/>
            <p:cNvSpPr>
              <a:spLocks noChangeArrowheads="1"/>
            </p:cNvSpPr>
            <p:nvPr/>
          </p:nvSpPr>
          <p:spPr bwMode="auto">
            <a:xfrm>
              <a:off x="4302" y="3684"/>
              <a:ext cx="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fi-FI" sz="1800"/>
            </a:p>
          </p:txBody>
        </p:sp>
        <p:sp>
          <p:nvSpPr>
            <p:cNvPr id="60482" name="Rectangle 119"/>
            <p:cNvSpPr>
              <a:spLocks noChangeArrowheads="1"/>
            </p:cNvSpPr>
            <p:nvPr/>
          </p:nvSpPr>
          <p:spPr bwMode="auto">
            <a:xfrm>
              <a:off x="3480" y="1528"/>
              <a:ext cx="2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3400">
                  <a:solidFill>
                    <a:srgbClr val="000000"/>
                  </a:solidFill>
                  <a:latin typeface="Times New Roman" panose="02020603050405020304" pitchFamily="18" charset="0"/>
                </a:rPr>
                <a:t>...</a:t>
              </a:r>
              <a:endParaRPr lang="en-US" altLang="fi-FI" sz="1800"/>
            </a:p>
          </p:txBody>
        </p:sp>
        <p:sp>
          <p:nvSpPr>
            <p:cNvPr id="60483" name="Rectangle 120"/>
            <p:cNvSpPr>
              <a:spLocks noChangeArrowheads="1"/>
            </p:cNvSpPr>
            <p:nvPr/>
          </p:nvSpPr>
          <p:spPr bwMode="auto">
            <a:xfrm>
              <a:off x="3480" y="3673"/>
              <a:ext cx="2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fi-FI" sz="3400">
                  <a:solidFill>
                    <a:srgbClr val="000000"/>
                  </a:solidFill>
                  <a:latin typeface="Times New Roman" panose="02020603050405020304" pitchFamily="18" charset="0"/>
                </a:rPr>
                <a:t>...</a:t>
              </a:r>
              <a:endParaRPr lang="en-US" altLang="fi-FI" sz="1800"/>
            </a:p>
          </p:txBody>
        </p:sp>
        <p:sp>
          <p:nvSpPr>
            <p:cNvPr id="60484" name="Line 121"/>
            <p:cNvSpPr>
              <a:spLocks noChangeShapeType="1"/>
            </p:cNvSpPr>
            <p:nvPr/>
          </p:nvSpPr>
          <p:spPr bwMode="auto">
            <a:xfrm>
              <a:off x="1306" y="3221"/>
              <a:ext cx="764" cy="4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85" name="Line 122"/>
            <p:cNvSpPr>
              <a:spLocks noChangeShapeType="1"/>
            </p:cNvSpPr>
            <p:nvPr/>
          </p:nvSpPr>
          <p:spPr bwMode="auto">
            <a:xfrm>
              <a:off x="1333" y="3173"/>
              <a:ext cx="1598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86" name="Line 123"/>
            <p:cNvSpPr>
              <a:spLocks noChangeShapeType="1"/>
            </p:cNvSpPr>
            <p:nvPr/>
          </p:nvSpPr>
          <p:spPr bwMode="auto">
            <a:xfrm>
              <a:off x="1353" y="3126"/>
              <a:ext cx="2869" cy="5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006126-0608-467C-BE6F-C0EAD9564055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fi-FI" sz="1400" smtClean="0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b="1">
                <a:solidFill>
                  <a:schemeClr val="hlink"/>
                </a:solidFill>
              </a:rPr>
              <a:t>FastSLAM with Scan-Matching</a:t>
            </a:r>
          </a:p>
        </p:txBody>
      </p:sp>
      <p:pic>
        <p:nvPicPr>
          <p:cNvPr id="2" name="haehnel-ScanMatchingFastSLAM-Seattle-anim-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914400"/>
            <a:ext cx="77184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885B79-9EB9-4943-B7E4-94189B89AC0F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fi-FI" sz="1400" smtClean="0"/>
          </a:p>
        </p:txBody>
      </p:sp>
      <p:pic>
        <p:nvPicPr>
          <p:cNvPr id="1426434" name="fastslam-mapping-trajectories-part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79538"/>
            <a:ext cx="51689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fi-FI" sz="3200" smtClean="0"/>
              <a:t>FastSLAM with Scan-Matching</a:t>
            </a:r>
          </a:p>
        </p:txBody>
      </p:sp>
      <p:sp>
        <p:nvSpPr>
          <p:cNvPr id="63493" name="Oval 4"/>
          <p:cNvSpPr>
            <a:spLocks noChangeArrowheads="1"/>
          </p:cNvSpPr>
          <p:nvPr/>
        </p:nvSpPr>
        <p:spPr bwMode="auto">
          <a:xfrm>
            <a:off x="4799013" y="5099050"/>
            <a:ext cx="985837" cy="8350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4419600" y="5964238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i-FI" sz="1800">
                <a:solidFill>
                  <a:srgbClr val="FF0000"/>
                </a:solidFill>
              </a:rPr>
              <a:t>Loop Closure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26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264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6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26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6434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E944C4-40A9-4C78-B567-6EBC3C191C6F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fi-FI" sz="140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Further Improvements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400175"/>
            <a:ext cx="8348663" cy="5216525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altLang="fi-FI" sz="2400" smtClean="0"/>
              <a:t>Improved proposals will lead to more </a:t>
            </a:r>
            <a:br>
              <a:rPr lang="en-US" altLang="fi-FI" sz="2400" smtClean="0"/>
            </a:br>
            <a:r>
              <a:rPr lang="en-US" altLang="fi-FI" sz="2400" smtClean="0"/>
              <a:t>accurate maps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fi-FI" sz="2400" smtClean="0"/>
              <a:t>They can be achieved by adapting the proposal distribution according to the most recent observations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fi-FI" sz="2400" smtClean="0"/>
              <a:t>Flexible re-sampling steps can further improve the accuracy.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C5D752-4C65-4FED-AAC3-B29281E6C771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fi-FI" sz="140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Improved Proposal</a:t>
            </a:r>
            <a:endParaRPr lang="de-DE" altLang="fi-FI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fi-FI" smtClean="0"/>
              <a:t>The proposal adapts to the structure of the environment</a:t>
            </a:r>
          </a:p>
          <a:p>
            <a:pPr eaLnBrk="1" hangingPunct="1"/>
            <a:endParaRPr lang="de-DE" altLang="fi-FI" smtClean="0"/>
          </a:p>
        </p:txBody>
      </p:sp>
      <p:pic>
        <p:nvPicPr>
          <p:cNvPr id="67589" name="Picture 4" descr="particle-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505075"/>
            <a:ext cx="6934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76C7A2-6E24-4D3B-AA47-B0F80BDAD724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fi-FI" sz="140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Selective Re-sampling</a:t>
            </a:r>
            <a:endParaRPr lang="de-DE" altLang="fi-FI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mtClean="0"/>
              <a:t>Re-sampling is dangerous, since important samples might get lost</a:t>
            </a:r>
            <a:br>
              <a:rPr lang="en-US" altLang="fi-FI" smtClean="0"/>
            </a:br>
            <a:r>
              <a:rPr lang="en-US" altLang="fi-FI" smtClean="0"/>
              <a:t>(particle depletion problem)</a:t>
            </a:r>
          </a:p>
          <a:p>
            <a:pPr eaLnBrk="1" hangingPunct="1">
              <a:lnSpc>
                <a:spcPct val="90000"/>
              </a:lnSpc>
            </a:pPr>
            <a:endParaRPr lang="en-US" altLang="fi-FI" smtClean="0"/>
          </a:p>
          <a:p>
            <a:pPr eaLnBrk="1" hangingPunct="1">
              <a:lnSpc>
                <a:spcPct val="90000"/>
              </a:lnSpc>
            </a:pPr>
            <a:r>
              <a:rPr lang="en-US" altLang="fi-FI" smtClean="0"/>
              <a:t>In case of suboptimal proposal distributions re-sampling is necessary to achieve convergence.</a:t>
            </a:r>
          </a:p>
          <a:p>
            <a:pPr eaLnBrk="1" hangingPunct="1">
              <a:lnSpc>
                <a:spcPct val="90000"/>
              </a:lnSpc>
            </a:pPr>
            <a:endParaRPr lang="en-US" altLang="fi-FI" smtClean="0"/>
          </a:p>
          <a:p>
            <a:pPr eaLnBrk="1" hangingPunct="1">
              <a:lnSpc>
                <a:spcPct val="90000"/>
              </a:lnSpc>
            </a:pPr>
            <a:r>
              <a:rPr lang="en-US" altLang="fi-FI" smtClean="0"/>
              <a:t>Key question: When should we re-sample?</a:t>
            </a:r>
          </a:p>
          <a:p>
            <a:pPr eaLnBrk="1" hangingPunct="1">
              <a:lnSpc>
                <a:spcPct val="90000"/>
              </a:lnSpc>
            </a:pPr>
            <a:endParaRPr lang="de-DE" alt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9763DE-11E8-4917-80BE-5F9D9B5EA470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fi-FI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Why is SLAM a hard problem?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4141788"/>
            <a:ext cx="7772400" cy="2193925"/>
          </a:xfrm>
          <a:noFill/>
        </p:spPr>
        <p:txBody>
          <a:bodyPr/>
          <a:lstStyle/>
          <a:p>
            <a:pPr eaLnBrk="1" hangingPunct="1"/>
            <a:r>
              <a:rPr lang="en-US" altLang="fi-FI" sz="2400" smtClean="0"/>
              <a:t>In the real world, the mapping between observations and landmarks is unknown</a:t>
            </a:r>
          </a:p>
          <a:p>
            <a:pPr eaLnBrk="1" hangingPunct="1"/>
            <a:r>
              <a:rPr lang="en-US" altLang="fi-FI" sz="2400" smtClean="0"/>
              <a:t>Picking wrong data associations can have catastrophic consequences</a:t>
            </a:r>
          </a:p>
          <a:p>
            <a:pPr eaLnBrk="1" hangingPunct="1"/>
            <a:r>
              <a:rPr lang="en-US" altLang="fi-FI" sz="2400" smtClean="0"/>
              <a:t>Pose error correlates data associations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851275" y="3124200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1800" b="1">
                <a:latin typeface="Arial" panose="020B0604020202020204" pitchFamily="34" charset="0"/>
              </a:rPr>
              <a:t>Robot pose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1800" b="1">
                <a:latin typeface="Arial" panose="020B0604020202020204" pitchFamily="34" charset="0"/>
              </a:rPr>
              <a:t>uncertainty</a:t>
            </a:r>
          </a:p>
        </p:txBody>
      </p:sp>
      <p:grpSp>
        <p:nvGrpSpPr>
          <p:cNvPr id="10246" name="Group 5"/>
          <p:cNvGrpSpPr>
            <a:grpSpLocks/>
          </p:cNvGrpSpPr>
          <p:nvPr/>
        </p:nvGrpSpPr>
        <p:grpSpPr bwMode="auto">
          <a:xfrm>
            <a:off x="1143000" y="1447800"/>
            <a:ext cx="2438400" cy="1965325"/>
            <a:chOff x="720" y="912"/>
            <a:chExt cx="1536" cy="1238"/>
          </a:xfrm>
        </p:grpSpPr>
        <p:sp>
          <p:nvSpPr>
            <p:cNvPr id="1370118" name="AutoShape 6"/>
            <p:cNvSpPr>
              <a:spLocks noChangeArrowheads="1"/>
            </p:cNvSpPr>
            <p:nvPr/>
          </p:nvSpPr>
          <p:spPr bwMode="auto">
            <a:xfrm>
              <a:off x="720" y="1046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70119" name="AutoShape 7"/>
            <p:cNvSpPr>
              <a:spLocks noChangeArrowheads="1"/>
            </p:cNvSpPr>
            <p:nvPr/>
          </p:nvSpPr>
          <p:spPr bwMode="auto">
            <a:xfrm>
              <a:off x="1392" y="912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70120" name="AutoShape 8"/>
            <p:cNvSpPr>
              <a:spLocks noChangeArrowheads="1"/>
            </p:cNvSpPr>
            <p:nvPr/>
          </p:nvSpPr>
          <p:spPr bwMode="auto">
            <a:xfrm>
              <a:off x="2064" y="1046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0264" name="Oval 9"/>
            <p:cNvSpPr>
              <a:spLocks noChangeArrowheads="1"/>
            </p:cNvSpPr>
            <p:nvPr/>
          </p:nvSpPr>
          <p:spPr bwMode="auto">
            <a:xfrm>
              <a:off x="1056" y="1862"/>
              <a:ext cx="816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grpSp>
          <p:nvGrpSpPr>
            <p:cNvPr id="10265" name="Group 10"/>
            <p:cNvGrpSpPr>
              <a:grpSpLocks/>
            </p:cNvGrpSpPr>
            <p:nvPr/>
          </p:nvGrpSpPr>
          <p:grpSpPr bwMode="auto">
            <a:xfrm rot="583516">
              <a:off x="1248" y="1862"/>
              <a:ext cx="192" cy="240"/>
              <a:chOff x="2448" y="1632"/>
              <a:chExt cx="192" cy="240"/>
            </a:xfrm>
          </p:grpSpPr>
          <p:sp>
            <p:nvSpPr>
              <p:cNvPr id="10270" name="Oval 11"/>
              <p:cNvSpPr>
                <a:spLocks noChangeArrowheads="1"/>
              </p:cNvSpPr>
              <p:nvPr/>
            </p:nvSpPr>
            <p:spPr bwMode="auto">
              <a:xfrm>
                <a:off x="2448" y="168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10271" name="Line 12"/>
              <p:cNvSpPr>
                <a:spLocks noChangeShapeType="1"/>
              </p:cNvSpPr>
              <p:nvPr/>
            </p:nvSpPr>
            <p:spPr bwMode="auto">
              <a:xfrm flipH="1" flipV="1">
                <a:off x="2496" y="1632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0266" name="Line 13"/>
            <p:cNvSpPr>
              <a:spLocks noChangeShapeType="1"/>
            </p:cNvSpPr>
            <p:nvPr/>
          </p:nvSpPr>
          <p:spPr bwMode="auto">
            <a:xfrm>
              <a:off x="921" y="1352"/>
              <a:ext cx="327" cy="5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67" name="Line 14"/>
            <p:cNvSpPr>
              <a:spLocks noChangeShapeType="1"/>
            </p:cNvSpPr>
            <p:nvPr/>
          </p:nvSpPr>
          <p:spPr bwMode="auto">
            <a:xfrm flipH="1">
              <a:off x="1392" y="1142"/>
              <a:ext cx="96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68" name="Oval 15"/>
            <p:cNvSpPr>
              <a:spLocks noChangeArrowheads="1"/>
            </p:cNvSpPr>
            <p:nvPr/>
          </p:nvSpPr>
          <p:spPr bwMode="auto">
            <a:xfrm>
              <a:off x="834" y="123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10269" name="Oval 16"/>
            <p:cNvSpPr>
              <a:spLocks noChangeArrowheads="1"/>
            </p:cNvSpPr>
            <p:nvPr/>
          </p:nvSpPr>
          <p:spPr bwMode="auto">
            <a:xfrm>
              <a:off x="1440" y="10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</p:grpSp>
      <p:sp>
        <p:nvSpPr>
          <p:cNvPr id="10247" name="Line 17"/>
          <p:cNvSpPr>
            <a:spLocks noChangeShapeType="1"/>
          </p:cNvSpPr>
          <p:nvPr/>
        </p:nvSpPr>
        <p:spPr bwMode="auto">
          <a:xfrm flipH="1" flipV="1">
            <a:off x="3048000" y="3276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248" name="Line 18"/>
          <p:cNvSpPr>
            <a:spLocks noChangeShapeType="1"/>
          </p:cNvSpPr>
          <p:nvPr/>
        </p:nvSpPr>
        <p:spPr bwMode="auto">
          <a:xfrm flipV="1">
            <a:off x="5257800" y="3276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10249" name="Group 19"/>
          <p:cNvGrpSpPr>
            <a:grpSpLocks/>
          </p:cNvGrpSpPr>
          <p:nvPr/>
        </p:nvGrpSpPr>
        <p:grpSpPr bwMode="auto">
          <a:xfrm>
            <a:off x="5562600" y="1447800"/>
            <a:ext cx="2438400" cy="1965325"/>
            <a:chOff x="3504" y="912"/>
            <a:chExt cx="1536" cy="1238"/>
          </a:xfrm>
        </p:grpSpPr>
        <p:sp>
          <p:nvSpPr>
            <p:cNvPr id="1370132" name="AutoShape 20"/>
            <p:cNvSpPr>
              <a:spLocks noChangeArrowheads="1"/>
            </p:cNvSpPr>
            <p:nvPr/>
          </p:nvSpPr>
          <p:spPr bwMode="auto">
            <a:xfrm flipH="1">
              <a:off x="4848" y="1046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70133" name="AutoShape 21"/>
            <p:cNvSpPr>
              <a:spLocks noChangeArrowheads="1"/>
            </p:cNvSpPr>
            <p:nvPr/>
          </p:nvSpPr>
          <p:spPr bwMode="auto">
            <a:xfrm flipH="1">
              <a:off x="4176" y="912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70134" name="AutoShape 22"/>
            <p:cNvSpPr>
              <a:spLocks noChangeArrowheads="1"/>
            </p:cNvSpPr>
            <p:nvPr/>
          </p:nvSpPr>
          <p:spPr bwMode="auto">
            <a:xfrm flipH="1">
              <a:off x="3504" y="1046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0253" name="Oval 23"/>
            <p:cNvSpPr>
              <a:spLocks noChangeArrowheads="1"/>
            </p:cNvSpPr>
            <p:nvPr/>
          </p:nvSpPr>
          <p:spPr bwMode="auto">
            <a:xfrm flipH="1">
              <a:off x="3888" y="1862"/>
              <a:ext cx="816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grpSp>
          <p:nvGrpSpPr>
            <p:cNvPr id="10254" name="Group 24"/>
            <p:cNvGrpSpPr>
              <a:grpSpLocks/>
            </p:cNvGrpSpPr>
            <p:nvPr/>
          </p:nvGrpSpPr>
          <p:grpSpPr bwMode="auto">
            <a:xfrm rot="21016484" flipH="1">
              <a:off x="4320" y="1862"/>
              <a:ext cx="192" cy="240"/>
              <a:chOff x="2448" y="1632"/>
              <a:chExt cx="192" cy="240"/>
            </a:xfrm>
          </p:grpSpPr>
          <p:sp>
            <p:nvSpPr>
              <p:cNvPr id="10259" name="Oval 25"/>
              <p:cNvSpPr>
                <a:spLocks noChangeArrowheads="1"/>
              </p:cNvSpPr>
              <p:nvPr/>
            </p:nvSpPr>
            <p:spPr bwMode="auto">
              <a:xfrm>
                <a:off x="2448" y="168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10260" name="Line 26"/>
              <p:cNvSpPr>
                <a:spLocks noChangeShapeType="1"/>
              </p:cNvSpPr>
              <p:nvPr/>
            </p:nvSpPr>
            <p:spPr bwMode="auto">
              <a:xfrm flipH="1" flipV="1">
                <a:off x="2496" y="1632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0255" name="Line 27"/>
            <p:cNvSpPr>
              <a:spLocks noChangeShapeType="1"/>
            </p:cNvSpPr>
            <p:nvPr/>
          </p:nvSpPr>
          <p:spPr bwMode="auto">
            <a:xfrm flipH="1">
              <a:off x="4512" y="1352"/>
              <a:ext cx="327" cy="5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56" name="Line 28"/>
            <p:cNvSpPr>
              <a:spLocks noChangeShapeType="1"/>
            </p:cNvSpPr>
            <p:nvPr/>
          </p:nvSpPr>
          <p:spPr bwMode="auto">
            <a:xfrm>
              <a:off x="4272" y="1142"/>
              <a:ext cx="96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57" name="Oval 29"/>
            <p:cNvSpPr>
              <a:spLocks noChangeArrowheads="1"/>
            </p:cNvSpPr>
            <p:nvPr/>
          </p:nvSpPr>
          <p:spPr bwMode="auto">
            <a:xfrm flipH="1">
              <a:off x="4830" y="123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10258" name="Oval 30"/>
            <p:cNvSpPr>
              <a:spLocks noChangeArrowheads="1"/>
            </p:cNvSpPr>
            <p:nvPr/>
          </p:nvSpPr>
          <p:spPr bwMode="auto">
            <a:xfrm flipH="1">
              <a:off x="4224" y="10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037097-FA3A-424C-B702-90CD0B965E40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fi-FI" sz="140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Conclusion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400175"/>
            <a:ext cx="8348663" cy="5216525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altLang="fi-FI" sz="2400" smtClean="0"/>
              <a:t>The ideas of FastSLAM can also be applied in the context of grid maps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fi-FI" sz="2400" smtClean="0"/>
              <a:t>Utilizing accurate sensor observation leads to good proposals and highly efficient filters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fi-FI" sz="2400" smtClean="0"/>
              <a:t>It is similar to scan-matching on a per-particle base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fi-FI" sz="2400" smtClean="0"/>
              <a:t>The number of necessary particles and</a:t>
            </a:r>
            <a:br>
              <a:rPr lang="en-US" altLang="fi-FI" sz="2400" smtClean="0"/>
            </a:br>
            <a:r>
              <a:rPr lang="en-US" altLang="fi-FI" sz="2400" smtClean="0"/>
              <a:t>re-sampling steps can seriously be reduced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fi-FI" sz="2400" smtClean="0"/>
              <a:t>Improved versions of grid-based FastSLAM can handle larger environments than naïve implementations in “real time” since they need one order of magnitude fewer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688540-009E-4227-867E-DDF862A0B2A5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fi-FI" sz="140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More Details on FastSLAM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400175"/>
            <a:ext cx="8348663" cy="5216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fi-FI" sz="1800" smtClean="0"/>
              <a:t>M. Montemerlo, S. Thrun, D. Koller, and B. Wegbreit. FastSLAM: A factored solution to simultaneous localization and mapping, </a:t>
            </a:r>
            <a:r>
              <a:rPr lang="en-US" altLang="fi-FI" sz="1800" i="1" smtClean="0"/>
              <a:t>AAAI02</a:t>
            </a:r>
            <a:br>
              <a:rPr lang="en-US" altLang="fi-FI" sz="1800" i="1" smtClean="0"/>
            </a:br>
            <a:endParaRPr lang="en-US" altLang="fi-FI" sz="1800" i="1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fi-FI" sz="1800" smtClean="0"/>
              <a:t>D. Haehnel, W. Burgard, D. Fox, and S. Thrun. An efficient FastSLAM algorithm for generating maps of large-scale cyclic environments from raw laser range measurements, IROS03</a:t>
            </a:r>
            <a:br>
              <a:rPr lang="en-US" altLang="fi-FI" sz="1800" smtClean="0"/>
            </a:br>
            <a:endParaRPr lang="en-US" altLang="fi-FI" sz="180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fi-FI" sz="1800" smtClean="0"/>
              <a:t>M. Montemerlo, S. Thrun, D. Koller, B. Wegbreit. FastSLAM 2.0: An Improved particle filtering algorithm for simultaneous localization and mapping that provably converges. IJCAI-2003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endParaRPr lang="en-US" altLang="fi-FI" sz="1800" i="1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fi-FI" sz="1800" smtClean="0"/>
              <a:t>G. Grisetti, C. Stachniss, and W. Burgard. Improving grid-based slam with rao-blackwellized particle filters by adaptive proposals and selective resampling, ICRA05</a:t>
            </a:r>
            <a:br>
              <a:rPr lang="en-US" altLang="fi-FI" sz="1800" smtClean="0"/>
            </a:br>
            <a:endParaRPr lang="en-US" altLang="fi-FI" sz="1800" i="1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fi-FI" sz="1800" smtClean="0"/>
              <a:t>A. Eliazar and R. Parr. DP-SLAM: Fast, robust simultanous localization and mapping without predetermined landmarks, IJCAI03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301F8F-19D5-4545-90C1-87660DD57B94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fi-FI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mtClean="0"/>
              <a:t>Data Association Problem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398838"/>
            <a:ext cx="7772400" cy="2193925"/>
          </a:xfrm>
          <a:noFill/>
        </p:spPr>
        <p:txBody>
          <a:bodyPr/>
          <a:lstStyle/>
          <a:p>
            <a:pPr eaLnBrk="1" hangingPunct="1"/>
            <a:r>
              <a:rPr lang="en-US" altLang="fi-FI" sz="2400" smtClean="0"/>
              <a:t>A data association is an assignment of observations to landmarks</a:t>
            </a:r>
          </a:p>
          <a:p>
            <a:pPr eaLnBrk="1" hangingPunct="1"/>
            <a:r>
              <a:rPr lang="en-US" altLang="fi-FI" sz="2400" smtClean="0"/>
              <a:t>In general there are more than </a:t>
            </a:r>
            <a:br>
              <a:rPr lang="en-US" altLang="fi-FI" sz="2400" smtClean="0"/>
            </a:br>
            <a:r>
              <a:rPr lang="en-US" altLang="fi-FI" sz="2400" smtClean="0"/>
              <a:t>(n observations, m landmarks) possible associations</a:t>
            </a:r>
          </a:p>
          <a:p>
            <a:pPr eaLnBrk="1" hangingPunct="1"/>
            <a:r>
              <a:rPr lang="en-US" altLang="fi-FI" sz="2400" smtClean="0"/>
              <a:t>Also called “assignment problem”</a:t>
            </a:r>
          </a:p>
        </p:txBody>
      </p:sp>
      <p:grpSp>
        <p:nvGrpSpPr>
          <p:cNvPr id="11269" name="Group 39"/>
          <p:cNvGrpSpPr>
            <a:grpSpLocks/>
          </p:cNvGrpSpPr>
          <p:nvPr/>
        </p:nvGrpSpPr>
        <p:grpSpPr bwMode="auto">
          <a:xfrm>
            <a:off x="3257550" y="1295400"/>
            <a:ext cx="2351088" cy="893763"/>
            <a:chOff x="2052" y="816"/>
            <a:chExt cx="1481" cy="563"/>
          </a:xfrm>
        </p:grpSpPr>
        <p:sp>
          <p:nvSpPr>
            <p:cNvPr id="1397766" name="AutoShape 6"/>
            <p:cNvSpPr>
              <a:spLocks noChangeArrowheads="1"/>
            </p:cNvSpPr>
            <p:nvPr/>
          </p:nvSpPr>
          <p:spPr bwMode="auto">
            <a:xfrm rot="989236">
              <a:off x="2052" y="816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97767" name="AutoShape 7"/>
            <p:cNvSpPr>
              <a:spLocks noChangeArrowheads="1"/>
            </p:cNvSpPr>
            <p:nvPr/>
          </p:nvSpPr>
          <p:spPr bwMode="auto">
            <a:xfrm rot="989236">
              <a:off x="2735" y="878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  <p:sp>
          <p:nvSpPr>
            <p:cNvPr id="1397768" name="AutoShape 8"/>
            <p:cNvSpPr>
              <a:spLocks noChangeArrowheads="1"/>
            </p:cNvSpPr>
            <p:nvPr/>
          </p:nvSpPr>
          <p:spPr bwMode="auto">
            <a:xfrm rot="989236">
              <a:off x="3341" y="1197"/>
              <a:ext cx="192" cy="18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20000"/>
                <a:defRPr/>
              </a:pPr>
              <a:endParaRPr lang="fi-FI"/>
            </a:p>
          </p:txBody>
        </p:sp>
      </p:grpSp>
      <p:grpSp>
        <p:nvGrpSpPr>
          <p:cNvPr id="1397798" name="Group 38"/>
          <p:cNvGrpSpPr>
            <a:grpSpLocks/>
          </p:cNvGrpSpPr>
          <p:nvPr/>
        </p:nvGrpSpPr>
        <p:grpSpPr bwMode="auto">
          <a:xfrm>
            <a:off x="3675063" y="1598613"/>
            <a:ext cx="1216025" cy="1590675"/>
            <a:chOff x="2315" y="1007"/>
            <a:chExt cx="766" cy="1002"/>
          </a:xfrm>
        </p:grpSpPr>
        <p:grpSp>
          <p:nvGrpSpPr>
            <p:cNvPr id="11278" name="Group 10"/>
            <p:cNvGrpSpPr>
              <a:grpSpLocks/>
            </p:cNvGrpSpPr>
            <p:nvPr/>
          </p:nvGrpSpPr>
          <p:grpSpPr bwMode="auto">
            <a:xfrm rot="2261158">
              <a:off x="2393" y="1769"/>
              <a:ext cx="192" cy="240"/>
              <a:chOff x="2448" y="1632"/>
              <a:chExt cx="192" cy="240"/>
            </a:xfrm>
          </p:grpSpPr>
          <p:sp>
            <p:nvSpPr>
              <p:cNvPr id="11283" name="Oval 11"/>
              <p:cNvSpPr>
                <a:spLocks noChangeArrowheads="1"/>
              </p:cNvSpPr>
              <p:nvPr/>
            </p:nvSpPr>
            <p:spPr bwMode="auto">
              <a:xfrm>
                <a:off x="2448" y="168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Tx/>
                  <a:buNone/>
                </a:pPr>
                <a:endParaRPr lang="fi-FI" altLang="fi-FI" sz="2800"/>
              </a:p>
            </p:txBody>
          </p:sp>
          <p:sp>
            <p:nvSpPr>
              <p:cNvPr id="11284" name="Line 12"/>
              <p:cNvSpPr>
                <a:spLocks noChangeShapeType="1"/>
              </p:cNvSpPr>
              <p:nvPr/>
            </p:nvSpPr>
            <p:spPr bwMode="auto">
              <a:xfrm flipH="1" flipV="1">
                <a:off x="2496" y="1632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1279" name="Line 13"/>
            <p:cNvSpPr>
              <a:spLocks noChangeShapeType="1"/>
            </p:cNvSpPr>
            <p:nvPr/>
          </p:nvSpPr>
          <p:spPr bwMode="auto">
            <a:xfrm rot="989236">
              <a:off x="2315" y="1117"/>
              <a:ext cx="237" cy="6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80" name="Line 14"/>
            <p:cNvSpPr>
              <a:spLocks noChangeShapeType="1"/>
            </p:cNvSpPr>
            <p:nvPr/>
          </p:nvSpPr>
          <p:spPr bwMode="auto">
            <a:xfrm rot="989236" flipH="1">
              <a:off x="2650" y="1136"/>
              <a:ext cx="270" cy="7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81" name="Oval 15"/>
            <p:cNvSpPr>
              <a:spLocks noChangeArrowheads="1"/>
            </p:cNvSpPr>
            <p:nvPr/>
          </p:nvSpPr>
          <p:spPr bwMode="auto">
            <a:xfrm rot="989236">
              <a:off x="2369" y="100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  <p:sp>
          <p:nvSpPr>
            <p:cNvPr id="11282" name="Oval 16"/>
            <p:cNvSpPr>
              <a:spLocks noChangeArrowheads="1"/>
            </p:cNvSpPr>
            <p:nvPr/>
          </p:nvSpPr>
          <p:spPr bwMode="auto">
            <a:xfrm rot="989236">
              <a:off x="2985" y="1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SzPct val="120000"/>
                <a:buFontTx/>
                <a:buNone/>
              </a:pPr>
              <a:endParaRPr lang="fi-FI" altLang="fi-FI" sz="2800"/>
            </a:p>
          </p:txBody>
        </p:sp>
      </p:grpSp>
      <p:grpSp>
        <p:nvGrpSpPr>
          <p:cNvPr id="1397796" name="Group 36"/>
          <p:cNvGrpSpPr>
            <a:grpSpLocks/>
          </p:cNvGrpSpPr>
          <p:nvPr/>
        </p:nvGrpSpPr>
        <p:grpSpPr bwMode="auto">
          <a:xfrm>
            <a:off x="3516313" y="1550988"/>
            <a:ext cx="1254125" cy="198437"/>
            <a:chOff x="2215" y="977"/>
            <a:chExt cx="790" cy="125"/>
          </a:xfrm>
        </p:grpSpPr>
        <p:sp>
          <p:nvSpPr>
            <p:cNvPr id="11276" name="Line 31"/>
            <p:cNvSpPr>
              <a:spLocks noChangeShapeType="1"/>
            </p:cNvSpPr>
            <p:nvPr/>
          </p:nvSpPr>
          <p:spPr bwMode="auto">
            <a:xfrm rot="989236" flipH="1" flipV="1">
              <a:off x="2215" y="977"/>
              <a:ext cx="144" cy="2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11277" name="Line 32"/>
            <p:cNvSpPr>
              <a:spLocks noChangeShapeType="1"/>
            </p:cNvSpPr>
            <p:nvPr/>
          </p:nvSpPr>
          <p:spPr bwMode="auto">
            <a:xfrm rot="989236" flipH="1" flipV="1">
              <a:off x="2855" y="1030"/>
              <a:ext cx="150" cy="7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</p:grpSp>
      <p:grpSp>
        <p:nvGrpSpPr>
          <p:cNvPr id="1397797" name="Group 37"/>
          <p:cNvGrpSpPr>
            <a:grpSpLocks/>
          </p:cNvGrpSpPr>
          <p:nvPr/>
        </p:nvGrpSpPr>
        <p:grpSpPr bwMode="auto">
          <a:xfrm>
            <a:off x="3973513" y="1566863"/>
            <a:ext cx="1349375" cy="403225"/>
            <a:chOff x="2503" y="987"/>
            <a:chExt cx="850" cy="254"/>
          </a:xfrm>
        </p:grpSpPr>
        <p:sp>
          <p:nvSpPr>
            <p:cNvPr id="11274" name="Line 33"/>
            <p:cNvSpPr>
              <a:spLocks noChangeShapeType="1"/>
            </p:cNvSpPr>
            <p:nvPr/>
          </p:nvSpPr>
          <p:spPr bwMode="auto">
            <a:xfrm rot="989236" flipV="1">
              <a:off x="2503" y="987"/>
              <a:ext cx="216" cy="9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11275" name="Line 34"/>
            <p:cNvSpPr>
              <a:spLocks noChangeShapeType="1"/>
            </p:cNvSpPr>
            <p:nvPr/>
          </p:nvSpPr>
          <p:spPr bwMode="auto">
            <a:xfrm rot="989236">
              <a:off x="3095" y="1229"/>
              <a:ext cx="258" cy="1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</p:grpSp>
      <p:pic>
        <p:nvPicPr>
          <p:cNvPr id="11273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32275"/>
            <a:ext cx="4270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D6B250-A613-4D1C-82C6-E06295048B09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fi-FI" sz="1400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1000" y="439738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916613" y="319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0000"/>
              <a:buFontTx/>
              <a:buNone/>
            </a:pPr>
            <a:endParaRPr lang="fi-FI" altLang="fi-FI" sz="280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28600" y="1482725"/>
            <a:ext cx="86868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Represent belief by random </a:t>
            </a:r>
            <a:r>
              <a:rPr lang="en-US" altLang="fi-FI" sz="2400">
                <a:solidFill>
                  <a:srgbClr val="C5051C"/>
                </a:solidFill>
              </a:rPr>
              <a:t>samples</a:t>
            </a:r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Estimation of </a:t>
            </a:r>
            <a:r>
              <a:rPr lang="en-US" altLang="fi-FI" sz="2400">
                <a:solidFill>
                  <a:srgbClr val="C5051C"/>
                </a:solidFill>
              </a:rPr>
              <a:t>non-Gaussian, nonlinear</a:t>
            </a:r>
            <a:r>
              <a:rPr lang="en-US" altLang="fi-FI" sz="2400"/>
              <a:t> processes</a:t>
            </a:r>
          </a:p>
          <a:p>
            <a:pPr>
              <a:lnSpc>
                <a:spcPct val="110000"/>
              </a:lnSpc>
              <a:buSzPct val="130000"/>
            </a:pPr>
            <a:endParaRPr lang="en-US" altLang="fi-FI" sz="2400"/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Sampling Importance Resampling (SIR) principle</a:t>
            </a:r>
          </a:p>
          <a:p>
            <a:pPr lvl="1">
              <a:lnSpc>
                <a:spcPct val="110000"/>
              </a:lnSpc>
              <a:buSzPct val="130000"/>
            </a:pPr>
            <a:r>
              <a:rPr lang="en-US" altLang="fi-FI" sz="2400"/>
              <a:t>Draw the new generation of particles</a:t>
            </a:r>
          </a:p>
          <a:p>
            <a:pPr lvl="1">
              <a:lnSpc>
                <a:spcPct val="110000"/>
              </a:lnSpc>
              <a:buSzPct val="130000"/>
            </a:pPr>
            <a:r>
              <a:rPr lang="en-US" altLang="fi-FI" sz="2400"/>
              <a:t>Assign an importance weight to each particle</a:t>
            </a:r>
          </a:p>
          <a:p>
            <a:pPr lvl="1">
              <a:lnSpc>
                <a:spcPct val="110000"/>
              </a:lnSpc>
              <a:buSzPct val="130000"/>
            </a:pPr>
            <a:r>
              <a:rPr lang="en-US" altLang="fi-FI" sz="2400"/>
              <a:t>Resampling </a:t>
            </a:r>
          </a:p>
          <a:p>
            <a:pPr lvl="1">
              <a:lnSpc>
                <a:spcPct val="110000"/>
              </a:lnSpc>
              <a:buSzPct val="130000"/>
            </a:pPr>
            <a:endParaRPr lang="en-US" altLang="fi-FI" sz="2400"/>
          </a:p>
          <a:p>
            <a:pPr>
              <a:lnSpc>
                <a:spcPct val="110000"/>
              </a:lnSpc>
              <a:buSzPct val="130000"/>
            </a:pPr>
            <a:r>
              <a:rPr lang="en-US" altLang="fi-FI" sz="2400"/>
              <a:t>Typical application scenarios are </a:t>
            </a:r>
            <a:br>
              <a:rPr lang="en-US" altLang="fi-FI" sz="2400"/>
            </a:br>
            <a:r>
              <a:rPr lang="en-US" altLang="fi-FI" sz="2400"/>
              <a:t>tracking, localization, …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79413"/>
            <a:ext cx="8424863" cy="641350"/>
          </a:xfrm>
        </p:spPr>
        <p:txBody>
          <a:bodyPr/>
          <a:lstStyle/>
          <a:p>
            <a:pPr eaLnBrk="1" hangingPunct="1"/>
            <a:r>
              <a:rPr lang="en-US" altLang="fi-FI" smtClean="0"/>
              <a:t>Particle Filters</a:t>
            </a:r>
            <a:endParaRPr lang="en-US" altLang="fi-FI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C64A0C-4CA6-40ED-B0BA-C042258FF15B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fi-FI" sz="1400" smtClean="0"/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020763"/>
            <a:ext cx="5942013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/>
          <p:cNvSpPr txBox="1">
            <a:spLocks noChangeArrowheads="1"/>
          </p:cNvSpPr>
          <p:nvPr/>
        </p:nvSpPr>
        <p:spPr bwMode="auto">
          <a:xfrm>
            <a:off x="609600" y="379413"/>
            <a:ext cx="842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3600" b="1">
                <a:solidFill>
                  <a:schemeClr val="hlink"/>
                </a:solidFill>
              </a:rPr>
              <a:t>Particle Filter algorithm 1/3</a:t>
            </a:r>
            <a:endParaRPr lang="en-US" altLang="fi-FI" sz="40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014374-A441-4E31-A536-4F59D28F0CFC}" type="slidenum">
              <a:rPr lang="en-US" altLang="fi-FI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fi-FI" sz="1400" smtClean="0"/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017588"/>
            <a:ext cx="8980488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 txBox="1">
            <a:spLocks noChangeArrowheads="1"/>
          </p:cNvSpPr>
          <p:nvPr/>
        </p:nvSpPr>
        <p:spPr bwMode="auto">
          <a:xfrm>
            <a:off x="609600" y="379413"/>
            <a:ext cx="842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3600" b="1">
                <a:solidFill>
                  <a:schemeClr val="hlink"/>
                </a:solidFill>
              </a:rPr>
              <a:t>Particle Filter algorithm 2/3</a:t>
            </a:r>
            <a:endParaRPr lang="en-US" altLang="fi-FI" sz="40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38"/>
  <p:tag name="DEFAULTHEIGHT" val="4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n \choose m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38"/>
  <p:tag name="BOXHEIGHT" val="419"/>
  <p:tag name="BOXFONT" val="10"/>
  <p:tag name="BOXWRAP" val="Falsch"/>
  <p:tag name="WORKAROUNDTRANSPARENCYBUG" val="Falsch"/>
  <p:tag name="ALLOWFONTSUBSTITUTION" val="Falsch"/>
  <p:tag name="BITMAPFORMAT" val="pngmono"/>
  <p:tag name="ORIGWIDTH" val="31"/>
  <p:tag name="PICTUREFILESIZE" val="31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 \label{eq:rao}&#10;  \lefteqn{p(x_{1:t},l_{1:m}\mid z_{1:t},u_{0:t-1})=}\\&#10;&amp;&amp; \hspace{20mm}  p( x_{1:t} \mid z_{1:t},u_{0:t-1})\cdot p(l_{1:m}\mid x_{1:t},z_{1:t})&#10;\end{eqnarray*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38"/>
  <p:tag name="BOXHEIGHT" val="419"/>
  <p:tag name="BOXFONT" val="10"/>
  <p:tag name="BOXWRAP" val="Falsch"/>
  <p:tag name="WORKAROUNDTRANSPARENCYBUG" val="Falsch"/>
  <p:tag name="ALLOWFONTSUBSTITUTION" val="Falsch"/>
  <p:tag name="BITMAPFORMAT" val="pngmono"/>
  <p:tag name="ORIGWIDTH" val="449"/>
  <p:tag name="PICTUREFILESIZE" val="299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 \label{eq:rao}&#10;  \lefteqn{p(x_{1:t},l_{1:m}\mid z_{1:t},u_{0:t-1})=}\\&#10;&amp;&amp; \hspace{20mm}  p( x_{1:t} \mid z_{1:t},u_{0:t-1})\cdot p(l_{1:m}\mid x_{1:t},z_{1:t})&#10;\end{eqnarray*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38"/>
  <p:tag name="BOXHEIGHT" val="419"/>
  <p:tag name="BOXFONT" val="10"/>
  <p:tag name="BOXWRAP" val="Falsch"/>
  <p:tag name="WORKAROUNDTRANSPARENCYBUG" val="Falsch"/>
  <p:tag name="ALLOWFONTSUBSTITUTION" val="Falsch"/>
  <p:tag name="BITMAPFORMAT" val="pngmono"/>
  <p:tag name="ORIGWIDTH" val="449"/>
  <p:tag name="PICTUREFILESIZE" val="299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 \label{eq:rao}&#10;  \lefteqn{p(x_{1:t},l_{1:m}\mid z_{1:t},u_{0:t-1})}\\&#10;&amp;=&amp;  p( x_{1:t} \mid z_{1:t},u_{0:t-1})\cdot p(l_{1:m}\mid x_{1:t},z_{1:t})\\&#10;&amp;=&amp;   p( x_{1:t} \mid z_{1:t},u_{0:t-1})\cdot \prod_{i=1}^M p(l_i\mid x_{1:t},z_{1:t})&#10;\end{eqnarray*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38"/>
  <p:tag name="BOXHEIGHT" val="419"/>
  <p:tag name="BOXFONT" val="10"/>
  <p:tag name="BOXWRAP" val="Falsch"/>
  <p:tag name="WORKAROUNDTRANSPARENCYBUG" val="Falsch"/>
  <p:tag name="ALLOWFONTSUBSTITUTION" val="Falsch"/>
  <p:tag name="BITMAPFORMAT" val="pngmono"/>
  <p:tag name="ORIGWIDTH" val="422"/>
  <p:tag name="PICTUREFILESIZE" val="527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 \label{eq:rao}&#10;  \lefteqn{p(x_{1:t},l_{1:m}\mid z_{1:t},u_{0:t-1})=}\\&#10;&amp;&amp; \hspace{20mm}  p( x_{1:t} \mid z_{1:t},u_{0:t-1})\cdot \prod_{i=1}^M p(l_i\mid x_{1:t},z_{1:t})&#10;\end{eqnarray*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38"/>
  <p:tag name="BOXHEIGHT" val="419"/>
  <p:tag name="BOXFONT" val="10"/>
  <p:tag name="BOXWRAP" val="Falsch"/>
  <p:tag name="WORKAROUNDTRANSPARENCYBUG" val="Falsch"/>
  <p:tag name="ALLOWFONTSUBSTITUTION" val="Falsch"/>
  <p:tag name="BITMAPFORMAT" val="pngmono"/>
  <p:tag name="ORIGWIDTH" val="459"/>
  <p:tag name="PICTUREFILESIZE" val="350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 \label{eq:rao}&#10;  \lefteqn{p(x_{1:t},m\mid z_{1:t},u_{0:t-1})=}\\&#10;&amp;&amp; \hspace{20mm}  p( x_{1:t} \mid z_{1:t},u_{0:t-1})\cdot p(m\mid x_{1:t},z_{1:t})&#10;\end{eqnarray*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38"/>
  <p:tag name="BOXHEIGHT" val="419"/>
  <p:tag name="BOXFONT" val="10"/>
  <p:tag name="BOXWRAP" val="Falsch"/>
  <p:tag name="WORKAROUNDTRANSPARENCYBUG" val="Falsch"/>
  <p:tag name="ALLOWFONTSUBSTITUTION" val="Falsch"/>
  <p:tag name="BITMAPFORMAT" val="pngmono"/>
  <p:tag name="ORIGWIDTH" val="429"/>
  <p:tag name="PICTUREFILESIZE" val="282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 \label{eq:rao}&#10;  \lefteqn{p(x_{1:t},m\mid z_{1:t},u_{0:t-1})=}\\&#10;&amp;&amp; \hspace{20mm}  p( x_{1:t} \mid z_{1:t},u_{0:t-1})\cdot p(m\mid x_{1:t},z_{1:t})&#10;\end{eqnarray*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38"/>
  <p:tag name="BOXHEIGHT" val="419"/>
  <p:tag name="BOXFONT" val="10"/>
  <p:tag name="BOXWRAP" val="Falsch"/>
  <p:tag name="WORKAROUNDTRANSPARENCYBUG" val="Falsch"/>
  <p:tag name="ALLOWFONTSUBSTITUTION" val="Falsch"/>
  <p:tag name="BITMAPFORMAT" val="pngmono"/>
  <p:tag name="ORIGWIDTH" val="429"/>
  <p:tag name="PICTUREFILESIZE" val="282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 \label{eq:rao}&#10;  \lefteqn{p(x_{1:t},m\mid z_{1:t},u_{0:t-1})=}\\&#10;&amp;&amp; \hspace{20mm}  p( x_{1:t} \mid z_{1:t},u_{0:t-1})\cdot p(m\mid x_{1:t},z_{1:t})&#10;\end{eqnarray*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38"/>
  <p:tag name="BOXHEIGHT" val="419"/>
  <p:tag name="BOXFONT" val="10"/>
  <p:tag name="BOXWRAP" val="Falsch"/>
  <p:tag name="WORKAROUNDTRANSPARENCYBUG" val="Falsch"/>
  <p:tag name="ALLOWFONTSUBSTITUTION" val="Falsch"/>
  <p:tag name="BITMAPFORMAT" val="pngmono"/>
  <p:tag name="ORIGWIDTH" val="429"/>
  <p:tag name="PICTUREFILESIZE" val="28253"/>
</p:tagLst>
</file>

<file path=ppt/theme/theme1.xml><?xml version="1.0" encoding="utf-8"?>
<a:theme xmlns:a="http://schemas.openxmlformats.org/drawingml/2006/main" name="prob-robotics">
  <a:themeElements>
    <a:clrScheme name="">
      <a:dk1>
        <a:srgbClr val="000000"/>
      </a:dk1>
      <a:lt1>
        <a:srgbClr val="FFFFFF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FFFFF"/>
      </a:accent3>
      <a:accent4>
        <a:srgbClr val="000000"/>
      </a:accent4>
      <a:accent5>
        <a:srgbClr val="FFFFFF"/>
      </a:accent5>
      <a:accent6>
        <a:srgbClr val="C8C8C8"/>
      </a:accent6>
      <a:hlink>
        <a:srgbClr val="CC3300"/>
      </a:hlink>
      <a:folHlink>
        <a:srgbClr val="0033CC"/>
      </a:folHlink>
    </a:clrScheme>
    <a:fontScheme name="prob-robotic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20000"/>
          <a:buFontTx/>
          <a:buNone/>
          <a:tabLst/>
          <a:defRPr kumimoji="0" lang="en-US" altLang="fi-F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20000"/>
          <a:buFontTx/>
          <a:buNone/>
          <a:tabLst/>
          <a:defRPr kumimoji="0" lang="en-US" altLang="fi-F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prob-robotic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b-robotic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b-robotic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b-robotic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C:\WINDOWS\Anwendungsdaten\Microsoft\Vorlagen\prob-robotics.pot</Template>
  <TotalTime>217</TotalTime>
  <Words>1333</Words>
  <Application>Microsoft Office PowerPoint</Application>
  <PresentationFormat>On-screen Show (4:3)</PresentationFormat>
  <Paragraphs>427</Paragraphs>
  <Slides>51</Slides>
  <Notes>15</Notes>
  <HiddenSlides>0</HiddenSlides>
  <MMClips>3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Comic Sans MS</vt:lpstr>
      <vt:lpstr>DejaVu Sans</vt:lpstr>
      <vt:lpstr>Droid Sans Fallback</vt:lpstr>
      <vt:lpstr>Georgia</vt:lpstr>
      <vt:lpstr>Symbol</vt:lpstr>
      <vt:lpstr>Times New Roman</vt:lpstr>
      <vt:lpstr>Verdana</vt:lpstr>
      <vt:lpstr>Wingdings</vt:lpstr>
      <vt:lpstr>prob-robotics</vt:lpstr>
      <vt:lpstr>Office Theme</vt:lpstr>
      <vt:lpstr>Formel</vt:lpstr>
      <vt:lpstr>Probabilistic Robotics Bayes Filter Implementations  FastSLAM   </vt:lpstr>
      <vt:lpstr>The SLAM Problem</vt:lpstr>
      <vt:lpstr>The SLAM Problem</vt:lpstr>
      <vt:lpstr>Why is SLAM a hard problem?</vt:lpstr>
      <vt:lpstr>Why is SLAM a hard problem?</vt:lpstr>
      <vt:lpstr>Data Association Problem</vt:lpstr>
      <vt:lpstr>Particle Filters</vt:lpstr>
      <vt:lpstr>PowerPoint Presentation</vt:lpstr>
      <vt:lpstr>PowerPoint Presentation</vt:lpstr>
      <vt:lpstr>PowerPoint Presentation</vt:lpstr>
      <vt:lpstr>Localization vs. SLAM</vt:lpstr>
      <vt:lpstr>Dependencies </vt:lpstr>
      <vt:lpstr>Dependencies</vt:lpstr>
      <vt:lpstr>Factored Posterior (Landmarks)</vt:lpstr>
      <vt:lpstr>Factored Posterior (Landmarks)</vt:lpstr>
      <vt:lpstr>Mapping using Landmarks</vt:lpstr>
      <vt:lpstr>Factored Posterior</vt:lpstr>
      <vt:lpstr>Rao-Blackwellization</vt:lpstr>
      <vt:lpstr>FastSLAM</vt:lpstr>
      <vt:lpstr>FastSLAM algorithm, feature = landmark</vt:lpstr>
      <vt:lpstr>FastSLAM – Action Update</vt:lpstr>
      <vt:lpstr>FastSLAM – Sensor Update</vt:lpstr>
      <vt:lpstr>FastSLAM – Sensor Update</vt:lpstr>
      <vt:lpstr>FastSLAM  Complexity</vt:lpstr>
      <vt:lpstr>Data Association Problem</vt:lpstr>
      <vt:lpstr>Multi-Hypothesis Data Association</vt:lpstr>
      <vt:lpstr>Per-Particle Data Association</vt:lpstr>
      <vt:lpstr>Results – Victoria Park</vt:lpstr>
      <vt:lpstr>Results – Data Association</vt:lpstr>
      <vt:lpstr>Results – Accuracy</vt:lpstr>
      <vt:lpstr>Grid-based SLAM</vt:lpstr>
      <vt:lpstr>Rao-Blackwellization</vt:lpstr>
      <vt:lpstr>Rao-Blackwellization</vt:lpstr>
      <vt:lpstr>Rao-Blackwellization</vt:lpstr>
      <vt:lpstr>MCL Monte Carlo Localization</vt:lpstr>
      <vt:lpstr>A Graphical Model of Rao-Blackwellized Mapping</vt:lpstr>
      <vt:lpstr>Rao-Blackwellized Mapping</vt:lpstr>
      <vt:lpstr>Particle Filter Example</vt:lpstr>
      <vt:lpstr>PowerPoint Presentation</vt:lpstr>
      <vt:lpstr>Problem</vt:lpstr>
      <vt:lpstr>Pose Correction Using Scan Matching</vt:lpstr>
      <vt:lpstr>Motion Model for Scan Matching</vt:lpstr>
      <vt:lpstr>FastSLAM with Improved Odometry</vt:lpstr>
      <vt:lpstr>Graphical Model for Mapping with Improved Odometry</vt:lpstr>
      <vt:lpstr>PowerPoint Presentation</vt:lpstr>
      <vt:lpstr>FastSLAM with Scan-Matching</vt:lpstr>
      <vt:lpstr>Further Improvements</vt:lpstr>
      <vt:lpstr>Improved Proposal</vt:lpstr>
      <vt:lpstr>Selective Re-sampling</vt:lpstr>
      <vt:lpstr>Conclusion</vt:lpstr>
      <vt:lpstr>More Details on FastSLAM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Robotics</dc:title>
  <dc:creator>SCS</dc:creator>
  <cp:lastModifiedBy>Visala Arto</cp:lastModifiedBy>
  <cp:revision>1809</cp:revision>
  <dcterms:created xsi:type="dcterms:W3CDTF">2000-05-13T15:49:16Z</dcterms:created>
  <dcterms:modified xsi:type="dcterms:W3CDTF">2019-03-12T16:30:50Z</dcterms:modified>
</cp:coreProperties>
</file>