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49" r:id="rId1"/>
  </p:sldMasterIdLst>
  <p:notesMasterIdLst>
    <p:notesMasterId r:id="rId11"/>
  </p:notesMasterIdLst>
  <p:sldIdLst>
    <p:sldId id="256" r:id="rId2"/>
    <p:sldId id="257" r:id="rId3"/>
    <p:sldId id="258" r:id="rId4"/>
    <p:sldId id="259" r:id="rId5"/>
    <p:sldId id="262" r:id="rId6"/>
    <p:sldId id="261" r:id="rId7"/>
    <p:sldId id="263" r:id="rId8"/>
    <p:sldId id="260"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6623F7-071C-8540-9A84-591B2FF08610}">
          <p14:sldIdLst>
            <p14:sldId id="256"/>
            <p14:sldId id="257"/>
            <p14:sldId id="258"/>
            <p14:sldId id="259"/>
            <p14:sldId id="262"/>
            <p14:sldId id="261"/>
            <p14:sldId id="263"/>
            <p14:sldId id="260"/>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D3ED0D-8B97-694E-B84A-97B2D8933AC1}" type="datetimeFigureOut">
              <a:rPr lang="en-US" smtClean="0"/>
              <a:t>3/11/2019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07A771-04B8-DC4B-8382-A36933C867E0}" type="slidenum">
              <a:rPr lang="en-US" smtClean="0"/>
              <a:t>‹#›</a:t>
            </a:fld>
            <a:endParaRPr lang="en-US"/>
          </a:p>
        </p:txBody>
      </p:sp>
    </p:spTree>
    <p:extLst>
      <p:ext uri="{BB962C8B-B14F-4D97-AF65-F5344CB8AC3E}">
        <p14:creationId xmlns:p14="http://schemas.microsoft.com/office/powerpoint/2010/main" val="3892515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a:t>
            </a:r>
            <a:r>
              <a:rPr lang="en-US" baseline="0" dirty="0" smtClean="0"/>
              <a:t> my name is Kelli Gorski and today I will be presentation a business idea to help improve the environment. </a:t>
            </a:r>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1</a:t>
            </a:fld>
            <a:endParaRPr lang="en-US"/>
          </a:p>
        </p:txBody>
      </p:sp>
    </p:spTree>
    <p:extLst>
      <p:ext uri="{BB962C8B-B14F-4D97-AF65-F5344CB8AC3E}">
        <p14:creationId xmlns:p14="http://schemas.microsoft.com/office/powerpoint/2010/main" val="502676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Did you know that Americans</a:t>
            </a:r>
            <a:r>
              <a:rPr lang="en-US" baseline="0" dirty="0" smtClean="0"/>
              <a:t> use close to 8 million tons of toilet paper every year, and forests are being destroyed to keep up with this demand? I present to you the Automatic TP, which is an automatic toilet paper dispenser. It is a new product that reduces the amount of toilet paper used and to reduce clogging and waste. This can also help save money on businesses that spend too much money on toilet paper. With a press of a button, the dispenser tears off seven sheets of toilet paper that are already folded. No ripping is necessary for this product, the machine does this already for the user. The dispenser can hold any type of toilet paper and can hold up to three rolls at a time.</a:t>
            </a:r>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2</a:t>
            </a:fld>
            <a:endParaRPr lang="en-US"/>
          </a:p>
        </p:txBody>
      </p:sp>
    </p:spTree>
    <p:extLst>
      <p:ext uri="{BB962C8B-B14F-4D97-AF65-F5344CB8AC3E}">
        <p14:creationId xmlns:p14="http://schemas.microsoft.com/office/powerpoint/2010/main" val="2741085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“first customer” will target smaller airports</a:t>
            </a:r>
            <a:r>
              <a:rPr lang="en-US" baseline="0" dirty="0" smtClean="0"/>
              <a:t> across the nation. The majority will be top managers and the department of janitorial services. Along with AAAE, which stands for American Association of Airport Executives, they are in charge of planning and the finances of airports nation wide. These customers are willing to spend money on this product to keep their restroom clean and to have less </a:t>
            </a:r>
            <a:r>
              <a:rPr lang="en-US" baseline="0" dirty="0" err="1" smtClean="0"/>
              <a:t>maintance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3</a:t>
            </a:fld>
            <a:endParaRPr lang="en-US"/>
          </a:p>
        </p:txBody>
      </p:sp>
    </p:spTree>
    <p:extLst>
      <p:ext uri="{BB962C8B-B14F-4D97-AF65-F5344CB8AC3E}">
        <p14:creationId xmlns:p14="http://schemas.microsoft.com/office/powerpoint/2010/main" val="274785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start-up</a:t>
            </a:r>
            <a:r>
              <a:rPr lang="en-US" baseline="0" dirty="0" smtClean="0"/>
              <a:t> costs:</a:t>
            </a:r>
          </a:p>
          <a:p>
            <a:r>
              <a:rPr lang="en-US" baseline="0" dirty="0" smtClean="0"/>
              <a:t>Legal work will provide common stock and financing from a lawyer which will cost about $300.</a:t>
            </a:r>
          </a:p>
          <a:p>
            <a:r>
              <a:rPr lang="en-US" baseline="0" dirty="0" smtClean="0"/>
              <a:t>A small logo design would be about $200, it would be clear and professional.</a:t>
            </a:r>
          </a:p>
          <a:p>
            <a:r>
              <a:rPr lang="en-US" baseline="0" dirty="0" smtClean="0"/>
              <a:t>Marketing/</a:t>
            </a:r>
            <a:r>
              <a:rPr lang="en-US" baseline="0" dirty="0" err="1" smtClean="0"/>
              <a:t>Adversitment</a:t>
            </a:r>
            <a:r>
              <a:rPr lang="en-US" baseline="0" dirty="0" smtClean="0"/>
              <a:t> would cost around $1500, promoting the product through a non personal message through mass media.</a:t>
            </a:r>
          </a:p>
          <a:p>
            <a:r>
              <a:rPr lang="en-US" baseline="0" dirty="0" smtClean="0"/>
              <a:t>Having a small website would cost about $5000, depending on how updated the site is. </a:t>
            </a:r>
          </a:p>
          <a:p>
            <a:r>
              <a:rPr lang="en-US" baseline="0" dirty="0" smtClean="0"/>
              <a:t>Machinery/Equipment would cost about $25,000 to make the product. Raw materials would be included in the contract.</a:t>
            </a:r>
          </a:p>
          <a:p>
            <a:r>
              <a:rPr lang="en-US" baseline="0" dirty="0" smtClean="0"/>
              <a:t>Insurance would cost $1500, this would help if any damage occurs.</a:t>
            </a:r>
          </a:p>
          <a:p>
            <a:r>
              <a:rPr lang="en-US" baseline="0" dirty="0" smtClean="0"/>
              <a:t>Research and Development would cost $1500, making sure how to make the product, getting correct equipment, and finding out who to target.</a:t>
            </a:r>
          </a:p>
          <a:p>
            <a:r>
              <a:rPr lang="en-US" baseline="0" dirty="0" smtClean="0"/>
              <a:t>Technological expenses would be $12,000 having the </a:t>
            </a:r>
            <a:r>
              <a:rPr lang="en-US" baseline="0" dirty="0" err="1" smtClean="0"/>
              <a:t>lastest</a:t>
            </a:r>
            <a:r>
              <a:rPr lang="en-US" baseline="0" dirty="0" smtClean="0"/>
              <a:t> technology such as computers, tablets, phones can help the company advance.</a:t>
            </a:r>
          </a:p>
          <a:p>
            <a:r>
              <a:rPr lang="en-US" baseline="0" dirty="0" smtClean="0"/>
              <a:t>Inventory would be $20,000 this will keep goods in stock and ready to be sold. We value our inventory as FIFO, the material purchased the earliest will go out first.</a:t>
            </a:r>
          </a:p>
          <a:p>
            <a:r>
              <a:rPr lang="en-US" baseline="0" dirty="0" smtClean="0"/>
              <a:t>Travel would cost $15000 traveling around to trade shows to advertise, this would provide car rental, air fair, hotels and more.</a:t>
            </a:r>
          </a:p>
          <a:p>
            <a:r>
              <a:rPr lang="en-US" baseline="0" dirty="0" smtClean="0"/>
              <a:t>Shipping would be $150, this will able to get the product from one place to another. The bigger the package the higher the shipping price is going to be. The start-up funds will come from loans from the bank, and extra savings and donations.</a:t>
            </a:r>
          </a:p>
          <a:p>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4</a:t>
            </a:fld>
            <a:endParaRPr lang="en-US"/>
          </a:p>
        </p:txBody>
      </p:sp>
    </p:spTree>
    <p:extLst>
      <p:ext uri="{BB962C8B-B14F-4D97-AF65-F5344CB8AC3E}">
        <p14:creationId xmlns:p14="http://schemas.microsoft.com/office/powerpoint/2010/main" val="3907809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an individual machine it will cost $50.00 but $30.00 to make each machine. Starting off with 90 units our company would make around $1500 in revenue the first month. With the idea of sales increasing each month, by the end of the year our revenue for individual machines would be $16,500.</a:t>
            </a:r>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5</a:t>
            </a:fld>
            <a:endParaRPr lang="en-US"/>
          </a:p>
        </p:txBody>
      </p:sp>
    </p:spTree>
    <p:extLst>
      <p:ext uri="{BB962C8B-B14F-4D97-AF65-F5344CB8AC3E}">
        <p14:creationId xmlns:p14="http://schemas.microsoft.com/office/powerpoint/2010/main" val="1792753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 bulk package we</a:t>
            </a:r>
            <a:r>
              <a:rPr lang="en-US" baseline="0" dirty="0" smtClean="0"/>
              <a:t> will be charging $400.00 for 10 dispensers. We will only start off producing 30 units for the first quarter and have a total of $8550 in revenue. By the end of the year with hoping sales increase, the estimated revenue should be around $31500.</a:t>
            </a:r>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6</a:t>
            </a:fld>
            <a:endParaRPr lang="en-US"/>
          </a:p>
        </p:txBody>
      </p:sp>
    </p:spTree>
    <p:extLst>
      <p:ext uri="{BB962C8B-B14F-4D97-AF65-F5344CB8AC3E}">
        <p14:creationId xmlns:p14="http://schemas.microsoft.com/office/powerpoint/2010/main" val="1192596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Like</a:t>
            </a:r>
            <a:r>
              <a:rPr lang="en-US" baseline="0" dirty="0" smtClean="0"/>
              <a:t> I said before it will cost $30 to make each machine and to make a profit. The minimum units we are able to product is 90 and the maximum units is 345 for the first years contract. Assuming every month we increase in sales, demand will up and the break-even point will be in year 2 or 3. </a:t>
            </a:r>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7</a:t>
            </a:fld>
            <a:endParaRPr lang="en-US"/>
          </a:p>
        </p:txBody>
      </p:sp>
    </p:spTree>
    <p:extLst>
      <p:ext uri="{BB962C8B-B14F-4D97-AF65-F5344CB8AC3E}">
        <p14:creationId xmlns:p14="http://schemas.microsoft.com/office/powerpoint/2010/main" val="2602248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the Automatic TP reduces the amount</a:t>
            </a:r>
            <a:r>
              <a:rPr lang="en-US" baseline="0" dirty="0" smtClean="0"/>
              <a:t> of toilet paper used, reducing clogging and waste. It is easier than a manual dispenser. We want our users to feel comfortable using a public restroom. This product is feasible if the amount of sales are similar to the slides before in able to make a profit. </a:t>
            </a:r>
            <a:r>
              <a:rPr lang="en-US" baseline="0" smtClean="0"/>
              <a:t>Any questions?</a:t>
            </a:r>
            <a:endParaRPr lang="en-US" dirty="0"/>
          </a:p>
        </p:txBody>
      </p:sp>
      <p:sp>
        <p:nvSpPr>
          <p:cNvPr id="4" name="Slide Number Placeholder 3"/>
          <p:cNvSpPr>
            <a:spLocks noGrp="1"/>
          </p:cNvSpPr>
          <p:nvPr>
            <p:ph type="sldNum" sz="quarter" idx="10"/>
          </p:nvPr>
        </p:nvSpPr>
        <p:spPr/>
        <p:txBody>
          <a:bodyPr/>
          <a:lstStyle/>
          <a:p>
            <a:fld id="{1507A771-04B8-DC4B-8382-A36933C867E0}" type="slidenum">
              <a:rPr lang="en-US" smtClean="0"/>
              <a:t>8</a:t>
            </a:fld>
            <a:endParaRPr lang="en-US"/>
          </a:p>
        </p:txBody>
      </p:sp>
    </p:spTree>
    <p:extLst>
      <p:ext uri="{BB962C8B-B14F-4D97-AF65-F5344CB8AC3E}">
        <p14:creationId xmlns:p14="http://schemas.microsoft.com/office/powerpoint/2010/main" val="3830004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7E5A608-E116-0241-A7CE-6085488A5B85}"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5A608-E116-0241-A7CE-6085488A5B85}" type="datetimeFigureOut">
              <a:rPr lang="en-US" smtClean="0"/>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D2DAF-4026-4542-9AA4-1FA16DB61DBF}"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7E5A608-E116-0241-A7CE-6085488A5B85}"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7E5A608-E116-0241-A7CE-6085488A5B85}"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7E5A608-E116-0241-A7CE-6085488A5B85}"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7E5A608-E116-0241-A7CE-6085488A5B85}"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D2DAF-4026-4542-9AA4-1FA16DB61DBF}"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E5A608-E116-0241-A7CE-6085488A5B85}"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7E5A608-E116-0241-A7CE-6085488A5B85}" type="datetimeFigureOut">
              <a:rPr lang="en-US" smtClean="0"/>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7E5A608-E116-0241-A7CE-6085488A5B85}" type="datetimeFigureOut">
              <a:rPr lang="en-US" smtClean="0"/>
              <a:t>3/11/2019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7E5A608-E116-0241-A7CE-6085488A5B85}" type="datetimeFigureOut">
              <a:rPr lang="en-US" smtClean="0"/>
              <a:t>3/11/2019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E5A608-E116-0241-A7CE-6085488A5B85}" type="datetimeFigureOut">
              <a:rPr lang="en-US" smtClean="0"/>
              <a:t>3/11/2019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5A608-E116-0241-A7CE-6085488A5B85}" type="datetimeFigureOut">
              <a:rPr lang="en-US" smtClean="0"/>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D2DAF-4026-4542-9AA4-1FA16DB61D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07E5A608-E116-0241-A7CE-6085488A5B85}" type="datetimeFigureOut">
              <a:rPr lang="en-US" smtClean="0"/>
              <a:t>3/11/2019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B7D2DAF-4026-4542-9AA4-1FA16DB61D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 id="2147484157" r:id="rId8"/>
    <p:sldLayoutId id="2147484158" r:id="rId9"/>
    <p:sldLayoutId id="2147484159" r:id="rId10"/>
    <p:sldLayoutId id="2147484160" r:id="rId11"/>
    <p:sldLayoutId id="2147484161"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kohler.com/corporate/index.html" TargetMode="External"/><Relationship Id="rId2" Type="http://schemas.openxmlformats.org/officeDocument/2006/relationships/hyperlink" Target="https://articles.mercola.com/sites/articles/archive/2014/10/18/bidet-use.aspx" TargetMode="External"/><Relationship Id="rId1" Type="http://schemas.openxmlformats.org/officeDocument/2006/relationships/slideLayout" Target="../slideLayouts/slideLayout2.xml"/><Relationship Id="rId4" Type="http://schemas.openxmlformats.org/officeDocument/2006/relationships/hyperlink" Target="http://eyeonhousing.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Automatic TP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13675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Automatic TP</a:t>
            </a:r>
            <a:endParaRPr lang="en-US" dirty="0"/>
          </a:p>
        </p:txBody>
      </p:sp>
      <p:sp>
        <p:nvSpPr>
          <p:cNvPr id="3" name="Content Placeholder 2"/>
          <p:cNvSpPr>
            <a:spLocks noGrp="1"/>
          </p:cNvSpPr>
          <p:nvPr>
            <p:ph idx="1"/>
          </p:nvPr>
        </p:nvSpPr>
        <p:spPr/>
        <p:txBody>
          <a:bodyPr>
            <a:normAutofit/>
          </a:bodyPr>
          <a:lstStyle/>
          <a:p>
            <a:r>
              <a:rPr lang="en-US" sz="2000" dirty="0"/>
              <a:t>“Americans use close to 8 million tons of toilet paper every year, and forests are being destroyed to keep up with this demand (</a:t>
            </a:r>
            <a:r>
              <a:rPr lang="en-US" sz="2000" dirty="0" err="1"/>
              <a:t>Mercola</a:t>
            </a:r>
            <a:r>
              <a:rPr lang="en-US" sz="2000" dirty="0"/>
              <a:t>).</a:t>
            </a:r>
            <a:r>
              <a:rPr lang="en-US" sz="2000" dirty="0" smtClean="0"/>
              <a:t>”</a:t>
            </a:r>
          </a:p>
          <a:p>
            <a:r>
              <a:rPr lang="en-US" sz="2000" dirty="0" smtClean="0"/>
              <a:t>New way to reduce toilet paper waste, clogging, and save money on toilet paper rolls</a:t>
            </a:r>
          </a:p>
          <a:p>
            <a:r>
              <a:rPr lang="en-US" sz="2000" dirty="0" smtClean="0"/>
              <a:t>Seven sheets of toilet paper come out folded by a press of a button</a:t>
            </a:r>
          </a:p>
          <a:p>
            <a:pPr marL="0" indent="0">
              <a:buNone/>
            </a:pPr>
            <a:endParaRPr lang="en-US" sz="1800" dirty="0"/>
          </a:p>
        </p:txBody>
      </p:sp>
      <p:pic>
        <p:nvPicPr>
          <p:cNvPr id="4" name="Picture 3"/>
          <p:cNvPicPr>
            <a:picLocks noChangeAspect="1"/>
          </p:cNvPicPr>
          <p:nvPr/>
        </p:nvPicPr>
        <p:blipFill>
          <a:blip r:embed="rId3"/>
          <a:stretch>
            <a:fillRect/>
          </a:stretch>
        </p:blipFill>
        <p:spPr>
          <a:xfrm>
            <a:off x="6186715" y="4199163"/>
            <a:ext cx="2404836" cy="2404836"/>
          </a:xfrm>
          <a:prstGeom prst="rect">
            <a:avLst/>
          </a:prstGeom>
        </p:spPr>
      </p:pic>
      <p:pic>
        <p:nvPicPr>
          <p:cNvPr id="5" name="Picture 4"/>
          <p:cNvPicPr>
            <a:picLocks noChangeAspect="1"/>
          </p:cNvPicPr>
          <p:nvPr/>
        </p:nvPicPr>
        <p:blipFill>
          <a:blip r:embed="rId4"/>
          <a:stretch>
            <a:fillRect/>
          </a:stretch>
        </p:blipFill>
        <p:spPr>
          <a:xfrm>
            <a:off x="6186715" y="4230917"/>
            <a:ext cx="1591585" cy="1712684"/>
          </a:xfrm>
          <a:prstGeom prst="rect">
            <a:avLst/>
          </a:prstGeom>
        </p:spPr>
      </p:pic>
    </p:spTree>
    <p:extLst>
      <p:ext uri="{BB962C8B-B14F-4D97-AF65-F5344CB8AC3E}">
        <p14:creationId xmlns:p14="http://schemas.microsoft.com/office/powerpoint/2010/main" val="2672376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Customers</a:t>
            </a:r>
            <a:endParaRPr lang="en-US" dirty="0"/>
          </a:p>
        </p:txBody>
      </p:sp>
      <p:sp>
        <p:nvSpPr>
          <p:cNvPr id="3" name="Content Placeholder 2"/>
          <p:cNvSpPr>
            <a:spLocks noGrp="1"/>
          </p:cNvSpPr>
          <p:nvPr>
            <p:ph idx="1"/>
          </p:nvPr>
        </p:nvSpPr>
        <p:spPr/>
        <p:txBody>
          <a:bodyPr/>
          <a:lstStyle/>
          <a:p>
            <a:r>
              <a:rPr lang="en-US" dirty="0" smtClean="0"/>
              <a:t>Smaller Airports </a:t>
            </a:r>
          </a:p>
          <a:p>
            <a:pPr lvl="1"/>
            <a:r>
              <a:rPr lang="en-US" dirty="0" smtClean="0"/>
              <a:t>1,228 Airports Nationwide</a:t>
            </a:r>
          </a:p>
          <a:p>
            <a:r>
              <a:rPr lang="en-US" dirty="0" smtClean="0"/>
              <a:t>Top Managers, Janitorial Services, AAAE </a:t>
            </a:r>
          </a:p>
        </p:txBody>
      </p:sp>
    </p:spTree>
    <p:extLst>
      <p:ext uri="{BB962C8B-B14F-4D97-AF65-F5344CB8AC3E}">
        <p14:creationId xmlns:p14="http://schemas.microsoft.com/office/powerpoint/2010/main" val="2990080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Start-Up Costs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16599673"/>
              </p:ext>
            </p:extLst>
          </p:nvPr>
        </p:nvGraphicFramePr>
        <p:xfrm>
          <a:off x="349704" y="1516228"/>
          <a:ext cx="8413296" cy="4398691"/>
        </p:xfrm>
        <a:graphic>
          <a:graphicData uri="http://schemas.openxmlformats.org/drawingml/2006/table">
            <a:tbl>
              <a:tblPr firstRow="1" bandRow="1">
                <a:tableStyleId>{5C22544A-7EE6-4342-B048-85BDC9FD1C3A}</a:tableStyleId>
              </a:tblPr>
              <a:tblGrid>
                <a:gridCol w="2103324">
                  <a:extLst>
                    <a:ext uri="{9D8B030D-6E8A-4147-A177-3AD203B41FA5}">
                      <a16:colId xmlns:a16="http://schemas.microsoft.com/office/drawing/2014/main" val="20000"/>
                    </a:ext>
                  </a:extLst>
                </a:gridCol>
                <a:gridCol w="2103324">
                  <a:extLst>
                    <a:ext uri="{9D8B030D-6E8A-4147-A177-3AD203B41FA5}">
                      <a16:colId xmlns:a16="http://schemas.microsoft.com/office/drawing/2014/main" val="20001"/>
                    </a:ext>
                  </a:extLst>
                </a:gridCol>
                <a:gridCol w="2103324">
                  <a:extLst>
                    <a:ext uri="{9D8B030D-6E8A-4147-A177-3AD203B41FA5}">
                      <a16:colId xmlns:a16="http://schemas.microsoft.com/office/drawing/2014/main" val="20002"/>
                    </a:ext>
                  </a:extLst>
                </a:gridCol>
                <a:gridCol w="2103324">
                  <a:extLst>
                    <a:ext uri="{9D8B030D-6E8A-4147-A177-3AD203B41FA5}">
                      <a16:colId xmlns:a16="http://schemas.microsoft.com/office/drawing/2014/main" val="20003"/>
                    </a:ext>
                  </a:extLst>
                </a:gridCol>
              </a:tblGrid>
              <a:tr h="455762">
                <a:tc>
                  <a:txBody>
                    <a:bodyPr/>
                    <a:lstStyle/>
                    <a:p>
                      <a:r>
                        <a:rPr lang="en-US" dirty="0" smtClean="0"/>
                        <a:t>Start</a:t>
                      </a:r>
                      <a:r>
                        <a:rPr lang="en-US" baseline="0" dirty="0" smtClean="0"/>
                        <a:t>-up Costs</a:t>
                      </a:r>
                      <a:endParaRPr lang="en-US" dirty="0"/>
                    </a:p>
                  </a:txBody>
                  <a:tcPr/>
                </a:tc>
                <a:tc>
                  <a:txBody>
                    <a:bodyPr/>
                    <a:lstStyle/>
                    <a:p>
                      <a:endParaRPr lang="en-US" dirty="0"/>
                    </a:p>
                  </a:txBody>
                  <a:tcPr/>
                </a:tc>
                <a:tc>
                  <a:txBody>
                    <a:bodyPr/>
                    <a:lstStyle/>
                    <a:p>
                      <a:pPr algn="ctr"/>
                      <a:endParaRPr lang="en-US" dirty="0"/>
                    </a:p>
                  </a:txBody>
                  <a:tcPr/>
                </a:tc>
                <a:tc>
                  <a:txBody>
                    <a:bodyPr/>
                    <a:lstStyle/>
                    <a:p>
                      <a:endParaRPr lang="en-US"/>
                    </a:p>
                  </a:txBody>
                  <a:tcPr/>
                </a:tc>
                <a:extLst>
                  <a:ext uri="{0D108BD9-81ED-4DB2-BD59-A6C34878D82A}">
                    <a16:rowId xmlns:a16="http://schemas.microsoft.com/office/drawing/2014/main" val="10000"/>
                  </a:ext>
                </a:extLst>
              </a:tr>
              <a:tr h="597577">
                <a:tc>
                  <a:txBody>
                    <a:bodyPr/>
                    <a:lstStyle/>
                    <a:p>
                      <a:r>
                        <a:rPr lang="en-US" dirty="0" smtClean="0"/>
                        <a:t>Legal</a:t>
                      </a:r>
                      <a:r>
                        <a:rPr lang="en-US" baseline="0" dirty="0" smtClean="0"/>
                        <a:t> Work</a:t>
                      </a:r>
                      <a:endParaRPr lang="en-US" dirty="0"/>
                    </a:p>
                  </a:txBody>
                  <a:tcPr/>
                </a:tc>
                <a:tc>
                  <a:txBody>
                    <a:bodyPr/>
                    <a:lstStyle/>
                    <a:p>
                      <a:r>
                        <a:rPr lang="en-US" dirty="0" smtClean="0"/>
                        <a:t>$300</a:t>
                      </a:r>
                      <a:endParaRPr lang="en-US" dirty="0"/>
                    </a:p>
                  </a:txBody>
                  <a:tcPr/>
                </a:tc>
                <a:tc>
                  <a:txBody>
                    <a:bodyPr/>
                    <a:lstStyle/>
                    <a:p>
                      <a:r>
                        <a:rPr lang="en-US" dirty="0" smtClean="0"/>
                        <a:t>Supplies and Office Space</a:t>
                      </a:r>
                      <a:endParaRPr lang="en-US" dirty="0"/>
                    </a:p>
                  </a:txBody>
                  <a:tcPr/>
                </a:tc>
                <a:tc>
                  <a:txBody>
                    <a:bodyPr/>
                    <a:lstStyle/>
                    <a:p>
                      <a:r>
                        <a:rPr lang="en-US" dirty="0" smtClean="0"/>
                        <a:t>$14,000</a:t>
                      </a:r>
                      <a:endParaRPr lang="en-US" dirty="0"/>
                    </a:p>
                  </a:txBody>
                  <a:tcPr/>
                </a:tc>
                <a:extLst>
                  <a:ext uri="{0D108BD9-81ED-4DB2-BD59-A6C34878D82A}">
                    <a16:rowId xmlns:a16="http://schemas.microsoft.com/office/drawing/2014/main" val="10001"/>
                  </a:ext>
                </a:extLst>
              </a:tr>
              <a:tr h="597577">
                <a:tc>
                  <a:txBody>
                    <a:bodyPr/>
                    <a:lstStyle/>
                    <a:p>
                      <a:r>
                        <a:rPr lang="en-US" dirty="0" smtClean="0"/>
                        <a:t>Logo Design</a:t>
                      </a:r>
                      <a:endParaRPr lang="en-US" dirty="0"/>
                    </a:p>
                  </a:txBody>
                  <a:tcPr/>
                </a:tc>
                <a:tc>
                  <a:txBody>
                    <a:bodyPr/>
                    <a:lstStyle/>
                    <a:p>
                      <a:r>
                        <a:rPr lang="en-US" dirty="0" smtClean="0"/>
                        <a:t>$200</a:t>
                      </a:r>
                      <a:endParaRPr lang="en-US" dirty="0"/>
                    </a:p>
                  </a:txBody>
                  <a:tcPr/>
                </a:tc>
                <a:tc>
                  <a:txBody>
                    <a:bodyPr/>
                    <a:lstStyle/>
                    <a:p>
                      <a:r>
                        <a:rPr lang="en-US" dirty="0" smtClean="0"/>
                        <a:t>Employee Expenses</a:t>
                      </a:r>
                      <a:endParaRPr lang="en-US" dirty="0"/>
                    </a:p>
                  </a:txBody>
                  <a:tcPr/>
                </a:tc>
                <a:tc>
                  <a:txBody>
                    <a:bodyPr/>
                    <a:lstStyle/>
                    <a:p>
                      <a:r>
                        <a:rPr lang="en-US" dirty="0" smtClean="0"/>
                        <a:t>$2,500</a:t>
                      </a:r>
                      <a:endParaRPr lang="en-US" dirty="0"/>
                    </a:p>
                  </a:txBody>
                  <a:tcPr/>
                </a:tc>
                <a:extLst>
                  <a:ext uri="{0D108BD9-81ED-4DB2-BD59-A6C34878D82A}">
                    <a16:rowId xmlns:a16="http://schemas.microsoft.com/office/drawing/2014/main" val="10002"/>
                  </a:ext>
                </a:extLst>
              </a:tr>
              <a:tr h="597577">
                <a:tc>
                  <a:txBody>
                    <a:bodyPr/>
                    <a:lstStyle/>
                    <a:p>
                      <a:r>
                        <a:rPr lang="en-US" dirty="0" smtClean="0"/>
                        <a:t>Marketing</a:t>
                      </a:r>
                      <a:endParaRPr lang="en-US" dirty="0"/>
                    </a:p>
                  </a:txBody>
                  <a:tcPr/>
                </a:tc>
                <a:tc>
                  <a:txBody>
                    <a:bodyPr/>
                    <a:lstStyle/>
                    <a:p>
                      <a:r>
                        <a:rPr lang="en-US" dirty="0" smtClean="0"/>
                        <a:t>$1,500</a:t>
                      </a:r>
                      <a:endParaRPr lang="en-US" dirty="0"/>
                    </a:p>
                  </a:txBody>
                  <a:tcPr/>
                </a:tc>
                <a:tc>
                  <a:txBody>
                    <a:bodyPr/>
                    <a:lstStyle/>
                    <a:p>
                      <a:r>
                        <a:rPr lang="en-US" dirty="0" smtClean="0"/>
                        <a:t>Technological Expenses</a:t>
                      </a:r>
                      <a:endParaRPr lang="en-US" dirty="0"/>
                    </a:p>
                  </a:txBody>
                  <a:tcPr/>
                </a:tc>
                <a:tc>
                  <a:txBody>
                    <a:bodyPr/>
                    <a:lstStyle/>
                    <a:p>
                      <a:r>
                        <a:rPr lang="en-US" dirty="0" smtClean="0"/>
                        <a:t>$12,000</a:t>
                      </a:r>
                      <a:endParaRPr lang="en-US" dirty="0"/>
                    </a:p>
                  </a:txBody>
                  <a:tcPr/>
                </a:tc>
                <a:extLst>
                  <a:ext uri="{0D108BD9-81ED-4DB2-BD59-A6C34878D82A}">
                    <a16:rowId xmlns:a16="http://schemas.microsoft.com/office/drawing/2014/main" val="10003"/>
                  </a:ext>
                </a:extLst>
              </a:tr>
              <a:tr h="341472">
                <a:tc>
                  <a:txBody>
                    <a:bodyPr/>
                    <a:lstStyle/>
                    <a:p>
                      <a:r>
                        <a:rPr lang="en-US" dirty="0" smtClean="0"/>
                        <a:t>Website</a:t>
                      </a:r>
                      <a:endParaRPr lang="en-US" dirty="0"/>
                    </a:p>
                  </a:txBody>
                  <a:tcPr/>
                </a:tc>
                <a:tc>
                  <a:txBody>
                    <a:bodyPr/>
                    <a:lstStyle/>
                    <a:p>
                      <a:r>
                        <a:rPr lang="en-US" dirty="0" smtClean="0"/>
                        <a:t>$5,000</a:t>
                      </a:r>
                      <a:endParaRPr lang="en-US" dirty="0"/>
                    </a:p>
                  </a:txBody>
                  <a:tcPr/>
                </a:tc>
                <a:tc>
                  <a:txBody>
                    <a:bodyPr/>
                    <a:lstStyle/>
                    <a:p>
                      <a:r>
                        <a:rPr lang="en-US" dirty="0" smtClean="0"/>
                        <a:t>Inventory</a:t>
                      </a:r>
                      <a:endParaRPr lang="en-US" dirty="0"/>
                    </a:p>
                  </a:txBody>
                  <a:tcPr/>
                </a:tc>
                <a:tc>
                  <a:txBody>
                    <a:bodyPr/>
                    <a:lstStyle/>
                    <a:p>
                      <a:r>
                        <a:rPr lang="en-US" dirty="0" smtClean="0"/>
                        <a:t>$20,000</a:t>
                      </a:r>
                      <a:endParaRPr lang="en-US" dirty="0"/>
                    </a:p>
                  </a:txBody>
                  <a:tcPr/>
                </a:tc>
                <a:extLst>
                  <a:ext uri="{0D108BD9-81ED-4DB2-BD59-A6C34878D82A}">
                    <a16:rowId xmlns:a16="http://schemas.microsoft.com/office/drawing/2014/main" val="10004"/>
                  </a:ext>
                </a:extLst>
              </a:tr>
              <a:tr h="597577">
                <a:tc>
                  <a:txBody>
                    <a:bodyPr/>
                    <a:lstStyle/>
                    <a:p>
                      <a:r>
                        <a:rPr lang="en-US" dirty="0" smtClean="0"/>
                        <a:t>Equipment/Machinery</a:t>
                      </a:r>
                      <a:endParaRPr lang="en-US" dirty="0"/>
                    </a:p>
                  </a:txBody>
                  <a:tcPr/>
                </a:tc>
                <a:tc>
                  <a:txBody>
                    <a:bodyPr/>
                    <a:lstStyle/>
                    <a:p>
                      <a:r>
                        <a:rPr lang="en-US" dirty="0" smtClean="0"/>
                        <a:t>$25,000</a:t>
                      </a:r>
                      <a:endParaRPr lang="en-US" dirty="0"/>
                    </a:p>
                  </a:txBody>
                  <a:tcPr/>
                </a:tc>
                <a:tc>
                  <a:txBody>
                    <a:bodyPr/>
                    <a:lstStyle/>
                    <a:p>
                      <a:r>
                        <a:rPr lang="en-US" dirty="0" smtClean="0"/>
                        <a:t>Travel</a:t>
                      </a:r>
                      <a:endParaRPr lang="en-US" dirty="0"/>
                    </a:p>
                  </a:txBody>
                  <a:tcPr/>
                </a:tc>
                <a:tc>
                  <a:txBody>
                    <a:bodyPr/>
                    <a:lstStyle/>
                    <a:p>
                      <a:r>
                        <a:rPr lang="en-US" dirty="0" smtClean="0"/>
                        <a:t>$15,000</a:t>
                      </a:r>
                      <a:endParaRPr lang="en-US" dirty="0"/>
                    </a:p>
                  </a:txBody>
                  <a:tcPr/>
                </a:tc>
                <a:extLst>
                  <a:ext uri="{0D108BD9-81ED-4DB2-BD59-A6C34878D82A}">
                    <a16:rowId xmlns:a16="http://schemas.microsoft.com/office/drawing/2014/main" val="10005"/>
                  </a:ext>
                </a:extLst>
              </a:tr>
              <a:tr h="341472">
                <a:tc>
                  <a:txBody>
                    <a:bodyPr/>
                    <a:lstStyle/>
                    <a:p>
                      <a:r>
                        <a:rPr lang="en-US" dirty="0" smtClean="0"/>
                        <a:t>Insurance</a:t>
                      </a:r>
                      <a:endParaRPr lang="en-US" dirty="0"/>
                    </a:p>
                  </a:txBody>
                  <a:tcPr/>
                </a:tc>
                <a:tc>
                  <a:txBody>
                    <a:bodyPr/>
                    <a:lstStyle/>
                    <a:p>
                      <a:r>
                        <a:rPr lang="en-US" dirty="0" smtClean="0"/>
                        <a:t>$1,500</a:t>
                      </a:r>
                      <a:endParaRPr lang="en-US" dirty="0"/>
                    </a:p>
                  </a:txBody>
                  <a:tcPr/>
                </a:tc>
                <a:tc>
                  <a:txBody>
                    <a:bodyPr/>
                    <a:lstStyle/>
                    <a:p>
                      <a:r>
                        <a:rPr lang="en-US" dirty="0" smtClean="0"/>
                        <a:t>Shipping</a:t>
                      </a:r>
                      <a:endParaRPr lang="en-US" dirty="0"/>
                    </a:p>
                  </a:txBody>
                  <a:tcPr/>
                </a:tc>
                <a:tc>
                  <a:txBody>
                    <a:bodyPr/>
                    <a:lstStyle/>
                    <a:p>
                      <a:r>
                        <a:rPr lang="en-US" dirty="0" smtClean="0"/>
                        <a:t>$150</a:t>
                      </a:r>
                      <a:endParaRPr lang="en-US" dirty="0"/>
                    </a:p>
                  </a:txBody>
                  <a:tcPr/>
                </a:tc>
                <a:extLst>
                  <a:ext uri="{0D108BD9-81ED-4DB2-BD59-A6C34878D82A}">
                    <a16:rowId xmlns:a16="http://schemas.microsoft.com/office/drawing/2014/main" val="10006"/>
                  </a:ext>
                </a:extLst>
              </a:tr>
              <a:tr h="651089">
                <a:tc>
                  <a:txBody>
                    <a:bodyPr/>
                    <a:lstStyle/>
                    <a:p>
                      <a:r>
                        <a:rPr lang="en-US" dirty="0" smtClean="0"/>
                        <a:t>Research</a:t>
                      </a:r>
                      <a:r>
                        <a:rPr lang="en-US" baseline="0" dirty="0" smtClean="0"/>
                        <a:t> and Development</a:t>
                      </a:r>
                    </a:p>
                  </a:txBody>
                  <a:tcPr/>
                </a:tc>
                <a:tc>
                  <a:txBody>
                    <a:bodyPr/>
                    <a:lstStyle/>
                    <a:p>
                      <a:r>
                        <a:rPr lang="en-US" dirty="0" smtClean="0"/>
                        <a:t>$1,500</a:t>
                      </a:r>
                      <a:endParaRPr lang="en-US" dirty="0"/>
                    </a:p>
                  </a:txBody>
                  <a:tcPr/>
                </a:tc>
                <a:tc>
                  <a:txBody>
                    <a:bodyPr/>
                    <a:lstStyle/>
                    <a:p>
                      <a:r>
                        <a:rPr lang="en-US" b="1" dirty="0" smtClean="0"/>
                        <a:t>Total</a:t>
                      </a:r>
                      <a:endParaRPr lang="en-US" b="1" dirty="0"/>
                    </a:p>
                  </a:txBody>
                  <a:tcPr/>
                </a:tc>
                <a:tc>
                  <a:txBody>
                    <a:bodyPr/>
                    <a:lstStyle/>
                    <a:p>
                      <a:r>
                        <a:rPr lang="en-US" b="1" dirty="0" smtClean="0"/>
                        <a:t>$98,650</a:t>
                      </a:r>
                      <a:endParaRPr lang="en-US" b="1"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43836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Revenues</a:t>
            </a:r>
            <a:endParaRPr lang="en-US" dirty="0"/>
          </a:p>
        </p:txBody>
      </p:sp>
      <p:sp>
        <p:nvSpPr>
          <p:cNvPr id="3" name="Content Placeholder 2"/>
          <p:cNvSpPr>
            <a:spLocks noGrp="1"/>
          </p:cNvSpPr>
          <p:nvPr>
            <p:ph idx="1"/>
          </p:nvPr>
        </p:nvSpPr>
        <p:spPr/>
        <p:txBody>
          <a:bodyPr/>
          <a:lstStyle/>
          <a:p>
            <a:r>
              <a:rPr lang="en-US" dirty="0" smtClean="0">
                <a:solidFill>
                  <a:schemeClr val="tx1"/>
                </a:solidFill>
              </a:rPr>
              <a:t>Individual Dispenser ($50.00)</a:t>
            </a:r>
            <a:endParaRPr lang="en-US"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612045748"/>
              </p:ext>
            </p:extLst>
          </p:nvPr>
        </p:nvGraphicFramePr>
        <p:xfrm>
          <a:off x="725716" y="2249715"/>
          <a:ext cx="7865835" cy="2595880"/>
        </p:xfrm>
        <a:graphic>
          <a:graphicData uri="http://schemas.openxmlformats.org/drawingml/2006/table">
            <a:tbl>
              <a:tblPr firstRow="1" bandRow="1">
                <a:tableStyleId>{9D7B26C5-4107-4FEC-AEDC-1716B250A1EF}</a:tableStyleId>
              </a:tblPr>
              <a:tblGrid>
                <a:gridCol w="2621945">
                  <a:extLst>
                    <a:ext uri="{9D8B030D-6E8A-4147-A177-3AD203B41FA5}">
                      <a16:colId xmlns:a16="http://schemas.microsoft.com/office/drawing/2014/main" val="20000"/>
                    </a:ext>
                  </a:extLst>
                </a:gridCol>
                <a:gridCol w="2621945">
                  <a:extLst>
                    <a:ext uri="{9D8B030D-6E8A-4147-A177-3AD203B41FA5}">
                      <a16:colId xmlns:a16="http://schemas.microsoft.com/office/drawing/2014/main" val="20001"/>
                    </a:ext>
                  </a:extLst>
                </a:gridCol>
                <a:gridCol w="2621945">
                  <a:extLst>
                    <a:ext uri="{9D8B030D-6E8A-4147-A177-3AD203B41FA5}">
                      <a16:colId xmlns:a16="http://schemas.microsoft.com/office/drawing/2014/main" val="20002"/>
                    </a:ext>
                  </a:extLst>
                </a:gridCol>
              </a:tblGrid>
              <a:tr h="370840">
                <a:tc>
                  <a:txBody>
                    <a:bodyPr/>
                    <a:lstStyle/>
                    <a:p>
                      <a:r>
                        <a:rPr lang="en-US" dirty="0" smtClean="0"/>
                        <a:t>Quarter 1:</a:t>
                      </a:r>
                      <a:endParaRPr lang="en-US" dirty="0"/>
                    </a:p>
                  </a:txBody>
                  <a:tcPr/>
                </a:tc>
                <a:tc>
                  <a:txBody>
                    <a:bodyPr/>
                    <a:lstStyle/>
                    <a:p>
                      <a:r>
                        <a:rPr lang="en-US" dirty="0" smtClean="0"/>
                        <a:t>Units</a:t>
                      </a:r>
                      <a:endParaRPr lang="en-US" dirty="0"/>
                    </a:p>
                  </a:txBody>
                  <a:tcPr/>
                </a:tc>
                <a:tc>
                  <a:txBody>
                    <a:bodyPr/>
                    <a:lstStyle/>
                    <a:p>
                      <a:r>
                        <a:rPr lang="en-US" dirty="0" smtClean="0"/>
                        <a:t>Revenues</a:t>
                      </a:r>
                      <a:endParaRPr lang="en-US" dirty="0"/>
                    </a:p>
                  </a:txBody>
                  <a:tcPr/>
                </a:tc>
                <a:extLst>
                  <a:ext uri="{0D108BD9-81ED-4DB2-BD59-A6C34878D82A}">
                    <a16:rowId xmlns:a16="http://schemas.microsoft.com/office/drawing/2014/main" val="10000"/>
                  </a:ext>
                </a:extLst>
              </a:tr>
              <a:tr h="370840">
                <a:tc>
                  <a:txBody>
                    <a:bodyPr/>
                    <a:lstStyle/>
                    <a:p>
                      <a:r>
                        <a:rPr lang="en-US" dirty="0" smtClean="0"/>
                        <a:t>Month 1:</a:t>
                      </a:r>
                      <a:endParaRPr lang="en-US" dirty="0"/>
                    </a:p>
                  </a:txBody>
                  <a:tcPr/>
                </a:tc>
                <a:tc>
                  <a:txBody>
                    <a:bodyPr/>
                    <a:lstStyle/>
                    <a:p>
                      <a:r>
                        <a:rPr lang="en-US" dirty="0" smtClean="0"/>
                        <a:t>30</a:t>
                      </a:r>
                      <a:endParaRPr lang="en-US" dirty="0"/>
                    </a:p>
                  </a:txBody>
                  <a:tcPr/>
                </a:tc>
                <a:tc>
                  <a:txBody>
                    <a:bodyPr/>
                    <a:lstStyle/>
                    <a:p>
                      <a:r>
                        <a:rPr lang="en-US" dirty="0" smtClean="0"/>
                        <a:t>$1,500</a:t>
                      </a:r>
                      <a:endParaRPr lang="en-US" dirty="0"/>
                    </a:p>
                  </a:txBody>
                  <a:tcPr/>
                </a:tc>
                <a:extLst>
                  <a:ext uri="{0D108BD9-81ED-4DB2-BD59-A6C34878D82A}">
                    <a16:rowId xmlns:a16="http://schemas.microsoft.com/office/drawing/2014/main" val="10001"/>
                  </a:ext>
                </a:extLst>
              </a:tr>
              <a:tr h="370840">
                <a:tc>
                  <a:txBody>
                    <a:bodyPr/>
                    <a:lstStyle/>
                    <a:p>
                      <a:r>
                        <a:rPr lang="en-US" dirty="0" smtClean="0"/>
                        <a:t>Units Produced</a:t>
                      </a:r>
                      <a:endParaRPr lang="en-US" dirty="0"/>
                    </a:p>
                  </a:txBody>
                  <a:tcPr/>
                </a:tc>
                <a:tc>
                  <a:txBody>
                    <a:bodyPr/>
                    <a:lstStyle/>
                    <a:p>
                      <a:r>
                        <a:rPr lang="en-US" dirty="0" smtClean="0"/>
                        <a:t>90</a:t>
                      </a:r>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smtClean="0"/>
                        <a:t>Month 2:</a:t>
                      </a:r>
                      <a:endParaRPr lang="en-US" dirty="0"/>
                    </a:p>
                  </a:txBody>
                  <a:tcPr/>
                </a:tc>
                <a:tc>
                  <a:txBody>
                    <a:bodyPr/>
                    <a:lstStyle/>
                    <a:p>
                      <a:r>
                        <a:rPr lang="en-US" dirty="0" smtClean="0"/>
                        <a:t>40</a:t>
                      </a:r>
                      <a:endParaRPr lang="en-US" dirty="0"/>
                    </a:p>
                  </a:txBody>
                  <a:tcPr/>
                </a:tc>
                <a:tc>
                  <a:txBody>
                    <a:bodyPr/>
                    <a:lstStyle/>
                    <a:p>
                      <a:r>
                        <a:rPr lang="en-US" dirty="0" smtClean="0"/>
                        <a:t>$2,000</a:t>
                      </a:r>
                      <a:endParaRPr lang="en-US" dirty="0"/>
                    </a:p>
                  </a:txBody>
                  <a:tcPr/>
                </a:tc>
                <a:extLst>
                  <a:ext uri="{0D108BD9-81ED-4DB2-BD59-A6C34878D82A}">
                    <a16:rowId xmlns:a16="http://schemas.microsoft.com/office/drawing/2014/main" val="10003"/>
                  </a:ext>
                </a:extLst>
              </a:tr>
              <a:tr h="370840">
                <a:tc>
                  <a:txBody>
                    <a:bodyPr/>
                    <a:lstStyle/>
                    <a:p>
                      <a:r>
                        <a:rPr lang="en-US" dirty="0" smtClean="0"/>
                        <a:t>Units Produced</a:t>
                      </a:r>
                      <a:endParaRPr lang="en-US" dirty="0"/>
                    </a:p>
                  </a:txBody>
                  <a:tcPr/>
                </a:tc>
                <a:tc>
                  <a:txBody>
                    <a:bodyPr/>
                    <a:lstStyle/>
                    <a:p>
                      <a:r>
                        <a:rPr lang="en-US" dirty="0" smtClean="0"/>
                        <a:t>90</a:t>
                      </a:r>
                      <a:endParaRPr lang="en-US" dirty="0"/>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r>
                        <a:rPr lang="en-US" dirty="0" smtClean="0"/>
                        <a:t>Month 3:</a:t>
                      </a:r>
                      <a:endParaRPr lang="en-US" dirty="0"/>
                    </a:p>
                  </a:txBody>
                  <a:tcPr/>
                </a:tc>
                <a:tc>
                  <a:txBody>
                    <a:bodyPr/>
                    <a:lstStyle/>
                    <a:p>
                      <a:r>
                        <a:rPr lang="en-US" dirty="0" smtClean="0"/>
                        <a:t>55</a:t>
                      </a:r>
                      <a:endParaRPr lang="en-US" dirty="0"/>
                    </a:p>
                  </a:txBody>
                  <a:tcPr/>
                </a:tc>
                <a:tc>
                  <a:txBody>
                    <a:bodyPr/>
                    <a:lstStyle/>
                    <a:p>
                      <a:r>
                        <a:rPr lang="en-US" dirty="0" smtClean="0"/>
                        <a:t>$2,750</a:t>
                      </a:r>
                      <a:endParaRPr lang="en-US" dirty="0"/>
                    </a:p>
                  </a:txBody>
                  <a:tcPr/>
                </a:tc>
                <a:extLst>
                  <a:ext uri="{0D108BD9-81ED-4DB2-BD59-A6C34878D82A}">
                    <a16:rowId xmlns:a16="http://schemas.microsoft.com/office/drawing/2014/main" val="10005"/>
                  </a:ext>
                </a:extLst>
              </a:tr>
              <a:tr h="370840">
                <a:tc>
                  <a:txBody>
                    <a:bodyPr/>
                    <a:lstStyle/>
                    <a:p>
                      <a:r>
                        <a:rPr lang="en-US" dirty="0" smtClean="0"/>
                        <a:t>Units Produced</a:t>
                      </a:r>
                      <a:endParaRPr lang="en-US" dirty="0"/>
                    </a:p>
                  </a:txBody>
                  <a:tcPr/>
                </a:tc>
                <a:tc>
                  <a:txBody>
                    <a:bodyPr/>
                    <a:lstStyle/>
                    <a:p>
                      <a:r>
                        <a:rPr lang="en-US" dirty="0" smtClean="0"/>
                        <a:t>90</a:t>
                      </a:r>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04681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Revenues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16329298"/>
              </p:ext>
            </p:extLst>
          </p:nvPr>
        </p:nvGraphicFramePr>
        <p:xfrm>
          <a:off x="549275" y="2267856"/>
          <a:ext cx="8042274" cy="2631551"/>
        </p:xfrm>
        <a:graphic>
          <a:graphicData uri="http://schemas.openxmlformats.org/drawingml/2006/table">
            <a:tbl>
              <a:tblPr firstRow="1" bandRow="1">
                <a:tableStyleId>{9D7B26C5-4107-4FEC-AEDC-1716B250A1EF}</a:tableStyleId>
              </a:tblPr>
              <a:tblGrid>
                <a:gridCol w="2680758">
                  <a:extLst>
                    <a:ext uri="{9D8B030D-6E8A-4147-A177-3AD203B41FA5}">
                      <a16:colId xmlns:a16="http://schemas.microsoft.com/office/drawing/2014/main" val="20000"/>
                    </a:ext>
                  </a:extLst>
                </a:gridCol>
                <a:gridCol w="2680758">
                  <a:extLst>
                    <a:ext uri="{9D8B030D-6E8A-4147-A177-3AD203B41FA5}">
                      <a16:colId xmlns:a16="http://schemas.microsoft.com/office/drawing/2014/main" val="20001"/>
                    </a:ext>
                  </a:extLst>
                </a:gridCol>
                <a:gridCol w="2680758">
                  <a:extLst>
                    <a:ext uri="{9D8B030D-6E8A-4147-A177-3AD203B41FA5}">
                      <a16:colId xmlns:a16="http://schemas.microsoft.com/office/drawing/2014/main" val="20002"/>
                    </a:ext>
                  </a:extLst>
                </a:gridCol>
              </a:tblGrid>
              <a:tr h="371513">
                <a:tc>
                  <a:txBody>
                    <a:bodyPr/>
                    <a:lstStyle/>
                    <a:p>
                      <a:r>
                        <a:rPr lang="en-US" dirty="0" smtClean="0"/>
                        <a:t>Quarter 1</a:t>
                      </a:r>
                      <a:endParaRPr lang="en-US" dirty="0"/>
                    </a:p>
                  </a:txBody>
                  <a:tcPr/>
                </a:tc>
                <a:tc>
                  <a:txBody>
                    <a:bodyPr/>
                    <a:lstStyle/>
                    <a:p>
                      <a:r>
                        <a:rPr lang="en-US" dirty="0" smtClean="0"/>
                        <a:t>Units</a:t>
                      </a:r>
                      <a:endParaRPr lang="en-US" dirty="0"/>
                    </a:p>
                  </a:txBody>
                  <a:tcPr/>
                </a:tc>
                <a:tc>
                  <a:txBody>
                    <a:bodyPr/>
                    <a:lstStyle/>
                    <a:p>
                      <a:r>
                        <a:rPr lang="en-US" dirty="0" smtClean="0"/>
                        <a:t>Revenues</a:t>
                      </a:r>
                      <a:endParaRPr lang="en-US" dirty="0"/>
                    </a:p>
                  </a:txBody>
                  <a:tcPr/>
                </a:tc>
                <a:extLst>
                  <a:ext uri="{0D108BD9-81ED-4DB2-BD59-A6C34878D82A}">
                    <a16:rowId xmlns:a16="http://schemas.microsoft.com/office/drawing/2014/main" val="10000"/>
                  </a:ext>
                </a:extLst>
              </a:tr>
              <a:tr h="376673">
                <a:tc>
                  <a:txBody>
                    <a:bodyPr/>
                    <a:lstStyle/>
                    <a:p>
                      <a:r>
                        <a:rPr lang="en-US" dirty="0" smtClean="0"/>
                        <a:t>Month 1: </a:t>
                      </a:r>
                      <a:endParaRPr lang="en-US" b="1" dirty="0"/>
                    </a:p>
                  </a:txBody>
                  <a:tcPr/>
                </a:tc>
                <a:tc>
                  <a:txBody>
                    <a:bodyPr/>
                    <a:lstStyle/>
                    <a:p>
                      <a:r>
                        <a:rPr lang="en-US" dirty="0" smtClean="0"/>
                        <a:t>10</a:t>
                      </a:r>
                      <a:endParaRPr lang="en-US" dirty="0"/>
                    </a:p>
                  </a:txBody>
                  <a:tcPr/>
                </a:tc>
                <a:tc>
                  <a:txBody>
                    <a:bodyPr/>
                    <a:lstStyle/>
                    <a:p>
                      <a:r>
                        <a:rPr lang="en-US" dirty="0" smtClean="0"/>
                        <a:t>$4,000</a:t>
                      </a:r>
                      <a:endParaRPr lang="en-US" dirty="0"/>
                    </a:p>
                  </a:txBody>
                  <a:tcPr/>
                </a:tc>
                <a:extLst>
                  <a:ext uri="{0D108BD9-81ED-4DB2-BD59-A6C34878D82A}">
                    <a16:rowId xmlns:a16="http://schemas.microsoft.com/office/drawing/2014/main" val="10001"/>
                  </a:ext>
                </a:extLst>
              </a:tr>
              <a:tr h="376673">
                <a:tc>
                  <a:txBody>
                    <a:bodyPr/>
                    <a:lstStyle/>
                    <a:p>
                      <a:r>
                        <a:rPr lang="en-US" dirty="0" smtClean="0"/>
                        <a:t>Units</a:t>
                      </a:r>
                      <a:r>
                        <a:rPr lang="en-US" baseline="0" dirty="0" smtClean="0"/>
                        <a:t> Produced</a:t>
                      </a:r>
                      <a:endParaRPr lang="en-US" dirty="0"/>
                    </a:p>
                  </a:txBody>
                  <a:tcPr/>
                </a:tc>
                <a:tc>
                  <a:txBody>
                    <a:bodyPr/>
                    <a:lstStyle/>
                    <a:p>
                      <a:r>
                        <a:rPr lang="en-US" dirty="0" smtClean="0"/>
                        <a:t>30</a:t>
                      </a:r>
                    </a:p>
                  </a:txBody>
                  <a:tcPr/>
                </a:tc>
                <a:tc>
                  <a:txBody>
                    <a:bodyPr/>
                    <a:lstStyle/>
                    <a:p>
                      <a:endParaRPr lang="en-US" dirty="0"/>
                    </a:p>
                  </a:txBody>
                  <a:tcPr/>
                </a:tc>
                <a:extLst>
                  <a:ext uri="{0D108BD9-81ED-4DB2-BD59-A6C34878D82A}">
                    <a16:rowId xmlns:a16="http://schemas.microsoft.com/office/drawing/2014/main" val="10002"/>
                  </a:ext>
                </a:extLst>
              </a:tr>
              <a:tr h="376673">
                <a:tc>
                  <a:txBody>
                    <a:bodyPr/>
                    <a:lstStyle/>
                    <a:p>
                      <a:r>
                        <a:rPr lang="en-US" dirty="0" smtClean="0"/>
                        <a:t>Month</a:t>
                      </a:r>
                      <a:r>
                        <a:rPr lang="en-US" baseline="0" dirty="0" smtClean="0"/>
                        <a:t> 2:</a:t>
                      </a:r>
                      <a:endParaRPr lang="en-US" b="1" dirty="0"/>
                    </a:p>
                  </a:txBody>
                  <a:tcPr/>
                </a:tc>
                <a:tc>
                  <a:txBody>
                    <a:bodyPr/>
                    <a:lstStyle/>
                    <a:p>
                      <a:r>
                        <a:rPr lang="en-US" dirty="0" smtClean="0"/>
                        <a:t>15</a:t>
                      </a:r>
                    </a:p>
                  </a:txBody>
                  <a:tcPr/>
                </a:tc>
                <a:tc>
                  <a:txBody>
                    <a:bodyPr/>
                    <a:lstStyle/>
                    <a:p>
                      <a:r>
                        <a:rPr lang="en-US" dirty="0" smtClean="0"/>
                        <a:t>$6,750</a:t>
                      </a:r>
                      <a:endParaRPr lang="en-US" dirty="0"/>
                    </a:p>
                  </a:txBody>
                  <a:tcPr/>
                </a:tc>
                <a:extLst>
                  <a:ext uri="{0D108BD9-81ED-4DB2-BD59-A6C34878D82A}">
                    <a16:rowId xmlns:a16="http://schemas.microsoft.com/office/drawing/2014/main" val="10003"/>
                  </a:ext>
                </a:extLst>
              </a:tr>
              <a:tr h="376673">
                <a:tc>
                  <a:txBody>
                    <a:bodyPr/>
                    <a:lstStyle/>
                    <a:p>
                      <a:r>
                        <a:rPr lang="en-US" dirty="0" smtClean="0"/>
                        <a:t>Units Produced</a:t>
                      </a:r>
                      <a:endParaRPr lang="en-US" dirty="0"/>
                    </a:p>
                  </a:txBody>
                  <a:tcPr/>
                </a:tc>
                <a:tc>
                  <a:txBody>
                    <a:bodyPr/>
                    <a:lstStyle/>
                    <a:p>
                      <a:r>
                        <a:rPr lang="en-US" dirty="0" smtClean="0"/>
                        <a:t>30</a:t>
                      </a:r>
                    </a:p>
                  </a:txBody>
                  <a:tcPr/>
                </a:tc>
                <a:tc>
                  <a:txBody>
                    <a:bodyPr/>
                    <a:lstStyle/>
                    <a:p>
                      <a:endParaRPr lang="en-US" dirty="0"/>
                    </a:p>
                  </a:txBody>
                  <a:tcPr/>
                </a:tc>
                <a:extLst>
                  <a:ext uri="{0D108BD9-81ED-4DB2-BD59-A6C34878D82A}">
                    <a16:rowId xmlns:a16="http://schemas.microsoft.com/office/drawing/2014/main" val="10004"/>
                  </a:ext>
                </a:extLst>
              </a:tr>
              <a:tr h="376673">
                <a:tc>
                  <a:txBody>
                    <a:bodyPr/>
                    <a:lstStyle/>
                    <a:p>
                      <a:r>
                        <a:rPr lang="en-US" dirty="0" smtClean="0"/>
                        <a:t>Month 3:</a:t>
                      </a:r>
                      <a:endParaRPr lang="en-US" b="1" dirty="0"/>
                    </a:p>
                  </a:txBody>
                  <a:tcPr/>
                </a:tc>
                <a:tc>
                  <a:txBody>
                    <a:bodyPr/>
                    <a:lstStyle/>
                    <a:p>
                      <a:r>
                        <a:rPr lang="en-US" dirty="0" smtClean="0"/>
                        <a:t>19</a:t>
                      </a:r>
                    </a:p>
                  </a:txBody>
                  <a:tcPr/>
                </a:tc>
                <a:tc>
                  <a:txBody>
                    <a:bodyPr/>
                    <a:lstStyle/>
                    <a:p>
                      <a:r>
                        <a:rPr lang="en-US" dirty="0" smtClean="0"/>
                        <a:t>$8,550</a:t>
                      </a:r>
                      <a:endParaRPr lang="en-US" dirty="0"/>
                    </a:p>
                  </a:txBody>
                  <a:tcPr/>
                </a:tc>
                <a:extLst>
                  <a:ext uri="{0D108BD9-81ED-4DB2-BD59-A6C34878D82A}">
                    <a16:rowId xmlns:a16="http://schemas.microsoft.com/office/drawing/2014/main" val="10005"/>
                  </a:ext>
                </a:extLst>
              </a:tr>
              <a:tr h="376673">
                <a:tc>
                  <a:txBody>
                    <a:bodyPr/>
                    <a:lstStyle/>
                    <a:p>
                      <a:r>
                        <a:rPr lang="en-US" dirty="0" smtClean="0"/>
                        <a:t>Unit Produce</a:t>
                      </a:r>
                      <a:endParaRPr lang="en-US" dirty="0"/>
                    </a:p>
                  </a:txBody>
                  <a:tcPr/>
                </a:tc>
                <a:tc>
                  <a:txBody>
                    <a:bodyPr/>
                    <a:lstStyle/>
                    <a:p>
                      <a:r>
                        <a:rPr lang="en-US" dirty="0" smtClean="0"/>
                        <a:t>30</a:t>
                      </a:r>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549275" y="1669143"/>
            <a:ext cx="5032147" cy="461665"/>
          </a:xfrm>
          <a:prstGeom prst="rect">
            <a:avLst/>
          </a:prstGeom>
          <a:noFill/>
        </p:spPr>
        <p:txBody>
          <a:bodyPr wrap="none" rtlCol="0">
            <a:spAutoFit/>
          </a:bodyPr>
          <a:lstStyle/>
          <a:p>
            <a:pPr marL="342900" indent="-342900">
              <a:buFont typeface="Arial"/>
              <a:buChar char="•"/>
            </a:pPr>
            <a:r>
              <a:rPr lang="en-US" sz="2400" dirty="0" smtClean="0"/>
              <a:t>Bulk Package ($400.00 for 10)</a:t>
            </a:r>
            <a:endParaRPr lang="en-US" sz="2400" dirty="0"/>
          </a:p>
        </p:txBody>
      </p:sp>
    </p:spTree>
    <p:extLst>
      <p:ext uri="{BB962C8B-B14F-4D97-AF65-F5344CB8AC3E}">
        <p14:creationId xmlns:p14="http://schemas.microsoft.com/office/powerpoint/2010/main" val="3986164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Model</a:t>
            </a:r>
            <a:endParaRPr lang="en-US" dirty="0"/>
          </a:p>
        </p:txBody>
      </p:sp>
      <p:sp>
        <p:nvSpPr>
          <p:cNvPr id="3" name="Content Placeholder 2"/>
          <p:cNvSpPr>
            <a:spLocks noGrp="1"/>
          </p:cNvSpPr>
          <p:nvPr>
            <p:ph idx="1"/>
          </p:nvPr>
        </p:nvSpPr>
        <p:spPr/>
        <p:txBody>
          <a:bodyPr/>
          <a:lstStyle/>
          <a:p>
            <a:r>
              <a:rPr lang="en-US" dirty="0"/>
              <a:t>W</a:t>
            </a:r>
            <a:r>
              <a:rPr lang="en-US" dirty="0" smtClean="0"/>
              <a:t>ill cost $30 to make each machine (to make a profit)</a:t>
            </a:r>
          </a:p>
          <a:p>
            <a:r>
              <a:rPr lang="en-US" dirty="0" smtClean="0"/>
              <a:t>Minimum units produced 90</a:t>
            </a:r>
          </a:p>
          <a:p>
            <a:r>
              <a:rPr lang="en-US" dirty="0" smtClean="0"/>
              <a:t>Maximum units produced 345</a:t>
            </a:r>
          </a:p>
          <a:p>
            <a:r>
              <a:rPr lang="en-US" dirty="0" smtClean="0"/>
              <a:t>Demand will go up every month</a:t>
            </a:r>
          </a:p>
          <a:p>
            <a:pPr lvl="1"/>
            <a:r>
              <a:rPr lang="en-US" dirty="0" smtClean="0"/>
              <a:t>Break even will be in year 2 or 3</a:t>
            </a:r>
          </a:p>
        </p:txBody>
      </p:sp>
    </p:spTree>
    <p:extLst>
      <p:ext uri="{BB962C8B-B14F-4D97-AF65-F5344CB8AC3E}">
        <p14:creationId xmlns:p14="http://schemas.microsoft.com/office/powerpoint/2010/main" val="3431480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Automatic TP reduces the amount of toilet paper used, reducing clogging and waste. </a:t>
            </a:r>
          </a:p>
          <a:p>
            <a:r>
              <a:rPr lang="en-US" dirty="0" smtClean="0"/>
              <a:t>Easier than a manual dispenser</a:t>
            </a:r>
          </a:p>
          <a:p>
            <a:r>
              <a:rPr lang="en-US" dirty="0" smtClean="0"/>
              <a:t>Our company wants users to feel comfortable using a public bathroom. </a:t>
            </a:r>
            <a:endParaRPr lang="en-US" dirty="0"/>
          </a:p>
        </p:txBody>
      </p:sp>
    </p:spTree>
    <p:extLst>
      <p:ext uri="{BB962C8B-B14F-4D97-AF65-F5344CB8AC3E}">
        <p14:creationId xmlns:p14="http://schemas.microsoft.com/office/powerpoint/2010/main" val="295720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Cited</a:t>
            </a:r>
            <a:endParaRPr lang="en-US" dirty="0"/>
          </a:p>
        </p:txBody>
      </p:sp>
      <p:sp>
        <p:nvSpPr>
          <p:cNvPr id="3" name="Content Placeholder 2"/>
          <p:cNvSpPr>
            <a:spLocks noGrp="1"/>
          </p:cNvSpPr>
          <p:nvPr>
            <p:ph idx="1"/>
          </p:nvPr>
        </p:nvSpPr>
        <p:spPr/>
        <p:txBody>
          <a:bodyPr>
            <a:normAutofit fontScale="70000" lnSpcReduction="20000"/>
          </a:bodyPr>
          <a:lstStyle/>
          <a:p>
            <a:r>
              <a:rPr lang="en-US" dirty="0"/>
              <a:t> </a:t>
            </a:r>
          </a:p>
          <a:p>
            <a:r>
              <a:rPr lang="en-US" dirty="0"/>
              <a:t>Why Most Americans Don't Own a Bidet in Their Toilet. (</a:t>
            </a:r>
            <a:r>
              <a:rPr lang="en-US" dirty="0" err="1"/>
              <a:t>n.d.</a:t>
            </a:r>
            <a:r>
              <a:rPr lang="en-US" dirty="0"/>
              <a:t>). Retrieved November 30, 2017, from </a:t>
            </a:r>
            <a:r>
              <a:rPr lang="en-US" u="sng" dirty="0">
                <a:hlinkClick r:id="rId2"/>
              </a:rPr>
              <a:t>https://articles.mercola.com/sites/articles/archive/2014/10/18/bidet-</a:t>
            </a:r>
            <a:r>
              <a:rPr lang="en-US" u="sng" dirty="0" smtClean="0">
                <a:hlinkClick r:id="rId2"/>
              </a:rPr>
              <a:t>use.aspx</a:t>
            </a:r>
            <a:endParaRPr lang="en-US" dirty="0"/>
          </a:p>
          <a:p>
            <a:r>
              <a:rPr lang="en-US" dirty="0"/>
              <a:t>(</a:t>
            </a:r>
            <a:r>
              <a:rPr lang="en-US" dirty="0" err="1"/>
              <a:t>n.d.</a:t>
            </a:r>
            <a:r>
              <a:rPr lang="en-US" dirty="0"/>
              <a:t>). Retrieved November 30, 2017, from </a:t>
            </a:r>
            <a:r>
              <a:rPr lang="en-US" u="sng" dirty="0">
                <a:hlinkClick r:id="rId3"/>
              </a:rPr>
              <a:t>http://www.kohler.com/corporate/</a:t>
            </a:r>
            <a:r>
              <a:rPr lang="en-US" u="sng" dirty="0" smtClean="0">
                <a:hlinkClick r:id="rId3"/>
              </a:rPr>
              <a:t>index.html</a:t>
            </a:r>
            <a:endParaRPr lang="en-US" dirty="0"/>
          </a:p>
          <a:p>
            <a:r>
              <a:rPr lang="en-US" dirty="0"/>
              <a:t>(</a:t>
            </a:r>
            <a:r>
              <a:rPr lang="en-US" dirty="0" err="1"/>
              <a:t>n.d.</a:t>
            </a:r>
            <a:r>
              <a:rPr lang="en-US" dirty="0"/>
              <a:t>). Retrieved November 30, 2017, from </a:t>
            </a:r>
            <a:r>
              <a:rPr lang="en-US" u="sng" dirty="0">
                <a:hlinkClick r:id="rId3"/>
              </a:rPr>
              <a:t>http://www.kohler.com/corporate/index.html</a:t>
            </a:r>
            <a:endParaRPr lang="en-US" dirty="0"/>
          </a:p>
          <a:p>
            <a:r>
              <a:rPr lang="en-US" dirty="0" smtClean="0"/>
              <a:t>Zhao</a:t>
            </a:r>
            <a:r>
              <a:rPr lang="en-US" dirty="0"/>
              <a:t>, N., Dietz, R., Neal, M., </a:t>
            </a:r>
            <a:r>
              <a:rPr lang="en-US" dirty="0" err="1"/>
              <a:t>Melman</a:t>
            </a:r>
            <a:r>
              <a:rPr lang="en-US" dirty="0"/>
              <a:t>, S., &amp; Fu, J. (</a:t>
            </a:r>
            <a:r>
              <a:rPr lang="en-US" dirty="0" err="1"/>
              <a:t>n.d.</a:t>
            </a:r>
            <a:r>
              <a:rPr lang="en-US" dirty="0"/>
              <a:t>). Eye On Housing. Retrieved November 30, 2017, from </a:t>
            </a:r>
            <a:r>
              <a:rPr lang="en-US" u="sng" dirty="0">
                <a:hlinkClick r:id="rId4"/>
              </a:rPr>
              <a:t>http://eyeonhousing.org</a:t>
            </a:r>
            <a:r>
              <a:rPr lang="en-US" u="sng" dirty="0" smtClean="0">
                <a:hlinkClick r:id="rId4"/>
              </a:rPr>
              <a:t>/</a:t>
            </a:r>
            <a:endParaRPr lang="en-US" dirty="0"/>
          </a:p>
          <a:p>
            <a:r>
              <a:rPr lang="en-US" dirty="0"/>
              <a:t>International, I. A. (</a:t>
            </a:r>
            <a:r>
              <a:rPr lang="en-US" dirty="0" err="1"/>
              <a:t>n.d.</a:t>
            </a:r>
            <a:r>
              <a:rPr lang="en-US" dirty="0"/>
              <a:t>). Home. Retrieved November 30, 2017, from https://</a:t>
            </a:r>
            <a:r>
              <a:rPr lang="en-US" dirty="0" err="1"/>
              <a:t>www.aaae.org</a:t>
            </a:r>
            <a:r>
              <a:rPr lang="en-US" dirty="0"/>
              <a:t>/</a:t>
            </a:r>
          </a:p>
          <a:p>
            <a:endParaRPr lang="en-US" dirty="0"/>
          </a:p>
        </p:txBody>
      </p:sp>
    </p:spTree>
    <p:extLst>
      <p:ext uri="{BB962C8B-B14F-4D97-AF65-F5344CB8AC3E}">
        <p14:creationId xmlns:p14="http://schemas.microsoft.com/office/powerpoint/2010/main" val="3775954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3153</TotalTime>
  <Words>1045</Words>
  <Application>Microsoft Office PowerPoint</Application>
  <PresentationFormat>On-screen Show (4:3)</PresentationFormat>
  <Paragraphs>123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News Gothic MT</vt:lpstr>
      <vt:lpstr>Wingdings 2</vt:lpstr>
      <vt:lpstr>Breeze</vt:lpstr>
      <vt:lpstr>Automatic TP </vt:lpstr>
      <vt:lpstr>Automatic TP</vt:lpstr>
      <vt:lpstr>Customers</vt:lpstr>
      <vt:lpstr>Start-Up Costs</vt:lpstr>
      <vt:lpstr>Operating Revenues</vt:lpstr>
      <vt:lpstr>Operating Revenues </vt:lpstr>
      <vt:lpstr>Revenue Model</vt:lpstr>
      <vt:lpstr>Conclusion</vt:lpstr>
      <vt:lpstr>Work Cited</vt:lpstr>
    </vt:vector>
  </TitlesOfParts>
  <Company>kelligorski21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Automatic TP</dc:title>
  <dc:creator>Kelli Gorski</dc:creator>
  <cp:lastModifiedBy>Naomi Birdthistle</cp:lastModifiedBy>
  <cp:revision>19</cp:revision>
  <dcterms:created xsi:type="dcterms:W3CDTF">2017-11-29T18:16:02Z</dcterms:created>
  <dcterms:modified xsi:type="dcterms:W3CDTF">2019-03-11T20:49:25Z</dcterms:modified>
</cp:coreProperties>
</file>