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7010400" cy="9296400"/>
  <p:embeddedFontLst>
    <p:embeddedFont>
      <p:font typeface="Lato" panose="020B0604020202020204" charset="0"/>
      <p:regular r:id="rId16"/>
      <p:bold r:id="rId17"/>
      <p:italic r:id="rId18"/>
      <p:boldItalic r:id="rId19"/>
    </p:embeddedFont>
    <p:embeddedFont>
      <p:font typeface="Raleway" panose="020B0503030101060003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1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CF07778-87AA-4427-9DA6-9C0B86FAC39D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BDF0D8C-E440-4DF0-8DD7-98ABFD68D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14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wrap="square" lIns="93162" tIns="93162" rIns="93162" bIns="93162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Shape 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Shape 74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Shape 7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Shape 1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Shape 1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5" name="Shape 2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Shape 2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3" name="Shape 3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Shape 3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42" name="Shape 4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Shape 4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49" name="Shape 4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Shape 5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Shape 56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Shape 5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63" name="Shape 6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Shape 6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en" sz="1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SpecClips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729450" y="2047750"/>
            <a:ext cx="7688700" cy="2261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  <a:p>
            <a:pPr marL="0" lvl="0" indent="0">
              <a:spcBef>
                <a:spcPts val="0"/>
              </a:spcBef>
              <a:buNone/>
            </a:pPr>
            <a:endParaRPr dirty="0"/>
          </a:p>
          <a:p>
            <a:pPr marL="0" lvl="0" indent="0">
              <a:spcBef>
                <a:spcPts val="0"/>
              </a:spcBef>
              <a:buNone/>
            </a:pPr>
            <a:r>
              <a:rPr lang="en" dirty="0"/>
              <a:t>  </a:t>
            </a:r>
            <a:endParaRPr lang="en" sz="2400" dirty="0"/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50" y="1065675"/>
            <a:ext cx="5404600" cy="147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727650" y="589200"/>
            <a:ext cx="7688700" cy="53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Operational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807625" y="1441200"/>
            <a:ext cx="7688700" cy="3541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Based on demand of product</a:t>
            </a:r>
            <a:br>
              <a:rPr lang="en" sz="1800"/>
            </a:br>
            <a:endParaRPr lang="en"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Each unit finished and packaged = approx $2 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$.30 mold + $.10 mags + approx $1.00 package and shipping + approx $.25 assembly per unit</a:t>
            </a:r>
            <a:br>
              <a:rPr lang="en" sz="1800"/>
            </a:br>
            <a:r>
              <a:rPr lang="en" sz="1800"/>
              <a:t/>
            </a:r>
            <a:br>
              <a:rPr lang="en" sz="1800"/>
            </a:br>
            <a:r>
              <a:rPr lang="en" sz="1800"/>
              <a:t>(Assembly based on employee $15/hr &amp; extra cushion of $.35 for taxes)</a:t>
            </a:r>
            <a:br>
              <a:rPr lang="en" sz="1800"/>
            </a:br>
            <a:endParaRPr lang="en" sz="1800"/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Example month: demand for 10,000 units = $20,000</a:t>
            </a:r>
            <a:br>
              <a:rPr lang="en" sz="1800"/>
            </a:br>
            <a:endParaRPr lang="en" sz="1800"/>
          </a:p>
          <a:p>
            <a:pPr marL="457200" lvl="0" indent="-342900" rtl="0">
              <a:spcBef>
                <a:spcPts val="0"/>
              </a:spcBef>
              <a:buSzPts val="1800"/>
              <a:buChar char="●"/>
            </a:pPr>
            <a:r>
              <a:rPr lang="en" sz="1800"/>
              <a:t>My salary is yet to be determined</a:t>
            </a:r>
            <a:br>
              <a:rPr lang="en" sz="1800"/>
            </a:br>
            <a:endParaRPr lang="en" sz="1800"/>
          </a:p>
          <a:p>
            <a:pPr marL="0" lvl="0" indent="0" rtl="0">
              <a:spcBef>
                <a:spcPts val="0"/>
              </a:spcBef>
              <a:buNone/>
            </a:pPr>
            <a:endParaRPr sz="1800"/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1775" y="4447550"/>
            <a:ext cx="1966280" cy="53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727650" y="576175"/>
            <a:ext cx="7688700" cy="53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Feasibility/Profitability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727650" y="1349450"/>
            <a:ext cx="3622800" cy="3633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sz="1800"/>
              <a:t>Highly Feasible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sz="1800"/>
              <a:t>Potential Profit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1400" b="1" u="sng"/>
              <a:t>Short term - 1 - 2 years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95 million sun glasses sold in U.S.  </a:t>
            </a:r>
          </a:p>
          <a:p>
            <a:pPr marL="457200" lvl="0" indent="-317500" rtl="0">
              <a:spcBef>
                <a:spcPts val="0"/>
              </a:spcBef>
              <a:buSzPts val="1400"/>
              <a:buChar char="●"/>
            </a:pPr>
            <a:r>
              <a:rPr lang="en" sz="1400"/>
              <a:t>0.5-1%= 475,000 - 950,000 units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/>
              <a:t>Selling $9.99 =</a:t>
            </a:r>
            <a:r>
              <a:rPr lang="en" sz="1800" b="1"/>
              <a:t> profit of $6.99 per unit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sz="1400" b="1"/>
              <a:t>$3.3 million - $6.6 million / year</a:t>
            </a:r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1775" y="4447550"/>
            <a:ext cx="1966280" cy="53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4793550" y="1349450"/>
            <a:ext cx="3622800" cy="3633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sz="1800"/>
          </a:p>
          <a:p>
            <a:pPr marL="0" lvl="0" indent="0" rtl="0">
              <a:spcBef>
                <a:spcPts val="0"/>
              </a:spcBef>
              <a:buNone/>
            </a:pPr>
            <a:endParaRPr sz="1800"/>
          </a:p>
          <a:p>
            <a:pPr marL="0" lvl="0" indent="0" rtl="0">
              <a:spcBef>
                <a:spcPts val="0"/>
              </a:spcBef>
              <a:buNone/>
            </a:pPr>
            <a:r>
              <a:rPr lang="en" sz="1400" b="1" u="sng"/>
              <a:t>Long Term - 2 years +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95 million sun glasses sold in U.S.   </a:t>
            </a:r>
          </a:p>
          <a:p>
            <a:pPr marL="457200" lvl="0" indent="-317500" rtl="0">
              <a:spcBef>
                <a:spcPts val="0"/>
              </a:spcBef>
              <a:buSzPts val="1400"/>
              <a:buChar char="●"/>
            </a:pPr>
            <a:r>
              <a:rPr lang="en" sz="1400"/>
              <a:t>1-5% = 950,000 - 4.75 million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/>
              <a:t>Selling $9.99 =</a:t>
            </a:r>
            <a:r>
              <a:rPr lang="en" sz="1800" b="1"/>
              <a:t> profit of $6.99 per unit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sz="1400" b="1"/>
              <a:t>$6.6 million - $33.2 million / year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400"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248" y="1684075"/>
            <a:ext cx="8307102" cy="226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675" y="1274989"/>
            <a:ext cx="2370716" cy="156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0280" y="1275000"/>
            <a:ext cx="3643949" cy="2419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99400" y="1275004"/>
            <a:ext cx="2930875" cy="1943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65650" y="4421175"/>
            <a:ext cx="1966278" cy="53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SpecClips?</a:t>
            </a:r>
          </a:p>
          <a:p>
            <a:pPr marL="0" lvl="0" indent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“Saving everyone’s favorite glasses, one pair at a time!”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Char char="●"/>
            </a:pPr>
            <a:r>
              <a:rPr lang="en" sz="1800"/>
              <a:t>This device helps secure sunglasses to one’s cap when</a:t>
            </a:r>
            <a:br>
              <a:rPr lang="en" sz="1800"/>
            </a:br>
            <a:r>
              <a:rPr lang="en" sz="1800"/>
              <a:t> the glasses are not in use.  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Char char="●"/>
            </a:pPr>
            <a:r>
              <a:rPr lang="en" sz="1800"/>
              <a:t>It is unrecognizable, easy-to-use and it actually works.  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Char char="●"/>
            </a:pPr>
            <a:r>
              <a:rPr lang="en" sz="1800"/>
              <a:t>Using this device, eliminates a very high percentage of</a:t>
            </a:r>
            <a:br>
              <a:rPr lang="en" sz="1800"/>
            </a:br>
            <a:r>
              <a:rPr lang="en" sz="1800"/>
              <a:t> having your glasses fall, resulting in damaging or losing</a:t>
            </a:r>
            <a:br>
              <a:rPr lang="en" sz="1800"/>
            </a:br>
            <a:r>
              <a:rPr lang="en" sz="1800"/>
              <a:t> of your glasses.</a:t>
            </a:r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1775" y="4447550"/>
            <a:ext cx="1966280" cy="53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6628" y="1630057"/>
            <a:ext cx="1856575" cy="2475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727650" y="628275"/>
            <a:ext cx="7688700" cy="53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Potential Market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781550" y="1441200"/>
            <a:ext cx="7688700" cy="3352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2400"/>
              <a:t>Anyone who has the chance of wearing sunglasses on one’s baseball-style cap.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Athletes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Baseball/softball players, golfers, tennis players, coaches, outdoor refs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Fisherman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Construction workers w/ safety glasses</a:t>
            </a:r>
          </a:p>
          <a:p>
            <a:pPr marL="457200" lvl="0" indent="-342900" rtl="0">
              <a:spcBef>
                <a:spcPts val="0"/>
              </a:spcBef>
              <a:buSzPts val="1800"/>
              <a:buChar char="●"/>
            </a:pPr>
            <a:r>
              <a:rPr lang="en" sz="1800"/>
              <a:t>Average Joes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800"/>
          </a:p>
          <a:p>
            <a:pPr marL="0" lvl="0" indent="0">
              <a:spcBef>
                <a:spcPts val="0"/>
              </a:spcBef>
              <a:buNone/>
            </a:pPr>
            <a:r>
              <a:rPr lang="en" sz="1800"/>
              <a:t>  </a:t>
            </a:r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1775" y="4447550"/>
            <a:ext cx="1966280" cy="53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727650" y="563150"/>
            <a:ext cx="7688700" cy="53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Industry 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727650" y="1271300"/>
            <a:ext cx="7688700" cy="3548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181.1 million pairs of glasses sold in the U.S. alone in 2016 w/ 95 million being sunglasses. 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Average cost per pair = $125 each</a:t>
            </a:r>
            <a:br>
              <a:rPr lang="en" sz="1800"/>
            </a:br>
            <a:r>
              <a:rPr lang="en" sz="1800"/>
              <a:t/>
            </a:r>
            <a:br>
              <a:rPr lang="en" sz="1800"/>
            </a:br>
            <a:endParaRPr lang="en"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44 million MLB baseball caps sold in U.S in 2016</a:t>
            </a:r>
          </a:p>
          <a:p>
            <a:pPr marL="914400" lvl="1" indent="-342900" rtl="0">
              <a:spcBef>
                <a:spcPts val="0"/>
              </a:spcBef>
              <a:buSzPts val="1800"/>
              <a:buChar char="○"/>
            </a:pPr>
            <a:r>
              <a:rPr lang="en" sz="1800"/>
              <a:t>No number for all baseball style caps</a:t>
            </a:r>
          </a:p>
          <a:p>
            <a:pPr marL="0" lvl="0" indent="0">
              <a:spcBef>
                <a:spcPts val="0"/>
              </a:spcBef>
              <a:buNone/>
            </a:pPr>
            <a:endParaRPr sz="1800"/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6400" y="2108025"/>
            <a:ext cx="1946602" cy="166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1775" y="4447550"/>
            <a:ext cx="1966280" cy="53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727650" y="579425"/>
            <a:ext cx="7688700" cy="53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Competition and Advantage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727650" y="1277400"/>
            <a:ext cx="7688700" cy="3624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Competitors</a:t>
            </a:r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Lids Lash	-	Selling on Amazon		-	$9.95</a:t>
            </a:r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Croakies	-	Selling everywhere		-	$6.95 - $12.89</a:t>
            </a:r>
          </a:p>
          <a:p>
            <a:pPr marL="457200" lvl="0" indent="-311150" rtl="0">
              <a:spcBef>
                <a:spcPts val="0"/>
              </a:spcBef>
              <a:buSzPts val="1300"/>
              <a:buChar char="●"/>
            </a:pPr>
            <a:r>
              <a:rPr lang="en"/>
              <a:t>Built in pockets - 	RealTree			-	$9.99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/>
              <a:t>Advantage</a:t>
            </a:r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Less Bulky</a:t>
            </a:r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Discreet</a:t>
            </a:r>
          </a:p>
          <a:p>
            <a:pPr marL="457200" lvl="0" indent="-311150" rtl="0">
              <a:spcBef>
                <a:spcPts val="0"/>
              </a:spcBef>
              <a:buSzPts val="1300"/>
              <a:buChar char="●"/>
            </a:pPr>
            <a:r>
              <a:rPr lang="en"/>
              <a:t>Faster and easier to use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/>
              <a:t>Survey</a:t>
            </a:r>
          </a:p>
          <a:p>
            <a:pPr marL="457200" lvl="0" indent="-311150" rtl="0">
              <a:spcBef>
                <a:spcPts val="0"/>
              </a:spcBef>
              <a:buSzPts val="1300"/>
              <a:buChar char="●"/>
            </a:pPr>
            <a:r>
              <a:rPr lang="en"/>
              <a:t>Over 100 people and more are likely to buy my product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1775" y="4447550"/>
            <a:ext cx="1966280" cy="53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674975" y="626100"/>
            <a:ext cx="7688700" cy="53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Key Partners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727650" y="1371400"/>
            <a:ext cx="7688700" cy="3678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Self  </a:t>
            </a:r>
          </a:p>
          <a:p>
            <a: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Start by bootstrapping</a:t>
            </a:r>
          </a:p>
          <a:p>
            <a: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website</a:t>
            </a:r>
            <a:br>
              <a:rPr lang="en"/>
            </a:br>
            <a:endParaRPr lang="en"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Investors </a:t>
            </a:r>
          </a:p>
          <a:p>
            <a: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Open the door</a:t>
            </a:r>
          </a:p>
          <a:p>
            <a: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Mass production</a:t>
            </a:r>
            <a:br>
              <a:rPr lang="en"/>
            </a:br>
            <a:endParaRPr lang="en"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Brian Jensen - Fishidy</a:t>
            </a:r>
          </a:p>
          <a:p>
            <a: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Over 1 million users - advertising campaigns</a:t>
            </a:r>
            <a:br>
              <a:rPr lang="en"/>
            </a:br>
            <a:endParaRPr lang="en"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Manufacturing - Plastech Engineering in Lake Geneva, WI</a:t>
            </a:r>
            <a:br>
              <a:rPr lang="en"/>
            </a:br>
            <a:endParaRPr lang="en"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Magnets - Cheryl Chen - AliExpress</a:t>
            </a:r>
            <a:br>
              <a:rPr lang="en"/>
            </a:br>
            <a:endParaRPr lang="en"/>
          </a:p>
          <a:p>
            <a:pPr marL="457200" lvl="0" indent="-311150" rtl="0">
              <a:spcBef>
                <a:spcPts val="0"/>
              </a:spcBef>
              <a:buSzPts val="1300"/>
              <a:buChar char="●"/>
            </a:pPr>
            <a:r>
              <a:rPr lang="en"/>
              <a:t>Distribution - Direct to customer. Weight in product and packaging is light </a:t>
            </a:r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1775" y="4447550"/>
            <a:ext cx="1966280" cy="53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4177" y="1039437"/>
            <a:ext cx="2050949" cy="3064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649500" y="550125"/>
            <a:ext cx="7688700" cy="53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Key Activities 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727650" y="1305950"/>
            <a:ext cx="7688700" cy="3676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Filed for Patent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Meeting with engineer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Plastech - Lake Geneva, WI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Found manufacturer  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Plastech -  Lake Geneva, WI</a:t>
            </a:r>
          </a:p>
          <a:p>
            <a:pPr marL="457200" lvl="0" indent="-317500" rtl="0">
              <a:spcBef>
                <a:spcPts val="0"/>
              </a:spcBef>
              <a:buSzPts val="1400"/>
              <a:buChar char="●"/>
            </a:pPr>
            <a:r>
              <a:rPr lang="en" sz="1400"/>
              <a:t>Creating website and videos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1400"/>
              <a:t>NEXT / Launch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Advertise the product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Social Media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Fishidy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Sell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Website</a:t>
            </a:r>
          </a:p>
          <a:p>
            <a:pPr marL="1371600" lvl="2" indent="-317500" rtl="0">
              <a:spcBef>
                <a:spcPts val="0"/>
              </a:spcBef>
              <a:buSzPts val="1400"/>
              <a:buChar char="■"/>
            </a:pPr>
            <a:r>
              <a:rPr lang="en" sz="1400"/>
              <a:t>SpecClips.com</a:t>
            </a:r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1775" y="4447550"/>
            <a:ext cx="1966280" cy="53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0921" y="1208338"/>
            <a:ext cx="2161500" cy="272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727650" y="563150"/>
            <a:ext cx="7688700" cy="53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Start-Up Cost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727650" y="1336425"/>
            <a:ext cx="7688700" cy="3717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Filing for patent - $150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/>
              <a:t>Engineer consulting - $1000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/>
              <a:t>Website $100 / 3 yrs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/>
              <a:t>Videos - $200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/>
              <a:t>Product = $1200 for mold (for injection molding)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/>
              <a:t>LLC - $170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2400"/>
              <a:t>-$2,820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1775" y="4447550"/>
            <a:ext cx="1966280" cy="53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39825" y="2459739"/>
            <a:ext cx="1190175" cy="1470973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/>
          <p:nvPr/>
        </p:nvSpPr>
        <p:spPr>
          <a:xfrm>
            <a:off x="4474325" y="1336425"/>
            <a:ext cx="2388900" cy="26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sz="13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Raised</a:t>
            </a:r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Lato"/>
              <a:buChar char="●"/>
            </a:pPr>
            <a:r>
              <a:rPr lang="en" sz="13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$150 grant</a:t>
            </a:r>
          </a:p>
          <a:p>
            <a:pPr marL="457200" lvl="0" indent="-311150" rtl="0">
              <a:spcBef>
                <a:spcPts val="0"/>
              </a:spcBef>
              <a:buClr>
                <a:srgbClr val="666666"/>
              </a:buClr>
              <a:buSzPts val="1300"/>
              <a:buFont typeface="Lato"/>
              <a:buChar char="●"/>
            </a:pPr>
            <a:r>
              <a:rPr lang="en" sz="13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$1000 LaunchPad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3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en" sz="13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Potential</a:t>
            </a:r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Lato"/>
              <a:buChar char="●"/>
            </a:pPr>
            <a:r>
              <a:rPr lang="en" sz="13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Business Plan competition - $3000</a:t>
            </a:r>
          </a:p>
          <a:p>
            <a:pPr marL="457200" lvl="0" indent="-311150">
              <a:spcBef>
                <a:spcPts val="0"/>
              </a:spcBef>
              <a:buClr>
                <a:srgbClr val="666666"/>
              </a:buClr>
              <a:buSzPts val="1300"/>
              <a:buFont typeface="Lato"/>
              <a:buChar char="●"/>
            </a:pPr>
            <a:r>
              <a:rPr lang="en" sz="13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Selling Equity to partners - $??????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294</Words>
  <Application>Microsoft Office PowerPoint</Application>
  <PresentationFormat>On-screen Show (16:9)</PresentationFormat>
  <Paragraphs>96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Lato</vt:lpstr>
      <vt:lpstr>Raleway</vt:lpstr>
      <vt:lpstr>Arial</vt:lpstr>
      <vt:lpstr>Streamline</vt:lpstr>
      <vt:lpstr>SpecClips</vt:lpstr>
      <vt:lpstr>PowerPoint Presentation</vt:lpstr>
      <vt:lpstr>SpecClips? “Saving everyone’s favorite glasses, one pair at a time!”</vt:lpstr>
      <vt:lpstr>Potential Market</vt:lpstr>
      <vt:lpstr>Industry </vt:lpstr>
      <vt:lpstr>Competition and Advantage</vt:lpstr>
      <vt:lpstr>Key Partners</vt:lpstr>
      <vt:lpstr>Key Activities </vt:lpstr>
      <vt:lpstr>Start-Up Cost</vt:lpstr>
      <vt:lpstr>Operational</vt:lpstr>
      <vt:lpstr>Feasibility/Profitability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SpecClips</dc:title>
  <dc:creator>Kry, Daniel J</dc:creator>
  <cp:lastModifiedBy>Naomi Birdthistle</cp:lastModifiedBy>
  <cp:revision>2</cp:revision>
  <cp:lastPrinted>2017-12-11T17:59:15Z</cp:lastPrinted>
  <dcterms:modified xsi:type="dcterms:W3CDTF">2019-03-11T20:47:56Z</dcterms:modified>
</cp:coreProperties>
</file>