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allsetlearning.com/chinese/grammar/ASG7AUNJ" TargetMode="External"/><Relationship Id="rId3" Type="http://schemas.openxmlformats.org/officeDocument/2006/relationships/hyperlink" Target="https://resources.allsetlearning.com/chinese/grammar/ASGGNXVR" TargetMode="External"/><Relationship Id="rId7" Type="http://schemas.openxmlformats.org/officeDocument/2006/relationships/hyperlink" Target="https://resources.allsetlearning.com/chinese/grammar/ASG1DXUD" TargetMode="External"/><Relationship Id="rId2" Type="http://schemas.openxmlformats.org/officeDocument/2006/relationships/hyperlink" Target="https://resources.allsetlearning.com/chinese/grammar/ASG5C89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llsetlearning.com/chinese/grammar/ASGXU2H4" TargetMode="External"/><Relationship Id="rId5" Type="http://schemas.openxmlformats.org/officeDocument/2006/relationships/hyperlink" Target="https://resources.allsetlearning.com/chinese/grammar/ASGGJA6A" TargetMode="External"/><Relationship Id="rId4" Type="http://schemas.openxmlformats.org/officeDocument/2006/relationships/hyperlink" Target="https://resources.allsetlearning.com/chinese/grammar/ASGYDKT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allsetlearning.com/chinese/grammar/ASG6F157" TargetMode="External"/><Relationship Id="rId2" Type="http://schemas.openxmlformats.org/officeDocument/2006/relationships/hyperlink" Target="https://resources.allsetlearning.com/chinese/grammar/ASG16EF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llsetlearning.com/chinese/grammar/ASGACMNQ" TargetMode="External"/><Relationship Id="rId5" Type="http://schemas.openxmlformats.org/officeDocument/2006/relationships/hyperlink" Target="https://resources.allsetlearning.com/chinese/grammar/ASG8OLAE" TargetMode="External"/><Relationship Id="rId4" Type="http://schemas.openxmlformats.org/officeDocument/2006/relationships/hyperlink" Target="https://resources.allsetlearning.com/chinese/grammar/ASGP6LV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allsetlearning.com/chinese/grammar/ASGQAN74" TargetMode="External"/><Relationship Id="rId3" Type="http://schemas.openxmlformats.org/officeDocument/2006/relationships/hyperlink" Target="https://resources.allsetlearning.com/chinese/grammar/ASG5334C" TargetMode="External"/><Relationship Id="rId7" Type="http://schemas.openxmlformats.org/officeDocument/2006/relationships/hyperlink" Target="https://resources.allsetlearning.com/chinese/grammar/ASGMCP9V" TargetMode="External"/><Relationship Id="rId2" Type="http://schemas.openxmlformats.org/officeDocument/2006/relationships/hyperlink" Target="https://resources.allsetlearning.com/chinese/grammar/ASGIVGZ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llsetlearning.com/chinese/grammar/ASGTIMTS" TargetMode="External"/><Relationship Id="rId5" Type="http://schemas.openxmlformats.org/officeDocument/2006/relationships/hyperlink" Target="https://resources.allsetlearning.com/chinese/grammar/ASG81QV3" TargetMode="External"/><Relationship Id="rId4" Type="http://schemas.openxmlformats.org/officeDocument/2006/relationships/hyperlink" Target="https://resources.allsetlearning.com/chinese/grammar/ASGD4BA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allsetlearning.com/chinese/grammar/ASGXN52R" TargetMode="External"/><Relationship Id="rId2" Type="http://schemas.openxmlformats.org/officeDocument/2006/relationships/hyperlink" Target="https://resources.allsetlearning.com/chinese/grammar/ASG4FB5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ources.allsetlearning.com/chinese/grammar/ASGMX0ZS" TargetMode="External"/><Relationship Id="rId4" Type="http://schemas.openxmlformats.org/officeDocument/2006/relationships/hyperlink" Target="https://resources.allsetlearning.com/chinese/grammar/ASG2KQZ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allsetlearning.com/chinese/grammar/ASGS4DBY" TargetMode="External"/><Relationship Id="rId2" Type="http://schemas.openxmlformats.org/officeDocument/2006/relationships/hyperlink" Target="https://resources.allsetlearning.com/chinese/grammar/ASG84D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llsetlearning.com/chinese/grammar/ASGNPO4V" TargetMode="External"/><Relationship Id="rId5" Type="http://schemas.openxmlformats.org/officeDocument/2006/relationships/hyperlink" Target="https://resources.allsetlearning.com/chinese/grammar/ASGD1LNT" TargetMode="External"/><Relationship Id="rId4" Type="http://schemas.openxmlformats.org/officeDocument/2006/relationships/hyperlink" Target="https://resources.allsetlearning.com/chinese/grammar/ASGF205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allsetlearning.com/chinese/grammar/ASGB33AE" TargetMode="External"/><Relationship Id="rId2" Type="http://schemas.openxmlformats.org/officeDocument/2006/relationships/hyperlink" Target="https://resources.allsetlearning.com/chinese/grammar/ASG4K5W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ources.allsetlearning.com/chinese/grammar/ASGY2D79" TargetMode="External"/><Relationship Id="rId4" Type="http://schemas.openxmlformats.org/officeDocument/2006/relationships/hyperlink" Target="https://resources.allsetlearning.com/chinese/grammar/ASGW7YXP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allsetlearning.com/chinese/grammar/ASGEZ2HN" TargetMode="External"/><Relationship Id="rId3" Type="http://schemas.openxmlformats.org/officeDocument/2006/relationships/hyperlink" Target="https://resources.allsetlearning.com/chinese/grammar/ASGLI7GW" TargetMode="External"/><Relationship Id="rId7" Type="http://schemas.openxmlformats.org/officeDocument/2006/relationships/hyperlink" Target="https://resources.allsetlearning.com/chinese/grammar/ASGZRKTG" TargetMode="External"/><Relationship Id="rId2" Type="http://schemas.openxmlformats.org/officeDocument/2006/relationships/hyperlink" Target="https://resources.allsetlearning.com/chinese/grammar/ASGHVF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llsetlearning.com/chinese/grammar/ASGGB3IV" TargetMode="External"/><Relationship Id="rId5" Type="http://schemas.openxmlformats.org/officeDocument/2006/relationships/hyperlink" Target="https://resources.allsetlearning.com/chinese/grammar/ASG50341" TargetMode="External"/><Relationship Id="rId10" Type="http://schemas.openxmlformats.org/officeDocument/2006/relationships/hyperlink" Target="https://resources.allsetlearning.com/chinese/grammar/ASGI9PNV" TargetMode="External"/><Relationship Id="rId4" Type="http://schemas.openxmlformats.org/officeDocument/2006/relationships/hyperlink" Target="https://resources.allsetlearning.com/chinese/grammar/ASGD2A08" TargetMode="External"/><Relationship Id="rId9" Type="http://schemas.openxmlformats.org/officeDocument/2006/relationships/hyperlink" Target="https://resources.allsetlearning.com/chinese/grammar/ASG8RW4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allsetlearning.com/chinese/grammar/ASG1MD4N" TargetMode="External"/><Relationship Id="rId7" Type="http://schemas.openxmlformats.org/officeDocument/2006/relationships/hyperlink" Target="https://resources.allsetlearning.com/chinese/grammar/ASGYKH5G" TargetMode="External"/><Relationship Id="rId2" Type="http://schemas.openxmlformats.org/officeDocument/2006/relationships/hyperlink" Target="https://resources.allsetlearning.com/chinese/grammar/ASGN3IG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allsetlearning.com/chinese/grammar/ASGS6UKN" TargetMode="External"/><Relationship Id="rId5" Type="http://schemas.openxmlformats.org/officeDocument/2006/relationships/hyperlink" Target="https://resources.allsetlearning.com/chinese/grammar/ASGWH1D5" TargetMode="External"/><Relationship Id="rId4" Type="http://schemas.openxmlformats.org/officeDocument/2006/relationships/hyperlink" Target="https://resources.allsetlearning.com/chinese/grammar/ASGE4B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HSK 4 </a:t>
            </a:r>
            <a:r>
              <a:rPr lang="fi-FI" dirty="0" err="1" smtClean="0"/>
              <a:t>grammar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Jinhua Cheng </a:t>
            </a:r>
          </a:p>
          <a:p>
            <a:r>
              <a:rPr lang="fi-FI" smtClean="0"/>
              <a:t>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33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phrases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80259"/>
              </p:ext>
            </p:extLst>
          </p:nvPr>
        </p:nvGraphicFramePr>
        <p:xfrm>
          <a:off x="1339310" y="1759127"/>
          <a:ext cx="10002330" cy="4807135"/>
        </p:xfrm>
        <a:graphic>
          <a:graphicData uri="http://schemas.openxmlformats.org/drawingml/2006/table">
            <a:tbl>
              <a:tblPr/>
              <a:tblGrid>
                <a:gridCol w="3334110">
                  <a:extLst>
                    <a:ext uri="{9D8B030D-6E8A-4147-A177-3AD203B41FA5}">
                      <a16:colId xmlns:a16="http://schemas.microsoft.com/office/drawing/2014/main" val="1751922398"/>
                    </a:ext>
                  </a:extLst>
                </a:gridCol>
                <a:gridCol w="3334110">
                  <a:extLst>
                    <a:ext uri="{9D8B030D-6E8A-4147-A177-3AD203B41FA5}">
                      <a16:colId xmlns:a16="http://schemas.microsoft.com/office/drawing/2014/main" val="260437123"/>
                    </a:ext>
                  </a:extLst>
                </a:gridCol>
                <a:gridCol w="3334110">
                  <a:extLst>
                    <a:ext uri="{9D8B030D-6E8A-4147-A177-3AD203B41FA5}">
                      <a16:colId xmlns:a16="http://schemas.microsoft.com/office/drawing/2014/main" val="136811299"/>
                    </a:ext>
                  </a:extLst>
                </a:gridCol>
              </a:tblGrid>
              <a:tr h="480085">
                <a:tc>
                  <a:txBody>
                    <a:bodyPr/>
                    <a:lstStyle/>
                    <a:p>
                      <a:r>
                        <a:rPr lang="fi-FI" sz="1800">
                          <a:hlinkClick r:id="rId2" tooltip="ASG5C89R"/>
                        </a:rPr>
                        <a:t>Combining verbs with "bing"</a:t>
                      </a:r>
                      <a:r>
                        <a:rPr lang="fi-FI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Verb + </a:t>
                      </a:r>
                      <a:r>
                        <a:rPr lang="zh-CN" altLang="fi-FI" sz="1800"/>
                        <a:t>并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我 同意 </a:t>
                      </a:r>
                      <a:r>
                        <a:rPr lang="zh-CN" altLang="fi-FI" sz="1800" i="1"/>
                        <a:t>并且</a:t>
                      </a:r>
                      <a:r>
                        <a:rPr lang="zh-CN" altLang="fi-FI" sz="1800"/>
                        <a:t> 支持 你 的 决定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206453"/>
                  </a:ext>
                </a:extLst>
              </a:tr>
              <a:tr h="84172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3" tooltip="ASGGNXVR"/>
                        </a:rPr>
                        <a:t>Emphasizing the doer of an action with "you"</a:t>
                      </a:r>
                      <a:r>
                        <a:rPr lang="en-US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由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Person + Verb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这个 项目 </a:t>
                      </a:r>
                      <a:r>
                        <a:rPr lang="zh-CN" altLang="fi-FI" sz="1800" i="1"/>
                        <a:t>由</a:t>
                      </a:r>
                      <a:r>
                        <a:rPr lang="zh-CN" altLang="fi-FI" sz="1800"/>
                        <a:t> 小李 来 完成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269285"/>
                  </a:ext>
                </a:extLst>
              </a:tr>
              <a:tr h="84172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 tooltip="ASGYDKT3"/>
                        </a:rPr>
                        <a:t>Expressing "hard to avoid" with "nanmian"</a:t>
                      </a:r>
                      <a:r>
                        <a:rPr lang="en-US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难免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第 一 次 尝试 ， </a:t>
                      </a:r>
                      <a:r>
                        <a:rPr lang="zh-CN" altLang="fi-FI" sz="1800" i="1"/>
                        <a:t>难免</a:t>
                      </a:r>
                      <a:r>
                        <a:rPr lang="zh-CN" altLang="fi-FI" sz="1800"/>
                        <a:t> 失败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014813"/>
                  </a:ext>
                </a:extLst>
              </a:tr>
              <a:tr h="84172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 tooltip="ASGGJA6A"/>
                        </a:rPr>
                        <a:t>Expressing "to be worth" doing with "zhide"</a:t>
                      </a:r>
                      <a:r>
                        <a:rPr lang="en-US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值得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这个 想法 不错 ， </a:t>
                      </a:r>
                      <a:r>
                        <a:rPr lang="zh-CN" altLang="fi-FI" sz="1800" i="1"/>
                        <a:t>值得</a:t>
                      </a:r>
                      <a:r>
                        <a:rPr lang="zh-CN" altLang="fi-FI" sz="1800"/>
                        <a:t> 考虑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193877"/>
                  </a:ext>
                </a:extLst>
              </a:tr>
              <a:tr h="84172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6" tooltip="ASGXU2H4"/>
                        </a:rPr>
                        <a:t>Facilitating an outcome with "yibian"</a:t>
                      </a:r>
                      <a:r>
                        <a:rPr lang="en-US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以便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用 普通话 说 ， </a:t>
                      </a:r>
                      <a:r>
                        <a:rPr lang="zh-CN" altLang="fi-FI" sz="1800" i="1"/>
                        <a:t>以便</a:t>
                      </a:r>
                      <a:r>
                        <a:rPr lang="zh-CN" altLang="fi-FI" sz="1800"/>
                        <a:t> 我 能 听懂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789355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fi-FI" sz="1800">
                          <a:hlinkClick r:id="rId7" tooltip="ASG1DXUD"/>
                        </a:rPr>
                        <a:t>Passive verbs with "shou"</a:t>
                      </a:r>
                      <a:r>
                        <a:rPr lang="fi-FI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受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他 为 人 善良 ， 很 </a:t>
                      </a:r>
                      <a:r>
                        <a:rPr lang="zh-CN" altLang="fi-FI" sz="1800" i="1"/>
                        <a:t>受</a:t>
                      </a:r>
                      <a:r>
                        <a:rPr lang="zh-CN" altLang="fi-FI" sz="1800"/>
                        <a:t> 尊重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814517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en-US" sz="1800">
                          <a:hlinkClick r:id="rId8" tooltip="ASG7AUNJ"/>
                        </a:rPr>
                        <a:t>Using "zhe" when "verbing away"</a:t>
                      </a:r>
                      <a:r>
                        <a:rPr lang="en-US" sz="1800"/>
                        <a:t>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Verb + </a:t>
                      </a:r>
                      <a:r>
                        <a:rPr lang="zh-CN" altLang="fi-FI" sz="1800"/>
                        <a:t>着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+ </a:t>
                      </a:r>
                      <a:r>
                        <a:rPr lang="zh-CN" altLang="fi-FI" sz="1800"/>
                        <a:t>着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走 </a:t>
                      </a:r>
                      <a:r>
                        <a:rPr lang="zh-CN" altLang="fi-FI" sz="1800" i="1" dirty="0"/>
                        <a:t>着</a:t>
                      </a:r>
                      <a:r>
                        <a:rPr lang="zh-CN" altLang="fi-FI" sz="1800" dirty="0"/>
                        <a:t> 走 </a:t>
                      </a:r>
                      <a:r>
                        <a:rPr lang="zh-CN" altLang="fi-FI" sz="1800" i="1" dirty="0"/>
                        <a:t>着</a:t>
                      </a:r>
                      <a:r>
                        <a:rPr lang="zh-CN" altLang="fi-FI" sz="1800" dirty="0"/>
                        <a:t> ， 他们 到 家 了 。 </a:t>
                      </a:r>
                    </a:p>
                  </a:txBody>
                  <a:tcPr marL="89852" marR="89852" marT="44926" marB="44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57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2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4407329"/>
          </a:xfrm>
        </p:spPr>
        <p:txBody>
          <a:bodyPr>
            <a:normAutofit/>
          </a:bodyPr>
          <a:lstStyle/>
          <a:p>
            <a:r>
              <a:rPr lang="fi-FI" altLang="zh-CN" sz="9600" dirty="0" smtClean="0"/>
              <a:t/>
            </a:r>
            <a:br>
              <a:rPr lang="fi-FI" altLang="zh-CN" sz="9600" dirty="0" smtClean="0"/>
            </a:br>
            <a:r>
              <a:rPr lang="fi-FI" altLang="zh-CN" sz="9600" dirty="0"/>
              <a:t/>
            </a:r>
            <a:br>
              <a:rPr lang="fi-FI" altLang="zh-CN" sz="9600" dirty="0"/>
            </a:br>
            <a:r>
              <a:rPr lang="zh-CN" altLang="fi-FI" sz="9600" dirty="0" smtClean="0"/>
              <a:t>谢谢！</a:t>
            </a:r>
            <a:endParaRPr lang="fi-FI" sz="9600" dirty="0"/>
          </a:p>
        </p:txBody>
      </p:sp>
    </p:spTree>
    <p:extLst>
      <p:ext uri="{BB962C8B-B14F-4D97-AF65-F5344CB8AC3E}">
        <p14:creationId xmlns:p14="http://schemas.microsoft.com/office/powerpoint/2010/main" val="21313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01684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Adjectives</a:t>
            </a:r>
            <a:r>
              <a:rPr lang="zh-CN" altLang="fi-FI" dirty="0" smtClean="0"/>
              <a:t> 形容词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36617"/>
            <a:ext cx="10178322" cy="5077096"/>
          </a:xfrm>
        </p:spPr>
        <p:txBody>
          <a:bodyPr>
            <a:normAutofit fontScale="92500"/>
          </a:bodyPr>
          <a:lstStyle/>
          <a:p>
            <a:r>
              <a:rPr lang="fi-FI" altLang="zh-CN" sz="3600" dirty="0"/>
              <a:t>Adj. + </a:t>
            </a:r>
            <a:r>
              <a:rPr lang="zh-CN" altLang="fi-FI" sz="3600" dirty="0"/>
              <a:t>了 </a:t>
            </a:r>
            <a:r>
              <a:rPr lang="fi-FI" altLang="zh-CN" sz="3600" dirty="0"/>
              <a:t>+ (</a:t>
            </a:r>
            <a:r>
              <a:rPr lang="zh-CN" altLang="fi-FI" sz="3600" dirty="0"/>
              <a:t>一</a:t>
            </a:r>
            <a:r>
              <a:rPr lang="fi-FI" altLang="zh-CN" sz="3600" dirty="0"/>
              <a:t>) </a:t>
            </a:r>
            <a:r>
              <a:rPr lang="zh-CN" altLang="fi-FI" sz="3600" dirty="0"/>
              <a:t>点儿 </a:t>
            </a:r>
            <a:r>
              <a:rPr lang="zh-CN" altLang="fi-FI" sz="3600" dirty="0" smtClean="0"/>
              <a:t>    那个 </a:t>
            </a:r>
            <a:r>
              <a:rPr lang="zh-CN" altLang="fi-FI" sz="3600" dirty="0"/>
              <a:t>地方 离 我家 远 了 点儿 </a:t>
            </a:r>
            <a:r>
              <a:rPr lang="zh-CN" altLang="fi-FI" sz="3600" dirty="0" smtClean="0"/>
              <a:t>。</a:t>
            </a:r>
            <a:endParaRPr lang="fi-FI" altLang="zh-CN" sz="3600" dirty="0" smtClean="0"/>
          </a:p>
          <a:p>
            <a:pPr marL="0" indent="0">
              <a:buNone/>
            </a:pPr>
            <a:r>
              <a:rPr lang="zh-CN" altLang="fi-FI" sz="3600" dirty="0" smtClean="0"/>
              <a:t> </a:t>
            </a:r>
            <a:endParaRPr lang="zh-CN" altLang="fi-FI" sz="3600" dirty="0"/>
          </a:p>
          <a:p>
            <a:r>
              <a:rPr lang="fi-FI" altLang="zh-CN" sz="3600" dirty="0"/>
              <a:t>Adj. + </a:t>
            </a:r>
            <a:r>
              <a:rPr lang="zh-CN" altLang="fi-FI" sz="3600" dirty="0"/>
              <a:t>什么？ </a:t>
            </a:r>
            <a:r>
              <a:rPr lang="zh-CN" altLang="fi-FI" sz="3600" dirty="0" smtClean="0"/>
              <a:t>    你</a:t>
            </a:r>
            <a:r>
              <a:rPr lang="zh-CN" altLang="fi-FI" sz="3600" dirty="0"/>
              <a:t>急 什么 急，还 早 着 呢</a:t>
            </a:r>
            <a:r>
              <a:rPr lang="zh-CN" altLang="fi-FI" sz="3600" dirty="0" smtClean="0"/>
              <a:t>。</a:t>
            </a:r>
            <a:endParaRPr lang="fi-FI" altLang="zh-CN" sz="3600" dirty="0" smtClean="0"/>
          </a:p>
          <a:p>
            <a:endParaRPr lang="zh-CN" altLang="fi-FI" sz="3600" dirty="0"/>
          </a:p>
          <a:p>
            <a:r>
              <a:rPr lang="fi-FI" altLang="zh-CN" sz="3600" dirty="0"/>
              <a:t>Adj. + </a:t>
            </a:r>
            <a:r>
              <a:rPr lang="zh-CN" altLang="fi-FI" sz="3600" dirty="0"/>
              <a:t>得不得了 </a:t>
            </a:r>
            <a:r>
              <a:rPr lang="zh-CN" altLang="fi-FI" sz="3600" dirty="0" smtClean="0"/>
              <a:t>    爸爸 </a:t>
            </a:r>
            <a:r>
              <a:rPr lang="zh-CN" altLang="fi-FI" sz="3600" dirty="0"/>
              <a:t>气 得 不得了，你 要 倒霉 啦。 </a:t>
            </a:r>
            <a:endParaRPr lang="fi-FI" altLang="zh-CN" sz="3600" dirty="0" smtClean="0"/>
          </a:p>
          <a:p>
            <a:endParaRPr lang="zh-CN" altLang="fi-FI" sz="3600" dirty="0"/>
          </a:p>
          <a:p>
            <a:r>
              <a:rPr lang="fi-FI" altLang="zh-CN" sz="3600" dirty="0" err="1"/>
              <a:t>Subj</a:t>
            </a:r>
            <a:r>
              <a:rPr lang="fi-FI" altLang="zh-CN" sz="3600" dirty="0"/>
              <a:t>. + </a:t>
            </a:r>
            <a:r>
              <a:rPr lang="zh-CN" altLang="fi-FI" sz="3600" dirty="0"/>
              <a:t>有的是 </a:t>
            </a:r>
            <a:r>
              <a:rPr lang="fi-FI" altLang="zh-CN" sz="3600" dirty="0"/>
              <a:t>+ </a:t>
            </a:r>
            <a:r>
              <a:rPr lang="fi-FI" altLang="zh-CN" sz="3600" dirty="0" err="1"/>
              <a:t>Noun</a:t>
            </a:r>
            <a:r>
              <a:rPr lang="fi-FI" altLang="zh-CN" sz="3600" dirty="0"/>
              <a:t> </a:t>
            </a:r>
            <a:r>
              <a:rPr lang="fi-FI" altLang="zh-CN" sz="3600" dirty="0" smtClean="0"/>
              <a:t>   </a:t>
            </a:r>
            <a:r>
              <a:rPr lang="zh-CN" altLang="fi-FI" sz="3600" dirty="0" smtClean="0"/>
              <a:t>川菜 </a:t>
            </a:r>
            <a:r>
              <a:rPr lang="zh-CN" altLang="fi-FI" sz="3600" dirty="0"/>
              <a:t>上海 有的是。 </a:t>
            </a:r>
          </a:p>
          <a:p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3575"/>
              </p:ext>
            </p:extLst>
          </p:nvPr>
        </p:nvGraphicFramePr>
        <p:xfrm>
          <a:off x="1250950" y="7114902"/>
          <a:ext cx="10179051" cy="3169920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1869129046"/>
                    </a:ext>
                  </a:extLst>
                </a:gridCol>
                <a:gridCol w="3716262">
                  <a:extLst>
                    <a:ext uri="{9D8B030D-6E8A-4147-A177-3AD203B41FA5}">
                      <a16:colId xmlns:a16="http://schemas.microsoft.com/office/drawing/2014/main" val="353503302"/>
                    </a:ext>
                  </a:extLst>
                </a:gridCol>
                <a:gridCol w="3069772">
                  <a:extLst>
                    <a:ext uri="{9D8B030D-6E8A-4147-A177-3AD203B41FA5}">
                      <a16:colId xmlns:a16="http://schemas.microsoft.com/office/drawing/2014/main" val="77448231"/>
                    </a:ext>
                  </a:extLst>
                </a:gridCol>
              </a:tblGrid>
              <a:tr h="194519">
                <a:tc>
                  <a:txBody>
                    <a:bodyPr/>
                    <a:lstStyle/>
                    <a:p>
                      <a:endParaRPr lang="fi-FI" sz="4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786813"/>
                  </a:ext>
                </a:extLst>
              </a:tr>
              <a:tr h="194519">
                <a:tc>
                  <a:txBody>
                    <a:bodyPr/>
                    <a:lstStyle/>
                    <a:p>
                      <a:endParaRPr lang="fi-FI" sz="4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237594"/>
                  </a:ext>
                </a:extLst>
              </a:tr>
              <a:tr h="194519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563350"/>
                  </a:ext>
                </a:extLst>
              </a:tr>
              <a:tr h="194519">
                <a:tc>
                  <a:txBody>
                    <a:bodyPr/>
                    <a:lstStyle/>
                    <a:p>
                      <a:endParaRPr lang="fi-FI" sz="4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42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fi-FI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8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3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1981"/>
          </a:xfrm>
        </p:spPr>
        <p:txBody>
          <a:bodyPr>
            <a:normAutofit/>
          </a:bodyPr>
          <a:lstStyle/>
          <a:p>
            <a:r>
              <a:rPr lang="fi-FI" dirty="0" err="1" smtClean="0"/>
              <a:t>Adverbs</a:t>
            </a:r>
            <a:r>
              <a:rPr lang="zh-CN" altLang="fi-FI" dirty="0" smtClean="0"/>
              <a:t> 副词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776555"/>
              </p:ext>
            </p:extLst>
          </p:nvPr>
        </p:nvGraphicFramePr>
        <p:xfrm>
          <a:off x="1250950" y="1288868"/>
          <a:ext cx="10179051" cy="5373189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4096558775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2536285551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2962438204"/>
                    </a:ext>
                  </a:extLst>
                </a:gridCol>
              </a:tblGrid>
              <a:tr h="741129">
                <a:tc>
                  <a:txBody>
                    <a:bodyPr/>
                    <a:lstStyle/>
                    <a:p>
                      <a:r>
                        <a:rPr lang="fi-FI" sz="1800">
                          <a:hlinkClick r:id="rId2" tooltip="ASG16EF6"/>
                        </a:rPr>
                        <a:t>Expressing "once" with "cengjing"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err="1"/>
                        <a:t>Subj</a:t>
                      </a:r>
                      <a:r>
                        <a:rPr lang="fi-FI" sz="1800" dirty="0"/>
                        <a:t>. + </a:t>
                      </a:r>
                      <a:r>
                        <a:rPr lang="zh-CN" altLang="fi-FI" sz="1800" dirty="0"/>
                        <a:t>曾经 </a:t>
                      </a:r>
                      <a:r>
                        <a:rPr lang="fi-FI" altLang="zh-CN" sz="1800" dirty="0"/>
                        <a:t>+ </a:t>
                      </a:r>
                      <a:r>
                        <a:rPr lang="fi-FI" sz="1800" dirty="0" err="1"/>
                        <a:t>Verb</a:t>
                      </a:r>
                      <a:r>
                        <a:rPr lang="fi-FI" sz="1800" dirty="0"/>
                        <a:t> + </a:t>
                      </a:r>
                      <a:r>
                        <a:rPr lang="zh-CN" altLang="fi-FI" sz="1800" dirty="0"/>
                        <a:t>过 </a:t>
                      </a:r>
                      <a:r>
                        <a:rPr lang="fi-FI" altLang="zh-CN" sz="1800" dirty="0"/>
                        <a:t>(+ </a:t>
                      </a:r>
                      <a:r>
                        <a:rPr lang="fi-FI" sz="1800" dirty="0" err="1"/>
                        <a:t>Obj</a:t>
                      </a:r>
                      <a:r>
                        <a:rPr lang="fi-FI" sz="1800" dirty="0"/>
                        <a:t>.)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他 说 他 </a:t>
                      </a:r>
                      <a:r>
                        <a:rPr lang="zh-CN" altLang="fi-FI" sz="1800" i="1" dirty="0"/>
                        <a:t>曾经</a:t>
                      </a:r>
                      <a:r>
                        <a:rPr lang="zh-CN" altLang="fi-FI" sz="1800" dirty="0"/>
                        <a:t> 做 </a:t>
                      </a:r>
                      <a:r>
                        <a:rPr lang="zh-CN" altLang="fi-FI" sz="1800" b="1" dirty="0"/>
                        <a:t>过</a:t>
                      </a:r>
                      <a:r>
                        <a:rPr lang="zh-CN" altLang="fi-FI" sz="1800" dirty="0"/>
                        <a:t> 很多 傻事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048987"/>
                  </a:ext>
                </a:extLst>
              </a:tr>
              <a:tr h="1296977">
                <a:tc>
                  <a:txBody>
                    <a:bodyPr/>
                    <a:lstStyle/>
                    <a:p>
                      <a:r>
                        <a:rPr lang="fi-FI" sz="1800">
                          <a:hlinkClick r:id="rId3" tooltip="ASG6F157"/>
                        </a:rPr>
                        <a:t>Expressing "originally" with "benlai"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本来⋯⋯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搬家 </a:t>
                      </a:r>
                      <a:r>
                        <a:rPr lang="zh-CN" altLang="fi-FI" sz="1800" i="1"/>
                        <a:t>本来</a:t>
                      </a:r>
                      <a:r>
                        <a:rPr lang="zh-CN" altLang="fi-FI" sz="1800"/>
                        <a:t> 就 很 麻烦。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937172"/>
                  </a:ext>
                </a:extLst>
              </a:tr>
              <a:tr h="1296977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 tooltip="ASGP6LVA"/>
                        </a:rPr>
                        <a:t>Expressing "over and over again" with "zaisan"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再三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妈妈 </a:t>
                      </a:r>
                      <a:r>
                        <a:rPr lang="zh-CN" altLang="fi-FI" sz="1800" i="1"/>
                        <a:t>再三</a:t>
                      </a:r>
                      <a:r>
                        <a:rPr lang="zh-CN" altLang="fi-FI" sz="1800"/>
                        <a:t> 叮嘱 我 ， 要 注意 安全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53798"/>
                  </a:ext>
                </a:extLst>
              </a:tr>
              <a:tr h="741129">
                <a:tc>
                  <a:txBody>
                    <a:bodyPr/>
                    <a:lstStyle/>
                    <a:p>
                      <a:r>
                        <a:rPr lang="fi-FI" sz="1800" dirty="0" err="1">
                          <a:hlinkClick r:id="rId5" tooltip="ASG8OLAE"/>
                        </a:rPr>
                        <a:t>Expressing</a:t>
                      </a:r>
                      <a:r>
                        <a:rPr lang="fi-FI" sz="1800" dirty="0">
                          <a:hlinkClick r:id="rId5" tooltip="ASG8OLAE"/>
                        </a:rPr>
                        <a:t> "</a:t>
                      </a:r>
                      <a:r>
                        <a:rPr lang="fi-FI" sz="1800" dirty="0" err="1">
                          <a:hlinkClick r:id="rId5" tooltip="ASG8OLAE"/>
                        </a:rPr>
                        <a:t>simply</a:t>
                      </a:r>
                      <a:r>
                        <a:rPr lang="fi-FI" sz="1800" dirty="0">
                          <a:hlinkClick r:id="rId5" tooltip="ASG8OLAE"/>
                        </a:rPr>
                        <a:t>" </a:t>
                      </a:r>
                      <a:r>
                        <a:rPr lang="fi-FI" sz="1800" dirty="0" err="1">
                          <a:hlinkClick r:id="rId5" tooltip="ASG8OLAE"/>
                        </a:rPr>
                        <a:t>with</a:t>
                      </a:r>
                      <a:r>
                        <a:rPr lang="fi-FI" sz="1800" dirty="0">
                          <a:hlinkClick r:id="rId5" tooltip="ASG8OLAE"/>
                        </a:rPr>
                        <a:t> "</a:t>
                      </a:r>
                      <a:r>
                        <a:rPr lang="fi-FI" sz="1800" dirty="0" err="1">
                          <a:hlinkClick r:id="rId5" tooltip="ASG8OLAE"/>
                        </a:rPr>
                        <a:t>jianzhi</a:t>
                      </a:r>
                      <a:r>
                        <a:rPr lang="fi-FI" sz="1800" dirty="0">
                          <a:hlinkClick r:id="rId5" tooltip="ASG8OLAE"/>
                        </a:rPr>
                        <a:t>"</a:t>
                      </a:r>
                      <a:r>
                        <a:rPr lang="fi-FI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简直⋯⋯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她 </a:t>
                      </a:r>
                      <a:r>
                        <a:rPr lang="zh-CN" altLang="fi-FI" sz="1800" i="1"/>
                        <a:t>简直</a:t>
                      </a:r>
                      <a:r>
                        <a:rPr lang="zh-CN" altLang="fi-FI" sz="1800"/>
                        <a:t> 要 哭 出来 了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624011"/>
                  </a:ext>
                </a:extLst>
              </a:tr>
              <a:tr h="1296977"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6" tooltip="ASGACMNQ"/>
                        </a:rPr>
                        <a:t>Expressing "since the beginning" with "</a:t>
                      </a:r>
                      <a:r>
                        <a:rPr lang="en-US" sz="1800" dirty="0" err="1">
                          <a:hlinkClick r:id="rId6" tooltip="ASGACMNQ"/>
                        </a:rPr>
                        <a:t>yixiang</a:t>
                      </a:r>
                      <a:r>
                        <a:rPr lang="en-US" sz="1800" dirty="0">
                          <a:hlinkClick r:id="rId6" tooltip="ASGACMNQ"/>
                        </a:rPr>
                        <a:t>"</a:t>
                      </a:r>
                      <a:r>
                        <a:rPr lang="en-US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一向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他 做 事情 </a:t>
                      </a:r>
                      <a:r>
                        <a:rPr lang="zh-CN" altLang="fi-FI" sz="1800" i="1" dirty="0"/>
                        <a:t>一向</a:t>
                      </a:r>
                      <a:r>
                        <a:rPr lang="zh-CN" altLang="fi-FI" sz="1800" dirty="0"/>
                        <a:t> 踏实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36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6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2975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514332"/>
              </p:ext>
            </p:extLst>
          </p:nvPr>
        </p:nvGraphicFramePr>
        <p:xfrm>
          <a:off x="1250950" y="1175657"/>
          <a:ext cx="10179051" cy="5016136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2902660786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952727221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1803493388"/>
                    </a:ext>
                  </a:extLst>
                </a:gridCol>
              </a:tblGrid>
              <a:tr h="763325">
                <a:tc>
                  <a:txBody>
                    <a:bodyPr/>
                    <a:lstStyle/>
                    <a:p>
                      <a:r>
                        <a:rPr lang="en-US" sz="1800">
                          <a:hlinkClick r:id="rId2" tooltip="ASGIVGZO"/>
                        </a:rPr>
                        <a:t>Expressing "to make certain" with "qianwan"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千万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Verb/Verb Phrase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i="1"/>
                        <a:t>千万</a:t>
                      </a:r>
                      <a:r>
                        <a:rPr lang="zh-CN" altLang="fi-FI" sz="1800"/>
                        <a:t> 别 泄露 出 去。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603335"/>
                  </a:ext>
                </a:extLst>
              </a:tr>
              <a:tr h="763325">
                <a:tc>
                  <a:txBody>
                    <a:bodyPr/>
                    <a:lstStyle/>
                    <a:p>
                      <a:r>
                        <a:rPr lang="en-US" sz="1800">
                          <a:hlinkClick r:id="rId3" tooltip="ASG5334C"/>
                        </a:rPr>
                        <a:t>Expressing "while you're at it" with "shunbian"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Subj. ＋Verb Phrase 1，</a:t>
                      </a:r>
                      <a:r>
                        <a:rPr lang="zh-CN" altLang="fi-FI" sz="1800"/>
                        <a:t>顺便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Phrase 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你 出去 的 时候</a:t>
                      </a:r>
                      <a:r>
                        <a:rPr lang="zh-CN" altLang="fi-FI" sz="1800" i="1"/>
                        <a:t>顺便</a:t>
                      </a:r>
                      <a:r>
                        <a:rPr lang="zh-CN" altLang="fi-FI" sz="1800"/>
                        <a:t> 帮 我 买 杯 咖啡。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087805"/>
                  </a:ext>
                </a:extLst>
              </a:tr>
              <a:tr h="436186">
                <a:tc>
                  <a:txBody>
                    <a:bodyPr/>
                    <a:lstStyle/>
                    <a:p>
                      <a:r>
                        <a:rPr lang="fi-FI" sz="1800">
                          <a:hlinkClick r:id="rId4" tooltip="ASGD4BA3"/>
                        </a:rPr>
                        <a:t>Expressing concern with "kongpa"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恐怕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Fact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i="1"/>
                        <a:t>恐怕</a:t>
                      </a:r>
                      <a:r>
                        <a:rPr lang="zh-CN" altLang="fi-FI" sz="1800"/>
                        <a:t> 今天 做 不 完。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707051"/>
                  </a:ext>
                </a:extLst>
              </a:tr>
              <a:tr h="763325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 tooltip="ASG81QV3"/>
                        </a:rPr>
                        <a:t>Expressing difficulty with "hao (bu) rongyi"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好</a:t>
                      </a:r>
                      <a:r>
                        <a:rPr lang="fi-FI" altLang="zh-CN" sz="1800"/>
                        <a:t>(</a:t>
                      </a:r>
                      <a:r>
                        <a:rPr lang="zh-CN" altLang="fi-FI" sz="1800"/>
                        <a:t>不</a:t>
                      </a:r>
                      <a:r>
                        <a:rPr lang="fi-FI" altLang="zh-CN" sz="1800"/>
                        <a:t>)</a:t>
                      </a:r>
                      <a:r>
                        <a:rPr lang="zh-CN" altLang="fi-FI" sz="1800"/>
                        <a:t>容易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我 </a:t>
                      </a:r>
                      <a:r>
                        <a:rPr lang="zh-CN" altLang="fi-FI" sz="1800" i="1"/>
                        <a:t>好不容易</a:t>
                      </a:r>
                      <a:r>
                        <a:rPr lang="zh-CN" altLang="fi-FI" sz="1800"/>
                        <a:t> 才 打通 了 银行 的 服务 热线。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400203"/>
                  </a:ext>
                </a:extLst>
              </a:tr>
              <a:tr h="763325">
                <a:tc>
                  <a:txBody>
                    <a:bodyPr/>
                    <a:lstStyle/>
                    <a:p>
                      <a:r>
                        <a:rPr lang="en-US" sz="1800">
                          <a:hlinkClick r:id="rId6" tooltip="ASGTIMTS"/>
                        </a:rPr>
                        <a:t>Expressing wasted efforts with "bai"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白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i="1"/>
                        <a:t>白</a:t>
                      </a:r>
                      <a:r>
                        <a:rPr lang="zh-CN" altLang="fi-FI" sz="1800"/>
                        <a:t> 花 了 一 百 块 钱，这 件 衣服 不 能 穿。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002583"/>
                  </a:ext>
                </a:extLst>
              </a:tr>
              <a:tr h="763325">
                <a:tc>
                  <a:txBody>
                    <a:bodyPr/>
                    <a:lstStyle/>
                    <a:p>
                      <a:r>
                        <a:rPr lang="fi-FI" sz="1800">
                          <a:hlinkClick r:id="rId7" tooltip="ASGMCP9V"/>
                        </a:rPr>
                        <a:t>Rhetorical questions with "nandao"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难道⋯⋯？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这 都 是 你 引起 的 ， </a:t>
                      </a:r>
                      <a:r>
                        <a:rPr lang="zh-CN" altLang="fi-FI" sz="1800" i="1"/>
                        <a:t>难道</a:t>
                      </a:r>
                      <a:r>
                        <a:rPr lang="zh-CN" altLang="fi-FI" sz="1800"/>
                        <a:t> 你 就 不 内疚 ？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4310"/>
                  </a:ext>
                </a:extLst>
              </a:tr>
              <a:tr h="763325">
                <a:tc>
                  <a:txBody>
                    <a:bodyPr/>
                    <a:lstStyle/>
                    <a:p>
                      <a:r>
                        <a:rPr lang="en-US" sz="1800">
                          <a:hlinkClick r:id="rId8" tooltip="ASGQAN74"/>
                        </a:rPr>
                        <a:t>The opposite of "chabuduo" is "cha hen duo"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Subj. + </a:t>
                      </a:r>
                      <a:r>
                        <a:rPr lang="zh-CN" altLang="fi-FI" sz="1800"/>
                        <a:t>差很多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中国 文化 和 西方 文化 </a:t>
                      </a:r>
                      <a:r>
                        <a:rPr lang="zh-CN" altLang="fi-FI" sz="1800" i="1" dirty="0"/>
                        <a:t>差 很 多</a:t>
                      </a:r>
                      <a:r>
                        <a:rPr lang="zh-CN" altLang="fi-FI" sz="1800" dirty="0"/>
                        <a:t>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7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45226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Conjunctions</a:t>
            </a:r>
            <a:r>
              <a:rPr lang="zh-CN" altLang="fi-FI" dirty="0" smtClean="0"/>
              <a:t> 连词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316826"/>
              </p:ext>
            </p:extLst>
          </p:nvPr>
        </p:nvGraphicFramePr>
        <p:xfrm>
          <a:off x="1250950" y="1409997"/>
          <a:ext cx="10179051" cy="5051763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3801898839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1239268847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925171510"/>
                    </a:ext>
                  </a:extLst>
                </a:gridCol>
              </a:tblGrid>
              <a:tr h="631471">
                <a:tc>
                  <a:txBody>
                    <a:bodyPr/>
                    <a:lstStyle/>
                    <a:p>
                      <a:r>
                        <a:rPr lang="fi-FI" sz="1800"/>
                        <a:t>Grammar Point (English)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Pattern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Examples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829057"/>
                  </a:ext>
                </a:extLst>
              </a:tr>
              <a:tr h="1105073"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2" tooltip="ASG4FB55"/>
                        </a:rPr>
                        <a:t>Expressing "and then" with "</a:t>
                      </a:r>
                      <a:r>
                        <a:rPr lang="en-US" sz="1800" dirty="0" err="1">
                          <a:hlinkClick r:id="rId2" tooltip="ASG4FB55"/>
                        </a:rPr>
                        <a:t>yushi</a:t>
                      </a:r>
                      <a:r>
                        <a:rPr lang="en-US" sz="1800" dirty="0">
                          <a:hlinkClick r:id="rId2" tooltip="ASG4FB55"/>
                        </a:rPr>
                        <a:t>"</a:t>
                      </a:r>
                      <a:r>
                        <a:rPr lang="en-US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⋯⋯ ，于是 ⋯⋯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他 实在 太 懒 了 ，</a:t>
                      </a:r>
                      <a:r>
                        <a:rPr lang="zh-CN" altLang="fi-FI" sz="1800" i="1"/>
                        <a:t>于是</a:t>
                      </a:r>
                      <a:r>
                        <a:rPr lang="zh-CN" altLang="fi-FI" sz="1800"/>
                        <a:t> 老板 把 他 辞 了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839358"/>
                  </a:ext>
                </a:extLst>
              </a:tr>
              <a:tr h="1105073"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3" tooltip="ASGXN52R"/>
                        </a:rPr>
                        <a:t>Expressing "and" with "he" (advanced)</a:t>
                      </a:r>
                      <a:r>
                        <a:rPr lang="en-US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/>
                        <a:t>Verb 1 + 和 + Verb 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政府 每年 都 会 维护 </a:t>
                      </a:r>
                      <a:r>
                        <a:rPr lang="zh-CN" altLang="fi-FI" sz="1800" i="1"/>
                        <a:t>和</a:t>
                      </a:r>
                      <a:r>
                        <a:rPr lang="zh-CN" altLang="fi-FI" sz="1800"/>
                        <a:t> 修理 这些 建筑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732441"/>
                  </a:ext>
                </a:extLst>
              </a:tr>
              <a:tr h="1105073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 tooltip="ASG2KQZI"/>
                        </a:rPr>
                        <a:t>Expressing "in addition" with "lingwai"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⋯⋯ ，另外 ，⋯⋯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希望 你 不要 再 迟到 了。</a:t>
                      </a:r>
                      <a:r>
                        <a:rPr lang="zh-CN" altLang="fi-FI" sz="1800" i="1"/>
                        <a:t>另外</a:t>
                      </a:r>
                      <a:r>
                        <a:rPr lang="zh-CN" altLang="fi-FI" sz="1800"/>
                        <a:t>，你 应该 穿 得 正式 一点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868795"/>
                  </a:ext>
                </a:extLst>
              </a:tr>
              <a:tr h="1105073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 tooltip="ASGMX0ZS"/>
                        </a:rPr>
                        <a:t>Using "er" to explain contrasting ideas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Sentence 1， + 而 + Sentence 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以后 后悔 的 人 不 是 我，</a:t>
                      </a:r>
                      <a:r>
                        <a:rPr lang="zh-CN" altLang="fi-FI" sz="1800" i="1" dirty="0"/>
                        <a:t>而</a:t>
                      </a:r>
                      <a:r>
                        <a:rPr lang="zh-CN" altLang="fi-FI" sz="1800" dirty="0"/>
                        <a:t> 是 你 自己。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31819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Conjunctions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1649"/>
          </a:xfrm>
        </p:spPr>
        <p:txBody>
          <a:bodyPr/>
          <a:lstStyle/>
          <a:p>
            <a:r>
              <a:rPr lang="fi-FI" dirty="0" err="1" smtClean="0"/>
              <a:t>Nouns</a:t>
            </a:r>
            <a:r>
              <a:rPr lang="zh-CN" altLang="fi-FI" dirty="0" smtClean="0"/>
              <a:t> 名词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615876"/>
              </p:ext>
            </p:extLst>
          </p:nvPr>
        </p:nvGraphicFramePr>
        <p:xfrm>
          <a:off x="1250950" y="1314992"/>
          <a:ext cx="10179051" cy="5286104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295073957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3125229800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2093996303"/>
                    </a:ext>
                  </a:extLst>
                </a:gridCol>
              </a:tblGrid>
              <a:tr h="542164">
                <a:tc>
                  <a:txBody>
                    <a:bodyPr/>
                    <a:lstStyle/>
                    <a:p>
                      <a:r>
                        <a:rPr lang="fi-FI" sz="1800"/>
                        <a:t>Grammar Point (English)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Pattern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Examples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397820"/>
                  </a:ext>
                </a:extLst>
              </a:tr>
              <a:tr h="948788">
                <a:tc>
                  <a:txBody>
                    <a:bodyPr/>
                    <a:lstStyle/>
                    <a:p>
                      <a:r>
                        <a:rPr lang="fi-FI" sz="1800">
                          <a:hlinkClick r:id="rId2" tooltip="ASG84D65"/>
                        </a:rPr>
                        <a:t>Comparing "bici" and "duifang"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彼此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太 吵 了，我们 都 听不到 </a:t>
                      </a:r>
                      <a:r>
                        <a:rPr lang="zh-CN" altLang="fi-FI" sz="1800" i="1"/>
                        <a:t>对方</a:t>
                      </a:r>
                      <a:r>
                        <a:rPr lang="zh-CN" altLang="fi-FI" sz="1800"/>
                        <a:t> 在 说 什么。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490220"/>
                  </a:ext>
                </a:extLst>
              </a:tr>
              <a:tr h="948788">
                <a:tc>
                  <a:txBody>
                    <a:bodyPr/>
                    <a:lstStyle/>
                    <a:p>
                      <a:r>
                        <a:rPr lang="fi-FI" sz="1800" dirty="0" err="1">
                          <a:hlinkClick r:id="rId3" tooltip="ASGS4DBY"/>
                        </a:rPr>
                        <a:t>Expressing</a:t>
                      </a:r>
                      <a:r>
                        <a:rPr lang="fi-FI" sz="1800" dirty="0">
                          <a:hlinkClick r:id="rId3" tooltip="ASGS4DBY"/>
                        </a:rPr>
                        <a:t> "</a:t>
                      </a:r>
                      <a:r>
                        <a:rPr lang="fi-FI" sz="1800" dirty="0" err="1">
                          <a:hlinkClick r:id="rId3" tooltip="ASGS4DBY"/>
                        </a:rPr>
                        <a:t>among</a:t>
                      </a:r>
                      <a:r>
                        <a:rPr lang="fi-FI" sz="1800" dirty="0">
                          <a:hlinkClick r:id="rId3" tooltip="ASGS4DBY"/>
                        </a:rPr>
                        <a:t>" </a:t>
                      </a:r>
                      <a:r>
                        <a:rPr lang="fi-FI" sz="1800" dirty="0" err="1">
                          <a:hlinkClick r:id="rId3" tooltip="ASGS4DBY"/>
                        </a:rPr>
                        <a:t>with</a:t>
                      </a:r>
                      <a:r>
                        <a:rPr lang="fi-FI" sz="1800" dirty="0">
                          <a:hlinkClick r:id="rId3" tooltip="ASGS4DBY"/>
                        </a:rPr>
                        <a:t> "</a:t>
                      </a:r>
                      <a:r>
                        <a:rPr lang="fi-FI" sz="1800" dirty="0" err="1">
                          <a:hlinkClick r:id="rId3" tooltip="ASGS4DBY"/>
                        </a:rPr>
                        <a:t>dangzhong</a:t>
                      </a:r>
                      <a:r>
                        <a:rPr lang="fi-FI" sz="1800" dirty="0">
                          <a:hlinkClick r:id="rId3" tooltip="ASGS4DBY"/>
                        </a:rPr>
                        <a:t>"</a:t>
                      </a:r>
                      <a:r>
                        <a:rPr lang="fi-FI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当中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他们 </a:t>
                      </a:r>
                      <a:r>
                        <a:rPr lang="zh-CN" altLang="fi-FI" sz="1800" i="1"/>
                        <a:t>当中</a:t>
                      </a:r>
                      <a:r>
                        <a:rPr lang="zh-CN" altLang="fi-FI" sz="1800"/>
                        <a:t> 有 温州 人 ， 有 宁波 人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484440"/>
                  </a:ext>
                </a:extLst>
              </a:tr>
              <a:tr h="948788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 tooltip="ASGF205D"/>
                        </a:rPr>
                        <a:t>Expressing "each other" with "bici"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彼此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太 吵 了，我们 都 听不到 </a:t>
                      </a:r>
                      <a:r>
                        <a:rPr lang="zh-CN" altLang="fi-FI" sz="1800" i="1"/>
                        <a:t>对方</a:t>
                      </a:r>
                      <a:r>
                        <a:rPr lang="zh-CN" altLang="fi-FI" sz="1800"/>
                        <a:t> 在 说 什么。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225773"/>
                  </a:ext>
                </a:extLst>
              </a:tr>
              <a:tr h="948788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 tooltip="ASGD1LNT"/>
                        </a:rPr>
                        <a:t>Expressing "within (it/them)" with "qizhong"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其中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有 五 个 人 报名 了 ， </a:t>
                      </a:r>
                      <a:r>
                        <a:rPr lang="zh-CN" altLang="fi-FI" sz="1800" i="1"/>
                        <a:t>其中</a:t>
                      </a:r>
                      <a:r>
                        <a:rPr lang="zh-CN" altLang="fi-FI" sz="1800"/>
                        <a:t> 两 个 是 女生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022840"/>
                  </a:ext>
                </a:extLst>
              </a:tr>
              <a:tr h="948788">
                <a:tc>
                  <a:txBody>
                    <a:bodyPr/>
                    <a:lstStyle/>
                    <a:p>
                      <a:r>
                        <a:rPr lang="fi-FI" sz="1800">
                          <a:hlinkClick r:id="rId6" tooltip="ASGNPO4V"/>
                        </a:rPr>
                        <a:t>Name-calling with "zhege"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err="1"/>
                        <a:t>Noun</a:t>
                      </a:r>
                      <a:r>
                        <a:rPr lang="fi-FI" sz="1800" dirty="0"/>
                        <a:t> + </a:t>
                      </a:r>
                      <a:r>
                        <a:rPr lang="zh-CN" altLang="fi-FI" sz="1800" dirty="0"/>
                        <a:t>这个 </a:t>
                      </a:r>
                      <a:r>
                        <a:rPr lang="fi-FI" altLang="zh-CN" sz="1800" dirty="0"/>
                        <a:t>+ </a:t>
                      </a:r>
                      <a:r>
                        <a:rPr lang="fi-FI" sz="1800" dirty="0" err="1"/>
                        <a:t>Category</a:t>
                      </a:r>
                      <a:r>
                        <a:rPr lang="fi-FI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你 </a:t>
                      </a:r>
                      <a:r>
                        <a:rPr lang="zh-CN" altLang="fi-FI" sz="1800" i="1" dirty="0"/>
                        <a:t>这个</a:t>
                      </a:r>
                      <a:r>
                        <a:rPr lang="zh-CN" altLang="fi-FI" sz="1800" dirty="0"/>
                        <a:t> 坏蛋，就 没 做 过 一 件 好 事。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526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1981"/>
          </a:xfrm>
        </p:spPr>
        <p:txBody>
          <a:bodyPr/>
          <a:lstStyle/>
          <a:p>
            <a:r>
              <a:rPr lang="fi-FI" dirty="0" err="1" smtClean="0"/>
              <a:t>Particles</a:t>
            </a:r>
            <a:r>
              <a:rPr lang="zh-CN" altLang="fi-FI" dirty="0" smtClean="0"/>
              <a:t> 助词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12127"/>
              </p:ext>
            </p:extLst>
          </p:nvPr>
        </p:nvGraphicFramePr>
        <p:xfrm>
          <a:off x="1250950" y="1306288"/>
          <a:ext cx="10179051" cy="5233847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163444261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3540559576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1331885923"/>
                    </a:ext>
                  </a:extLst>
                </a:gridCol>
              </a:tblGrid>
              <a:tr h="910234">
                <a:tc>
                  <a:txBody>
                    <a:bodyPr/>
                    <a:lstStyle/>
                    <a:p>
                      <a:r>
                        <a:rPr lang="fi-FI" sz="1800"/>
                        <a:t>Grammar Point (English)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Pattern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Examples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53251"/>
                  </a:ext>
                </a:extLst>
              </a:tr>
              <a:tr h="91023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2" tooltip="ASG4K5WH"/>
                        </a:rPr>
                        <a:t>Advanced "le" after an object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Verb + Obj. + </a:t>
                      </a:r>
                      <a:r>
                        <a:rPr lang="zh-CN" altLang="fi-FI" sz="1800"/>
                        <a:t>了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我 吃 </a:t>
                      </a:r>
                      <a:r>
                        <a:rPr lang="zh-CN" altLang="fi-FI" sz="1800" i="1"/>
                        <a:t>了</a:t>
                      </a:r>
                      <a:r>
                        <a:rPr lang="zh-CN" altLang="fi-FI" sz="1800"/>
                        <a:t> 早饭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693973"/>
                  </a:ext>
                </a:extLst>
              </a:tr>
              <a:tr h="910234"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3" tooltip="ASGB33AE"/>
                        </a:rPr>
                        <a:t>Marking a topic with "ma"</a:t>
                      </a:r>
                      <a:r>
                        <a:rPr lang="en-US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Statement + </a:t>
                      </a:r>
                      <a:r>
                        <a:rPr lang="zh-CN" altLang="fi-FI" sz="1800"/>
                        <a:t>嘛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大家 有 话 就 说 </a:t>
                      </a:r>
                      <a:r>
                        <a:rPr lang="zh-CN" altLang="fi-FI" sz="1800" i="1"/>
                        <a:t>嘛</a:t>
                      </a:r>
                      <a:r>
                        <a:rPr lang="zh-CN" altLang="fi-FI" sz="1800"/>
                        <a:t> 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949016"/>
                  </a:ext>
                </a:extLst>
              </a:tr>
              <a:tr h="1592911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 tooltip="ASGW7YXP"/>
                        </a:rPr>
                        <a:t>Softening the tone of questions with "ne"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⋯⋯呢？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他 人 在 哪 </a:t>
                      </a:r>
                      <a:r>
                        <a:rPr lang="zh-CN" altLang="fi-FI" sz="1800" i="1"/>
                        <a:t>呢</a:t>
                      </a:r>
                      <a:r>
                        <a:rPr lang="zh-CN" altLang="fi-FI" sz="1800"/>
                        <a:t> ？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906173"/>
                  </a:ext>
                </a:extLst>
              </a:tr>
              <a:tr h="910234">
                <a:tc>
                  <a:txBody>
                    <a:bodyPr/>
                    <a:lstStyle/>
                    <a:p>
                      <a:r>
                        <a:rPr lang="fi-FI" sz="1800">
                          <a:hlinkClick r:id="rId5" tooltip="ASGY2D79"/>
                        </a:rPr>
                        <a:t>Taiwanese "you"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有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Verb + </a:t>
                      </a:r>
                      <a:r>
                        <a:rPr lang="zh-CN" altLang="fi-FI" sz="1800"/>
                        <a:t>过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dirty="0"/>
                        <a:t>我 </a:t>
                      </a:r>
                      <a:r>
                        <a:rPr lang="zh-CN" altLang="fi-FI" sz="1800" i="1" dirty="0"/>
                        <a:t>有</a:t>
                      </a:r>
                      <a:r>
                        <a:rPr lang="zh-CN" altLang="fi-FI" sz="1800" dirty="0"/>
                        <a:t> 去 过 中国。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10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97181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Prepositions</a:t>
            </a:r>
            <a:r>
              <a:rPr lang="zh-CN" altLang="fi-FI" dirty="0" smtClean="0"/>
              <a:t> 介词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92326" y="1079500"/>
          <a:ext cx="9896298" cy="5600700"/>
        </p:xfrm>
        <a:graphic>
          <a:graphicData uri="http://schemas.openxmlformats.org/drawingml/2006/table">
            <a:tbl>
              <a:tblPr/>
              <a:tblGrid>
                <a:gridCol w="3298766">
                  <a:extLst>
                    <a:ext uri="{9D8B030D-6E8A-4147-A177-3AD203B41FA5}">
                      <a16:colId xmlns:a16="http://schemas.microsoft.com/office/drawing/2014/main" val="2446194390"/>
                    </a:ext>
                  </a:extLst>
                </a:gridCol>
                <a:gridCol w="3298766">
                  <a:extLst>
                    <a:ext uri="{9D8B030D-6E8A-4147-A177-3AD203B41FA5}">
                      <a16:colId xmlns:a16="http://schemas.microsoft.com/office/drawing/2014/main" val="2181977943"/>
                    </a:ext>
                  </a:extLst>
                </a:gridCol>
                <a:gridCol w="3298766">
                  <a:extLst>
                    <a:ext uri="{9D8B030D-6E8A-4147-A177-3AD203B41FA5}">
                      <a16:colId xmlns:a16="http://schemas.microsoft.com/office/drawing/2014/main" val="876513015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r>
                        <a:rPr lang="en-US" sz="1700" dirty="0">
                          <a:hlinkClick r:id="rId2" tooltip="ASGHVFRA"/>
                        </a:rPr>
                        <a:t>Expressing "along with…" with "</a:t>
                      </a:r>
                      <a:r>
                        <a:rPr lang="en-US" sz="1700" dirty="0" err="1">
                          <a:hlinkClick r:id="rId2" tooltip="ASGHVFRA"/>
                        </a:rPr>
                        <a:t>suizhe</a:t>
                      </a:r>
                      <a:r>
                        <a:rPr lang="en-US" sz="1700" dirty="0">
                          <a:hlinkClick r:id="rId2" tooltip="ASGHVFRA"/>
                        </a:rPr>
                        <a:t>"</a:t>
                      </a:r>
                      <a:r>
                        <a:rPr lang="en-US" sz="1700" dirty="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随着 </a:t>
                      </a:r>
                      <a:r>
                        <a:rPr lang="fi-FI" sz="1700"/>
                        <a:t>A + </a:t>
                      </a:r>
                      <a:r>
                        <a:rPr lang="zh-CN" altLang="fi-FI" sz="1700"/>
                        <a:t>的 </a:t>
                      </a:r>
                      <a:r>
                        <a:rPr lang="fi-FI" altLang="zh-CN" sz="1700"/>
                        <a:t>+ </a:t>
                      </a:r>
                      <a:r>
                        <a:rPr lang="fi-FI" sz="1700"/>
                        <a:t>Verb， Subj. + Predicate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 i="1"/>
                        <a:t>随着</a:t>
                      </a:r>
                      <a:r>
                        <a:rPr lang="zh-CN" altLang="fi-FI" sz="1700"/>
                        <a:t> 经济 的 发展，人们 的 生活 越 来 越 好。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30455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1700">
                          <a:hlinkClick r:id="rId3" tooltip="ASGLI7GW"/>
                        </a:rPr>
                        <a:t>Expressing "ever since" with "zicong"</a:t>
                      </a:r>
                      <a:r>
                        <a:rPr lang="en-US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altLang="zh-CN" sz="1700"/>
                        <a:t>(</a:t>
                      </a:r>
                      <a:r>
                        <a:rPr lang="zh-CN" altLang="fi-FI" sz="1700"/>
                        <a:t>自</a:t>
                      </a:r>
                      <a:r>
                        <a:rPr lang="fi-FI" altLang="zh-CN" sz="1700"/>
                        <a:t>)</a:t>
                      </a:r>
                      <a:r>
                        <a:rPr lang="zh-CN" altLang="fi-FI" sz="1700"/>
                        <a:t>从⋯⋯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 i="1"/>
                        <a:t>自从</a:t>
                      </a:r>
                      <a:r>
                        <a:rPr lang="zh-CN" altLang="fi-FI" sz="1700"/>
                        <a:t> 来 了 上海 ， 他 就 习惯 了 繁忙 的 生活 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131817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fi-FI" sz="1700">
                          <a:hlinkClick r:id="rId4" tooltip="ASGD2A08"/>
                        </a:rPr>
                        <a:t>Expressing "for…" with "eryan"</a:t>
                      </a:r>
                      <a:r>
                        <a:rPr lang="fi-FI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对 </a:t>
                      </a:r>
                      <a:r>
                        <a:rPr lang="fi-FI" altLang="zh-CN" sz="1700"/>
                        <a:t>+ </a:t>
                      </a:r>
                      <a:r>
                        <a:rPr lang="fi-FI" sz="1700"/>
                        <a:t>Party + </a:t>
                      </a:r>
                      <a:r>
                        <a:rPr lang="zh-CN" altLang="fi-FI" sz="1700"/>
                        <a:t>而言 ，⋯⋯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 i="1"/>
                        <a:t>对</a:t>
                      </a:r>
                      <a:r>
                        <a:rPr lang="zh-CN" altLang="fi-FI" sz="1700"/>
                        <a:t> 消费者 </a:t>
                      </a:r>
                      <a:r>
                        <a:rPr lang="zh-CN" altLang="fi-FI" sz="1700" i="1"/>
                        <a:t>而言</a:t>
                      </a:r>
                      <a:r>
                        <a:rPr lang="zh-CN" altLang="fi-FI" sz="1700"/>
                        <a:t> ，促销 活动 很 有 吸引力 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1907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fi-FI" sz="1700">
                          <a:hlinkClick r:id="rId5" tooltip="ASG50341"/>
                        </a:rPr>
                        <a:t>Expressing "including" with "zainei"</a:t>
                      </a:r>
                      <a:r>
                        <a:rPr lang="fi-FI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altLang="zh-CN" sz="1700"/>
                        <a:t>(</a:t>
                      </a:r>
                      <a:r>
                        <a:rPr lang="zh-CN" altLang="fi-FI" sz="1700"/>
                        <a:t>包括</a:t>
                      </a:r>
                      <a:r>
                        <a:rPr lang="fi-FI" altLang="zh-CN" sz="1700"/>
                        <a:t>)⋯⋯ </a:t>
                      </a:r>
                      <a:r>
                        <a:rPr lang="zh-CN" altLang="fi-FI" sz="1700"/>
                        <a:t>在内 ，⋯⋯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水 电 费 </a:t>
                      </a:r>
                      <a:r>
                        <a:rPr lang="zh-CN" altLang="fi-FI" sz="1700" i="1"/>
                        <a:t>在内</a:t>
                      </a:r>
                      <a:r>
                        <a:rPr lang="zh-CN" altLang="fi-FI" sz="1700"/>
                        <a:t> ，我 每 个 月 的 房租 三千 五 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266845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1700" dirty="0">
                          <a:hlinkClick r:id="rId6" tooltip="ASGGB3IV"/>
                        </a:rPr>
                        <a:t>Expressing "on the basis of" with "ping"</a:t>
                      </a:r>
                      <a:r>
                        <a:rPr lang="en-US" sz="1700" dirty="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凭⋯⋯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他 </a:t>
                      </a:r>
                      <a:r>
                        <a:rPr lang="zh-CN" altLang="fi-FI" sz="1700" i="1"/>
                        <a:t>凭</a:t>
                      </a:r>
                      <a:r>
                        <a:rPr lang="zh-CN" altLang="fi-FI" sz="1700"/>
                        <a:t> 自己 的 努力 成功 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52031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1700">
                          <a:hlinkClick r:id="rId7" tooltip="ASGZRKTG"/>
                        </a:rPr>
                        <a:t>Expressing "with regards to" with "zhiyu"</a:t>
                      </a:r>
                      <a:r>
                        <a:rPr lang="en-US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至于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你 先 看 产品 。 </a:t>
                      </a:r>
                      <a:r>
                        <a:rPr lang="zh-CN" altLang="fi-FI" sz="1700" i="1"/>
                        <a:t>至于</a:t>
                      </a:r>
                      <a:r>
                        <a:rPr lang="zh-CN" altLang="fi-FI" sz="1700"/>
                        <a:t> 价格 ， 我们 再 商量 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17957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 sz="1700">
                          <a:hlinkClick r:id="rId8" tooltip="ASGEZ2HN"/>
                        </a:rPr>
                        <a:t>Expressing passive voice with "gei"</a:t>
                      </a:r>
                      <a:r>
                        <a:rPr lang="en-US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受事主语 </a:t>
                      </a:r>
                      <a:r>
                        <a:rPr lang="fi-FI" altLang="zh-CN" sz="1700"/>
                        <a:t>+ </a:t>
                      </a:r>
                      <a:r>
                        <a:rPr lang="zh-CN" altLang="fi-FI" sz="1700"/>
                        <a:t>给 </a:t>
                      </a:r>
                      <a:r>
                        <a:rPr lang="fi-FI" altLang="zh-CN" sz="1700"/>
                        <a:t>+ </a:t>
                      </a:r>
                      <a:r>
                        <a:rPr lang="zh-CN" altLang="fi-FI" sz="1700"/>
                        <a:t>施事者 </a:t>
                      </a:r>
                      <a:r>
                        <a:rPr lang="fi-FI" altLang="zh-CN" sz="1700"/>
                        <a:t>+ </a:t>
                      </a:r>
                      <a:r>
                        <a:rPr lang="fi-FI" sz="1700"/>
                        <a:t>Verb Phrase；</a:t>
                      </a:r>
                      <a:r>
                        <a:rPr lang="zh-CN" altLang="fi-FI" sz="1700"/>
                        <a:t>受事主语 </a:t>
                      </a:r>
                      <a:r>
                        <a:rPr lang="fi-FI" altLang="zh-CN" sz="1700"/>
                        <a:t>+ </a:t>
                      </a:r>
                      <a:r>
                        <a:rPr lang="zh-CN" altLang="fi-FI" sz="1700"/>
                        <a:t>被 </a:t>
                      </a:r>
                      <a:r>
                        <a:rPr lang="fi-FI" altLang="zh-CN" sz="1700"/>
                        <a:t>+ </a:t>
                      </a:r>
                      <a:r>
                        <a:rPr lang="zh-CN" altLang="fi-FI" sz="1700"/>
                        <a:t>施事者 </a:t>
                      </a:r>
                      <a:r>
                        <a:rPr lang="fi-FI" altLang="zh-CN" sz="1700"/>
                        <a:t>+ </a:t>
                      </a:r>
                      <a:r>
                        <a:rPr lang="zh-CN" altLang="fi-FI" sz="1700"/>
                        <a:t>给 </a:t>
                      </a:r>
                      <a:r>
                        <a:rPr lang="fi-FI" altLang="zh-CN" sz="1700"/>
                        <a:t>+ </a:t>
                      </a:r>
                      <a:r>
                        <a:rPr lang="fi-FI" sz="1700"/>
                        <a:t>Verb Phrase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事情 </a:t>
                      </a:r>
                      <a:r>
                        <a:rPr lang="zh-CN" altLang="fi-FI" sz="1700" i="1"/>
                        <a:t>给</a:t>
                      </a:r>
                      <a:r>
                        <a:rPr lang="zh-CN" altLang="fi-FI" sz="1700"/>
                        <a:t> 解决 了 吗？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63899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fi-FI" sz="1700">
                          <a:hlinkClick r:id="rId9" tooltip="ASG8RW47"/>
                        </a:rPr>
                        <a:t>Limiting scope with "jiu"</a:t>
                      </a:r>
                      <a:r>
                        <a:rPr lang="fi-FI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/>
                        <a:t>就⋯⋯ </a:t>
                      </a:r>
                      <a:r>
                        <a:rPr lang="fi-FI" altLang="zh-CN" sz="1700"/>
                        <a:t>(</a:t>
                      </a:r>
                      <a:r>
                        <a:rPr lang="zh-CN" altLang="fi-FI" sz="1700"/>
                        <a:t>来说 </a:t>
                      </a:r>
                      <a:r>
                        <a:rPr lang="fi-FI" altLang="zh-CN" sz="1700"/>
                        <a:t>/ </a:t>
                      </a:r>
                      <a:r>
                        <a:rPr lang="zh-CN" altLang="fi-FI" sz="1700"/>
                        <a:t>而言</a:t>
                      </a:r>
                      <a:r>
                        <a:rPr lang="fi-FI" altLang="zh-CN" sz="1700"/>
                        <a:t>)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 i="1"/>
                        <a:t>就</a:t>
                      </a:r>
                      <a:r>
                        <a:rPr lang="zh-CN" altLang="fi-FI" sz="1700"/>
                        <a:t> 我 </a:t>
                      </a:r>
                      <a:r>
                        <a:rPr lang="zh-CN" altLang="fi-FI" sz="1700" i="1"/>
                        <a:t>而言</a:t>
                      </a:r>
                      <a:r>
                        <a:rPr lang="zh-CN" altLang="fi-FI" sz="1700"/>
                        <a:t> ， 兴趣 最 重要 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570578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fi-FI" sz="1700">
                          <a:hlinkClick r:id="rId10" tooltip="ASGI9PNV"/>
                        </a:rPr>
                        <a:t>Opportune timing with "chen"</a:t>
                      </a:r>
                      <a:r>
                        <a:rPr lang="fi-FI" sz="1700"/>
                        <a:t>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 dirty="0"/>
                        <a:t>趁⋯⋯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700" i="1" dirty="0"/>
                        <a:t>趁</a:t>
                      </a:r>
                      <a:r>
                        <a:rPr lang="zh-CN" altLang="fi-FI" sz="1700" dirty="0"/>
                        <a:t> 老板 不 在，我们 出去 吃饭 吧。 </a:t>
                      </a:r>
                    </a:p>
                  </a:txBody>
                  <a:tcPr marL="88900" marR="88900" marT="44450" marB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60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7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</a:t>
            </a:r>
            <a:r>
              <a:rPr lang="zh-CN" altLang="fi-FI" dirty="0" smtClean="0"/>
              <a:t>动词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094052"/>
              </p:ext>
            </p:extLst>
          </p:nvPr>
        </p:nvGraphicFramePr>
        <p:xfrm>
          <a:off x="1250950" y="1410790"/>
          <a:ext cx="10179051" cy="5181598"/>
        </p:xfrm>
        <a:graphic>
          <a:graphicData uri="http://schemas.openxmlformats.org/drawingml/2006/table">
            <a:tbl>
              <a:tblPr/>
              <a:tblGrid>
                <a:gridCol w="3393017">
                  <a:extLst>
                    <a:ext uri="{9D8B030D-6E8A-4147-A177-3AD203B41FA5}">
                      <a16:colId xmlns:a16="http://schemas.microsoft.com/office/drawing/2014/main" val="2815647363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3781831018"/>
                    </a:ext>
                  </a:extLst>
                </a:gridCol>
                <a:gridCol w="3393017">
                  <a:extLst>
                    <a:ext uri="{9D8B030D-6E8A-4147-A177-3AD203B41FA5}">
                      <a16:colId xmlns:a16="http://schemas.microsoft.com/office/drawing/2014/main" val="3588738320"/>
                    </a:ext>
                  </a:extLst>
                </a:gridCol>
              </a:tblGrid>
              <a:tr h="575733">
                <a:tc>
                  <a:txBody>
                    <a:bodyPr/>
                    <a:lstStyle/>
                    <a:p>
                      <a:r>
                        <a:rPr lang="en-US" sz="1800">
                          <a:hlinkClick r:id="rId2" tooltip="ASGN3IGH"/>
                        </a:rPr>
                        <a:t>Challenging a verb with "shenme"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Verb + </a:t>
                      </a:r>
                      <a:r>
                        <a:rPr lang="zh-CN" altLang="fi-FI" sz="1800"/>
                        <a:t>什么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Obj.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没有 钱 看 </a:t>
                      </a:r>
                      <a:r>
                        <a:rPr lang="zh-CN" altLang="fi-FI" sz="1800" i="1"/>
                        <a:t>什么</a:t>
                      </a:r>
                      <a:r>
                        <a:rPr lang="zh-CN" altLang="fi-FI" sz="1800"/>
                        <a:t> 电影。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469096"/>
                  </a:ext>
                </a:extLst>
              </a:tr>
              <a:tr h="1007533">
                <a:tc>
                  <a:txBody>
                    <a:bodyPr/>
                    <a:lstStyle/>
                    <a:p>
                      <a:r>
                        <a:rPr lang="fi-FI" sz="1800">
                          <a:hlinkClick r:id="rId3" tooltip="ASG1MD4N"/>
                        </a:rPr>
                        <a:t>Comparing specifically with "xiang"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Noun 1 + </a:t>
                      </a:r>
                      <a:r>
                        <a:rPr lang="zh-CN" altLang="fi-FI" sz="1800"/>
                        <a:t>像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Noun 2 + (</a:t>
                      </a:r>
                      <a:r>
                        <a:rPr lang="zh-CN" altLang="fi-FI" sz="1800"/>
                        <a:t>那么⋯⋯</a:t>
                      </a:r>
                      <a:r>
                        <a:rPr lang="fi-FI" altLang="zh-CN" sz="1800"/>
                        <a:t>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你 怎么 </a:t>
                      </a:r>
                      <a:r>
                        <a:rPr lang="zh-CN" altLang="fi-FI" sz="1800" i="1"/>
                        <a:t>像</a:t>
                      </a:r>
                      <a:r>
                        <a:rPr lang="zh-CN" altLang="fi-FI" sz="1800"/>
                        <a:t> 我 妈 </a:t>
                      </a:r>
                      <a:r>
                        <a:rPr lang="zh-CN" altLang="fi-FI" sz="1800" i="1"/>
                        <a:t>一样</a:t>
                      </a:r>
                      <a:r>
                        <a:rPr lang="zh-CN" altLang="fi-FI" sz="1800"/>
                        <a:t> 啰嗦！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306872"/>
                  </a:ext>
                </a:extLst>
              </a:tr>
              <a:tr h="1007533">
                <a:tc>
                  <a:txBody>
                    <a:bodyPr/>
                    <a:lstStyle/>
                    <a:p>
                      <a:r>
                        <a:rPr lang="fi-FI" sz="1800" dirty="0" err="1">
                          <a:hlinkClick r:id="rId4" tooltip="ASGE4B94"/>
                        </a:rPr>
                        <a:t>Comparisons</a:t>
                      </a:r>
                      <a:r>
                        <a:rPr lang="fi-FI" sz="1800" dirty="0">
                          <a:hlinkClick r:id="rId4" tooltip="ASGE4B94"/>
                        </a:rPr>
                        <a:t> </a:t>
                      </a:r>
                      <a:r>
                        <a:rPr lang="fi-FI" sz="1800" dirty="0" err="1">
                          <a:hlinkClick r:id="rId4" tooltip="ASGE4B94"/>
                        </a:rPr>
                        <a:t>with</a:t>
                      </a:r>
                      <a:r>
                        <a:rPr lang="fi-FI" sz="1800" dirty="0">
                          <a:hlinkClick r:id="rId4" tooltip="ASGE4B94"/>
                        </a:rPr>
                        <a:t> "</a:t>
                      </a:r>
                      <a:r>
                        <a:rPr lang="fi-FI" sz="1800" dirty="0" err="1">
                          <a:hlinkClick r:id="rId4" tooltip="ASGE4B94"/>
                        </a:rPr>
                        <a:t>biqi</a:t>
                      </a:r>
                      <a:r>
                        <a:rPr lang="fi-FI" sz="1800" dirty="0">
                          <a:hlinkClick r:id="rId4" tooltip="ASGE4B94"/>
                        </a:rPr>
                        <a:t>"</a:t>
                      </a:r>
                      <a:r>
                        <a:rPr lang="fi-FI" sz="1800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比起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B (+ </a:t>
                      </a:r>
                      <a:r>
                        <a:rPr lang="zh-CN" altLang="fi-FI" sz="1800"/>
                        <a:t>来</a:t>
                      </a:r>
                      <a:r>
                        <a:rPr lang="fi-FI" altLang="zh-CN" sz="1800"/>
                        <a:t>) </a:t>
                      </a:r>
                      <a:r>
                        <a:rPr lang="zh-CN" altLang="fi-FI" sz="1800"/>
                        <a:t>，</a:t>
                      </a:r>
                      <a:r>
                        <a:rPr lang="fi-FI" sz="1800"/>
                        <a:t>A ~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i="1"/>
                        <a:t>比起</a:t>
                      </a:r>
                      <a:r>
                        <a:rPr lang="zh-CN" altLang="fi-FI" sz="1800"/>
                        <a:t>上海 ，我 老家 的 物价 便宜 多 了。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888073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r>
                        <a:rPr lang="fi-FI" sz="1800">
                          <a:hlinkClick r:id="rId5" tooltip="ASGWH1D5"/>
                        </a:rPr>
                        <a:t>Comparisons with "buru"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不如⋯⋯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我的 汉语 </a:t>
                      </a:r>
                      <a:r>
                        <a:rPr lang="zh-CN" altLang="fi-FI" sz="1800" i="1"/>
                        <a:t>不如</a:t>
                      </a:r>
                      <a:r>
                        <a:rPr lang="zh-CN" altLang="fi-FI" sz="1800"/>
                        <a:t> 他的。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358076"/>
                  </a:ext>
                </a:extLst>
              </a:tr>
              <a:tr h="1007533">
                <a:tc>
                  <a:txBody>
                    <a:bodyPr/>
                    <a:lstStyle/>
                    <a:p>
                      <a:r>
                        <a:rPr lang="en-US" sz="1800">
                          <a:hlinkClick r:id="rId6" tooltip="ASGS6UKN"/>
                        </a:rPr>
                        <a:t>Making "-ize" and "-ify" verbs with "hua"</a:t>
                      </a:r>
                      <a:r>
                        <a:rPr lang="en-US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Noun / Adj. + </a:t>
                      </a:r>
                      <a:r>
                        <a:rPr lang="zh-CN" altLang="fi-FI" sz="1800"/>
                        <a:t>化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altLang="zh-CN" sz="1800"/>
                        <a:t>KFC </a:t>
                      </a:r>
                      <a:r>
                        <a:rPr lang="zh-CN" altLang="fi-FI" sz="1800"/>
                        <a:t>的 中国 本土</a:t>
                      </a:r>
                      <a:r>
                        <a:rPr lang="zh-CN" altLang="fi-FI" sz="1800" i="1"/>
                        <a:t>化</a:t>
                      </a:r>
                      <a:r>
                        <a:rPr lang="zh-CN" altLang="fi-FI" sz="1800"/>
                        <a:t> 经营 做 得 非常 成功。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195406"/>
                  </a:ext>
                </a:extLst>
              </a:tr>
              <a:tr h="1007533">
                <a:tc>
                  <a:txBody>
                    <a:bodyPr/>
                    <a:lstStyle/>
                    <a:p>
                      <a:r>
                        <a:rPr lang="fi-FI" sz="1800">
                          <a:hlinkClick r:id="rId7" tooltip="ASGYKH5G"/>
                        </a:rPr>
                        <a:t>Using "nanguai" as a verb</a:t>
                      </a:r>
                      <a:r>
                        <a:rPr lang="fi-FI" sz="180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/>
                        <a:t>难怪 </a:t>
                      </a:r>
                      <a:r>
                        <a:rPr lang="fi-FI" altLang="zh-CN" sz="1800"/>
                        <a:t>+ </a:t>
                      </a:r>
                      <a:r>
                        <a:rPr lang="fi-FI" sz="1800"/>
                        <a:t>Person， Reason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fi-FI" sz="1800" i="1" dirty="0"/>
                        <a:t>难怪</a:t>
                      </a:r>
                      <a:r>
                        <a:rPr lang="zh-CN" altLang="fi-FI" sz="1800" dirty="0"/>
                        <a:t> 他，他还是个孩子呢，什么都不懂。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9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6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30</TotalTime>
  <Words>1187</Words>
  <Application>Microsoft Office PowerPoint</Application>
  <PresentationFormat>Widescreen</PresentationFormat>
  <Paragraphs>170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华文中宋</vt:lpstr>
      <vt:lpstr>Arial</vt:lpstr>
      <vt:lpstr>Gill Sans MT</vt:lpstr>
      <vt:lpstr>Impact</vt:lpstr>
      <vt:lpstr>Badge</vt:lpstr>
      <vt:lpstr>HSK 4 grammar</vt:lpstr>
      <vt:lpstr>Adjectives 形容词</vt:lpstr>
      <vt:lpstr>Adverbs 副词</vt:lpstr>
      <vt:lpstr>PowerPoint Presentation</vt:lpstr>
      <vt:lpstr>Conjunctions 连词</vt:lpstr>
      <vt:lpstr>Nouns 名词</vt:lpstr>
      <vt:lpstr>Particles 助词</vt:lpstr>
      <vt:lpstr>Prepositions 介词</vt:lpstr>
      <vt:lpstr>Verbs 动词</vt:lpstr>
      <vt:lpstr>Verb phrases</vt:lpstr>
      <vt:lpstr>  谢谢！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HSK 4 grammar</dc:title>
  <dc:creator>Cheng Jinhua</dc:creator>
  <cp:lastModifiedBy>Cheng Jinhua</cp:lastModifiedBy>
  <cp:revision>11</cp:revision>
  <dcterms:created xsi:type="dcterms:W3CDTF">2019-03-25T08:32:21Z</dcterms:created>
  <dcterms:modified xsi:type="dcterms:W3CDTF">2019-03-25T09:02:51Z</dcterms:modified>
</cp:coreProperties>
</file>