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413" r:id="rId5"/>
    <p:sldId id="481" r:id="rId6"/>
    <p:sldId id="489" r:id="rId7"/>
    <p:sldId id="482" r:id="rId8"/>
    <p:sldId id="48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5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ikarainen Paula" initials="PH" lastIdx="4" clrIdx="0"/>
  <p:cmAuthor id="1" name="Haikarainen Paula" initials="HP" lastIdx="81" clrIdx="1"/>
  <p:cmAuthor id="2" name="TBWA\HELSINKI" initials="" lastIdx="0" clrIdx="2"/>
  <p:cmAuthor id="3" name="Olsson Eveliina" initials="" lastIdx="1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9933FF"/>
    <a:srgbClr val="FF6600"/>
    <a:srgbClr val="FFCD00"/>
    <a:srgbClr val="FFFFFF"/>
    <a:srgbClr val="FFCF06"/>
    <a:srgbClr val="FFA300"/>
    <a:srgbClr val="00A8B4"/>
    <a:srgbClr val="EF3340"/>
    <a:srgbClr val="78B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00" autoAdjust="0"/>
    <p:restoredTop sz="94982" autoAdjust="0"/>
  </p:normalViewPr>
  <p:slideViewPr>
    <p:cSldViewPr snapToGrid="0" snapToObjects="1">
      <p:cViewPr varScale="1">
        <p:scale>
          <a:sx n="115" d="100"/>
          <a:sy n="115" d="100"/>
        </p:scale>
        <p:origin x="1482" y="108"/>
      </p:cViewPr>
      <p:guideLst>
        <p:guide orient="horz"/>
        <p:guide pos="4520"/>
      </p:guideLst>
    </p:cSldViewPr>
  </p:slideViewPr>
  <p:outlineViewPr>
    <p:cViewPr>
      <p:scale>
        <a:sx n="33" d="100"/>
        <a:sy n="33" d="100"/>
      </p:scale>
      <p:origin x="0" y="231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135416"/>
    </p:cViewPr>
  </p:sorterViewPr>
  <p:notesViewPr>
    <p:cSldViewPr snapToGrid="0" snapToObjects="1">
      <p:cViewPr>
        <p:scale>
          <a:sx n="80" d="100"/>
          <a:sy n="80" d="100"/>
        </p:scale>
        <p:origin x="-163" y="13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3/12/2019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2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908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26"/>
            <a:ext cx="2236005" cy="205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3953"/>
            <a:ext cx="2449209" cy="11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25" y="5635655"/>
            <a:ext cx="2346452" cy="110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35" y="5636720"/>
            <a:ext cx="2446833" cy="1098699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236005" cy="212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1" y="5633463"/>
            <a:ext cx="2473630" cy="11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922" y="5617594"/>
            <a:ext cx="2473630" cy="115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898" y="5642947"/>
            <a:ext cx="2473630" cy="11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1" y="5633463"/>
            <a:ext cx="2473630" cy="11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922" y="5617594"/>
            <a:ext cx="2473630" cy="115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5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898" y="5642947"/>
            <a:ext cx="2473630" cy="11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26"/>
            <a:ext cx="2236005" cy="205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_IGP0406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90500" y="-35941"/>
            <a:ext cx="9525000" cy="6927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5837" y="1950103"/>
            <a:ext cx="5698603" cy="2076818"/>
          </a:xfrm>
        </p:spPr>
        <p:txBody>
          <a:bodyPr/>
          <a:lstStyle/>
          <a:p>
            <a:r>
              <a:rPr lang="en-AU" sz="5400" i="1" dirty="0" smtClean="0">
                <a:latin typeface="Georgia"/>
                <a:cs typeface="Georgia"/>
              </a:rPr>
              <a:t>Suomi 2A H05</a:t>
            </a:r>
            <a:br>
              <a:rPr lang="en-AU" sz="5400" i="1" dirty="0" smtClean="0">
                <a:latin typeface="Georgia"/>
                <a:cs typeface="Georgia"/>
              </a:rPr>
            </a:br>
            <a:r>
              <a:rPr lang="en-AU" sz="4400" b="0" i="1" dirty="0" smtClean="0">
                <a:latin typeface="Georgia"/>
                <a:cs typeface="Georgia"/>
              </a:rPr>
              <a:t>Tapani Möttönen</a:t>
            </a:r>
            <a:r>
              <a:rPr lang="en-AU" sz="4400" i="1" dirty="0" smtClean="0">
                <a:latin typeface="Georgia"/>
                <a:cs typeface="Georgia"/>
              </a:rPr>
              <a:t>  </a:t>
            </a:r>
            <a:endParaRPr lang="en-AU" sz="5400" i="1" dirty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1834" y="6241239"/>
            <a:ext cx="5708005" cy="6463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1100"/>
              <a:t>Source: Aalto University Annual Report 2013</a:t>
            </a:r>
          </a:p>
          <a:p>
            <a:r>
              <a:rPr lang="fi-FI" sz="1100"/>
              <a:t>Pictures: Aalto University Communications, Academy of Finland, Lehtikuva Picture Agency</a:t>
            </a:r>
          </a:p>
          <a:p>
            <a:endParaRPr lang="fi-FI" sz="2000" b="1"/>
          </a:p>
        </p:txBody>
      </p:sp>
      <p:sp>
        <p:nvSpPr>
          <p:cNvPr id="3" name="TextBox 2"/>
          <p:cNvSpPr txBox="1"/>
          <p:nvPr/>
        </p:nvSpPr>
        <p:spPr>
          <a:xfrm>
            <a:off x="3059084" y="4164676"/>
            <a:ext cx="549471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>
                <a:latin typeface="Georgia" panose="02040502050405020303" pitchFamily="18" charset="0"/>
              </a:rPr>
              <a:t>		  20.2. – 29.3.2017</a:t>
            </a:r>
            <a:endParaRPr lang="fi-FI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i="1" dirty="0" smtClean="0">
                <a:latin typeface="Georgia" panose="02040502050405020303" pitchFamily="18" charset="0"/>
              </a:rPr>
              <a:t>Mikä päivä tänään on?</a:t>
            </a:r>
            <a:br>
              <a:rPr lang="fi-FI" i="1" dirty="0" smtClean="0">
                <a:latin typeface="Georgia" panose="02040502050405020303" pitchFamily="18" charset="0"/>
              </a:rPr>
            </a:br>
            <a:r>
              <a:rPr lang="fi-FI" b="0" i="1" dirty="0" smtClean="0">
                <a:latin typeface="Georgia" panose="02040502050405020303" pitchFamily="18" charset="0"/>
              </a:rPr>
              <a:t>Milloin periodi loppuu?</a:t>
            </a:r>
            <a:endParaRPr lang="fi-FI" i="1" dirty="0">
              <a:latin typeface="Georgia" panose="02040502050405020303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b="0" i="1" dirty="0" smtClean="0">
                <a:latin typeface="Georgia" panose="02040502050405020303" pitchFamily="18" charset="0"/>
              </a:rPr>
              <a:t>No, monesko päivä tänään on?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Milloin periodi loppuu?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Milloin sinulla on syntymäpäivä? 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Mikä päivä sinulla alkaa loma?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Mikä päivä on </a:t>
            </a:r>
            <a:r>
              <a:rPr lang="fi-FI" b="0" i="1" dirty="0" smtClean="0">
                <a:latin typeface="Georgia" panose="02040502050405020303" pitchFamily="18" charset="0"/>
              </a:rPr>
              <a:t>4.4</a:t>
            </a:r>
            <a:r>
              <a:rPr lang="fi-FI" b="0" i="1" dirty="0" smtClean="0">
                <a:latin typeface="Georgia" panose="02040502050405020303" pitchFamily="18" charset="0"/>
              </a:rPr>
              <a:t>? </a:t>
            </a:r>
          </a:p>
          <a:p>
            <a:endParaRPr lang="fi-FI" b="0" i="1" dirty="0" smtClean="0">
              <a:latin typeface="Georgia" panose="02040502050405020303" pitchFamily="18" charset="0"/>
            </a:endParaRPr>
          </a:p>
          <a:p>
            <a:pPr lvl="2"/>
            <a:r>
              <a:rPr lang="fi-FI" sz="2000" dirty="0" err="1" smtClean="0">
                <a:latin typeface="Georgia" panose="02040502050405020303" pitchFamily="18" charset="0"/>
              </a:rPr>
              <a:t>Months</a:t>
            </a:r>
            <a:r>
              <a:rPr lang="fi-FI" sz="2000" dirty="0">
                <a:latin typeface="Georgia" panose="02040502050405020303" pitchFamily="18" charset="0"/>
              </a:rPr>
              <a:t> </a:t>
            </a:r>
            <a:r>
              <a:rPr lang="fi-FI" sz="2000" dirty="0" smtClean="0">
                <a:latin typeface="Georgia" panose="02040502050405020303" pitchFamily="18" charset="0"/>
              </a:rPr>
              <a:t>= </a:t>
            </a:r>
            <a:r>
              <a:rPr lang="fi-FI" sz="2000" dirty="0" err="1" smtClean="0">
                <a:latin typeface="Georgia" panose="02040502050405020303" pitchFamily="18" charset="0"/>
              </a:rPr>
              <a:t>partitive</a:t>
            </a:r>
            <a:r>
              <a:rPr lang="fi-FI" sz="2000" dirty="0" smtClean="0">
                <a:latin typeface="Georgia" panose="02040502050405020303" pitchFamily="18" charset="0"/>
              </a:rPr>
              <a:t>. </a:t>
            </a:r>
            <a:r>
              <a:rPr lang="fi-FI" sz="2000" b="0" i="1" dirty="0" smtClean="0">
                <a:latin typeface="Georgia" panose="02040502050405020303" pitchFamily="18" charset="0"/>
              </a:rPr>
              <a:t>-s = -</a:t>
            </a:r>
            <a:r>
              <a:rPr lang="fi-FI" sz="2000" b="0" i="1" dirty="0" err="1" smtClean="0">
                <a:latin typeface="Georgia" panose="02040502050405020303" pitchFamily="18" charset="0"/>
              </a:rPr>
              <a:t>ttA</a:t>
            </a:r>
            <a:r>
              <a:rPr lang="fi-FI" sz="2000" b="0" i="1" dirty="0" smtClean="0">
                <a:latin typeface="Georgia" panose="02040502050405020303" pitchFamily="18" charset="0"/>
              </a:rPr>
              <a:t>, -</a:t>
            </a:r>
            <a:r>
              <a:rPr lang="fi-FI" sz="2000" b="0" i="1" dirty="0" err="1" smtClean="0">
                <a:latin typeface="Georgia" panose="02040502050405020303" pitchFamily="18" charset="0"/>
              </a:rPr>
              <a:t>nen</a:t>
            </a:r>
            <a:r>
              <a:rPr lang="fi-FI" sz="2000" b="0" i="1" dirty="0" smtClean="0">
                <a:latin typeface="Georgia" panose="02040502050405020303" pitchFamily="18" charset="0"/>
              </a:rPr>
              <a:t> = -</a:t>
            </a:r>
            <a:r>
              <a:rPr lang="fi-FI" sz="2000" b="0" i="1" dirty="0" err="1" smtClean="0">
                <a:latin typeface="Georgia" panose="02040502050405020303" pitchFamily="18" charset="0"/>
              </a:rPr>
              <a:t>stA</a:t>
            </a:r>
            <a:endParaRPr lang="fi-FI" sz="2000" b="0" dirty="0">
              <a:latin typeface="Georgia" panose="02040502050405020303" pitchFamily="18" charset="0"/>
            </a:endParaRPr>
          </a:p>
          <a:p>
            <a:pPr lvl="2"/>
            <a:r>
              <a:rPr lang="fi-FI" sz="2000" b="0" i="1" dirty="0" smtClean="0">
                <a:latin typeface="Georgia" panose="02040502050405020303" pitchFamily="18" charset="0"/>
              </a:rPr>
              <a:t>28.2. = Kahdeskymmeneskahdeksas </a:t>
            </a:r>
            <a:r>
              <a:rPr lang="fi-FI" sz="2000" b="0" i="1" dirty="0" smtClean="0">
                <a:latin typeface="Georgia" panose="02040502050405020303" pitchFamily="18" charset="0"/>
              </a:rPr>
              <a:t>toi</a:t>
            </a:r>
            <a:r>
              <a:rPr lang="fi-FI" sz="20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sta </a:t>
            </a:r>
            <a:r>
              <a:rPr lang="fi-FI" sz="2000" i="0" dirty="0" smtClean="0">
                <a:latin typeface="Georgia" panose="02040502050405020303" pitchFamily="18" charset="0"/>
              </a:rPr>
              <a:t>(helmikuuta)</a:t>
            </a:r>
            <a:endParaRPr lang="fi-FI" sz="2000" i="1" dirty="0" smtClean="0">
              <a:latin typeface="Georgia" panose="02040502050405020303" pitchFamily="18" charset="0"/>
            </a:endParaRPr>
          </a:p>
          <a:p>
            <a:pPr lvl="2"/>
            <a:r>
              <a:rPr lang="fi-FI" sz="2000" b="0" i="1" dirty="0" smtClean="0">
                <a:latin typeface="Georgia" panose="02040502050405020303" pitchFamily="18" charset="0"/>
              </a:rPr>
              <a:t>1.5. = ensimmäinen </a:t>
            </a:r>
            <a:r>
              <a:rPr lang="fi-FI" sz="2000" b="0" i="1" dirty="0" smtClean="0">
                <a:latin typeface="Georgia" panose="02040502050405020303" pitchFamily="18" charset="0"/>
              </a:rPr>
              <a:t>viide</a:t>
            </a:r>
            <a:r>
              <a:rPr lang="fi-FI" sz="20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ttä</a:t>
            </a:r>
            <a:r>
              <a:rPr lang="fi-FI" sz="2000" b="0" i="1" dirty="0" smtClean="0">
                <a:latin typeface="Georgia" panose="02040502050405020303" pitchFamily="18" charset="0"/>
              </a:rPr>
              <a:t> </a:t>
            </a:r>
            <a:r>
              <a:rPr lang="fi-FI" sz="2000" b="0" i="0" dirty="0" smtClean="0">
                <a:latin typeface="Georgia" panose="02040502050405020303" pitchFamily="18" charset="0"/>
              </a:rPr>
              <a:t>(toukokuuta)</a:t>
            </a:r>
            <a:endParaRPr lang="fi-FI" sz="2000" b="0" i="1" dirty="0" smtClean="0">
              <a:latin typeface="Georgia" panose="02040502050405020303" pitchFamily="18" charset="0"/>
            </a:endParaRPr>
          </a:p>
          <a:p>
            <a:pPr lvl="2"/>
            <a:r>
              <a:rPr lang="fi-FI" sz="2000" b="0" i="1" dirty="0" smtClean="0">
                <a:latin typeface="Georgia" panose="02040502050405020303" pitchFamily="18" charset="0"/>
              </a:rPr>
              <a:t>6.12. = kuudes </a:t>
            </a:r>
            <a:r>
              <a:rPr lang="fi-FI" sz="2000" b="0" i="1" dirty="0" smtClean="0">
                <a:latin typeface="Georgia" panose="02040502050405020303" pitchFamily="18" charset="0"/>
              </a:rPr>
              <a:t>kahde</a:t>
            </a:r>
            <a:r>
              <a:rPr lang="fi-FI" sz="20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tta</a:t>
            </a:r>
            <a:r>
              <a:rPr lang="fi-FI" sz="2000" b="0" i="1" dirty="0" smtClean="0">
                <a:latin typeface="Georgia" panose="02040502050405020303" pitchFamily="18" charset="0"/>
              </a:rPr>
              <a:t>toista </a:t>
            </a:r>
            <a:r>
              <a:rPr lang="fi-FI" sz="2000" b="0" i="0" dirty="0" smtClean="0">
                <a:latin typeface="Georgia" panose="02040502050405020303" pitchFamily="18" charset="0"/>
              </a:rPr>
              <a:t>(joulukuuta)</a:t>
            </a:r>
            <a:endParaRPr lang="fi-FI" sz="2000" b="0" i="1" dirty="0" smtClean="0">
              <a:latin typeface="Georgia" panose="02040502050405020303" pitchFamily="18" charset="0"/>
            </a:endParaRPr>
          </a:p>
          <a:p>
            <a:endParaRPr lang="fi-FI" b="0" i="1" dirty="0">
              <a:latin typeface="Georgia" panose="02040502050405020303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A649A5E8-EE9D-CB41-8F80-274DF3CEAEDA}" type="datetime1">
              <a:rPr lang="fi-FI" smtClean="0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7D79A8AE-7274-0C4A-AB42-92022833E6E2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sp>
        <p:nvSpPr>
          <p:cNvPr id="3" name="Rounded Rectangle 2"/>
          <p:cNvSpPr/>
          <p:nvPr/>
        </p:nvSpPr>
        <p:spPr>
          <a:xfrm>
            <a:off x="540001" y="3819271"/>
            <a:ext cx="7959943" cy="1778924"/>
          </a:xfrm>
          <a:prstGeom prst="round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744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616527"/>
          </a:xfrm>
        </p:spPr>
        <p:txBody>
          <a:bodyPr/>
          <a:lstStyle/>
          <a:p>
            <a:r>
              <a:rPr lang="fi-FI" i="1" dirty="0" smtClean="0">
                <a:latin typeface="Georgia" panose="02040502050405020303" pitchFamily="18" charset="0"/>
              </a:rPr>
              <a:t>Kotona</a:t>
            </a:r>
            <a:endParaRPr lang="fi-FI" i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40001" y="1183265"/>
            <a:ext cx="8085599" cy="4333967"/>
          </a:xfrm>
        </p:spPr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Kotiläksyt</a:t>
            </a:r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>
                <a:latin typeface="Georgia" panose="02040502050405020303" pitchFamily="18" charset="0"/>
              </a:rPr>
              <a:t>Kappale</a:t>
            </a:r>
            <a:r>
              <a:rPr lang="en-US" b="0" dirty="0" smtClean="0">
                <a:latin typeface="Georgia" panose="02040502050405020303" pitchFamily="18" charset="0"/>
              </a:rPr>
              <a:t> 9 + </a:t>
            </a:r>
            <a:r>
              <a:rPr lang="en-US" b="0" dirty="0" err="1" smtClean="0">
                <a:latin typeface="Georgia" panose="02040502050405020303" pitchFamily="18" charset="0"/>
              </a:rPr>
              <a:t>harjoitukset</a:t>
            </a:r>
            <a:r>
              <a:rPr lang="en-US" b="0" dirty="0" smtClean="0">
                <a:latin typeface="Georgia" panose="02040502050405020303" pitchFamily="18" charset="0"/>
              </a:rPr>
              <a:t> </a:t>
            </a:r>
            <a:r>
              <a:rPr lang="en-US" b="0" dirty="0">
                <a:latin typeface="Georgia" panose="02040502050405020303" pitchFamily="18" charset="0"/>
              </a:rPr>
              <a:t>3 - 5 s. 207-208.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Georgia" panose="02040502050405020303" pitchFamily="18" charset="0"/>
              </a:rPr>
              <a:t>Tee </a:t>
            </a:r>
            <a:r>
              <a:rPr lang="en-US" b="0" dirty="0" err="1">
                <a:latin typeface="Georgia" panose="02040502050405020303" pitchFamily="18" charset="0"/>
              </a:rPr>
              <a:t>harjoitus</a:t>
            </a:r>
            <a:r>
              <a:rPr lang="en-US" b="0" dirty="0">
                <a:latin typeface="Georgia" panose="02040502050405020303" pitchFamily="18" charset="0"/>
              </a:rPr>
              <a:t> 14 s. 242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r>
              <a:rPr lang="en-US" dirty="0" err="1">
                <a:latin typeface="Georgia" panose="02040502050405020303" pitchFamily="18" charset="0"/>
              </a:rPr>
              <a:t>Ennakkotehtävät</a:t>
            </a:r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>
                <a:latin typeface="Georgia" panose="02040502050405020303" pitchFamily="18" charset="0"/>
              </a:rPr>
              <a:t>Lue</a:t>
            </a:r>
            <a:r>
              <a:rPr lang="en-US" b="0" dirty="0" smtClean="0">
                <a:latin typeface="Georgia" panose="02040502050405020303" pitchFamily="18" charset="0"/>
              </a:rPr>
              <a:t> </a:t>
            </a:r>
            <a:r>
              <a:rPr lang="en-US" b="0" dirty="0">
                <a:latin typeface="Georgia" panose="02040502050405020303" pitchFamily="18" charset="0"/>
              </a:rPr>
              <a:t>s. 202: when you give, </a:t>
            </a:r>
            <a:r>
              <a:rPr lang="en-US" b="0" dirty="0" err="1">
                <a:latin typeface="Georgia" panose="02040502050405020303" pitchFamily="18" charset="0"/>
              </a:rPr>
              <a:t>recieve</a:t>
            </a:r>
            <a:r>
              <a:rPr lang="en-US" b="0" dirty="0">
                <a:latin typeface="Georgia" panose="02040502050405020303" pitchFamily="18" charset="0"/>
              </a:rPr>
              <a:t> or communicate, what grammatical cases do you use? Remember </a:t>
            </a:r>
            <a:r>
              <a:rPr lang="en-US" b="0" dirty="0" err="1">
                <a:latin typeface="Georgia" panose="02040502050405020303" pitchFamily="18" charset="0"/>
              </a:rPr>
              <a:t>minulla</a:t>
            </a:r>
            <a:r>
              <a:rPr lang="en-US" b="0" dirty="0">
                <a:latin typeface="Georgia" panose="02040502050405020303" pitchFamily="18" charset="0"/>
              </a:rPr>
              <a:t> on -</a:t>
            </a:r>
            <a:r>
              <a:rPr lang="en-US" b="0" dirty="0" smtClean="0">
                <a:latin typeface="Georgia" panose="02040502050405020303" pitchFamily="18" charset="0"/>
              </a:rPr>
              <a:t>structure!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Georgia" panose="02040502050405020303" pitchFamily="18" charset="0"/>
              </a:rPr>
              <a:t>Tee </a:t>
            </a:r>
            <a:r>
              <a:rPr lang="en-US" b="0" dirty="0" err="1">
                <a:latin typeface="Georgia" panose="02040502050405020303" pitchFamily="18" charset="0"/>
              </a:rPr>
              <a:t>harjoitus</a:t>
            </a:r>
            <a:r>
              <a:rPr lang="en-US" b="0" dirty="0">
                <a:latin typeface="Georgia" panose="02040502050405020303" pitchFamily="18" charset="0"/>
              </a:rPr>
              <a:t> 15, s. 215.</a:t>
            </a:r>
            <a:endParaRPr lang="fi-FI" b="0" dirty="0">
              <a:latin typeface="Georgia" panose="020405020504050203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947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i="1" dirty="0" smtClean="0">
                <a:latin typeface="Georgia" panose="02040502050405020303" pitchFamily="18" charset="0"/>
              </a:rPr>
              <a:t>Minulla on hirveä kiire –</a:t>
            </a:r>
            <a:br>
              <a:rPr lang="fi-FI" i="1" dirty="0" smtClean="0">
                <a:latin typeface="Georgia" panose="02040502050405020303" pitchFamily="18" charset="0"/>
              </a:rPr>
            </a:br>
            <a:r>
              <a:rPr lang="fi-FI" b="0" i="1" dirty="0" smtClean="0">
                <a:latin typeface="Georgia" panose="02040502050405020303" pitchFamily="18" charset="0"/>
              </a:rPr>
              <a:t>Minulla on pian kokous!</a:t>
            </a:r>
            <a:endParaRPr lang="fi-FI" i="1" dirty="0">
              <a:latin typeface="Georgia" panose="02040502050405020303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40001" y="2917767"/>
            <a:ext cx="3988079" cy="2599465"/>
          </a:xfrm>
        </p:spPr>
        <p:txBody>
          <a:bodyPr/>
          <a:lstStyle/>
          <a:p>
            <a:r>
              <a:rPr lang="fi-FI" b="0" i="1" dirty="0" smtClean="0">
                <a:latin typeface="Georgia" panose="02040502050405020303" pitchFamily="18" charset="0"/>
              </a:rPr>
              <a:t>Minulla on uusi polkupyörä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Minulla on uusi vaimo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Minulla on flunssa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Minulla on kokous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Minulla on kiire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081549" y="2917767"/>
            <a:ext cx="4544051" cy="2599465"/>
          </a:xfrm>
        </p:spPr>
        <p:txBody>
          <a:bodyPr/>
          <a:lstStyle/>
          <a:p>
            <a:r>
              <a:rPr lang="fi-FI" b="0" dirty="0" smtClean="0">
                <a:latin typeface="Georgia" panose="02040502050405020303" pitchFamily="18" charset="0"/>
              </a:rPr>
              <a:t>= ’I </a:t>
            </a:r>
            <a:r>
              <a:rPr lang="fi-FI" b="0" dirty="0" err="1" smtClean="0">
                <a:latin typeface="Georgia" panose="02040502050405020303" pitchFamily="18" charset="0"/>
              </a:rPr>
              <a:t>have</a:t>
            </a:r>
            <a:r>
              <a:rPr lang="fi-FI" b="0" dirty="0" smtClean="0">
                <a:latin typeface="Georgia" panose="02040502050405020303" pitchFamily="18" charset="0"/>
              </a:rPr>
              <a:t> a </a:t>
            </a:r>
            <a:r>
              <a:rPr lang="fi-FI" b="0" dirty="0" err="1" smtClean="0">
                <a:latin typeface="Georgia" panose="02040502050405020303" pitchFamily="18" charset="0"/>
              </a:rPr>
              <a:t>new</a:t>
            </a:r>
            <a:r>
              <a:rPr lang="fi-FI" b="0" dirty="0" smtClean="0">
                <a:latin typeface="Georgia" panose="02040502050405020303" pitchFamily="18" charset="0"/>
              </a:rPr>
              <a:t> </a:t>
            </a:r>
            <a:r>
              <a:rPr lang="fi-FI" b="0" dirty="0" err="1" smtClean="0">
                <a:latin typeface="Georgia" panose="02040502050405020303" pitchFamily="18" charset="0"/>
              </a:rPr>
              <a:t>bicycle</a:t>
            </a:r>
            <a:r>
              <a:rPr lang="fi-FI" b="0" dirty="0" smtClean="0">
                <a:latin typeface="Georgia" panose="02040502050405020303" pitchFamily="18" charset="0"/>
              </a:rPr>
              <a:t>’</a:t>
            </a:r>
          </a:p>
          <a:p>
            <a:r>
              <a:rPr lang="fi-FI" b="0" dirty="0" smtClean="0">
                <a:latin typeface="Georgia" panose="02040502050405020303" pitchFamily="18" charset="0"/>
              </a:rPr>
              <a:t>= ’I </a:t>
            </a:r>
            <a:r>
              <a:rPr lang="fi-FI" b="0" dirty="0" err="1" smtClean="0">
                <a:latin typeface="Georgia" panose="02040502050405020303" pitchFamily="18" charset="0"/>
              </a:rPr>
              <a:t>have</a:t>
            </a:r>
            <a:r>
              <a:rPr lang="fi-FI" b="0" dirty="0" smtClean="0">
                <a:latin typeface="Georgia" panose="02040502050405020303" pitchFamily="18" charset="0"/>
              </a:rPr>
              <a:t> a </a:t>
            </a:r>
            <a:r>
              <a:rPr lang="fi-FI" b="0" dirty="0" err="1" smtClean="0">
                <a:latin typeface="Georgia" panose="02040502050405020303" pitchFamily="18" charset="0"/>
              </a:rPr>
              <a:t>new</a:t>
            </a:r>
            <a:r>
              <a:rPr lang="fi-FI" b="0" dirty="0" smtClean="0">
                <a:latin typeface="Georgia" panose="02040502050405020303" pitchFamily="18" charset="0"/>
              </a:rPr>
              <a:t> </a:t>
            </a:r>
            <a:r>
              <a:rPr lang="fi-FI" b="0" dirty="0" err="1" smtClean="0">
                <a:latin typeface="Georgia" panose="02040502050405020303" pitchFamily="18" charset="0"/>
              </a:rPr>
              <a:t>wife</a:t>
            </a:r>
            <a:r>
              <a:rPr lang="fi-FI" b="0" dirty="0" smtClean="0">
                <a:latin typeface="Georgia" panose="02040502050405020303" pitchFamily="18" charset="0"/>
              </a:rPr>
              <a:t>’</a:t>
            </a:r>
          </a:p>
          <a:p>
            <a:r>
              <a:rPr lang="fi-FI" b="0" dirty="0" smtClean="0">
                <a:latin typeface="Georgia" panose="02040502050405020303" pitchFamily="18" charset="0"/>
              </a:rPr>
              <a:t>= ’I </a:t>
            </a:r>
            <a:r>
              <a:rPr lang="fi-FI" b="0" dirty="0" err="1" smtClean="0">
                <a:latin typeface="Georgia" panose="02040502050405020303" pitchFamily="18" charset="0"/>
              </a:rPr>
              <a:t>have</a:t>
            </a:r>
            <a:r>
              <a:rPr lang="fi-FI" b="0" dirty="0" smtClean="0">
                <a:latin typeface="Georgia" panose="02040502050405020303" pitchFamily="18" charset="0"/>
              </a:rPr>
              <a:t> a </a:t>
            </a:r>
            <a:r>
              <a:rPr lang="fi-FI" b="0" dirty="0" err="1" smtClean="0">
                <a:latin typeface="Georgia" panose="02040502050405020303" pitchFamily="18" charset="0"/>
              </a:rPr>
              <a:t>flu</a:t>
            </a:r>
            <a:r>
              <a:rPr lang="fi-FI" b="0" dirty="0" smtClean="0">
                <a:latin typeface="Georgia" panose="02040502050405020303" pitchFamily="18" charset="0"/>
              </a:rPr>
              <a:t>’</a:t>
            </a:r>
          </a:p>
          <a:p>
            <a:r>
              <a:rPr lang="fi-FI" b="0" dirty="0" smtClean="0">
                <a:latin typeface="Georgia" panose="02040502050405020303" pitchFamily="18" charset="0"/>
              </a:rPr>
              <a:t>= ’I </a:t>
            </a:r>
            <a:r>
              <a:rPr lang="fi-FI" b="0" dirty="0" err="1" smtClean="0">
                <a:latin typeface="Georgia" panose="02040502050405020303" pitchFamily="18" charset="0"/>
              </a:rPr>
              <a:t>have</a:t>
            </a:r>
            <a:r>
              <a:rPr lang="fi-FI" b="0" dirty="0" smtClean="0">
                <a:latin typeface="Georgia" panose="02040502050405020303" pitchFamily="18" charset="0"/>
              </a:rPr>
              <a:t> a </a:t>
            </a:r>
            <a:r>
              <a:rPr lang="fi-FI" b="0" dirty="0" err="1" smtClean="0">
                <a:latin typeface="Georgia" panose="02040502050405020303" pitchFamily="18" charset="0"/>
              </a:rPr>
              <a:t>meeting</a:t>
            </a:r>
            <a:r>
              <a:rPr lang="fi-FI" b="0" dirty="0" smtClean="0">
                <a:latin typeface="Georgia" panose="02040502050405020303" pitchFamily="18" charset="0"/>
              </a:rPr>
              <a:t>’</a:t>
            </a:r>
          </a:p>
          <a:p>
            <a:r>
              <a:rPr lang="fi-FI" b="0" dirty="0" smtClean="0">
                <a:latin typeface="Georgia" panose="02040502050405020303" pitchFamily="18" charset="0"/>
              </a:rPr>
              <a:t>= ’I am </a:t>
            </a:r>
            <a:r>
              <a:rPr lang="fi-FI" b="0" dirty="0" err="1" smtClean="0">
                <a:latin typeface="Georgia" panose="02040502050405020303" pitchFamily="18" charset="0"/>
              </a:rPr>
              <a:t>busy</a:t>
            </a:r>
            <a:r>
              <a:rPr lang="fi-FI" b="0" dirty="0" smtClean="0">
                <a:latin typeface="Georgia" panose="02040502050405020303" pitchFamily="18" charset="0"/>
              </a:rPr>
              <a:t>’</a:t>
            </a:r>
            <a:endParaRPr lang="fi-FI" b="0" dirty="0">
              <a:latin typeface="Georgia" panose="02040502050405020303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A649A5E8-EE9D-CB41-8F80-274DF3CEAEDA}" type="datetime1">
              <a:rPr lang="fi-FI" smtClean="0"/>
              <a:pPr>
                <a:defRPr/>
              </a:pPr>
              <a:t>12.3.2019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7D79A8AE-7274-0C4A-AB42-92022833E6E2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540001" y="1576798"/>
            <a:ext cx="808559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i="1" dirty="0">
                <a:latin typeface="Georgia" panose="02040502050405020303" pitchFamily="18" charset="0"/>
              </a:rPr>
              <a:t>Minulla on </a:t>
            </a:r>
            <a:r>
              <a:rPr lang="fi-FI" sz="2000" b="1" dirty="0">
                <a:latin typeface="Georgia" panose="02040502050405020303" pitchFamily="18" charset="0"/>
              </a:rPr>
              <a:t>(’I </a:t>
            </a:r>
            <a:r>
              <a:rPr lang="fi-FI" sz="2000" b="1" dirty="0" err="1">
                <a:latin typeface="Georgia" panose="02040502050405020303" pitchFamily="18" charset="0"/>
              </a:rPr>
              <a:t>have</a:t>
            </a:r>
            <a:r>
              <a:rPr lang="fi-FI" sz="2000" b="1" dirty="0">
                <a:latin typeface="Georgia" panose="02040502050405020303" pitchFamily="18" charset="0"/>
              </a:rPr>
              <a:t>’) = </a:t>
            </a:r>
            <a:r>
              <a:rPr lang="fi-FI" sz="2000" b="1" dirty="0" err="1">
                <a:latin typeface="Georgia" panose="02040502050405020303" pitchFamily="18" charset="0"/>
              </a:rPr>
              <a:t>possession</a:t>
            </a:r>
            <a:r>
              <a:rPr lang="fi-FI" sz="2000" b="1" dirty="0">
                <a:latin typeface="Georgia" panose="02040502050405020303" pitchFamily="18" charset="0"/>
              </a:rPr>
              <a:t> </a:t>
            </a:r>
            <a:r>
              <a:rPr lang="fi-FI" sz="2000" b="1" dirty="0" err="1">
                <a:latin typeface="Georgia" panose="02040502050405020303" pitchFamily="18" charset="0"/>
              </a:rPr>
              <a:t>but</a:t>
            </a:r>
            <a:r>
              <a:rPr lang="fi-FI" sz="2000" b="1" dirty="0">
                <a:latin typeface="Georgia" panose="02040502050405020303" pitchFamily="18" charset="0"/>
              </a:rPr>
              <a:t> </a:t>
            </a:r>
            <a:r>
              <a:rPr lang="fi-FI" sz="2000" b="1" dirty="0" err="1">
                <a:latin typeface="Georgia" panose="02040502050405020303" pitchFamily="18" charset="0"/>
              </a:rPr>
              <a:t>also</a:t>
            </a:r>
            <a:r>
              <a:rPr lang="fi-FI" sz="2000" b="1" dirty="0">
                <a:latin typeface="Georgia" panose="02040502050405020303" pitchFamily="18" charset="0"/>
              </a:rPr>
              <a:t> </a:t>
            </a:r>
            <a:r>
              <a:rPr lang="fi-FI" sz="2000" b="1" dirty="0" err="1">
                <a:latin typeface="Georgia" panose="02040502050405020303" pitchFamily="18" charset="0"/>
              </a:rPr>
              <a:t>metaphorical</a:t>
            </a:r>
            <a:r>
              <a:rPr lang="fi-FI" sz="2000" b="1" dirty="0">
                <a:latin typeface="Georgia" panose="02040502050405020303" pitchFamily="18" charset="0"/>
              </a:rPr>
              <a:t> and </a:t>
            </a:r>
            <a:r>
              <a:rPr lang="fi-FI" sz="2000" b="1" dirty="0" err="1">
                <a:latin typeface="Georgia" panose="02040502050405020303" pitchFamily="18" charset="0"/>
              </a:rPr>
              <a:t>abstract</a:t>
            </a:r>
            <a:r>
              <a:rPr lang="fi-FI" sz="2000" b="1" dirty="0">
                <a:latin typeface="Georgia" panose="02040502050405020303" pitchFamily="18" charset="0"/>
              </a:rPr>
              <a:t> </a:t>
            </a:r>
            <a:r>
              <a:rPr lang="fi-FI" sz="2000" b="1" dirty="0" err="1">
                <a:latin typeface="Georgia" panose="02040502050405020303" pitchFamily="18" charset="0"/>
              </a:rPr>
              <a:t>possession</a:t>
            </a:r>
            <a:endParaRPr lang="fi-FI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95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i="1" dirty="0" err="1" smtClean="0">
                <a:latin typeface="Georgia" panose="02040502050405020303" pitchFamily="18" charset="0"/>
              </a:rPr>
              <a:t>Minu-lla</a:t>
            </a:r>
            <a:r>
              <a:rPr lang="fi-FI" i="1" dirty="0" smtClean="0">
                <a:latin typeface="Georgia" panose="02040502050405020303" pitchFamily="18" charset="0"/>
              </a:rPr>
              <a:t>, </a:t>
            </a:r>
            <a:r>
              <a:rPr lang="fi-FI" i="1" dirty="0" err="1" smtClean="0">
                <a:latin typeface="Georgia" panose="02040502050405020303" pitchFamily="18" charset="0"/>
              </a:rPr>
              <a:t>minu-lta</a:t>
            </a:r>
            <a:r>
              <a:rPr lang="fi-FI" i="1" dirty="0" smtClean="0">
                <a:latin typeface="Georgia" panose="02040502050405020303" pitchFamily="18" charset="0"/>
              </a:rPr>
              <a:t>, </a:t>
            </a:r>
            <a:r>
              <a:rPr lang="fi-FI" i="1" dirty="0" err="1" smtClean="0">
                <a:latin typeface="Georgia" panose="02040502050405020303" pitchFamily="18" charset="0"/>
              </a:rPr>
              <a:t>minu-lle</a:t>
            </a:r>
            <a:r>
              <a:rPr lang="fi-FI" i="1" dirty="0" smtClean="0">
                <a:latin typeface="Georgia" panose="02040502050405020303" pitchFamily="18" charset="0"/>
              </a:rPr>
              <a:t/>
            </a:r>
            <a:br>
              <a:rPr lang="fi-FI" i="1" dirty="0" smtClean="0">
                <a:latin typeface="Georgia" panose="02040502050405020303" pitchFamily="18" charset="0"/>
              </a:rPr>
            </a:br>
            <a:r>
              <a:rPr lang="fi-FI" b="0" i="1" dirty="0" err="1" smtClean="0">
                <a:latin typeface="Georgia" panose="02040502050405020303" pitchFamily="18" charset="0"/>
              </a:rPr>
              <a:t>possession</a:t>
            </a:r>
            <a:r>
              <a:rPr lang="fi-FI" b="0" i="1" dirty="0" smtClean="0">
                <a:latin typeface="Georgia" panose="02040502050405020303" pitchFamily="18" charset="0"/>
              </a:rPr>
              <a:t>, </a:t>
            </a:r>
            <a:r>
              <a:rPr lang="fi-FI" b="0" i="1" dirty="0" err="1" smtClean="0">
                <a:latin typeface="Georgia" panose="02040502050405020303" pitchFamily="18" charset="0"/>
              </a:rPr>
              <a:t>giving</a:t>
            </a:r>
            <a:r>
              <a:rPr lang="fi-FI" b="0" i="1" dirty="0" smtClean="0">
                <a:latin typeface="Georgia" panose="02040502050405020303" pitchFamily="18" charset="0"/>
              </a:rPr>
              <a:t>, </a:t>
            </a:r>
            <a:r>
              <a:rPr lang="fi-FI" b="0" i="1" dirty="0" err="1" smtClean="0">
                <a:latin typeface="Georgia" panose="02040502050405020303" pitchFamily="18" charset="0"/>
              </a:rPr>
              <a:t>receiving</a:t>
            </a:r>
            <a:r>
              <a:rPr lang="fi-FI" b="0" i="1" dirty="0" smtClean="0">
                <a:latin typeface="Georgia" panose="02040502050405020303" pitchFamily="18" charset="0"/>
              </a:rPr>
              <a:t>, </a:t>
            </a:r>
            <a:endParaRPr lang="fi-FI" i="1" dirty="0">
              <a:latin typeface="Georgia" panose="02040502050405020303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39999" y="2033896"/>
            <a:ext cx="8085599" cy="3831557"/>
          </a:xfrm>
        </p:spPr>
        <p:txBody>
          <a:bodyPr/>
          <a:lstStyle/>
          <a:p>
            <a:r>
              <a:rPr lang="fi-FI" b="0" i="1" dirty="0" smtClean="0">
                <a:latin typeface="Georgia" panose="02040502050405020303" pitchFamily="18" charset="0"/>
              </a:rPr>
              <a:t>Minu</a:t>
            </a:r>
            <a:r>
              <a:rPr lang="fi-FI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lla</a:t>
            </a:r>
            <a:r>
              <a:rPr lang="fi-FI" b="0" i="1" dirty="0" smtClean="0">
                <a:latin typeface="Georgia" panose="02040502050405020303" pitchFamily="18" charset="0"/>
              </a:rPr>
              <a:t> on uusi polkupyörä.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Saan häne</a:t>
            </a:r>
            <a:r>
              <a:rPr lang="fi-FI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ltä</a:t>
            </a:r>
            <a:r>
              <a:rPr lang="fi-FI" b="0" i="1" dirty="0" smtClean="0">
                <a:latin typeface="Georgia" panose="02040502050405020303" pitchFamily="18" charset="0"/>
              </a:rPr>
              <a:t> uuden polkupyörän.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Hän antaa minu</a:t>
            </a:r>
            <a:r>
              <a:rPr lang="fi-FI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lle</a:t>
            </a:r>
            <a:r>
              <a:rPr lang="fi-FI" b="0" i="1" dirty="0" smtClean="0">
                <a:latin typeface="Georgia" panose="02040502050405020303" pitchFamily="18" charset="0"/>
              </a:rPr>
              <a:t> uuden polkupyörän. </a:t>
            </a:r>
          </a:p>
          <a:p>
            <a:endParaRPr lang="fi-FI" b="0" i="1" dirty="0" smtClean="0">
              <a:latin typeface="Georgia" panose="02040502050405020303" pitchFamily="18" charset="0"/>
            </a:endParaRPr>
          </a:p>
          <a:p>
            <a:r>
              <a:rPr lang="fi-FI" b="0" i="1" dirty="0" smtClean="0">
                <a:latin typeface="Georgia" panose="02040502050405020303" pitchFamily="18" charset="0"/>
              </a:rPr>
              <a:t>Minu</a:t>
            </a:r>
            <a:r>
              <a:rPr lang="fi-FI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lla</a:t>
            </a:r>
            <a:r>
              <a:rPr lang="fi-FI" b="0" i="1" dirty="0" smtClean="0">
                <a:latin typeface="Georgia" panose="02040502050405020303" pitchFamily="18" charset="0"/>
              </a:rPr>
              <a:t> on hirveä vatsatauti.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Saan lapsi</a:t>
            </a:r>
            <a:r>
              <a:rPr lang="fi-FI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lta</a:t>
            </a:r>
            <a:r>
              <a:rPr lang="fi-FI" b="0" i="1" dirty="0" smtClean="0">
                <a:latin typeface="Georgia" panose="02040502050405020303" pitchFamily="18" charset="0"/>
              </a:rPr>
              <a:t> hirveän vatsataudin.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Minu</a:t>
            </a:r>
            <a:r>
              <a:rPr lang="fi-FI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lle</a:t>
            </a:r>
            <a:r>
              <a:rPr lang="fi-FI" b="0" i="1" dirty="0" smtClean="0">
                <a:latin typeface="Georgia" panose="02040502050405020303" pitchFamily="18" charset="0"/>
              </a:rPr>
              <a:t> tulee hirveä vatsatauti. </a:t>
            </a:r>
          </a:p>
          <a:p>
            <a:endParaRPr lang="fi-FI" b="0" i="1" dirty="0">
              <a:latin typeface="Georgia" panose="02040502050405020303" pitchFamily="18" charset="0"/>
            </a:endParaRPr>
          </a:p>
          <a:p>
            <a:endParaRPr lang="fi-FI" b="0" i="1" dirty="0">
              <a:latin typeface="Georgia" panose="02040502050405020303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A649A5E8-EE9D-CB41-8F80-274DF3CEAEDA}" type="datetime1">
              <a:rPr lang="fi-FI" smtClean="0"/>
              <a:pPr>
                <a:defRPr/>
              </a:pPr>
              <a:t>12.3.2019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7D79A8AE-7274-0C4A-AB42-92022833E6E2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440576" y="1464309"/>
            <a:ext cx="8262850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100" b="1" i="1" dirty="0" err="1" smtClean="0">
                <a:latin typeface="Georgia" panose="02040502050405020303" pitchFamily="18" charset="0"/>
              </a:rPr>
              <a:t>Moving</a:t>
            </a:r>
            <a:r>
              <a:rPr lang="fi-FI" sz="2100" b="1" i="1" dirty="0" smtClean="0">
                <a:latin typeface="Georgia" panose="02040502050405020303" pitchFamily="18" charset="0"/>
              </a:rPr>
              <a:t> ”into and out of” </a:t>
            </a:r>
            <a:r>
              <a:rPr lang="fi-FI" sz="2100" b="1" i="1" dirty="0" err="1" smtClean="0">
                <a:latin typeface="Georgia" panose="02040502050405020303" pitchFamily="18" charset="0"/>
              </a:rPr>
              <a:t>possession</a:t>
            </a:r>
            <a:r>
              <a:rPr lang="fi-FI" sz="2100" b="1" i="1" dirty="0" smtClean="0">
                <a:latin typeface="Georgia" panose="02040502050405020303" pitchFamily="18" charset="0"/>
              </a:rPr>
              <a:t> = </a:t>
            </a:r>
            <a:r>
              <a:rPr lang="fi-FI" sz="2100" b="1" i="1" dirty="0" err="1" smtClean="0">
                <a:latin typeface="Georgia" panose="02040502050405020303" pitchFamily="18" charset="0"/>
              </a:rPr>
              <a:t>directional</a:t>
            </a:r>
            <a:r>
              <a:rPr lang="fi-FI" sz="2100" b="1" i="1" dirty="0" smtClean="0">
                <a:latin typeface="Georgia" panose="02040502050405020303" pitchFamily="18" charset="0"/>
              </a:rPr>
              <a:t> </a:t>
            </a:r>
            <a:r>
              <a:rPr lang="fi-FI" sz="2100" b="1" i="1" dirty="0" err="1" smtClean="0">
                <a:latin typeface="Georgia" panose="02040502050405020303" pitchFamily="18" charset="0"/>
              </a:rPr>
              <a:t>locatives</a:t>
            </a:r>
            <a:r>
              <a:rPr lang="fi-FI" sz="2100" b="1" i="1" dirty="0" smtClean="0">
                <a:latin typeface="Georgia" panose="02040502050405020303" pitchFamily="18" charset="0"/>
              </a:rPr>
              <a:t> </a:t>
            </a:r>
            <a:endParaRPr lang="fi-FI" sz="2100" b="1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29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alto-yliopisto_2013">
  <a:themeElements>
    <a:clrScheme name="Aalto 2013: Tuned">
      <a:dk1>
        <a:sysClr val="windowText" lastClr="000000"/>
      </a:dk1>
      <a:lt1>
        <a:sysClr val="window" lastClr="FFFFFF"/>
      </a:lt1>
      <a:dk2>
        <a:srgbClr val="005EB8"/>
      </a:dk2>
      <a:lt2>
        <a:srgbClr val="8C857B"/>
      </a:lt2>
      <a:accent1>
        <a:srgbClr val="FFCD00"/>
      </a:accent1>
      <a:accent2>
        <a:srgbClr val="00965E"/>
      </a:accent2>
      <a:accent3>
        <a:srgbClr val="005EB8"/>
      </a:accent3>
      <a:accent4>
        <a:srgbClr val="7D55C7"/>
      </a:accent4>
      <a:accent5>
        <a:srgbClr val="EF3340"/>
      </a:accent5>
      <a:accent6>
        <a:srgbClr val="FF671F"/>
      </a:accent6>
      <a:hlink>
        <a:srgbClr val="000000"/>
      </a:hlink>
      <a:folHlink>
        <a:srgbClr val="8C85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AaltoUniversity_presentation_270115.pptx" id="{B098B754-9CA0-4D02-9861-1931B9A0C66C}" vid="{48AC2796-4C32-4099-B794-82C880EB55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81526D931D8449562EB4C69BA258D" ma:contentTypeVersion="0" ma:contentTypeDescription="Create a new document." ma:contentTypeScope="" ma:versionID="ba1e11fde23b863786958611163a04c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BFE3B32-8AEE-40E1-A228-D331FDE861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ED2348-C7FD-4BE0-940E-337F559BA5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A31AE3E-E47A-4FBB-8C55-C6661F786DA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AaltoUniversity_presentation_270115</Template>
  <TotalTime>2788</TotalTime>
  <Words>271</Words>
  <Application>Microsoft Office PowerPoint</Application>
  <PresentationFormat>On-screen Show (4:3)</PresentationFormat>
  <Paragraphs>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Courier New</vt:lpstr>
      <vt:lpstr>Georgia</vt:lpstr>
      <vt:lpstr>Lucida Grande</vt:lpstr>
      <vt:lpstr>ヒラギノ角ゴ Pro W3</vt:lpstr>
      <vt:lpstr>Aalto-yliopisto_2013</vt:lpstr>
      <vt:lpstr>Suomi 2A H05 Tapani Möttönen  </vt:lpstr>
      <vt:lpstr>Mikä päivä tänään on? Milloin periodi loppuu?</vt:lpstr>
      <vt:lpstr>Kotona</vt:lpstr>
      <vt:lpstr>Minulla on hirveä kiire – Minulla on pian kokous!</vt:lpstr>
      <vt:lpstr>Minu-lla, minu-lta, minu-lle possession, giving, receiving, </vt:lpstr>
    </vt:vector>
  </TitlesOfParts>
  <Company>Aalto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Möttönen Tapani</dc:creator>
  <cp:lastModifiedBy>Möttönen Tapani</cp:lastModifiedBy>
  <cp:revision>175</cp:revision>
  <cp:lastPrinted>2014-03-07T13:14:33Z</cp:lastPrinted>
  <dcterms:created xsi:type="dcterms:W3CDTF">2016-11-09T10:05:16Z</dcterms:created>
  <dcterms:modified xsi:type="dcterms:W3CDTF">2019-03-12T14:16:18Z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0x010100AEB81526D931D8449562EB4C69BA258D</vt:lpwstr>
  </property>
</Properties>
</file>