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8"/>
  </p:notesMasterIdLst>
  <p:sldIdLst>
    <p:sldId id="256" r:id="rId2"/>
    <p:sldId id="464" r:id="rId3"/>
    <p:sldId id="460" r:id="rId4"/>
    <p:sldId id="463" r:id="rId5"/>
    <p:sldId id="461" r:id="rId6"/>
    <p:sldId id="459" r:id="rId7"/>
    <p:sldId id="414" r:id="rId8"/>
    <p:sldId id="456" r:id="rId9"/>
    <p:sldId id="432" r:id="rId10"/>
    <p:sldId id="457" r:id="rId11"/>
    <p:sldId id="466" r:id="rId12"/>
    <p:sldId id="479" r:id="rId13"/>
    <p:sldId id="434" r:id="rId14"/>
    <p:sldId id="436" r:id="rId15"/>
    <p:sldId id="453" r:id="rId16"/>
    <p:sldId id="438" r:id="rId17"/>
    <p:sldId id="454" r:id="rId18"/>
    <p:sldId id="437" r:id="rId19"/>
    <p:sldId id="441" r:id="rId20"/>
    <p:sldId id="473" r:id="rId21"/>
    <p:sldId id="435" r:id="rId22"/>
    <p:sldId id="467" r:id="rId23"/>
    <p:sldId id="477" r:id="rId24"/>
    <p:sldId id="470" r:id="rId25"/>
    <p:sldId id="475" r:id="rId26"/>
    <p:sldId id="476" r:id="rId2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861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77" autoAdjust="0"/>
    <p:restoredTop sz="94262" autoAdjust="0"/>
  </p:normalViewPr>
  <p:slideViewPr>
    <p:cSldViewPr snapToGrid="0">
      <p:cViewPr varScale="1">
        <p:scale>
          <a:sx n="154" d="100"/>
          <a:sy n="154" d="100"/>
        </p:scale>
        <p:origin x="2088" y="1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96.wmf"/><Relationship Id="rId2" Type="http://schemas.openxmlformats.org/officeDocument/2006/relationships/image" Target="../media/image95.wmf"/><Relationship Id="rId1" Type="http://schemas.openxmlformats.org/officeDocument/2006/relationships/image" Target="../media/image94.wmf"/><Relationship Id="rId5" Type="http://schemas.openxmlformats.org/officeDocument/2006/relationships/image" Target="../media/image98.wmf"/><Relationship Id="rId4" Type="http://schemas.openxmlformats.org/officeDocument/2006/relationships/image" Target="../media/image97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1.wmf"/><Relationship Id="rId2" Type="http://schemas.openxmlformats.org/officeDocument/2006/relationships/image" Target="../media/image90.wmf"/><Relationship Id="rId1" Type="http://schemas.openxmlformats.org/officeDocument/2006/relationships/image" Target="../media/image100.wmf"/><Relationship Id="rId4" Type="http://schemas.openxmlformats.org/officeDocument/2006/relationships/image" Target="../media/image91.wmf"/></Relationships>
</file>

<file path=ppt/drawings/_rels/vmlDrawing1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07.wmf"/><Relationship Id="rId13" Type="http://schemas.openxmlformats.org/officeDocument/2006/relationships/image" Target="../media/image109.wmf"/><Relationship Id="rId18" Type="http://schemas.openxmlformats.org/officeDocument/2006/relationships/image" Target="../media/image114.wmf"/><Relationship Id="rId3" Type="http://schemas.openxmlformats.org/officeDocument/2006/relationships/image" Target="../media/image104.wmf"/><Relationship Id="rId7" Type="http://schemas.openxmlformats.org/officeDocument/2006/relationships/image" Target="../media/image18.wmf"/><Relationship Id="rId12" Type="http://schemas.openxmlformats.org/officeDocument/2006/relationships/image" Target="../media/image23.wmf"/><Relationship Id="rId17" Type="http://schemas.openxmlformats.org/officeDocument/2006/relationships/image" Target="../media/image113.wmf"/><Relationship Id="rId2" Type="http://schemas.openxmlformats.org/officeDocument/2006/relationships/image" Target="../media/image103.wmf"/><Relationship Id="rId16" Type="http://schemas.openxmlformats.org/officeDocument/2006/relationships/image" Target="../media/image112.wmf"/><Relationship Id="rId1" Type="http://schemas.openxmlformats.org/officeDocument/2006/relationships/image" Target="../media/image102.wmf"/><Relationship Id="rId6" Type="http://schemas.openxmlformats.org/officeDocument/2006/relationships/image" Target="../media/image28.wmf"/><Relationship Id="rId11" Type="http://schemas.openxmlformats.org/officeDocument/2006/relationships/image" Target="../media/image22.wmf"/><Relationship Id="rId5" Type="http://schemas.openxmlformats.org/officeDocument/2006/relationships/image" Target="../media/image106.wmf"/><Relationship Id="rId15" Type="http://schemas.openxmlformats.org/officeDocument/2006/relationships/image" Target="../media/image111.wmf"/><Relationship Id="rId10" Type="http://schemas.openxmlformats.org/officeDocument/2006/relationships/image" Target="../media/image108.wmf"/><Relationship Id="rId4" Type="http://schemas.openxmlformats.org/officeDocument/2006/relationships/image" Target="../media/image105.wmf"/><Relationship Id="rId9" Type="http://schemas.openxmlformats.org/officeDocument/2006/relationships/image" Target="../media/image29.wmf"/><Relationship Id="rId14" Type="http://schemas.openxmlformats.org/officeDocument/2006/relationships/image" Target="../media/image110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4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4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8.wmf"/></Relationships>
</file>

<file path=ppt/drawings/_rels/vmlDrawing1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0.wmf"/><Relationship Id="rId1" Type="http://schemas.openxmlformats.org/officeDocument/2006/relationships/image" Target="../media/image69.wmf"/></Relationships>
</file>

<file path=ppt/drawings/_rels/vmlDrawing17.vml.rels><?xml version="1.0" encoding="UTF-8" standalone="yes"?>
<Relationships xmlns="http://schemas.openxmlformats.org/package/2006/relationships"><Relationship Id="rId8" Type="http://schemas.openxmlformats.org/officeDocument/2006/relationships/image" Target="../media/image48.wmf"/><Relationship Id="rId3" Type="http://schemas.openxmlformats.org/officeDocument/2006/relationships/image" Target="../media/image121.wmf"/><Relationship Id="rId7" Type="http://schemas.openxmlformats.org/officeDocument/2006/relationships/image" Target="../media/image34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6" Type="http://schemas.openxmlformats.org/officeDocument/2006/relationships/image" Target="../media/image16.wmf"/><Relationship Id="rId5" Type="http://schemas.openxmlformats.org/officeDocument/2006/relationships/image" Target="../media/image69.wmf"/><Relationship Id="rId4" Type="http://schemas.openxmlformats.org/officeDocument/2006/relationships/image" Target="../media/image68.wmf"/></Relationships>
</file>

<file path=ppt/drawings/_rels/vmlDrawing18.vml.rels><?xml version="1.0" encoding="UTF-8" standalone="yes"?>
<Relationships xmlns="http://schemas.openxmlformats.org/package/2006/relationships"><Relationship Id="rId3" Type="http://schemas.openxmlformats.org/officeDocument/2006/relationships/image" Target="../media/image83.wmf"/><Relationship Id="rId2" Type="http://schemas.openxmlformats.org/officeDocument/2006/relationships/image" Target="../media/image123.wmf"/><Relationship Id="rId1" Type="http://schemas.openxmlformats.org/officeDocument/2006/relationships/image" Target="../media/image122.wmf"/><Relationship Id="rId4" Type="http://schemas.openxmlformats.org/officeDocument/2006/relationships/image" Target="../media/image69.w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4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3" Type="http://schemas.openxmlformats.org/officeDocument/2006/relationships/image" Target="../media/image11.wmf"/><Relationship Id="rId7" Type="http://schemas.openxmlformats.org/officeDocument/2006/relationships/image" Target="../media/image15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6" Type="http://schemas.openxmlformats.org/officeDocument/2006/relationships/image" Target="../media/image14.wmf"/><Relationship Id="rId5" Type="http://schemas.openxmlformats.org/officeDocument/2006/relationships/image" Target="../media/image13.wmf"/><Relationship Id="rId4" Type="http://schemas.openxmlformats.org/officeDocument/2006/relationships/image" Target="../media/image12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24.wmf"/><Relationship Id="rId3" Type="http://schemas.openxmlformats.org/officeDocument/2006/relationships/image" Target="../media/image19.wmf"/><Relationship Id="rId7" Type="http://schemas.openxmlformats.org/officeDocument/2006/relationships/image" Target="../media/image23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6" Type="http://schemas.openxmlformats.org/officeDocument/2006/relationships/image" Target="../media/image22.wmf"/><Relationship Id="rId5" Type="http://schemas.openxmlformats.org/officeDocument/2006/relationships/image" Target="../media/image21.wmf"/><Relationship Id="rId4" Type="http://schemas.openxmlformats.org/officeDocument/2006/relationships/image" Target="../media/image20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13" Type="http://schemas.openxmlformats.org/officeDocument/2006/relationships/image" Target="../media/image32.wmf"/><Relationship Id="rId3" Type="http://schemas.openxmlformats.org/officeDocument/2006/relationships/image" Target="../media/image27.wmf"/><Relationship Id="rId7" Type="http://schemas.openxmlformats.org/officeDocument/2006/relationships/image" Target="../media/image29.wmf"/><Relationship Id="rId12" Type="http://schemas.openxmlformats.org/officeDocument/2006/relationships/image" Target="../media/image31.wmf"/><Relationship Id="rId2" Type="http://schemas.openxmlformats.org/officeDocument/2006/relationships/image" Target="../media/image26.wmf"/><Relationship Id="rId1" Type="http://schemas.openxmlformats.org/officeDocument/2006/relationships/image" Target="../media/image25.wmf"/><Relationship Id="rId6" Type="http://schemas.openxmlformats.org/officeDocument/2006/relationships/image" Target="../media/image19.wmf"/><Relationship Id="rId11" Type="http://schemas.openxmlformats.org/officeDocument/2006/relationships/image" Target="../media/image30.wmf"/><Relationship Id="rId5" Type="http://schemas.openxmlformats.org/officeDocument/2006/relationships/image" Target="../media/image18.wmf"/><Relationship Id="rId15" Type="http://schemas.openxmlformats.org/officeDocument/2006/relationships/image" Target="../media/image34.wmf"/><Relationship Id="rId10" Type="http://schemas.openxmlformats.org/officeDocument/2006/relationships/image" Target="../media/image23.wmf"/><Relationship Id="rId4" Type="http://schemas.openxmlformats.org/officeDocument/2006/relationships/image" Target="../media/image28.wmf"/><Relationship Id="rId9" Type="http://schemas.openxmlformats.org/officeDocument/2006/relationships/image" Target="../media/image22.wmf"/><Relationship Id="rId14" Type="http://schemas.openxmlformats.org/officeDocument/2006/relationships/image" Target="../media/image33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13" Type="http://schemas.openxmlformats.org/officeDocument/2006/relationships/image" Target="../media/image43.wmf"/><Relationship Id="rId18" Type="http://schemas.openxmlformats.org/officeDocument/2006/relationships/image" Target="../media/image48.wmf"/><Relationship Id="rId3" Type="http://schemas.openxmlformats.org/officeDocument/2006/relationships/image" Target="../media/image37.wmf"/><Relationship Id="rId7" Type="http://schemas.openxmlformats.org/officeDocument/2006/relationships/image" Target="../media/image39.wmf"/><Relationship Id="rId12" Type="http://schemas.openxmlformats.org/officeDocument/2006/relationships/image" Target="../media/image42.wmf"/><Relationship Id="rId17" Type="http://schemas.openxmlformats.org/officeDocument/2006/relationships/image" Target="../media/image47.wmf"/><Relationship Id="rId2" Type="http://schemas.openxmlformats.org/officeDocument/2006/relationships/image" Target="../media/image36.wmf"/><Relationship Id="rId16" Type="http://schemas.openxmlformats.org/officeDocument/2006/relationships/image" Target="../media/image46.wmf"/><Relationship Id="rId1" Type="http://schemas.openxmlformats.org/officeDocument/2006/relationships/image" Target="../media/image35.wmf"/><Relationship Id="rId6" Type="http://schemas.openxmlformats.org/officeDocument/2006/relationships/image" Target="../media/image18.wmf"/><Relationship Id="rId11" Type="http://schemas.openxmlformats.org/officeDocument/2006/relationships/image" Target="../media/image41.wmf"/><Relationship Id="rId5" Type="http://schemas.openxmlformats.org/officeDocument/2006/relationships/image" Target="../media/image16.wmf"/><Relationship Id="rId15" Type="http://schemas.openxmlformats.org/officeDocument/2006/relationships/image" Target="../media/image45.wmf"/><Relationship Id="rId10" Type="http://schemas.openxmlformats.org/officeDocument/2006/relationships/image" Target="../media/image40.wmf"/><Relationship Id="rId4" Type="http://schemas.openxmlformats.org/officeDocument/2006/relationships/image" Target="../media/image38.wmf"/><Relationship Id="rId9" Type="http://schemas.openxmlformats.org/officeDocument/2006/relationships/image" Target="../media/image22.wmf"/><Relationship Id="rId14" Type="http://schemas.openxmlformats.org/officeDocument/2006/relationships/image" Target="../media/image44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56.wmf"/><Relationship Id="rId13" Type="http://schemas.openxmlformats.org/officeDocument/2006/relationships/image" Target="../media/image61.wmf"/><Relationship Id="rId18" Type="http://schemas.openxmlformats.org/officeDocument/2006/relationships/image" Target="../media/image66.wmf"/><Relationship Id="rId3" Type="http://schemas.openxmlformats.org/officeDocument/2006/relationships/image" Target="../media/image51.wmf"/><Relationship Id="rId7" Type="http://schemas.openxmlformats.org/officeDocument/2006/relationships/image" Target="../media/image55.wmf"/><Relationship Id="rId12" Type="http://schemas.openxmlformats.org/officeDocument/2006/relationships/image" Target="../media/image60.wmf"/><Relationship Id="rId17" Type="http://schemas.openxmlformats.org/officeDocument/2006/relationships/image" Target="../media/image65.wmf"/><Relationship Id="rId2" Type="http://schemas.openxmlformats.org/officeDocument/2006/relationships/image" Target="../media/image50.wmf"/><Relationship Id="rId16" Type="http://schemas.openxmlformats.org/officeDocument/2006/relationships/image" Target="../media/image64.wmf"/><Relationship Id="rId1" Type="http://schemas.openxmlformats.org/officeDocument/2006/relationships/image" Target="../media/image49.wmf"/><Relationship Id="rId6" Type="http://schemas.openxmlformats.org/officeDocument/2006/relationships/image" Target="../media/image54.wmf"/><Relationship Id="rId11" Type="http://schemas.openxmlformats.org/officeDocument/2006/relationships/image" Target="../media/image59.wmf"/><Relationship Id="rId5" Type="http://schemas.openxmlformats.org/officeDocument/2006/relationships/image" Target="../media/image53.wmf"/><Relationship Id="rId15" Type="http://schemas.openxmlformats.org/officeDocument/2006/relationships/image" Target="../media/image63.wmf"/><Relationship Id="rId10" Type="http://schemas.openxmlformats.org/officeDocument/2006/relationships/image" Target="../media/image58.wmf"/><Relationship Id="rId4" Type="http://schemas.openxmlformats.org/officeDocument/2006/relationships/image" Target="../media/image52.wmf"/><Relationship Id="rId9" Type="http://schemas.openxmlformats.org/officeDocument/2006/relationships/image" Target="../media/image57.wmf"/><Relationship Id="rId14" Type="http://schemas.openxmlformats.org/officeDocument/2006/relationships/image" Target="../media/image62.wmf"/></Relationships>
</file>

<file path=ppt/drawings/_rels/vmlDrawing7.v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13" Type="http://schemas.openxmlformats.org/officeDocument/2006/relationships/image" Target="../media/image73.wmf"/><Relationship Id="rId3" Type="http://schemas.openxmlformats.org/officeDocument/2006/relationships/image" Target="../media/image70.wmf"/><Relationship Id="rId7" Type="http://schemas.openxmlformats.org/officeDocument/2006/relationships/image" Target="../media/image29.wmf"/><Relationship Id="rId12" Type="http://schemas.openxmlformats.org/officeDocument/2006/relationships/image" Target="../media/image72.wmf"/><Relationship Id="rId2" Type="http://schemas.openxmlformats.org/officeDocument/2006/relationships/image" Target="../media/image69.wmf"/><Relationship Id="rId1" Type="http://schemas.openxmlformats.org/officeDocument/2006/relationships/image" Target="../media/image68.wmf"/><Relationship Id="rId6" Type="http://schemas.openxmlformats.org/officeDocument/2006/relationships/image" Target="../media/image19.wmf"/><Relationship Id="rId11" Type="http://schemas.openxmlformats.org/officeDocument/2006/relationships/image" Target="../media/image71.wmf"/><Relationship Id="rId5" Type="http://schemas.openxmlformats.org/officeDocument/2006/relationships/image" Target="../media/image18.wmf"/><Relationship Id="rId15" Type="http://schemas.openxmlformats.org/officeDocument/2006/relationships/image" Target="../media/image74.wmf"/><Relationship Id="rId10" Type="http://schemas.openxmlformats.org/officeDocument/2006/relationships/image" Target="../media/image23.wmf"/><Relationship Id="rId4" Type="http://schemas.openxmlformats.org/officeDocument/2006/relationships/image" Target="../media/image28.wmf"/><Relationship Id="rId9" Type="http://schemas.openxmlformats.org/officeDocument/2006/relationships/image" Target="../media/image22.wmf"/><Relationship Id="rId14" Type="http://schemas.openxmlformats.org/officeDocument/2006/relationships/image" Target="../media/image48.wmf"/></Relationships>
</file>

<file path=ppt/drawings/_rels/vmlDrawing8.vml.rels><?xml version="1.0" encoding="UTF-8" standalone="yes"?>
<Relationships xmlns="http://schemas.openxmlformats.org/package/2006/relationships"><Relationship Id="rId8" Type="http://schemas.openxmlformats.org/officeDocument/2006/relationships/image" Target="../media/image83.wmf"/><Relationship Id="rId3" Type="http://schemas.openxmlformats.org/officeDocument/2006/relationships/image" Target="../media/image78.wmf"/><Relationship Id="rId7" Type="http://schemas.openxmlformats.org/officeDocument/2006/relationships/image" Target="../media/image82.wmf"/><Relationship Id="rId12" Type="http://schemas.openxmlformats.org/officeDocument/2006/relationships/image" Target="../media/image87.wmf"/><Relationship Id="rId2" Type="http://schemas.openxmlformats.org/officeDocument/2006/relationships/image" Target="../media/image77.wmf"/><Relationship Id="rId1" Type="http://schemas.openxmlformats.org/officeDocument/2006/relationships/image" Target="../media/image76.wmf"/><Relationship Id="rId6" Type="http://schemas.openxmlformats.org/officeDocument/2006/relationships/image" Target="../media/image81.wmf"/><Relationship Id="rId11" Type="http://schemas.openxmlformats.org/officeDocument/2006/relationships/image" Target="../media/image86.wmf"/><Relationship Id="rId5" Type="http://schemas.openxmlformats.org/officeDocument/2006/relationships/image" Target="../media/image80.wmf"/><Relationship Id="rId10" Type="http://schemas.openxmlformats.org/officeDocument/2006/relationships/image" Target="../media/image85.wmf"/><Relationship Id="rId4" Type="http://schemas.openxmlformats.org/officeDocument/2006/relationships/image" Target="../media/image79.wmf"/><Relationship Id="rId9" Type="http://schemas.openxmlformats.org/officeDocument/2006/relationships/image" Target="../media/image84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90.wmf"/><Relationship Id="rId2" Type="http://schemas.openxmlformats.org/officeDocument/2006/relationships/image" Target="../media/image89.wmf"/><Relationship Id="rId1" Type="http://schemas.openxmlformats.org/officeDocument/2006/relationships/image" Target="../media/image88.wmf"/><Relationship Id="rId4" Type="http://schemas.openxmlformats.org/officeDocument/2006/relationships/image" Target="../media/image9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09DAF2-B2C3-4193-A79F-6034679F44EC}" type="datetimeFigureOut">
              <a:rPr lang="fi-FI" smtClean="0"/>
              <a:t>16.5.2019</a:t>
            </a:fld>
            <a:endParaRPr lang="fi-F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AC0158-E5E3-49B4-AA27-0F1DF085F5F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738240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AC0158-E5E3-49B4-AA27-0F1DF085F5F2}" type="slidenum">
              <a:rPr lang="fi-FI" smtClean="0"/>
              <a:t>13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446015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AC0158-E5E3-49B4-AA27-0F1DF085F5F2}" type="slidenum">
              <a:rPr lang="fi-FI" smtClean="0"/>
              <a:t>16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759074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 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7"/>
          <p:cNvSpPr/>
          <p:nvPr/>
        </p:nvSpPr>
        <p:spPr>
          <a:xfrm>
            <a:off x="406400" y="1712913"/>
            <a:ext cx="8326438" cy="3921125"/>
          </a:xfrm>
          <a:prstGeom prst="rect">
            <a:avLst/>
          </a:prstGeom>
          <a:solidFill>
            <a:srgbClr val="FF7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11" name="Picture 2" descr="Aalto_EN_Science_21_RGB_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75" y="0"/>
            <a:ext cx="1730375" cy="1576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2400" y="1771200"/>
            <a:ext cx="7772400" cy="1332000"/>
          </a:xfrm>
        </p:spPr>
        <p:txBody>
          <a:bodyPr/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noProof="0" smtClean="0"/>
              <a:t>Click to edit Master title style</a:t>
            </a:r>
            <a:endParaRPr lang="en-US" noProof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2400" y="3143248"/>
            <a:ext cx="6285600" cy="2340000"/>
          </a:xfrm>
        </p:spPr>
        <p:txBody>
          <a:bodyPr/>
          <a:lstStyle>
            <a:lvl1pPr marL="0" indent="0" algn="l">
              <a:buNone/>
              <a:defRPr>
                <a:solidFill>
                  <a:schemeClr val="bg1"/>
                </a:solidFill>
                <a:latin typeface="Georgia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 smtClean="0"/>
              <a:t>Click to edit Master subtitle style</a:t>
            </a:r>
            <a:endParaRPr lang="en-US" noProof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1"/>
          </p:nvPr>
        </p:nvSpPr>
        <p:spPr>
          <a:xfrm>
            <a:off x="5144400" y="5961600"/>
            <a:ext cx="1962000" cy="633600"/>
          </a:xfrm>
        </p:spPr>
        <p:txBody>
          <a:bodyPr wrap="none"/>
          <a:lstStyle>
            <a:lvl1pPr marL="0" indent="0">
              <a:spcBef>
                <a:spcPts val="0"/>
              </a:spcBef>
              <a:buNone/>
              <a:defRPr sz="1200" b="1">
                <a:solidFill>
                  <a:schemeClr val="bg2"/>
                </a:solidFill>
              </a:defRPr>
            </a:lvl1pPr>
            <a:lvl2pPr marL="741600" indent="-284400">
              <a:spcBef>
                <a:spcPts val="288"/>
              </a:spcBef>
              <a:defRPr lang="fi-FI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2"/>
          </p:nvPr>
        </p:nvSpPr>
        <p:spPr>
          <a:xfrm>
            <a:off x="7426800" y="5961600"/>
            <a:ext cx="1134000" cy="633600"/>
          </a:xfrm>
        </p:spPr>
        <p:txBody>
          <a:bodyPr wrap="none"/>
          <a:lstStyle>
            <a:lvl1pPr marL="0" indent="0">
              <a:spcBef>
                <a:spcPts val="0"/>
              </a:spcBef>
              <a:buNone/>
              <a:defRPr sz="1200" b="1">
                <a:solidFill>
                  <a:schemeClr val="bg2"/>
                </a:solidFill>
              </a:defRPr>
            </a:lvl1pPr>
            <a:lvl2pPr marL="741600" indent="-284400">
              <a:spcBef>
                <a:spcPts val="288"/>
              </a:spcBef>
              <a:defRPr lang="fi-FI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</p:txBody>
      </p:sp>
      <p:sp>
        <p:nvSpPr>
          <p:cNvPr id="14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862000" y="6138000"/>
            <a:ext cx="2026800" cy="457200"/>
          </a:xfrm>
        </p:spPr>
        <p:txBody>
          <a:bodyPr wrap="none"/>
          <a:lstStyle>
            <a:lvl1pPr marL="0" indent="0">
              <a:spcBef>
                <a:spcPts val="0"/>
              </a:spcBef>
              <a:buNone/>
              <a:defRPr sz="1200" b="1">
                <a:solidFill>
                  <a:schemeClr val="bg2"/>
                </a:solidFill>
              </a:defRPr>
            </a:lvl1pPr>
            <a:lvl2pPr marL="741600" indent="-284400">
              <a:spcBef>
                <a:spcPts val="288"/>
              </a:spcBef>
              <a:defRPr lang="fi-FI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</p:txBody>
      </p:sp>
      <p:sp>
        <p:nvSpPr>
          <p:cNvPr id="15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572400" y="6138000"/>
            <a:ext cx="2048400" cy="457200"/>
          </a:xfrm>
        </p:spPr>
        <p:txBody>
          <a:bodyPr wrap="none"/>
          <a:lstStyle>
            <a:lvl1pPr marL="0" indent="0">
              <a:spcBef>
                <a:spcPts val="0"/>
              </a:spcBef>
              <a:buNone/>
              <a:defRPr sz="1200" b="1">
                <a:solidFill>
                  <a:schemeClr val="bg2"/>
                </a:solidFill>
              </a:defRPr>
            </a:lvl1pPr>
            <a:lvl2pPr marL="741600" indent="-284400">
              <a:spcBef>
                <a:spcPts val="288"/>
              </a:spcBef>
              <a:defRPr lang="fi-FI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572400" y="5961600"/>
            <a:ext cx="2048400" cy="176400"/>
          </a:xfrm>
        </p:spPr>
        <p:txBody>
          <a:bodyPr wrap="none"/>
          <a:lstStyle>
            <a:lvl1pPr marL="0" indent="0">
              <a:spcBef>
                <a:spcPts val="0"/>
              </a:spcBef>
              <a:buNone/>
              <a:defRPr sz="1200" b="1">
                <a:solidFill>
                  <a:schemeClr val="tx1"/>
                </a:solidFill>
              </a:defRPr>
            </a:lvl1pPr>
            <a:lvl2pPr marL="741600" indent="-284400">
              <a:spcBef>
                <a:spcPts val="288"/>
              </a:spcBef>
              <a:defRPr lang="fi-FI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16"/>
          </p:nvPr>
        </p:nvSpPr>
        <p:spPr>
          <a:xfrm>
            <a:off x="2862263" y="5961063"/>
            <a:ext cx="2027237" cy="176212"/>
          </a:xfrm>
        </p:spPr>
        <p:txBody>
          <a:bodyPr wrap="none"/>
          <a:lstStyle>
            <a:lvl1pPr>
              <a:defRPr sz="120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33814B79-7E5C-4569-A11C-C02756A577BC}" type="datetime1">
              <a:rPr lang="en-US" smtClean="0"/>
              <a:t>5/16/2019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3430588" y="6275388"/>
            <a:ext cx="1544637" cy="1254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224383-100C-48ED-B5EB-18D201D072E0}" type="datetime1">
              <a:rPr lang="en-US" smtClean="0"/>
              <a:t>5/16/2019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430588" y="6145213"/>
            <a:ext cx="1544637" cy="1254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3430588" y="6400800"/>
            <a:ext cx="1544637" cy="1254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00A491-D97B-41B3-81C6-EAD372DAE9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On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en-US" noProof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144400" y="6145200"/>
            <a:ext cx="1537200" cy="381600"/>
          </a:xfrm>
        </p:spPr>
        <p:txBody>
          <a:bodyPr>
            <a:noAutofit/>
          </a:bodyPr>
          <a:lstStyle>
            <a:lvl1pPr marL="0" indent="0">
              <a:lnSpc>
                <a:spcPts val="950"/>
              </a:lnSpc>
              <a:spcBef>
                <a:spcPts val="0"/>
              </a:spcBef>
              <a:buNone/>
              <a:defRPr sz="950" b="1">
                <a:solidFill>
                  <a:schemeClr val="bg2"/>
                </a:solidFill>
              </a:defRPr>
            </a:lvl1pPr>
            <a:lvl2pPr marL="273050" indent="-103188">
              <a:defRPr lang="en-US" sz="95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73050" indent="-93663">
              <a:buFont typeface="Symbol" pitchFamily="18" charset="2"/>
              <a:buNone/>
              <a:defRPr sz="900"/>
            </a:lvl3pPr>
            <a:lvl4pPr marL="273050" indent="-93663">
              <a:defRPr sz="900"/>
            </a:lvl4pPr>
            <a:lvl5pPr marL="273050" indent="-93663">
              <a:buFont typeface="Symbol" pitchFamily="18" charset="2"/>
              <a:buChar char="-"/>
              <a:defRPr sz="900"/>
            </a:lvl5pPr>
            <a:lvl6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6pPr>
            <a:lvl7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7pPr>
            <a:lvl8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8pPr>
            <a:lvl9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12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00" y="6145200"/>
            <a:ext cx="1702800" cy="381600"/>
          </a:xfrm>
        </p:spPr>
        <p:txBody>
          <a:bodyPr>
            <a:noAutofit/>
          </a:bodyPr>
          <a:lstStyle>
            <a:lvl1pPr marL="0" indent="0">
              <a:lnSpc>
                <a:spcPts val="950"/>
              </a:lnSpc>
              <a:spcBef>
                <a:spcPts val="0"/>
              </a:spcBef>
              <a:buNone/>
              <a:defRPr sz="950" b="1">
                <a:solidFill>
                  <a:schemeClr val="bg2"/>
                </a:solidFill>
              </a:defRPr>
            </a:lvl1pPr>
            <a:lvl2pPr marL="273050" indent="-103188">
              <a:defRPr lang="en-US" sz="95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73050" indent="-93663">
              <a:buFont typeface="Symbol" pitchFamily="18" charset="2"/>
              <a:buNone/>
              <a:defRPr sz="900"/>
            </a:lvl3pPr>
            <a:lvl4pPr marL="273050" indent="-93663">
              <a:defRPr sz="900"/>
            </a:lvl4pPr>
            <a:lvl5pPr marL="273050" indent="-93663">
              <a:buFont typeface="Symbol" pitchFamily="18" charset="2"/>
              <a:buChar char="-"/>
              <a:defRPr sz="900"/>
            </a:lvl5pPr>
            <a:lvl6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6pPr>
            <a:lvl7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7pPr>
            <a:lvl8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8pPr>
            <a:lvl9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F9525E-2B9C-4656-9C1B-7FF61846E236}" type="datetime1">
              <a:rPr lang="en-US" smtClean="0"/>
              <a:t>5/16/2019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A83BC1-1FE6-446C-A567-802BE73925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Two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en-US" noProof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72400" y="1584000"/>
            <a:ext cx="3924000" cy="4136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84000"/>
            <a:ext cx="3924000" cy="4136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  <a:lvl6pPr>
              <a:buNone/>
              <a:defRPr sz="1400"/>
            </a:lvl6pPr>
            <a:lvl7pPr>
              <a:buNone/>
              <a:defRPr sz="1400"/>
            </a:lvl7pPr>
            <a:lvl8pPr>
              <a:buNone/>
              <a:defRPr sz="1400"/>
            </a:lvl8pPr>
            <a:lvl9pPr>
              <a:buNone/>
              <a:defRPr sz="14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144400" y="6145200"/>
            <a:ext cx="1537200" cy="381600"/>
          </a:xfrm>
        </p:spPr>
        <p:txBody>
          <a:bodyPr>
            <a:noAutofit/>
          </a:bodyPr>
          <a:lstStyle>
            <a:lvl1pPr marL="0" indent="0">
              <a:lnSpc>
                <a:spcPts val="950"/>
              </a:lnSpc>
              <a:spcBef>
                <a:spcPts val="0"/>
              </a:spcBef>
              <a:buNone/>
              <a:defRPr sz="950" b="1">
                <a:solidFill>
                  <a:schemeClr val="bg2"/>
                </a:solidFill>
              </a:defRPr>
            </a:lvl1pPr>
            <a:lvl2pPr marL="273050" indent="-103188">
              <a:defRPr lang="en-US" sz="95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73050" indent="-93663">
              <a:buFont typeface="Symbol" pitchFamily="18" charset="2"/>
              <a:buNone/>
              <a:defRPr sz="900"/>
            </a:lvl3pPr>
            <a:lvl4pPr marL="273050" indent="-93663">
              <a:defRPr sz="900"/>
            </a:lvl4pPr>
            <a:lvl5pPr marL="273050" indent="-93663">
              <a:buFont typeface="Symbol" pitchFamily="18" charset="2"/>
              <a:buChar char="-"/>
              <a:defRPr sz="900"/>
            </a:lvl5pPr>
            <a:lvl6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6pPr>
            <a:lvl7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7pPr>
            <a:lvl8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8pPr>
            <a:lvl9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00" y="6145200"/>
            <a:ext cx="1702800" cy="381600"/>
          </a:xfrm>
        </p:spPr>
        <p:txBody>
          <a:bodyPr>
            <a:noAutofit/>
          </a:bodyPr>
          <a:lstStyle>
            <a:lvl1pPr marL="0" indent="0">
              <a:lnSpc>
                <a:spcPts val="950"/>
              </a:lnSpc>
              <a:spcBef>
                <a:spcPts val="0"/>
              </a:spcBef>
              <a:buNone/>
              <a:defRPr sz="950" b="1">
                <a:solidFill>
                  <a:schemeClr val="bg2"/>
                </a:solidFill>
              </a:defRPr>
            </a:lvl1pPr>
            <a:lvl2pPr marL="273050" indent="-103188">
              <a:defRPr lang="en-US" sz="95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73050" indent="-93663">
              <a:buFont typeface="Symbol" pitchFamily="18" charset="2"/>
              <a:buNone/>
              <a:defRPr sz="900"/>
            </a:lvl3pPr>
            <a:lvl4pPr marL="273050" indent="-93663">
              <a:defRPr sz="900"/>
            </a:lvl4pPr>
            <a:lvl5pPr marL="273050" indent="-93663">
              <a:buFont typeface="Symbol" pitchFamily="18" charset="2"/>
              <a:buChar char="-"/>
              <a:defRPr sz="900"/>
            </a:lvl5pPr>
            <a:lvl6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6pPr>
            <a:lvl7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7pPr>
            <a:lvl8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8pPr>
            <a:lvl9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EA3B1A-C4BB-46B4-94DB-38262A7B4188}" type="datetime1">
              <a:rPr lang="en-US" smtClean="0"/>
              <a:t>5/16/2019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1B33DE-2C81-42CB-88E2-81A316C003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nly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en-US" noProof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144400" y="6145200"/>
            <a:ext cx="1537200" cy="381600"/>
          </a:xfrm>
        </p:spPr>
        <p:txBody>
          <a:bodyPr>
            <a:noAutofit/>
          </a:bodyPr>
          <a:lstStyle>
            <a:lvl1pPr marL="0" indent="0">
              <a:lnSpc>
                <a:spcPts val="950"/>
              </a:lnSpc>
              <a:spcBef>
                <a:spcPts val="0"/>
              </a:spcBef>
              <a:buNone/>
              <a:defRPr sz="950" b="1">
                <a:solidFill>
                  <a:schemeClr val="bg2"/>
                </a:solidFill>
              </a:defRPr>
            </a:lvl1pPr>
            <a:lvl2pPr marL="273050" indent="-103188">
              <a:defRPr lang="en-US" sz="95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73050" indent="-93663">
              <a:buFont typeface="Symbol" pitchFamily="18" charset="2"/>
              <a:buNone/>
              <a:defRPr sz="900"/>
            </a:lvl3pPr>
            <a:lvl4pPr marL="273050" indent="-93663">
              <a:defRPr sz="900"/>
            </a:lvl4pPr>
            <a:lvl5pPr marL="273050" indent="-93663">
              <a:buFont typeface="Symbol" pitchFamily="18" charset="2"/>
              <a:buChar char="-"/>
              <a:defRPr sz="900"/>
            </a:lvl5pPr>
            <a:lvl6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6pPr>
            <a:lvl7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7pPr>
            <a:lvl8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8pPr>
            <a:lvl9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00" y="6145200"/>
            <a:ext cx="1702800" cy="381600"/>
          </a:xfrm>
        </p:spPr>
        <p:txBody>
          <a:bodyPr>
            <a:noAutofit/>
          </a:bodyPr>
          <a:lstStyle>
            <a:lvl1pPr marL="0" indent="0">
              <a:lnSpc>
                <a:spcPts val="950"/>
              </a:lnSpc>
              <a:spcBef>
                <a:spcPts val="0"/>
              </a:spcBef>
              <a:buNone/>
              <a:defRPr sz="950" b="1">
                <a:solidFill>
                  <a:schemeClr val="bg2"/>
                </a:solidFill>
              </a:defRPr>
            </a:lvl1pPr>
            <a:lvl2pPr marL="273050" indent="-103188">
              <a:defRPr lang="en-US" sz="95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73050" indent="-93663">
              <a:buFont typeface="Symbol" pitchFamily="18" charset="2"/>
              <a:buNone/>
              <a:defRPr sz="900"/>
            </a:lvl3pPr>
            <a:lvl4pPr marL="273050" indent="-93663">
              <a:defRPr sz="900"/>
            </a:lvl4pPr>
            <a:lvl5pPr marL="273050" indent="-93663">
              <a:buFont typeface="Symbol" pitchFamily="18" charset="2"/>
              <a:buChar char="-"/>
              <a:defRPr sz="900"/>
            </a:lvl5pPr>
            <a:lvl6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6pPr>
            <a:lvl7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7pPr>
            <a:lvl8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8pPr>
            <a:lvl9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CE2614-DF4A-47BB-AD8D-DA41DDB47716}" type="datetime1">
              <a:rPr lang="en-US" smtClean="0"/>
              <a:t>5/16/2019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35900D-1929-4D89-BF9E-65B5502B24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144400" y="6145200"/>
            <a:ext cx="1537200" cy="381600"/>
          </a:xfrm>
        </p:spPr>
        <p:txBody>
          <a:bodyPr>
            <a:noAutofit/>
          </a:bodyPr>
          <a:lstStyle>
            <a:lvl1pPr marL="0" indent="0">
              <a:lnSpc>
                <a:spcPts val="950"/>
              </a:lnSpc>
              <a:spcBef>
                <a:spcPts val="0"/>
              </a:spcBef>
              <a:buNone/>
              <a:defRPr sz="950" b="1">
                <a:solidFill>
                  <a:schemeClr val="bg2"/>
                </a:solidFill>
              </a:defRPr>
            </a:lvl1pPr>
            <a:lvl2pPr marL="273050" indent="-103188">
              <a:defRPr lang="en-US" sz="95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73050" indent="-93663">
              <a:buFont typeface="Symbol" pitchFamily="18" charset="2"/>
              <a:buNone/>
              <a:defRPr sz="900"/>
            </a:lvl3pPr>
            <a:lvl4pPr marL="273050" indent="-93663">
              <a:defRPr sz="900"/>
            </a:lvl4pPr>
            <a:lvl5pPr marL="273050" indent="-93663">
              <a:buFont typeface="Symbol" pitchFamily="18" charset="2"/>
              <a:buChar char="-"/>
              <a:defRPr sz="900"/>
            </a:lvl5pPr>
            <a:lvl6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6pPr>
            <a:lvl7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7pPr>
            <a:lvl8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8pPr>
            <a:lvl9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00" y="6145200"/>
            <a:ext cx="1702800" cy="381600"/>
          </a:xfrm>
        </p:spPr>
        <p:txBody>
          <a:bodyPr>
            <a:noAutofit/>
          </a:bodyPr>
          <a:lstStyle>
            <a:lvl1pPr marL="0" indent="0">
              <a:lnSpc>
                <a:spcPts val="950"/>
              </a:lnSpc>
              <a:spcBef>
                <a:spcPts val="0"/>
              </a:spcBef>
              <a:buNone/>
              <a:defRPr sz="950" b="1">
                <a:solidFill>
                  <a:schemeClr val="bg2"/>
                </a:solidFill>
              </a:defRPr>
            </a:lvl1pPr>
            <a:lvl2pPr marL="273050" indent="-103188">
              <a:defRPr lang="en-US" sz="95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73050" indent="-93663">
              <a:buFont typeface="Symbol" pitchFamily="18" charset="2"/>
              <a:buNone/>
              <a:defRPr sz="900"/>
            </a:lvl3pPr>
            <a:lvl4pPr marL="273050" indent="-93663">
              <a:defRPr sz="900"/>
            </a:lvl4pPr>
            <a:lvl5pPr marL="273050" indent="-93663">
              <a:buFont typeface="Symbol" pitchFamily="18" charset="2"/>
              <a:buChar char="-"/>
              <a:defRPr sz="900"/>
            </a:lvl5pPr>
            <a:lvl6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6pPr>
            <a:lvl7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7pPr>
            <a:lvl8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8pPr>
            <a:lvl9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2D8BF9-228F-4BEA-B4D5-2C1AD1BA2ABA}" type="datetime1">
              <a:rPr lang="en-US" smtClean="0"/>
              <a:t>5/16/2019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3A51F9-2EAB-4990-902E-03E24A815F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 with marg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en-US" noProof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2400" y="1584000"/>
            <a:ext cx="6285600" cy="4136400"/>
          </a:xfrm>
        </p:spPr>
        <p:txBody>
          <a:bodyPr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144400" y="6145200"/>
            <a:ext cx="1537200" cy="381600"/>
          </a:xfrm>
        </p:spPr>
        <p:txBody>
          <a:bodyPr>
            <a:noAutofit/>
          </a:bodyPr>
          <a:lstStyle>
            <a:lvl1pPr marL="0" indent="0">
              <a:lnSpc>
                <a:spcPts val="950"/>
              </a:lnSpc>
              <a:spcBef>
                <a:spcPts val="0"/>
              </a:spcBef>
              <a:buNone/>
              <a:defRPr sz="950" b="1">
                <a:solidFill>
                  <a:schemeClr val="bg2"/>
                </a:solidFill>
              </a:defRPr>
            </a:lvl1pPr>
            <a:lvl2pPr marL="273050" indent="-103188">
              <a:defRPr lang="en-US" sz="95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73050" indent="-93663">
              <a:buFont typeface="Symbol" pitchFamily="18" charset="2"/>
              <a:buNone/>
              <a:defRPr sz="900"/>
            </a:lvl3pPr>
            <a:lvl4pPr marL="273050" indent="-93663">
              <a:defRPr sz="900"/>
            </a:lvl4pPr>
            <a:lvl5pPr marL="273050" indent="-93663">
              <a:buFont typeface="Symbol" pitchFamily="18" charset="2"/>
              <a:buChar char="-"/>
              <a:defRPr sz="900"/>
            </a:lvl5pPr>
            <a:lvl6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6pPr>
            <a:lvl7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7pPr>
            <a:lvl8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8pPr>
            <a:lvl9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12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00" y="6145200"/>
            <a:ext cx="1702800" cy="381600"/>
          </a:xfrm>
        </p:spPr>
        <p:txBody>
          <a:bodyPr>
            <a:noAutofit/>
          </a:bodyPr>
          <a:lstStyle>
            <a:lvl1pPr marL="0" indent="0">
              <a:lnSpc>
                <a:spcPts val="950"/>
              </a:lnSpc>
              <a:spcBef>
                <a:spcPts val="0"/>
              </a:spcBef>
              <a:buNone/>
              <a:defRPr sz="950" b="1">
                <a:solidFill>
                  <a:schemeClr val="bg2"/>
                </a:solidFill>
              </a:defRPr>
            </a:lvl1pPr>
            <a:lvl2pPr marL="273050" indent="-103188">
              <a:defRPr lang="en-US" sz="95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73050" indent="-93663">
              <a:buFont typeface="Symbol" pitchFamily="18" charset="2"/>
              <a:buNone/>
              <a:defRPr sz="900"/>
            </a:lvl3pPr>
            <a:lvl4pPr marL="273050" indent="-93663">
              <a:defRPr sz="900"/>
            </a:lvl4pPr>
            <a:lvl5pPr marL="273050" indent="-93663">
              <a:buFont typeface="Symbol" pitchFamily="18" charset="2"/>
              <a:buChar char="-"/>
              <a:defRPr sz="900"/>
            </a:lvl5pPr>
            <a:lvl6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6pPr>
            <a:lvl7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7pPr>
            <a:lvl8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8pPr>
            <a:lvl9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A3CFA0-5D99-43DB-A666-2C22106FD249}" type="datetime1">
              <a:rPr lang="en-US" smtClean="0"/>
              <a:t>5/16/2019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4D8531-9D24-4364-8259-44B64DD7E4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Aalto_EN_Science_21_RGB_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75" y="0"/>
            <a:ext cx="1730375" cy="1576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2400" y="1771200"/>
            <a:ext cx="7772400" cy="1332000"/>
          </a:xfrm>
        </p:spPr>
        <p:txBody>
          <a:bodyPr/>
          <a:lstStyle>
            <a:lvl1pPr>
              <a:defRPr sz="4000">
                <a:solidFill>
                  <a:srgbClr val="FF7900"/>
                </a:solidFill>
              </a:defRPr>
            </a:lvl1pPr>
          </a:lstStyle>
          <a:p>
            <a:r>
              <a:rPr lang="en-US" noProof="0" smtClean="0"/>
              <a:t>Click to edit Master title style</a:t>
            </a:r>
            <a:endParaRPr lang="en-US" noProof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2400" y="3143248"/>
            <a:ext cx="6285600" cy="2340000"/>
          </a:xfrm>
        </p:spPr>
        <p:txBody>
          <a:bodyPr/>
          <a:lstStyle>
            <a:lvl1pPr marL="0" indent="0" algn="l">
              <a:buNone/>
              <a:defRPr>
                <a:solidFill>
                  <a:srgbClr val="FF7900"/>
                </a:solidFill>
                <a:latin typeface="Georgia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 smtClean="0"/>
              <a:t>Click to edit Master subtitle style</a:t>
            </a:r>
            <a:endParaRPr lang="en-US" noProof="0"/>
          </a:p>
        </p:txBody>
      </p:sp>
      <p:sp>
        <p:nvSpPr>
          <p:cNvPr id="12" name="Text Placeholder 9"/>
          <p:cNvSpPr>
            <a:spLocks noGrp="1"/>
          </p:cNvSpPr>
          <p:nvPr>
            <p:ph type="body" sz="quarter" idx="11"/>
          </p:nvPr>
        </p:nvSpPr>
        <p:spPr>
          <a:xfrm>
            <a:off x="5144400" y="5961600"/>
            <a:ext cx="1962000" cy="633600"/>
          </a:xfrm>
        </p:spPr>
        <p:txBody>
          <a:bodyPr wrap="none"/>
          <a:lstStyle>
            <a:lvl1pPr marL="0" indent="0">
              <a:spcBef>
                <a:spcPts val="0"/>
              </a:spcBef>
              <a:buNone/>
              <a:defRPr sz="1200" b="1">
                <a:solidFill>
                  <a:schemeClr val="bg2"/>
                </a:solidFill>
              </a:defRPr>
            </a:lvl1pPr>
            <a:lvl2pPr marL="741600" indent="-284400">
              <a:spcBef>
                <a:spcPts val="288"/>
              </a:spcBef>
              <a:defRPr lang="fi-FI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</p:txBody>
      </p:sp>
      <p:sp>
        <p:nvSpPr>
          <p:cNvPr id="17" name="Text Placeholder 9"/>
          <p:cNvSpPr>
            <a:spLocks noGrp="1"/>
          </p:cNvSpPr>
          <p:nvPr>
            <p:ph type="body" sz="quarter" idx="12"/>
          </p:nvPr>
        </p:nvSpPr>
        <p:spPr>
          <a:xfrm>
            <a:off x="7426800" y="5961600"/>
            <a:ext cx="1134000" cy="633600"/>
          </a:xfrm>
        </p:spPr>
        <p:txBody>
          <a:bodyPr wrap="none"/>
          <a:lstStyle>
            <a:lvl1pPr marL="0" indent="0">
              <a:spcBef>
                <a:spcPts val="0"/>
              </a:spcBef>
              <a:buNone/>
              <a:defRPr sz="1200" b="1">
                <a:solidFill>
                  <a:schemeClr val="bg2"/>
                </a:solidFill>
              </a:defRPr>
            </a:lvl1pPr>
            <a:lvl2pPr marL="741600" indent="-284400">
              <a:spcBef>
                <a:spcPts val="288"/>
              </a:spcBef>
              <a:defRPr lang="fi-FI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</p:txBody>
      </p:sp>
      <p:sp>
        <p:nvSpPr>
          <p:cNvPr id="18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862000" y="6138000"/>
            <a:ext cx="2026800" cy="457200"/>
          </a:xfrm>
        </p:spPr>
        <p:txBody>
          <a:bodyPr wrap="none"/>
          <a:lstStyle>
            <a:lvl1pPr marL="0" indent="0">
              <a:spcBef>
                <a:spcPts val="0"/>
              </a:spcBef>
              <a:buNone/>
              <a:defRPr sz="1200" b="1">
                <a:solidFill>
                  <a:schemeClr val="bg2"/>
                </a:solidFill>
              </a:defRPr>
            </a:lvl1pPr>
            <a:lvl2pPr marL="741600" indent="-284400">
              <a:spcBef>
                <a:spcPts val="288"/>
              </a:spcBef>
              <a:defRPr lang="fi-FI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</p:txBody>
      </p:sp>
      <p:sp>
        <p:nvSpPr>
          <p:cNvPr id="19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572400" y="6138000"/>
            <a:ext cx="2048400" cy="457200"/>
          </a:xfrm>
        </p:spPr>
        <p:txBody>
          <a:bodyPr wrap="none"/>
          <a:lstStyle>
            <a:lvl1pPr marL="0" indent="0">
              <a:spcBef>
                <a:spcPts val="0"/>
              </a:spcBef>
              <a:buNone/>
              <a:defRPr sz="1200" b="1">
                <a:solidFill>
                  <a:schemeClr val="bg2"/>
                </a:solidFill>
              </a:defRPr>
            </a:lvl1pPr>
            <a:lvl2pPr marL="741600" indent="-284400">
              <a:spcBef>
                <a:spcPts val="288"/>
              </a:spcBef>
              <a:defRPr lang="fi-FI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</p:txBody>
      </p:sp>
      <p:sp>
        <p:nvSpPr>
          <p:cNvPr id="20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572400" y="5961600"/>
            <a:ext cx="2048400" cy="176400"/>
          </a:xfrm>
        </p:spPr>
        <p:txBody>
          <a:bodyPr wrap="none"/>
          <a:lstStyle>
            <a:lvl1pPr marL="0" indent="0">
              <a:spcBef>
                <a:spcPts val="0"/>
              </a:spcBef>
              <a:buNone/>
              <a:defRPr sz="1200" b="1">
                <a:solidFill>
                  <a:schemeClr val="tx1"/>
                </a:solidFill>
              </a:defRPr>
            </a:lvl1pPr>
            <a:lvl2pPr marL="741600" indent="-284400">
              <a:spcBef>
                <a:spcPts val="288"/>
              </a:spcBef>
              <a:defRPr lang="fi-FI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6"/>
          </p:nvPr>
        </p:nvSpPr>
        <p:spPr>
          <a:xfrm>
            <a:off x="2862263" y="5961063"/>
            <a:ext cx="2027237" cy="176212"/>
          </a:xfrm>
        </p:spPr>
        <p:txBody>
          <a:bodyPr wrap="none"/>
          <a:lstStyle>
            <a:lvl1pPr>
              <a:defRPr sz="120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464F0EB4-CE6C-4933-A3AB-6BD8A768D3F5}" type="datetime1">
              <a:rPr lang="en-US" smtClean="0"/>
              <a:t>5/16/2019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ubtitle 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Aalto_EN_Science_13_RGB_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5900" y="5811838"/>
            <a:ext cx="2374900" cy="1044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9"/>
          <p:cNvSpPr/>
          <p:nvPr/>
        </p:nvSpPr>
        <p:spPr>
          <a:xfrm>
            <a:off x="406400" y="406400"/>
            <a:ext cx="8326438" cy="5472113"/>
          </a:xfrm>
          <a:prstGeom prst="rect">
            <a:avLst/>
          </a:prstGeom>
          <a:solidFill>
            <a:srgbClr val="FF7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2400" y="547200"/>
            <a:ext cx="7772400" cy="22068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 smtClean="0"/>
              <a:t>Click to edit Master title style</a:t>
            </a:r>
            <a:endParaRPr lang="en-US" noProof="0"/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144400" y="6145200"/>
            <a:ext cx="1537200" cy="381600"/>
          </a:xfrm>
        </p:spPr>
        <p:txBody>
          <a:bodyPr>
            <a:noAutofit/>
          </a:bodyPr>
          <a:lstStyle>
            <a:lvl1pPr marL="0" indent="0">
              <a:lnSpc>
                <a:spcPts val="950"/>
              </a:lnSpc>
              <a:spcBef>
                <a:spcPts val="0"/>
              </a:spcBef>
              <a:buNone/>
              <a:defRPr sz="950" b="1">
                <a:solidFill>
                  <a:schemeClr val="bg2"/>
                </a:solidFill>
              </a:defRPr>
            </a:lvl1pPr>
            <a:lvl2pPr marL="273050" indent="-103188">
              <a:defRPr lang="en-US" sz="95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73050" indent="-93663">
              <a:buFont typeface="Symbol" pitchFamily="18" charset="2"/>
              <a:buNone/>
              <a:defRPr sz="900"/>
            </a:lvl3pPr>
            <a:lvl4pPr marL="273050" indent="-93663">
              <a:defRPr sz="900"/>
            </a:lvl4pPr>
            <a:lvl5pPr marL="273050" indent="-93663">
              <a:buFont typeface="Symbol" pitchFamily="18" charset="2"/>
              <a:buChar char="-"/>
              <a:defRPr sz="900"/>
            </a:lvl5pPr>
            <a:lvl6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6pPr>
            <a:lvl7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7pPr>
            <a:lvl8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8pPr>
            <a:lvl9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12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00" y="6145200"/>
            <a:ext cx="1702800" cy="381600"/>
          </a:xfrm>
        </p:spPr>
        <p:txBody>
          <a:bodyPr>
            <a:noAutofit/>
          </a:bodyPr>
          <a:lstStyle>
            <a:lvl1pPr marL="0" indent="0">
              <a:lnSpc>
                <a:spcPts val="950"/>
              </a:lnSpc>
              <a:spcBef>
                <a:spcPts val="0"/>
              </a:spcBef>
              <a:buNone/>
              <a:defRPr sz="950" b="1">
                <a:solidFill>
                  <a:schemeClr val="bg2"/>
                </a:solidFill>
              </a:defRPr>
            </a:lvl1pPr>
            <a:lvl2pPr marL="273050" indent="-103188">
              <a:defRPr lang="en-US" sz="95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73050" indent="-93663">
              <a:buFont typeface="Symbol" pitchFamily="18" charset="2"/>
              <a:buNone/>
              <a:defRPr sz="900"/>
            </a:lvl3pPr>
            <a:lvl4pPr marL="273050" indent="-93663">
              <a:defRPr sz="900"/>
            </a:lvl4pPr>
            <a:lvl5pPr marL="273050" indent="-93663">
              <a:buFont typeface="Symbol" pitchFamily="18" charset="2"/>
              <a:buChar char="-"/>
              <a:defRPr sz="900"/>
            </a:lvl5pPr>
            <a:lvl6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6pPr>
            <a:lvl7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7pPr>
            <a:lvl8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8pPr>
            <a:lvl9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C89C8A-FA46-4ADA-B786-75F6D855885C}" type="datetime1">
              <a:rPr lang="en-US" smtClean="0"/>
              <a:t>5/16/2019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3FA889-3339-435A-8AF9-B2C57C8131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0FED9E-8FD5-464B-9A63-0258E50D975F}" type="datetime1">
              <a:rPr lang="en-US" smtClean="0"/>
              <a:t>5/16/2019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53F8F7-896B-4135-A4D1-0F0914EAE5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Aalto_EN_Science_13_RGB_1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215900" y="5811838"/>
            <a:ext cx="2374900" cy="1044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573088" y="488950"/>
            <a:ext cx="7988300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73088" y="1584325"/>
            <a:ext cx="7988300" cy="4135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30588" y="6275388"/>
            <a:ext cx="1544637" cy="125412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900" b="1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AF5C378E-5406-4359-943B-55F246AE9445}" type="datetime1">
              <a:rPr lang="en-US" smtClean="0"/>
              <a:t>5/16/2019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30588" y="6145213"/>
            <a:ext cx="1544637" cy="125412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900" b="1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430588" y="6400800"/>
            <a:ext cx="1544637" cy="125413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900" b="1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F327D213-3D0B-462A-9182-936F4F2EF5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71500" y="5813425"/>
            <a:ext cx="7988300" cy="65088"/>
          </a:xfrm>
          <a:prstGeom prst="rect">
            <a:avLst/>
          </a:prstGeom>
          <a:solidFill>
            <a:srgbClr val="FF7900">
              <a:alpha val="8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9" r:id="rId2"/>
    <p:sldLayoutId id="2147483668" r:id="rId3"/>
    <p:sldLayoutId id="2147483667" r:id="rId4"/>
    <p:sldLayoutId id="2147483666" r:id="rId5"/>
    <p:sldLayoutId id="2147483665" r:id="rId6"/>
    <p:sldLayoutId id="2147483672" r:id="rId7"/>
    <p:sldLayoutId id="2147483673" r:id="rId8"/>
    <p:sldLayoutId id="2147483664" r:id="rId9"/>
    <p:sldLayoutId id="2147483670" r:id="rId10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 kern="1200">
          <a:solidFill>
            <a:srgbClr val="FF79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FF7900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FF7900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FF7900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FF7900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rgbClr val="FF7900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rgbClr val="FF7900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rgbClr val="FF7900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rgbClr val="FF790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ts val="6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ts val="4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ts val="4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ts val="400"/>
        </a:spcBef>
        <a:spcAft>
          <a:spcPct val="0"/>
        </a:spcAft>
        <a:buFont typeface="Arial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ts val="300"/>
        </a:spcBef>
        <a:spcAft>
          <a:spcPct val="0"/>
        </a:spcAft>
        <a:buFont typeface="Arial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wmf"/><Relationship Id="rId13" Type="http://schemas.openxmlformats.org/officeDocument/2006/relationships/oleObject" Target="../embeddings/oleObject16.bin"/><Relationship Id="rId18" Type="http://schemas.openxmlformats.org/officeDocument/2006/relationships/image" Target="../media/image21.wmf"/><Relationship Id="rId26" Type="http://schemas.openxmlformats.org/officeDocument/2006/relationships/image" Target="../media/image31.wmf"/><Relationship Id="rId3" Type="http://schemas.openxmlformats.org/officeDocument/2006/relationships/oleObject" Target="../embeddings/oleObject22.bin"/><Relationship Id="rId21" Type="http://schemas.openxmlformats.org/officeDocument/2006/relationships/oleObject" Target="../embeddings/oleObject20.bin"/><Relationship Id="rId7" Type="http://schemas.openxmlformats.org/officeDocument/2006/relationships/oleObject" Target="../embeddings/oleObject24.bin"/><Relationship Id="rId12" Type="http://schemas.openxmlformats.org/officeDocument/2006/relationships/image" Target="../media/image18.wmf"/><Relationship Id="rId17" Type="http://schemas.openxmlformats.org/officeDocument/2006/relationships/oleObject" Target="../embeddings/oleObject18.bin"/><Relationship Id="rId25" Type="http://schemas.openxmlformats.org/officeDocument/2006/relationships/oleObject" Target="../embeddings/oleObject28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9.wmf"/><Relationship Id="rId20" Type="http://schemas.openxmlformats.org/officeDocument/2006/relationships/image" Target="../media/image22.wmf"/><Relationship Id="rId29" Type="http://schemas.openxmlformats.org/officeDocument/2006/relationships/oleObject" Target="../embeddings/oleObject30.bin"/><Relationship Id="rId1" Type="http://schemas.openxmlformats.org/officeDocument/2006/relationships/vmlDrawing" Target="../drawings/vmlDrawing4.vml"/><Relationship Id="rId6" Type="http://schemas.openxmlformats.org/officeDocument/2006/relationships/image" Target="../media/image26.wmf"/><Relationship Id="rId11" Type="http://schemas.openxmlformats.org/officeDocument/2006/relationships/oleObject" Target="../embeddings/oleObject15.bin"/><Relationship Id="rId24" Type="http://schemas.openxmlformats.org/officeDocument/2006/relationships/image" Target="../media/image30.wmf"/><Relationship Id="rId32" Type="http://schemas.openxmlformats.org/officeDocument/2006/relationships/image" Target="../media/image34.wmf"/><Relationship Id="rId5" Type="http://schemas.openxmlformats.org/officeDocument/2006/relationships/oleObject" Target="../embeddings/oleObject23.bin"/><Relationship Id="rId15" Type="http://schemas.openxmlformats.org/officeDocument/2006/relationships/oleObject" Target="../embeddings/oleObject26.bin"/><Relationship Id="rId23" Type="http://schemas.openxmlformats.org/officeDocument/2006/relationships/oleObject" Target="../embeddings/oleObject27.bin"/><Relationship Id="rId28" Type="http://schemas.openxmlformats.org/officeDocument/2006/relationships/image" Target="../media/image32.wmf"/><Relationship Id="rId10" Type="http://schemas.openxmlformats.org/officeDocument/2006/relationships/image" Target="../media/image28.wmf"/><Relationship Id="rId19" Type="http://schemas.openxmlformats.org/officeDocument/2006/relationships/oleObject" Target="../embeddings/oleObject19.bin"/><Relationship Id="rId31" Type="http://schemas.openxmlformats.org/officeDocument/2006/relationships/oleObject" Target="../embeddings/oleObject31.bin"/><Relationship Id="rId4" Type="http://schemas.openxmlformats.org/officeDocument/2006/relationships/image" Target="../media/image25.wmf"/><Relationship Id="rId9" Type="http://schemas.openxmlformats.org/officeDocument/2006/relationships/oleObject" Target="../embeddings/oleObject25.bin"/><Relationship Id="rId14" Type="http://schemas.openxmlformats.org/officeDocument/2006/relationships/image" Target="../media/image19.wmf"/><Relationship Id="rId22" Type="http://schemas.openxmlformats.org/officeDocument/2006/relationships/image" Target="../media/image23.wmf"/><Relationship Id="rId27" Type="http://schemas.openxmlformats.org/officeDocument/2006/relationships/oleObject" Target="../embeddings/oleObject29.bin"/><Relationship Id="rId30" Type="http://schemas.openxmlformats.org/officeDocument/2006/relationships/image" Target="../media/image33.wmf"/></Relationships>
</file>

<file path=ppt/slides/_rels/slide11.xml.rels><?xml version="1.0" encoding="UTF-8" standalone="yes"?>
<Relationships xmlns="http://schemas.openxmlformats.org/package/2006/relationships"><Relationship Id="rId13" Type="http://schemas.openxmlformats.org/officeDocument/2006/relationships/oleObject" Target="../embeddings/oleObject36.bin"/><Relationship Id="rId18" Type="http://schemas.openxmlformats.org/officeDocument/2006/relationships/image" Target="../media/image21.wmf"/><Relationship Id="rId26" Type="http://schemas.openxmlformats.org/officeDocument/2006/relationships/image" Target="../media/image42.wmf"/><Relationship Id="rId21" Type="http://schemas.openxmlformats.org/officeDocument/2006/relationships/oleObject" Target="../embeddings/oleObject40.bin"/><Relationship Id="rId34" Type="http://schemas.openxmlformats.org/officeDocument/2006/relationships/image" Target="../media/image46.wmf"/><Relationship Id="rId7" Type="http://schemas.openxmlformats.org/officeDocument/2006/relationships/oleObject" Target="../embeddings/oleObject34.bin"/><Relationship Id="rId12" Type="http://schemas.openxmlformats.org/officeDocument/2006/relationships/image" Target="../media/image16.wmf"/><Relationship Id="rId17" Type="http://schemas.openxmlformats.org/officeDocument/2006/relationships/oleObject" Target="../embeddings/oleObject38.bin"/><Relationship Id="rId25" Type="http://schemas.openxmlformats.org/officeDocument/2006/relationships/oleObject" Target="../embeddings/oleObject42.bin"/><Relationship Id="rId33" Type="http://schemas.openxmlformats.org/officeDocument/2006/relationships/oleObject" Target="../embeddings/oleObject46.bin"/><Relationship Id="rId38" Type="http://schemas.openxmlformats.org/officeDocument/2006/relationships/image" Target="../media/image48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9.wmf"/><Relationship Id="rId20" Type="http://schemas.openxmlformats.org/officeDocument/2006/relationships/image" Target="../media/image22.wmf"/><Relationship Id="rId29" Type="http://schemas.openxmlformats.org/officeDocument/2006/relationships/oleObject" Target="../embeddings/oleObject44.bin"/><Relationship Id="rId1" Type="http://schemas.openxmlformats.org/officeDocument/2006/relationships/vmlDrawing" Target="../drawings/vmlDrawing5.vml"/><Relationship Id="rId6" Type="http://schemas.openxmlformats.org/officeDocument/2006/relationships/image" Target="../media/image36.wmf"/><Relationship Id="rId11" Type="http://schemas.openxmlformats.org/officeDocument/2006/relationships/oleObject" Target="../embeddings/oleObject13.bin"/><Relationship Id="rId24" Type="http://schemas.openxmlformats.org/officeDocument/2006/relationships/image" Target="../media/image41.wmf"/><Relationship Id="rId32" Type="http://schemas.openxmlformats.org/officeDocument/2006/relationships/image" Target="../media/image45.wmf"/><Relationship Id="rId37" Type="http://schemas.openxmlformats.org/officeDocument/2006/relationships/oleObject" Target="../embeddings/oleObject48.bin"/><Relationship Id="rId5" Type="http://schemas.openxmlformats.org/officeDocument/2006/relationships/oleObject" Target="../embeddings/oleObject33.bin"/><Relationship Id="rId15" Type="http://schemas.openxmlformats.org/officeDocument/2006/relationships/oleObject" Target="../embeddings/oleObject37.bin"/><Relationship Id="rId23" Type="http://schemas.openxmlformats.org/officeDocument/2006/relationships/oleObject" Target="../embeddings/oleObject41.bin"/><Relationship Id="rId28" Type="http://schemas.openxmlformats.org/officeDocument/2006/relationships/image" Target="../media/image43.wmf"/><Relationship Id="rId36" Type="http://schemas.openxmlformats.org/officeDocument/2006/relationships/image" Target="../media/image47.wmf"/><Relationship Id="rId10" Type="http://schemas.openxmlformats.org/officeDocument/2006/relationships/image" Target="../media/image38.wmf"/><Relationship Id="rId19" Type="http://schemas.openxmlformats.org/officeDocument/2006/relationships/oleObject" Target="../embeddings/oleObject39.bin"/><Relationship Id="rId31" Type="http://schemas.openxmlformats.org/officeDocument/2006/relationships/oleObject" Target="../embeddings/oleObject45.bin"/><Relationship Id="rId4" Type="http://schemas.openxmlformats.org/officeDocument/2006/relationships/image" Target="../media/image35.wmf"/><Relationship Id="rId9" Type="http://schemas.openxmlformats.org/officeDocument/2006/relationships/oleObject" Target="../embeddings/oleObject35.bin"/><Relationship Id="rId14" Type="http://schemas.openxmlformats.org/officeDocument/2006/relationships/image" Target="../media/image18.wmf"/><Relationship Id="rId22" Type="http://schemas.openxmlformats.org/officeDocument/2006/relationships/image" Target="../media/image40.wmf"/><Relationship Id="rId27" Type="http://schemas.openxmlformats.org/officeDocument/2006/relationships/oleObject" Target="../embeddings/oleObject43.bin"/><Relationship Id="rId30" Type="http://schemas.openxmlformats.org/officeDocument/2006/relationships/image" Target="../media/image44.wmf"/><Relationship Id="rId35" Type="http://schemas.openxmlformats.org/officeDocument/2006/relationships/oleObject" Target="../embeddings/oleObject47.bin"/><Relationship Id="rId8" Type="http://schemas.openxmlformats.org/officeDocument/2006/relationships/image" Target="../media/image37.wmf"/><Relationship Id="rId3" Type="http://schemas.openxmlformats.org/officeDocument/2006/relationships/oleObject" Target="../embeddings/oleObject32.bin"/></Relationships>
</file>

<file path=ppt/slides/_rels/slide12.xml.rels><?xml version="1.0" encoding="UTF-8" standalone="yes"?>
<Relationships xmlns="http://schemas.openxmlformats.org/package/2006/relationships"><Relationship Id="rId13" Type="http://schemas.openxmlformats.org/officeDocument/2006/relationships/image" Target="../media/image53.wmf"/><Relationship Id="rId18" Type="http://schemas.openxmlformats.org/officeDocument/2006/relationships/oleObject" Target="../embeddings/oleObject56.bin"/><Relationship Id="rId26" Type="http://schemas.openxmlformats.org/officeDocument/2006/relationships/oleObject" Target="../embeddings/oleObject60.bin"/><Relationship Id="rId39" Type="http://schemas.openxmlformats.org/officeDocument/2006/relationships/image" Target="../media/image66.wmf"/><Relationship Id="rId21" Type="http://schemas.openxmlformats.org/officeDocument/2006/relationships/image" Target="../media/image57.wmf"/><Relationship Id="rId34" Type="http://schemas.openxmlformats.org/officeDocument/2006/relationships/oleObject" Target="../embeddings/oleObject64.bin"/><Relationship Id="rId7" Type="http://schemas.openxmlformats.org/officeDocument/2006/relationships/image" Target="../media/image50.wmf"/><Relationship Id="rId12" Type="http://schemas.openxmlformats.org/officeDocument/2006/relationships/oleObject" Target="../embeddings/oleObject53.bin"/><Relationship Id="rId17" Type="http://schemas.openxmlformats.org/officeDocument/2006/relationships/image" Target="../media/image55.wmf"/><Relationship Id="rId25" Type="http://schemas.openxmlformats.org/officeDocument/2006/relationships/image" Target="../media/image59.wmf"/><Relationship Id="rId33" Type="http://schemas.openxmlformats.org/officeDocument/2006/relationships/image" Target="../media/image63.wmf"/><Relationship Id="rId38" Type="http://schemas.openxmlformats.org/officeDocument/2006/relationships/oleObject" Target="../embeddings/oleObject66.bin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55.bin"/><Relationship Id="rId20" Type="http://schemas.openxmlformats.org/officeDocument/2006/relationships/oleObject" Target="../embeddings/oleObject57.bin"/><Relationship Id="rId29" Type="http://schemas.openxmlformats.org/officeDocument/2006/relationships/image" Target="../media/image61.wmf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50.bin"/><Relationship Id="rId11" Type="http://schemas.openxmlformats.org/officeDocument/2006/relationships/image" Target="../media/image52.wmf"/><Relationship Id="rId24" Type="http://schemas.openxmlformats.org/officeDocument/2006/relationships/oleObject" Target="../embeddings/oleObject59.bin"/><Relationship Id="rId32" Type="http://schemas.openxmlformats.org/officeDocument/2006/relationships/oleObject" Target="../embeddings/oleObject63.bin"/><Relationship Id="rId37" Type="http://schemas.openxmlformats.org/officeDocument/2006/relationships/image" Target="../media/image65.wmf"/><Relationship Id="rId5" Type="http://schemas.openxmlformats.org/officeDocument/2006/relationships/image" Target="../media/image49.wmf"/><Relationship Id="rId15" Type="http://schemas.openxmlformats.org/officeDocument/2006/relationships/image" Target="../media/image54.wmf"/><Relationship Id="rId23" Type="http://schemas.openxmlformats.org/officeDocument/2006/relationships/image" Target="../media/image58.wmf"/><Relationship Id="rId28" Type="http://schemas.openxmlformats.org/officeDocument/2006/relationships/oleObject" Target="../embeddings/oleObject61.bin"/><Relationship Id="rId36" Type="http://schemas.openxmlformats.org/officeDocument/2006/relationships/oleObject" Target="../embeddings/oleObject65.bin"/><Relationship Id="rId10" Type="http://schemas.openxmlformats.org/officeDocument/2006/relationships/oleObject" Target="../embeddings/oleObject52.bin"/><Relationship Id="rId19" Type="http://schemas.openxmlformats.org/officeDocument/2006/relationships/image" Target="../media/image56.wmf"/><Relationship Id="rId31" Type="http://schemas.openxmlformats.org/officeDocument/2006/relationships/image" Target="../media/image62.wmf"/><Relationship Id="rId4" Type="http://schemas.openxmlformats.org/officeDocument/2006/relationships/oleObject" Target="../embeddings/oleObject49.bin"/><Relationship Id="rId9" Type="http://schemas.openxmlformats.org/officeDocument/2006/relationships/image" Target="../media/image51.wmf"/><Relationship Id="rId14" Type="http://schemas.openxmlformats.org/officeDocument/2006/relationships/oleObject" Target="../embeddings/oleObject54.bin"/><Relationship Id="rId22" Type="http://schemas.openxmlformats.org/officeDocument/2006/relationships/oleObject" Target="../embeddings/oleObject58.bin"/><Relationship Id="rId27" Type="http://schemas.openxmlformats.org/officeDocument/2006/relationships/image" Target="../media/image60.wmf"/><Relationship Id="rId30" Type="http://schemas.openxmlformats.org/officeDocument/2006/relationships/oleObject" Target="../embeddings/oleObject62.bin"/><Relationship Id="rId35" Type="http://schemas.openxmlformats.org/officeDocument/2006/relationships/image" Target="../media/image64.wmf"/><Relationship Id="rId8" Type="http://schemas.openxmlformats.org/officeDocument/2006/relationships/oleObject" Target="../embeddings/oleObject51.bin"/><Relationship Id="rId3" Type="http://schemas.openxmlformats.org/officeDocument/2006/relationships/image" Target="../media/image67.emf"/></Relationships>
</file>

<file path=ppt/slides/_rels/slide13.xml.rels><?xml version="1.0" encoding="UTF-8" standalone="yes"?>
<Relationships xmlns="http://schemas.openxmlformats.org/package/2006/relationships"><Relationship Id="rId13" Type="http://schemas.openxmlformats.org/officeDocument/2006/relationships/oleObject" Target="../embeddings/oleObject71.bin"/><Relationship Id="rId18" Type="http://schemas.openxmlformats.org/officeDocument/2006/relationships/image" Target="../media/image29.wmf"/><Relationship Id="rId26" Type="http://schemas.openxmlformats.org/officeDocument/2006/relationships/image" Target="../media/image71.wmf"/><Relationship Id="rId3" Type="http://schemas.openxmlformats.org/officeDocument/2006/relationships/notesSlide" Target="../notesSlides/notesSlide1.xml"/><Relationship Id="rId21" Type="http://schemas.openxmlformats.org/officeDocument/2006/relationships/oleObject" Target="../embeddings/oleObject75.bin"/><Relationship Id="rId34" Type="http://schemas.openxmlformats.org/officeDocument/2006/relationships/image" Target="../media/image74.wmf"/><Relationship Id="rId7" Type="http://schemas.openxmlformats.org/officeDocument/2006/relationships/oleObject" Target="../embeddings/oleObject68.bin"/><Relationship Id="rId12" Type="http://schemas.openxmlformats.org/officeDocument/2006/relationships/image" Target="../media/image28.wmf"/><Relationship Id="rId17" Type="http://schemas.openxmlformats.org/officeDocument/2006/relationships/oleObject" Target="../embeddings/oleObject73.bin"/><Relationship Id="rId25" Type="http://schemas.openxmlformats.org/officeDocument/2006/relationships/oleObject" Target="../embeddings/oleObject77.bin"/><Relationship Id="rId33" Type="http://schemas.openxmlformats.org/officeDocument/2006/relationships/oleObject" Target="../embeddings/oleObject81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9.wmf"/><Relationship Id="rId20" Type="http://schemas.openxmlformats.org/officeDocument/2006/relationships/image" Target="../media/image21.wmf"/><Relationship Id="rId29" Type="http://schemas.openxmlformats.org/officeDocument/2006/relationships/oleObject" Target="../embeddings/oleObject79.bin"/><Relationship Id="rId1" Type="http://schemas.openxmlformats.org/officeDocument/2006/relationships/vmlDrawing" Target="../drawings/vmlDrawing7.vml"/><Relationship Id="rId6" Type="http://schemas.openxmlformats.org/officeDocument/2006/relationships/image" Target="../media/image68.wmf"/><Relationship Id="rId11" Type="http://schemas.openxmlformats.org/officeDocument/2006/relationships/oleObject" Target="../embeddings/oleObject70.bin"/><Relationship Id="rId24" Type="http://schemas.openxmlformats.org/officeDocument/2006/relationships/image" Target="../media/image23.wmf"/><Relationship Id="rId32" Type="http://schemas.openxmlformats.org/officeDocument/2006/relationships/image" Target="../media/image48.wmf"/><Relationship Id="rId5" Type="http://schemas.openxmlformats.org/officeDocument/2006/relationships/oleObject" Target="../embeddings/oleObject67.bin"/><Relationship Id="rId15" Type="http://schemas.openxmlformats.org/officeDocument/2006/relationships/oleObject" Target="../embeddings/oleObject72.bin"/><Relationship Id="rId23" Type="http://schemas.openxmlformats.org/officeDocument/2006/relationships/oleObject" Target="../embeddings/oleObject76.bin"/><Relationship Id="rId28" Type="http://schemas.openxmlformats.org/officeDocument/2006/relationships/image" Target="../media/image72.wmf"/><Relationship Id="rId10" Type="http://schemas.openxmlformats.org/officeDocument/2006/relationships/image" Target="../media/image70.wmf"/><Relationship Id="rId19" Type="http://schemas.openxmlformats.org/officeDocument/2006/relationships/oleObject" Target="../embeddings/oleObject74.bin"/><Relationship Id="rId31" Type="http://schemas.openxmlformats.org/officeDocument/2006/relationships/oleObject" Target="../embeddings/oleObject80.bin"/><Relationship Id="rId4" Type="http://schemas.openxmlformats.org/officeDocument/2006/relationships/image" Target="../media/image75.PNG"/><Relationship Id="rId9" Type="http://schemas.openxmlformats.org/officeDocument/2006/relationships/oleObject" Target="../embeddings/oleObject69.bin"/><Relationship Id="rId14" Type="http://schemas.openxmlformats.org/officeDocument/2006/relationships/image" Target="../media/image18.wmf"/><Relationship Id="rId22" Type="http://schemas.openxmlformats.org/officeDocument/2006/relationships/image" Target="../media/image22.wmf"/><Relationship Id="rId27" Type="http://schemas.openxmlformats.org/officeDocument/2006/relationships/oleObject" Target="../embeddings/oleObject78.bin"/><Relationship Id="rId30" Type="http://schemas.openxmlformats.org/officeDocument/2006/relationships/image" Target="../media/image73.wmf"/><Relationship Id="rId8" Type="http://schemas.openxmlformats.org/officeDocument/2006/relationships/image" Target="../media/image69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4.bin"/><Relationship Id="rId13" Type="http://schemas.openxmlformats.org/officeDocument/2006/relationships/image" Target="../media/image80.wmf"/><Relationship Id="rId18" Type="http://schemas.openxmlformats.org/officeDocument/2006/relationships/oleObject" Target="../embeddings/oleObject89.bin"/><Relationship Id="rId26" Type="http://schemas.openxmlformats.org/officeDocument/2006/relationships/oleObject" Target="../embeddings/oleObject93.bin"/><Relationship Id="rId3" Type="http://schemas.openxmlformats.org/officeDocument/2006/relationships/oleObject" Target="../embeddings/oleObject82.bin"/><Relationship Id="rId21" Type="http://schemas.openxmlformats.org/officeDocument/2006/relationships/image" Target="../media/image84.wmf"/><Relationship Id="rId7" Type="http://schemas.openxmlformats.org/officeDocument/2006/relationships/image" Target="../media/image77.wmf"/><Relationship Id="rId12" Type="http://schemas.openxmlformats.org/officeDocument/2006/relationships/oleObject" Target="../embeddings/oleObject86.bin"/><Relationship Id="rId17" Type="http://schemas.openxmlformats.org/officeDocument/2006/relationships/image" Target="../media/image82.wmf"/><Relationship Id="rId25" Type="http://schemas.openxmlformats.org/officeDocument/2006/relationships/image" Target="../media/image86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88.bin"/><Relationship Id="rId20" Type="http://schemas.openxmlformats.org/officeDocument/2006/relationships/oleObject" Target="../embeddings/oleObject90.bin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83.bin"/><Relationship Id="rId11" Type="http://schemas.openxmlformats.org/officeDocument/2006/relationships/image" Target="../media/image79.wmf"/><Relationship Id="rId24" Type="http://schemas.openxmlformats.org/officeDocument/2006/relationships/oleObject" Target="../embeddings/oleObject92.bin"/><Relationship Id="rId5" Type="http://schemas.openxmlformats.org/officeDocument/2006/relationships/image" Target="../media/image75.PNG"/><Relationship Id="rId15" Type="http://schemas.openxmlformats.org/officeDocument/2006/relationships/image" Target="../media/image81.wmf"/><Relationship Id="rId23" Type="http://schemas.openxmlformats.org/officeDocument/2006/relationships/image" Target="../media/image85.wmf"/><Relationship Id="rId10" Type="http://schemas.openxmlformats.org/officeDocument/2006/relationships/oleObject" Target="../embeddings/oleObject85.bin"/><Relationship Id="rId19" Type="http://schemas.openxmlformats.org/officeDocument/2006/relationships/image" Target="../media/image83.wmf"/><Relationship Id="rId4" Type="http://schemas.openxmlformats.org/officeDocument/2006/relationships/image" Target="../media/image76.wmf"/><Relationship Id="rId9" Type="http://schemas.openxmlformats.org/officeDocument/2006/relationships/image" Target="../media/image78.wmf"/><Relationship Id="rId14" Type="http://schemas.openxmlformats.org/officeDocument/2006/relationships/oleObject" Target="../embeddings/oleObject87.bin"/><Relationship Id="rId22" Type="http://schemas.openxmlformats.org/officeDocument/2006/relationships/oleObject" Target="../embeddings/oleObject91.bin"/><Relationship Id="rId27" Type="http://schemas.openxmlformats.org/officeDocument/2006/relationships/image" Target="../media/image87.w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9.wmf"/><Relationship Id="rId3" Type="http://schemas.openxmlformats.org/officeDocument/2006/relationships/image" Target="../media/image92.PNG"/><Relationship Id="rId7" Type="http://schemas.openxmlformats.org/officeDocument/2006/relationships/oleObject" Target="../embeddings/oleObject95.bin"/><Relationship Id="rId12" Type="http://schemas.openxmlformats.org/officeDocument/2006/relationships/image" Target="../media/image91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93.PNG"/><Relationship Id="rId11" Type="http://schemas.openxmlformats.org/officeDocument/2006/relationships/oleObject" Target="../embeddings/oleObject97.bin"/><Relationship Id="rId5" Type="http://schemas.openxmlformats.org/officeDocument/2006/relationships/image" Target="../media/image88.wmf"/><Relationship Id="rId10" Type="http://schemas.openxmlformats.org/officeDocument/2006/relationships/image" Target="../media/image90.wmf"/><Relationship Id="rId4" Type="http://schemas.openxmlformats.org/officeDocument/2006/relationships/oleObject" Target="../embeddings/oleObject94.bin"/><Relationship Id="rId9" Type="http://schemas.openxmlformats.org/officeDocument/2006/relationships/oleObject" Target="../embeddings/oleObject96.bin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95.wmf"/><Relationship Id="rId13" Type="http://schemas.openxmlformats.org/officeDocument/2006/relationships/oleObject" Target="../embeddings/oleObject102.bin"/><Relationship Id="rId3" Type="http://schemas.openxmlformats.org/officeDocument/2006/relationships/notesSlide" Target="../notesSlides/notesSlide2.xml"/><Relationship Id="rId7" Type="http://schemas.openxmlformats.org/officeDocument/2006/relationships/oleObject" Target="../embeddings/oleObject99.bin"/><Relationship Id="rId12" Type="http://schemas.openxmlformats.org/officeDocument/2006/relationships/image" Target="../media/image9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94.wmf"/><Relationship Id="rId11" Type="http://schemas.openxmlformats.org/officeDocument/2006/relationships/oleObject" Target="../embeddings/oleObject101.bin"/><Relationship Id="rId5" Type="http://schemas.openxmlformats.org/officeDocument/2006/relationships/oleObject" Target="../embeddings/oleObject98.bin"/><Relationship Id="rId10" Type="http://schemas.openxmlformats.org/officeDocument/2006/relationships/image" Target="../media/image96.wmf"/><Relationship Id="rId4" Type="http://schemas.openxmlformats.org/officeDocument/2006/relationships/image" Target="../media/image99.PNG"/><Relationship Id="rId9" Type="http://schemas.openxmlformats.org/officeDocument/2006/relationships/oleObject" Target="../embeddings/oleObject100.bin"/><Relationship Id="rId14" Type="http://schemas.openxmlformats.org/officeDocument/2006/relationships/image" Target="../media/image98.wmf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5.bin"/><Relationship Id="rId3" Type="http://schemas.openxmlformats.org/officeDocument/2006/relationships/image" Target="../media/image93.PNG"/><Relationship Id="rId7" Type="http://schemas.openxmlformats.org/officeDocument/2006/relationships/image" Target="../media/image90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104.bin"/><Relationship Id="rId11" Type="http://schemas.openxmlformats.org/officeDocument/2006/relationships/image" Target="../media/image91.wmf"/><Relationship Id="rId5" Type="http://schemas.openxmlformats.org/officeDocument/2006/relationships/image" Target="../media/image100.wmf"/><Relationship Id="rId10" Type="http://schemas.openxmlformats.org/officeDocument/2006/relationships/oleObject" Target="../embeddings/oleObject106.bin"/><Relationship Id="rId4" Type="http://schemas.openxmlformats.org/officeDocument/2006/relationships/oleObject" Target="../embeddings/oleObject103.bin"/><Relationship Id="rId9" Type="http://schemas.openxmlformats.org/officeDocument/2006/relationships/image" Target="../media/image101.wmf"/></Relationships>
</file>

<file path=ppt/slides/_rels/slide18.xml.rels><?xml version="1.0" encoding="UTF-8" standalone="yes"?>
<Relationships xmlns="http://schemas.openxmlformats.org/package/2006/relationships"><Relationship Id="rId13" Type="http://schemas.openxmlformats.org/officeDocument/2006/relationships/oleObject" Target="../embeddings/oleObject112.bin"/><Relationship Id="rId18" Type="http://schemas.openxmlformats.org/officeDocument/2006/relationships/image" Target="../media/image107.wmf"/><Relationship Id="rId26" Type="http://schemas.openxmlformats.org/officeDocument/2006/relationships/image" Target="../media/image23.wmf"/><Relationship Id="rId21" Type="http://schemas.openxmlformats.org/officeDocument/2006/relationships/oleObject" Target="../embeddings/oleObject116.bin"/><Relationship Id="rId34" Type="http://schemas.openxmlformats.org/officeDocument/2006/relationships/image" Target="../media/image112.wmf"/><Relationship Id="rId7" Type="http://schemas.openxmlformats.org/officeDocument/2006/relationships/oleObject" Target="../embeddings/oleObject109.bin"/><Relationship Id="rId12" Type="http://schemas.openxmlformats.org/officeDocument/2006/relationships/image" Target="../media/image106.wmf"/><Relationship Id="rId17" Type="http://schemas.openxmlformats.org/officeDocument/2006/relationships/oleObject" Target="../embeddings/oleObject114.bin"/><Relationship Id="rId25" Type="http://schemas.openxmlformats.org/officeDocument/2006/relationships/oleObject" Target="../embeddings/oleObject118.bin"/><Relationship Id="rId33" Type="http://schemas.openxmlformats.org/officeDocument/2006/relationships/oleObject" Target="../embeddings/oleObject122.bin"/><Relationship Id="rId38" Type="http://schemas.openxmlformats.org/officeDocument/2006/relationships/image" Target="../media/image114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8.wmf"/><Relationship Id="rId20" Type="http://schemas.openxmlformats.org/officeDocument/2006/relationships/image" Target="../media/image29.wmf"/><Relationship Id="rId29" Type="http://schemas.openxmlformats.org/officeDocument/2006/relationships/oleObject" Target="../embeddings/oleObject120.bin"/><Relationship Id="rId1" Type="http://schemas.openxmlformats.org/officeDocument/2006/relationships/vmlDrawing" Target="../drawings/vmlDrawing12.vml"/><Relationship Id="rId6" Type="http://schemas.openxmlformats.org/officeDocument/2006/relationships/image" Target="../media/image103.wmf"/><Relationship Id="rId11" Type="http://schemas.openxmlformats.org/officeDocument/2006/relationships/oleObject" Target="../embeddings/oleObject111.bin"/><Relationship Id="rId24" Type="http://schemas.openxmlformats.org/officeDocument/2006/relationships/image" Target="../media/image22.wmf"/><Relationship Id="rId32" Type="http://schemas.openxmlformats.org/officeDocument/2006/relationships/image" Target="../media/image111.wmf"/><Relationship Id="rId37" Type="http://schemas.openxmlformats.org/officeDocument/2006/relationships/oleObject" Target="../embeddings/oleObject124.bin"/><Relationship Id="rId5" Type="http://schemas.openxmlformats.org/officeDocument/2006/relationships/oleObject" Target="../embeddings/oleObject108.bin"/><Relationship Id="rId15" Type="http://schemas.openxmlformats.org/officeDocument/2006/relationships/oleObject" Target="../embeddings/oleObject113.bin"/><Relationship Id="rId23" Type="http://schemas.openxmlformats.org/officeDocument/2006/relationships/oleObject" Target="../embeddings/oleObject117.bin"/><Relationship Id="rId28" Type="http://schemas.openxmlformats.org/officeDocument/2006/relationships/image" Target="../media/image109.wmf"/><Relationship Id="rId36" Type="http://schemas.openxmlformats.org/officeDocument/2006/relationships/image" Target="../media/image113.wmf"/><Relationship Id="rId10" Type="http://schemas.openxmlformats.org/officeDocument/2006/relationships/image" Target="../media/image105.wmf"/><Relationship Id="rId19" Type="http://schemas.openxmlformats.org/officeDocument/2006/relationships/oleObject" Target="../embeddings/oleObject115.bin"/><Relationship Id="rId31" Type="http://schemas.openxmlformats.org/officeDocument/2006/relationships/oleObject" Target="../embeddings/oleObject121.bin"/><Relationship Id="rId4" Type="http://schemas.openxmlformats.org/officeDocument/2006/relationships/image" Target="../media/image102.wmf"/><Relationship Id="rId9" Type="http://schemas.openxmlformats.org/officeDocument/2006/relationships/oleObject" Target="../embeddings/oleObject110.bin"/><Relationship Id="rId14" Type="http://schemas.openxmlformats.org/officeDocument/2006/relationships/image" Target="../media/image28.wmf"/><Relationship Id="rId22" Type="http://schemas.openxmlformats.org/officeDocument/2006/relationships/image" Target="../media/image108.wmf"/><Relationship Id="rId27" Type="http://schemas.openxmlformats.org/officeDocument/2006/relationships/oleObject" Target="../embeddings/oleObject119.bin"/><Relationship Id="rId30" Type="http://schemas.openxmlformats.org/officeDocument/2006/relationships/image" Target="../media/image110.wmf"/><Relationship Id="rId35" Type="http://schemas.openxmlformats.org/officeDocument/2006/relationships/oleObject" Target="../embeddings/oleObject123.bin"/><Relationship Id="rId8" Type="http://schemas.openxmlformats.org/officeDocument/2006/relationships/image" Target="../media/image104.wmf"/><Relationship Id="rId3" Type="http://schemas.openxmlformats.org/officeDocument/2006/relationships/oleObject" Target="../embeddings/oleObject107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5" Type="http://schemas.openxmlformats.org/officeDocument/2006/relationships/image" Target="../media/image115.PNG"/><Relationship Id="rId4" Type="http://schemas.openxmlformats.org/officeDocument/2006/relationships/image" Target="../media/image104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117.PNG"/><Relationship Id="rId5" Type="http://schemas.openxmlformats.org/officeDocument/2006/relationships/image" Target="../media/image116.PNG"/><Relationship Id="rId4" Type="http://schemas.openxmlformats.org/officeDocument/2006/relationships/image" Target="../media/image104.w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5" Type="http://schemas.openxmlformats.org/officeDocument/2006/relationships/image" Target="../media/image119.jpeg"/><Relationship Id="rId4" Type="http://schemas.openxmlformats.org/officeDocument/2006/relationships/image" Target="../media/image118.w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8.bin"/><Relationship Id="rId2" Type="http://schemas.openxmlformats.org/officeDocument/2006/relationships/slideLayout" Target="../slideLayouts/slideLayout10.xml"/><Relationship Id="rId1" Type="http://schemas.openxmlformats.org/officeDocument/2006/relationships/vmlDrawing" Target="../drawings/vmlDrawing16.vml"/><Relationship Id="rId6" Type="http://schemas.openxmlformats.org/officeDocument/2006/relationships/image" Target="../media/image120.wmf"/><Relationship Id="rId5" Type="http://schemas.openxmlformats.org/officeDocument/2006/relationships/oleObject" Target="../embeddings/oleObject129.bin"/><Relationship Id="rId4" Type="http://schemas.openxmlformats.org/officeDocument/2006/relationships/image" Target="../media/image69.wmf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2.bin"/><Relationship Id="rId13" Type="http://schemas.openxmlformats.org/officeDocument/2006/relationships/image" Target="../media/image69.wmf"/><Relationship Id="rId18" Type="http://schemas.openxmlformats.org/officeDocument/2006/relationships/oleObject" Target="../embeddings/oleObject137.bin"/><Relationship Id="rId3" Type="http://schemas.openxmlformats.org/officeDocument/2006/relationships/image" Target="../media/image8.PNG"/><Relationship Id="rId7" Type="http://schemas.openxmlformats.org/officeDocument/2006/relationships/image" Target="../media/image11.wmf"/><Relationship Id="rId12" Type="http://schemas.openxmlformats.org/officeDocument/2006/relationships/oleObject" Target="../embeddings/oleObject134.bin"/><Relationship Id="rId17" Type="http://schemas.openxmlformats.org/officeDocument/2006/relationships/image" Target="../media/image34.wmf"/><Relationship Id="rId2" Type="http://schemas.openxmlformats.org/officeDocument/2006/relationships/slideLayout" Target="../slideLayouts/slideLayout5.xml"/><Relationship Id="rId16" Type="http://schemas.openxmlformats.org/officeDocument/2006/relationships/oleObject" Target="../embeddings/oleObject136.bin"/><Relationship Id="rId1" Type="http://schemas.openxmlformats.org/officeDocument/2006/relationships/vmlDrawing" Target="../drawings/vmlDrawing17.vml"/><Relationship Id="rId6" Type="http://schemas.openxmlformats.org/officeDocument/2006/relationships/oleObject" Target="../embeddings/oleObject131.bin"/><Relationship Id="rId11" Type="http://schemas.openxmlformats.org/officeDocument/2006/relationships/image" Target="../media/image68.wmf"/><Relationship Id="rId5" Type="http://schemas.openxmlformats.org/officeDocument/2006/relationships/image" Target="../media/image10.wmf"/><Relationship Id="rId15" Type="http://schemas.openxmlformats.org/officeDocument/2006/relationships/image" Target="../media/image16.wmf"/><Relationship Id="rId10" Type="http://schemas.openxmlformats.org/officeDocument/2006/relationships/oleObject" Target="../embeddings/oleObject133.bin"/><Relationship Id="rId19" Type="http://schemas.openxmlformats.org/officeDocument/2006/relationships/image" Target="../media/image48.wmf"/><Relationship Id="rId4" Type="http://schemas.openxmlformats.org/officeDocument/2006/relationships/oleObject" Target="../embeddings/oleObject130.bin"/><Relationship Id="rId9" Type="http://schemas.openxmlformats.org/officeDocument/2006/relationships/image" Target="../media/image121.wmf"/><Relationship Id="rId14" Type="http://schemas.openxmlformats.org/officeDocument/2006/relationships/oleObject" Target="../embeddings/oleObject135.bin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3.wmf"/><Relationship Id="rId3" Type="http://schemas.openxmlformats.org/officeDocument/2006/relationships/oleObject" Target="../embeddings/oleObject138.bin"/><Relationship Id="rId7" Type="http://schemas.openxmlformats.org/officeDocument/2006/relationships/oleObject" Target="../embeddings/oleObject139.bin"/><Relationship Id="rId12" Type="http://schemas.openxmlformats.org/officeDocument/2006/relationships/image" Target="../media/image69.wmf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18.vml"/><Relationship Id="rId6" Type="http://schemas.openxmlformats.org/officeDocument/2006/relationships/image" Target="../media/image75.PNG"/><Relationship Id="rId11" Type="http://schemas.openxmlformats.org/officeDocument/2006/relationships/oleObject" Target="../embeddings/oleObject134.bin"/><Relationship Id="rId5" Type="http://schemas.openxmlformats.org/officeDocument/2006/relationships/image" Target="../media/image92.PNG"/><Relationship Id="rId10" Type="http://schemas.openxmlformats.org/officeDocument/2006/relationships/image" Target="../media/image83.wmf"/><Relationship Id="rId4" Type="http://schemas.openxmlformats.org/officeDocument/2006/relationships/image" Target="../media/image122.wmf"/><Relationship Id="rId9" Type="http://schemas.openxmlformats.org/officeDocument/2006/relationships/oleObject" Target="../embeddings/oleObject140.bin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1.bin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19.vml"/><Relationship Id="rId6" Type="http://schemas.openxmlformats.org/officeDocument/2006/relationships/image" Target="../media/image116.PNG"/><Relationship Id="rId5" Type="http://schemas.openxmlformats.org/officeDocument/2006/relationships/image" Target="../media/image115.PNG"/><Relationship Id="rId4" Type="http://schemas.openxmlformats.org/officeDocument/2006/relationships/image" Target="../media/image104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7.wmf"/><Relationship Id="rId3" Type="http://schemas.openxmlformats.org/officeDocument/2006/relationships/image" Target="../media/image8.PNG"/><Relationship Id="rId7" Type="http://schemas.openxmlformats.org/officeDocument/2006/relationships/image" Target="../media/image4.wmf"/><Relationship Id="rId12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6.wmf"/><Relationship Id="rId5" Type="http://schemas.openxmlformats.org/officeDocument/2006/relationships/image" Target="../media/image3.wmf"/><Relationship Id="rId10" Type="http://schemas.openxmlformats.org/officeDocument/2006/relationships/oleObject" Target="../embeddings/oleObject4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5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.bin"/><Relationship Id="rId13" Type="http://schemas.openxmlformats.org/officeDocument/2006/relationships/image" Target="../media/image13.wmf"/><Relationship Id="rId18" Type="http://schemas.openxmlformats.org/officeDocument/2006/relationships/oleObject" Target="../embeddings/oleObject13.bin"/><Relationship Id="rId3" Type="http://schemas.openxmlformats.org/officeDocument/2006/relationships/oleObject" Target="../embeddings/oleObject6.bin"/><Relationship Id="rId7" Type="http://schemas.openxmlformats.org/officeDocument/2006/relationships/image" Target="../media/image10.wmf"/><Relationship Id="rId12" Type="http://schemas.openxmlformats.org/officeDocument/2006/relationships/oleObject" Target="../embeddings/oleObject10.bin"/><Relationship Id="rId17" Type="http://schemas.openxmlformats.org/officeDocument/2006/relationships/image" Target="../media/image15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2.bin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7.bin"/><Relationship Id="rId11" Type="http://schemas.openxmlformats.org/officeDocument/2006/relationships/image" Target="../media/image12.wmf"/><Relationship Id="rId5" Type="http://schemas.openxmlformats.org/officeDocument/2006/relationships/image" Target="../media/image8.PNG"/><Relationship Id="rId15" Type="http://schemas.openxmlformats.org/officeDocument/2006/relationships/image" Target="../media/image14.wmf"/><Relationship Id="rId10" Type="http://schemas.openxmlformats.org/officeDocument/2006/relationships/oleObject" Target="../embeddings/oleObject9.bin"/><Relationship Id="rId19" Type="http://schemas.openxmlformats.org/officeDocument/2006/relationships/image" Target="../media/image16.wmf"/><Relationship Id="rId4" Type="http://schemas.openxmlformats.org/officeDocument/2006/relationships/image" Target="../media/image9.wmf"/><Relationship Id="rId9" Type="http://schemas.openxmlformats.org/officeDocument/2006/relationships/image" Target="../media/image11.wmf"/><Relationship Id="rId14" Type="http://schemas.openxmlformats.org/officeDocument/2006/relationships/oleObject" Target="../embeddings/oleObject11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13" Type="http://schemas.openxmlformats.org/officeDocument/2006/relationships/oleObject" Target="../embeddings/oleObject19.bin"/><Relationship Id="rId18" Type="http://schemas.openxmlformats.org/officeDocument/2006/relationships/image" Target="../media/image24.wmf"/><Relationship Id="rId3" Type="http://schemas.openxmlformats.org/officeDocument/2006/relationships/oleObject" Target="../embeddings/oleObject14.bin"/><Relationship Id="rId7" Type="http://schemas.openxmlformats.org/officeDocument/2006/relationships/oleObject" Target="../embeddings/oleObject16.bin"/><Relationship Id="rId12" Type="http://schemas.openxmlformats.org/officeDocument/2006/relationships/image" Target="../media/image21.wmf"/><Relationship Id="rId17" Type="http://schemas.openxmlformats.org/officeDocument/2006/relationships/oleObject" Target="../embeddings/oleObject21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3.wmf"/><Relationship Id="rId1" Type="http://schemas.openxmlformats.org/officeDocument/2006/relationships/vmlDrawing" Target="../drawings/vmlDrawing3.vml"/><Relationship Id="rId6" Type="http://schemas.openxmlformats.org/officeDocument/2006/relationships/image" Target="../media/image18.wmf"/><Relationship Id="rId11" Type="http://schemas.openxmlformats.org/officeDocument/2006/relationships/oleObject" Target="../embeddings/oleObject18.bin"/><Relationship Id="rId5" Type="http://schemas.openxmlformats.org/officeDocument/2006/relationships/oleObject" Target="../embeddings/oleObject15.bin"/><Relationship Id="rId15" Type="http://schemas.openxmlformats.org/officeDocument/2006/relationships/oleObject" Target="../embeddings/oleObject20.bin"/><Relationship Id="rId10" Type="http://schemas.openxmlformats.org/officeDocument/2006/relationships/image" Target="../media/image20.wmf"/><Relationship Id="rId4" Type="http://schemas.openxmlformats.org/officeDocument/2006/relationships/image" Target="../media/image17.wmf"/><Relationship Id="rId9" Type="http://schemas.openxmlformats.org/officeDocument/2006/relationships/oleObject" Target="../embeddings/oleObject17.bin"/><Relationship Id="rId14" Type="http://schemas.openxmlformats.org/officeDocument/2006/relationships/image" Target="../media/image22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Title 1"/>
          <p:cNvSpPr>
            <a:spLocks noGrp="1"/>
          </p:cNvSpPr>
          <p:nvPr>
            <p:ph type="ctrTitle"/>
          </p:nvPr>
        </p:nvSpPr>
        <p:spPr>
          <a:xfrm>
            <a:off x="573088" y="1771650"/>
            <a:ext cx="7772400" cy="1331913"/>
          </a:xfrm>
        </p:spPr>
        <p:txBody>
          <a:bodyPr/>
          <a:lstStyle/>
          <a:p>
            <a:pPr eaLnBrk="1" hangingPunct="1"/>
            <a:r>
              <a:rPr lang="fi-FI" dirty="0" smtClean="0"/>
              <a:t>PHYS-C0240 Materiaalifysiikka (5op), Kevät 2019</a:t>
            </a:r>
          </a:p>
        </p:txBody>
      </p:sp>
      <p:sp>
        <p:nvSpPr>
          <p:cNvPr id="11266" name="Subtitle 2"/>
          <p:cNvSpPr>
            <a:spLocks noGrp="1"/>
          </p:cNvSpPr>
          <p:nvPr>
            <p:ph type="subTitle" idx="1"/>
          </p:nvPr>
        </p:nvSpPr>
        <p:spPr>
          <a:xfrm>
            <a:off x="573088" y="3505200"/>
            <a:ext cx="6284912" cy="197802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fi-FI" sz="2000" dirty="0" err="1"/>
              <a:t>Emppu</a:t>
            </a:r>
            <a:r>
              <a:rPr lang="fi-FI" sz="2000" dirty="0"/>
              <a:t> </a:t>
            </a:r>
            <a:r>
              <a:rPr lang="fi-FI" sz="2000" dirty="0" smtClean="0"/>
              <a:t>Salonen</a:t>
            </a:r>
          </a:p>
          <a:p>
            <a:pPr eaLnBrk="1" hangingPunct="1">
              <a:lnSpc>
                <a:spcPct val="80000"/>
              </a:lnSpc>
            </a:pPr>
            <a:r>
              <a:rPr lang="fi-FI" sz="2000" dirty="0" smtClean="0"/>
              <a:t>Martti Puska</a:t>
            </a:r>
          </a:p>
          <a:p>
            <a:pPr eaLnBrk="1" hangingPunct="1">
              <a:lnSpc>
                <a:spcPct val="80000"/>
              </a:lnSpc>
            </a:pPr>
            <a:r>
              <a:rPr lang="fi-FI" sz="2000" dirty="0" err="1" smtClean="0"/>
              <a:t>Kristoffer</a:t>
            </a:r>
            <a:r>
              <a:rPr lang="fi-FI" sz="2000" dirty="0" smtClean="0"/>
              <a:t> </a:t>
            </a:r>
            <a:r>
              <a:rPr lang="fi-FI" sz="2000" dirty="0" err="1" smtClean="0"/>
              <a:t>Simula</a:t>
            </a:r>
            <a:endParaRPr lang="fi-FI" sz="2000" dirty="0" smtClean="0"/>
          </a:p>
          <a:p>
            <a:pPr eaLnBrk="1" hangingPunct="1">
              <a:lnSpc>
                <a:spcPct val="80000"/>
              </a:lnSpc>
            </a:pPr>
            <a:endParaRPr lang="fi-FI" sz="2000" dirty="0" smtClean="0"/>
          </a:p>
          <a:p>
            <a:pPr eaLnBrk="1" hangingPunct="1">
              <a:lnSpc>
                <a:spcPct val="80000"/>
              </a:lnSpc>
            </a:pPr>
            <a:r>
              <a:rPr lang="fi-FI" sz="2000" dirty="0" smtClean="0"/>
              <a:t>Luento 4, torstai 9.5.2019</a:t>
            </a:r>
          </a:p>
          <a:p>
            <a:pPr eaLnBrk="1" hangingPunct="1">
              <a:lnSpc>
                <a:spcPct val="80000"/>
              </a:lnSpc>
            </a:pPr>
            <a:r>
              <a:rPr lang="fi-FI" sz="2000" dirty="0" smtClean="0"/>
              <a:t>OSA 1: Tiukan sidoksen approksimaatio</a:t>
            </a:r>
          </a:p>
        </p:txBody>
      </p:sp>
      <p:sp>
        <p:nvSpPr>
          <p:cNvPr id="11267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5145088" y="5961063"/>
            <a:ext cx="1960562" cy="633412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fi-FI" smtClean="0"/>
          </a:p>
        </p:txBody>
      </p:sp>
      <p:sp>
        <p:nvSpPr>
          <p:cNvPr id="11268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8165592" y="5961063"/>
            <a:ext cx="287846" cy="633412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fi-FI" sz="1800" dirty="0" smtClean="0"/>
              <a:t>1</a:t>
            </a:r>
          </a:p>
        </p:txBody>
      </p:sp>
      <p:sp>
        <p:nvSpPr>
          <p:cNvPr id="11269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2862263" y="6137275"/>
            <a:ext cx="2027237" cy="457200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fi-FI" smtClean="0"/>
          </a:p>
        </p:txBody>
      </p:sp>
      <p:sp>
        <p:nvSpPr>
          <p:cNvPr id="11270" name="Text Placeholder 6"/>
          <p:cNvSpPr>
            <a:spLocks noGrp="1"/>
          </p:cNvSpPr>
          <p:nvPr>
            <p:ph type="body" sz="quarter" idx="14"/>
          </p:nvPr>
        </p:nvSpPr>
        <p:spPr>
          <a:xfrm>
            <a:off x="573088" y="6137275"/>
            <a:ext cx="2047875" cy="457200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fi-FI" smtClean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5"/>
          </p:nvPr>
        </p:nvSpPr>
        <p:spPr>
          <a:xfrm>
            <a:off x="573088" y="5961063"/>
            <a:ext cx="2047875" cy="176212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fi-FI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Rectangle 97"/>
          <p:cNvSpPr/>
          <p:nvPr/>
        </p:nvSpPr>
        <p:spPr>
          <a:xfrm>
            <a:off x="0" y="5798086"/>
            <a:ext cx="8749243" cy="95673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5144400" y="6253686"/>
            <a:ext cx="1537200" cy="381600"/>
          </a:xfrm>
        </p:spPr>
        <p:txBody>
          <a:bodyPr/>
          <a:lstStyle/>
          <a:p>
            <a:endParaRPr lang="fi-F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6858000" y="6253686"/>
            <a:ext cx="1702800" cy="381600"/>
          </a:xfrm>
        </p:spPr>
        <p:txBody>
          <a:bodyPr/>
          <a:lstStyle/>
          <a:p>
            <a:endParaRPr lang="fi-FI" dirty="0"/>
          </a:p>
        </p:txBody>
      </p:sp>
      <p:grpSp>
        <p:nvGrpSpPr>
          <p:cNvPr id="122" name="Group 121"/>
          <p:cNvGrpSpPr/>
          <p:nvPr/>
        </p:nvGrpSpPr>
        <p:grpSpPr>
          <a:xfrm>
            <a:off x="144849" y="399583"/>
            <a:ext cx="3005951" cy="822792"/>
            <a:chOff x="-2234342" y="1772057"/>
            <a:chExt cx="3005951" cy="822792"/>
          </a:xfrm>
        </p:grpSpPr>
        <p:sp>
          <p:nvSpPr>
            <p:cNvPr id="14" name="TextBox 13"/>
            <p:cNvSpPr txBox="1"/>
            <p:nvPr/>
          </p:nvSpPr>
          <p:spPr>
            <a:xfrm>
              <a:off x="-2234342" y="1772057"/>
              <a:ext cx="300595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/>
                <a:t>Hamiltonin</a:t>
              </a:r>
              <a:r>
                <a:rPr lang="en-US" dirty="0" smtClean="0"/>
                <a:t> </a:t>
              </a:r>
              <a:r>
                <a:rPr lang="en-US" dirty="0" err="1" smtClean="0"/>
                <a:t>matriisielementit</a:t>
              </a:r>
              <a:endParaRPr lang="en-US" sz="1400" dirty="0"/>
            </a:p>
          </p:txBody>
        </p:sp>
        <p:graphicFrame>
          <p:nvGraphicFramePr>
            <p:cNvPr id="92" name="Object 9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50678822"/>
                </p:ext>
              </p:extLst>
            </p:nvPr>
          </p:nvGraphicFramePr>
          <p:xfrm>
            <a:off x="-2106141" y="2212262"/>
            <a:ext cx="1441450" cy="3825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0600" name="Equation" r:id="rId3" imgW="1002960" imgH="266400" progId="Equation.DSMT4">
                    <p:embed/>
                  </p:oleObj>
                </mc:Choice>
                <mc:Fallback>
                  <p:oleObj name="Equation" r:id="rId3" imgW="1002960" imgH="266400" progId="Equation.DSMT4">
                    <p:embed/>
                    <p:pic>
                      <p:nvPicPr>
                        <p:cNvPr id="92" name="Object 9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-2106141" y="2212262"/>
                          <a:ext cx="1441450" cy="382587"/>
                        </a:xfrm>
                        <a:prstGeom prst="rect">
                          <a:avLst/>
                        </a:prstGeom>
                        <a:noFill/>
                        <a:ln w="28575">
                          <a:solidFill>
                            <a:schemeClr val="accent1"/>
                          </a:solidFill>
                        </a:ln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32" name="Group 31"/>
          <p:cNvGrpSpPr/>
          <p:nvPr/>
        </p:nvGrpSpPr>
        <p:grpSpPr>
          <a:xfrm>
            <a:off x="275555" y="2739737"/>
            <a:ext cx="2524565" cy="3863945"/>
            <a:chOff x="262855" y="2272567"/>
            <a:chExt cx="2524565" cy="3863945"/>
          </a:xfrm>
        </p:grpSpPr>
        <p:grpSp>
          <p:nvGrpSpPr>
            <p:cNvPr id="120" name="Group 119"/>
            <p:cNvGrpSpPr/>
            <p:nvPr/>
          </p:nvGrpSpPr>
          <p:grpSpPr>
            <a:xfrm>
              <a:off x="262855" y="2272567"/>
              <a:ext cx="2180327" cy="2011983"/>
              <a:chOff x="265086" y="2408630"/>
              <a:chExt cx="2180327" cy="2011983"/>
            </a:xfrm>
          </p:grpSpPr>
          <p:grpSp>
            <p:nvGrpSpPr>
              <p:cNvPr id="26" name="Group 25"/>
              <p:cNvGrpSpPr/>
              <p:nvPr/>
            </p:nvGrpSpPr>
            <p:grpSpPr>
              <a:xfrm>
                <a:off x="265086" y="3220284"/>
                <a:ext cx="2180327" cy="1200329"/>
                <a:chOff x="167344" y="3079522"/>
                <a:chExt cx="2180327" cy="1200329"/>
              </a:xfrm>
            </p:grpSpPr>
            <p:graphicFrame>
              <p:nvGraphicFramePr>
                <p:cNvPr id="96" name="Object 95"/>
                <p:cNvGraphicFramePr>
                  <a:graphicFrameLocks noChangeAspect="1"/>
                </p:cNvGraphicFramePr>
                <p:nvPr>
                  <p:extLst>
                    <p:ext uri="{D42A27DB-BD31-4B8C-83A1-F6EECF244321}">
                      <p14:modId xmlns:p14="http://schemas.microsoft.com/office/powerpoint/2010/main" val="717618103"/>
                    </p:ext>
                  </p:extLst>
                </p:nvPr>
              </p:nvGraphicFramePr>
              <p:xfrm>
                <a:off x="594654" y="3650116"/>
                <a:ext cx="965200" cy="365125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140601" name="Equation" r:id="rId5" imgW="672840" imgH="253800" progId="Equation.3">
                        <p:embed/>
                      </p:oleObj>
                    </mc:Choice>
                    <mc:Fallback>
                      <p:oleObj name="Equation" r:id="rId5" imgW="672840" imgH="253800" progId="Equation.3">
                        <p:embed/>
                        <p:pic>
                          <p:nvPicPr>
                            <p:cNvPr id="96" name="Object 95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6"/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594654" y="3650116"/>
                              <a:ext cx="965200" cy="365125"/>
                            </a:xfrm>
                            <a:prstGeom prst="rect">
                              <a:avLst/>
                            </a:prstGeom>
                            <a:noFill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rgbClr val="FFFFFF"/>
                                  </a:solidFill>
                                </a14:hiddenFill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  <p:sp>
              <p:nvSpPr>
                <p:cNvPr id="11" name="TextBox 10"/>
                <p:cNvSpPr txBox="1"/>
                <p:nvPr/>
              </p:nvSpPr>
              <p:spPr>
                <a:xfrm>
                  <a:off x="167344" y="3079522"/>
                  <a:ext cx="2180327" cy="1200329"/>
                </a:xfrm>
                <a:prstGeom prst="rect">
                  <a:avLst/>
                </a:prstGeom>
                <a:noFill/>
                <a:ln w="28575">
                  <a:solidFill>
                    <a:srgbClr val="FF0000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r>
                    <a:rPr lang="fi-FI" dirty="0" smtClean="0"/>
                    <a:t>Ei-diagonaalitermi </a:t>
                  </a:r>
                </a:p>
                <a:p>
                  <a:r>
                    <a:rPr lang="fi-FI" dirty="0" smtClean="0"/>
                    <a:t>kytkee atomitilat tilat       ja      atomi-ketjun ratkaisussa</a:t>
                  </a:r>
                  <a:endParaRPr lang="en-US" dirty="0"/>
                </a:p>
              </p:txBody>
            </p:sp>
          </p:grpSp>
          <p:cxnSp>
            <p:nvCxnSpPr>
              <p:cNvPr id="21" name="Straight Arrow Connector 20"/>
              <p:cNvCxnSpPr/>
              <p:nvPr/>
            </p:nvCxnSpPr>
            <p:spPr>
              <a:xfrm flipV="1">
                <a:off x="1851247" y="2408630"/>
                <a:ext cx="318894" cy="659206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4" name="Group 63"/>
            <p:cNvGrpSpPr/>
            <p:nvPr/>
          </p:nvGrpSpPr>
          <p:grpSpPr>
            <a:xfrm>
              <a:off x="265959" y="4369313"/>
              <a:ext cx="2521461" cy="1767199"/>
              <a:chOff x="491534" y="4404171"/>
              <a:chExt cx="2521461" cy="1767199"/>
            </a:xfrm>
          </p:grpSpPr>
          <p:grpSp>
            <p:nvGrpSpPr>
              <p:cNvPr id="25" name="Group 24"/>
              <p:cNvGrpSpPr/>
              <p:nvPr/>
            </p:nvGrpSpPr>
            <p:grpSpPr>
              <a:xfrm>
                <a:off x="491534" y="4971041"/>
                <a:ext cx="2521461" cy="1200329"/>
                <a:chOff x="181928" y="4816235"/>
                <a:chExt cx="2521461" cy="1200329"/>
              </a:xfrm>
            </p:grpSpPr>
            <p:graphicFrame>
              <p:nvGraphicFramePr>
                <p:cNvPr id="111" name="Object 110"/>
                <p:cNvGraphicFramePr>
                  <a:graphicFrameLocks noChangeAspect="1"/>
                </p:cNvGraphicFramePr>
                <p:nvPr>
                  <p:extLst>
                    <p:ext uri="{D42A27DB-BD31-4B8C-83A1-F6EECF244321}">
                      <p14:modId xmlns:p14="http://schemas.microsoft.com/office/powerpoint/2010/main" val="1998779682"/>
                    </p:ext>
                  </p:extLst>
                </p:nvPr>
              </p:nvGraphicFramePr>
              <p:xfrm>
                <a:off x="993951" y="5643633"/>
                <a:ext cx="911225" cy="365125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140602" name="Equation" r:id="rId7" imgW="634680" imgH="253800" progId="Equation.3">
                        <p:embed/>
                      </p:oleObj>
                    </mc:Choice>
                    <mc:Fallback>
                      <p:oleObj name="Equation" r:id="rId7" imgW="634680" imgH="253800" progId="Equation.3">
                        <p:embed/>
                        <p:pic>
                          <p:nvPicPr>
                            <p:cNvPr id="111" name="Object 110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8"/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993951" y="5643633"/>
                              <a:ext cx="911225" cy="365125"/>
                            </a:xfrm>
                            <a:prstGeom prst="rect">
                              <a:avLst/>
                            </a:prstGeom>
                            <a:noFill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rgbClr val="FFFFFF"/>
                                  </a:solidFill>
                                </a14:hiddenFill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  <p:sp>
              <p:nvSpPr>
                <p:cNvPr id="22" name="TextBox 21"/>
                <p:cNvSpPr txBox="1"/>
                <p:nvPr/>
              </p:nvSpPr>
              <p:spPr>
                <a:xfrm>
                  <a:off x="181928" y="4816235"/>
                  <a:ext cx="2521461" cy="1200329"/>
                </a:xfrm>
                <a:prstGeom prst="rect">
                  <a:avLst/>
                </a:prstGeom>
                <a:noFill/>
                <a:ln w="28575">
                  <a:solidFill>
                    <a:srgbClr val="FF0000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r>
                    <a:rPr lang="fi-FI" dirty="0" smtClean="0"/>
                    <a:t>Elektroni tunneloituu, ”</a:t>
                  </a:r>
                  <a:r>
                    <a:rPr lang="fi-FI" dirty="0"/>
                    <a:t>hyppää</a:t>
                  </a:r>
                  <a:r>
                    <a:rPr lang="fi-FI" dirty="0" smtClean="0"/>
                    <a:t>” madaltuneen</a:t>
                  </a:r>
                </a:p>
                <a:p>
                  <a:r>
                    <a:rPr lang="fi-FI" dirty="0"/>
                    <a:t>p</a:t>
                  </a:r>
                  <a:r>
                    <a:rPr lang="fi-FI" dirty="0" smtClean="0"/>
                    <a:t>otentiaalivallin läpi </a:t>
                  </a:r>
                </a:p>
                <a:p>
                  <a:endParaRPr lang="en-US" dirty="0"/>
                </a:p>
              </p:txBody>
            </p:sp>
          </p:grpSp>
          <p:sp>
            <p:nvSpPr>
              <p:cNvPr id="113" name="Right Arrow 112"/>
              <p:cNvSpPr/>
              <p:nvPr/>
            </p:nvSpPr>
            <p:spPr>
              <a:xfrm rot="5400000">
                <a:off x="1208395" y="4507996"/>
                <a:ext cx="379891" cy="172242"/>
              </a:xfrm>
              <a:prstGeom prst="right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60" name="Slide Number Placeholder 59"/>
          <p:cNvSpPr>
            <a:spLocks noGrp="1"/>
          </p:cNvSpPr>
          <p:nvPr>
            <p:ph type="sldNum" sz="quarter" idx="17"/>
          </p:nvPr>
        </p:nvSpPr>
        <p:spPr>
          <a:xfrm>
            <a:off x="3502399" y="6654379"/>
            <a:ext cx="1544637" cy="125413"/>
          </a:xfrm>
        </p:spPr>
        <p:txBody>
          <a:bodyPr/>
          <a:lstStyle/>
          <a:p>
            <a:pPr>
              <a:defRPr/>
            </a:pPr>
            <a:fld id="{DCA83BC1-1FE6-446C-A567-802BE73925A5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grpSp>
        <p:nvGrpSpPr>
          <p:cNvPr id="131" name="Group 130"/>
          <p:cNvGrpSpPr/>
          <p:nvPr/>
        </p:nvGrpSpPr>
        <p:grpSpPr>
          <a:xfrm>
            <a:off x="5144400" y="626571"/>
            <a:ext cx="4302734" cy="2456605"/>
            <a:chOff x="5144400" y="1262002"/>
            <a:chExt cx="4302734" cy="2456605"/>
          </a:xfrm>
        </p:grpSpPr>
        <p:grpSp>
          <p:nvGrpSpPr>
            <p:cNvPr id="3" name="Group 2"/>
            <p:cNvGrpSpPr/>
            <p:nvPr/>
          </p:nvGrpSpPr>
          <p:grpSpPr>
            <a:xfrm>
              <a:off x="5144400" y="1262002"/>
              <a:ext cx="4302734" cy="2456605"/>
              <a:chOff x="5301121" y="2166794"/>
              <a:chExt cx="4302734" cy="2456605"/>
            </a:xfrm>
          </p:grpSpPr>
          <p:grpSp>
            <p:nvGrpSpPr>
              <p:cNvPr id="36" name="Group 35"/>
              <p:cNvGrpSpPr/>
              <p:nvPr/>
            </p:nvGrpSpPr>
            <p:grpSpPr>
              <a:xfrm>
                <a:off x="5301121" y="2166794"/>
                <a:ext cx="4302734" cy="2456605"/>
                <a:chOff x="4893868" y="1959325"/>
                <a:chExt cx="4302734" cy="2456605"/>
              </a:xfrm>
            </p:grpSpPr>
            <p:grpSp>
              <p:nvGrpSpPr>
                <p:cNvPr id="82" name="Group 81"/>
                <p:cNvGrpSpPr/>
                <p:nvPr/>
              </p:nvGrpSpPr>
              <p:grpSpPr>
                <a:xfrm>
                  <a:off x="7643639" y="2896690"/>
                  <a:ext cx="1552963" cy="917951"/>
                  <a:chOff x="6914842" y="2952268"/>
                  <a:chExt cx="1552963" cy="917951"/>
                </a:xfrm>
              </p:grpSpPr>
              <p:sp>
                <p:nvSpPr>
                  <p:cNvPr id="83" name="Freeform 82"/>
                  <p:cNvSpPr/>
                  <p:nvPr/>
                </p:nvSpPr>
                <p:spPr>
                  <a:xfrm flipH="1">
                    <a:off x="7400980" y="3010859"/>
                    <a:ext cx="983556" cy="845244"/>
                  </a:xfrm>
                  <a:custGeom>
                    <a:avLst/>
                    <a:gdLst>
                      <a:gd name="connsiteX0" fmla="*/ 0 w 983556"/>
                      <a:gd name="connsiteY0" fmla="*/ 0 h 845244"/>
                      <a:gd name="connsiteX1" fmla="*/ 453358 w 983556"/>
                      <a:gd name="connsiteY1" fmla="*/ 99892 h 845244"/>
                      <a:gd name="connsiteX2" fmla="*/ 760719 w 983556"/>
                      <a:gd name="connsiteY2" fmla="*/ 384202 h 845244"/>
                      <a:gd name="connsiteX3" fmla="*/ 983556 w 983556"/>
                      <a:gd name="connsiteY3" fmla="*/ 845244 h 84524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983556" h="845244">
                        <a:moveTo>
                          <a:pt x="0" y="0"/>
                        </a:moveTo>
                        <a:cubicBezTo>
                          <a:pt x="163286" y="17929"/>
                          <a:pt x="326572" y="35858"/>
                          <a:pt x="453358" y="99892"/>
                        </a:cubicBezTo>
                        <a:cubicBezTo>
                          <a:pt x="580144" y="163926"/>
                          <a:pt x="672353" y="259977"/>
                          <a:pt x="760719" y="384202"/>
                        </a:cubicBezTo>
                        <a:cubicBezTo>
                          <a:pt x="849085" y="508427"/>
                          <a:pt x="916320" y="676835"/>
                          <a:pt x="983556" y="845244"/>
                        </a:cubicBezTo>
                      </a:path>
                    </a:pathLst>
                  </a:custGeom>
                  <a:noFill/>
                  <a:ln w="28575">
                    <a:solidFill>
                      <a:srgbClr val="FF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4" name="Freeform 83"/>
                  <p:cNvSpPr/>
                  <p:nvPr/>
                </p:nvSpPr>
                <p:spPr>
                  <a:xfrm>
                    <a:off x="6914842" y="3024975"/>
                    <a:ext cx="983556" cy="845244"/>
                  </a:xfrm>
                  <a:custGeom>
                    <a:avLst/>
                    <a:gdLst>
                      <a:gd name="connsiteX0" fmla="*/ 0 w 983556"/>
                      <a:gd name="connsiteY0" fmla="*/ 0 h 845244"/>
                      <a:gd name="connsiteX1" fmla="*/ 453358 w 983556"/>
                      <a:gd name="connsiteY1" fmla="*/ 99892 h 845244"/>
                      <a:gd name="connsiteX2" fmla="*/ 760719 w 983556"/>
                      <a:gd name="connsiteY2" fmla="*/ 384202 h 845244"/>
                      <a:gd name="connsiteX3" fmla="*/ 983556 w 983556"/>
                      <a:gd name="connsiteY3" fmla="*/ 845244 h 84524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983556" h="845244">
                        <a:moveTo>
                          <a:pt x="0" y="0"/>
                        </a:moveTo>
                        <a:cubicBezTo>
                          <a:pt x="163286" y="17929"/>
                          <a:pt x="326572" y="35858"/>
                          <a:pt x="453358" y="99892"/>
                        </a:cubicBezTo>
                        <a:cubicBezTo>
                          <a:pt x="580144" y="163926"/>
                          <a:pt x="672353" y="259977"/>
                          <a:pt x="760719" y="384202"/>
                        </a:cubicBezTo>
                        <a:cubicBezTo>
                          <a:pt x="849085" y="508427"/>
                          <a:pt x="916320" y="676835"/>
                          <a:pt x="983556" y="845244"/>
                        </a:cubicBezTo>
                      </a:path>
                    </a:pathLst>
                  </a:custGeom>
                  <a:noFill/>
                  <a:ln w="28575">
                    <a:solidFill>
                      <a:srgbClr val="FF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5" name="Rectangle 84"/>
                  <p:cNvSpPr/>
                  <p:nvPr/>
                </p:nvSpPr>
                <p:spPr>
                  <a:xfrm>
                    <a:off x="6914842" y="2952268"/>
                    <a:ext cx="1552963" cy="380041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78" name="Group 77"/>
                <p:cNvGrpSpPr/>
                <p:nvPr/>
              </p:nvGrpSpPr>
              <p:grpSpPr>
                <a:xfrm>
                  <a:off x="4893868" y="2842712"/>
                  <a:ext cx="1552963" cy="917951"/>
                  <a:chOff x="6914842" y="2952268"/>
                  <a:chExt cx="1552963" cy="917951"/>
                </a:xfrm>
              </p:grpSpPr>
              <p:sp>
                <p:nvSpPr>
                  <p:cNvPr id="79" name="Freeform 78"/>
                  <p:cNvSpPr/>
                  <p:nvPr/>
                </p:nvSpPr>
                <p:spPr>
                  <a:xfrm flipH="1">
                    <a:off x="7400980" y="3010859"/>
                    <a:ext cx="983556" cy="845244"/>
                  </a:xfrm>
                  <a:custGeom>
                    <a:avLst/>
                    <a:gdLst>
                      <a:gd name="connsiteX0" fmla="*/ 0 w 983556"/>
                      <a:gd name="connsiteY0" fmla="*/ 0 h 845244"/>
                      <a:gd name="connsiteX1" fmla="*/ 453358 w 983556"/>
                      <a:gd name="connsiteY1" fmla="*/ 99892 h 845244"/>
                      <a:gd name="connsiteX2" fmla="*/ 760719 w 983556"/>
                      <a:gd name="connsiteY2" fmla="*/ 384202 h 845244"/>
                      <a:gd name="connsiteX3" fmla="*/ 983556 w 983556"/>
                      <a:gd name="connsiteY3" fmla="*/ 845244 h 84524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983556" h="845244">
                        <a:moveTo>
                          <a:pt x="0" y="0"/>
                        </a:moveTo>
                        <a:cubicBezTo>
                          <a:pt x="163286" y="17929"/>
                          <a:pt x="326572" y="35858"/>
                          <a:pt x="453358" y="99892"/>
                        </a:cubicBezTo>
                        <a:cubicBezTo>
                          <a:pt x="580144" y="163926"/>
                          <a:pt x="672353" y="259977"/>
                          <a:pt x="760719" y="384202"/>
                        </a:cubicBezTo>
                        <a:cubicBezTo>
                          <a:pt x="849085" y="508427"/>
                          <a:pt x="916320" y="676835"/>
                          <a:pt x="983556" y="845244"/>
                        </a:cubicBezTo>
                      </a:path>
                    </a:pathLst>
                  </a:custGeom>
                  <a:noFill/>
                  <a:ln w="28575">
                    <a:solidFill>
                      <a:srgbClr val="FF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0" name="Freeform 79"/>
                  <p:cNvSpPr/>
                  <p:nvPr/>
                </p:nvSpPr>
                <p:spPr>
                  <a:xfrm>
                    <a:off x="6914842" y="3024975"/>
                    <a:ext cx="983556" cy="845244"/>
                  </a:xfrm>
                  <a:custGeom>
                    <a:avLst/>
                    <a:gdLst>
                      <a:gd name="connsiteX0" fmla="*/ 0 w 983556"/>
                      <a:gd name="connsiteY0" fmla="*/ 0 h 845244"/>
                      <a:gd name="connsiteX1" fmla="*/ 453358 w 983556"/>
                      <a:gd name="connsiteY1" fmla="*/ 99892 h 845244"/>
                      <a:gd name="connsiteX2" fmla="*/ 760719 w 983556"/>
                      <a:gd name="connsiteY2" fmla="*/ 384202 h 845244"/>
                      <a:gd name="connsiteX3" fmla="*/ 983556 w 983556"/>
                      <a:gd name="connsiteY3" fmla="*/ 845244 h 84524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983556" h="845244">
                        <a:moveTo>
                          <a:pt x="0" y="0"/>
                        </a:moveTo>
                        <a:cubicBezTo>
                          <a:pt x="163286" y="17929"/>
                          <a:pt x="326572" y="35858"/>
                          <a:pt x="453358" y="99892"/>
                        </a:cubicBezTo>
                        <a:cubicBezTo>
                          <a:pt x="580144" y="163926"/>
                          <a:pt x="672353" y="259977"/>
                          <a:pt x="760719" y="384202"/>
                        </a:cubicBezTo>
                        <a:cubicBezTo>
                          <a:pt x="849085" y="508427"/>
                          <a:pt x="916320" y="676835"/>
                          <a:pt x="983556" y="845244"/>
                        </a:cubicBezTo>
                      </a:path>
                    </a:pathLst>
                  </a:custGeom>
                  <a:noFill/>
                  <a:ln w="28575">
                    <a:solidFill>
                      <a:srgbClr val="FF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1" name="Rectangle 80"/>
                  <p:cNvSpPr/>
                  <p:nvPr/>
                </p:nvSpPr>
                <p:spPr>
                  <a:xfrm>
                    <a:off x="6914842" y="2952268"/>
                    <a:ext cx="1552963" cy="380041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24" name="Group 23"/>
                <p:cNvGrpSpPr/>
                <p:nvPr/>
              </p:nvGrpSpPr>
              <p:grpSpPr>
                <a:xfrm>
                  <a:off x="6914842" y="2867744"/>
                  <a:ext cx="1552963" cy="917951"/>
                  <a:chOff x="6914842" y="2952268"/>
                  <a:chExt cx="1552963" cy="917951"/>
                </a:xfrm>
              </p:grpSpPr>
              <p:sp>
                <p:nvSpPr>
                  <p:cNvPr id="72" name="Freeform 71"/>
                  <p:cNvSpPr/>
                  <p:nvPr/>
                </p:nvSpPr>
                <p:spPr>
                  <a:xfrm flipH="1">
                    <a:off x="7400980" y="3010859"/>
                    <a:ext cx="983556" cy="845244"/>
                  </a:xfrm>
                  <a:custGeom>
                    <a:avLst/>
                    <a:gdLst>
                      <a:gd name="connsiteX0" fmla="*/ 0 w 983556"/>
                      <a:gd name="connsiteY0" fmla="*/ 0 h 845244"/>
                      <a:gd name="connsiteX1" fmla="*/ 453358 w 983556"/>
                      <a:gd name="connsiteY1" fmla="*/ 99892 h 845244"/>
                      <a:gd name="connsiteX2" fmla="*/ 760719 w 983556"/>
                      <a:gd name="connsiteY2" fmla="*/ 384202 h 845244"/>
                      <a:gd name="connsiteX3" fmla="*/ 983556 w 983556"/>
                      <a:gd name="connsiteY3" fmla="*/ 845244 h 84524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983556" h="845244">
                        <a:moveTo>
                          <a:pt x="0" y="0"/>
                        </a:moveTo>
                        <a:cubicBezTo>
                          <a:pt x="163286" y="17929"/>
                          <a:pt x="326572" y="35858"/>
                          <a:pt x="453358" y="99892"/>
                        </a:cubicBezTo>
                        <a:cubicBezTo>
                          <a:pt x="580144" y="163926"/>
                          <a:pt x="672353" y="259977"/>
                          <a:pt x="760719" y="384202"/>
                        </a:cubicBezTo>
                        <a:cubicBezTo>
                          <a:pt x="849085" y="508427"/>
                          <a:pt x="916320" y="676835"/>
                          <a:pt x="983556" y="845244"/>
                        </a:cubicBezTo>
                      </a:path>
                    </a:pathLst>
                  </a:custGeom>
                  <a:noFill/>
                  <a:ln w="28575">
                    <a:solidFill>
                      <a:srgbClr val="FF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6" name="Freeform 75"/>
                  <p:cNvSpPr/>
                  <p:nvPr/>
                </p:nvSpPr>
                <p:spPr>
                  <a:xfrm>
                    <a:off x="6914842" y="3024975"/>
                    <a:ext cx="983556" cy="845244"/>
                  </a:xfrm>
                  <a:custGeom>
                    <a:avLst/>
                    <a:gdLst>
                      <a:gd name="connsiteX0" fmla="*/ 0 w 983556"/>
                      <a:gd name="connsiteY0" fmla="*/ 0 h 845244"/>
                      <a:gd name="connsiteX1" fmla="*/ 453358 w 983556"/>
                      <a:gd name="connsiteY1" fmla="*/ 99892 h 845244"/>
                      <a:gd name="connsiteX2" fmla="*/ 760719 w 983556"/>
                      <a:gd name="connsiteY2" fmla="*/ 384202 h 845244"/>
                      <a:gd name="connsiteX3" fmla="*/ 983556 w 983556"/>
                      <a:gd name="connsiteY3" fmla="*/ 845244 h 84524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983556" h="845244">
                        <a:moveTo>
                          <a:pt x="0" y="0"/>
                        </a:moveTo>
                        <a:cubicBezTo>
                          <a:pt x="163286" y="17929"/>
                          <a:pt x="326572" y="35858"/>
                          <a:pt x="453358" y="99892"/>
                        </a:cubicBezTo>
                        <a:cubicBezTo>
                          <a:pt x="580144" y="163926"/>
                          <a:pt x="672353" y="259977"/>
                          <a:pt x="760719" y="384202"/>
                        </a:cubicBezTo>
                        <a:cubicBezTo>
                          <a:pt x="849085" y="508427"/>
                          <a:pt x="916320" y="676835"/>
                          <a:pt x="983556" y="845244"/>
                        </a:cubicBezTo>
                      </a:path>
                    </a:pathLst>
                  </a:custGeom>
                  <a:noFill/>
                  <a:ln w="28575">
                    <a:solidFill>
                      <a:srgbClr val="FF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3" name="Rectangle 22"/>
                  <p:cNvSpPr/>
                  <p:nvPr/>
                </p:nvSpPr>
                <p:spPr>
                  <a:xfrm>
                    <a:off x="6914842" y="2952268"/>
                    <a:ext cx="1552963" cy="380041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17" name="Group 16"/>
                <p:cNvGrpSpPr/>
                <p:nvPr/>
              </p:nvGrpSpPr>
              <p:grpSpPr>
                <a:xfrm>
                  <a:off x="5193617" y="2734551"/>
                  <a:ext cx="2873829" cy="217717"/>
                  <a:chOff x="5555556" y="2439019"/>
                  <a:chExt cx="2146401" cy="145380"/>
                </a:xfrm>
              </p:grpSpPr>
              <p:sp>
                <p:nvSpPr>
                  <p:cNvPr id="15" name="Oval 14"/>
                  <p:cNvSpPr/>
                  <p:nvPr/>
                </p:nvSpPr>
                <p:spPr>
                  <a:xfrm>
                    <a:off x="5555556" y="2439019"/>
                    <a:ext cx="122945" cy="119764"/>
                  </a:xfrm>
                  <a:prstGeom prst="ellipse">
                    <a:avLst/>
                  </a:prstGeom>
                  <a:solidFill>
                    <a:schemeClr val="tx1">
                      <a:lumMod val="50000"/>
                      <a:lumOff val="50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9" name="Oval 38"/>
                  <p:cNvSpPr/>
                  <p:nvPr/>
                </p:nvSpPr>
                <p:spPr>
                  <a:xfrm>
                    <a:off x="6061420" y="2445423"/>
                    <a:ext cx="122945" cy="119764"/>
                  </a:xfrm>
                  <a:prstGeom prst="ellipse">
                    <a:avLst/>
                  </a:prstGeom>
                  <a:solidFill>
                    <a:schemeClr val="tx1">
                      <a:lumMod val="50000"/>
                      <a:lumOff val="50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8" name="Oval 57"/>
                  <p:cNvSpPr/>
                  <p:nvPr/>
                </p:nvSpPr>
                <p:spPr>
                  <a:xfrm>
                    <a:off x="6567284" y="2451827"/>
                    <a:ext cx="122945" cy="119764"/>
                  </a:xfrm>
                  <a:prstGeom prst="ellipse">
                    <a:avLst/>
                  </a:prstGeom>
                  <a:solidFill>
                    <a:schemeClr val="tx1">
                      <a:lumMod val="50000"/>
                      <a:lumOff val="50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3" name="Oval 62"/>
                  <p:cNvSpPr/>
                  <p:nvPr/>
                </p:nvSpPr>
                <p:spPr>
                  <a:xfrm>
                    <a:off x="7073148" y="2458231"/>
                    <a:ext cx="122945" cy="119764"/>
                  </a:xfrm>
                  <a:prstGeom prst="ellipse">
                    <a:avLst/>
                  </a:prstGeom>
                  <a:solidFill>
                    <a:schemeClr val="tx1">
                      <a:lumMod val="50000"/>
                      <a:lumOff val="50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5" name="Oval 64"/>
                  <p:cNvSpPr/>
                  <p:nvPr/>
                </p:nvSpPr>
                <p:spPr>
                  <a:xfrm>
                    <a:off x="7579012" y="2464635"/>
                    <a:ext cx="122945" cy="119764"/>
                  </a:xfrm>
                  <a:prstGeom prst="ellipse">
                    <a:avLst/>
                  </a:prstGeom>
                  <a:solidFill>
                    <a:schemeClr val="tx1">
                      <a:lumMod val="50000"/>
                      <a:lumOff val="50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18" name="Freeform 17"/>
                <p:cNvSpPr/>
                <p:nvPr/>
              </p:nvSpPr>
              <p:spPr>
                <a:xfrm>
                  <a:off x="5586295" y="2843091"/>
                  <a:ext cx="983556" cy="845244"/>
                </a:xfrm>
                <a:custGeom>
                  <a:avLst/>
                  <a:gdLst>
                    <a:gd name="connsiteX0" fmla="*/ 0 w 983556"/>
                    <a:gd name="connsiteY0" fmla="*/ 0 h 845244"/>
                    <a:gd name="connsiteX1" fmla="*/ 453358 w 983556"/>
                    <a:gd name="connsiteY1" fmla="*/ 99892 h 845244"/>
                    <a:gd name="connsiteX2" fmla="*/ 760719 w 983556"/>
                    <a:gd name="connsiteY2" fmla="*/ 384202 h 845244"/>
                    <a:gd name="connsiteX3" fmla="*/ 983556 w 983556"/>
                    <a:gd name="connsiteY3" fmla="*/ 845244 h 84524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983556" h="845244">
                      <a:moveTo>
                        <a:pt x="0" y="0"/>
                      </a:moveTo>
                      <a:cubicBezTo>
                        <a:pt x="163286" y="17929"/>
                        <a:pt x="326572" y="35858"/>
                        <a:pt x="453358" y="99892"/>
                      </a:cubicBezTo>
                      <a:cubicBezTo>
                        <a:pt x="580144" y="163926"/>
                        <a:pt x="672353" y="259977"/>
                        <a:pt x="760719" y="384202"/>
                      </a:cubicBezTo>
                      <a:cubicBezTo>
                        <a:pt x="849085" y="508427"/>
                        <a:pt x="916320" y="676835"/>
                        <a:pt x="983556" y="845244"/>
                      </a:cubicBezTo>
                    </a:path>
                  </a:pathLst>
                </a:custGeom>
                <a:noFill/>
                <a:ln w="285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6" name="Freeform 65"/>
                <p:cNvSpPr/>
                <p:nvPr/>
              </p:nvSpPr>
              <p:spPr>
                <a:xfrm flipH="1">
                  <a:off x="6733752" y="2850775"/>
                  <a:ext cx="983556" cy="845244"/>
                </a:xfrm>
                <a:custGeom>
                  <a:avLst/>
                  <a:gdLst>
                    <a:gd name="connsiteX0" fmla="*/ 0 w 983556"/>
                    <a:gd name="connsiteY0" fmla="*/ 0 h 845244"/>
                    <a:gd name="connsiteX1" fmla="*/ 453358 w 983556"/>
                    <a:gd name="connsiteY1" fmla="*/ 99892 h 845244"/>
                    <a:gd name="connsiteX2" fmla="*/ 760719 w 983556"/>
                    <a:gd name="connsiteY2" fmla="*/ 384202 h 845244"/>
                    <a:gd name="connsiteX3" fmla="*/ 983556 w 983556"/>
                    <a:gd name="connsiteY3" fmla="*/ 845244 h 84524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983556" h="845244">
                      <a:moveTo>
                        <a:pt x="0" y="0"/>
                      </a:moveTo>
                      <a:cubicBezTo>
                        <a:pt x="163286" y="17929"/>
                        <a:pt x="326572" y="35858"/>
                        <a:pt x="453358" y="99892"/>
                      </a:cubicBezTo>
                      <a:cubicBezTo>
                        <a:pt x="580144" y="163926"/>
                        <a:pt x="672353" y="259977"/>
                        <a:pt x="760719" y="384202"/>
                      </a:cubicBezTo>
                      <a:cubicBezTo>
                        <a:pt x="849085" y="508427"/>
                        <a:pt x="916320" y="676835"/>
                        <a:pt x="983556" y="845244"/>
                      </a:cubicBezTo>
                    </a:path>
                  </a:pathLst>
                </a:custGeom>
                <a:noFill/>
                <a:ln w="285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aphicFrame>
              <p:nvGraphicFramePr>
                <p:cNvPr id="67" name="Object 66"/>
                <p:cNvGraphicFramePr>
                  <a:graphicFrameLocks noChangeAspect="1"/>
                </p:cNvGraphicFramePr>
                <p:nvPr>
                  <p:extLst>
                    <p:ext uri="{D42A27DB-BD31-4B8C-83A1-F6EECF244321}">
                      <p14:modId xmlns:p14="http://schemas.microsoft.com/office/powerpoint/2010/main" val="3289988005"/>
                    </p:ext>
                  </p:extLst>
                </p:nvPr>
              </p:nvGraphicFramePr>
              <p:xfrm>
                <a:off x="6428729" y="3802575"/>
                <a:ext cx="273050" cy="328612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140603" name="Equation" r:id="rId9" imgW="190440" imgH="228600" progId="Equation.3">
                        <p:embed/>
                      </p:oleObj>
                    </mc:Choice>
                    <mc:Fallback>
                      <p:oleObj name="Equation" r:id="rId9" imgW="190440" imgH="228600" progId="Equation.3">
                        <p:embed/>
                        <p:pic>
                          <p:nvPicPr>
                            <p:cNvPr id="67" name="Object 66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10"/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6428729" y="3802575"/>
                              <a:ext cx="273050" cy="328612"/>
                            </a:xfrm>
                            <a:prstGeom prst="rect">
                              <a:avLst/>
                            </a:prstGeom>
                            <a:noFill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rgbClr val="FFFFFF"/>
                                  </a:solidFill>
                                </a14:hiddenFill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  <p:grpSp>
              <p:nvGrpSpPr>
                <p:cNvPr id="19" name="Group 18"/>
                <p:cNvGrpSpPr/>
                <p:nvPr/>
              </p:nvGrpSpPr>
              <p:grpSpPr>
                <a:xfrm flipV="1">
                  <a:off x="5942190" y="1959325"/>
                  <a:ext cx="2074662" cy="854208"/>
                  <a:chOff x="6199735" y="2634343"/>
                  <a:chExt cx="2945069" cy="854208"/>
                </a:xfrm>
              </p:grpSpPr>
              <p:sp>
                <p:nvSpPr>
                  <p:cNvPr id="68" name="Freeform 67"/>
                  <p:cNvSpPr/>
                  <p:nvPr/>
                </p:nvSpPr>
                <p:spPr>
                  <a:xfrm>
                    <a:off x="6199735" y="2634343"/>
                    <a:ext cx="983556" cy="845244"/>
                  </a:xfrm>
                  <a:custGeom>
                    <a:avLst/>
                    <a:gdLst>
                      <a:gd name="connsiteX0" fmla="*/ 0 w 983556"/>
                      <a:gd name="connsiteY0" fmla="*/ 0 h 845244"/>
                      <a:gd name="connsiteX1" fmla="*/ 453358 w 983556"/>
                      <a:gd name="connsiteY1" fmla="*/ 99892 h 845244"/>
                      <a:gd name="connsiteX2" fmla="*/ 760719 w 983556"/>
                      <a:gd name="connsiteY2" fmla="*/ 384202 h 845244"/>
                      <a:gd name="connsiteX3" fmla="*/ 983556 w 983556"/>
                      <a:gd name="connsiteY3" fmla="*/ 845244 h 84524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983556" h="845244">
                        <a:moveTo>
                          <a:pt x="0" y="0"/>
                        </a:moveTo>
                        <a:cubicBezTo>
                          <a:pt x="163286" y="17929"/>
                          <a:pt x="326572" y="35858"/>
                          <a:pt x="453358" y="99892"/>
                        </a:cubicBezTo>
                        <a:cubicBezTo>
                          <a:pt x="580144" y="163926"/>
                          <a:pt x="672353" y="259977"/>
                          <a:pt x="760719" y="384202"/>
                        </a:cubicBezTo>
                        <a:cubicBezTo>
                          <a:pt x="849085" y="508427"/>
                          <a:pt x="916320" y="676835"/>
                          <a:pt x="983556" y="845244"/>
                        </a:cubicBezTo>
                      </a:path>
                    </a:pathLst>
                  </a:custGeom>
                  <a:noFill/>
                  <a:ln w="28575">
                    <a:solidFill>
                      <a:srgbClr val="0070C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9" name="Freeform 68"/>
                  <p:cNvSpPr/>
                  <p:nvPr/>
                </p:nvSpPr>
                <p:spPr>
                  <a:xfrm flipH="1">
                    <a:off x="7170460" y="2634343"/>
                    <a:ext cx="983556" cy="845244"/>
                  </a:xfrm>
                  <a:custGeom>
                    <a:avLst/>
                    <a:gdLst>
                      <a:gd name="connsiteX0" fmla="*/ 0 w 983556"/>
                      <a:gd name="connsiteY0" fmla="*/ 0 h 845244"/>
                      <a:gd name="connsiteX1" fmla="*/ 453358 w 983556"/>
                      <a:gd name="connsiteY1" fmla="*/ 99892 h 845244"/>
                      <a:gd name="connsiteX2" fmla="*/ 760719 w 983556"/>
                      <a:gd name="connsiteY2" fmla="*/ 384202 h 845244"/>
                      <a:gd name="connsiteX3" fmla="*/ 983556 w 983556"/>
                      <a:gd name="connsiteY3" fmla="*/ 845244 h 84524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983556" h="845244">
                        <a:moveTo>
                          <a:pt x="0" y="0"/>
                        </a:moveTo>
                        <a:cubicBezTo>
                          <a:pt x="163286" y="17929"/>
                          <a:pt x="326572" y="35858"/>
                          <a:pt x="453358" y="99892"/>
                        </a:cubicBezTo>
                        <a:cubicBezTo>
                          <a:pt x="580144" y="163926"/>
                          <a:pt x="672353" y="259977"/>
                          <a:pt x="760719" y="384202"/>
                        </a:cubicBezTo>
                        <a:cubicBezTo>
                          <a:pt x="849085" y="508427"/>
                          <a:pt x="916320" y="676835"/>
                          <a:pt x="983556" y="845244"/>
                        </a:cubicBezTo>
                      </a:path>
                    </a:pathLst>
                  </a:custGeom>
                  <a:noFill/>
                  <a:ln w="28575">
                    <a:solidFill>
                      <a:srgbClr val="0070C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93" name="Freeform 92"/>
                  <p:cNvSpPr/>
                  <p:nvPr/>
                </p:nvSpPr>
                <p:spPr>
                  <a:xfrm>
                    <a:off x="7190524" y="2643307"/>
                    <a:ext cx="983555" cy="845244"/>
                  </a:xfrm>
                  <a:custGeom>
                    <a:avLst/>
                    <a:gdLst>
                      <a:gd name="connsiteX0" fmla="*/ 0 w 983556"/>
                      <a:gd name="connsiteY0" fmla="*/ 0 h 845244"/>
                      <a:gd name="connsiteX1" fmla="*/ 453358 w 983556"/>
                      <a:gd name="connsiteY1" fmla="*/ 99892 h 845244"/>
                      <a:gd name="connsiteX2" fmla="*/ 760719 w 983556"/>
                      <a:gd name="connsiteY2" fmla="*/ 384202 h 845244"/>
                      <a:gd name="connsiteX3" fmla="*/ 983556 w 983556"/>
                      <a:gd name="connsiteY3" fmla="*/ 845244 h 84524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983556" h="845244">
                        <a:moveTo>
                          <a:pt x="0" y="0"/>
                        </a:moveTo>
                        <a:cubicBezTo>
                          <a:pt x="163286" y="17929"/>
                          <a:pt x="326572" y="35858"/>
                          <a:pt x="453358" y="99892"/>
                        </a:cubicBezTo>
                        <a:cubicBezTo>
                          <a:pt x="580144" y="163926"/>
                          <a:pt x="672353" y="259977"/>
                          <a:pt x="760719" y="384202"/>
                        </a:cubicBezTo>
                        <a:cubicBezTo>
                          <a:pt x="849085" y="508427"/>
                          <a:pt x="916320" y="676835"/>
                          <a:pt x="983556" y="845244"/>
                        </a:cubicBezTo>
                      </a:path>
                    </a:pathLst>
                  </a:custGeom>
                  <a:noFill/>
                  <a:ln w="28575">
                    <a:solidFill>
                      <a:srgbClr val="0070C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94" name="Freeform 93"/>
                  <p:cNvSpPr/>
                  <p:nvPr/>
                </p:nvSpPr>
                <p:spPr>
                  <a:xfrm flipH="1">
                    <a:off x="8161249" y="2643307"/>
                    <a:ext cx="983555" cy="845244"/>
                  </a:xfrm>
                  <a:custGeom>
                    <a:avLst/>
                    <a:gdLst>
                      <a:gd name="connsiteX0" fmla="*/ 0 w 983556"/>
                      <a:gd name="connsiteY0" fmla="*/ 0 h 845244"/>
                      <a:gd name="connsiteX1" fmla="*/ 453358 w 983556"/>
                      <a:gd name="connsiteY1" fmla="*/ 99892 h 845244"/>
                      <a:gd name="connsiteX2" fmla="*/ 760719 w 983556"/>
                      <a:gd name="connsiteY2" fmla="*/ 384202 h 845244"/>
                      <a:gd name="connsiteX3" fmla="*/ 983556 w 983556"/>
                      <a:gd name="connsiteY3" fmla="*/ 845244 h 84524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983556" h="845244">
                        <a:moveTo>
                          <a:pt x="0" y="0"/>
                        </a:moveTo>
                        <a:cubicBezTo>
                          <a:pt x="163286" y="17929"/>
                          <a:pt x="326572" y="35858"/>
                          <a:pt x="453358" y="99892"/>
                        </a:cubicBezTo>
                        <a:cubicBezTo>
                          <a:pt x="580144" y="163926"/>
                          <a:pt x="672353" y="259977"/>
                          <a:pt x="760719" y="384202"/>
                        </a:cubicBezTo>
                        <a:cubicBezTo>
                          <a:pt x="849085" y="508427"/>
                          <a:pt x="916320" y="676835"/>
                          <a:pt x="983556" y="845244"/>
                        </a:cubicBezTo>
                      </a:path>
                    </a:pathLst>
                  </a:custGeom>
                  <a:noFill/>
                  <a:ln w="28575">
                    <a:solidFill>
                      <a:srgbClr val="0070C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aphicFrame>
              <p:nvGraphicFramePr>
                <p:cNvPr id="70" name="Object 69"/>
                <p:cNvGraphicFramePr>
                  <a:graphicFrameLocks noChangeAspect="1"/>
                </p:cNvGraphicFramePr>
                <p:nvPr>
                  <p:extLst/>
                </p:nvPr>
              </p:nvGraphicFramePr>
              <p:xfrm>
                <a:off x="6404844" y="2545777"/>
                <a:ext cx="236537" cy="201612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140604" name="Equation" r:id="rId11" imgW="164880" imgH="139680" progId="Equation.3">
                        <p:embed/>
                      </p:oleObj>
                    </mc:Choice>
                    <mc:Fallback>
                      <p:oleObj name="Equation" r:id="rId11" imgW="164880" imgH="139680" progId="Equation.3">
                        <p:embed/>
                        <p:pic>
                          <p:nvPicPr>
                            <p:cNvPr id="70" name="Object 69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12"/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6404844" y="2545777"/>
                              <a:ext cx="236537" cy="201612"/>
                            </a:xfrm>
                            <a:prstGeom prst="rect">
                              <a:avLst/>
                            </a:prstGeom>
                            <a:noFill/>
                            <a:extLst/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  <p:graphicFrame>
              <p:nvGraphicFramePr>
                <p:cNvPr id="71" name="Object 70"/>
                <p:cNvGraphicFramePr>
                  <a:graphicFrameLocks noChangeAspect="1"/>
                </p:cNvGraphicFramePr>
                <p:nvPr>
                  <p:extLst/>
                </p:nvPr>
              </p:nvGraphicFramePr>
              <p:xfrm>
                <a:off x="6082772" y="2101809"/>
                <a:ext cx="365125" cy="365125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140605" name="Equation" r:id="rId13" imgW="253800" imgH="253800" progId="Equation.3">
                        <p:embed/>
                      </p:oleObj>
                    </mc:Choice>
                    <mc:Fallback>
                      <p:oleObj name="Equation" r:id="rId13" imgW="253800" imgH="253800" progId="Equation.3">
                        <p:embed/>
                        <p:pic>
                          <p:nvPicPr>
                            <p:cNvPr id="71" name="Object 70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14"/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6082772" y="2101809"/>
                              <a:ext cx="365125" cy="365125"/>
                            </a:xfrm>
                            <a:prstGeom prst="rect">
                              <a:avLst/>
                            </a:prstGeom>
                            <a:noFill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rgbClr val="FFFFFF"/>
                                  </a:solidFill>
                                </a14:hiddenFill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  <p:sp>
              <p:nvSpPr>
                <p:cNvPr id="73" name="Freeform 72"/>
                <p:cNvSpPr/>
                <p:nvPr/>
              </p:nvSpPr>
              <p:spPr>
                <a:xfrm>
                  <a:off x="6254784" y="2909687"/>
                  <a:ext cx="983556" cy="845244"/>
                </a:xfrm>
                <a:custGeom>
                  <a:avLst/>
                  <a:gdLst>
                    <a:gd name="connsiteX0" fmla="*/ 0 w 983556"/>
                    <a:gd name="connsiteY0" fmla="*/ 0 h 845244"/>
                    <a:gd name="connsiteX1" fmla="*/ 453358 w 983556"/>
                    <a:gd name="connsiteY1" fmla="*/ 99892 h 845244"/>
                    <a:gd name="connsiteX2" fmla="*/ 760719 w 983556"/>
                    <a:gd name="connsiteY2" fmla="*/ 384202 h 845244"/>
                    <a:gd name="connsiteX3" fmla="*/ 983556 w 983556"/>
                    <a:gd name="connsiteY3" fmla="*/ 845244 h 84524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983556" h="845244">
                      <a:moveTo>
                        <a:pt x="0" y="0"/>
                      </a:moveTo>
                      <a:cubicBezTo>
                        <a:pt x="163286" y="17929"/>
                        <a:pt x="326572" y="35858"/>
                        <a:pt x="453358" y="99892"/>
                      </a:cubicBezTo>
                      <a:cubicBezTo>
                        <a:pt x="580144" y="163926"/>
                        <a:pt x="672353" y="259977"/>
                        <a:pt x="760719" y="384202"/>
                      </a:cubicBezTo>
                      <a:cubicBezTo>
                        <a:pt x="849085" y="508427"/>
                        <a:pt x="916320" y="676835"/>
                        <a:pt x="983556" y="845244"/>
                      </a:cubicBezTo>
                    </a:path>
                  </a:pathLst>
                </a:custGeom>
                <a:noFill/>
                <a:ln w="28575"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4" name="Freeform 73"/>
                <p:cNvSpPr/>
                <p:nvPr/>
              </p:nvSpPr>
              <p:spPr>
                <a:xfrm flipH="1">
                  <a:off x="6033226" y="2912524"/>
                  <a:ext cx="983556" cy="845244"/>
                </a:xfrm>
                <a:custGeom>
                  <a:avLst/>
                  <a:gdLst>
                    <a:gd name="connsiteX0" fmla="*/ 0 w 983556"/>
                    <a:gd name="connsiteY0" fmla="*/ 0 h 845244"/>
                    <a:gd name="connsiteX1" fmla="*/ 453358 w 983556"/>
                    <a:gd name="connsiteY1" fmla="*/ 99892 h 845244"/>
                    <a:gd name="connsiteX2" fmla="*/ 760719 w 983556"/>
                    <a:gd name="connsiteY2" fmla="*/ 384202 h 845244"/>
                    <a:gd name="connsiteX3" fmla="*/ 983556 w 983556"/>
                    <a:gd name="connsiteY3" fmla="*/ 845244 h 84524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983556" h="845244">
                      <a:moveTo>
                        <a:pt x="0" y="0"/>
                      </a:moveTo>
                      <a:cubicBezTo>
                        <a:pt x="163286" y="17929"/>
                        <a:pt x="326572" y="35858"/>
                        <a:pt x="453358" y="99892"/>
                      </a:cubicBezTo>
                      <a:cubicBezTo>
                        <a:pt x="580144" y="163926"/>
                        <a:pt x="672353" y="259977"/>
                        <a:pt x="760719" y="384202"/>
                      </a:cubicBezTo>
                      <a:cubicBezTo>
                        <a:pt x="849085" y="508427"/>
                        <a:pt x="916320" y="676835"/>
                        <a:pt x="983556" y="845244"/>
                      </a:cubicBezTo>
                    </a:path>
                  </a:pathLst>
                </a:custGeom>
                <a:noFill/>
                <a:ln w="28575"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" name="Rectangle 19"/>
                <p:cNvSpPr/>
                <p:nvPr/>
              </p:nvSpPr>
              <p:spPr>
                <a:xfrm rot="20670655">
                  <a:off x="6718384" y="2902003"/>
                  <a:ext cx="307666" cy="45719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5" name="Rectangle 74"/>
                <p:cNvSpPr/>
                <p:nvPr/>
              </p:nvSpPr>
              <p:spPr>
                <a:xfrm rot="929345" flipH="1">
                  <a:off x="6248380" y="2908407"/>
                  <a:ext cx="307666" cy="45719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aphicFrame>
              <p:nvGraphicFramePr>
                <p:cNvPr id="86" name="Object 85"/>
                <p:cNvGraphicFramePr>
                  <a:graphicFrameLocks noChangeAspect="1"/>
                </p:cNvGraphicFramePr>
                <p:nvPr>
                  <p:extLst/>
                </p:nvPr>
              </p:nvGraphicFramePr>
              <p:xfrm>
                <a:off x="7445081" y="3904755"/>
                <a:ext cx="528638" cy="511175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140606" name="Equation" r:id="rId15" imgW="368280" imgH="355320" progId="Equation.3">
                        <p:embed/>
                      </p:oleObj>
                    </mc:Choice>
                    <mc:Fallback>
                      <p:oleObj name="Equation" r:id="rId15" imgW="368280" imgH="355320" progId="Equation.3">
                        <p:embed/>
                        <p:pic>
                          <p:nvPicPr>
                            <p:cNvPr id="86" name="Object 85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16"/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7445081" y="3904755"/>
                              <a:ext cx="528638" cy="511175"/>
                            </a:xfrm>
                            <a:prstGeom prst="rect">
                              <a:avLst/>
                            </a:prstGeom>
                            <a:noFill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rgbClr val="FFFFFF"/>
                                  </a:solidFill>
                                </a14:hiddenFill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  <p:cxnSp>
              <p:nvCxnSpPr>
                <p:cNvPr id="87" name="Straight Arrow Connector 86"/>
                <p:cNvCxnSpPr/>
                <p:nvPr/>
              </p:nvCxnSpPr>
              <p:spPr>
                <a:xfrm flipH="1" flipV="1">
                  <a:off x="6514242" y="3578226"/>
                  <a:ext cx="27765" cy="224350"/>
                </a:xfrm>
                <a:prstGeom prst="straightConnector1">
                  <a:avLst/>
                </a:prstGeom>
                <a:ln w="19050"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8" name="Straight Arrow Connector 87"/>
                <p:cNvCxnSpPr/>
                <p:nvPr/>
              </p:nvCxnSpPr>
              <p:spPr>
                <a:xfrm flipV="1">
                  <a:off x="6621761" y="3591254"/>
                  <a:ext cx="127101" cy="195308"/>
                </a:xfrm>
                <a:prstGeom prst="straightConnector1">
                  <a:avLst/>
                </a:prstGeom>
                <a:ln w="19050"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9" name="Straight Arrow Connector 88"/>
                <p:cNvCxnSpPr/>
                <p:nvPr/>
              </p:nvCxnSpPr>
              <p:spPr>
                <a:xfrm flipH="1" flipV="1">
                  <a:off x="7260119" y="3775911"/>
                  <a:ext cx="228530" cy="128844"/>
                </a:xfrm>
                <a:prstGeom prst="straightConnector1">
                  <a:avLst/>
                </a:prstGeom>
                <a:ln w="19050"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0" name="Straight Arrow Connector 89"/>
                <p:cNvCxnSpPr>
                  <a:stCxn id="86" idx="0"/>
                </p:cNvCxnSpPr>
                <p:nvPr/>
              </p:nvCxnSpPr>
              <p:spPr>
                <a:xfrm flipV="1">
                  <a:off x="7709400" y="3696241"/>
                  <a:ext cx="115458" cy="208514"/>
                </a:xfrm>
                <a:prstGeom prst="straightConnector1">
                  <a:avLst/>
                </a:prstGeom>
                <a:ln w="19050"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1" name="Straight Arrow Connector 90"/>
                <p:cNvCxnSpPr/>
                <p:nvPr/>
              </p:nvCxnSpPr>
              <p:spPr>
                <a:xfrm flipV="1">
                  <a:off x="7747820" y="3746998"/>
                  <a:ext cx="370088" cy="211545"/>
                </a:xfrm>
                <a:prstGeom prst="straightConnector1">
                  <a:avLst/>
                </a:prstGeom>
                <a:ln w="19050"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aphicFrame>
              <p:nvGraphicFramePr>
                <p:cNvPr id="95" name="Object 94"/>
                <p:cNvGraphicFramePr>
                  <a:graphicFrameLocks noChangeAspect="1"/>
                </p:cNvGraphicFramePr>
                <p:nvPr>
                  <p:extLst/>
                </p:nvPr>
              </p:nvGraphicFramePr>
              <p:xfrm>
                <a:off x="7506314" y="2092819"/>
                <a:ext cx="620713" cy="365125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140607" name="Equation" r:id="rId17" imgW="431640" imgH="253800" progId="Equation.3">
                        <p:embed/>
                      </p:oleObj>
                    </mc:Choice>
                    <mc:Fallback>
                      <p:oleObj name="Equation" r:id="rId17" imgW="431640" imgH="253800" progId="Equation.3">
                        <p:embed/>
                        <p:pic>
                          <p:nvPicPr>
                            <p:cNvPr id="95" name="Object 94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18"/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7506314" y="2092819"/>
                              <a:ext cx="620713" cy="365125"/>
                            </a:xfrm>
                            <a:prstGeom prst="rect">
                              <a:avLst/>
                            </a:prstGeom>
                            <a:noFill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rgbClr val="FFFFFF"/>
                                  </a:solidFill>
                                </a14:hiddenFill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  <p:graphicFrame>
              <p:nvGraphicFramePr>
                <p:cNvPr id="77" name="Object 76"/>
                <p:cNvGraphicFramePr>
                  <a:graphicFrameLocks noChangeAspect="1"/>
                </p:cNvGraphicFramePr>
                <p:nvPr>
                  <p:extLst/>
                </p:nvPr>
              </p:nvGraphicFramePr>
              <p:xfrm>
                <a:off x="5574296" y="2509085"/>
                <a:ext cx="490537" cy="255587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140608" name="Equation" r:id="rId19" imgW="342720" imgH="177480" progId="Equation.3">
                        <p:embed/>
                      </p:oleObj>
                    </mc:Choice>
                    <mc:Fallback>
                      <p:oleObj name="Equation" r:id="rId19" imgW="342720" imgH="177480" progId="Equation.3">
                        <p:embed/>
                        <p:pic>
                          <p:nvPicPr>
                            <p:cNvPr id="77" name="Object 76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20"/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5574296" y="2509085"/>
                              <a:ext cx="490537" cy="255587"/>
                            </a:xfrm>
                            <a:prstGeom prst="rect">
                              <a:avLst/>
                            </a:prstGeom>
                            <a:noFill/>
                            <a:extLst/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  <p:graphicFrame>
              <p:nvGraphicFramePr>
                <p:cNvPr id="100" name="Object 99"/>
                <p:cNvGraphicFramePr>
                  <a:graphicFrameLocks noChangeAspect="1"/>
                </p:cNvGraphicFramePr>
                <p:nvPr>
                  <p:extLst/>
                </p:nvPr>
              </p:nvGraphicFramePr>
              <p:xfrm>
                <a:off x="7109816" y="2507805"/>
                <a:ext cx="490537" cy="255587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140609" name="Equation" r:id="rId21" imgW="342720" imgH="177480" progId="Equation.3">
                        <p:embed/>
                      </p:oleObj>
                    </mc:Choice>
                    <mc:Fallback>
                      <p:oleObj name="Equation" r:id="rId21" imgW="342720" imgH="177480" progId="Equation.3">
                        <p:embed/>
                        <p:pic>
                          <p:nvPicPr>
                            <p:cNvPr id="100" name="Object 99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22"/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7109816" y="2507805"/>
                              <a:ext cx="490537" cy="255587"/>
                            </a:xfrm>
                            <a:prstGeom prst="rect">
                              <a:avLst/>
                            </a:prstGeom>
                            <a:noFill/>
                            <a:extLst/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</p:grpSp>
          <p:cxnSp>
            <p:nvCxnSpPr>
              <p:cNvPr id="102" name="Straight Arrow Connector 101"/>
              <p:cNvCxnSpPr/>
              <p:nvPr/>
            </p:nvCxnSpPr>
            <p:spPr>
              <a:xfrm>
                <a:off x="5509452" y="3027508"/>
                <a:ext cx="3365606" cy="48116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30" name="Rectangle 129"/>
            <p:cNvSpPr/>
            <p:nvPr/>
          </p:nvSpPr>
          <p:spPr>
            <a:xfrm>
              <a:off x="7178593" y="2199367"/>
              <a:ext cx="88721" cy="4571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aphicFrame>
        <p:nvGraphicFramePr>
          <p:cNvPr id="108" name="Object 10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57367570"/>
              </p:ext>
            </p:extLst>
          </p:nvPr>
        </p:nvGraphicFramePr>
        <p:xfrm>
          <a:off x="3611365" y="687039"/>
          <a:ext cx="2005012" cy="511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0610" name="Equation" r:id="rId23" imgW="1396800" imgH="355320" progId="Equation.DSMT4">
                  <p:embed/>
                </p:oleObj>
              </mc:Choice>
              <mc:Fallback>
                <p:oleObj name="Equation" r:id="rId23" imgW="1396800" imgH="355320" progId="Equation.DSMT4">
                  <p:embed/>
                  <p:pic>
                    <p:nvPicPr>
                      <p:cNvPr id="92" name="Object 9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11365" y="687039"/>
                        <a:ext cx="2005012" cy="511175"/>
                      </a:xfrm>
                      <a:prstGeom prst="rect">
                        <a:avLst/>
                      </a:prstGeom>
                      <a:noFill/>
                      <a:ln w="28575">
                        <a:solidFill>
                          <a:schemeClr val="accent1"/>
                        </a:solidFill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3" name="Group 32"/>
          <p:cNvGrpSpPr/>
          <p:nvPr/>
        </p:nvGrpSpPr>
        <p:grpSpPr>
          <a:xfrm>
            <a:off x="2575928" y="1470732"/>
            <a:ext cx="6574799" cy="3130415"/>
            <a:chOff x="2575928" y="1470732"/>
            <a:chExt cx="6574799" cy="3130415"/>
          </a:xfrm>
        </p:grpSpPr>
        <p:grpSp>
          <p:nvGrpSpPr>
            <p:cNvPr id="124" name="Group 123"/>
            <p:cNvGrpSpPr/>
            <p:nvPr/>
          </p:nvGrpSpPr>
          <p:grpSpPr>
            <a:xfrm>
              <a:off x="6200307" y="3223622"/>
              <a:ext cx="2950420" cy="646331"/>
              <a:chOff x="6200307" y="3804808"/>
              <a:chExt cx="2950420" cy="646331"/>
            </a:xfrm>
          </p:grpSpPr>
          <p:sp>
            <p:nvSpPr>
              <p:cNvPr id="37" name="TextBox 36"/>
              <p:cNvSpPr txBox="1"/>
              <p:nvPr/>
            </p:nvSpPr>
            <p:spPr>
              <a:xfrm>
                <a:off x="7003985" y="3804808"/>
                <a:ext cx="2146742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i-FI" dirty="0" smtClean="0"/>
                  <a:t>Energiataso laskee</a:t>
                </a:r>
              </a:p>
              <a:p>
                <a:r>
                  <a:rPr lang="fi-FI" dirty="0"/>
                  <a:t>n</a:t>
                </a:r>
                <a:r>
                  <a:rPr lang="fi-FI" dirty="0" smtClean="0"/>
                  <a:t>aapurien takia</a:t>
                </a:r>
                <a:endParaRPr lang="en-US" dirty="0"/>
              </a:p>
            </p:txBody>
          </p:sp>
          <p:cxnSp>
            <p:nvCxnSpPr>
              <p:cNvPr id="99" name="Straight Arrow Connector 98"/>
              <p:cNvCxnSpPr/>
              <p:nvPr/>
            </p:nvCxnSpPr>
            <p:spPr>
              <a:xfrm flipH="1">
                <a:off x="6200307" y="4057373"/>
                <a:ext cx="564468" cy="177075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25" name="Group 124"/>
            <p:cNvGrpSpPr/>
            <p:nvPr/>
          </p:nvGrpSpPr>
          <p:grpSpPr>
            <a:xfrm>
              <a:off x="6220756" y="4015805"/>
              <a:ext cx="2913706" cy="369332"/>
              <a:chOff x="6220756" y="4651236"/>
              <a:chExt cx="2913706" cy="369332"/>
            </a:xfrm>
          </p:grpSpPr>
          <p:grpSp>
            <p:nvGrpSpPr>
              <p:cNvPr id="29" name="Group 28"/>
              <p:cNvGrpSpPr/>
              <p:nvPr/>
            </p:nvGrpSpPr>
            <p:grpSpPr>
              <a:xfrm>
                <a:off x="6603000" y="4651236"/>
                <a:ext cx="2531462" cy="369332"/>
                <a:chOff x="6378278" y="4930202"/>
                <a:chExt cx="2531462" cy="369332"/>
              </a:xfrm>
            </p:grpSpPr>
            <p:sp>
              <p:nvSpPr>
                <p:cNvPr id="38" name="TextBox 37"/>
                <p:cNvSpPr txBox="1"/>
                <p:nvPr/>
              </p:nvSpPr>
              <p:spPr>
                <a:xfrm>
                  <a:off x="6378278" y="4930202"/>
                  <a:ext cx="2531462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fi-FI" dirty="0" smtClean="0"/>
                    <a:t>Hypyt lähinaapureihin  </a:t>
                  </a:r>
                </a:p>
              </p:txBody>
            </p:sp>
            <p:cxnSp>
              <p:nvCxnSpPr>
                <p:cNvPr id="110" name="Straight Connector 109"/>
                <p:cNvCxnSpPr/>
                <p:nvPr/>
              </p:nvCxnSpPr>
              <p:spPr>
                <a:xfrm>
                  <a:off x="6456122" y="5272353"/>
                  <a:ext cx="2268595" cy="0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15" name="Straight Arrow Connector 114"/>
              <p:cNvCxnSpPr/>
              <p:nvPr/>
            </p:nvCxnSpPr>
            <p:spPr>
              <a:xfrm flipH="1" flipV="1">
                <a:off x="6220756" y="4745077"/>
                <a:ext cx="385817" cy="92192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" name="Group 7"/>
            <p:cNvGrpSpPr/>
            <p:nvPr/>
          </p:nvGrpSpPr>
          <p:grpSpPr>
            <a:xfrm>
              <a:off x="3319158" y="2877599"/>
              <a:ext cx="2813591" cy="1723548"/>
              <a:chOff x="3343276" y="3573630"/>
              <a:chExt cx="2813591" cy="1723548"/>
            </a:xfrm>
          </p:grpSpPr>
          <p:grpSp>
            <p:nvGrpSpPr>
              <p:cNvPr id="30" name="Group 29"/>
              <p:cNvGrpSpPr/>
              <p:nvPr/>
            </p:nvGrpSpPr>
            <p:grpSpPr>
              <a:xfrm>
                <a:off x="3343276" y="3573630"/>
                <a:ext cx="2813591" cy="1723548"/>
                <a:chOff x="3343276" y="3465144"/>
                <a:chExt cx="2813591" cy="1723548"/>
              </a:xfrm>
            </p:grpSpPr>
            <p:graphicFrame>
              <p:nvGraphicFramePr>
                <p:cNvPr id="97" name="Object 96"/>
                <p:cNvGraphicFramePr>
                  <a:graphicFrameLocks noChangeAspect="1"/>
                </p:cNvGraphicFramePr>
                <p:nvPr>
                  <p:extLst>
                    <p:ext uri="{D42A27DB-BD31-4B8C-83A1-F6EECF244321}">
                      <p14:modId xmlns:p14="http://schemas.microsoft.com/office/powerpoint/2010/main" val="3086410849"/>
                    </p:ext>
                  </p:extLst>
                </p:nvPr>
              </p:nvGraphicFramePr>
              <p:xfrm>
                <a:off x="3615725" y="4166342"/>
                <a:ext cx="2497137" cy="1022350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140611" name="Equation" r:id="rId25" imgW="1739880" imgH="711000" progId="Equation.3">
                        <p:embed/>
                      </p:oleObj>
                    </mc:Choice>
                    <mc:Fallback>
                      <p:oleObj name="Equation" r:id="rId25" imgW="1739880" imgH="711000" progId="Equation.3">
                        <p:embed/>
                        <p:pic>
                          <p:nvPicPr>
                            <p:cNvPr id="97" name="Object 96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26"/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3615725" y="4166342"/>
                              <a:ext cx="2497137" cy="1022350"/>
                            </a:xfrm>
                            <a:prstGeom prst="rect">
                              <a:avLst/>
                            </a:prstGeom>
                            <a:noFill/>
                            <a:ln w="28575">
                              <a:solidFill>
                                <a:srgbClr val="FF0000"/>
                              </a:solidFill>
                            </a:ln>
                            <a:extLst/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  <p:sp>
              <p:nvSpPr>
                <p:cNvPr id="27" name="TextBox 26"/>
                <p:cNvSpPr txBox="1"/>
                <p:nvPr/>
              </p:nvSpPr>
              <p:spPr>
                <a:xfrm>
                  <a:off x="3343276" y="3465144"/>
                  <a:ext cx="2813591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fi-FI" dirty="0" smtClean="0"/>
                    <a:t>Käytännön      :n kantama</a:t>
                  </a:r>
                </a:p>
              </p:txBody>
            </p:sp>
          </p:grpSp>
          <p:graphicFrame>
            <p:nvGraphicFramePr>
              <p:cNvPr id="101" name="Object 100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087698876"/>
                  </p:ext>
                </p:extLst>
              </p:nvPr>
            </p:nvGraphicFramePr>
            <p:xfrm>
              <a:off x="4591152" y="3591342"/>
              <a:ext cx="420687" cy="365125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40612" name="Equation" r:id="rId27" imgW="291960" imgH="253800" progId="Equation.3">
                      <p:embed/>
                    </p:oleObj>
                  </mc:Choice>
                  <mc:Fallback>
                    <p:oleObj name="Equation" r:id="rId27" imgW="291960" imgH="253800" progId="Equation.3">
                      <p:embed/>
                      <p:pic>
                        <p:nvPicPr>
                          <p:cNvPr id="101" name="Object 100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28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4591152" y="3591342"/>
                            <a:ext cx="420687" cy="365125"/>
                          </a:xfrm>
                          <a:prstGeom prst="rect">
                            <a:avLst/>
                          </a:prstGeom>
                          <a:noFill/>
                          <a:ln w="28575">
                            <a:noFill/>
                          </a:ln>
                          <a:extLst/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cxnSp>
          <p:nvCxnSpPr>
            <p:cNvPr id="126" name="Straight Arrow Connector 125"/>
            <p:cNvCxnSpPr/>
            <p:nvPr/>
          </p:nvCxnSpPr>
          <p:spPr>
            <a:xfrm>
              <a:off x="2575928" y="2554801"/>
              <a:ext cx="959435" cy="853578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7" name="Straight Arrow Connector 126"/>
            <p:cNvCxnSpPr/>
            <p:nvPr/>
          </p:nvCxnSpPr>
          <p:spPr>
            <a:xfrm flipV="1">
              <a:off x="6860766" y="1470732"/>
              <a:ext cx="283663" cy="2539667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8" name="Straight Arrow Connector 127"/>
            <p:cNvCxnSpPr/>
            <p:nvPr/>
          </p:nvCxnSpPr>
          <p:spPr>
            <a:xfrm flipH="1" flipV="1">
              <a:off x="7144188" y="1846978"/>
              <a:ext cx="73413" cy="1399953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" name="Group 15"/>
          <p:cNvGrpSpPr/>
          <p:nvPr/>
        </p:nvGrpSpPr>
        <p:grpSpPr>
          <a:xfrm>
            <a:off x="16528" y="999314"/>
            <a:ext cx="3518835" cy="2377375"/>
            <a:chOff x="16528" y="999314"/>
            <a:chExt cx="3518835" cy="2377375"/>
          </a:xfrm>
        </p:grpSpPr>
        <p:grpSp>
          <p:nvGrpSpPr>
            <p:cNvPr id="31" name="Group 30"/>
            <p:cNvGrpSpPr/>
            <p:nvPr/>
          </p:nvGrpSpPr>
          <p:grpSpPr>
            <a:xfrm>
              <a:off x="273050" y="999314"/>
              <a:ext cx="3262313" cy="1612485"/>
              <a:chOff x="273050" y="1174803"/>
              <a:chExt cx="3262313" cy="1612485"/>
            </a:xfrm>
          </p:grpSpPr>
          <p:graphicFrame>
            <p:nvGraphicFramePr>
              <p:cNvPr id="112" name="Object 111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670812687"/>
                  </p:ext>
                </p:extLst>
              </p:nvPr>
            </p:nvGraphicFramePr>
            <p:xfrm>
              <a:off x="273050" y="1691913"/>
              <a:ext cx="3262313" cy="1095375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40613" name="Equation" r:id="rId29" imgW="2273040" imgH="761760" progId="Equation.DSMT4">
                      <p:embed/>
                    </p:oleObj>
                  </mc:Choice>
                  <mc:Fallback>
                    <p:oleObj name="Equation" r:id="rId29" imgW="2273040" imgH="761760" progId="Equation.DSMT4">
                      <p:embed/>
                      <p:pic>
                        <p:nvPicPr>
                          <p:cNvPr id="92" name="Object 91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30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73050" y="1691913"/>
                            <a:ext cx="3262313" cy="1095375"/>
                          </a:xfrm>
                          <a:prstGeom prst="rect">
                            <a:avLst/>
                          </a:prstGeom>
                          <a:noFill/>
                          <a:ln w="28575">
                            <a:solidFill>
                              <a:schemeClr val="accent4"/>
                            </a:solidFill>
                          </a:ln>
                          <a:extLst/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119" name="Right Arrow 118"/>
              <p:cNvSpPr/>
              <p:nvPr/>
            </p:nvSpPr>
            <p:spPr>
              <a:xfrm rot="7897784">
                <a:off x="3075520" y="1278628"/>
                <a:ext cx="379891" cy="172242"/>
              </a:xfrm>
              <a:prstGeom prst="right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12" name="TextBox 11"/>
            <p:cNvSpPr txBox="1"/>
            <p:nvPr/>
          </p:nvSpPr>
          <p:spPr>
            <a:xfrm>
              <a:off x="16528" y="2730358"/>
              <a:ext cx="1749197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i-FI" dirty="0" err="1" smtClean="0"/>
                <a:t>Atomiorbitaalin</a:t>
              </a:r>
              <a:endParaRPr lang="fi-FI" dirty="0" smtClean="0"/>
            </a:p>
            <a:p>
              <a:r>
                <a:rPr lang="fi-FI" dirty="0" smtClean="0"/>
                <a:t>ominaisenergia</a:t>
              </a:r>
              <a:endParaRPr lang="en-US" dirty="0"/>
            </a:p>
          </p:txBody>
        </p:sp>
        <p:cxnSp>
          <p:nvCxnSpPr>
            <p:cNvPr id="104" name="Straight Arrow Connector 103"/>
            <p:cNvCxnSpPr/>
            <p:nvPr/>
          </p:nvCxnSpPr>
          <p:spPr>
            <a:xfrm flipV="1">
              <a:off x="549624" y="2453808"/>
              <a:ext cx="481879" cy="325493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Group 6"/>
          <p:cNvGrpSpPr/>
          <p:nvPr/>
        </p:nvGrpSpPr>
        <p:grpSpPr>
          <a:xfrm>
            <a:off x="4296844" y="4813393"/>
            <a:ext cx="4750417" cy="1750805"/>
            <a:chOff x="4296844" y="4813393"/>
            <a:chExt cx="4750417" cy="1750805"/>
          </a:xfrm>
        </p:grpSpPr>
        <p:grpSp>
          <p:nvGrpSpPr>
            <p:cNvPr id="118" name="Group 117"/>
            <p:cNvGrpSpPr/>
            <p:nvPr/>
          </p:nvGrpSpPr>
          <p:grpSpPr>
            <a:xfrm>
              <a:off x="4296844" y="4813393"/>
              <a:ext cx="4421242" cy="1750805"/>
              <a:chOff x="2917004" y="5088497"/>
              <a:chExt cx="4421242" cy="1750805"/>
            </a:xfrm>
          </p:grpSpPr>
          <p:grpSp>
            <p:nvGrpSpPr>
              <p:cNvPr id="62" name="Group 61"/>
              <p:cNvGrpSpPr/>
              <p:nvPr/>
            </p:nvGrpSpPr>
            <p:grpSpPr>
              <a:xfrm>
                <a:off x="3229429" y="5361974"/>
                <a:ext cx="4108817" cy="1477328"/>
                <a:chOff x="2834224" y="5361974"/>
                <a:chExt cx="4108817" cy="1477328"/>
              </a:xfrm>
            </p:grpSpPr>
            <p:grpSp>
              <p:nvGrpSpPr>
                <p:cNvPr id="28" name="Group 27"/>
                <p:cNvGrpSpPr/>
                <p:nvPr/>
              </p:nvGrpSpPr>
              <p:grpSpPr>
                <a:xfrm>
                  <a:off x="2834224" y="5361974"/>
                  <a:ext cx="4108817" cy="1477328"/>
                  <a:chOff x="5142507" y="5483614"/>
                  <a:chExt cx="4108817" cy="1477328"/>
                </a:xfrm>
              </p:grpSpPr>
              <p:graphicFrame>
                <p:nvGraphicFramePr>
                  <p:cNvPr id="103" name="Object 102"/>
                  <p:cNvGraphicFramePr>
                    <a:graphicFrameLocks noChangeAspect="1"/>
                  </p:cNvGraphicFramePr>
                  <p:nvPr>
                    <p:extLst>
                      <p:ext uri="{D42A27DB-BD31-4B8C-83A1-F6EECF244321}">
                        <p14:modId xmlns:p14="http://schemas.microsoft.com/office/powerpoint/2010/main" val="292369125"/>
                      </p:ext>
                    </p:extLst>
                  </p:nvPr>
                </p:nvGraphicFramePr>
                <p:xfrm>
                  <a:off x="5151744" y="5850659"/>
                  <a:ext cx="3970338" cy="801687"/>
                </p:xfrm>
                <a:graphic>
                  <a:graphicData uri="http://schemas.openxmlformats.org/presentationml/2006/ole">
                    <mc:AlternateContent xmlns:mc="http://schemas.openxmlformats.org/markup-compatibility/2006">
                      <mc:Choice xmlns:v="urn:schemas-microsoft-com:vml" Requires="v">
                        <p:oleObj spid="_x0000_s140614" name="Equation" r:id="rId31" imgW="2514600" imgH="507960" progId="Equation.DSMT4">
                          <p:embed/>
                        </p:oleObj>
                      </mc:Choice>
                      <mc:Fallback>
                        <p:oleObj name="Equation" r:id="rId31" imgW="2514600" imgH="507960" progId="Equation.DSMT4">
                          <p:embed/>
                          <p:pic>
                            <p:nvPicPr>
                              <p:cNvPr id="103" name="Object 102"/>
                              <p:cNvPicPr>
                                <a:picLocks noChangeAspect="1" noChangeArrowheads="1"/>
                              </p:cNvPicPr>
                              <p:nvPr/>
                            </p:nvPicPr>
                            <p:blipFill>
                              <a:blip r:embed="rId32"/>
                              <a:srcRect/>
                              <a:stretch>
                                <a:fillRect/>
                              </a:stretch>
                            </p:blipFill>
                            <p:spPr bwMode="auto">
                              <a:xfrm>
                                <a:off x="5151744" y="5850659"/>
                                <a:ext cx="3970338" cy="801687"/>
                              </a:xfrm>
                              <a:prstGeom prst="rect">
                                <a:avLst/>
                              </a:prstGeom>
                              <a:noFill/>
                              <a:ln w="28575">
                                <a:noFill/>
                              </a:ln>
                              <a:extLst/>
                            </p:spPr>
                          </p:pic>
                        </p:oleObj>
                      </mc:Fallback>
                    </mc:AlternateContent>
                  </a:graphicData>
                </a:graphic>
              </p:graphicFrame>
              <p:sp>
                <p:nvSpPr>
                  <p:cNvPr id="107" name="TextBox 106"/>
                  <p:cNvSpPr txBox="1"/>
                  <p:nvPr/>
                </p:nvSpPr>
                <p:spPr>
                  <a:xfrm>
                    <a:off x="5142507" y="5483614"/>
                    <a:ext cx="4108817" cy="1477328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fi-FI" dirty="0" smtClean="0"/>
                      <a:t>TB-Hamilton-matriisi: </a:t>
                    </a:r>
                  </a:p>
                  <a:p>
                    <a:endParaRPr lang="fi-FI" dirty="0"/>
                  </a:p>
                  <a:p>
                    <a:endParaRPr lang="fi-FI" dirty="0" smtClean="0"/>
                  </a:p>
                  <a:p>
                    <a:endParaRPr lang="fi-FI" dirty="0"/>
                  </a:p>
                  <a:p>
                    <a:r>
                      <a:rPr lang="fi-FI" dirty="0" smtClean="0"/>
                      <a:t>                            (</a:t>
                    </a:r>
                    <a:r>
                      <a:rPr lang="fi-FI" dirty="0" err="1" smtClean="0"/>
                      <a:t>tridiagonaalimatriisi</a:t>
                    </a:r>
                    <a:r>
                      <a:rPr lang="fi-FI" dirty="0" smtClean="0"/>
                      <a:t>)</a:t>
                    </a:r>
                    <a:endParaRPr lang="en-US" dirty="0"/>
                  </a:p>
                </p:txBody>
              </p:sp>
              <p:sp>
                <p:nvSpPr>
                  <p:cNvPr id="109" name="Right Brace 108"/>
                  <p:cNvSpPr/>
                  <p:nvPr/>
                </p:nvSpPr>
                <p:spPr>
                  <a:xfrm rot="5400000" flipV="1">
                    <a:off x="6364590" y="5813707"/>
                    <a:ext cx="161454" cy="977281"/>
                  </a:xfrm>
                  <a:prstGeom prst="rightBrac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61" name="Rectangle 60"/>
                <p:cNvSpPr/>
                <p:nvPr/>
              </p:nvSpPr>
              <p:spPr>
                <a:xfrm>
                  <a:off x="2851689" y="5728345"/>
                  <a:ext cx="3952068" cy="773193"/>
                </a:xfrm>
                <a:prstGeom prst="rect">
                  <a:avLst/>
                </a:prstGeom>
                <a:noFill/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17" name="Right Arrow 116"/>
              <p:cNvSpPr/>
              <p:nvPr/>
            </p:nvSpPr>
            <p:spPr>
              <a:xfrm rot="4063587">
                <a:off x="2813179" y="5192322"/>
                <a:ext cx="379891" cy="172242"/>
              </a:xfrm>
              <a:prstGeom prst="right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6" name="TextBox 5"/>
            <p:cNvSpPr txBox="1"/>
            <p:nvPr/>
          </p:nvSpPr>
          <p:spPr>
            <a:xfrm>
              <a:off x="8580467" y="5907120"/>
              <a:ext cx="4667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i-FI" dirty="0" smtClean="0">
                  <a:solidFill>
                    <a:srgbClr val="FF0000"/>
                  </a:solidFill>
                </a:rPr>
                <a:t>(2)</a:t>
              </a:r>
              <a:endParaRPr lang="en-US" dirty="0">
                <a:solidFill>
                  <a:srgbClr val="FF0000"/>
                </a:solidFill>
              </a:endParaRPr>
            </a:p>
          </p:txBody>
        </p:sp>
      </p:grpSp>
      <p:sp>
        <p:nvSpPr>
          <p:cNvPr id="105" name="Title 1"/>
          <p:cNvSpPr txBox="1">
            <a:spLocks/>
          </p:cNvSpPr>
          <p:nvPr/>
        </p:nvSpPr>
        <p:spPr bwMode="auto">
          <a:xfrm>
            <a:off x="2091535" y="73997"/>
            <a:ext cx="4950997" cy="486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 kern="1200">
                <a:solidFill>
                  <a:srgbClr val="FF7900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7900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7900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7900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7900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7900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7900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7900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7900"/>
                </a:solidFill>
                <a:latin typeface="Arial" charset="0"/>
              </a:defRPr>
            </a:lvl9pPr>
          </a:lstStyle>
          <a:p>
            <a:r>
              <a:rPr lang="fi-FI" sz="2800" dirty="0" smtClean="0">
                <a:solidFill>
                  <a:srgbClr val="FF8618"/>
                </a:solidFill>
              </a:rPr>
              <a:t>2) Tiukan sidoksen Hamilton</a:t>
            </a:r>
            <a:endParaRPr lang="fi-FI" sz="2800" dirty="0">
              <a:solidFill>
                <a:srgbClr val="FF861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21865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3158890" y="5555424"/>
            <a:ext cx="6310092" cy="87951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3" name="Rectangle 32"/>
          <p:cNvSpPr/>
          <p:nvPr/>
        </p:nvSpPr>
        <p:spPr>
          <a:xfrm>
            <a:off x="384235" y="5766484"/>
            <a:ext cx="3021502" cy="118693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703" y="58863"/>
            <a:ext cx="8570912" cy="486120"/>
          </a:xfrm>
        </p:spPr>
        <p:txBody>
          <a:bodyPr/>
          <a:lstStyle/>
          <a:p>
            <a:r>
              <a:rPr lang="fi-FI" sz="2800" dirty="0" smtClean="0">
                <a:solidFill>
                  <a:srgbClr val="FF8618"/>
                </a:solidFill>
              </a:rPr>
              <a:t>3) Tiukan </a:t>
            </a:r>
            <a:r>
              <a:rPr lang="fi-FI" sz="2800" dirty="0">
                <a:solidFill>
                  <a:srgbClr val="FF8618"/>
                </a:solidFill>
              </a:rPr>
              <a:t>sidoksen </a:t>
            </a:r>
            <a:r>
              <a:rPr lang="fi-FI" sz="2800" dirty="0" smtClean="0">
                <a:solidFill>
                  <a:srgbClr val="FF8618"/>
                </a:solidFill>
              </a:rPr>
              <a:t>aaltofunktiot</a:t>
            </a:r>
            <a:endParaRPr lang="fi-FI" sz="2800" dirty="0">
              <a:solidFill>
                <a:srgbClr val="FF8618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7"/>
          </p:nvPr>
        </p:nvSpPr>
        <p:spPr>
          <a:xfrm>
            <a:off x="5423783" y="6609735"/>
            <a:ext cx="1544637" cy="125413"/>
          </a:xfrm>
        </p:spPr>
        <p:txBody>
          <a:bodyPr/>
          <a:lstStyle/>
          <a:p>
            <a:pPr>
              <a:defRPr/>
            </a:pPr>
            <a:fld id="{DCA83BC1-1FE6-446C-A567-802BE73925A5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grpSp>
        <p:nvGrpSpPr>
          <p:cNvPr id="43" name="Group 42"/>
          <p:cNvGrpSpPr/>
          <p:nvPr/>
        </p:nvGrpSpPr>
        <p:grpSpPr>
          <a:xfrm>
            <a:off x="5077155" y="1089181"/>
            <a:ext cx="3731883" cy="972237"/>
            <a:chOff x="5046159" y="762711"/>
            <a:chExt cx="3731883" cy="972237"/>
          </a:xfrm>
        </p:grpSpPr>
        <p:graphicFrame>
          <p:nvGraphicFramePr>
            <p:cNvPr id="77" name="Object 7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378379730"/>
                </p:ext>
              </p:extLst>
            </p:nvPr>
          </p:nvGraphicFramePr>
          <p:xfrm>
            <a:off x="5491917" y="1148318"/>
            <a:ext cx="3286125" cy="5111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9777" name="Equation" r:id="rId3" imgW="2374560" imgH="368280" progId="Equation.DSMT4">
                    <p:embed/>
                  </p:oleObj>
                </mc:Choice>
                <mc:Fallback>
                  <p:oleObj name="Equation" r:id="rId3" imgW="2374560" imgH="368280" progId="Equation.DSMT4">
                    <p:embed/>
                    <p:pic>
                      <p:nvPicPr>
                        <p:cNvPr id="77" name="Object 7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491917" y="1148318"/>
                          <a:ext cx="3286125" cy="511175"/>
                        </a:xfrm>
                        <a:prstGeom prst="rect">
                          <a:avLst/>
                        </a:prstGeom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8" name="TextBox 27"/>
            <p:cNvSpPr txBox="1"/>
            <p:nvPr/>
          </p:nvSpPr>
          <p:spPr>
            <a:xfrm>
              <a:off x="5465092" y="762711"/>
              <a:ext cx="262123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i-FI" dirty="0" smtClean="0"/>
                <a:t>Matriisielementit (esim.)</a:t>
              </a:r>
              <a:endParaRPr lang="fi-FI" dirty="0"/>
            </a:p>
          </p:txBody>
        </p:sp>
        <p:sp>
          <p:nvSpPr>
            <p:cNvPr id="100" name="Right Arrow 99"/>
            <p:cNvSpPr/>
            <p:nvPr/>
          </p:nvSpPr>
          <p:spPr>
            <a:xfrm rot="19274940">
              <a:off x="5046159" y="1608594"/>
              <a:ext cx="379891" cy="126354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418194" y="5451379"/>
            <a:ext cx="3151233" cy="887852"/>
            <a:chOff x="2936519" y="2613699"/>
            <a:chExt cx="3151233" cy="887852"/>
          </a:xfrm>
        </p:grpSpPr>
        <p:graphicFrame>
          <p:nvGraphicFramePr>
            <p:cNvPr id="188" name="Object 187"/>
            <p:cNvGraphicFramePr>
              <a:graphicFrameLocks noChangeAspect="1"/>
            </p:cNvGraphicFramePr>
            <p:nvPr>
              <p:extLst/>
            </p:nvPr>
          </p:nvGraphicFramePr>
          <p:xfrm>
            <a:off x="3462027" y="2990376"/>
            <a:ext cx="2625725" cy="5111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9778" name="Equation" r:id="rId5" imgW="1828800" imgH="355320" progId="Equation.DSMT4">
                    <p:embed/>
                  </p:oleObj>
                </mc:Choice>
                <mc:Fallback>
                  <p:oleObj name="Equation" r:id="rId5" imgW="1828800" imgH="355320" progId="Equation.DSMT4">
                    <p:embed/>
                    <p:pic>
                      <p:nvPicPr>
                        <p:cNvPr id="188" name="Object 18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462027" y="2990376"/>
                          <a:ext cx="2625725" cy="511175"/>
                        </a:xfrm>
                        <a:prstGeom prst="rect">
                          <a:avLst/>
                        </a:prstGeom>
                        <a:noFill/>
                        <a:ln w="28575">
                          <a:solidFill>
                            <a:srgbClr val="FF0000"/>
                          </a:solidFill>
                        </a:ln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82" name="TextBox 81"/>
            <p:cNvSpPr txBox="1"/>
            <p:nvPr/>
          </p:nvSpPr>
          <p:spPr>
            <a:xfrm>
              <a:off x="3387342" y="2613699"/>
              <a:ext cx="1595309" cy="369332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 err="1"/>
                <a:t>Etenevä</a:t>
              </a:r>
              <a:r>
                <a:rPr lang="en-US" dirty="0"/>
                <a:t> </a:t>
              </a:r>
              <a:r>
                <a:rPr lang="en-US" dirty="0" err="1" smtClean="0"/>
                <a:t>aalto</a:t>
              </a:r>
              <a:endParaRPr lang="en-US" dirty="0" smtClean="0"/>
            </a:p>
          </p:txBody>
        </p:sp>
        <p:sp>
          <p:nvSpPr>
            <p:cNvPr id="84" name="Right Arrow 83"/>
            <p:cNvSpPr/>
            <p:nvPr/>
          </p:nvSpPr>
          <p:spPr>
            <a:xfrm>
              <a:off x="2936519" y="3122565"/>
              <a:ext cx="379891" cy="172242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6" name="Group 45"/>
          <p:cNvGrpSpPr/>
          <p:nvPr/>
        </p:nvGrpSpPr>
        <p:grpSpPr>
          <a:xfrm>
            <a:off x="4433953" y="5507179"/>
            <a:ext cx="4082189" cy="852773"/>
            <a:chOff x="4406184" y="5191970"/>
            <a:chExt cx="4082189" cy="852773"/>
          </a:xfrm>
        </p:grpSpPr>
        <p:grpSp>
          <p:nvGrpSpPr>
            <p:cNvPr id="39" name="Group 38"/>
            <p:cNvGrpSpPr/>
            <p:nvPr/>
          </p:nvGrpSpPr>
          <p:grpSpPr>
            <a:xfrm>
              <a:off x="4406184" y="5191970"/>
              <a:ext cx="4082189" cy="852773"/>
              <a:chOff x="4406184" y="5191970"/>
              <a:chExt cx="4082189" cy="852773"/>
            </a:xfrm>
          </p:grpSpPr>
          <p:graphicFrame>
            <p:nvGraphicFramePr>
              <p:cNvPr id="108" name="Object 107"/>
              <p:cNvGraphicFramePr>
                <a:graphicFrameLocks noChangeAspect="1"/>
              </p:cNvGraphicFramePr>
              <p:nvPr>
                <p:extLst/>
              </p:nvPr>
            </p:nvGraphicFramePr>
            <p:xfrm>
              <a:off x="4897393" y="5660568"/>
              <a:ext cx="1185863" cy="384175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29779" name="Equation" r:id="rId7" imgW="825480" imgH="266400" progId="Equation.DSMT4">
                      <p:embed/>
                    </p:oleObj>
                  </mc:Choice>
                  <mc:Fallback>
                    <p:oleObj name="Equation" r:id="rId7" imgW="825480" imgH="266400" progId="Equation.DSMT4">
                      <p:embed/>
                      <p:pic>
                        <p:nvPicPr>
                          <p:cNvPr id="108" name="Object 107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8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4897393" y="5660568"/>
                            <a:ext cx="1185863" cy="384175"/>
                          </a:xfrm>
                          <a:prstGeom prst="rect">
                            <a:avLst/>
                          </a:prstGeom>
                          <a:noFill/>
                          <a:ln w="28575">
                            <a:solidFill>
                              <a:srgbClr val="FF0000"/>
                            </a:solidFill>
                          </a:ln>
                          <a:extLst/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09" name="Object 108"/>
              <p:cNvGraphicFramePr>
                <a:graphicFrameLocks noChangeAspect="1"/>
              </p:cNvGraphicFramePr>
              <p:nvPr>
                <p:extLst/>
              </p:nvPr>
            </p:nvGraphicFramePr>
            <p:xfrm>
              <a:off x="7532525" y="5731157"/>
              <a:ext cx="857250" cy="293688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29780" name="Equation" r:id="rId9" imgW="596880" imgH="203040" progId="Equation.DSMT4">
                      <p:embed/>
                    </p:oleObj>
                  </mc:Choice>
                  <mc:Fallback>
                    <p:oleObj name="Equation" r:id="rId9" imgW="596880" imgH="203040" progId="Equation.DSMT4">
                      <p:embed/>
                      <p:pic>
                        <p:nvPicPr>
                          <p:cNvPr id="109" name="Object 108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0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7532525" y="5731157"/>
                            <a:ext cx="857250" cy="293688"/>
                          </a:xfrm>
                          <a:prstGeom prst="rect">
                            <a:avLst/>
                          </a:prstGeom>
                          <a:noFill/>
                          <a:ln w="28575">
                            <a:solidFill>
                              <a:srgbClr val="FF0000"/>
                            </a:solidFill>
                          </a:ln>
                          <a:extLst/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38" name="TextBox 37"/>
              <p:cNvSpPr txBox="1"/>
              <p:nvPr/>
            </p:nvSpPr>
            <p:spPr>
              <a:xfrm>
                <a:off x="7149545" y="5191970"/>
                <a:ext cx="133882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i-FI" dirty="0" smtClean="0"/>
                  <a:t>Energiavyö</a:t>
                </a:r>
                <a:endParaRPr lang="fi-FI" dirty="0"/>
              </a:p>
            </p:txBody>
          </p:sp>
          <p:sp>
            <p:nvSpPr>
              <p:cNvPr id="111" name="Right Arrow 110"/>
              <p:cNvSpPr/>
              <p:nvPr/>
            </p:nvSpPr>
            <p:spPr>
              <a:xfrm>
                <a:off x="4406184" y="5755589"/>
                <a:ext cx="379891" cy="198713"/>
              </a:xfrm>
              <a:prstGeom prst="right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2" name="Right Arrow 111"/>
              <p:cNvSpPr/>
              <p:nvPr/>
            </p:nvSpPr>
            <p:spPr>
              <a:xfrm>
                <a:off x="7052951" y="5770359"/>
                <a:ext cx="379891" cy="172242"/>
              </a:xfrm>
              <a:prstGeom prst="right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121" name="Straight Connector 120"/>
            <p:cNvCxnSpPr/>
            <p:nvPr/>
          </p:nvCxnSpPr>
          <p:spPr>
            <a:xfrm>
              <a:off x="7214733" y="5561302"/>
              <a:ext cx="1193098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125" name="Object 124"/>
          <p:cNvGraphicFramePr>
            <a:graphicFrameLocks noChangeAspect="1"/>
          </p:cNvGraphicFramePr>
          <p:nvPr>
            <p:extLst/>
          </p:nvPr>
        </p:nvGraphicFramePr>
        <p:xfrm>
          <a:off x="384235" y="630320"/>
          <a:ext cx="1742234" cy="5973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9781" name="Equation" r:id="rId11" imgW="1002960" imgH="342720" progId="Equation.3">
                  <p:embed/>
                </p:oleObj>
              </mc:Choice>
              <mc:Fallback>
                <p:oleObj name="Equation" r:id="rId11" imgW="1002960" imgH="342720" progId="Equation.3">
                  <p:embed/>
                  <p:pic>
                    <p:nvPicPr>
                      <p:cNvPr id="125" name="Object 1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4235" y="630320"/>
                        <a:ext cx="1742234" cy="597391"/>
                      </a:xfrm>
                      <a:prstGeom prst="rect">
                        <a:avLst/>
                      </a:prstGeom>
                      <a:noFill/>
                      <a:ln w="28575">
                        <a:solidFill>
                          <a:schemeClr val="accent1"/>
                        </a:solidFill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7" name="TextBox 46"/>
          <p:cNvSpPr txBox="1"/>
          <p:nvPr/>
        </p:nvSpPr>
        <p:spPr>
          <a:xfrm>
            <a:off x="2371126" y="588842"/>
            <a:ext cx="61341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i="1" dirty="0" smtClean="0"/>
              <a:t>N</a:t>
            </a:r>
            <a:r>
              <a:rPr lang="fi-FI" dirty="0" smtClean="0"/>
              <a:t> yhtälöä, </a:t>
            </a:r>
            <a:r>
              <a:rPr lang="fi-FI" i="1" dirty="0" smtClean="0"/>
              <a:t>N</a:t>
            </a:r>
            <a:r>
              <a:rPr lang="fi-FI" dirty="0" smtClean="0"/>
              <a:t> tuntematonta, raskas lasku</a:t>
            </a:r>
            <a:endParaRPr lang="fi-FI" dirty="0"/>
          </a:p>
        </p:txBody>
      </p:sp>
      <p:grpSp>
        <p:nvGrpSpPr>
          <p:cNvPr id="4" name="Group 3"/>
          <p:cNvGrpSpPr/>
          <p:nvPr/>
        </p:nvGrpSpPr>
        <p:grpSpPr>
          <a:xfrm>
            <a:off x="257192" y="967509"/>
            <a:ext cx="8669473" cy="3049226"/>
            <a:chOff x="257192" y="967509"/>
            <a:chExt cx="8669473" cy="3049226"/>
          </a:xfrm>
        </p:grpSpPr>
        <p:grpSp>
          <p:nvGrpSpPr>
            <p:cNvPr id="37" name="Group 36"/>
            <p:cNvGrpSpPr/>
            <p:nvPr/>
          </p:nvGrpSpPr>
          <p:grpSpPr>
            <a:xfrm>
              <a:off x="3866771" y="2609668"/>
              <a:ext cx="5059894" cy="1407067"/>
              <a:chOff x="3972607" y="2000569"/>
              <a:chExt cx="5059894" cy="1407067"/>
            </a:xfrm>
          </p:grpSpPr>
          <p:grpSp>
            <p:nvGrpSpPr>
              <p:cNvPr id="12" name="Group 11"/>
              <p:cNvGrpSpPr/>
              <p:nvPr/>
            </p:nvGrpSpPr>
            <p:grpSpPr>
              <a:xfrm>
                <a:off x="3972607" y="2292670"/>
                <a:ext cx="5059894" cy="1114966"/>
                <a:chOff x="5509452" y="1704897"/>
                <a:chExt cx="5059894" cy="1114966"/>
              </a:xfrm>
            </p:grpSpPr>
            <p:grpSp>
              <p:nvGrpSpPr>
                <p:cNvPr id="114" name="Group 113"/>
                <p:cNvGrpSpPr/>
                <p:nvPr/>
              </p:nvGrpSpPr>
              <p:grpSpPr>
                <a:xfrm>
                  <a:off x="5600870" y="2600378"/>
                  <a:ext cx="2873829" cy="217720"/>
                  <a:chOff x="5555556" y="2210840"/>
                  <a:chExt cx="2146401" cy="145379"/>
                </a:xfrm>
              </p:grpSpPr>
              <p:sp>
                <p:nvSpPr>
                  <p:cNvPr id="138" name="Oval 137"/>
                  <p:cNvSpPr/>
                  <p:nvPr/>
                </p:nvSpPr>
                <p:spPr>
                  <a:xfrm>
                    <a:off x="5555556" y="2210840"/>
                    <a:ext cx="122945" cy="119764"/>
                  </a:xfrm>
                  <a:prstGeom prst="ellipse">
                    <a:avLst/>
                  </a:prstGeom>
                  <a:solidFill>
                    <a:schemeClr val="tx1">
                      <a:lumMod val="50000"/>
                      <a:lumOff val="50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39" name="Oval 138"/>
                  <p:cNvSpPr/>
                  <p:nvPr/>
                </p:nvSpPr>
                <p:spPr>
                  <a:xfrm>
                    <a:off x="6061420" y="2217243"/>
                    <a:ext cx="122945" cy="119764"/>
                  </a:xfrm>
                  <a:prstGeom prst="ellipse">
                    <a:avLst/>
                  </a:prstGeom>
                  <a:solidFill>
                    <a:schemeClr val="tx1">
                      <a:lumMod val="50000"/>
                      <a:lumOff val="50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0" name="Oval 139"/>
                  <p:cNvSpPr/>
                  <p:nvPr/>
                </p:nvSpPr>
                <p:spPr>
                  <a:xfrm>
                    <a:off x="6567284" y="2223639"/>
                    <a:ext cx="122945" cy="119764"/>
                  </a:xfrm>
                  <a:prstGeom prst="ellipse">
                    <a:avLst/>
                  </a:prstGeom>
                  <a:solidFill>
                    <a:schemeClr val="tx1">
                      <a:lumMod val="50000"/>
                      <a:lumOff val="50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1" name="Oval 140"/>
                  <p:cNvSpPr/>
                  <p:nvPr/>
                </p:nvSpPr>
                <p:spPr>
                  <a:xfrm>
                    <a:off x="7073148" y="2230050"/>
                    <a:ext cx="122945" cy="119764"/>
                  </a:xfrm>
                  <a:prstGeom prst="ellipse">
                    <a:avLst/>
                  </a:prstGeom>
                  <a:solidFill>
                    <a:schemeClr val="tx1">
                      <a:lumMod val="50000"/>
                      <a:lumOff val="50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2" name="Oval 141"/>
                  <p:cNvSpPr/>
                  <p:nvPr/>
                </p:nvSpPr>
                <p:spPr>
                  <a:xfrm>
                    <a:off x="7579012" y="2236455"/>
                    <a:ext cx="122945" cy="119764"/>
                  </a:xfrm>
                  <a:prstGeom prst="ellipse">
                    <a:avLst/>
                  </a:prstGeom>
                  <a:solidFill>
                    <a:schemeClr val="tx1">
                      <a:lumMod val="50000"/>
                      <a:lumOff val="50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118" name="Group 117"/>
                <p:cNvGrpSpPr/>
                <p:nvPr/>
              </p:nvGrpSpPr>
              <p:grpSpPr>
                <a:xfrm flipV="1">
                  <a:off x="6349443" y="1825062"/>
                  <a:ext cx="2074662" cy="854208"/>
                  <a:chOff x="6199735" y="2976075"/>
                  <a:chExt cx="2945069" cy="854208"/>
                </a:xfrm>
              </p:grpSpPr>
              <p:sp>
                <p:nvSpPr>
                  <p:cNvPr id="134" name="Freeform 133"/>
                  <p:cNvSpPr/>
                  <p:nvPr/>
                </p:nvSpPr>
                <p:spPr>
                  <a:xfrm>
                    <a:off x="6199735" y="2976075"/>
                    <a:ext cx="983556" cy="845244"/>
                  </a:xfrm>
                  <a:custGeom>
                    <a:avLst/>
                    <a:gdLst>
                      <a:gd name="connsiteX0" fmla="*/ 0 w 983556"/>
                      <a:gd name="connsiteY0" fmla="*/ 0 h 845244"/>
                      <a:gd name="connsiteX1" fmla="*/ 453358 w 983556"/>
                      <a:gd name="connsiteY1" fmla="*/ 99892 h 845244"/>
                      <a:gd name="connsiteX2" fmla="*/ 760719 w 983556"/>
                      <a:gd name="connsiteY2" fmla="*/ 384202 h 845244"/>
                      <a:gd name="connsiteX3" fmla="*/ 983556 w 983556"/>
                      <a:gd name="connsiteY3" fmla="*/ 845244 h 84524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983556" h="845244">
                        <a:moveTo>
                          <a:pt x="0" y="0"/>
                        </a:moveTo>
                        <a:cubicBezTo>
                          <a:pt x="163286" y="17929"/>
                          <a:pt x="326572" y="35858"/>
                          <a:pt x="453358" y="99892"/>
                        </a:cubicBezTo>
                        <a:cubicBezTo>
                          <a:pt x="580144" y="163926"/>
                          <a:pt x="672353" y="259977"/>
                          <a:pt x="760719" y="384202"/>
                        </a:cubicBezTo>
                        <a:cubicBezTo>
                          <a:pt x="849085" y="508427"/>
                          <a:pt x="916320" y="676835"/>
                          <a:pt x="983556" y="845244"/>
                        </a:cubicBezTo>
                      </a:path>
                    </a:pathLst>
                  </a:custGeom>
                  <a:noFill/>
                  <a:ln w="28575">
                    <a:solidFill>
                      <a:srgbClr val="0070C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35" name="Freeform 134"/>
                  <p:cNvSpPr/>
                  <p:nvPr/>
                </p:nvSpPr>
                <p:spPr>
                  <a:xfrm flipH="1">
                    <a:off x="7170460" y="2976075"/>
                    <a:ext cx="983556" cy="845244"/>
                  </a:xfrm>
                  <a:custGeom>
                    <a:avLst/>
                    <a:gdLst>
                      <a:gd name="connsiteX0" fmla="*/ 0 w 983556"/>
                      <a:gd name="connsiteY0" fmla="*/ 0 h 845244"/>
                      <a:gd name="connsiteX1" fmla="*/ 453358 w 983556"/>
                      <a:gd name="connsiteY1" fmla="*/ 99892 h 845244"/>
                      <a:gd name="connsiteX2" fmla="*/ 760719 w 983556"/>
                      <a:gd name="connsiteY2" fmla="*/ 384202 h 845244"/>
                      <a:gd name="connsiteX3" fmla="*/ 983556 w 983556"/>
                      <a:gd name="connsiteY3" fmla="*/ 845244 h 84524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983556" h="845244">
                        <a:moveTo>
                          <a:pt x="0" y="0"/>
                        </a:moveTo>
                        <a:cubicBezTo>
                          <a:pt x="163286" y="17929"/>
                          <a:pt x="326572" y="35858"/>
                          <a:pt x="453358" y="99892"/>
                        </a:cubicBezTo>
                        <a:cubicBezTo>
                          <a:pt x="580144" y="163926"/>
                          <a:pt x="672353" y="259977"/>
                          <a:pt x="760719" y="384202"/>
                        </a:cubicBezTo>
                        <a:cubicBezTo>
                          <a:pt x="849085" y="508427"/>
                          <a:pt x="916320" y="676835"/>
                          <a:pt x="983556" y="845244"/>
                        </a:cubicBezTo>
                      </a:path>
                    </a:pathLst>
                  </a:custGeom>
                  <a:noFill/>
                  <a:ln w="28575">
                    <a:solidFill>
                      <a:srgbClr val="0070C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36" name="Freeform 135"/>
                  <p:cNvSpPr/>
                  <p:nvPr/>
                </p:nvSpPr>
                <p:spPr>
                  <a:xfrm>
                    <a:off x="7190524" y="2985039"/>
                    <a:ext cx="983555" cy="845244"/>
                  </a:xfrm>
                  <a:custGeom>
                    <a:avLst/>
                    <a:gdLst>
                      <a:gd name="connsiteX0" fmla="*/ 0 w 983556"/>
                      <a:gd name="connsiteY0" fmla="*/ 0 h 845244"/>
                      <a:gd name="connsiteX1" fmla="*/ 453358 w 983556"/>
                      <a:gd name="connsiteY1" fmla="*/ 99892 h 845244"/>
                      <a:gd name="connsiteX2" fmla="*/ 760719 w 983556"/>
                      <a:gd name="connsiteY2" fmla="*/ 384202 h 845244"/>
                      <a:gd name="connsiteX3" fmla="*/ 983556 w 983556"/>
                      <a:gd name="connsiteY3" fmla="*/ 845244 h 84524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983556" h="845244">
                        <a:moveTo>
                          <a:pt x="0" y="0"/>
                        </a:moveTo>
                        <a:cubicBezTo>
                          <a:pt x="163286" y="17929"/>
                          <a:pt x="326572" y="35858"/>
                          <a:pt x="453358" y="99892"/>
                        </a:cubicBezTo>
                        <a:cubicBezTo>
                          <a:pt x="580144" y="163926"/>
                          <a:pt x="672353" y="259977"/>
                          <a:pt x="760719" y="384202"/>
                        </a:cubicBezTo>
                        <a:cubicBezTo>
                          <a:pt x="849085" y="508427"/>
                          <a:pt x="916320" y="676835"/>
                          <a:pt x="983556" y="845244"/>
                        </a:cubicBezTo>
                      </a:path>
                    </a:pathLst>
                  </a:custGeom>
                  <a:noFill/>
                  <a:ln w="28575">
                    <a:solidFill>
                      <a:srgbClr val="0070C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37" name="Freeform 136"/>
                  <p:cNvSpPr/>
                  <p:nvPr/>
                </p:nvSpPr>
                <p:spPr>
                  <a:xfrm flipH="1">
                    <a:off x="8161249" y="2985039"/>
                    <a:ext cx="983555" cy="845244"/>
                  </a:xfrm>
                  <a:custGeom>
                    <a:avLst/>
                    <a:gdLst>
                      <a:gd name="connsiteX0" fmla="*/ 0 w 983556"/>
                      <a:gd name="connsiteY0" fmla="*/ 0 h 845244"/>
                      <a:gd name="connsiteX1" fmla="*/ 453358 w 983556"/>
                      <a:gd name="connsiteY1" fmla="*/ 99892 h 845244"/>
                      <a:gd name="connsiteX2" fmla="*/ 760719 w 983556"/>
                      <a:gd name="connsiteY2" fmla="*/ 384202 h 845244"/>
                      <a:gd name="connsiteX3" fmla="*/ 983556 w 983556"/>
                      <a:gd name="connsiteY3" fmla="*/ 845244 h 84524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983556" h="845244">
                        <a:moveTo>
                          <a:pt x="0" y="0"/>
                        </a:moveTo>
                        <a:cubicBezTo>
                          <a:pt x="163286" y="17929"/>
                          <a:pt x="326572" y="35858"/>
                          <a:pt x="453358" y="99892"/>
                        </a:cubicBezTo>
                        <a:cubicBezTo>
                          <a:pt x="580144" y="163926"/>
                          <a:pt x="672353" y="259977"/>
                          <a:pt x="760719" y="384202"/>
                        </a:cubicBezTo>
                        <a:cubicBezTo>
                          <a:pt x="849085" y="508427"/>
                          <a:pt x="916320" y="676835"/>
                          <a:pt x="983556" y="845244"/>
                        </a:cubicBezTo>
                      </a:path>
                    </a:pathLst>
                  </a:custGeom>
                  <a:noFill/>
                  <a:ln w="28575">
                    <a:solidFill>
                      <a:srgbClr val="0070C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aphicFrame>
              <p:nvGraphicFramePr>
                <p:cNvPr id="119" name="Object 118"/>
                <p:cNvGraphicFramePr>
                  <a:graphicFrameLocks noChangeAspect="1"/>
                </p:cNvGraphicFramePr>
                <p:nvPr>
                  <p:extLst/>
                </p:nvPr>
              </p:nvGraphicFramePr>
              <p:xfrm>
                <a:off x="6812097" y="2411514"/>
                <a:ext cx="236537" cy="201612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129782" name="Equation" r:id="rId13" imgW="164880" imgH="139680" progId="Equation.3">
                        <p:embed/>
                      </p:oleObj>
                    </mc:Choice>
                    <mc:Fallback>
                      <p:oleObj name="Equation" r:id="rId13" imgW="164880" imgH="139680" progId="Equation.3">
                        <p:embed/>
                        <p:pic>
                          <p:nvPicPr>
                            <p:cNvPr id="119" name="Object 118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14"/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6812097" y="2411514"/>
                              <a:ext cx="236537" cy="201612"/>
                            </a:xfrm>
                            <a:prstGeom prst="rect">
                              <a:avLst/>
                            </a:prstGeom>
                            <a:noFill/>
                            <a:extLst/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  <p:graphicFrame>
              <p:nvGraphicFramePr>
                <p:cNvPr id="120" name="Object 119"/>
                <p:cNvGraphicFramePr>
                  <a:graphicFrameLocks noChangeAspect="1"/>
                </p:cNvGraphicFramePr>
                <p:nvPr>
                  <p:extLst/>
                </p:nvPr>
              </p:nvGraphicFramePr>
              <p:xfrm>
                <a:off x="6589595" y="1714868"/>
                <a:ext cx="342915" cy="342915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129783" name="Equation" r:id="rId15" imgW="253800" imgH="253800" progId="Equation.3">
                        <p:embed/>
                      </p:oleObj>
                    </mc:Choice>
                    <mc:Fallback>
                      <p:oleObj name="Equation" r:id="rId15" imgW="253800" imgH="253800" progId="Equation.3">
                        <p:embed/>
                        <p:pic>
                          <p:nvPicPr>
                            <p:cNvPr id="120" name="Object 119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16"/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6589595" y="1714868"/>
                              <a:ext cx="342915" cy="342915"/>
                            </a:xfrm>
                            <a:prstGeom prst="rect">
                              <a:avLst/>
                            </a:prstGeom>
                            <a:noFill/>
                            <a:extLst/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  <p:sp>
              <p:nvSpPr>
                <p:cNvPr id="123" name="Rectangle 122"/>
                <p:cNvSpPr/>
                <p:nvPr/>
              </p:nvSpPr>
              <p:spPr>
                <a:xfrm rot="20670655">
                  <a:off x="7125637" y="2767740"/>
                  <a:ext cx="307666" cy="45719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4" name="Rectangle 123"/>
                <p:cNvSpPr/>
                <p:nvPr/>
              </p:nvSpPr>
              <p:spPr>
                <a:xfrm rot="929345" flipH="1">
                  <a:off x="6655633" y="2774144"/>
                  <a:ext cx="307666" cy="45719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aphicFrame>
              <p:nvGraphicFramePr>
                <p:cNvPr id="131" name="Object 130"/>
                <p:cNvGraphicFramePr>
                  <a:graphicFrameLocks noChangeAspect="1"/>
                </p:cNvGraphicFramePr>
                <p:nvPr>
                  <p:extLst/>
                </p:nvPr>
              </p:nvGraphicFramePr>
              <p:xfrm>
                <a:off x="7853986" y="1704897"/>
                <a:ext cx="620713" cy="365125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129784" name="Equation" r:id="rId17" imgW="431640" imgH="253800" progId="Equation.3">
                        <p:embed/>
                      </p:oleObj>
                    </mc:Choice>
                    <mc:Fallback>
                      <p:oleObj name="Equation" r:id="rId17" imgW="431640" imgH="253800" progId="Equation.3">
                        <p:embed/>
                        <p:pic>
                          <p:nvPicPr>
                            <p:cNvPr id="131" name="Object 130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18"/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7853986" y="1704897"/>
                              <a:ext cx="620713" cy="365125"/>
                            </a:xfrm>
                            <a:prstGeom prst="rect">
                              <a:avLst/>
                            </a:prstGeom>
                            <a:noFill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rgbClr val="FFFFFF"/>
                                  </a:solidFill>
                                </a14:hiddenFill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  <p:graphicFrame>
              <p:nvGraphicFramePr>
                <p:cNvPr id="132" name="Object 131"/>
                <p:cNvGraphicFramePr>
                  <a:graphicFrameLocks noChangeAspect="1"/>
                </p:cNvGraphicFramePr>
                <p:nvPr>
                  <p:extLst/>
                </p:nvPr>
              </p:nvGraphicFramePr>
              <p:xfrm>
                <a:off x="5981549" y="2374822"/>
                <a:ext cx="490537" cy="255587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129785" name="Equation" r:id="rId19" imgW="342720" imgH="177480" progId="Equation.3">
                        <p:embed/>
                      </p:oleObj>
                    </mc:Choice>
                    <mc:Fallback>
                      <p:oleObj name="Equation" r:id="rId19" imgW="342720" imgH="177480" progId="Equation.3">
                        <p:embed/>
                        <p:pic>
                          <p:nvPicPr>
                            <p:cNvPr id="132" name="Object 131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20"/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5981549" y="2374822"/>
                              <a:ext cx="490537" cy="255587"/>
                            </a:xfrm>
                            <a:prstGeom prst="rect">
                              <a:avLst/>
                            </a:prstGeom>
                            <a:noFill/>
                            <a:extLst/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  <p:graphicFrame>
              <p:nvGraphicFramePr>
                <p:cNvPr id="133" name="Object 132"/>
                <p:cNvGraphicFramePr>
                  <a:graphicFrameLocks noChangeAspect="1"/>
                </p:cNvGraphicFramePr>
                <p:nvPr>
                  <p:extLst/>
                </p:nvPr>
              </p:nvGraphicFramePr>
              <p:xfrm>
                <a:off x="7517069" y="2373542"/>
                <a:ext cx="490537" cy="255587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129786" name="Equation" r:id="rId21" imgW="342720" imgH="177480" progId="Equation.3">
                        <p:embed/>
                      </p:oleObj>
                    </mc:Choice>
                    <mc:Fallback>
                      <p:oleObj name="Equation" r:id="rId21" imgW="342720" imgH="177480" progId="Equation.3">
                        <p:embed/>
                        <p:pic>
                          <p:nvPicPr>
                            <p:cNvPr id="133" name="Object 132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22"/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7517069" y="2373542"/>
                              <a:ext cx="490537" cy="255587"/>
                            </a:xfrm>
                            <a:prstGeom prst="rect">
                              <a:avLst/>
                            </a:prstGeom>
                            <a:noFill/>
                            <a:extLst/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  <p:cxnSp>
              <p:nvCxnSpPr>
                <p:cNvPr id="105" name="Straight Arrow Connector 104"/>
                <p:cNvCxnSpPr/>
                <p:nvPr/>
              </p:nvCxnSpPr>
              <p:spPr>
                <a:xfrm>
                  <a:off x="5509452" y="2685776"/>
                  <a:ext cx="3365606" cy="48116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aphicFrame>
              <p:nvGraphicFramePr>
                <p:cNvPr id="180" name="Object 179"/>
                <p:cNvGraphicFramePr>
                  <a:graphicFrameLocks noChangeAspect="1"/>
                </p:cNvGraphicFramePr>
                <p:nvPr>
                  <p:extLst/>
                </p:nvPr>
              </p:nvGraphicFramePr>
              <p:xfrm>
                <a:off x="8808253" y="2473782"/>
                <a:ext cx="182563" cy="201613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129787" name="Equation" r:id="rId23" imgW="126720" imgH="139680" progId="Equation.3">
                        <p:embed/>
                      </p:oleObj>
                    </mc:Choice>
                    <mc:Fallback>
                      <p:oleObj name="Equation" r:id="rId23" imgW="126720" imgH="139680" progId="Equation.3">
                        <p:embed/>
                        <p:pic>
                          <p:nvPicPr>
                            <p:cNvPr id="180" name="Object 179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24"/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8808253" y="2473782"/>
                              <a:ext cx="182563" cy="201613"/>
                            </a:xfrm>
                            <a:prstGeom prst="rect">
                              <a:avLst/>
                            </a:prstGeom>
                            <a:noFill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rgbClr val="FFFFFF"/>
                                  </a:solidFill>
                                </a14:hiddenFill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  <p:graphicFrame>
              <p:nvGraphicFramePr>
                <p:cNvPr id="76" name="Object 75"/>
                <p:cNvGraphicFramePr>
                  <a:graphicFrameLocks noChangeAspect="1"/>
                </p:cNvGraphicFramePr>
                <p:nvPr>
                  <p:extLst/>
                </p:nvPr>
              </p:nvGraphicFramePr>
              <p:xfrm>
                <a:off x="6234683" y="2010477"/>
                <a:ext cx="584200" cy="328613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129788" name="Equation" r:id="rId25" imgW="406080" imgH="228600" progId="Equation.3">
                        <p:embed/>
                      </p:oleObj>
                    </mc:Choice>
                    <mc:Fallback>
                      <p:oleObj name="Equation" r:id="rId25" imgW="406080" imgH="228600" progId="Equation.3">
                        <p:embed/>
                        <p:pic>
                          <p:nvPicPr>
                            <p:cNvPr id="76" name="Object 75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26"/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6234683" y="2010477"/>
                              <a:ext cx="584200" cy="328613"/>
                            </a:xfrm>
                            <a:prstGeom prst="rect">
                              <a:avLst/>
                            </a:prstGeom>
                            <a:noFill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rgbClr val="FFFFFF"/>
                                  </a:solidFill>
                                </a14:hiddenFill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  <p:graphicFrame>
              <p:nvGraphicFramePr>
                <p:cNvPr id="78" name="Object 77"/>
                <p:cNvGraphicFramePr>
                  <a:graphicFrameLocks noChangeAspect="1"/>
                </p:cNvGraphicFramePr>
                <p:nvPr>
                  <p:extLst/>
                </p:nvPr>
              </p:nvGraphicFramePr>
              <p:xfrm>
                <a:off x="7987914" y="2102988"/>
                <a:ext cx="712787" cy="328612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129789" name="Equation" r:id="rId27" imgW="495000" imgH="228600" progId="Equation.3">
                        <p:embed/>
                      </p:oleObj>
                    </mc:Choice>
                    <mc:Fallback>
                      <p:oleObj name="Equation" r:id="rId27" imgW="495000" imgH="228600" progId="Equation.3">
                        <p:embed/>
                        <p:pic>
                          <p:nvPicPr>
                            <p:cNvPr id="78" name="Object 77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28"/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7987914" y="2102988"/>
                              <a:ext cx="712787" cy="328612"/>
                            </a:xfrm>
                            <a:prstGeom prst="rect">
                              <a:avLst/>
                            </a:prstGeom>
                            <a:noFill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rgbClr val="FFFFFF"/>
                                  </a:solidFill>
                                </a14:hiddenFill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  <p:graphicFrame>
              <p:nvGraphicFramePr>
                <p:cNvPr id="103" name="Object 102"/>
                <p:cNvGraphicFramePr>
                  <a:graphicFrameLocks noChangeAspect="1"/>
                </p:cNvGraphicFramePr>
                <p:nvPr>
                  <p:extLst>
                    <p:ext uri="{D42A27DB-BD31-4B8C-83A1-F6EECF244321}">
                      <p14:modId xmlns:p14="http://schemas.microsoft.com/office/powerpoint/2010/main" val="2788445803"/>
                    </p:ext>
                  </p:extLst>
                </p:nvPr>
              </p:nvGraphicFramePr>
              <p:xfrm>
                <a:off x="9181871" y="1796046"/>
                <a:ext cx="1387475" cy="328612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129790" name="Equation" r:id="rId29" imgW="965160" imgH="228600" progId="Equation.DSMT4">
                        <p:embed/>
                      </p:oleObj>
                    </mc:Choice>
                    <mc:Fallback>
                      <p:oleObj name="Equation" r:id="rId29" imgW="965160" imgH="228600" progId="Equation.DSMT4">
                        <p:embed/>
                        <p:pic>
                          <p:nvPicPr>
                            <p:cNvPr id="103" name="Object 102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30"/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9181871" y="1796046"/>
                              <a:ext cx="1387475" cy="328612"/>
                            </a:xfrm>
                            <a:prstGeom prst="rect">
                              <a:avLst/>
                            </a:prstGeom>
                            <a:noFill/>
                            <a:ln w="28575">
                              <a:solidFill>
                                <a:schemeClr val="accent1"/>
                              </a:solidFill>
                            </a:ln>
                            <a:extLst/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</p:grpSp>
          <p:sp>
            <p:nvSpPr>
              <p:cNvPr id="36" name="TextBox 35"/>
              <p:cNvSpPr txBox="1"/>
              <p:nvPr/>
            </p:nvSpPr>
            <p:spPr>
              <a:xfrm>
                <a:off x="7547843" y="2000569"/>
                <a:ext cx="139012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i-FI" dirty="0" smtClean="0"/>
                  <a:t>Periodisuus</a:t>
                </a:r>
                <a:endParaRPr lang="fi-FI" dirty="0"/>
              </a:p>
            </p:txBody>
          </p:sp>
        </p:grpSp>
        <p:grpSp>
          <p:nvGrpSpPr>
            <p:cNvPr id="48" name="Group 47"/>
            <p:cNvGrpSpPr/>
            <p:nvPr/>
          </p:nvGrpSpPr>
          <p:grpSpPr>
            <a:xfrm>
              <a:off x="257192" y="967509"/>
              <a:ext cx="6938946" cy="1709198"/>
              <a:chOff x="257192" y="967509"/>
              <a:chExt cx="6938946" cy="1709198"/>
            </a:xfrm>
          </p:grpSpPr>
          <p:sp>
            <p:nvSpPr>
              <p:cNvPr id="6" name="TextBox 5"/>
              <p:cNvSpPr txBox="1"/>
              <p:nvPr/>
            </p:nvSpPr>
            <p:spPr>
              <a:xfrm>
                <a:off x="257192" y="1405097"/>
                <a:ext cx="326243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err="1" smtClean="0"/>
                  <a:t>Suora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ratkaisuyrite</a:t>
                </a:r>
                <a:r>
                  <a:rPr lang="en-US" dirty="0" smtClean="0"/>
                  <a:t> 1D-ketjulle</a:t>
                </a:r>
                <a:endParaRPr lang="en-US" dirty="0"/>
              </a:p>
            </p:txBody>
          </p:sp>
          <p:graphicFrame>
            <p:nvGraphicFramePr>
              <p:cNvPr id="83" name="Object 82"/>
              <p:cNvGraphicFramePr>
                <a:graphicFrameLocks noChangeAspect="1"/>
              </p:cNvGraphicFramePr>
              <p:nvPr>
                <p:extLst/>
              </p:nvPr>
            </p:nvGraphicFramePr>
            <p:xfrm>
              <a:off x="396901" y="1839428"/>
              <a:ext cx="2919413" cy="49371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29791" name="Kaava" r:id="rId31" imgW="2031840" imgH="342720" progId="Equation.3">
                      <p:embed/>
                    </p:oleObj>
                  </mc:Choice>
                  <mc:Fallback>
                    <p:oleObj name="Kaava" r:id="rId31" imgW="2031840" imgH="342720" progId="Equation.3">
                      <p:embed/>
                      <p:pic>
                        <p:nvPicPr>
                          <p:cNvPr id="83" name="Object 82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32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96901" y="1839428"/>
                            <a:ext cx="2919413" cy="493712"/>
                          </a:xfrm>
                          <a:prstGeom prst="rect">
                            <a:avLst/>
                          </a:prstGeom>
                          <a:noFill/>
                          <a:ln w="28575">
                            <a:solidFill>
                              <a:schemeClr val="accent1"/>
                            </a:solidFill>
                          </a:ln>
                          <a:extLst/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24" name="TextBox 23"/>
              <p:cNvSpPr txBox="1"/>
              <p:nvPr/>
            </p:nvSpPr>
            <p:spPr>
              <a:xfrm>
                <a:off x="3759599" y="2185126"/>
                <a:ext cx="2963183" cy="49158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i-FI" dirty="0" smtClean="0"/>
                  <a:t>Vapaan atomin aaltofunktio</a:t>
                </a:r>
                <a:endParaRPr lang="fi-FI" dirty="0"/>
              </a:p>
            </p:txBody>
          </p:sp>
          <p:cxnSp>
            <p:nvCxnSpPr>
              <p:cNvPr id="95" name="Straight Arrow Connector 94"/>
              <p:cNvCxnSpPr>
                <a:stCxn id="24" idx="1"/>
              </p:cNvCxnSpPr>
              <p:nvPr/>
            </p:nvCxnSpPr>
            <p:spPr>
              <a:xfrm flipH="1" flipV="1">
                <a:off x="3072974" y="2199665"/>
                <a:ext cx="686625" cy="231251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aphicFrame>
            <p:nvGraphicFramePr>
              <p:cNvPr id="98" name="Object 97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987709093"/>
                  </p:ext>
                </p:extLst>
              </p:nvPr>
            </p:nvGraphicFramePr>
            <p:xfrm>
              <a:off x="6575425" y="2230438"/>
              <a:ext cx="620713" cy="33020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29792" name="Equation" r:id="rId33" imgW="431640" imgH="228600" progId="Equation.DSMT4">
                      <p:embed/>
                    </p:oleObj>
                  </mc:Choice>
                  <mc:Fallback>
                    <p:oleObj name="Equation" r:id="rId33" imgW="431640" imgH="228600" progId="Equation.DSMT4">
                      <p:embed/>
                      <p:pic>
                        <p:nvPicPr>
                          <p:cNvPr id="98" name="Object 97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34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6575425" y="2230438"/>
                            <a:ext cx="620713" cy="330200"/>
                          </a:xfrm>
                          <a:prstGeom prst="rect">
                            <a:avLst/>
                          </a:prstGeom>
                          <a:noFill/>
                          <a:ln w="28575">
                            <a:noFill/>
                          </a:ln>
                          <a:extLst/>
                        </p:spPr>
                      </p:pic>
                    </p:oleObj>
                  </mc:Fallback>
                </mc:AlternateContent>
              </a:graphicData>
            </a:graphic>
          </p:graphicFrame>
          <p:cxnSp>
            <p:nvCxnSpPr>
              <p:cNvPr id="35" name="Straight Connector 34"/>
              <p:cNvCxnSpPr/>
              <p:nvPr/>
            </p:nvCxnSpPr>
            <p:spPr>
              <a:xfrm>
                <a:off x="3866771" y="2578638"/>
                <a:ext cx="3258634" cy="0"/>
              </a:xfrm>
              <a:prstGeom prst="line">
                <a:avLst/>
              </a:prstGeom>
              <a:ln w="28575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6" name="Right Arrow 125"/>
              <p:cNvSpPr/>
              <p:nvPr/>
            </p:nvSpPr>
            <p:spPr>
              <a:xfrm rot="7866565">
                <a:off x="2837339" y="1094278"/>
                <a:ext cx="379891" cy="126354"/>
              </a:xfrm>
              <a:prstGeom prst="right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10" name="TextBox 9"/>
          <p:cNvSpPr txBox="1"/>
          <p:nvPr/>
        </p:nvSpPr>
        <p:spPr>
          <a:xfrm>
            <a:off x="488647" y="4235478"/>
            <a:ext cx="15781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smtClean="0"/>
              <a:t>POHDINTAA!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579186" y="4234635"/>
            <a:ext cx="3493264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fi-FI" dirty="0" smtClean="0"/>
              <a:t>Mitkä ovat erot hilavärähtelyyn? 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168687" y="4659117"/>
            <a:ext cx="85528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smtClean="0"/>
              <a:t>TB: QM, 1. kertaluvun ajasta riippuva </a:t>
            </a:r>
            <a:r>
              <a:rPr lang="fi-FI" dirty="0" err="1" smtClean="0"/>
              <a:t>Schrödingerin</a:t>
            </a:r>
            <a:r>
              <a:rPr lang="fi-FI" dirty="0" smtClean="0"/>
              <a:t> yhtälö, kompleksinen vaihe etenee, todennäköisyystiheys stationaarinen. Kuljettavatko tilat sähköä?</a:t>
            </a:r>
            <a:endParaRPr lang="en-US" dirty="0"/>
          </a:p>
        </p:txBody>
      </p:sp>
      <p:grpSp>
        <p:nvGrpSpPr>
          <p:cNvPr id="16" name="Group 15"/>
          <p:cNvGrpSpPr/>
          <p:nvPr/>
        </p:nvGrpSpPr>
        <p:grpSpPr>
          <a:xfrm>
            <a:off x="172251" y="4219274"/>
            <a:ext cx="8695650" cy="369332"/>
            <a:chOff x="172251" y="4219274"/>
            <a:chExt cx="8695650" cy="369332"/>
          </a:xfrm>
        </p:grpSpPr>
        <p:sp>
          <p:nvSpPr>
            <p:cNvPr id="7" name="TextBox 6"/>
            <p:cNvSpPr txBox="1"/>
            <p:nvPr/>
          </p:nvSpPr>
          <p:spPr>
            <a:xfrm>
              <a:off x="172251" y="4219274"/>
              <a:ext cx="8695650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fi-FI" dirty="0" smtClean="0"/>
                <a:t>Värähtely: Klassinen, 2. kertaluvun </a:t>
              </a:r>
              <a:r>
                <a:rPr lang="fi-FI" dirty="0" err="1" smtClean="0"/>
                <a:t>diff</a:t>
              </a:r>
              <a:r>
                <a:rPr lang="fi-FI" dirty="0" smtClean="0"/>
                <a:t>. (aalto-) yhtälö </a:t>
              </a:r>
              <a:r>
                <a:rPr lang="fi-FI" i="1" dirty="0" smtClean="0"/>
                <a:t>t</a:t>
              </a:r>
              <a:r>
                <a:rPr lang="fi-FI" dirty="0" smtClean="0"/>
                <a:t>:n suhteen, </a:t>
              </a:r>
              <a:r>
                <a:rPr lang="fi-FI" dirty="0"/>
                <a:t> </a:t>
              </a:r>
              <a:r>
                <a:rPr lang="fi-FI" dirty="0" smtClean="0"/>
                <a:t>           fysiikkaa. </a:t>
              </a:r>
              <a:endParaRPr lang="en-US" dirty="0"/>
            </a:p>
          </p:txBody>
        </p:sp>
        <p:graphicFrame>
          <p:nvGraphicFramePr>
            <p:cNvPr id="73" name="Object 7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227922124"/>
                </p:ext>
              </p:extLst>
            </p:nvPr>
          </p:nvGraphicFramePr>
          <p:xfrm>
            <a:off x="7080720" y="4234635"/>
            <a:ext cx="600075" cy="3270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9793" name="Equation" r:id="rId35" imgW="419040" imgH="228600" progId="Equation.DSMT4">
                    <p:embed/>
                  </p:oleObj>
                </mc:Choice>
                <mc:Fallback>
                  <p:oleObj name="Equation" r:id="rId35" imgW="419040" imgH="228600" progId="Equation.DSMT4">
                    <p:embed/>
                    <p:pic>
                      <p:nvPicPr>
                        <p:cNvPr id="42" name="Object 4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080720" y="4234635"/>
                          <a:ext cx="600075" cy="327025"/>
                        </a:xfrm>
                        <a:prstGeom prst="rect">
                          <a:avLst/>
                        </a:prstGeom>
                        <a:noFill/>
                        <a:ln w="28575">
                          <a:noFill/>
                        </a:ln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9" name="Group 18"/>
          <p:cNvGrpSpPr/>
          <p:nvPr/>
        </p:nvGrpSpPr>
        <p:grpSpPr>
          <a:xfrm>
            <a:off x="124158" y="2160859"/>
            <a:ext cx="3445268" cy="1938680"/>
            <a:chOff x="124158" y="2160859"/>
            <a:chExt cx="3445268" cy="1938680"/>
          </a:xfrm>
        </p:grpSpPr>
        <p:grpSp>
          <p:nvGrpSpPr>
            <p:cNvPr id="5" name="Group 4"/>
            <p:cNvGrpSpPr/>
            <p:nvPr/>
          </p:nvGrpSpPr>
          <p:grpSpPr>
            <a:xfrm>
              <a:off x="124158" y="2160859"/>
              <a:ext cx="3445268" cy="1938680"/>
              <a:chOff x="124158" y="2160859"/>
              <a:chExt cx="3445268" cy="1938680"/>
            </a:xfrm>
          </p:grpSpPr>
          <p:grpSp>
            <p:nvGrpSpPr>
              <p:cNvPr id="52" name="Group 51"/>
              <p:cNvGrpSpPr/>
              <p:nvPr/>
            </p:nvGrpSpPr>
            <p:grpSpPr>
              <a:xfrm>
                <a:off x="124158" y="2669982"/>
                <a:ext cx="3445268" cy="1429557"/>
                <a:chOff x="124158" y="2669982"/>
                <a:chExt cx="3445268" cy="1429557"/>
              </a:xfrm>
            </p:grpSpPr>
            <p:grpSp>
              <p:nvGrpSpPr>
                <p:cNvPr id="50" name="Group 49"/>
                <p:cNvGrpSpPr/>
                <p:nvPr/>
              </p:nvGrpSpPr>
              <p:grpSpPr>
                <a:xfrm>
                  <a:off x="124158" y="2669982"/>
                  <a:ext cx="3445268" cy="1429557"/>
                  <a:chOff x="119084" y="2682095"/>
                  <a:chExt cx="3445268" cy="1429557"/>
                </a:xfrm>
              </p:grpSpPr>
              <p:grpSp>
                <p:nvGrpSpPr>
                  <p:cNvPr id="9" name="Group 8"/>
                  <p:cNvGrpSpPr/>
                  <p:nvPr/>
                </p:nvGrpSpPr>
                <p:grpSpPr>
                  <a:xfrm>
                    <a:off x="119084" y="3092502"/>
                    <a:ext cx="2018501" cy="1019150"/>
                    <a:chOff x="165053" y="796762"/>
                    <a:chExt cx="2018501" cy="1019150"/>
                  </a:xfrm>
                </p:grpSpPr>
                <p:graphicFrame>
                  <p:nvGraphicFramePr>
                    <p:cNvPr id="42" name="Object 41"/>
                    <p:cNvGraphicFramePr>
                      <a:graphicFrameLocks noChangeAspect="1"/>
                    </p:cNvGraphicFramePr>
                    <p:nvPr>
                      <p:extLst/>
                    </p:nvPr>
                  </p:nvGraphicFramePr>
                  <p:xfrm>
                    <a:off x="365905" y="796762"/>
                    <a:ext cx="946150" cy="638175"/>
                  </p:xfrm>
                  <a:graphic>
                    <a:graphicData uri="http://schemas.openxmlformats.org/presentationml/2006/ole">
                      <mc:AlternateContent xmlns:mc="http://schemas.openxmlformats.org/markup-compatibility/2006">
                        <mc:Choice xmlns:v="urn:schemas-microsoft-com:vml" Requires="v">
                          <p:oleObj spid="_x0000_s129794" name="Equation" r:id="rId37" imgW="660240" imgH="444240" progId="Equation.3">
                            <p:embed/>
                          </p:oleObj>
                        </mc:Choice>
                        <mc:Fallback>
                          <p:oleObj name="Equation" r:id="rId37" imgW="660240" imgH="444240" progId="Equation.3">
                            <p:embed/>
                            <p:pic>
                              <p:nvPicPr>
                                <p:cNvPr id="42" name="Object 41"/>
                                <p:cNvPicPr>
                                  <a:picLocks noChangeAspect="1" noChangeArrowheads="1"/>
                                </p:cNvPicPr>
                                <p:nvPr/>
                              </p:nvPicPr>
                              <p:blipFill>
                                <a:blip r:embed="rId38"/>
                                <a:srcRect/>
                                <a:stretch>
                                  <a:fillRect/>
                                </a:stretch>
                              </p:blipFill>
                              <p:spPr bwMode="auto">
                                <a:xfrm>
                                  <a:off x="365905" y="796762"/>
                                  <a:ext cx="946150" cy="638175"/>
                                </a:xfrm>
                                <a:prstGeom prst="rect">
                                  <a:avLst/>
                                </a:prstGeom>
                                <a:noFill/>
                                <a:ln w="28575">
                                  <a:solidFill>
                                    <a:schemeClr val="accent1"/>
                                  </a:solidFill>
                                </a:ln>
                                <a:extLst/>
                              </p:spPr>
                            </p:pic>
                          </p:oleObj>
                        </mc:Fallback>
                      </mc:AlternateContent>
                    </a:graphicData>
                  </a:graphic>
                </p:graphicFrame>
                <p:sp>
                  <p:nvSpPr>
                    <p:cNvPr id="11" name="TextBox 10"/>
                    <p:cNvSpPr txBox="1"/>
                    <p:nvPr/>
                  </p:nvSpPr>
                  <p:spPr>
                    <a:xfrm>
                      <a:off x="165053" y="1446580"/>
                      <a:ext cx="2018501" cy="369332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US" dirty="0" smtClean="0"/>
                        <a:t>(</a:t>
                      </a:r>
                      <a:r>
                        <a:rPr lang="en-US" dirty="0" err="1"/>
                        <a:t>vrt</a:t>
                      </a:r>
                      <a:r>
                        <a:rPr lang="en-US" dirty="0"/>
                        <a:t>. </a:t>
                      </a:r>
                      <a:r>
                        <a:rPr lang="en-US" dirty="0" err="1"/>
                        <a:t>hilavärähtely</a:t>
                      </a:r>
                      <a:r>
                        <a:rPr lang="en-US" dirty="0" smtClean="0"/>
                        <a:t>)</a:t>
                      </a:r>
                    </a:p>
                  </p:txBody>
                </p:sp>
              </p:grpSp>
              <p:sp>
                <p:nvSpPr>
                  <p:cNvPr id="18" name="TextBox 17"/>
                  <p:cNvSpPr txBox="1"/>
                  <p:nvPr/>
                </p:nvSpPr>
                <p:spPr>
                  <a:xfrm flipH="1">
                    <a:off x="163611" y="2682095"/>
                    <a:ext cx="3400741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fi-FI" dirty="0" smtClean="0"/>
                      <a:t>Vaihetekijä(</a:t>
                    </a:r>
                    <a:r>
                      <a:rPr lang="fi-FI" i="1" dirty="0" err="1" smtClean="0"/>
                      <a:t>n,k</a:t>
                    </a:r>
                    <a:r>
                      <a:rPr lang="fi-FI" dirty="0" smtClean="0"/>
                      <a:t>),  </a:t>
                    </a:r>
                    <a:r>
                      <a:rPr lang="fi-FI" dirty="0" err="1" smtClean="0"/>
                      <a:t>ratkaisuyrite</a:t>
                    </a:r>
                    <a:endParaRPr lang="fi-FI" dirty="0" smtClean="0"/>
                  </a:p>
                </p:txBody>
              </p:sp>
            </p:grpSp>
            <p:sp>
              <p:nvSpPr>
                <p:cNvPr id="115" name="TextBox 114"/>
                <p:cNvSpPr txBox="1"/>
                <p:nvPr/>
              </p:nvSpPr>
              <p:spPr>
                <a:xfrm flipH="1">
                  <a:off x="1342429" y="3031285"/>
                  <a:ext cx="1707503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fi-FI" dirty="0" smtClean="0"/>
                    <a:t>Aaltovektori </a:t>
                  </a:r>
                  <a:r>
                    <a:rPr lang="fi-FI" i="1" dirty="0" smtClean="0"/>
                    <a:t>k</a:t>
                  </a:r>
                  <a:endParaRPr lang="en-US" i="1" dirty="0"/>
                </a:p>
              </p:txBody>
            </p:sp>
            <p:cxnSp>
              <p:nvCxnSpPr>
                <p:cNvPr id="116" name="Straight Connector 115"/>
                <p:cNvCxnSpPr/>
                <p:nvPr/>
              </p:nvCxnSpPr>
              <p:spPr>
                <a:xfrm>
                  <a:off x="1406980" y="3361323"/>
                  <a:ext cx="1447492" cy="0"/>
                </a:xfrm>
                <a:prstGeom prst="line">
                  <a:avLst/>
                </a:prstGeom>
                <a:ln w="28575">
                  <a:solidFill>
                    <a:schemeClr val="accent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71" name="Straight Arrow Connector 70"/>
              <p:cNvCxnSpPr/>
              <p:nvPr/>
            </p:nvCxnSpPr>
            <p:spPr>
              <a:xfrm flipV="1">
                <a:off x="2126469" y="2160859"/>
                <a:ext cx="553376" cy="528846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7" name="TextBox 16"/>
            <p:cNvSpPr txBox="1"/>
            <p:nvPr/>
          </p:nvSpPr>
          <p:spPr>
            <a:xfrm>
              <a:off x="1285909" y="3378121"/>
              <a:ext cx="4667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i-FI" dirty="0" smtClean="0">
                  <a:solidFill>
                    <a:schemeClr val="accent1"/>
                  </a:solidFill>
                </a:rPr>
                <a:t>(3)</a:t>
              </a:r>
              <a:endParaRPr lang="en-US" dirty="0">
                <a:solidFill>
                  <a:schemeClr val="accent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697902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3" grpId="0" animBg="1"/>
      <p:bldP spid="1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Group 25"/>
          <p:cNvGrpSpPr/>
          <p:nvPr/>
        </p:nvGrpSpPr>
        <p:grpSpPr>
          <a:xfrm>
            <a:off x="570103" y="984036"/>
            <a:ext cx="4835907" cy="4292473"/>
            <a:chOff x="570103" y="984036"/>
            <a:chExt cx="4835907" cy="4292473"/>
          </a:xfrm>
        </p:grpSpPr>
        <p:pic>
          <p:nvPicPr>
            <p:cNvPr id="90" name="Picture 89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70103" y="984036"/>
              <a:ext cx="4565070" cy="4219273"/>
            </a:xfrm>
            <a:prstGeom prst="rect">
              <a:avLst/>
            </a:prstGeom>
          </p:spPr>
        </p:pic>
        <p:graphicFrame>
          <p:nvGraphicFramePr>
            <p:cNvPr id="9" name="Object 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703486050"/>
                </p:ext>
              </p:extLst>
            </p:nvPr>
          </p:nvGraphicFramePr>
          <p:xfrm>
            <a:off x="4556215" y="1663189"/>
            <a:ext cx="473304" cy="23665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1556" name="Equation" r:id="rId4" imgW="355320" imgH="177480" progId="Equation.DSMT4">
                    <p:embed/>
                  </p:oleObj>
                </mc:Choice>
                <mc:Fallback>
                  <p:oleObj name="Equation" r:id="rId4" imgW="355320" imgH="17748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5"/>
                        <a:stretch>
                          <a:fillRect/>
                        </a:stretch>
                      </p:blipFill>
                      <p:spPr>
                        <a:xfrm>
                          <a:off x="4556215" y="1663189"/>
                          <a:ext cx="473304" cy="236652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9" name="Object 2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304797541"/>
                </p:ext>
              </p:extLst>
            </p:nvPr>
          </p:nvGraphicFramePr>
          <p:xfrm>
            <a:off x="4583817" y="2787993"/>
            <a:ext cx="768350" cy="52247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1557" name="Equation" r:id="rId6" imgW="634680" imgH="431640" progId="Equation.DSMT4">
                    <p:embed/>
                  </p:oleObj>
                </mc:Choice>
                <mc:Fallback>
                  <p:oleObj name="Equation" r:id="rId6" imgW="634680" imgH="431640" progId="Equation.DSMT4">
                    <p:embed/>
                    <p:pic>
                      <p:nvPicPr>
                        <p:cNvPr id="9" name="Object 8"/>
                        <p:cNvPicPr/>
                        <p:nvPr/>
                      </p:nvPicPr>
                      <p:blipFill>
                        <a:blip r:embed="rId7"/>
                        <a:stretch>
                          <a:fillRect/>
                        </a:stretch>
                      </p:blipFill>
                      <p:spPr>
                        <a:xfrm>
                          <a:off x="4583817" y="2787993"/>
                          <a:ext cx="768350" cy="522478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>
                          <a:solidFill>
                            <a:schemeClr val="bg1"/>
                          </a:solidFill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1" name="Object 3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877126788"/>
                </p:ext>
              </p:extLst>
            </p:nvPr>
          </p:nvGraphicFramePr>
          <p:xfrm>
            <a:off x="4653027" y="4117063"/>
            <a:ext cx="752983" cy="26123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1558" name="Equation" r:id="rId8" imgW="622080" imgH="215640" progId="Equation.DSMT4">
                    <p:embed/>
                  </p:oleObj>
                </mc:Choice>
                <mc:Fallback>
                  <p:oleObj name="Equation" r:id="rId8" imgW="622080" imgH="215640" progId="Equation.DSMT4">
                    <p:embed/>
                    <p:pic>
                      <p:nvPicPr>
                        <p:cNvPr id="29" name="Object 28"/>
                        <p:cNvPicPr/>
                        <p:nvPr/>
                      </p:nvPicPr>
                      <p:blipFill>
                        <a:blip r:embed="rId9"/>
                        <a:stretch>
                          <a:fillRect/>
                        </a:stretch>
                      </p:blipFill>
                      <p:spPr>
                        <a:xfrm>
                          <a:off x="4653027" y="4117063"/>
                          <a:ext cx="752983" cy="261239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>
                          <a:solidFill>
                            <a:schemeClr val="bg1"/>
                          </a:solidFill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8" name="Object 4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287019091"/>
                </p:ext>
              </p:extLst>
            </p:nvPr>
          </p:nvGraphicFramePr>
          <p:xfrm>
            <a:off x="887042" y="5107472"/>
            <a:ext cx="384175" cy="1690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1559" name="Equation" r:id="rId10" imgW="317160" imgH="139680" progId="Equation.DSMT4">
                    <p:embed/>
                  </p:oleObj>
                </mc:Choice>
                <mc:Fallback>
                  <p:oleObj name="Equation" r:id="rId10" imgW="317160" imgH="139680" progId="Equation.DSMT4">
                    <p:embed/>
                    <p:pic>
                      <p:nvPicPr>
                        <p:cNvPr id="31" name="Object 30"/>
                        <p:cNvPicPr/>
                        <p:nvPr/>
                      </p:nvPicPr>
                      <p:blipFill>
                        <a:blip r:embed="rId11"/>
                        <a:stretch>
                          <a:fillRect/>
                        </a:stretch>
                      </p:blipFill>
                      <p:spPr>
                        <a:xfrm>
                          <a:off x="887042" y="5107472"/>
                          <a:ext cx="384175" cy="169037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>
                          <a:solidFill>
                            <a:schemeClr val="bg1"/>
                          </a:solidFill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5" name="Rectangle 14"/>
          <p:cNvSpPr/>
          <p:nvPr/>
        </p:nvSpPr>
        <p:spPr>
          <a:xfrm>
            <a:off x="313440" y="5762283"/>
            <a:ext cx="8749757" cy="87951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3440" y="132099"/>
            <a:ext cx="8570912" cy="486120"/>
          </a:xfrm>
        </p:spPr>
        <p:txBody>
          <a:bodyPr/>
          <a:lstStyle/>
          <a:p>
            <a:r>
              <a:rPr lang="fi-FI" sz="2800" dirty="0" smtClean="0">
                <a:solidFill>
                  <a:srgbClr val="FF8618"/>
                </a:solidFill>
              </a:rPr>
              <a:t>3) Tiukan </a:t>
            </a:r>
            <a:r>
              <a:rPr lang="fi-FI" sz="2800" dirty="0">
                <a:solidFill>
                  <a:srgbClr val="FF8618"/>
                </a:solidFill>
              </a:rPr>
              <a:t>sidoksen </a:t>
            </a:r>
            <a:r>
              <a:rPr lang="fi-FI" sz="2800" dirty="0" smtClean="0">
                <a:solidFill>
                  <a:srgbClr val="FF8618"/>
                </a:solidFill>
              </a:rPr>
              <a:t>aaltofunktiot</a:t>
            </a:r>
            <a:endParaRPr lang="fi-FI" sz="2800" dirty="0">
              <a:solidFill>
                <a:srgbClr val="FF8618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7"/>
          </p:nvPr>
        </p:nvSpPr>
        <p:spPr>
          <a:xfrm>
            <a:off x="5423783" y="6609735"/>
            <a:ext cx="1544637" cy="125413"/>
          </a:xfrm>
        </p:spPr>
        <p:txBody>
          <a:bodyPr/>
          <a:lstStyle/>
          <a:p>
            <a:pPr>
              <a:defRPr/>
            </a:pPr>
            <a:fld id="{DCA83BC1-1FE6-446C-A567-802BE73925A5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graphicFrame>
        <p:nvGraphicFramePr>
          <p:cNvPr id="188" name="Object 18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71261831"/>
              </p:ext>
            </p:extLst>
          </p:nvPr>
        </p:nvGraphicFramePr>
        <p:xfrm>
          <a:off x="6312602" y="177234"/>
          <a:ext cx="2571750" cy="511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1560" name="Equation" r:id="rId12" imgW="1790640" imgH="355320" progId="Equation.3">
                  <p:embed/>
                </p:oleObj>
              </mc:Choice>
              <mc:Fallback>
                <p:oleObj name="Equation" r:id="rId12" imgW="1790640" imgH="355320" progId="Equation.3">
                  <p:embed/>
                  <p:pic>
                    <p:nvPicPr>
                      <p:cNvPr id="188" name="Object 18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12602" y="177234"/>
                        <a:ext cx="2571750" cy="511175"/>
                      </a:xfrm>
                      <a:prstGeom prst="rect">
                        <a:avLst/>
                      </a:prstGeom>
                      <a:noFill/>
                      <a:ln w="28575">
                        <a:solidFill>
                          <a:schemeClr val="accent1"/>
                        </a:solidFill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3" name="Object 8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19244064"/>
              </p:ext>
            </p:extLst>
          </p:nvPr>
        </p:nvGraphicFramePr>
        <p:xfrm>
          <a:off x="9850222" y="394722"/>
          <a:ext cx="674688" cy="293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1561" name="Equation" r:id="rId14" imgW="469800" imgH="203040" progId="Equation.3">
                  <p:embed/>
                </p:oleObj>
              </mc:Choice>
              <mc:Fallback>
                <p:oleObj name="Equation" r:id="rId14" imgW="469800" imgH="203040" progId="Equation.3">
                  <p:embed/>
                  <p:pic>
                    <p:nvPicPr>
                      <p:cNvPr id="182" name="Object 18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50222" y="394722"/>
                        <a:ext cx="674688" cy="293687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6" name="Object 8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37067234"/>
              </p:ext>
            </p:extLst>
          </p:nvPr>
        </p:nvGraphicFramePr>
        <p:xfrm>
          <a:off x="10409483" y="2244624"/>
          <a:ext cx="1387475" cy="658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1562" name="Equation" r:id="rId16" imgW="965160" imgH="457200" progId="Equation.3">
                  <p:embed/>
                </p:oleObj>
              </mc:Choice>
              <mc:Fallback>
                <p:oleObj name="Equation" r:id="rId16" imgW="965160" imgH="457200" progId="Equation.3">
                  <p:embed/>
                  <p:pic>
                    <p:nvPicPr>
                      <p:cNvPr id="186" name="Object 18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09483" y="2244624"/>
                        <a:ext cx="1387475" cy="658813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8" name="Object 8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09880966"/>
              </p:ext>
            </p:extLst>
          </p:nvPr>
        </p:nvGraphicFramePr>
        <p:xfrm>
          <a:off x="11147487" y="1351742"/>
          <a:ext cx="182563" cy="201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1563" name="Equation" r:id="rId18" imgW="126720" imgH="139680" progId="Equation.3">
                  <p:embed/>
                </p:oleObj>
              </mc:Choice>
              <mc:Fallback>
                <p:oleObj name="Equation" r:id="rId18" imgW="126720" imgH="139680" progId="Equation.3">
                  <p:embed/>
                  <p:pic>
                    <p:nvPicPr>
                      <p:cNvPr id="181" name="Object 18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47487" y="1351742"/>
                        <a:ext cx="182563" cy="2016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89" name="Straight Arrow Connector 88"/>
          <p:cNvCxnSpPr/>
          <p:nvPr/>
        </p:nvCxnSpPr>
        <p:spPr>
          <a:xfrm>
            <a:off x="10574007" y="1265143"/>
            <a:ext cx="756043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7" name="Group 26"/>
          <p:cNvGrpSpPr/>
          <p:nvPr/>
        </p:nvGrpSpPr>
        <p:grpSpPr>
          <a:xfrm>
            <a:off x="920379" y="873458"/>
            <a:ext cx="8032767" cy="1164438"/>
            <a:chOff x="920379" y="873458"/>
            <a:chExt cx="8032767" cy="1164438"/>
          </a:xfrm>
        </p:grpSpPr>
        <p:cxnSp>
          <p:nvCxnSpPr>
            <p:cNvPr id="12" name="Straight Connector 11"/>
            <p:cNvCxnSpPr/>
            <p:nvPr/>
          </p:nvCxnSpPr>
          <p:spPr>
            <a:xfrm flipV="1">
              <a:off x="920379" y="1052470"/>
              <a:ext cx="3605147" cy="64462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100" name="Object 9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858141998"/>
                </p:ext>
              </p:extLst>
            </p:nvPr>
          </p:nvGraphicFramePr>
          <p:xfrm>
            <a:off x="5848309" y="1525133"/>
            <a:ext cx="1095375" cy="5127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1564" name="Equation" r:id="rId20" imgW="761760" imgH="355320" progId="Equation.DSMT4">
                    <p:embed/>
                  </p:oleObj>
                </mc:Choice>
                <mc:Fallback>
                  <p:oleObj name="Equation" r:id="rId20" imgW="761760" imgH="355320" progId="Equation.DSMT4">
                    <p:embed/>
                    <p:pic>
                      <p:nvPicPr>
                        <p:cNvPr id="85" name="Object 8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1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848309" y="1525133"/>
                          <a:ext cx="1095375" cy="512763"/>
                        </a:xfrm>
                        <a:prstGeom prst="rect">
                          <a:avLst/>
                        </a:prstGeom>
                        <a:noFill/>
                        <a:ln w="28575">
                          <a:solidFill>
                            <a:schemeClr val="accent1"/>
                          </a:solidFill>
                        </a:ln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1" name="Object 10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221280731"/>
                </p:ext>
              </p:extLst>
            </p:nvPr>
          </p:nvGraphicFramePr>
          <p:xfrm>
            <a:off x="4748917" y="873458"/>
            <a:ext cx="219075" cy="2397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1565" name="Equation" r:id="rId22" imgW="152280" imgH="164880" progId="Equation.DSMT4">
                    <p:embed/>
                  </p:oleObj>
                </mc:Choice>
                <mc:Fallback>
                  <p:oleObj name="Equation" r:id="rId22" imgW="152280" imgH="164880" progId="Equation.DSMT4">
                    <p:embed/>
                    <p:pic>
                      <p:nvPicPr>
                        <p:cNvPr id="84" name="Object 8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3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748917" y="873458"/>
                          <a:ext cx="219075" cy="239712"/>
                        </a:xfrm>
                        <a:prstGeom prst="rect">
                          <a:avLst/>
                        </a:prstGeom>
                        <a:noFill/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6" name="TextBox 5"/>
            <p:cNvSpPr txBox="1"/>
            <p:nvPr/>
          </p:nvSpPr>
          <p:spPr>
            <a:xfrm>
              <a:off x="5742011" y="1066473"/>
              <a:ext cx="321113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i-FI" dirty="0" err="1" smtClean="0"/>
                <a:t>Atomiorbitaalien</a:t>
              </a:r>
              <a:r>
                <a:rPr lang="fi-FI" dirty="0" smtClean="0"/>
                <a:t> superpositio</a:t>
              </a:r>
              <a:endParaRPr lang="fi-FI" dirty="0"/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839214" y="3313585"/>
            <a:ext cx="7370139" cy="1727404"/>
            <a:chOff x="839214" y="3313585"/>
            <a:chExt cx="7370139" cy="1727404"/>
          </a:xfrm>
        </p:grpSpPr>
        <p:cxnSp>
          <p:nvCxnSpPr>
            <p:cNvPr id="104" name="Straight Connector 103"/>
            <p:cNvCxnSpPr/>
            <p:nvPr/>
          </p:nvCxnSpPr>
          <p:spPr>
            <a:xfrm flipV="1">
              <a:off x="839215" y="3466166"/>
              <a:ext cx="3605147" cy="64462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Connector 104"/>
            <p:cNvCxnSpPr/>
            <p:nvPr/>
          </p:nvCxnSpPr>
          <p:spPr>
            <a:xfrm flipV="1">
              <a:off x="839214" y="4958022"/>
              <a:ext cx="3605147" cy="64462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106" name="Object 10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655315912"/>
                </p:ext>
              </p:extLst>
            </p:nvPr>
          </p:nvGraphicFramePr>
          <p:xfrm>
            <a:off x="4621917" y="3313585"/>
            <a:ext cx="346075" cy="2397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1566" name="Equation" r:id="rId24" imgW="241200" imgH="164880" progId="Equation.DSMT4">
                    <p:embed/>
                  </p:oleObj>
                </mc:Choice>
                <mc:Fallback>
                  <p:oleObj name="Equation" r:id="rId24" imgW="241200" imgH="164880" progId="Equation.DSMT4">
                    <p:embed/>
                    <p:pic>
                      <p:nvPicPr>
                        <p:cNvPr id="101" name="Object 10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5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621917" y="3313585"/>
                          <a:ext cx="346075" cy="239712"/>
                        </a:xfrm>
                        <a:prstGeom prst="rect">
                          <a:avLst/>
                        </a:prstGeom>
                        <a:noFill/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7" name="Object 10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493245478"/>
                </p:ext>
              </p:extLst>
            </p:nvPr>
          </p:nvGraphicFramePr>
          <p:xfrm>
            <a:off x="4623710" y="4801277"/>
            <a:ext cx="346075" cy="2397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1567" name="Equation" r:id="rId26" imgW="241200" imgH="164880" progId="Equation.DSMT4">
                    <p:embed/>
                  </p:oleObj>
                </mc:Choice>
                <mc:Fallback>
                  <p:oleObj name="Equation" r:id="rId26" imgW="241200" imgH="164880" progId="Equation.DSMT4">
                    <p:embed/>
                    <p:pic>
                      <p:nvPicPr>
                        <p:cNvPr id="106" name="Object 10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7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623710" y="4801277"/>
                          <a:ext cx="346075" cy="239712"/>
                        </a:xfrm>
                        <a:prstGeom prst="rect">
                          <a:avLst/>
                        </a:prstGeom>
                        <a:noFill/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8" name="Object 10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715348130"/>
                </p:ext>
              </p:extLst>
            </p:nvPr>
          </p:nvGraphicFramePr>
          <p:xfrm>
            <a:off x="5848309" y="4138908"/>
            <a:ext cx="1589088" cy="5318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1568" name="Equation" r:id="rId28" imgW="1104840" imgH="368280" progId="Equation.DSMT4">
                    <p:embed/>
                  </p:oleObj>
                </mc:Choice>
                <mc:Fallback>
                  <p:oleObj name="Equation" r:id="rId28" imgW="1104840" imgH="368280" progId="Equation.DSMT4">
                    <p:embed/>
                    <p:pic>
                      <p:nvPicPr>
                        <p:cNvPr id="85" name="Object 8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9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848309" y="4138908"/>
                          <a:ext cx="1589088" cy="531813"/>
                        </a:xfrm>
                        <a:prstGeom prst="rect">
                          <a:avLst/>
                        </a:prstGeom>
                        <a:noFill/>
                        <a:ln w="28575">
                          <a:solidFill>
                            <a:schemeClr val="accent1"/>
                          </a:solidFill>
                        </a:ln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0" name="TextBox 9"/>
            <p:cNvSpPr txBox="1"/>
            <p:nvPr/>
          </p:nvSpPr>
          <p:spPr>
            <a:xfrm>
              <a:off x="5742011" y="3731606"/>
              <a:ext cx="246734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i-FI" dirty="0" smtClean="0"/>
                <a:t>Reaalinen aaltofunktio</a:t>
              </a:r>
              <a:endParaRPr lang="fi-FI" dirty="0"/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839215" y="2092173"/>
            <a:ext cx="7421434" cy="1225379"/>
            <a:chOff x="839215" y="2092173"/>
            <a:chExt cx="7421434" cy="1225379"/>
          </a:xfrm>
        </p:grpSpPr>
        <p:cxnSp>
          <p:nvCxnSpPr>
            <p:cNvPr id="44" name="Straight Arrow Connector 43"/>
            <p:cNvCxnSpPr>
              <a:stCxn id="41" idx="1"/>
            </p:cNvCxnSpPr>
            <p:nvPr/>
          </p:nvCxnSpPr>
          <p:spPr>
            <a:xfrm flipH="1">
              <a:off x="3193560" y="2378731"/>
              <a:ext cx="234831" cy="33891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8" name="Group 27"/>
            <p:cNvGrpSpPr/>
            <p:nvPr/>
          </p:nvGrpSpPr>
          <p:grpSpPr>
            <a:xfrm>
              <a:off x="839215" y="2092173"/>
              <a:ext cx="7421434" cy="1225379"/>
              <a:chOff x="839215" y="2092173"/>
              <a:chExt cx="7421434" cy="1225379"/>
            </a:xfrm>
          </p:grpSpPr>
          <p:graphicFrame>
            <p:nvGraphicFramePr>
              <p:cNvPr id="85" name="Object 84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654706571"/>
                  </p:ext>
                </p:extLst>
              </p:nvPr>
            </p:nvGraphicFramePr>
            <p:xfrm>
              <a:off x="5848309" y="2658739"/>
              <a:ext cx="2027238" cy="658813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41569" name="Equation" r:id="rId30" imgW="1409400" imgH="457200" progId="Equation.DSMT4">
                      <p:embed/>
                    </p:oleObj>
                  </mc:Choice>
                  <mc:Fallback>
                    <p:oleObj name="Equation" r:id="rId30" imgW="1409400" imgH="457200" progId="Equation.DSMT4">
                      <p:embed/>
                      <p:pic>
                        <p:nvPicPr>
                          <p:cNvPr id="185" name="Object 184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31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5848309" y="2658739"/>
                            <a:ext cx="2027238" cy="658813"/>
                          </a:xfrm>
                          <a:prstGeom prst="rect">
                            <a:avLst/>
                          </a:prstGeom>
                          <a:noFill/>
                          <a:ln w="28575">
                            <a:solidFill>
                              <a:schemeClr val="accent1"/>
                            </a:solidFill>
                          </a:ln>
                          <a:extLst/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84" name="Object 83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485790418"/>
                  </p:ext>
                </p:extLst>
              </p:nvPr>
            </p:nvGraphicFramePr>
            <p:xfrm>
              <a:off x="4562292" y="2092173"/>
              <a:ext cx="876300" cy="293687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41570" name="Equation" r:id="rId32" imgW="609480" imgH="203040" progId="Equation.DSMT4">
                      <p:embed/>
                    </p:oleObj>
                  </mc:Choice>
                  <mc:Fallback>
                    <p:oleObj name="Equation" r:id="rId32" imgW="609480" imgH="203040" progId="Equation.DSMT4">
                      <p:embed/>
                      <p:pic>
                        <p:nvPicPr>
                          <p:cNvPr id="183" name="Object 182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33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4562292" y="2092173"/>
                            <a:ext cx="876300" cy="293687"/>
                          </a:xfrm>
                          <a:prstGeom prst="rect">
                            <a:avLst/>
                          </a:prstGeom>
                          <a:noFill/>
                          <a:extLst/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8" name="TextBox 7"/>
              <p:cNvSpPr txBox="1"/>
              <p:nvPr/>
            </p:nvSpPr>
            <p:spPr>
              <a:xfrm>
                <a:off x="5742011" y="2266718"/>
                <a:ext cx="251863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i-FI" dirty="0" smtClean="0"/>
                  <a:t>Aaltofunktion reaaliosa</a:t>
                </a:r>
                <a:endParaRPr lang="fi-FI" dirty="0"/>
              </a:p>
            </p:txBody>
          </p:sp>
          <p:cxnSp>
            <p:nvCxnSpPr>
              <p:cNvPr id="13" name="Straight Arrow Connector 12"/>
              <p:cNvCxnSpPr/>
              <p:nvPr/>
            </p:nvCxnSpPr>
            <p:spPr>
              <a:xfrm flipH="1">
                <a:off x="4325493" y="2385860"/>
                <a:ext cx="467374" cy="431653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/>
              <p:cNvCxnSpPr/>
              <p:nvPr/>
            </p:nvCxnSpPr>
            <p:spPr>
              <a:xfrm flipV="1">
                <a:off x="839215" y="2314423"/>
                <a:ext cx="1181150" cy="4012"/>
              </a:xfrm>
              <a:prstGeom prst="line">
                <a:avLst/>
              </a:prstGeom>
              <a:ln w="2857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/>
              <p:cNvCxnSpPr/>
              <p:nvPr/>
            </p:nvCxnSpPr>
            <p:spPr>
              <a:xfrm flipV="1">
                <a:off x="1995485" y="2410616"/>
                <a:ext cx="1181150" cy="4012"/>
              </a:xfrm>
              <a:prstGeom prst="line">
                <a:avLst/>
              </a:prstGeom>
              <a:ln w="2857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Straight Connector 38"/>
              <p:cNvCxnSpPr/>
              <p:nvPr/>
            </p:nvCxnSpPr>
            <p:spPr>
              <a:xfrm flipV="1">
                <a:off x="3133095" y="2618769"/>
                <a:ext cx="1181150" cy="4012"/>
              </a:xfrm>
              <a:prstGeom prst="line">
                <a:avLst/>
              </a:prstGeom>
              <a:ln w="2857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aphicFrame>
            <p:nvGraphicFramePr>
              <p:cNvPr id="41" name="Object 40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511046725"/>
                  </p:ext>
                </p:extLst>
              </p:nvPr>
            </p:nvGraphicFramePr>
            <p:xfrm>
              <a:off x="3428391" y="2231887"/>
              <a:ext cx="1004888" cy="293688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41571" name="Equation" r:id="rId34" imgW="698400" imgH="203040" progId="Equation.DSMT4">
                      <p:embed/>
                    </p:oleObj>
                  </mc:Choice>
                  <mc:Fallback>
                    <p:oleObj name="Equation" r:id="rId34" imgW="698400" imgH="203040" progId="Equation.DSMT4">
                      <p:embed/>
                      <p:pic>
                        <p:nvPicPr>
                          <p:cNvPr id="84" name="Object 83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35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428391" y="2231887"/>
                            <a:ext cx="1004888" cy="293688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>
                            <a:solidFill>
                              <a:schemeClr val="bg1"/>
                            </a:solidFill>
                          </a:ln>
                          <a:extLst/>
                        </p:spPr>
                      </p:pic>
                    </p:oleObj>
                  </mc:Fallback>
                </mc:AlternateContent>
              </a:graphicData>
            </a:graphic>
          </p:graphicFrame>
          <p:cxnSp>
            <p:nvCxnSpPr>
              <p:cNvPr id="42" name="Straight Arrow Connector 41"/>
              <p:cNvCxnSpPr/>
              <p:nvPr/>
            </p:nvCxnSpPr>
            <p:spPr>
              <a:xfrm flipH="1">
                <a:off x="3180960" y="2481460"/>
                <a:ext cx="228607" cy="145929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Arrow Connector 45"/>
              <p:cNvCxnSpPr/>
              <p:nvPr/>
            </p:nvCxnSpPr>
            <p:spPr>
              <a:xfrm flipH="1" flipV="1">
                <a:off x="2039189" y="2308685"/>
                <a:ext cx="1375336" cy="28732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34" name="Group 33"/>
          <p:cNvGrpSpPr/>
          <p:nvPr/>
        </p:nvGrpSpPr>
        <p:grpSpPr>
          <a:xfrm>
            <a:off x="433775" y="5569126"/>
            <a:ext cx="8504709" cy="971850"/>
            <a:chOff x="433775" y="5569126"/>
            <a:chExt cx="8504709" cy="971850"/>
          </a:xfrm>
        </p:grpSpPr>
        <p:grpSp>
          <p:nvGrpSpPr>
            <p:cNvPr id="7" name="Group 6"/>
            <p:cNvGrpSpPr/>
            <p:nvPr/>
          </p:nvGrpSpPr>
          <p:grpSpPr>
            <a:xfrm>
              <a:off x="1325303" y="5599637"/>
              <a:ext cx="7613181" cy="941339"/>
              <a:chOff x="2715987" y="5815213"/>
              <a:chExt cx="7613181" cy="941339"/>
            </a:xfrm>
          </p:grpSpPr>
          <p:graphicFrame>
            <p:nvGraphicFramePr>
              <p:cNvPr id="79" name="Object 78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313327182"/>
                  </p:ext>
                </p:extLst>
              </p:nvPr>
            </p:nvGraphicFramePr>
            <p:xfrm>
              <a:off x="5137094" y="6034232"/>
              <a:ext cx="2224088" cy="43815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41572" name="Equation" r:id="rId36" imgW="1549080" imgH="304560" progId="Equation.3">
                      <p:embed/>
                    </p:oleObj>
                  </mc:Choice>
                  <mc:Fallback>
                    <p:oleObj name="Equation" r:id="rId36" imgW="1549080" imgH="304560" progId="Equation.3">
                      <p:embed/>
                      <p:pic>
                        <p:nvPicPr>
                          <p:cNvPr id="79" name="Object 78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37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5137094" y="6034232"/>
                            <a:ext cx="2224088" cy="438150"/>
                          </a:xfrm>
                          <a:prstGeom prst="rect">
                            <a:avLst/>
                          </a:prstGeom>
                          <a:noFill/>
                          <a:ln w="28575">
                            <a:solidFill>
                              <a:srgbClr val="FF0000"/>
                            </a:solidFill>
                          </a:ln>
                          <a:extLst/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4" name="TextBox 3"/>
              <p:cNvSpPr txBox="1"/>
              <p:nvPr/>
            </p:nvSpPr>
            <p:spPr>
              <a:xfrm>
                <a:off x="2715987" y="6387220"/>
                <a:ext cx="1390124" cy="369332"/>
              </a:xfrm>
              <a:prstGeom prst="rect">
                <a:avLst/>
              </a:prstGeom>
              <a:noFill/>
              <a:ln w="28575">
                <a:solidFill>
                  <a:schemeClr val="accent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fi-FI" dirty="0" smtClean="0"/>
                  <a:t>Periodisuus</a:t>
                </a:r>
              </a:p>
            </p:txBody>
          </p:sp>
          <p:sp>
            <p:nvSpPr>
              <p:cNvPr id="5" name="TextBox 4"/>
              <p:cNvSpPr txBox="1"/>
              <p:nvPr/>
            </p:nvSpPr>
            <p:spPr>
              <a:xfrm>
                <a:off x="8033537" y="5815213"/>
                <a:ext cx="2295631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i-FI" dirty="0" smtClean="0"/>
                  <a:t>Esimerkki </a:t>
                </a:r>
                <a:r>
                  <a:rPr lang="fi-FI" dirty="0" err="1" smtClean="0"/>
                  <a:t>Blochin</a:t>
                </a:r>
                <a:r>
                  <a:rPr lang="fi-FI" dirty="0" smtClean="0"/>
                  <a:t> aaltofunktiosta </a:t>
                </a:r>
                <a:endParaRPr lang="en-US" dirty="0"/>
              </a:p>
            </p:txBody>
          </p:sp>
        </p:grpSp>
        <p:graphicFrame>
          <p:nvGraphicFramePr>
            <p:cNvPr id="54" name="Object 5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4161717"/>
                </p:ext>
              </p:extLst>
            </p:nvPr>
          </p:nvGraphicFramePr>
          <p:xfrm>
            <a:off x="433775" y="5569126"/>
            <a:ext cx="2279650" cy="4016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1573" name="Equation" r:id="rId38" imgW="1587240" imgH="279360" progId="Equation.DSMT4">
                    <p:embed/>
                  </p:oleObj>
                </mc:Choice>
                <mc:Fallback>
                  <p:oleObj name="Equation" r:id="rId38" imgW="1587240" imgH="279360" progId="Equation.DSMT4">
                    <p:embed/>
                    <p:pic>
                      <p:nvPicPr>
                        <p:cNvPr id="188" name="Object 18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9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33775" y="5569126"/>
                          <a:ext cx="2279650" cy="401638"/>
                        </a:xfrm>
                        <a:prstGeom prst="rect">
                          <a:avLst/>
                        </a:prstGeom>
                        <a:noFill/>
                        <a:ln w="28575">
                          <a:solidFill>
                            <a:schemeClr val="accent1"/>
                          </a:solidFill>
                        </a:ln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5" name="Right Arrow 54"/>
            <p:cNvSpPr/>
            <p:nvPr/>
          </p:nvSpPr>
          <p:spPr>
            <a:xfrm>
              <a:off x="3265331" y="5940293"/>
              <a:ext cx="379891" cy="198713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289298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Rectangle 48"/>
          <p:cNvSpPr/>
          <p:nvPr/>
        </p:nvSpPr>
        <p:spPr>
          <a:xfrm>
            <a:off x="0" y="5689600"/>
            <a:ext cx="8749243" cy="95673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3460" y="18279"/>
            <a:ext cx="6926589" cy="486120"/>
          </a:xfrm>
        </p:spPr>
        <p:txBody>
          <a:bodyPr/>
          <a:lstStyle/>
          <a:p>
            <a:r>
              <a:rPr lang="fi-FI" sz="2800" dirty="0" smtClean="0">
                <a:solidFill>
                  <a:srgbClr val="FF8618"/>
                </a:solidFill>
              </a:rPr>
              <a:t>1), 2) ja 3) </a:t>
            </a:r>
            <a:r>
              <a:rPr lang="fi-FI" sz="2800" dirty="0" smtClean="0">
                <a:solidFill>
                  <a:srgbClr val="FF8618"/>
                </a:solidFill>
                <a:sym typeface="Wingdings" panose="05000000000000000000" pitchFamily="2" charset="2"/>
              </a:rPr>
              <a:t></a:t>
            </a:r>
            <a:r>
              <a:rPr lang="fi-FI" sz="2800" dirty="0" smtClean="0">
                <a:solidFill>
                  <a:srgbClr val="FF8618"/>
                </a:solidFill>
              </a:rPr>
              <a:t>Tiukan </a:t>
            </a:r>
            <a:r>
              <a:rPr lang="fi-FI" sz="2800" dirty="0">
                <a:solidFill>
                  <a:srgbClr val="FF8618"/>
                </a:solidFill>
              </a:rPr>
              <a:t>sidoksen </a:t>
            </a:r>
            <a:r>
              <a:rPr lang="fi-FI" sz="2800" dirty="0" smtClean="0">
                <a:solidFill>
                  <a:srgbClr val="FF8618"/>
                </a:solidFill>
              </a:rPr>
              <a:t>energiavyö</a:t>
            </a:r>
            <a:endParaRPr lang="fi-FI" sz="2800" dirty="0">
              <a:solidFill>
                <a:srgbClr val="FF8618"/>
              </a:solidFill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5238503" y="3028222"/>
            <a:ext cx="3771900" cy="3715093"/>
            <a:chOff x="5155576" y="1607109"/>
            <a:chExt cx="3771900" cy="3715093"/>
          </a:xfrm>
        </p:grpSpPr>
        <p:pic>
          <p:nvPicPr>
            <p:cNvPr id="18" name="Picture 17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55576" y="1607109"/>
              <a:ext cx="3771900" cy="3219450"/>
            </a:xfrm>
            <a:prstGeom prst="rect">
              <a:avLst/>
            </a:prstGeom>
          </p:spPr>
        </p:pic>
        <p:sp>
          <p:nvSpPr>
            <p:cNvPr id="20" name="TextBox 19"/>
            <p:cNvSpPr txBox="1"/>
            <p:nvPr/>
          </p:nvSpPr>
          <p:spPr>
            <a:xfrm>
              <a:off x="6168325" y="4952870"/>
              <a:ext cx="235192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1. </a:t>
              </a:r>
              <a:r>
                <a:rPr lang="en-US" dirty="0" err="1" smtClean="0"/>
                <a:t>Brillouin’n</a:t>
              </a:r>
              <a:r>
                <a:rPr lang="en-US" dirty="0" smtClean="0"/>
                <a:t> </a:t>
              </a:r>
              <a:r>
                <a:rPr lang="en-US" dirty="0" err="1" smtClean="0"/>
                <a:t>vyöhyke</a:t>
              </a:r>
              <a:endParaRPr lang="en-US" dirty="0"/>
            </a:p>
          </p:txBody>
        </p:sp>
        <p:cxnSp>
          <p:nvCxnSpPr>
            <p:cNvPr id="24" name="Straight Arrow Connector 23"/>
            <p:cNvCxnSpPr/>
            <p:nvPr/>
          </p:nvCxnSpPr>
          <p:spPr>
            <a:xfrm>
              <a:off x="5494149" y="4854746"/>
              <a:ext cx="3122909" cy="0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Slide Number Placeholder 2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DCA83BC1-1FE6-446C-A567-802BE73925A5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grpSp>
        <p:nvGrpSpPr>
          <p:cNvPr id="25" name="Group 24"/>
          <p:cNvGrpSpPr/>
          <p:nvPr/>
        </p:nvGrpSpPr>
        <p:grpSpPr>
          <a:xfrm>
            <a:off x="276448" y="2467046"/>
            <a:ext cx="3861432" cy="1350907"/>
            <a:chOff x="276448" y="2133837"/>
            <a:chExt cx="3861432" cy="1350907"/>
          </a:xfrm>
        </p:grpSpPr>
        <p:graphicFrame>
          <p:nvGraphicFramePr>
            <p:cNvPr id="82" name="Object 8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585889873"/>
                </p:ext>
              </p:extLst>
            </p:nvPr>
          </p:nvGraphicFramePr>
          <p:xfrm>
            <a:off x="746980" y="2133837"/>
            <a:ext cx="3390900" cy="3476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1604" name="Equation" r:id="rId5" imgW="2361960" imgH="241200" progId="Equation.3">
                    <p:embed/>
                  </p:oleObj>
                </mc:Choice>
                <mc:Fallback>
                  <p:oleObj name="Equation" r:id="rId5" imgW="2361960" imgH="241200" progId="Equation.3">
                    <p:embed/>
                    <p:pic>
                      <p:nvPicPr>
                        <p:cNvPr id="81" name="Object 8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46980" y="2133837"/>
                          <a:ext cx="3390900" cy="347662"/>
                        </a:xfrm>
                        <a:prstGeom prst="rect">
                          <a:avLst/>
                        </a:prstGeom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6" name="Object 2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836651737"/>
                </p:ext>
              </p:extLst>
            </p:nvPr>
          </p:nvGraphicFramePr>
          <p:xfrm>
            <a:off x="809949" y="3087124"/>
            <a:ext cx="2051495" cy="39762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1605" name="Equation" r:id="rId7" imgW="1180800" imgH="228600" progId="Equation.3">
                    <p:embed/>
                  </p:oleObj>
                </mc:Choice>
                <mc:Fallback>
                  <p:oleObj name="Equation" r:id="rId7" imgW="1180800" imgH="228600" progId="Equation.3">
                    <p:embed/>
                    <p:pic>
                      <p:nvPicPr>
                        <p:cNvPr id="82" name="Object 8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09949" y="3087124"/>
                          <a:ext cx="2051495" cy="397620"/>
                        </a:xfrm>
                        <a:prstGeom prst="rect">
                          <a:avLst/>
                        </a:prstGeom>
                        <a:noFill/>
                        <a:ln w="28575">
                          <a:solidFill>
                            <a:srgbClr val="FF0000"/>
                          </a:solidFill>
                        </a:ln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7" name="Right Arrow 26"/>
            <p:cNvSpPr/>
            <p:nvPr/>
          </p:nvSpPr>
          <p:spPr>
            <a:xfrm>
              <a:off x="285193" y="2242985"/>
              <a:ext cx="379891" cy="172242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ight Arrow 27"/>
            <p:cNvSpPr/>
            <p:nvPr/>
          </p:nvSpPr>
          <p:spPr>
            <a:xfrm>
              <a:off x="276448" y="3125496"/>
              <a:ext cx="379891" cy="172242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707941" y="2665969"/>
              <a:ext cx="240322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i-FI" dirty="0" smtClean="0"/>
                <a:t>Elektronin energiavyö</a:t>
              </a:r>
              <a:endParaRPr lang="en-US" dirty="0"/>
            </a:p>
          </p:txBody>
        </p:sp>
      </p:grpSp>
      <p:graphicFrame>
        <p:nvGraphicFramePr>
          <p:cNvPr id="39" name="Object 3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49336786"/>
              </p:ext>
            </p:extLst>
          </p:nvPr>
        </p:nvGraphicFramePr>
        <p:xfrm>
          <a:off x="713031" y="1505664"/>
          <a:ext cx="1439862" cy="493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1606" name="Equation" r:id="rId9" imgW="1002960" imgH="342720" progId="Equation.3">
                  <p:embed/>
                </p:oleObj>
              </mc:Choice>
              <mc:Fallback>
                <p:oleObj name="Equation" r:id="rId9" imgW="1002960" imgH="342720" progId="Equation.3">
                  <p:embed/>
                  <p:pic>
                    <p:nvPicPr>
                      <p:cNvPr id="81" name="Object 8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3031" y="1505664"/>
                        <a:ext cx="1439862" cy="493713"/>
                      </a:xfrm>
                      <a:prstGeom prst="rect">
                        <a:avLst/>
                      </a:prstGeom>
                      <a:noFill/>
                      <a:ln w="28575">
                        <a:solidFill>
                          <a:schemeClr val="accent1"/>
                        </a:solidFill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" name="TextBox 28"/>
          <p:cNvSpPr txBox="1"/>
          <p:nvPr/>
        </p:nvSpPr>
        <p:spPr>
          <a:xfrm flipH="1">
            <a:off x="2505320" y="1607467"/>
            <a:ext cx="29144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err="1" smtClean="0"/>
              <a:t>Schrödingerin</a:t>
            </a:r>
            <a:r>
              <a:rPr lang="fi-FI" dirty="0" smtClean="0"/>
              <a:t> yhtälö</a:t>
            </a:r>
          </a:p>
          <a:p>
            <a:r>
              <a:rPr lang="fi-FI" dirty="0"/>
              <a:t>k</a:t>
            </a:r>
            <a:r>
              <a:rPr lang="fi-FI" dirty="0" smtClean="0"/>
              <a:t>annassa / matriisimuoto</a:t>
            </a:r>
            <a:endParaRPr lang="en-US" dirty="0"/>
          </a:p>
        </p:txBody>
      </p:sp>
      <p:grpSp>
        <p:nvGrpSpPr>
          <p:cNvPr id="51" name="Group 50"/>
          <p:cNvGrpSpPr/>
          <p:nvPr/>
        </p:nvGrpSpPr>
        <p:grpSpPr>
          <a:xfrm>
            <a:off x="5180279" y="606415"/>
            <a:ext cx="4302734" cy="2456605"/>
            <a:chOff x="5144400" y="1262002"/>
            <a:chExt cx="4302734" cy="2456605"/>
          </a:xfrm>
        </p:grpSpPr>
        <p:grpSp>
          <p:nvGrpSpPr>
            <p:cNvPr id="52" name="Group 51"/>
            <p:cNvGrpSpPr/>
            <p:nvPr/>
          </p:nvGrpSpPr>
          <p:grpSpPr>
            <a:xfrm>
              <a:off x="5144400" y="1262002"/>
              <a:ext cx="4302734" cy="2456605"/>
              <a:chOff x="5301121" y="2166794"/>
              <a:chExt cx="4302734" cy="2456605"/>
            </a:xfrm>
          </p:grpSpPr>
          <p:grpSp>
            <p:nvGrpSpPr>
              <p:cNvPr id="54" name="Group 53"/>
              <p:cNvGrpSpPr/>
              <p:nvPr/>
            </p:nvGrpSpPr>
            <p:grpSpPr>
              <a:xfrm>
                <a:off x="5301121" y="2166794"/>
                <a:ext cx="4302734" cy="2456605"/>
                <a:chOff x="4893868" y="1959325"/>
                <a:chExt cx="4302734" cy="2456605"/>
              </a:xfrm>
            </p:grpSpPr>
            <p:grpSp>
              <p:nvGrpSpPr>
                <p:cNvPr id="56" name="Group 55"/>
                <p:cNvGrpSpPr/>
                <p:nvPr/>
              </p:nvGrpSpPr>
              <p:grpSpPr>
                <a:xfrm>
                  <a:off x="7643639" y="2896690"/>
                  <a:ext cx="1552963" cy="917951"/>
                  <a:chOff x="6914842" y="2952268"/>
                  <a:chExt cx="1552963" cy="917951"/>
                </a:xfrm>
              </p:grpSpPr>
              <p:sp>
                <p:nvSpPr>
                  <p:cNvPr id="98" name="Freeform 97"/>
                  <p:cNvSpPr/>
                  <p:nvPr/>
                </p:nvSpPr>
                <p:spPr>
                  <a:xfrm flipH="1">
                    <a:off x="7400980" y="3010859"/>
                    <a:ext cx="983556" cy="845244"/>
                  </a:xfrm>
                  <a:custGeom>
                    <a:avLst/>
                    <a:gdLst>
                      <a:gd name="connsiteX0" fmla="*/ 0 w 983556"/>
                      <a:gd name="connsiteY0" fmla="*/ 0 h 845244"/>
                      <a:gd name="connsiteX1" fmla="*/ 453358 w 983556"/>
                      <a:gd name="connsiteY1" fmla="*/ 99892 h 845244"/>
                      <a:gd name="connsiteX2" fmla="*/ 760719 w 983556"/>
                      <a:gd name="connsiteY2" fmla="*/ 384202 h 845244"/>
                      <a:gd name="connsiteX3" fmla="*/ 983556 w 983556"/>
                      <a:gd name="connsiteY3" fmla="*/ 845244 h 84524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983556" h="845244">
                        <a:moveTo>
                          <a:pt x="0" y="0"/>
                        </a:moveTo>
                        <a:cubicBezTo>
                          <a:pt x="163286" y="17929"/>
                          <a:pt x="326572" y="35858"/>
                          <a:pt x="453358" y="99892"/>
                        </a:cubicBezTo>
                        <a:cubicBezTo>
                          <a:pt x="580144" y="163926"/>
                          <a:pt x="672353" y="259977"/>
                          <a:pt x="760719" y="384202"/>
                        </a:cubicBezTo>
                        <a:cubicBezTo>
                          <a:pt x="849085" y="508427"/>
                          <a:pt x="916320" y="676835"/>
                          <a:pt x="983556" y="845244"/>
                        </a:cubicBezTo>
                      </a:path>
                    </a:pathLst>
                  </a:custGeom>
                  <a:noFill/>
                  <a:ln w="28575">
                    <a:solidFill>
                      <a:srgbClr val="FF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99" name="Freeform 98"/>
                  <p:cNvSpPr/>
                  <p:nvPr/>
                </p:nvSpPr>
                <p:spPr>
                  <a:xfrm>
                    <a:off x="6914842" y="3024975"/>
                    <a:ext cx="983556" cy="845244"/>
                  </a:xfrm>
                  <a:custGeom>
                    <a:avLst/>
                    <a:gdLst>
                      <a:gd name="connsiteX0" fmla="*/ 0 w 983556"/>
                      <a:gd name="connsiteY0" fmla="*/ 0 h 845244"/>
                      <a:gd name="connsiteX1" fmla="*/ 453358 w 983556"/>
                      <a:gd name="connsiteY1" fmla="*/ 99892 h 845244"/>
                      <a:gd name="connsiteX2" fmla="*/ 760719 w 983556"/>
                      <a:gd name="connsiteY2" fmla="*/ 384202 h 845244"/>
                      <a:gd name="connsiteX3" fmla="*/ 983556 w 983556"/>
                      <a:gd name="connsiteY3" fmla="*/ 845244 h 84524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983556" h="845244">
                        <a:moveTo>
                          <a:pt x="0" y="0"/>
                        </a:moveTo>
                        <a:cubicBezTo>
                          <a:pt x="163286" y="17929"/>
                          <a:pt x="326572" y="35858"/>
                          <a:pt x="453358" y="99892"/>
                        </a:cubicBezTo>
                        <a:cubicBezTo>
                          <a:pt x="580144" y="163926"/>
                          <a:pt x="672353" y="259977"/>
                          <a:pt x="760719" y="384202"/>
                        </a:cubicBezTo>
                        <a:cubicBezTo>
                          <a:pt x="849085" y="508427"/>
                          <a:pt x="916320" y="676835"/>
                          <a:pt x="983556" y="845244"/>
                        </a:cubicBezTo>
                      </a:path>
                    </a:pathLst>
                  </a:custGeom>
                  <a:noFill/>
                  <a:ln w="28575">
                    <a:solidFill>
                      <a:srgbClr val="FF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00" name="Rectangle 99"/>
                  <p:cNvSpPr/>
                  <p:nvPr/>
                </p:nvSpPr>
                <p:spPr>
                  <a:xfrm>
                    <a:off x="6914842" y="2952268"/>
                    <a:ext cx="1552963" cy="380041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57" name="Group 56"/>
                <p:cNvGrpSpPr/>
                <p:nvPr/>
              </p:nvGrpSpPr>
              <p:grpSpPr>
                <a:xfrm>
                  <a:off x="4893868" y="2842712"/>
                  <a:ext cx="1552963" cy="917951"/>
                  <a:chOff x="6914842" y="2952268"/>
                  <a:chExt cx="1552963" cy="917951"/>
                </a:xfrm>
              </p:grpSpPr>
              <p:sp>
                <p:nvSpPr>
                  <p:cNvPr id="95" name="Freeform 94"/>
                  <p:cNvSpPr/>
                  <p:nvPr/>
                </p:nvSpPr>
                <p:spPr>
                  <a:xfrm flipH="1">
                    <a:off x="7400980" y="3010859"/>
                    <a:ext cx="983556" cy="845244"/>
                  </a:xfrm>
                  <a:custGeom>
                    <a:avLst/>
                    <a:gdLst>
                      <a:gd name="connsiteX0" fmla="*/ 0 w 983556"/>
                      <a:gd name="connsiteY0" fmla="*/ 0 h 845244"/>
                      <a:gd name="connsiteX1" fmla="*/ 453358 w 983556"/>
                      <a:gd name="connsiteY1" fmla="*/ 99892 h 845244"/>
                      <a:gd name="connsiteX2" fmla="*/ 760719 w 983556"/>
                      <a:gd name="connsiteY2" fmla="*/ 384202 h 845244"/>
                      <a:gd name="connsiteX3" fmla="*/ 983556 w 983556"/>
                      <a:gd name="connsiteY3" fmla="*/ 845244 h 84524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983556" h="845244">
                        <a:moveTo>
                          <a:pt x="0" y="0"/>
                        </a:moveTo>
                        <a:cubicBezTo>
                          <a:pt x="163286" y="17929"/>
                          <a:pt x="326572" y="35858"/>
                          <a:pt x="453358" y="99892"/>
                        </a:cubicBezTo>
                        <a:cubicBezTo>
                          <a:pt x="580144" y="163926"/>
                          <a:pt x="672353" y="259977"/>
                          <a:pt x="760719" y="384202"/>
                        </a:cubicBezTo>
                        <a:cubicBezTo>
                          <a:pt x="849085" y="508427"/>
                          <a:pt x="916320" y="676835"/>
                          <a:pt x="983556" y="845244"/>
                        </a:cubicBezTo>
                      </a:path>
                    </a:pathLst>
                  </a:custGeom>
                  <a:noFill/>
                  <a:ln w="28575">
                    <a:solidFill>
                      <a:srgbClr val="FF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96" name="Freeform 95"/>
                  <p:cNvSpPr/>
                  <p:nvPr/>
                </p:nvSpPr>
                <p:spPr>
                  <a:xfrm>
                    <a:off x="6914842" y="3024975"/>
                    <a:ext cx="983556" cy="845244"/>
                  </a:xfrm>
                  <a:custGeom>
                    <a:avLst/>
                    <a:gdLst>
                      <a:gd name="connsiteX0" fmla="*/ 0 w 983556"/>
                      <a:gd name="connsiteY0" fmla="*/ 0 h 845244"/>
                      <a:gd name="connsiteX1" fmla="*/ 453358 w 983556"/>
                      <a:gd name="connsiteY1" fmla="*/ 99892 h 845244"/>
                      <a:gd name="connsiteX2" fmla="*/ 760719 w 983556"/>
                      <a:gd name="connsiteY2" fmla="*/ 384202 h 845244"/>
                      <a:gd name="connsiteX3" fmla="*/ 983556 w 983556"/>
                      <a:gd name="connsiteY3" fmla="*/ 845244 h 84524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983556" h="845244">
                        <a:moveTo>
                          <a:pt x="0" y="0"/>
                        </a:moveTo>
                        <a:cubicBezTo>
                          <a:pt x="163286" y="17929"/>
                          <a:pt x="326572" y="35858"/>
                          <a:pt x="453358" y="99892"/>
                        </a:cubicBezTo>
                        <a:cubicBezTo>
                          <a:pt x="580144" y="163926"/>
                          <a:pt x="672353" y="259977"/>
                          <a:pt x="760719" y="384202"/>
                        </a:cubicBezTo>
                        <a:cubicBezTo>
                          <a:pt x="849085" y="508427"/>
                          <a:pt x="916320" y="676835"/>
                          <a:pt x="983556" y="845244"/>
                        </a:cubicBezTo>
                      </a:path>
                    </a:pathLst>
                  </a:custGeom>
                  <a:noFill/>
                  <a:ln w="28575">
                    <a:solidFill>
                      <a:srgbClr val="FF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97" name="Rectangle 96"/>
                  <p:cNvSpPr/>
                  <p:nvPr/>
                </p:nvSpPr>
                <p:spPr>
                  <a:xfrm>
                    <a:off x="6914842" y="2952268"/>
                    <a:ext cx="1552963" cy="380041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58" name="Group 57"/>
                <p:cNvGrpSpPr/>
                <p:nvPr/>
              </p:nvGrpSpPr>
              <p:grpSpPr>
                <a:xfrm>
                  <a:off x="6914842" y="2867744"/>
                  <a:ext cx="1552963" cy="917951"/>
                  <a:chOff x="6914842" y="2952268"/>
                  <a:chExt cx="1552963" cy="917951"/>
                </a:xfrm>
              </p:grpSpPr>
              <p:sp>
                <p:nvSpPr>
                  <p:cNvPr id="92" name="Freeform 91"/>
                  <p:cNvSpPr/>
                  <p:nvPr/>
                </p:nvSpPr>
                <p:spPr>
                  <a:xfrm flipH="1">
                    <a:off x="7400980" y="3010859"/>
                    <a:ext cx="983556" cy="845244"/>
                  </a:xfrm>
                  <a:custGeom>
                    <a:avLst/>
                    <a:gdLst>
                      <a:gd name="connsiteX0" fmla="*/ 0 w 983556"/>
                      <a:gd name="connsiteY0" fmla="*/ 0 h 845244"/>
                      <a:gd name="connsiteX1" fmla="*/ 453358 w 983556"/>
                      <a:gd name="connsiteY1" fmla="*/ 99892 h 845244"/>
                      <a:gd name="connsiteX2" fmla="*/ 760719 w 983556"/>
                      <a:gd name="connsiteY2" fmla="*/ 384202 h 845244"/>
                      <a:gd name="connsiteX3" fmla="*/ 983556 w 983556"/>
                      <a:gd name="connsiteY3" fmla="*/ 845244 h 84524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983556" h="845244">
                        <a:moveTo>
                          <a:pt x="0" y="0"/>
                        </a:moveTo>
                        <a:cubicBezTo>
                          <a:pt x="163286" y="17929"/>
                          <a:pt x="326572" y="35858"/>
                          <a:pt x="453358" y="99892"/>
                        </a:cubicBezTo>
                        <a:cubicBezTo>
                          <a:pt x="580144" y="163926"/>
                          <a:pt x="672353" y="259977"/>
                          <a:pt x="760719" y="384202"/>
                        </a:cubicBezTo>
                        <a:cubicBezTo>
                          <a:pt x="849085" y="508427"/>
                          <a:pt x="916320" y="676835"/>
                          <a:pt x="983556" y="845244"/>
                        </a:cubicBezTo>
                      </a:path>
                    </a:pathLst>
                  </a:custGeom>
                  <a:noFill/>
                  <a:ln w="28575">
                    <a:solidFill>
                      <a:srgbClr val="FF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93" name="Freeform 92"/>
                  <p:cNvSpPr/>
                  <p:nvPr/>
                </p:nvSpPr>
                <p:spPr>
                  <a:xfrm>
                    <a:off x="6914842" y="3024975"/>
                    <a:ext cx="983556" cy="845244"/>
                  </a:xfrm>
                  <a:custGeom>
                    <a:avLst/>
                    <a:gdLst>
                      <a:gd name="connsiteX0" fmla="*/ 0 w 983556"/>
                      <a:gd name="connsiteY0" fmla="*/ 0 h 845244"/>
                      <a:gd name="connsiteX1" fmla="*/ 453358 w 983556"/>
                      <a:gd name="connsiteY1" fmla="*/ 99892 h 845244"/>
                      <a:gd name="connsiteX2" fmla="*/ 760719 w 983556"/>
                      <a:gd name="connsiteY2" fmla="*/ 384202 h 845244"/>
                      <a:gd name="connsiteX3" fmla="*/ 983556 w 983556"/>
                      <a:gd name="connsiteY3" fmla="*/ 845244 h 84524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983556" h="845244">
                        <a:moveTo>
                          <a:pt x="0" y="0"/>
                        </a:moveTo>
                        <a:cubicBezTo>
                          <a:pt x="163286" y="17929"/>
                          <a:pt x="326572" y="35858"/>
                          <a:pt x="453358" y="99892"/>
                        </a:cubicBezTo>
                        <a:cubicBezTo>
                          <a:pt x="580144" y="163926"/>
                          <a:pt x="672353" y="259977"/>
                          <a:pt x="760719" y="384202"/>
                        </a:cubicBezTo>
                        <a:cubicBezTo>
                          <a:pt x="849085" y="508427"/>
                          <a:pt x="916320" y="676835"/>
                          <a:pt x="983556" y="845244"/>
                        </a:cubicBezTo>
                      </a:path>
                    </a:pathLst>
                  </a:custGeom>
                  <a:noFill/>
                  <a:ln w="28575">
                    <a:solidFill>
                      <a:srgbClr val="FF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94" name="Rectangle 93"/>
                  <p:cNvSpPr/>
                  <p:nvPr/>
                </p:nvSpPr>
                <p:spPr>
                  <a:xfrm>
                    <a:off x="6914842" y="2952268"/>
                    <a:ext cx="1552963" cy="380041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59" name="Group 58"/>
                <p:cNvGrpSpPr/>
                <p:nvPr/>
              </p:nvGrpSpPr>
              <p:grpSpPr>
                <a:xfrm>
                  <a:off x="5193617" y="2734551"/>
                  <a:ext cx="2873829" cy="217717"/>
                  <a:chOff x="5555556" y="2439019"/>
                  <a:chExt cx="2146401" cy="145380"/>
                </a:xfrm>
              </p:grpSpPr>
              <p:sp>
                <p:nvSpPr>
                  <p:cNvPr id="87" name="Oval 86"/>
                  <p:cNvSpPr/>
                  <p:nvPr/>
                </p:nvSpPr>
                <p:spPr>
                  <a:xfrm>
                    <a:off x="5555556" y="2439019"/>
                    <a:ext cx="122945" cy="119764"/>
                  </a:xfrm>
                  <a:prstGeom prst="ellipse">
                    <a:avLst/>
                  </a:prstGeom>
                  <a:solidFill>
                    <a:schemeClr val="tx1">
                      <a:lumMod val="50000"/>
                      <a:lumOff val="50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8" name="Oval 87"/>
                  <p:cNvSpPr/>
                  <p:nvPr/>
                </p:nvSpPr>
                <p:spPr>
                  <a:xfrm>
                    <a:off x="6061420" y="2445423"/>
                    <a:ext cx="122945" cy="119764"/>
                  </a:xfrm>
                  <a:prstGeom prst="ellipse">
                    <a:avLst/>
                  </a:prstGeom>
                  <a:solidFill>
                    <a:schemeClr val="tx1">
                      <a:lumMod val="50000"/>
                      <a:lumOff val="50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9" name="Oval 88"/>
                  <p:cNvSpPr/>
                  <p:nvPr/>
                </p:nvSpPr>
                <p:spPr>
                  <a:xfrm>
                    <a:off x="6567284" y="2451827"/>
                    <a:ext cx="122945" cy="119764"/>
                  </a:xfrm>
                  <a:prstGeom prst="ellipse">
                    <a:avLst/>
                  </a:prstGeom>
                  <a:solidFill>
                    <a:schemeClr val="tx1">
                      <a:lumMod val="50000"/>
                      <a:lumOff val="50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90" name="Oval 89"/>
                  <p:cNvSpPr/>
                  <p:nvPr/>
                </p:nvSpPr>
                <p:spPr>
                  <a:xfrm>
                    <a:off x="7073148" y="2458231"/>
                    <a:ext cx="122945" cy="119764"/>
                  </a:xfrm>
                  <a:prstGeom prst="ellipse">
                    <a:avLst/>
                  </a:prstGeom>
                  <a:solidFill>
                    <a:schemeClr val="tx1">
                      <a:lumMod val="50000"/>
                      <a:lumOff val="50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91" name="Oval 90"/>
                  <p:cNvSpPr/>
                  <p:nvPr/>
                </p:nvSpPr>
                <p:spPr>
                  <a:xfrm>
                    <a:off x="7579012" y="2464635"/>
                    <a:ext cx="122945" cy="119764"/>
                  </a:xfrm>
                  <a:prstGeom prst="ellipse">
                    <a:avLst/>
                  </a:prstGeom>
                  <a:solidFill>
                    <a:schemeClr val="tx1">
                      <a:lumMod val="50000"/>
                      <a:lumOff val="50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60" name="Freeform 59"/>
                <p:cNvSpPr/>
                <p:nvPr/>
              </p:nvSpPr>
              <p:spPr>
                <a:xfrm>
                  <a:off x="5586295" y="2843091"/>
                  <a:ext cx="983556" cy="845244"/>
                </a:xfrm>
                <a:custGeom>
                  <a:avLst/>
                  <a:gdLst>
                    <a:gd name="connsiteX0" fmla="*/ 0 w 983556"/>
                    <a:gd name="connsiteY0" fmla="*/ 0 h 845244"/>
                    <a:gd name="connsiteX1" fmla="*/ 453358 w 983556"/>
                    <a:gd name="connsiteY1" fmla="*/ 99892 h 845244"/>
                    <a:gd name="connsiteX2" fmla="*/ 760719 w 983556"/>
                    <a:gd name="connsiteY2" fmla="*/ 384202 h 845244"/>
                    <a:gd name="connsiteX3" fmla="*/ 983556 w 983556"/>
                    <a:gd name="connsiteY3" fmla="*/ 845244 h 84524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983556" h="845244">
                      <a:moveTo>
                        <a:pt x="0" y="0"/>
                      </a:moveTo>
                      <a:cubicBezTo>
                        <a:pt x="163286" y="17929"/>
                        <a:pt x="326572" y="35858"/>
                        <a:pt x="453358" y="99892"/>
                      </a:cubicBezTo>
                      <a:cubicBezTo>
                        <a:pt x="580144" y="163926"/>
                        <a:pt x="672353" y="259977"/>
                        <a:pt x="760719" y="384202"/>
                      </a:cubicBezTo>
                      <a:cubicBezTo>
                        <a:pt x="849085" y="508427"/>
                        <a:pt x="916320" y="676835"/>
                        <a:pt x="983556" y="845244"/>
                      </a:cubicBezTo>
                    </a:path>
                  </a:pathLst>
                </a:custGeom>
                <a:noFill/>
                <a:ln w="285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1" name="Freeform 60"/>
                <p:cNvSpPr/>
                <p:nvPr/>
              </p:nvSpPr>
              <p:spPr>
                <a:xfrm flipH="1">
                  <a:off x="6733752" y="2850775"/>
                  <a:ext cx="983556" cy="845244"/>
                </a:xfrm>
                <a:custGeom>
                  <a:avLst/>
                  <a:gdLst>
                    <a:gd name="connsiteX0" fmla="*/ 0 w 983556"/>
                    <a:gd name="connsiteY0" fmla="*/ 0 h 845244"/>
                    <a:gd name="connsiteX1" fmla="*/ 453358 w 983556"/>
                    <a:gd name="connsiteY1" fmla="*/ 99892 h 845244"/>
                    <a:gd name="connsiteX2" fmla="*/ 760719 w 983556"/>
                    <a:gd name="connsiteY2" fmla="*/ 384202 h 845244"/>
                    <a:gd name="connsiteX3" fmla="*/ 983556 w 983556"/>
                    <a:gd name="connsiteY3" fmla="*/ 845244 h 84524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983556" h="845244">
                      <a:moveTo>
                        <a:pt x="0" y="0"/>
                      </a:moveTo>
                      <a:cubicBezTo>
                        <a:pt x="163286" y="17929"/>
                        <a:pt x="326572" y="35858"/>
                        <a:pt x="453358" y="99892"/>
                      </a:cubicBezTo>
                      <a:cubicBezTo>
                        <a:pt x="580144" y="163926"/>
                        <a:pt x="672353" y="259977"/>
                        <a:pt x="760719" y="384202"/>
                      </a:cubicBezTo>
                      <a:cubicBezTo>
                        <a:pt x="849085" y="508427"/>
                        <a:pt x="916320" y="676835"/>
                        <a:pt x="983556" y="845244"/>
                      </a:cubicBezTo>
                    </a:path>
                  </a:pathLst>
                </a:custGeom>
                <a:noFill/>
                <a:ln w="285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aphicFrame>
              <p:nvGraphicFramePr>
                <p:cNvPr id="62" name="Object 61"/>
                <p:cNvGraphicFramePr>
                  <a:graphicFrameLocks noChangeAspect="1"/>
                </p:cNvGraphicFramePr>
                <p:nvPr>
                  <p:extLst>
                    <p:ext uri="{D42A27DB-BD31-4B8C-83A1-F6EECF244321}">
                      <p14:modId xmlns:p14="http://schemas.microsoft.com/office/powerpoint/2010/main" val="1641953272"/>
                    </p:ext>
                  </p:extLst>
                </p:nvPr>
              </p:nvGraphicFramePr>
              <p:xfrm>
                <a:off x="6482972" y="3802575"/>
                <a:ext cx="273050" cy="328612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131607" name="Equation" r:id="rId11" imgW="190440" imgH="228600" progId="Equation.3">
                        <p:embed/>
                      </p:oleObj>
                    </mc:Choice>
                    <mc:Fallback>
                      <p:oleObj name="Equation" r:id="rId11" imgW="190440" imgH="228600" progId="Equation.3">
                        <p:embed/>
                        <p:pic>
                          <p:nvPicPr>
                            <p:cNvPr id="67" name="Object 66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12"/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6482972" y="3802575"/>
                              <a:ext cx="273050" cy="328612"/>
                            </a:xfrm>
                            <a:prstGeom prst="rect">
                              <a:avLst/>
                            </a:prstGeom>
                            <a:noFill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rgbClr val="FFFFFF"/>
                                  </a:solidFill>
                                </a14:hiddenFill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  <p:grpSp>
              <p:nvGrpSpPr>
                <p:cNvPr id="63" name="Group 62"/>
                <p:cNvGrpSpPr/>
                <p:nvPr/>
              </p:nvGrpSpPr>
              <p:grpSpPr>
                <a:xfrm flipV="1">
                  <a:off x="5942190" y="1959325"/>
                  <a:ext cx="2074662" cy="854208"/>
                  <a:chOff x="6199735" y="2634343"/>
                  <a:chExt cx="2945069" cy="854208"/>
                </a:xfrm>
              </p:grpSpPr>
              <p:sp>
                <p:nvSpPr>
                  <p:cNvPr id="79" name="Freeform 78"/>
                  <p:cNvSpPr/>
                  <p:nvPr/>
                </p:nvSpPr>
                <p:spPr>
                  <a:xfrm>
                    <a:off x="6199735" y="2634343"/>
                    <a:ext cx="983556" cy="845244"/>
                  </a:xfrm>
                  <a:custGeom>
                    <a:avLst/>
                    <a:gdLst>
                      <a:gd name="connsiteX0" fmla="*/ 0 w 983556"/>
                      <a:gd name="connsiteY0" fmla="*/ 0 h 845244"/>
                      <a:gd name="connsiteX1" fmla="*/ 453358 w 983556"/>
                      <a:gd name="connsiteY1" fmla="*/ 99892 h 845244"/>
                      <a:gd name="connsiteX2" fmla="*/ 760719 w 983556"/>
                      <a:gd name="connsiteY2" fmla="*/ 384202 h 845244"/>
                      <a:gd name="connsiteX3" fmla="*/ 983556 w 983556"/>
                      <a:gd name="connsiteY3" fmla="*/ 845244 h 84524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983556" h="845244">
                        <a:moveTo>
                          <a:pt x="0" y="0"/>
                        </a:moveTo>
                        <a:cubicBezTo>
                          <a:pt x="163286" y="17929"/>
                          <a:pt x="326572" y="35858"/>
                          <a:pt x="453358" y="99892"/>
                        </a:cubicBezTo>
                        <a:cubicBezTo>
                          <a:pt x="580144" y="163926"/>
                          <a:pt x="672353" y="259977"/>
                          <a:pt x="760719" y="384202"/>
                        </a:cubicBezTo>
                        <a:cubicBezTo>
                          <a:pt x="849085" y="508427"/>
                          <a:pt x="916320" y="676835"/>
                          <a:pt x="983556" y="845244"/>
                        </a:cubicBezTo>
                      </a:path>
                    </a:pathLst>
                  </a:custGeom>
                  <a:noFill/>
                  <a:ln w="28575">
                    <a:solidFill>
                      <a:srgbClr val="0070C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4" name="Freeform 83"/>
                  <p:cNvSpPr/>
                  <p:nvPr/>
                </p:nvSpPr>
                <p:spPr>
                  <a:xfrm flipH="1">
                    <a:off x="7170460" y="2634343"/>
                    <a:ext cx="983556" cy="845244"/>
                  </a:xfrm>
                  <a:custGeom>
                    <a:avLst/>
                    <a:gdLst>
                      <a:gd name="connsiteX0" fmla="*/ 0 w 983556"/>
                      <a:gd name="connsiteY0" fmla="*/ 0 h 845244"/>
                      <a:gd name="connsiteX1" fmla="*/ 453358 w 983556"/>
                      <a:gd name="connsiteY1" fmla="*/ 99892 h 845244"/>
                      <a:gd name="connsiteX2" fmla="*/ 760719 w 983556"/>
                      <a:gd name="connsiteY2" fmla="*/ 384202 h 845244"/>
                      <a:gd name="connsiteX3" fmla="*/ 983556 w 983556"/>
                      <a:gd name="connsiteY3" fmla="*/ 845244 h 84524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983556" h="845244">
                        <a:moveTo>
                          <a:pt x="0" y="0"/>
                        </a:moveTo>
                        <a:cubicBezTo>
                          <a:pt x="163286" y="17929"/>
                          <a:pt x="326572" y="35858"/>
                          <a:pt x="453358" y="99892"/>
                        </a:cubicBezTo>
                        <a:cubicBezTo>
                          <a:pt x="580144" y="163926"/>
                          <a:pt x="672353" y="259977"/>
                          <a:pt x="760719" y="384202"/>
                        </a:cubicBezTo>
                        <a:cubicBezTo>
                          <a:pt x="849085" y="508427"/>
                          <a:pt x="916320" y="676835"/>
                          <a:pt x="983556" y="845244"/>
                        </a:cubicBezTo>
                      </a:path>
                    </a:pathLst>
                  </a:custGeom>
                  <a:noFill/>
                  <a:ln w="28575">
                    <a:solidFill>
                      <a:srgbClr val="0070C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5" name="Freeform 84"/>
                  <p:cNvSpPr/>
                  <p:nvPr/>
                </p:nvSpPr>
                <p:spPr>
                  <a:xfrm>
                    <a:off x="7190524" y="2643307"/>
                    <a:ext cx="983555" cy="845244"/>
                  </a:xfrm>
                  <a:custGeom>
                    <a:avLst/>
                    <a:gdLst>
                      <a:gd name="connsiteX0" fmla="*/ 0 w 983556"/>
                      <a:gd name="connsiteY0" fmla="*/ 0 h 845244"/>
                      <a:gd name="connsiteX1" fmla="*/ 453358 w 983556"/>
                      <a:gd name="connsiteY1" fmla="*/ 99892 h 845244"/>
                      <a:gd name="connsiteX2" fmla="*/ 760719 w 983556"/>
                      <a:gd name="connsiteY2" fmla="*/ 384202 h 845244"/>
                      <a:gd name="connsiteX3" fmla="*/ 983556 w 983556"/>
                      <a:gd name="connsiteY3" fmla="*/ 845244 h 84524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983556" h="845244">
                        <a:moveTo>
                          <a:pt x="0" y="0"/>
                        </a:moveTo>
                        <a:cubicBezTo>
                          <a:pt x="163286" y="17929"/>
                          <a:pt x="326572" y="35858"/>
                          <a:pt x="453358" y="99892"/>
                        </a:cubicBezTo>
                        <a:cubicBezTo>
                          <a:pt x="580144" y="163926"/>
                          <a:pt x="672353" y="259977"/>
                          <a:pt x="760719" y="384202"/>
                        </a:cubicBezTo>
                        <a:cubicBezTo>
                          <a:pt x="849085" y="508427"/>
                          <a:pt x="916320" y="676835"/>
                          <a:pt x="983556" y="845244"/>
                        </a:cubicBezTo>
                      </a:path>
                    </a:pathLst>
                  </a:custGeom>
                  <a:noFill/>
                  <a:ln w="28575">
                    <a:solidFill>
                      <a:srgbClr val="0070C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6" name="Freeform 85"/>
                  <p:cNvSpPr/>
                  <p:nvPr/>
                </p:nvSpPr>
                <p:spPr>
                  <a:xfrm flipH="1">
                    <a:off x="8161249" y="2643307"/>
                    <a:ext cx="983555" cy="845244"/>
                  </a:xfrm>
                  <a:custGeom>
                    <a:avLst/>
                    <a:gdLst>
                      <a:gd name="connsiteX0" fmla="*/ 0 w 983556"/>
                      <a:gd name="connsiteY0" fmla="*/ 0 h 845244"/>
                      <a:gd name="connsiteX1" fmla="*/ 453358 w 983556"/>
                      <a:gd name="connsiteY1" fmla="*/ 99892 h 845244"/>
                      <a:gd name="connsiteX2" fmla="*/ 760719 w 983556"/>
                      <a:gd name="connsiteY2" fmla="*/ 384202 h 845244"/>
                      <a:gd name="connsiteX3" fmla="*/ 983556 w 983556"/>
                      <a:gd name="connsiteY3" fmla="*/ 845244 h 84524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983556" h="845244">
                        <a:moveTo>
                          <a:pt x="0" y="0"/>
                        </a:moveTo>
                        <a:cubicBezTo>
                          <a:pt x="163286" y="17929"/>
                          <a:pt x="326572" y="35858"/>
                          <a:pt x="453358" y="99892"/>
                        </a:cubicBezTo>
                        <a:cubicBezTo>
                          <a:pt x="580144" y="163926"/>
                          <a:pt x="672353" y="259977"/>
                          <a:pt x="760719" y="384202"/>
                        </a:cubicBezTo>
                        <a:cubicBezTo>
                          <a:pt x="849085" y="508427"/>
                          <a:pt x="916320" y="676835"/>
                          <a:pt x="983556" y="845244"/>
                        </a:cubicBezTo>
                      </a:path>
                    </a:pathLst>
                  </a:custGeom>
                  <a:noFill/>
                  <a:ln w="28575">
                    <a:solidFill>
                      <a:srgbClr val="0070C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aphicFrame>
              <p:nvGraphicFramePr>
                <p:cNvPr id="64" name="Object 63"/>
                <p:cNvGraphicFramePr>
                  <a:graphicFrameLocks noChangeAspect="1"/>
                </p:cNvGraphicFramePr>
                <p:nvPr>
                  <p:extLst>
                    <p:ext uri="{D42A27DB-BD31-4B8C-83A1-F6EECF244321}">
                      <p14:modId xmlns:p14="http://schemas.microsoft.com/office/powerpoint/2010/main" val="2450880850"/>
                    </p:ext>
                  </p:extLst>
                </p:nvPr>
              </p:nvGraphicFramePr>
              <p:xfrm>
                <a:off x="6404844" y="2545777"/>
                <a:ext cx="236537" cy="201612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131608" name="Equation" r:id="rId13" imgW="164880" imgH="139680" progId="Equation.3">
                        <p:embed/>
                      </p:oleObj>
                    </mc:Choice>
                    <mc:Fallback>
                      <p:oleObj name="Equation" r:id="rId13" imgW="164880" imgH="139680" progId="Equation.3">
                        <p:embed/>
                        <p:pic>
                          <p:nvPicPr>
                            <p:cNvPr id="70" name="Object 69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14"/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6404844" y="2545777"/>
                              <a:ext cx="236537" cy="201612"/>
                            </a:xfrm>
                            <a:prstGeom prst="rect">
                              <a:avLst/>
                            </a:prstGeom>
                            <a:noFill/>
                            <a:extLst/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  <p:graphicFrame>
              <p:nvGraphicFramePr>
                <p:cNvPr id="65" name="Object 64"/>
                <p:cNvGraphicFramePr>
                  <a:graphicFrameLocks noChangeAspect="1"/>
                </p:cNvGraphicFramePr>
                <p:nvPr>
                  <p:extLst>
                    <p:ext uri="{D42A27DB-BD31-4B8C-83A1-F6EECF244321}">
                      <p14:modId xmlns:p14="http://schemas.microsoft.com/office/powerpoint/2010/main" val="357636229"/>
                    </p:ext>
                  </p:extLst>
                </p:nvPr>
              </p:nvGraphicFramePr>
              <p:xfrm>
                <a:off x="6082772" y="2101809"/>
                <a:ext cx="365125" cy="365125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131609" name="Equation" r:id="rId15" imgW="253800" imgH="253800" progId="Equation.3">
                        <p:embed/>
                      </p:oleObj>
                    </mc:Choice>
                    <mc:Fallback>
                      <p:oleObj name="Equation" r:id="rId15" imgW="253800" imgH="253800" progId="Equation.3">
                        <p:embed/>
                        <p:pic>
                          <p:nvPicPr>
                            <p:cNvPr id="71" name="Object 70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16"/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6082772" y="2101809"/>
                              <a:ext cx="365125" cy="365125"/>
                            </a:xfrm>
                            <a:prstGeom prst="rect">
                              <a:avLst/>
                            </a:prstGeom>
                            <a:noFill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rgbClr val="FFFFFF"/>
                                  </a:solidFill>
                                </a14:hiddenFill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  <p:sp>
              <p:nvSpPr>
                <p:cNvPr id="66" name="Freeform 65"/>
                <p:cNvSpPr/>
                <p:nvPr/>
              </p:nvSpPr>
              <p:spPr>
                <a:xfrm>
                  <a:off x="6254784" y="2909687"/>
                  <a:ext cx="983556" cy="845244"/>
                </a:xfrm>
                <a:custGeom>
                  <a:avLst/>
                  <a:gdLst>
                    <a:gd name="connsiteX0" fmla="*/ 0 w 983556"/>
                    <a:gd name="connsiteY0" fmla="*/ 0 h 845244"/>
                    <a:gd name="connsiteX1" fmla="*/ 453358 w 983556"/>
                    <a:gd name="connsiteY1" fmla="*/ 99892 h 845244"/>
                    <a:gd name="connsiteX2" fmla="*/ 760719 w 983556"/>
                    <a:gd name="connsiteY2" fmla="*/ 384202 h 845244"/>
                    <a:gd name="connsiteX3" fmla="*/ 983556 w 983556"/>
                    <a:gd name="connsiteY3" fmla="*/ 845244 h 84524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983556" h="845244">
                      <a:moveTo>
                        <a:pt x="0" y="0"/>
                      </a:moveTo>
                      <a:cubicBezTo>
                        <a:pt x="163286" y="17929"/>
                        <a:pt x="326572" y="35858"/>
                        <a:pt x="453358" y="99892"/>
                      </a:cubicBezTo>
                      <a:cubicBezTo>
                        <a:pt x="580144" y="163926"/>
                        <a:pt x="672353" y="259977"/>
                        <a:pt x="760719" y="384202"/>
                      </a:cubicBezTo>
                      <a:cubicBezTo>
                        <a:pt x="849085" y="508427"/>
                        <a:pt x="916320" y="676835"/>
                        <a:pt x="983556" y="845244"/>
                      </a:cubicBezTo>
                    </a:path>
                  </a:pathLst>
                </a:custGeom>
                <a:noFill/>
                <a:ln w="28575"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7" name="Freeform 66"/>
                <p:cNvSpPr/>
                <p:nvPr/>
              </p:nvSpPr>
              <p:spPr>
                <a:xfrm flipH="1">
                  <a:off x="6033226" y="2912524"/>
                  <a:ext cx="983556" cy="845244"/>
                </a:xfrm>
                <a:custGeom>
                  <a:avLst/>
                  <a:gdLst>
                    <a:gd name="connsiteX0" fmla="*/ 0 w 983556"/>
                    <a:gd name="connsiteY0" fmla="*/ 0 h 845244"/>
                    <a:gd name="connsiteX1" fmla="*/ 453358 w 983556"/>
                    <a:gd name="connsiteY1" fmla="*/ 99892 h 845244"/>
                    <a:gd name="connsiteX2" fmla="*/ 760719 w 983556"/>
                    <a:gd name="connsiteY2" fmla="*/ 384202 h 845244"/>
                    <a:gd name="connsiteX3" fmla="*/ 983556 w 983556"/>
                    <a:gd name="connsiteY3" fmla="*/ 845244 h 84524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983556" h="845244">
                      <a:moveTo>
                        <a:pt x="0" y="0"/>
                      </a:moveTo>
                      <a:cubicBezTo>
                        <a:pt x="163286" y="17929"/>
                        <a:pt x="326572" y="35858"/>
                        <a:pt x="453358" y="99892"/>
                      </a:cubicBezTo>
                      <a:cubicBezTo>
                        <a:pt x="580144" y="163926"/>
                        <a:pt x="672353" y="259977"/>
                        <a:pt x="760719" y="384202"/>
                      </a:cubicBezTo>
                      <a:cubicBezTo>
                        <a:pt x="849085" y="508427"/>
                        <a:pt x="916320" y="676835"/>
                        <a:pt x="983556" y="845244"/>
                      </a:cubicBezTo>
                    </a:path>
                  </a:pathLst>
                </a:custGeom>
                <a:noFill/>
                <a:ln w="28575"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8" name="Rectangle 67"/>
                <p:cNvSpPr/>
                <p:nvPr/>
              </p:nvSpPr>
              <p:spPr>
                <a:xfrm rot="20670655">
                  <a:off x="6718384" y="2902003"/>
                  <a:ext cx="307666" cy="45719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9" name="Rectangle 68"/>
                <p:cNvSpPr/>
                <p:nvPr/>
              </p:nvSpPr>
              <p:spPr>
                <a:xfrm rot="929345" flipH="1">
                  <a:off x="6248380" y="2908407"/>
                  <a:ext cx="307666" cy="45719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aphicFrame>
              <p:nvGraphicFramePr>
                <p:cNvPr id="70" name="Object 69"/>
                <p:cNvGraphicFramePr>
                  <a:graphicFrameLocks noChangeAspect="1"/>
                </p:cNvGraphicFramePr>
                <p:nvPr>
                  <p:extLst>
                    <p:ext uri="{D42A27DB-BD31-4B8C-83A1-F6EECF244321}">
                      <p14:modId xmlns:p14="http://schemas.microsoft.com/office/powerpoint/2010/main" val="1080411821"/>
                    </p:ext>
                  </p:extLst>
                </p:nvPr>
              </p:nvGraphicFramePr>
              <p:xfrm>
                <a:off x="7445081" y="3904755"/>
                <a:ext cx="528638" cy="511175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131610" name="Equation" r:id="rId17" imgW="368280" imgH="355320" progId="Equation.3">
                        <p:embed/>
                      </p:oleObj>
                    </mc:Choice>
                    <mc:Fallback>
                      <p:oleObj name="Equation" r:id="rId17" imgW="368280" imgH="355320" progId="Equation.3">
                        <p:embed/>
                        <p:pic>
                          <p:nvPicPr>
                            <p:cNvPr id="86" name="Object 85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18"/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7445081" y="3904755"/>
                              <a:ext cx="528638" cy="511175"/>
                            </a:xfrm>
                            <a:prstGeom prst="rect">
                              <a:avLst/>
                            </a:prstGeom>
                            <a:noFill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rgbClr val="FFFFFF"/>
                                  </a:solidFill>
                                </a14:hiddenFill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  <p:cxnSp>
              <p:nvCxnSpPr>
                <p:cNvPr id="71" name="Straight Arrow Connector 70"/>
                <p:cNvCxnSpPr/>
                <p:nvPr/>
              </p:nvCxnSpPr>
              <p:spPr>
                <a:xfrm flipH="1" flipV="1">
                  <a:off x="6514242" y="3578226"/>
                  <a:ext cx="27765" cy="224350"/>
                </a:xfrm>
                <a:prstGeom prst="straightConnector1">
                  <a:avLst/>
                </a:prstGeom>
                <a:ln w="19050"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2" name="Straight Arrow Connector 71"/>
                <p:cNvCxnSpPr/>
                <p:nvPr/>
              </p:nvCxnSpPr>
              <p:spPr>
                <a:xfrm flipV="1">
                  <a:off x="6621761" y="3591254"/>
                  <a:ext cx="127101" cy="195308"/>
                </a:xfrm>
                <a:prstGeom prst="straightConnector1">
                  <a:avLst/>
                </a:prstGeom>
                <a:ln w="19050"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3" name="Straight Arrow Connector 72"/>
                <p:cNvCxnSpPr/>
                <p:nvPr/>
              </p:nvCxnSpPr>
              <p:spPr>
                <a:xfrm flipH="1" flipV="1">
                  <a:off x="7260119" y="3775911"/>
                  <a:ext cx="228530" cy="128844"/>
                </a:xfrm>
                <a:prstGeom prst="straightConnector1">
                  <a:avLst/>
                </a:prstGeom>
                <a:ln w="19050"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4" name="Straight Arrow Connector 73"/>
                <p:cNvCxnSpPr>
                  <a:stCxn id="70" idx="0"/>
                </p:cNvCxnSpPr>
                <p:nvPr/>
              </p:nvCxnSpPr>
              <p:spPr>
                <a:xfrm flipV="1">
                  <a:off x="7709400" y="3696241"/>
                  <a:ext cx="115458" cy="208514"/>
                </a:xfrm>
                <a:prstGeom prst="straightConnector1">
                  <a:avLst/>
                </a:prstGeom>
                <a:ln w="19050"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5" name="Straight Arrow Connector 74"/>
                <p:cNvCxnSpPr/>
                <p:nvPr/>
              </p:nvCxnSpPr>
              <p:spPr>
                <a:xfrm flipV="1">
                  <a:off x="7747820" y="3746998"/>
                  <a:ext cx="370088" cy="211545"/>
                </a:xfrm>
                <a:prstGeom prst="straightConnector1">
                  <a:avLst/>
                </a:prstGeom>
                <a:ln w="19050"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aphicFrame>
              <p:nvGraphicFramePr>
                <p:cNvPr id="76" name="Object 75"/>
                <p:cNvGraphicFramePr>
                  <a:graphicFrameLocks noChangeAspect="1"/>
                </p:cNvGraphicFramePr>
                <p:nvPr>
                  <p:extLst>
                    <p:ext uri="{D42A27DB-BD31-4B8C-83A1-F6EECF244321}">
                      <p14:modId xmlns:p14="http://schemas.microsoft.com/office/powerpoint/2010/main" val="813336884"/>
                    </p:ext>
                  </p:extLst>
                </p:nvPr>
              </p:nvGraphicFramePr>
              <p:xfrm>
                <a:off x="7506314" y="2092819"/>
                <a:ext cx="620713" cy="365125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131611" name="Equation" r:id="rId19" imgW="431640" imgH="253800" progId="Equation.3">
                        <p:embed/>
                      </p:oleObj>
                    </mc:Choice>
                    <mc:Fallback>
                      <p:oleObj name="Equation" r:id="rId19" imgW="431640" imgH="253800" progId="Equation.3">
                        <p:embed/>
                        <p:pic>
                          <p:nvPicPr>
                            <p:cNvPr id="95" name="Object 94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20"/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7506314" y="2092819"/>
                              <a:ext cx="620713" cy="365125"/>
                            </a:xfrm>
                            <a:prstGeom prst="rect">
                              <a:avLst/>
                            </a:prstGeom>
                            <a:noFill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rgbClr val="FFFFFF"/>
                                  </a:solidFill>
                                </a14:hiddenFill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  <p:graphicFrame>
              <p:nvGraphicFramePr>
                <p:cNvPr id="77" name="Object 76"/>
                <p:cNvGraphicFramePr>
                  <a:graphicFrameLocks noChangeAspect="1"/>
                </p:cNvGraphicFramePr>
                <p:nvPr>
                  <p:extLst>
                    <p:ext uri="{D42A27DB-BD31-4B8C-83A1-F6EECF244321}">
                      <p14:modId xmlns:p14="http://schemas.microsoft.com/office/powerpoint/2010/main" val="3349109842"/>
                    </p:ext>
                  </p:extLst>
                </p:nvPr>
              </p:nvGraphicFramePr>
              <p:xfrm>
                <a:off x="5574296" y="2509085"/>
                <a:ext cx="490537" cy="255587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131612" name="Equation" r:id="rId21" imgW="342720" imgH="177480" progId="Equation.3">
                        <p:embed/>
                      </p:oleObj>
                    </mc:Choice>
                    <mc:Fallback>
                      <p:oleObj name="Equation" r:id="rId21" imgW="342720" imgH="177480" progId="Equation.3">
                        <p:embed/>
                        <p:pic>
                          <p:nvPicPr>
                            <p:cNvPr id="77" name="Object 76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22"/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5574296" y="2509085"/>
                              <a:ext cx="490537" cy="255587"/>
                            </a:xfrm>
                            <a:prstGeom prst="rect">
                              <a:avLst/>
                            </a:prstGeom>
                            <a:noFill/>
                            <a:extLst/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  <p:graphicFrame>
              <p:nvGraphicFramePr>
                <p:cNvPr id="78" name="Object 77"/>
                <p:cNvGraphicFramePr>
                  <a:graphicFrameLocks noChangeAspect="1"/>
                </p:cNvGraphicFramePr>
                <p:nvPr>
                  <p:extLst>
                    <p:ext uri="{D42A27DB-BD31-4B8C-83A1-F6EECF244321}">
                      <p14:modId xmlns:p14="http://schemas.microsoft.com/office/powerpoint/2010/main" val="1143768606"/>
                    </p:ext>
                  </p:extLst>
                </p:nvPr>
              </p:nvGraphicFramePr>
              <p:xfrm>
                <a:off x="7109816" y="2507805"/>
                <a:ext cx="490537" cy="255587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131613" name="Equation" r:id="rId23" imgW="342720" imgH="177480" progId="Equation.3">
                        <p:embed/>
                      </p:oleObj>
                    </mc:Choice>
                    <mc:Fallback>
                      <p:oleObj name="Equation" r:id="rId23" imgW="342720" imgH="177480" progId="Equation.3">
                        <p:embed/>
                        <p:pic>
                          <p:nvPicPr>
                            <p:cNvPr id="100" name="Object 99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24"/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7109816" y="2507805"/>
                              <a:ext cx="490537" cy="255587"/>
                            </a:xfrm>
                            <a:prstGeom prst="rect">
                              <a:avLst/>
                            </a:prstGeom>
                            <a:noFill/>
                            <a:extLst/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</p:grpSp>
          <p:cxnSp>
            <p:nvCxnSpPr>
              <p:cNvPr id="55" name="Straight Arrow Connector 54"/>
              <p:cNvCxnSpPr/>
              <p:nvPr/>
            </p:nvCxnSpPr>
            <p:spPr>
              <a:xfrm>
                <a:off x="5509452" y="3027508"/>
                <a:ext cx="3365606" cy="48116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3" name="Rectangle 52"/>
            <p:cNvSpPr/>
            <p:nvPr/>
          </p:nvSpPr>
          <p:spPr>
            <a:xfrm>
              <a:off x="7178593" y="2199367"/>
              <a:ext cx="88721" cy="4571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3089628" y="5571640"/>
            <a:ext cx="25595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smtClean="0"/>
              <a:t>(Ominaisarvo-</a:t>
            </a:r>
          </a:p>
          <a:p>
            <a:r>
              <a:rPr lang="fi-FI" dirty="0" smtClean="0"/>
              <a:t>tehtävä </a:t>
            </a:r>
            <a:r>
              <a:rPr lang="fi-FI" i="1" dirty="0" smtClean="0">
                <a:latin typeface="Symbol" panose="05050102010706020507" pitchFamily="18" charset="2"/>
              </a:rPr>
              <a:t>w</a:t>
            </a:r>
            <a:r>
              <a:rPr lang="fi-FI" baseline="30000" dirty="0" smtClean="0"/>
              <a:t>2</a:t>
            </a:r>
            <a:r>
              <a:rPr lang="fi-FI" dirty="0" smtClean="0"/>
              <a:t>:n suhteen)</a:t>
            </a:r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214918" y="4161660"/>
            <a:ext cx="4768245" cy="2048793"/>
            <a:chOff x="214918" y="4161660"/>
            <a:chExt cx="4768245" cy="2048793"/>
          </a:xfrm>
        </p:grpSpPr>
        <p:graphicFrame>
          <p:nvGraphicFramePr>
            <p:cNvPr id="83" name="Object 8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538613947"/>
                </p:ext>
              </p:extLst>
            </p:nvPr>
          </p:nvGraphicFramePr>
          <p:xfrm>
            <a:off x="360125" y="4605520"/>
            <a:ext cx="1690687" cy="6746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1614" name="Equation" r:id="rId25" imgW="1180800" imgH="469800" progId="Equation.3">
                    <p:embed/>
                  </p:oleObj>
                </mc:Choice>
                <mc:Fallback>
                  <p:oleObj name="Equation" r:id="rId25" imgW="1180800" imgH="469800" progId="Equation.3">
                    <p:embed/>
                    <p:pic>
                      <p:nvPicPr>
                        <p:cNvPr id="19" name="Object 1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60125" y="4605520"/>
                          <a:ext cx="1690687" cy="674688"/>
                        </a:xfrm>
                        <a:prstGeom prst="rect">
                          <a:avLst/>
                        </a:prstGeom>
                        <a:noFill/>
                        <a:ln w="28575">
                          <a:solidFill>
                            <a:schemeClr val="accent1"/>
                          </a:solidFill>
                        </a:ln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" name="TextBox 3"/>
            <p:cNvSpPr txBox="1"/>
            <p:nvPr/>
          </p:nvSpPr>
          <p:spPr>
            <a:xfrm>
              <a:off x="245969" y="4161660"/>
              <a:ext cx="47371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/>
                <a:t>v</a:t>
              </a:r>
              <a:r>
                <a:rPr lang="en-US" dirty="0" err="1" smtClean="0"/>
                <a:t>rt</a:t>
              </a:r>
              <a:r>
                <a:rPr lang="en-US" dirty="0" smtClean="0"/>
                <a:t>. 1D </a:t>
              </a:r>
              <a:r>
                <a:rPr lang="en-US" dirty="0" err="1" smtClean="0"/>
                <a:t>värähtelevän</a:t>
              </a:r>
              <a:r>
                <a:rPr lang="en-US" dirty="0" smtClean="0"/>
                <a:t> </a:t>
              </a:r>
              <a:r>
                <a:rPr lang="en-US" dirty="0" err="1" smtClean="0"/>
                <a:t>ketjun</a:t>
              </a:r>
              <a:r>
                <a:rPr lang="en-US" dirty="0" smtClean="0"/>
                <a:t> </a:t>
              </a:r>
              <a:r>
                <a:rPr lang="en-US" dirty="0" err="1" smtClean="0"/>
                <a:t>dispersiorelaatio</a:t>
              </a:r>
              <a:r>
                <a:rPr lang="en-US" dirty="0" smtClean="0"/>
                <a:t>:</a:t>
              </a:r>
              <a:endParaRPr lang="en-US" dirty="0"/>
            </a:p>
          </p:txBody>
        </p:sp>
        <p:graphicFrame>
          <p:nvGraphicFramePr>
            <p:cNvPr id="30" name="Object 2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626329334"/>
                </p:ext>
              </p:extLst>
            </p:nvPr>
          </p:nvGraphicFramePr>
          <p:xfrm>
            <a:off x="2767668" y="4632508"/>
            <a:ext cx="1728787" cy="6207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1615" name="Equation" r:id="rId27" imgW="1206360" imgH="431640" progId="Equation.3">
                    <p:embed/>
                  </p:oleObj>
                </mc:Choice>
                <mc:Fallback>
                  <p:oleObj name="Equation" r:id="rId27" imgW="1206360" imgH="431640" progId="Equation.3">
                    <p:embed/>
                    <p:pic>
                      <p:nvPicPr>
                        <p:cNvPr id="83" name="Object 8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8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767668" y="4632508"/>
                          <a:ext cx="1728787" cy="620712"/>
                        </a:xfrm>
                        <a:prstGeom prst="rect">
                          <a:avLst/>
                        </a:prstGeom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2" name="Right Arrow 31"/>
            <p:cNvSpPr/>
            <p:nvPr/>
          </p:nvSpPr>
          <p:spPr>
            <a:xfrm>
              <a:off x="2303875" y="4855902"/>
              <a:ext cx="379891" cy="172242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ight Arrow 32"/>
            <p:cNvSpPr/>
            <p:nvPr/>
          </p:nvSpPr>
          <p:spPr>
            <a:xfrm>
              <a:off x="214918" y="5813499"/>
              <a:ext cx="379891" cy="172242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" name="Straight Arrow Connector 6"/>
            <p:cNvCxnSpPr/>
            <p:nvPr/>
          </p:nvCxnSpPr>
          <p:spPr>
            <a:xfrm flipH="1">
              <a:off x="959207" y="5664624"/>
              <a:ext cx="257413" cy="128986"/>
            </a:xfrm>
            <a:prstGeom prst="straightConnector1">
              <a:avLst/>
            </a:prstGeom>
            <a:ln w="28575">
              <a:solidFill>
                <a:schemeClr val="accent4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31" name="Object 3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075869235"/>
                </p:ext>
              </p:extLst>
            </p:nvPr>
          </p:nvGraphicFramePr>
          <p:xfrm>
            <a:off x="689407" y="5588788"/>
            <a:ext cx="2280603" cy="62166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1616" name="Equation" r:id="rId29" imgW="1447560" imgH="393480" progId="Equation.3">
                    <p:embed/>
                  </p:oleObj>
                </mc:Choice>
                <mc:Fallback>
                  <p:oleObj name="Equation" r:id="rId29" imgW="1447560" imgH="393480" progId="Equation.3">
                    <p:embed/>
                    <p:pic>
                      <p:nvPicPr>
                        <p:cNvPr id="30" name="Object 2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0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89407" y="5588788"/>
                          <a:ext cx="2280603" cy="621665"/>
                        </a:xfrm>
                        <a:prstGeom prst="rect">
                          <a:avLst/>
                        </a:prstGeom>
                        <a:noFill/>
                        <a:ln w="28575">
                          <a:solidFill>
                            <a:srgbClr val="FF0000"/>
                          </a:solidFill>
                        </a:ln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0" name="TextBox 9"/>
          <p:cNvSpPr txBox="1"/>
          <p:nvPr/>
        </p:nvSpPr>
        <p:spPr>
          <a:xfrm>
            <a:off x="2141054" y="1713531"/>
            <a:ext cx="466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smtClean="0">
                <a:solidFill>
                  <a:schemeClr val="accent1"/>
                </a:solidFill>
              </a:rPr>
              <a:t>(1)</a:t>
            </a:r>
            <a:endParaRPr lang="en-US" dirty="0">
              <a:solidFill>
                <a:schemeClr val="accent1"/>
              </a:solidFill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158860" y="667681"/>
            <a:ext cx="4609614" cy="970522"/>
            <a:chOff x="158860" y="667681"/>
            <a:chExt cx="4609614" cy="970522"/>
          </a:xfrm>
        </p:grpSpPr>
        <p:grpSp>
          <p:nvGrpSpPr>
            <p:cNvPr id="13" name="Group 12"/>
            <p:cNvGrpSpPr/>
            <p:nvPr/>
          </p:nvGrpSpPr>
          <p:grpSpPr>
            <a:xfrm>
              <a:off x="158860" y="667681"/>
              <a:ext cx="4160150" cy="970522"/>
              <a:chOff x="137483" y="520392"/>
              <a:chExt cx="4160150" cy="970522"/>
            </a:xfrm>
          </p:grpSpPr>
          <p:graphicFrame>
            <p:nvGraphicFramePr>
              <p:cNvPr id="42" name="Object 41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024695405"/>
                  </p:ext>
                </p:extLst>
              </p:nvPr>
            </p:nvGraphicFramePr>
            <p:xfrm>
              <a:off x="3351483" y="520392"/>
              <a:ext cx="946150" cy="638175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31617" name="Equation" r:id="rId31" imgW="660240" imgH="444240" progId="Equation.3">
                      <p:embed/>
                    </p:oleObj>
                  </mc:Choice>
                  <mc:Fallback>
                    <p:oleObj name="Equation" r:id="rId31" imgW="660240" imgH="444240" progId="Equation.3">
                      <p:embed/>
                      <p:pic>
                        <p:nvPicPr>
                          <p:cNvPr id="42" name="Object 41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32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351483" y="520392"/>
                            <a:ext cx="946150" cy="638175"/>
                          </a:xfrm>
                          <a:prstGeom prst="rect">
                            <a:avLst/>
                          </a:prstGeom>
                          <a:noFill/>
                          <a:ln w="28575">
                            <a:solidFill>
                              <a:schemeClr val="accent1"/>
                            </a:solidFill>
                          </a:ln>
                          <a:extLst/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80" name="Object 79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945469661"/>
                  </p:ext>
                </p:extLst>
              </p:nvPr>
            </p:nvGraphicFramePr>
            <p:xfrm>
              <a:off x="137483" y="530490"/>
              <a:ext cx="2716212" cy="346075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31618" name="Equation" r:id="rId33" imgW="1892160" imgH="241200" progId="Equation.3">
                      <p:embed/>
                    </p:oleObj>
                  </mc:Choice>
                  <mc:Fallback>
                    <p:oleObj name="Equation" r:id="rId33" imgW="1892160" imgH="241200" progId="Equation.3">
                      <p:embed/>
                      <p:pic>
                        <p:nvPicPr>
                          <p:cNvPr id="103" name="Object 102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34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37483" y="530490"/>
                            <a:ext cx="2716212" cy="346075"/>
                          </a:xfrm>
                          <a:prstGeom prst="rect">
                            <a:avLst/>
                          </a:prstGeom>
                          <a:noFill/>
                          <a:ln w="28575">
                            <a:solidFill>
                              <a:schemeClr val="accent1"/>
                            </a:solidFill>
                          </a:ln>
                          <a:extLst/>
                        </p:spPr>
                      </p:pic>
                    </p:oleObj>
                  </mc:Fallback>
                </mc:AlternateContent>
              </a:graphicData>
            </a:graphic>
          </p:graphicFrame>
          <p:cxnSp>
            <p:nvCxnSpPr>
              <p:cNvPr id="9" name="Straight Arrow Connector 8"/>
              <p:cNvCxnSpPr/>
              <p:nvPr/>
            </p:nvCxnSpPr>
            <p:spPr>
              <a:xfrm>
                <a:off x="528483" y="1011148"/>
                <a:ext cx="496276" cy="397809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Straight Arrow Connector 20"/>
              <p:cNvCxnSpPr/>
              <p:nvPr/>
            </p:nvCxnSpPr>
            <p:spPr>
              <a:xfrm flipH="1">
                <a:off x="1526466" y="987837"/>
                <a:ext cx="1473564" cy="423807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Arrow Connector 22"/>
              <p:cNvCxnSpPr/>
              <p:nvPr/>
            </p:nvCxnSpPr>
            <p:spPr>
              <a:xfrm flipH="1">
                <a:off x="2022550" y="1035768"/>
                <a:ext cx="1036165" cy="455146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81" name="TextBox 80"/>
            <p:cNvSpPr txBox="1"/>
            <p:nvPr/>
          </p:nvSpPr>
          <p:spPr>
            <a:xfrm>
              <a:off x="2818265" y="734472"/>
              <a:ext cx="47212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i-FI" dirty="0" smtClean="0">
                  <a:solidFill>
                    <a:schemeClr val="accent1"/>
                  </a:solidFill>
                </a:rPr>
                <a:t>(2)</a:t>
              </a:r>
              <a:endParaRPr lang="en-US" dirty="0">
                <a:solidFill>
                  <a:schemeClr val="accent1"/>
                </a:solidFill>
              </a:endParaRPr>
            </a:p>
          </p:txBody>
        </p:sp>
        <p:sp>
          <p:nvSpPr>
            <p:cNvPr id="101" name="TextBox 100"/>
            <p:cNvSpPr txBox="1"/>
            <p:nvPr/>
          </p:nvSpPr>
          <p:spPr>
            <a:xfrm>
              <a:off x="4301680" y="994439"/>
              <a:ext cx="4667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i-FI" dirty="0" smtClean="0">
                  <a:solidFill>
                    <a:schemeClr val="accent1"/>
                  </a:solidFill>
                </a:rPr>
                <a:t>(3)</a:t>
              </a:r>
              <a:endParaRPr lang="en-US" dirty="0">
                <a:solidFill>
                  <a:schemeClr val="accent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38133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0" y="5697349"/>
            <a:ext cx="8749243" cy="95673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9939" y="-28595"/>
            <a:ext cx="5667594" cy="486120"/>
          </a:xfrm>
        </p:spPr>
        <p:txBody>
          <a:bodyPr/>
          <a:lstStyle/>
          <a:p>
            <a:r>
              <a:rPr lang="fi-FI" dirty="0">
                <a:solidFill>
                  <a:srgbClr val="FF8618"/>
                </a:solidFill>
              </a:rPr>
              <a:t>T</a:t>
            </a:r>
            <a:r>
              <a:rPr lang="fi-FI" dirty="0" smtClean="0">
                <a:solidFill>
                  <a:srgbClr val="FF8618"/>
                </a:solidFill>
              </a:rPr>
              <a:t>iukan </a:t>
            </a:r>
            <a:r>
              <a:rPr lang="fi-FI" dirty="0">
                <a:solidFill>
                  <a:srgbClr val="FF8618"/>
                </a:solidFill>
              </a:rPr>
              <a:t>sidoksen </a:t>
            </a:r>
            <a:r>
              <a:rPr lang="fi-FI" dirty="0" smtClean="0">
                <a:solidFill>
                  <a:srgbClr val="FF8618"/>
                </a:solidFill>
              </a:rPr>
              <a:t>energiavyö</a:t>
            </a:r>
            <a:endParaRPr lang="fi-FI" dirty="0">
              <a:solidFill>
                <a:srgbClr val="FF8618"/>
              </a:solidFill>
            </a:endParaRPr>
          </a:p>
        </p:txBody>
      </p:sp>
      <p:graphicFrame>
        <p:nvGraphicFramePr>
          <p:cNvPr id="82" name="Object 8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599154"/>
              </p:ext>
            </p:extLst>
          </p:nvPr>
        </p:nvGraphicFramePr>
        <p:xfrm>
          <a:off x="430715" y="530529"/>
          <a:ext cx="2525972" cy="4962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0515" name="Equation" r:id="rId3" imgW="1180800" imgH="228600" progId="Equation.3">
                  <p:embed/>
                </p:oleObj>
              </mc:Choice>
              <mc:Fallback>
                <p:oleObj name="Equation" r:id="rId3" imgW="1180800" imgH="228600" progId="Equation.3">
                  <p:embed/>
                  <p:pic>
                    <p:nvPicPr>
                      <p:cNvPr id="82" name="Object 8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0715" y="530529"/>
                        <a:ext cx="2525972" cy="496276"/>
                      </a:xfrm>
                      <a:prstGeom prst="rect">
                        <a:avLst/>
                      </a:prstGeom>
                      <a:noFill/>
                      <a:ln w="28575">
                        <a:solidFill>
                          <a:schemeClr val="accent1"/>
                        </a:solidFill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" name="Group 2"/>
          <p:cNvGrpSpPr/>
          <p:nvPr/>
        </p:nvGrpSpPr>
        <p:grpSpPr>
          <a:xfrm>
            <a:off x="5309135" y="1311412"/>
            <a:ext cx="3771900" cy="3686906"/>
            <a:chOff x="5169653" y="1635296"/>
            <a:chExt cx="3771900" cy="3686906"/>
          </a:xfrm>
        </p:grpSpPr>
        <p:pic>
          <p:nvPicPr>
            <p:cNvPr id="18" name="Picture 17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69653" y="1635296"/>
              <a:ext cx="3771900" cy="3219450"/>
            </a:xfrm>
            <a:prstGeom prst="rect">
              <a:avLst/>
            </a:prstGeom>
          </p:spPr>
        </p:pic>
        <p:sp>
          <p:nvSpPr>
            <p:cNvPr id="20" name="TextBox 19"/>
            <p:cNvSpPr txBox="1"/>
            <p:nvPr/>
          </p:nvSpPr>
          <p:spPr>
            <a:xfrm>
              <a:off x="6168325" y="4952870"/>
              <a:ext cx="235192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1. </a:t>
              </a:r>
              <a:r>
                <a:rPr lang="en-US" dirty="0" err="1" smtClean="0"/>
                <a:t>Brillouinin</a:t>
              </a:r>
              <a:r>
                <a:rPr lang="en-US" dirty="0" smtClean="0"/>
                <a:t> </a:t>
              </a:r>
              <a:r>
                <a:rPr lang="en-US" dirty="0" err="1" smtClean="0"/>
                <a:t>vyöhyke</a:t>
              </a:r>
              <a:endParaRPr lang="en-US" dirty="0"/>
            </a:p>
          </p:txBody>
        </p:sp>
        <p:cxnSp>
          <p:nvCxnSpPr>
            <p:cNvPr id="24" name="Straight Arrow Connector 23"/>
            <p:cNvCxnSpPr/>
            <p:nvPr/>
          </p:nvCxnSpPr>
          <p:spPr>
            <a:xfrm>
              <a:off x="5494149" y="4854746"/>
              <a:ext cx="3122909" cy="0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98" name="Object 9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67267657"/>
              </p:ext>
            </p:extLst>
          </p:nvPr>
        </p:nvGraphicFramePr>
        <p:xfrm>
          <a:off x="4483630" y="498364"/>
          <a:ext cx="4265613" cy="293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0516" name="Equation" r:id="rId6" imgW="2971800" imgH="203040" progId="Equation.DSMT4">
                  <p:embed/>
                </p:oleObj>
              </mc:Choice>
              <mc:Fallback>
                <p:oleObj name="Equation" r:id="rId6" imgW="2971800" imgH="203040" progId="Equation.DSMT4">
                  <p:embed/>
                  <p:pic>
                    <p:nvPicPr>
                      <p:cNvPr id="98" name="Object 9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83630" y="498364"/>
                        <a:ext cx="4265613" cy="293688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7"/>
          </p:nvPr>
        </p:nvSpPr>
        <p:spPr>
          <a:xfrm>
            <a:off x="3903287" y="6656945"/>
            <a:ext cx="1544637" cy="125413"/>
          </a:xfrm>
        </p:spPr>
        <p:txBody>
          <a:bodyPr/>
          <a:lstStyle/>
          <a:p>
            <a:pPr>
              <a:defRPr/>
            </a:pPr>
            <a:fld id="{DCA83BC1-1FE6-446C-A567-802BE73925A5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12607309"/>
              </p:ext>
            </p:extLst>
          </p:nvPr>
        </p:nvGraphicFramePr>
        <p:xfrm>
          <a:off x="271463" y="1687618"/>
          <a:ext cx="4703762" cy="29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0517" name="Equation" r:id="rId8" imgW="3276360" imgH="203040" progId="Equation.3">
                  <p:embed/>
                </p:oleObj>
              </mc:Choice>
              <mc:Fallback>
                <p:oleObj name="Equation" r:id="rId8" imgW="3276360" imgH="203040" progId="Equation.3">
                  <p:embed/>
                  <p:pic>
                    <p:nvPicPr>
                      <p:cNvPr id="98" name="Object 9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1463" y="1687618"/>
                        <a:ext cx="4703762" cy="29210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16907689"/>
              </p:ext>
            </p:extLst>
          </p:nvPr>
        </p:nvGraphicFramePr>
        <p:xfrm>
          <a:off x="324653" y="5250566"/>
          <a:ext cx="7932656" cy="601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0518" name="Equation" r:id="rId10" imgW="5422680" imgH="419040" progId="Equation.3">
                  <p:embed/>
                </p:oleObj>
              </mc:Choice>
              <mc:Fallback>
                <p:oleObj name="Equation" r:id="rId10" imgW="5422680" imgH="419040" progId="Equation.3">
                  <p:embed/>
                  <p:pic>
                    <p:nvPicPr>
                      <p:cNvPr id="17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4653" y="5250566"/>
                        <a:ext cx="7932656" cy="601662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86712659"/>
              </p:ext>
            </p:extLst>
          </p:nvPr>
        </p:nvGraphicFramePr>
        <p:xfrm>
          <a:off x="244475" y="1964504"/>
          <a:ext cx="2022475" cy="29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0519" name="Equation" r:id="rId12" imgW="1409400" imgH="203040" progId="Equation.DSMT4">
                  <p:embed/>
                </p:oleObj>
              </mc:Choice>
              <mc:Fallback>
                <p:oleObj name="Equation" r:id="rId12" imgW="1409400" imgH="203040" progId="Equation.DSMT4">
                  <p:embed/>
                  <p:pic>
                    <p:nvPicPr>
                      <p:cNvPr id="19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4475" y="1964504"/>
                        <a:ext cx="2022475" cy="29210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83352164"/>
              </p:ext>
            </p:extLst>
          </p:nvPr>
        </p:nvGraphicFramePr>
        <p:xfrm>
          <a:off x="271463" y="2284738"/>
          <a:ext cx="4922838" cy="29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0520" name="Equation" r:id="rId14" imgW="3429000" imgH="203040" progId="Equation.DSMT4">
                  <p:embed/>
                </p:oleObj>
              </mc:Choice>
              <mc:Fallback>
                <p:oleObj name="Equation" r:id="rId14" imgW="3429000" imgH="203040" progId="Equation.DSMT4">
                  <p:embed/>
                  <p:pic>
                    <p:nvPicPr>
                      <p:cNvPr id="19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1463" y="2284738"/>
                        <a:ext cx="4922838" cy="29210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45414698"/>
              </p:ext>
            </p:extLst>
          </p:nvPr>
        </p:nvGraphicFramePr>
        <p:xfrm>
          <a:off x="302915" y="2528003"/>
          <a:ext cx="4722813" cy="603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0521" name="Equation" r:id="rId16" imgW="3288960" imgH="419040" progId="Equation.3">
                  <p:embed/>
                </p:oleObj>
              </mc:Choice>
              <mc:Fallback>
                <p:oleObj name="Equation" r:id="rId16" imgW="3288960" imgH="419040" progId="Equation.3">
                  <p:embed/>
                  <p:pic>
                    <p:nvPicPr>
                      <p:cNvPr id="19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2915" y="2528003"/>
                        <a:ext cx="4722813" cy="60325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8097503"/>
              </p:ext>
            </p:extLst>
          </p:nvPr>
        </p:nvGraphicFramePr>
        <p:xfrm>
          <a:off x="271463" y="3138538"/>
          <a:ext cx="2151063" cy="293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0522" name="Equation" r:id="rId18" imgW="1498320" imgH="203040" progId="Equation.3">
                  <p:embed/>
                </p:oleObj>
              </mc:Choice>
              <mc:Fallback>
                <p:oleObj name="Equation" r:id="rId18" imgW="1498320" imgH="203040" progId="Equation.3">
                  <p:embed/>
                  <p:pic>
                    <p:nvPicPr>
                      <p:cNvPr id="19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1463" y="3138538"/>
                        <a:ext cx="2151063" cy="293687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29059639"/>
              </p:ext>
            </p:extLst>
          </p:nvPr>
        </p:nvGraphicFramePr>
        <p:xfrm>
          <a:off x="244475" y="3505229"/>
          <a:ext cx="4065588" cy="566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0523" name="Equation" r:id="rId20" imgW="2831760" imgH="393480" progId="Equation.3">
                  <p:embed/>
                </p:oleObj>
              </mc:Choice>
              <mc:Fallback>
                <p:oleObj name="Equation" r:id="rId20" imgW="2831760" imgH="393480" progId="Equation.3">
                  <p:embed/>
                  <p:pic>
                    <p:nvPicPr>
                      <p:cNvPr id="19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4475" y="3505229"/>
                        <a:ext cx="4065588" cy="566737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892850"/>
              </p:ext>
            </p:extLst>
          </p:nvPr>
        </p:nvGraphicFramePr>
        <p:xfrm>
          <a:off x="244475" y="4232978"/>
          <a:ext cx="3208338" cy="912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0524" name="Equation" r:id="rId22" imgW="2234880" imgH="634680" progId="Equation.3">
                  <p:embed/>
                </p:oleObj>
              </mc:Choice>
              <mc:Fallback>
                <p:oleObj name="Equation" r:id="rId22" imgW="2234880" imgH="634680" progId="Equation.3">
                  <p:embed/>
                  <p:pic>
                    <p:nvPicPr>
                      <p:cNvPr id="19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4475" y="4232978"/>
                        <a:ext cx="3208338" cy="912813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Object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02530050"/>
              </p:ext>
            </p:extLst>
          </p:nvPr>
        </p:nvGraphicFramePr>
        <p:xfrm>
          <a:off x="1351784" y="1314606"/>
          <a:ext cx="1330325" cy="255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0525" name="Equation" r:id="rId24" imgW="927000" imgH="177480" progId="Equation.DSMT4">
                  <p:embed/>
                </p:oleObj>
              </mc:Choice>
              <mc:Fallback>
                <p:oleObj name="Equation" r:id="rId24" imgW="927000" imgH="177480" progId="Equation.DSMT4">
                  <p:embed/>
                  <p:pic>
                    <p:nvPicPr>
                      <p:cNvPr id="17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51784" y="1314606"/>
                        <a:ext cx="1330325" cy="255588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7" name="Group 6"/>
          <p:cNvGrpSpPr/>
          <p:nvPr/>
        </p:nvGrpSpPr>
        <p:grpSpPr>
          <a:xfrm>
            <a:off x="1378778" y="6227929"/>
            <a:ext cx="7383462" cy="293688"/>
            <a:chOff x="1985371" y="6129338"/>
            <a:chExt cx="7383462" cy="293688"/>
          </a:xfrm>
        </p:grpSpPr>
        <p:graphicFrame>
          <p:nvGraphicFramePr>
            <p:cNvPr id="30" name="Object 2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979895170"/>
                </p:ext>
              </p:extLst>
            </p:nvPr>
          </p:nvGraphicFramePr>
          <p:xfrm>
            <a:off x="1985371" y="6129338"/>
            <a:ext cx="7383462" cy="2936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0526" name="Equation" r:id="rId26" imgW="5143320" imgH="203040" progId="Equation.DSMT4">
                    <p:embed/>
                  </p:oleObj>
                </mc:Choice>
                <mc:Fallback>
                  <p:oleObj name="Equation" r:id="rId26" imgW="5143320" imgH="203040" progId="Equation.DSMT4">
                    <p:embed/>
                    <p:pic>
                      <p:nvPicPr>
                        <p:cNvPr id="98" name="Object 9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7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85371" y="6129338"/>
                          <a:ext cx="7383462" cy="293687"/>
                        </a:xfrm>
                        <a:prstGeom prst="rect">
                          <a:avLst/>
                        </a:prstGeom>
                        <a:noFill/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6" name="Straight Connector 5"/>
            <p:cNvCxnSpPr/>
            <p:nvPr/>
          </p:nvCxnSpPr>
          <p:spPr>
            <a:xfrm flipV="1">
              <a:off x="2106532" y="6420436"/>
              <a:ext cx="7249304" cy="2590"/>
            </a:xfrm>
            <a:prstGeom prst="line">
              <a:avLst/>
            </a:prstGeom>
            <a:ln w="285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28252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Rectangle 64"/>
          <p:cNvSpPr/>
          <p:nvPr/>
        </p:nvSpPr>
        <p:spPr>
          <a:xfrm>
            <a:off x="0" y="5689600"/>
            <a:ext cx="8749243" cy="95673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dirty="0"/>
          </a:p>
        </p:txBody>
      </p:sp>
      <p:sp>
        <p:nvSpPr>
          <p:cNvPr id="73" name="Rectangle 72"/>
          <p:cNvSpPr/>
          <p:nvPr/>
        </p:nvSpPr>
        <p:spPr>
          <a:xfrm>
            <a:off x="224725" y="5517448"/>
            <a:ext cx="3316638" cy="132505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4941" y="29223"/>
            <a:ext cx="8570912" cy="486120"/>
          </a:xfrm>
        </p:spPr>
        <p:txBody>
          <a:bodyPr/>
          <a:lstStyle/>
          <a:p>
            <a:r>
              <a:rPr lang="fi-FI" sz="2800" dirty="0" smtClean="0">
                <a:solidFill>
                  <a:srgbClr val="FF8618"/>
                </a:solidFill>
              </a:rPr>
              <a:t>Elektronien </a:t>
            </a:r>
            <a:r>
              <a:rPr lang="fi-FI" sz="2800" dirty="0">
                <a:solidFill>
                  <a:srgbClr val="FF8618"/>
                </a:solidFill>
              </a:rPr>
              <a:t>tiukan sidoksen </a:t>
            </a:r>
            <a:r>
              <a:rPr lang="fi-FI" sz="2800" dirty="0" smtClean="0">
                <a:solidFill>
                  <a:srgbClr val="FF8618"/>
                </a:solidFill>
              </a:rPr>
              <a:t>approksimaatio</a:t>
            </a:r>
            <a:endParaRPr lang="fi-FI" sz="2800" dirty="0">
              <a:solidFill>
                <a:srgbClr val="FF8618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10671" y="421800"/>
            <a:ext cx="94958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/>
              <a:t>Useita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atomeita</a:t>
            </a:r>
            <a:r>
              <a:rPr lang="en-US" sz="2400" b="1" dirty="0" smtClean="0"/>
              <a:t>  </a:t>
            </a:r>
            <a:r>
              <a:rPr lang="en-US" sz="2400" b="1" dirty="0" err="1" smtClean="0"/>
              <a:t>alkeiskopissa</a:t>
            </a:r>
            <a:r>
              <a:rPr lang="en-US" sz="2400" b="1" dirty="0" smtClean="0"/>
              <a:t> / </a:t>
            </a:r>
            <a:r>
              <a:rPr lang="en-US" sz="2400" b="1" dirty="0" err="1" smtClean="0"/>
              <a:t>kannassa</a:t>
            </a:r>
            <a:endParaRPr lang="en-US" sz="2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77322" y="934456"/>
            <a:ext cx="51090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Esim</a:t>
            </a:r>
            <a:r>
              <a:rPr lang="en-US" dirty="0" smtClean="0"/>
              <a:t>. 2 </a:t>
            </a:r>
            <a:r>
              <a:rPr lang="en-US" dirty="0" err="1" smtClean="0"/>
              <a:t>atomia</a:t>
            </a:r>
            <a:r>
              <a:rPr lang="en-US" dirty="0" smtClean="0"/>
              <a:t> / </a:t>
            </a:r>
            <a:r>
              <a:rPr lang="en-US" dirty="0" err="1" smtClean="0"/>
              <a:t>kanta</a:t>
            </a:r>
            <a:r>
              <a:rPr lang="en-US" dirty="0" smtClean="0"/>
              <a:t>,   1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orbitaali</a:t>
            </a:r>
            <a:r>
              <a:rPr lang="en-US" dirty="0" smtClean="0"/>
              <a:t> / </a:t>
            </a:r>
            <a:r>
              <a:rPr lang="en-US" dirty="0" err="1" smtClean="0"/>
              <a:t>atomi</a:t>
            </a:r>
            <a:endParaRPr 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5263414" y="1304546"/>
            <a:ext cx="58913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Kuten</a:t>
            </a:r>
            <a:r>
              <a:rPr lang="en-US" dirty="0" smtClean="0"/>
              <a:t> </a:t>
            </a:r>
            <a:r>
              <a:rPr lang="en-US" dirty="0" err="1" smtClean="0"/>
              <a:t>hilavärähtelyjen</a:t>
            </a:r>
            <a:r>
              <a:rPr lang="en-US" dirty="0" smtClean="0"/>
              <a:t> </a:t>
            </a:r>
            <a:r>
              <a:rPr lang="en-US" dirty="0" err="1" smtClean="0"/>
              <a:t>tapauksessa</a:t>
            </a:r>
            <a:r>
              <a:rPr lang="en-US" dirty="0" smtClean="0"/>
              <a:t>      (</a:t>
            </a:r>
            <a:r>
              <a:rPr lang="en-US" dirty="0" err="1" smtClean="0"/>
              <a:t>laskuharjoitus</a:t>
            </a:r>
            <a:r>
              <a:rPr lang="en-US" dirty="0" smtClean="0"/>
              <a:t>?)</a:t>
            </a:r>
            <a:endParaRPr lang="en-US" dirty="0"/>
          </a:p>
        </p:txBody>
      </p:sp>
      <p:grpSp>
        <p:nvGrpSpPr>
          <p:cNvPr id="42" name="Group 41"/>
          <p:cNvGrpSpPr/>
          <p:nvPr/>
        </p:nvGrpSpPr>
        <p:grpSpPr>
          <a:xfrm>
            <a:off x="3986581" y="1643526"/>
            <a:ext cx="6134100" cy="1847850"/>
            <a:chOff x="2464743" y="2558445"/>
            <a:chExt cx="6134100" cy="1847850"/>
          </a:xfrm>
        </p:grpSpPr>
        <p:pic>
          <p:nvPicPr>
            <p:cNvPr id="12" name="Picture 11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464743" y="2558445"/>
              <a:ext cx="6134100" cy="1847850"/>
            </a:xfrm>
            <a:prstGeom prst="rect">
              <a:avLst/>
            </a:prstGeom>
          </p:spPr>
        </p:pic>
        <p:sp>
          <p:nvSpPr>
            <p:cNvPr id="41" name="Rectangle 40"/>
            <p:cNvSpPr/>
            <p:nvPr/>
          </p:nvSpPr>
          <p:spPr>
            <a:xfrm>
              <a:off x="2757217" y="2659748"/>
              <a:ext cx="1404675" cy="130856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Rectangle 44"/>
            <p:cNvSpPr/>
            <p:nvPr/>
          </p:nvSpPr>
          <p:spPr>
            <a:xfrm>
              <a:off x="6853104" y="2670771"/>
              <a:ext cx="1404675" cy="130856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Rectangle 45"/>
            <p:cNvSpPr/>
            <p:nvPr/>
          </p:nvSpPr>
          <p:spPr>
            <a:xfrm>
              <a:off x="2574126" y="3991564"/>
              <a:ext cx="5987240" cy="27822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aphicFrame>
          <p:nvGraphicFramePr>
            <p:cNvPr id="47" name="Object 46"/>
            <p:cNvGraphicFramePr>
              <a:graphicFrameLocks noChangeAspect="1"/>
            </p:cNvGraphicFramePr>
            <p:nvPr>
              <p:extLst/>
            </p:nvPr>
          </p:nvGraphicFramePr>
          <p:xfrm>
            <a:off x="3940820" y="3976688"/>
            <a:ext cx="3260725" cy="2746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6298" name="Equation" r:id="rId4" imgW="2552400" imgH="215640" progId="Equation.3">
                    <p:embed/>
                  </p:oleObj>
                </mc:Choice>
                <mc:Fallback>
                  <p:oleObj name="Equation" r:id="rId4" imgW="2552400" imgH="215640" progId="Equation.3">
                    <p:embed/>
                    <p:pic>
                      <p:nvPicPr>
                        <p:cNvPr id="47" name="Object 4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940820" y="3976688"/>
                          <a:ext cx="3260725" cy="274637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28575">
                          <a:noFill/>
                        </a:ln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9" name="Group 8"/>
          <p:cNvGrpSpPr/>
          <p:nvPr/>
        </p:nvGrpSpPr>
        <p:grpSpPr>
          <a:xfrm>
            <a:off x="3054572" y="2280735"/>
            <a:ext cx="6076950" cy="4437377"/>
            <a:chOff x="3054572" y="2280735"/>
            <a:chExt cx="6076950" cy="4437377"/>
          </a:xfrm>
        </p:grpSpPr>
        <p:grpSp>
          <p:nvGrpSpPr>
            <p:cNvPr id="69" name="Group 68"/>
            <p:cNvGrpSpPr/>
            <p:nvPr/>
          </p:nvGrpSpPr>
          <p:grpSpPr>
            <a:xfrm>
              <a:off x="3054572" y="4264186"/>
              <a:ext cx="6076950" cy="2453926"/>
              <a:chOff x="2967166" y="4295197"/>
              <a:chExt cx="6076950" cy="2453926"/>
            </a:xfrm>
          </p:grpSpPr>
          <p:pic>
            <p:nvPicPr>
              <p:cNvPr id="13" name="Picture 12"/>
              <p:cNvPicPr>
                <a:picLocks noChangeAspect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967166" y="4295197"/>
                <a:ext cx="6076950" cy="2305050"/>
              </a:xfrm>
              <a:prstGeom prst="rect">
                <a:avLst/>
              </a:prstGeom>
            </p:spPr>
          </p:pic>
          <p:sp>
            <p:nvSpPr>
              <p:cNvPr id="68" name="Rectangle 67"/>
              <p:cNvSpPr/>
              <p:nvPr/>
            </p:nvSpPr>
            <p:spPr>
              <a:xfrm>
                <a:off x="2967166" y="6176075"/>
                <a:ext cx="6076950" cy="2533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aphicFrame>
            <p:nvGraphicFramePr>
              <p:cNvPr id="71" name="Object 70"/>
              <p:cNvGraphicFramePr>
                <a:graphicFrameLocks noChangeAspect="1"/>
              </p:cNvGraphicFramePr>
              <p:nvPr>
                <p:extLst/>
              </p:nvPr>
            </p:nvGraphicFramePr>
            <p:xfrm>
              <a:off x="2989169" y="6199848"/>
              <a:ext cx="5984875" cy="549275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06299" name="Equation" r:id="rId7" imgW="4686120" imgH="431640" progId="Equation.3">
                      <p:embed/>
                    </p:oleObj>
                  </mc:Choice>
                  <mc:Fallback>
                    <p:oleObj name="Equation" r:id="rId7" imgW="4686120" imgH="431640" progId="Equation.3">
                      <p:embed/>
                      <p:pic>
                        <p:nvPicPr>
                          <p:cNvPr id="71" name="Object 70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8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989169" y="6199848"/>
                            <a:ext cx="5984875" cy="549275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28575">
                            <a:noFill/>
                          </a:ln>
                          <a:extLst/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sp>
          <p:nvSpPr>
            <p:cNvPr id="63" name="TextBox 62"/>
            <p:cNvSpPr txBox="1"/>
            <p:nvPr/>
          </p:nvSpPr>
          <p:spPr>
            <a:xfrm flipH="1">
              <a:off x="6814291" y="3487700"/>
              <a:ext cx="214088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2. </a:t>
              </a:r>
              <a:r>
                <a:rPr lang="en-US" dirty="0" err="1"/>
                <a:t>v</a:t>
              </a:r>
              <a:r>
                <a:rPr lang="en-US" dirty="0" err="1" smtClean="0"/>
                <a:t>yön</a:t>
              </a:r>
              <a:r>
                <a:rPr lang="en-US" dirty="0" smtClean="0"/>
                <a:t> </a:t>
              </a:r>
              <a:r>
                <a:rPr lang="en-US" dirty="0" err="1" smtClean="0"/>
                <a:t>haarojen</a:t>
              </a:r>
              <a:r>
                <a:rPr lang="en-US" dirty="0" smtClean="0"/>
                <a:t> </a:t>
              </a:r>
              <a:r>
                <a:rPr lang="en-US" dirty="0" err="1" smtClean="0"/>
                <a:t>siirto</a:t>
              </a:r>
              <a:r>
                <a:rPr lang="en-US" dirty="0" smtClean="0"/>
                <a:t> </a:t>
              </a:r>
              <a:r>
                <a:rPr lang="en-US" i="1" dirty="0" smtClean="0"/>
                <a:t>G </a:t>
              </a:r>
              <a:r>
                <a:rPr lang="en-US" dirty="0" smtClean="0"/>
                <a:t>= 2</a:t>
              </a:r>
              <a:r>
                <a:rPr lang="en-US" i="1" dirty="0" smtClean="0">
                  <a:latin typeface="Symbol" panose="05050102010706020507" pitchFamily="18" charset="2"/>
                </a:rPr>
                <a:t>p</a:t>
              </a:r>
              <a:r>
                <a:rPr lang="en-US" i="1" dirty="0" smtClean="0"/>
                <a:t>/a</a:t>
              </a:r>
              <a:r>
                <a:rPr lang="en-US" dirty="0" smtClean="0"/>
                <a:t>’ :</a:t>
              </a:r>
              <a:r>
                <a:rPr lang="en-US" dirty="0" err="1" smtClean="0"/>
                <a:t>lla</a:t>
              </a:r>
              <a:endParaRPr lang="en-US" dirty="0" smtClean="0"/>
            </a:p>
          </p:txBody>
        </p:sp>
        <p:cxnSp>
          <p:nvCxnSpPr>
            <p:cNvPr id="64" name="Straight Arrow Connector 63"/>
            <p:cNvCxnSpPr/>
            <p:nvPr/>
          </p:nvCxnSpPr>
          <p:spPr>
            <a:xfrm flipH="1" flipV="1">
              <a:off x="7313236" y="2471251"/>
              <a:ext cx="378706" cy="1075408"/>
            </a:xfrm>
            <a:prstGeom prst="straightConnector1">
              <a:avLst/>
            </a:prstGeom>
            <a:ln w="19050">
              <a:solidFill>
                <a:schemeClr val="accent1">
                  <a:lumMod val="7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Arrow Connector 65"/>
            <p:cNvCxnSpPr/>
            <p:nvPr/>
          </p:nvCxnSpPr>
          <p:spPr>
            <a:xfrm flipV="1">
              <a:off x="6050205" y="2404230"/>
              <a:ext cx="2529515" cy="12350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Arrow Connector 66"/>
            <p:cNvCxnSpPr/>
            <p:nvPr/>
          </p:nvCxnSpPr>
          <p:spPr>
            <a:xfrm flipV="1">
              <a:off x="5233024" y="2280735"/>
              <a:ext cx="2529515" cy="12350"/>
            </a:xfrm>
            <a:prstGeom prst="straightConnector1">
              <a:avLst/>
            </a:prstGeom>
            <a:ln w="19050">
              <a:solidFill>
                <a:srgbClr val="FF0000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Arrow Connector 80"/>
            <p:cNvCxnSpPr/>
            <p:nvPr/>
          </p:nvCxnSpPr>
          <p:spPr>
            <a:xfrm flipH="1">
              <a:off x="4784239" y="3945243"/>
              <a:ext cx="2030052" cy="414072"/>
            </a:xfrm>
            <a:prstGeom prst="straightConnector1">
              <a:avLst/>
            </a:prstGeom>
            <a:ln w="19050">
              <a:solidFill>
                <a:schemeClr val="accent1">
                  <a:lumMod val="7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Arrow Connector 86"/>
            <p:cNvCxnSpPr/>
            <p:nvPr/>
          </p:nvCxnSpPr>
          <p:spPr>
            <a:xfrm>
              <a:off x="7129094" y="4114777"/>
              <a:ext cx="373495" cy="182681"/>
            </a:xfrm>
            <a:prstGeom prst="straightConnector1">
              <a:avLst/>
            </a:prstGeom>
            <a:ln w="19050">
              <a:solidFill>
                <a:schemeClr val="accent1">
                  <a:lumMod val="7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" name="Slide Number Placeholder 5"/>
          <p:cNvSpPr>
            <a:spLocks noGrp="1"/>
          </p:cNvSpPr>
          <p:nvPr>
            <p:ph type="sldNum" sz="quarter" idx="17"/>
          </p:nvPr>
        </p:nvSpPr>
        <p:spPr>
          <a:xfrm>
            <a:off x="4556379" y="6664304"/>
            <a:ext cx="1544637" cy="125413"/>
          </a:xfrm>
        </p:spPr>
        <p:txBody>
          <a:bodyPr/>
          <a:lstStyle/>
          <a:p>
            <a:pPr>
              <a:defRPr/>
            </a:pPr>
            <a:fld id="{DCA83BC1-1FE6-446C-A567-802BE73925A5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23987" y="1265043"/>
            <a:ext cx="4982704" cy="0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Group 15"/>
          <p:cNvGrpSpPr/>
          <p:nvPr/>
        </p:nvGrpSpPr>
        <p:grpSpPr>
          <a:xfrm>
            <a:off x="12850" y="2856394"/>
            <a:ext cx="7733712" cy="2916724"/>
            <a:chOff x="12850" y="2856394"/>
            <a:chExt cx="7733712" cy="2916724"/>
          </a:xfrm>
        </p:grpSpPr>
        <p:sp>
          <p:nvSpPr>
            <p:cNvPr id="115" name="TextBox 114"/>
            <p:cNvSpPr txBox="1"/>
            <p:nvPr/>
          </p:nvSpPr>
          <p:spPr>
            <a:xfrm>
              <a:off x="61101" y="2856394"/>
              <a:ext cx="395277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“</a:t>
              </a:r>
              <a:r>
                <a:rPr lang="en-US" dirty="0" err="1" smtClean="0"/>
                <a:t>Häiriö</a:t>
              </a:r>
              <a:r>
                <a:rPr lang="en-US" dirty="0" smtClean="0"/>
                <a:t>” </a:t>
              </a:r>
              <a:r>
                <a:rPr lang="en-US" dirty="0" err="1" smtClean="0"/>
                <a:t>poistuu</a:t>
              </a:r>
              <a:r>
                <a:rPr lang="en-US" dirty="0" smtClean="0"/>
                <a:t> </a:t>
              </a:r>
              <a:r>
                <a:rPr lang="fi-FI" dirty="0" smtClean="0">
                  <a:sym typeface="Wingdings" panose="05000000000000000000" pitchFamily="2" charset="2"/>
                </a:rPr>
                <a:t>    </a:t>
              </a:r>
              <a:r>
                <a:rPr lang="fi-FI" dirty="0"/>
                <a:t>1 atomi / </a:t>
              </a:r>
              <a:r>
                <a:rPr lang="fi-FI" dirty="0" smtClean="0"/>
                <a:t>kanta</a:t>
              </a:r>
              <a:endParaRPr lang="en-US" dirty="0"/>
            </a:p>
          </p:txBody>
        </p:sp>
        <p:grpSp>
          <p:nvGrpSpPr>
            <p:cNvPr id="15" name="Group 14"/>
            <p:cNvGrpSpPr/>
            <p:nvPr/>
          </p:nvGrpSpPr>
          <p:grpSpPr>
            <a:xfrm>
              <a:off x="12850" y="3028975"/>
              <a:ext cx="4793514" cy="2589160"/>
              <a:chOff x="12850" y="3028975"/>
              <a:chExt cx="4793514" cy="2589160"/>
            </a:xfrm>
          </p:grpSpPr>
          <p:grpSp>
            <p:nvGrpSpPr>
              <p:cNvPr id="93" name="Group 92"/>
              <p:cNvGrpSpPr/>
              <p:nvPr/>
            </p:nvGrpSpPr>
            <p:grpSpPr>
              <a:xfrm>
                <a:off x="12850" y="3028975"/>
                <a:ext cx="4793514" cy="1038246"/>
                <a:chOff x="2714384" y="3259067"/>
                <a:chExt cx="4793514" cy="1038246"/>
              </a:xfrm>
            </p:grpSpPr>
            <p:grpSp>
              <p:nvGrpSpPr>
                <p:cNvPr id="94" name="Group 93"/>
                <p:cNvGrpSpPr/>
                <p:nvPr/>
              </p:nvGrpSpPr>
              <p:grpSpPr>
                <a:xfrm>
                  <a:off x="2714384" y="3259067"/>
                  <a:ext cx="4793514" cy="707886"/>
                  <a:chOff x="2714384" y="3259067"/>
                  <a:chExt cx="4793514" cy="707886"/>
                </a:xfrm>
              </p:grpSpPr>
              <p:grpSp>
                <p:nvGrpSpPr>
                  <p:cNvPr id="97" name="Group 96"/>
                  <p:cNvGrpSpPr/>
                  <p:nvPr/>
                </p:nvGrpSpPr>
                <p:grpSpPr>
                  <a:xfrm>
                    <a:off x="3433427" y="3602271"/>
                    <a:ext cx="962042" cy="350502"/>
                    <a:chOff x="3433427" y="3602271"/>
                    <a:chExt cx="962042" cy="350502"/>
                  </a:xfrm>
                </p:grpSpPr>
                <p:sp>
                  <p:nvSpPr>
                    <p:cNvPr id="107" name="Oval 106"/>
                    <p:cNvSpPr/>
                    <p:nvPr/>
                  </p:nvSpPr>
                  <p:spPr>
                    <a:xfrm>
                      <a:off x="4065055" y="3602271"/>
                      <a:ext cx="330414" cy="344098"/>
                    </a:xfrm>
                    <a:prstGeom prst="ellipse">
                      <a:avLst/>
                    </a:prstGeom>
                    <a:solidFill>
                      <a:schemeClr val="bg1">
                        <a:lumMod val="50000"/>
                      </a:schemeClr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08" name="Oval 107"/>
                    <p:cNvSpPr/>
                    <p:nvPr/>
                  </p:nvSpPr>
                  <p:spPr>
                    <a:xfrm>
                      <a:off x="3433427" y="3608675"/>
                      <a:ext cx="330414" cy="344098"/>
                    </a:xfrm>
                    <a:prstGeom prst="ellipse">
                      <a:avLst/>
                    </a:prstGeom>
                    <a:solidFill>
                      <a:schemeClr val="bg1">
                        <a:lumMod val="50000"/>
                      </a:schemeClr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99" name="TextBox 98"/>
                  <p:cNvSpPr txBox="1"/>
                  <p:nvPr/>
                </p:nvSpPr>
                <p:spPr>
                  <a:xfrm>
                    <a:off x="2714384" y="3259067"/>
                    <a:ext cx="697627" cy="707886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sz="4000" dirty="0" smtClean="0"/>
                      <a:t>…</a:t>
                    </a:r>
                    <a:endParaRPr lang="en-US" sz="4000" dirty="0"/>
                  </a:p>
                </p:txBody>
              </p:sp>
              <p:sp>
                <p:nvSpPr>
                  <p:cNvPr id="100" name="TextBox 99"/>
                  <p:cNvSpPr txBox="1"/>
                  <p:nvPr/>
                </p:nvSpPr>
                <p:spPr>
                  <a:xfrm>
                    <a:off x="6810271" y="3259067"/>
                    <a:ext cx="697627" cy="707886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sz="4000" dirty="0" smtClean="0"/>
                      <a:t>…</a:t>
                    </a:r>
                    <a:endParaRPr lang="en-US" sz="4000" dirty="0"/>
                  </a:p>
                </p:txBody>
              </p:sp>
              <p:grpSp>
                <p:nvGrpSpPr>
                  <p:cNvPr id="101" name="Group 100"/>
                  <p:cNvGrpSpPr/>
                  <p:nvPr/>
                </p:nvGrpSpPr>
                <p:grpSpPr>
                  <a:xfrm>
                    <a:off x="4678454" y="3599691"/>
                    <a:ext cx="962042" cy="350502"/>
                    <a:chOff x="3433427" y="3602271"/>
                    <a:chExt cx="962042" cy="350502"/>
                  </a:xfrm>
                </p:grpSpPr>
                <p:sp>
                  <p:nvSpPr>
                    <p:cNvPr id="105" name="Oval 104"/>
                    <p:cNvSpPr/>
                    <p:nvPr/>
                  </p:nvSpPr>
                  <p:spPr>
                    <a:xfrm>
                      <a:off x="4065055" y="3602271"/>
                      <a:ext cx="330414" cy="344098"/>
                    </a:xfrm>
                    <a:prstGeom prst="ellipse">
                      <a:avLst/>
                    </a:prstGeom>
                    <a:solidFill>
                      <a:schemeClr val="bg1">
                        <a:lumMod val="50000"/>
                      </a:schemeClr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06" name="Oval 105"/>
                    <p:cNvSpPr/>
                    <p:nvPr/>
                  </p:nvSpPr>
                  <p:spPr>
                    <a:xfrm>
                      <a:off x="3433427" y="3608675"/>
                      <a:ext cx="330414" cy="344098"/>
                    </a:xfrm>
                    <a:prstGeom prst="ellipse">
                      <a:avLst/>
                    </a:prstGeom>
                    <a:solidFill>
                      <a:schemeClr val="bg1">
                        <a:lumMod val="50000"/>
                      </a:schemeClr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02" name="Group 101"/>
                  <p:cNvGrpSpPr/>
                  <p:nvPr/>
                </p:nvGrpSpPr>
                <p:grpSpPr>
                  <a:xfrm>
                    <a:off x="5923481" y="3597111"/>
                    <a:ext cx="962042" cy="350502"/>
                    <a:chOff x="3433427" y="3602271"/>
                    <a:chExt cx="962042" cy="350502"/>
                  </a:xfrm>
                </p:grpSpPr>
                <p:sp>
                  <p:nvSpPr>
                    <p:cNvPr id="103" name="Oval 102"/>
                    <p:cNvSpPr/>
                    <p:nvPr/>
                  </p:nvSpPr>
                  <p:spPr>
                    <a:xfrm>
                      <a:off x="4065055" y="3602271"/>
                      <a:ext cx="330414" cy="344098"/>
                    </a:xfrm>
                    <a:prstGeom prst="ellipse">
                      <a:avLst/>
                    </a:prstGeom>
                    <a:solidFill>
                      <a:schemeClr val="bg1">
                        <a:lumMod val="50000"/>
                      </a:schemeClr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04" name="Oval 103"/>
                    <p:cNvSpPr/>
                    <p:nvPr/>
                  </p:nvSpPr>
                  <p:spPr>
                    <a:xfrm>
                      <a:off x="3433427" y="3608675"/>
                      <a:ext cx="330414" cy="344098"/>
                    </a:xfrm>
                    <a:prstGeom prst="ellipse">
                      <a:avLst/>
                    </a:prstGeom>
                    <a:solidFill>
                      <a:schemeClr val="bg1">
                        <a:lumMod val="50000"/>
                      </a:schemeClr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  <p:graphicFrame>
              <p:nvGraphicFramePr>
                <p:cNvPr id="95" name="Object 94"/>
                <p:cNvGraphicFramePr>
                  <a:graphicFrameLocks noChangeAspect="1"/>
                </p:cNvGraphicFramePr>
                <p:nvPr>
                  <p:extLst/>
                </p:nvPr>
              </p:nvGraphicFramePr>
              <p:xfrm>
                <a:off x="4420849" y="4095700"/>
                <a:ext cx="182562" cy="201613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106300" name="Equation" r:id="rId9" imgW="126720" imgH="139680" progId="Equation.3">
                        <p:embed/>
                      </p:oleObj>
                    </mc:Choice>
                    <mc:Fallback>
                      <p:oleObj name="Equation" r:id="rId9" imgW="126720" imgH="139680" progId="Equation.3">
                        <p:embed/>
                        <p:pic>
                          <p:nvPicPr>
                            <p:cNvPr id="95" name="Object 94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10"/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4420849" y="4095700"/>
                              <a:ext cx="182562" cy="201613"/>
                            </a:xfrm>
                            <a:prstGeom prst="rect">
                              <a:avLst/>
                            </a:prstGeom>
                            <a:solidFill>
                              <a:schemeClr val="bg1"/>
                            </a:solidFill>
                            <a:ln>
                              <a:solidFill>
                                <a:schemeClr val="bg1"/>
                              </a:solidFill>
                            </a:ln>
                            <a:extLst/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  <p:cxnSp>
              <p:nvCxnSpPr>
                <p:cNvPr id="96" name="Straight Arrow Connector 95"/>
                <p:cNvCxnSpPr/>
                <p:nvPr/>
              </p:nvCxnSpPr>
              <p:spPr>
                <a:xfrm>
                  <a:off x="4130298" y="4068255"/>
                  <a:ext cx="725499" cy="0"/>
                </a:xfrm>
                <a:prstGeom prst="straightConnector1">
                  <a:avLst/>
                </a:prstGeom>
                <a:ln w="19050">
                  <a:solidFill>
                    <a:schemeClr val="tx1"/>
                  </a:solidFill>
                  <a:headEnd type="arrow" w="med" len="med"/>
                  <a:tailEnd type="arrow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09" name="Straight Arrow Connector 108"/>
              <p:cNvCxnSpPr/>
              <p:nvPr/>
            </p:nvCxnSpPr>
            <p:spPr>
              <a:xfrm>
                <a:off x="2357075" y="3934192"/>
                <a:ext cx="2284666" cy="1683943"/>
              </a:xfrm>
              <a:prstGeom prst="straightConnector1">
                <a:avLst/>
              </a:prstGeom>
              <a:ln w="19050">
                <a:solidFill>
                  <a:schemeClr val="accent1">
                    <a:lumMod val="75000"/>
                  </a:schemeClr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Straight Connector 61"/>
              <p:cNvCxnSpPr/>
              <p:nvPr/>
            </p:nvCxnSpPr>
            <p:spPr>
              <a:xfrm flipV="1">
                <a:off x="215909" y="3200257"/>
                <a:ext cx="3571172" cy="9971"/>
              </a:xfrm>
              <a:prstGeom prst="line">
                <a:avLst/>
              </a:prstGeom>
              <a:ln w="28575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74" name="Freeform 73"/>
            <p:cNvSpPr/>
            <p:nvPr/>
          </p:nvSpPr>
          <p:spPr>
            <a:xfrm>
              <a:off x="4386019" y="5501898"/>
              <a:ext cx="751668" cy="271220"/>
            </a:xfrm>
            <a:custGeom>
              <a:avLst/>
              <a:gdLst>
                <a:gd name="connsiteX0" fmla="*/ 0 w 751668"/>
                <a:gd name="connsiteY0" fmla="*/ 0 h 271220"/>
                <a:gd name="connsiteX1" fmla="*/ 255722 w 751668"/>
                <a:gd name="connsiteY1" fmla="*/ 116237 h 271220"/>
                <a:gd name="connsiteX2" fmla="*/ 364210 w 751668"/>
                <a:gd name="connsiteY2" fmla="*/ 154983 h 271220"/>
                <a:gd name="connsiteX3" fmla="*/ 565688 w 751668"/>
                <a:gd name="connsiteY3" fmla="*/ 209227 h 271220"/>
                <a:gd name="connsiteX4" fmla="*/ 712922 w 751668"/>
                <a:gd name="connsiteY4" fmla="*/ 255722 h 271220"/>
                <a:gd name="connsiteX5" fmla="*/ 751668 w 751668"/>
                <a:gd name="connsiteY5" fmla="*/ 271220 h 2712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51668" h="271220">
                  <a:moveTo>
                    <a:pt x="0" y="0"/>
                  </a:moveTo>
                  <a:lnTo>
                    <a:pt x="255722" y="116237"/>
                  </a:lnTo>
                  <a:cubicBezTo>
                    <a:pt x="316424" y="142067"/>
                    <a:pt x="312549" y="139485"/>
                    <a:pt x="364210" y="154983"/>
                  </a:cubicBezTo>
                  <a:cubicBezTo>
                    <a:pt x="415871" y="170481"/>
                    <a:pt x="507569" y="192437"/>
                    <a:pt x="565688" y="209227"/>
                  </a:cubicBezTo>
                  <a:cubicBezTo>
                    <a:pt x="623807" y="226017"/>
                    <a:pt x="681925" y="245390"/>
                    <a:pt x="712922" y="255722"/>
                  </a:cubicBezTo>
                  <a:cubicBezTo>
                    <a:pt x="743919" y="266054"/>
                    <a:pt x="747793" y="268637"/>
                    <a:pt x="751668" y="271220"/>
                  </a:cubicBezTo>
                </a:path>
              </a:pathLst>
            </a:custGeom>
            <a:noFill/>
            <a:ln w="28575"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Freeform 75"/>
            <p:cNvSpPr/>
            <p:nvPr/>
          </p:nvSpPr>
          <p:spPr>
            <a:xfrm flipH="1">
              <a:off x="6994894" y="5491568"/>
              <a:ext cx="751668" cy="271220"/>
            </a:xfrm>
            <a:custGeom>
              <a:avLst/>
              <a:gdLst>
                <a:gd name="connsiteX0" fmla="*/ 0 w 751668"/>
                <a:gd name="connsiteY0" fmla="*/ 0 h 271220"/>
                <a:gd name="connsiteX1" fmla="*/ 255722 w 751668"/>
                <a:gd name="connsiteY1" fmla="*/ 116237 h 271220"/>
                <a:gd name="connsiteX2" fmla="*/ 364210 w 751668"/>
                <a:gd name="connsiteY2" fmla="*/ 154983 h 271220"/>
                <a:gd name="connsiteX3" fmla="*/ 565688 w 751668"/>
                <a:gd name="connsiteY3" fmla="*/ 209227 h 271220"/>
                <a:gd name="connsiteX4" fmla="*/ 712922 w 751668"/>
                <a:gd name="connsiteY4" fmla="*/ 255722 h 271220"/>
                <a:gd name="connsiteX5" fmla="*/ 751668 w 751668"/>
                <a:gd name="connsiteY5" fmla="*/ 271220 h 2712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51668" h="271220">
                  <a:moveTo>
                    <a:pt x="0" y="0"/>
                  </a:moveTo>
                  <a:lnTo>
                    <a:pt x="255722" y="116237"/>
                  </a:lnTo>
                  <a:cubicBezTo>
                    <a:pt x="316424" y="142067"/>
                    <a:pt x="312549" y="139485"/>
                    <a:pt x="364210" y="154983"/>
                  </a:cubicBezTo>
                  <a:cubicBezTo>
                    <a:pt x="415871" y="170481"/>
                    <a:pt x="507569" y="192437"/>
                    <a:pt x="565688" y="209227"/>
                  </a:cubicBezTo>
                  <a:cubicBezTo>
                    <a:pt x="623807" y="226017"/>
                    <a:pt x="681925" y="245390"/>
                    <a:pt x="712922" y="255722"/>
                  </a:cubicBezTo>
                  <a:cubicBezTo>
                    <a:pt x="743919" y="266054"/>
                    <a:pt x="747793" y="268637"/>
                    <a:pt x="751668" y="271220"/>
                  </a:cubicBezTo>
                </a:path>
              </a:pathLst>
            </a:custGeom>
            <a:noFill/>
            <a:ln w="28575"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93587" y="1364867"/>
            <a:ext cx="4793514" cy="1260109"/>
            <a:chOff x="93587" y="1364867"/>
            <a:chExt cx="4793514" cy="1260109"/>
          </a:xfrm>
        </p:grpSpPr>
        <p:grpSp>
          <p:nvGrpSpPr>
            <p:cNvPr id="11" name="Group 10"/>
            <p:cNvGrpSpPr/>
            <p:nvPr/>
          </p:nvGrpSpPr>
          <p:grpSpPr>
            <a:xfrm>
              <a:off x="93587" y="1560200"/>
              <a:ext cx="4793514" cy="1064776"/>
              <a:chOff x="2714384" y="3259067"/>
              <a:chExt cx="4793514" cy="1064776"/>
            </a:xfrm>
          </p:grpSpPr>
          <p:grpSp>
            <p:nvGrpSpPr>
              <p:cNvPr id="8" name="Group 7"/>
              <p:cNvGrpSpPr/>
              <p:nvPr/>
            </p:nvGrpSpPr>
            <p:grpSpPr>
              <a:xfrm>
                <a:off x="2714384" y="3259067"/>
                <a:ext cx="4793514" cy="707886"/>
                <a:chOff x="2714384" y="3259067"/>
                <a:chExt cx="4793514" cy="707886"/>
              </a:xfrm>
            </p:grpSpPr>
            <p:grpSp>
              <p:nvGrpSpPr>
                <p:cNvPr id="7" name="Group 6"/>
                <p:cNvGrpSpPr/>
                <p:nvPr/>
              </p:nvGrpSpPr>
              <p:grpSpPr>
                <a:xfrm>
                  <a:off x="3433427" y="3602271"/>
                  <a:ext cx="830309" cy="350502"/>
                  <a:chOff x="3433427" y="3602271"/>
                  <a:chExt cx="830309" cy="350502"/>
                </a:xfrm>
              </p:grpSpPr>
              <p:sp>
                <p:nvSpPr>
                  <p:cNvPr id="29" name="Oval 28"/>
                  <p:cNvSpPr/>
                  <p:nvPr/>
                </p:nvSpPr>
                <p:spPr>
                  <a:xfrm>
                    <a:off x="3933322" y="3602271"/>
                    <a:ext cx="330414" cy="344098"/>
                  </a:xfrm>
                  <a:prstGeom prst="ellipse">
                    <a:avLst/>
                  </a:prstGeom>
                  <a:solidFill>
                    <a:schemeClr val="bg2">
                      <a:lumMod val="60000"/>
                      <a:lumOff val="40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" name="Oval 29"/>
                  <p:cNvSpPr/>
                  <p:nvPr/>
                </p:nvSpPr>
                <p:spPr>
                  <a:xfrm>
                    <a:off x="3433427" y="3608675"/>
                    <a:ext cx="330414" cy="344098"/>
                  </a:xfrm>
                  <a:prstGeom prst="ellipse">
                    <a:avLst/>
                  </a:prstGeom>
                  <a:solidFill>
                    <a:schemeClr val="bg1">
                      <a:lumMod val="50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17" name="TextBox 16"/>
                <p:cNvSpPr txBox="1"/>
                <p:nvPr/>
              </p:nvSpPr>
              <p:spPr>
                <a:xfrm>
                  <a:off x="2714384" y="3259067"/>
                  <a:ext cx="697627" cy="707886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4000" dirty="0" smtClean="0"/>
                    <a:t>…</a:t>
                  </a:r>
                  <a:endParaRPr lang="en-US" sz="4000" dirty="0"/>
                </a:p>
              </p:txBody>
            </p:sp>
            <p:sp>
              <p:nvSpPr>
                <p:cNvPr id="32" name="TextBox 31"/>
                <p:cNvSpPr txBox="1"/>
                <p:nvPr/>
              </p:nvSpPr>
              <p:spPr>
                <a:xfrm>
                  <a:off x="6810271" y="3259067"/>
                  <a:ext cx="697627" cy="707886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4000" dirty="0" smtClean="0"/>
                    <a:t>…</a:t>
                  </a:r>
                  <a:endParaRPr lang="en-US" sz="4000" dirty="0"/>
                </a:p>
              </p:txBody>
            </p:sp>
            <p:grpSp>
              <p:nvGrpSpPr>
                <p:cNvPr id="33" name="Group 32"/>
                <p:cNvGrpSpPr/>
                <p:nvPr/>
              </p:nvGrpSpPr>
              <p:grpSpPr>
                <a:xfrm>
                  <a:off x="4678454" y="3599691"/>
                  <a:ext cx="830309" cy="350502"/>
                  <a:chOff x="3433427" y="3602271"/>
                  <a:chExt cx="830309" cy="350502"/>
                </a:xfrm>
              </p:grpSpPr>
              <p:sp>
                <p:nvSpPr>
                  <p:cNvPr id="34" name="Oval 33"/>
                  <p:cNvSpPr/>
                  <p:nvPr/>
                </p:nvSpPr>
                <p:spPr>
                  <a:xfrm>
                    <a:off x="3933322" y="3602271"/>
                    <a:ext cx="330414" cy="344098"/>
                  </a:xfrm>
                  <a:prstGeom prst="ellipse">
                    <a:avLst/>
                  </a:prstGeom>
                  <a:solidFill>
                    <a:schemeClr val="bg2">
                      <a:lumMod val="60000"/>
                      <a:lumOff val="40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5" name="Oval 34"/>
                  <p:cNvSpPr/>
                  <p:nvPr/>
                </p:nvSpPr>
                <p:spPr>
                  <a:xfrm>
                    <a:off x="3433427" y="3608675"/>
                    <a:ext cx="330414" cy="344098"/>
                  </a:xfrm>
                  <a:prstGeom prst="ellipse">
                    <a:avLst/>
                  </a:prstGeom>
                  <a:solidFill>
                    <a:schemeClr val="bg1">
                      <a:lumMod val="50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36" name="Group 35"/>
                <p:cNvGrpSpPr/>
                <p:nvPr/>
              </p:nvGrpSpPr>
              <p:grpSpPr>
                <a:xfrm>
                  <a:off x="5923481" y="3597111"/>
                  <a:ext cx="830309" cy="350502"/>
                  <a:chOff x="3433427" y="3602271"/>
                  <a:chExt cx="830309" cy="350502"/>
                </a:xfrm>
              </p:grpSpPr>
              <p:sp>
                <p:nvSpPr>
                  <p:cNvPr id="37" name="Oval 36"/>
                  <p:cNvSpPr/>
                  <p:nvPr/>
                </p:nvSpPr>
                <p:spPr>
                  <a:xfrm>
                    <a:off x="3933322" y="3602271"/>
                    <a:ext cx="330414" cy="344098"/>
                  </a:xfrm>
                  <a:prstGeom prst="ellipse">
                    <a:avLst/>
                  </a:prstGeom>
                  <a:solidFill>
                    <a:schemeClr val="bg2">
                      <a:lumMod val="60000"/>
                      <a:lumOff val="40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8" name="Oval 37"/>
                  <p:cNvSpPr/>
                  <p:nvPr/>
                </p:nvSpPr>
                <p:spPr>
                  <a:xfrm>
                    <a:off x="3433427" y="3608675"/>
                    <a:ext cx="330414" cy="344098"/>
                  </a:xfrm>
                  <a:prstGeom prst="ellipse">
                    <a:avLst/>
                  </a:prstGeom>
                  <a:solidFill>
                    <a:schemeClr val="bg1">
                      <a:lumMod val="50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aphicFrame>
            <p:nvGraphicFramePr>
              <p:cNvPr id="39" name="Object 38"/>
              <p:cNvGraphicFramePr>
                <a:graphicFrameLocks noChangeAspect="1"/>
              </p:cNvGraphicFramePr>
              <p:nvPr>
                <p:extLst/>
              </p:nvPr>
            </p:nvGraphicFramePr>
            <p:xfrm>
              <a:off x="4341188" y="4068255"/>
              <a:ext cx="638175" cy="255588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06301" name="Equation" r:id="rId11" imgW="444240" imgH="177480" progId="Equation.3">
                      <p:embed/>
                    </p:oleObj>
                  </mc:Choice>
                  <mc:Fallback>
                    <p:oleObj name="Equation" r:id="rId11" imgW="444240" imgH="177480" progId="Equation.3">
                      <p:embed/>
                      <p:pic>
                        <p:nvPicPr>
                          <p:cNvPr id="39" name="Object 38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2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4341188" y="4068255"/>
                            <a:ext cx="638175" cy="255588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>
                            <a:solidFill>
                              <a:schemeClr val="bg1"/>
                            </a:solidFill>
                          </a:ln>
                          <a:extLst/>
                        </p:spPr>
                      </p:pic>
                    </p:oleObj>
                  </mc:Fallback>
                </mc:AlternateContent>
              </a:graphicData>
            </a:graphic>
          </p:graphicFrame>
          <p:cxnSp>
            <p:nvCxnSpPr>
              <p:cNvPr id="40" name="Straight Arrow Connector 39"/>
              <p:cNvCxnSpPr/>
              <p:nvPr/>
            </p:nvCxnSpPr>
            <p:spPr>
              <a:xfrm>
                <a:off x="4083804" y="4068255"/>
                <a:ext cx="1301857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headEnd type="arrow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" name="TextBox 2"/>
            <p:cNvSpPr txBox="1"/>
            <p:nvPr/>
          </p:nvSpPr>
          <p:spPr>
            <a:xfrm>
              <a:off x="490953" y="1364867"/>
              <a:ext cx="239892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i-FI" dirty="0" smtClean="0"/>
                <a:t>Vahva ja heikko sidos</a:t>
              </a:r>
              <a:endParaRPr lang="en-US" dirty="0"/>
            </a:p>
          </p:txBody>
        </p:sp>
        <p:cxnSp>
          <p:nvCxnSpPr>
            <p:cNvPr id="70" name="Straight Arrow Connector 69"/>
            <p:cNvCxnSpPr/>
            <p:nvPr/>
          </p:nvCxnSpPr>
          <p:spPr>
            <a:xfrm>
              <a:off x="864193" y="1681787"/>
              <a:ext cx="373495" cy="182681"/>
            </a:xfrm>
            <a:prstGeom prst="straightConnector1">
              <a:avLst/>
            </a:prstGeom>
            <a:ln w="19050">
              <a:solidFill>
                <a:schemeClr val="accent1">
                  <a:lumMod val="7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Arrow Connector 71"/>
            <p:cNvCxnSpPr/>
            <p:nvPr/>
          </p:nvCxnSpPr>
          <p:spPr>
            <a:xfrm>
              <a:off x="1736654" y="1699702"/>
              <a:ext cx="140382" cy="260751"/>
            </a:xfrm>
            <a:prstGeom prst="straightConnector1">
              <a:avLst/>
            </a:prstGeom>
            <a:ln w="19050">
              <a:solidFill>
                <a:schemeClr val="accent1">
                  <a:lumMod val="7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2757638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33"/>
          <p:cNvSpPr/>
          <p:nvPr/>
        </p:nvSpPr>
        <p:spPr>
          <a:xfrm>
            <a:off x="175855" y="5577495"/>
            <a:ext cx="8858288" cy="116426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7" name="Group 16"/>
          <p:cNvGrpSpPr/>
          <p:nvPr/>
        </p:nvGrpSpPr>
        <p:grpSpPr>
          <a:xfrm>
            <a:off x="6059832" y="429487"/>
            <a:ext cx="2957190" cy="4654692"/>
            <a:chOff x="5711124" y="996181"/>
            <a:chExt cx="2957190" cy="4654692"/>
          </a:xfrm>
        </p:grpSpPr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711125" y="996181"/>
              <a:ext cx="2957189" cy="4654692"/>
            </a:xfrm>
            <a:prstGeom prst="rect">
              <a:avLst/>
            </a:prstGeom>
          </p:spPr>
        </p:pic>
        <p:cxnSp>
          <p:nvCxnSpPr>
            <p:cNvPr id="11" name="Straight Arrow Connector 10"/>
            <p:cNvCxnSpPr/>
            <p:nvPr/>
          </p:nvCxnSpPr>
          <p:spPr>
            <a:xfrm flipH="1">
              <a:off x="5717251" y="3502616"/>
              <a:ext cx="869525" cy="0"/>
            </a:xfrm>
            <a:prstGeom prst="straightConnector1">
              <a:avLst/>
            </a:prstGeom>
            <a:ln w="28575">
              <a:solidFill>
                <a:schemeClr val="accent3">
                  <a:lumMod val="7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5711125" y="3164280"/>
              <a:ext cx="33855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i="1" dirty="0" smtClean="0"/>
                <a:t>E</a:t>
              </a:r>
              <a:endParaRPr lang="en-US" b="1" i="1" dirty="0"/>
            </a:p>
          </p:txBody>
        </p:sp>
        <p:cxnSp>
          <p:nvCxnSpPr>
            <p:cNvPr id="15" name="Straight Arrow Connector 14"/>
            <p:cNvCxnSpPr/>
            <p:nvPr/>
          </p:nvCxnSpPr>
          <p:spPr>
            <a:xfrm flipH="1">
              <a:off x="5711126" y="3781586"/>
              <a:ext cx="495945" cy="5166"/>
            </a:xfrm>
            <a:prstGeom prst="straightConnector1">
              <a:avLst/>
            </a:prstGeom>
            <a:ln w="28575">
              <a:solidFill>
                <a:schemeClr val="accent3">
                  <a:lumMod val="7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TextBox 15"/>
            <p:cNvSpPr txBox="1"/>
            <p:nvPr/>
          </p:nvSpPr>
          <p:spPr>
            <a:xfrm>
              <a:off x="5711124" y="3781585"/>
              <a:ext cx="2487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i="1" dirty="0" smtClean="0"/>
                <a:t>j</a:t>
              </a:r>
              <a:endParaRPr lang="en-US" b="1" i="1" dirty="0"/>
            </a:p>
          </p:txBody>
        </p:sp>
      </p:grpSp>
      <p:sp>
        <p:nvSpPr>
          <p:cNvPr id="35" name="TextBox 34"/>
          <p:cNvSpPr txBox="1"/>
          <p:nvPr/>
        </p:nvSpPr>
        <p:spPr>
          <a:xfrm>
            <a:off x="76516" y="5072623"/>
            <a:ext cx="5491626" cy="1477328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>
                <a:sym typeface="Wingdings" panose="05000000000000000000" pitchFamily="2" charset="2"/>
              </a:rPr>
              <a:t>P</a:t>
            </a:r>
            <a:r>
              <a:rPr lang="en-US" dirty="0" err="1" smtClean="0">
                <a:sym typeface="Wingdings" panose="05000000000000000000" pitchFamily="2" charset="2"/>
              </a:rPr>
              <a:t>arillinen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määrä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valenssiel</a:t>
            </a:r>
            <a:r>
              <a:rPr lang="en-US" dirty="0" smtClean="0">
                <a:sym typeface="Wingdings" panose="05000000000000000000" pitchFamily="2" charset="2"/>
              </a:rPr>
              <a:t>./</a:t>
            </a:r>
            <a:r>
              <a:rPr lang="en-US" dirty="0" err="1" smtClean="0">
                <a:sym typeface="Wingdings" panose="05000000000000000000" pitchFamily="2" charset="2"/>
              </a:rPr>
              <a:t>alkeiskoppi</a:t>
            </a:r>
            <a:r>
              <a:rPr lang="en-US" dirty="0" smtClean="0">
                <a:sym typeface="Wingdings" panose="05000000000000000000" pitchFamily="2" charset="2"/>
              </a:rPr>
              <a:t>  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(</a:t>
            </a:r>
            <a:r>
              <a:rPr lang="en-US" dirty="0" err="1">
                <a:sym typeface="Wingdings" panose="05000000000000000000" pitchFamily="2" charset="2"/>
              </a:rPr>
              <a:t>Esim</a:t>
            </a:r>
            <a:r>
              <a:rPr lang="en-US" dirty="0">
                <a:sym typeface="Wingdings" panose="05000000000000000000" pitchFamily="2" charset="2"/>
              </a:rPr>
              <a:t>. C</a:t>
            </a:r>
            <a:r>
              <a:rPr lang="en-US" dirty="0" smtClean="0">
                <a:sym typeface="Wingdings" panose="05000000000000000000" pitchFamily="2" charset="2"/>
              </a:rPr>
              <a:t>, </a:t>
            </a:r>
            <a:r>
              <a:rPr lang="en-US" dirty="0" err="1" smtClean="0">
                <a:sym typeface="Wingdings" panose="05000000000000000000" pitchFamily="2" charset="2"/>
              </a:rPr>
              <a:t>NaCl</a:t>
            </a:r>
            <a:r>
              <a:rPr lang="en-US" dirty="0" smtClean="0">
                <a:sym typeface="Wingdings" panose="05000000000000000000" pitchFamily="2" charset="2"/>
              </a:rPr>
              <a:t>, GaAs </a:t>
            </a:r>
            <a:r>
              <a:rPr lang="en-US" dirty="0">
                <a:sym typeface="Wingdings" panose="05000000000000000000" pitchFamily="2" charset="2"/>
              </a:rPr>
              <a:t>…) </a:t>
            </a:r>
            <a:endParaRPr lang="en-US" dirty="0" smtClean="0">
              <a:sym typeface="Wingdings" panose="05000000000000000000" pitchFamily="2" charset="2"/>
            </a:endParaRPr>
          </a:p>
          <a:p>
            <a:r>
              <a:rPr lang="en-US" dirty="0" smtClean="0">
                <a:sym typeface="Wingdings" panose="05000000000000000000" pitchFamily="2" charset="2"/>
              </a:rPr>
              <a:t> </a:t>
            </a:r>
            <a:r>
              <a:rPr lang="en-US" dirty="0" err="1" smtClean="0">
                <a:sym typeface="Wingdings" panose="05000000000000000000" pitchFamily="2" charset="2"/>
              </a:rPr>
              <a:t>ylin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vyö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smtClean="0">
                <a:sym typeface="Wingdings" panose="05000000000000000000" pitchFamily="2" charset="2"/>
              </a:rPr>
              <a:t>on </a:t>
            </a:r>
            <a:r>
              <a:rPr lang="en-US" dirty="0" err="1" smtClean="0">
                <a:sym typeface="Wingdings" panose="05000000000000000000" pitchFamily="2" charset="2"/>
              </a:rPr>
              <a:t>täynnä</a:t>
            </a:r>
            <a:r>
              <a:rPr lang="en-US" dirty="0" smtClean="0">
                <a:sym typeface="Wingdings" panose="05000000000000000000" pitchFamily="2" charset="2"/>
              </a:rPr>
              <a:t>   </a:t>
            </a:r>
            <a:r>
              <a:rPr lang="en-US" dirty="0" err="1" smtClean="0">
                <a:sym typeface="Wingdings" panose="05000000000000000000" pitchFamily="2" charset="2"/>
              </a:rPr>
              <a:t>eriste</a:t>
            </a:r>
            <a:endParaRPr lang="en-US" dirty="0">
              <a:sym typeface="Wingdings" panose="05000000000000000000" pitchFamily="2" charset="2"/>
            </a:endParaRPr>
          </a:p>
          <a:p>
            <a:r>
              <a:rPr lang="en-US" dirty="0" err="1" smtClean="0">
                <a:sym typeface="Wingdings" panose="05000000000000000000" pitchFamily="2" charset="2"/>
              </a:rPr>
              <a:t>Poikkeus</a:t>
            </a:r>
            <a:r>
              <a:rPr lang="en-US" dirty="0" smtClean="0">
                <a:sym typeface="Wingdings" panose="05000000000000000000" pitchFamily="2" charset="2"/>
              </a:rPr>
              <a:t>: </a:t>
            </a:r>
            <a:r>
              <a:rPr lang="en-US" dirty="0" err="1" smtClean="0">
                <a:sym typeface="Wingdings" panose="05000000000000000000" pitchFamily="2" charset="2"/>
              </a:rPr>
              <a:t>ylimmät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eri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orbitaalien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vyöt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päällekkäin</a:t>
            </a:r>
            <a:r>
              <a:rPr lang="en-US" dirty="0" smtClean="0">
                <a:sym typeface="Wingdings" panose="05000000000000000000" pitchFamily="2" charset="2"/>
              </a:rPr>
              <a:t> (</a:t>
            </a:r>
            <a:r>
              <a:rPr lang="en-US" dirty="0" err="1" smtClean="0">
                <a:sym typeface="Wingdings" panose="05000000000000000000" pitchFamily="2" charset="2"/>
              </a:rPr>
              <a:t>Esim</a:t>
            </a:r>
            <a:r>
              <a:rPr lang="en-US" dirty="0" smtClean="0">
                <a:sym typeface="Wingdings" panose="05000000000000000000" pitchFamily="2" charset="2"/>
              </a:rPr>
              <a:t>. Mg, Ca …)  </a:t>
            </a:r>
            <a:r>
              <a:rPr lang="en-US" dirty="0" err="1" smtClean="0">
                <a:sym typeface="Wingdings" panose="05000000000000000000" pitchFamily="2" charset="2"/>
              </a:rPr>
              <a:t>metalli</a:t>
            </a:r>
            <a:endParaRPr lang="en-US" dirty="0"/>
          </a:p>
        </p:txBody>
      </p:sp>
      <p:grpSp>
        <p:nvGrpSpPr>
          <p:cNvPr id="10" name="Group 9"/>
          <p:cNvGrpSpPr/>
          <p:nvPr/>
        </p:nvGrpSpPr>
        <p:grpSpPr>
          <a:xfrm>
            <a:off x="159518" y="705098"/>
            <a:ext cx="5695627" cy="646331"/>
            <a:chOff x="69742" y="934499"/>
            <a:chExt cx="5695627" cy="646331"/>
          </a:xfrm>
        </p:grpSpPr>
        <p:sp>
          <p:nvSpPr>
            <p:cNvPr id="4" name="TextBox 3"/>
            <p:cNvSpPr txBox="1"/>
            <p:nvPr/>
          </p:nvSpPr>
          <p:spPr>
            <a:xfrm>
              <a:off x="69742" y="934499"/>
              <a:ext cx="5695627" cy="646331"/>
            </a:xfrm>
            <a:prstGeom prst="rect">
              <a:avLst/>
            </a:prstGeom>
            <a:noFill/>
            <a:ln w="28575"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 err="1" smtClean="0"/>
                <a:t>Jokaisella</a:t>
              </a:r>
              <a:r>
                <a:rPr lang="en-US" dirty="0" smtClean="0"/>
                <a:t> </a:t>
              </a:r>
              <a:r>
                <a:rPr lang="en-US" dirty="0" err="1" smtClean="0"/>
                <a:t>vyöllä</a:t>
              </a:r>
              <a:r>
                <a:rPr lang="en-US" dirty="0" smtClean="0"/>
                <a:t>  </a:t>
              </a:r>
              <a:r>
                <a:rPr lang="en-US" i="1" dirty="0" smtClean="0"/>
                <a:t>E(k)</a:t>
              </a:r>
              <a:r>
                <a:rPr lang="en-US" dirty="0" smtClean="0"/>
                <a:t> on </a:t>
              </a:r>
              <a:r>
                <a:rPr lang="en-US" i="1" dirty="0" smtClean="0"/>
                <a:t>N</a:t>
              </a:r>
              <a:r>
                <a:rPr lang="en-US" dirty="0" smtClean="0"/>
                <a:t> </a:t>
              </a:r>
              <a:r>
                <a:rPr lang="en-US" dirty="0" err="1" smtClean="0"/>
                <a:t>sallittua</a:t>
              </a:r>
              <a:r>
                <a:rPr lang="en-US" dirty="0" smtClean="0"/>
                <a:t> </a:t>
              </a:r>
              <a:r>
                <a:rPr lang="en-US" i="1" dirty="0" smtClean="0"/>
                <a:t>k</a:t>
              </a:r>
              <a:r>
                <a:rPr lang="en-US" dirty="0" smtClean="0"/>
                <a:t>-</a:t>
              </a:r>
              <a:r>
                <a:rPr lang="en-US" dirty="0" err="1" smtClean="0"/>
                <a:t>arvoa</a:t>
              </a:r>
              <a:r>
                <a:rPr lang="en-US" dirty="0"/>
                <a:t> </a:t>
              </a:r>
              <a:r>
                <a:rPr lang="en-US" dirty="0" smtClean="0"/>
                <a:t>tai      </a:t>
              </a:r>
              <a:r>
                <a:rPr lang="en-US" dirty="0" err="1" smtClean="0"/>
                <a:t>tilaa</a:t>
              </a:r>
              <a:r>
                <a:rPr lang="en-US" dirty="0" smtClean="0"/>
                <a:t>  </a:t>
              </a:r>
            </a:p>
            <a:p>
              <a:r>
                <a:rPr lang="en-US" dirty="0" err="1" smtClean="0"/>
                <a:t>Jokaista</a:t>
              </a:r>
              <a:r>
                <a:rPr lang="en-US" dirty="0" smtClean="0"/>
                <a:t> </a:t>
              </a:r>
              <a:r>
                <a:rPr lang="en-US" i="1" dirty="0" smtClean="0"/>
                <a:t>k</a:t>
              </a:r>
              <a:r>
                <a:rPr lang="en-US" dirty="0" smtClean="0"/>
                <a:t>-</a:t>
              </a:r>
              <a:r>
                <a:rPr lang="en-US" dirty="0" err="1" smtClean="0"/>
                <a:t>arvoa</a:t>
              </a:r>
              <a:r>
                <a:rPr lang="en-US" dirty="0" smtClean="0"/>
                <a:t> </a:t>
              </a:r>
              <a:r>
                <a:rPr lang="en-US" dirty="0" err="1" smtClean="0"/>
                <a:t>vastaa</a:t>
              </a:r>
              <a:r>
                <a:rPr lang="en-US" dirty="0" smtClean="0"/>
                <a:t> spin-</a:t>
              </a:r>
              <a:r>
                <a:rPr lang="en-US" dirty="0" err="1" smtClean="0"/>
                <a:t>ylös</a:t>
              </a:r>
              <a:r>
                <a:rPr lang="en-US" dirty="0" smtClean="0"/>
                <a:t>-  ja spin-alas-</a:t>
              </a:r>
              <a:r>
                <a:rPr lang="en-US" dirty="0" err="1" smtClean="0"/>
                <a:t>tilat</a:t>
              </a:r>
              <a:r>
                <a:rPr lang="en-US" dirty="0" smtClean="0"/>
                <a:t> </a:t>
              </a:r>
              <a:endParaRPr lang="en-US" i="1" dirty="0"/>
            </a:p>
          </p:txBody>
        </p:sp>
        <p:graphicFrame>
          <p:nvGraphicFramePr>
            <p:cNvPr id="36" name="Object 3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923605951"/>
                </p:ext>
              </p:extLst>
            </p:nvPr>
          </p:nvGraphicFramePr>
          <p:xfrm>
            <a:off x="4913233" y="948305"/>
            <a:ext cx="309563" cy="3651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7300" name="Equation" r:id="rId5" imgW="215640" imgH="253800" progId="Equation.3">
                    <p:embed/>
                  </p:oleObj>
                </mc:Choice>
                <mc:Fallback>
                  <p:oleObj name="Equation" r:id="rId5" imgW="215640" imgH="253800" progId="Equation.3">
                    <p:embed/>
                    <p:pic>
                      <p:nvPicPr>
                        <p:cNvPr id="71" name="Object 7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913233" y="948305"/>
                          <a:ext cx="309563" cy="36512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7" name="Slide Number Placeholder 6"/>
          <p:cNvSpPr>
            <a:spLocks noGrp="1"/>
          </p:cNvSpPr>
          <p:nvPr>
            <p:ph type="sldNum" sz="quarter" idx="17"/>
          </p:nvPr>
        </p:nvSpPr>
        <p:spPr>
          <a:xfrm>
            <a:off x="3465717" y="6638753"/>
            <a:ext cx="1544637" cy="125413"/>
          </a:xfrm>
        </p:spPr>
        <p:txBody>
          <a:bodyPr/>
          <a:lstStyle/>
          <a:p>
            <a:pPr>
              <a:defRPr/>
            </a:pPr>
            <a:fld id="{DCA83BC1-1FE6-446C-A567-802BE73925A5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75855" y="26587"/>
            <a:ext cx="879599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err="1" smtClean="0">
                <a:solidFill>
                  <a:srgbClr val="FF8618"/>
                </a:solidFill>
              </a:rPr>
              <a:t>Miehitetyt</a:t>
            </a:r>
            <a:r>
              <a:rPr lang="en-US" sz="2800" b="1" dirty="0" smtClean="0">
                <a:solidFill>
                  <a:srgbClr val="FF8618"/>
                </a:solidFill>
              </a:rPr>
              <a:t>  ja </a:t>
            </a:r>
            <a:r>
              <a:rPr lang="en-US" sz="2800" b="1" dirty="0" err="1" smtClean="0">
                <a:solidFill>
                  <a:srgbClr val="FF8618"/>
                </a:solidFill>
              </a:rPr>
              <a:t>miehittämättömät</a:t>
            </a:r>
            <a:r>
              <a:rPr lang="en-US" sz="2800" b="1" dirty="0" smtClean="0">
                <a:solidFill>
                  <a:srgbClr val="FF8618"/>
                </a:solidFill>
              </a:rPr>
              <a:t>  </a:t>
            </a:r>
            <a:r>
              <a:rPr lang="en-US" sz="2800" b="1" dirty="0" err="1" smtClean="0">
                <a:solidFill>
                  <a:srgbClr val="FF8618"/>
                </a:solidFill>
              </a:rPr>
              <a:t>tilat</a:t>
            </a:r>
            <a:r>
              <a:rPr lang="en-US" sz="2800" b="1" dirty="0" smtClean="0">
                <a:solidFill>
                  <a:srgbClr val="FF8618"/>
                </a:solidFill>
              </a:rPr>
              <a:t> </a:t>
            </a:r>
            <a:r>
              <a:rPr lang="en-US" sz="2800" b="1" dirty="0" err="1" smtClean="0">
                <a:solidFill>
                  <a:srgbClr val="FF8618"/>
                </a:solidFill>
              </a:rPr>
              <a:t>energiavyöllä</a:t>
            </a:r>
            <a:r>
              <a:rPr lang="en-US" sz="2800" b="1" dirty="0" smtClean="0">
                <a:solidFill>
                  <a:srgbClr val="FF8618"/>
                </a:solidFill>
              </a:rPr>
              <a:t> </a:t>
            </a:r>
            <a:endParaRPr lang="en-US" sz="2800" b="1" dirty="0">
              <a:solidFill>
                <a:srgbClr val="FF8618"/>
              </a:solidFill>
            </a:endParaRPr>
          </a:p>
        </p:txBody>
      </p:sp>
      <p:grpSp>
        <p:nvGrpSpPr>
          <p:cNvPr id="43" name="Group 42"/>
          <p:cNvGrpSpPr/>
          <p:nvPr/>
        </p:nvGrpSpPr>
        <p:grpSpPr>
          <a:xfrm>
            <a:off x="72716" y="4271001"/>
            <a:ext cx="8792069" cy="2592076"/>
            <a:chOff x="72716" y="4271001"/>
            <a:chExt cx="8792069" cy="2592076"/>
          </a:xfrm>
        </p:grpSpPr>
        <p:grpSp>
          <p:nvGrpSpPr>
            <p:cNvPr id="18" name="Group 17"/>
            <p:cNvGrpSpPr/>
            <p:nvPr/>
          </p:nvGrpSpPr>
          <p:grpSpPr>
            <a:xfrm>
              <a:off x="6199314" y="4972349"/>
              <a:ext cx="2665471" cy="1890728"/>
              <a:chOff x="6049913" y="1510083"/>
              <a:chExt cx="2665471" cy="1890728"/>
            </a:xfrm>
          </p:grpSpPr>
          <p:grpSp>
            <p:nvGrpSpPr>
              <p:cNvPr id="19" name="Group 18"/>
              <p:cNvGrpSpPr/>
              <p:nvPr/>
            </p:nvGrpSpPr>
            <p:grpSpPr>
              <a:xfrm>
                <a:off x="6244492" y="1510083"/>
                <a:ext cx="2470892" cy="1770664"/>
                <a:chOff x="5330092" y="1734525"/>
                <a:chExt cx="2470892" cy="1770664"/>
              </a:xfrm>
            </p:grpSpPr>
            <p:graphicFrame>
              <p:nvGraphicFramePr>
                <p:cNvPr id="23" name="Object 22"/>
                <p:cNvGraphicFramePr>
                  <a:graphicFrameLocks noChangeAspect="1"/>
                </p:cNvGraphicFramePr>
                <p:nvPr>
                  <p:extLst>
                    <p:ext uri="{D42A27DB-BD31-4B8C-83A1-F6EECF244321}">
                      <p14:modId xmlns:p14="http://schemas.microsoft.com/office/powerpoint/2010/main" val="1114438800"/>
                    </p:ext>
                  </p:extLst>
                </p:nvPr>
              </p:nvGraphicFramePr>
              <p:xfrm>
                <a:off x="6550025" y="1854200"/>
                <a:ext cx="254000" cy="376238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127301" name="Equation" r:id="rId7" imgW="177480" imgH="241200" progId="Equation.3">
                        <p:embed/>
                      </p:oleObj>
                    </mc:Choice>
                    <mc:Fallback>
                      <p:oleObj name="Equation" r:id="rId7" imgW="177480" imgH="241200" progId="Equation.3">
                        <p:embed/>
                        <p:pic>
                          <p:nvPicPr>
                            <p:cNvPr id="23" name="Object 22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8"/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6550025" y="1854200"/>
                              <a:ext cx="254000" cy="376238"/>
                            </a:xfrm>
                            <a:prstGeom prst="rect">
                              <a:avLst/>
                            </a:prstGeom>
                            <a:noFill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rgbClr val="FFFFFF"/>
                                  </a:solidFill>
                                </a14:hiddenFill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  <p:sp>
              <p:nvSpPr>
                <p:cNvPr id="24" name="Oval 23"/>
                <p:cNvSpPr/>
                <p:nvPr/>
              </p:nvSpPr>
              <p:spPr>
                <a:xfrm>
                  <a:off x="5982681" y="2325076"/>
                  <a:ext cx="945661" cy="945662"/>
                </a:xfrm>
                <a:prstGeom prst="ellipse">
                  <a:avLst/>
                </a:prstGeom>
                <a:solidFill>
                  <a:schemeClr val="accent1">
                    <a:lumMod val="20000"/>
                    <a:lumOff val="8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i-FI"/>
                </a:p>
              </p:txBody>
            </p:sp>
            <p:graphicFrame>
              <p:nvGraphicFramePr>
                <p:cNvPr id="25" name="Object 24"/>
                <p:cNvGraphicFramePr>
                  <a:graphicFrameLocks noChangeAspect="1"/>
                </p:cNvGraphicFramePr>
                <p:nvPr>
                  <p:extLst>
                    <p:ext uri="{D42A27DB-BD31-4B8C-83A1-F6EECF244321}">
                      <p14:modId xmlns:p14="http://schemas.microsoft.com/office/powerpoint/2010/main" val="3099392645"/>
                    </p:ext>
                  </p:extLst>
                </p:nvPr>
              </p:nvGraphicFramePr>
              <p:xfrm>
                <a:off x="7172325" y="2471854"/>
                <a:ext cx="236538" cy="355600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127302" name="Equation" r:id="rId9" imgW="164880" imgH="228600" progId="Equation.3">
                        <p:embed/>
                      </p:oleObj>
                    </mc:Choice>
                    <mc:Fallback>
                      <p:oleObj name="Equation" r:id="rId9" imgW="164880" imgH="228600" progId="Equation.3">
                        <p:embed/>
                        <p:pic>
                          <p:nvPicPr>
                            <p:cNvPr id="25" name="Object 24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10"/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7172325" y="2471854"/>
                              <a:ext cx="236538" cy="355600"/>
                            </a:xfrm>
                            <a:prstGeom prst="rect">
                              <a:avLst/>
                            </a:prstGeom>
                            <a:noFill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rgbClr val="FFFFFF"/>
                                  </a:solidFill>
                                </a14:hiddenFill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  <p:sp>
              <p:nvSpPr>
                <p:cNvPr id="26" name="Oval 25"/>
                <p:cNvSpPr/>
                <p:nvPr/>
              </p:nvSpPr>
              <p:spPr>
                <a:xfrm>
                  <a:off x="6135081" y="2321176"/>
                  <a:ext cx="945661" cy="945662"/>
                </a:xfrm>
                <a:prstGeom prst="ellipse">
                  <a:avLst/>
                </a:prstGeom>
                <a:solidFill>
                  <a:srgbClr val="00B0F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i-FI"/>
                </a:p>
              </p:txBody>
            </p:sp>
            <p:cxnSp>
              <p:nvCxnSpPr>
                <p:cNvPr id="27" name="Straight Arrow Connector 26"/>
                <p:cNvCxnSpPr/>
                <p:nvPr/>
              </p:nvCxnSpPr>
              <p:spPr>
                <a:xfrm flipH="1" flipV="1">
                  <a:off x="6506307" y="1981189"/>
                  <a:ext cx="7816" cy="1524000"/>
                </a:xfrm>
                <a:prstGeom prst="straightConnector1">
                  <a:avLst/>
                </a:prstGeom>
                <a:ln w="1905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" name="Straight Arrow Connector 27"/>
                <p:cNvCxnSpPr/>
                <p:nvPr/>
              </p:nvCxnSpPr>
              <p:spPr>
                <a:xfrm>
                  <a:off x="5687649" y="2793978"/>
                  <a:ext cx="1543537" cy="0"/>
                </a:xfrm>
                <a:prstGeom prst="straightConnector1">
                  <a:avLst/>
                </a:prstGeom>
                <a:ln w="1905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" name="Straight Arrow Connector 28"/>
                <p:cNvCxnSpPr/>
                <p:nvPr/>
              </p:nvCxnSpPr>
              <p:spPr>
                <a:xfrm flipH="1">
                  <a:off x="5330092" y="2184379"/>
                  <a:ext cx="707294" cy="0"/>
                </a:xfrm>
                <a:prstGeom prst="straightConnector1">
                  <a:avLst/>
                </a:prstGeom>
                <a:ln w="28575">
                  <a:solidFill>
                    <a:srgbClr val="FF0000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aphicFrame>
              <p:nvGraphicFramePr>
                <p:cNvPr id="30" name="Object 29"/>
                <p:cNvGraphicFramePr>
                  <a:graphicFrameLocks noChangeAspect="1"/>
                </p:cNvGraphicFramePr>
                <p:nvPr>
                  <p:extLst>
                    <p:ext uri="{D42A27DB-BD31-4B8C-83A1-F6EECF244321}">
                      <p14:modId xmlns:p14="http://schemas.microsoft.com/office/powerpoint/2010/main" val="1226239164"/>
                    </p:ext>
                  </p:extLst>
                </p:nvPr>
              </p:nvGraphicFramePr>
              <p:xfrm>
                <a:off x="5520483" y="1734525"/>
                <a:ext cx="280987" cy="401638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127303" name="Kaava" r:id="rId11" imgW="152280" imgH="203040" progId="Equation.3">
                        <p:embed/>
                      </p:oleObj>
                    </mc:Choice>
                    <mc:Fallback>
                      <p:oleObj name="Kaava" r:id="rId11" imgW="152280" imgH="203040" progId="Equation.3">
                        <p:embed/>
                        <p:pic>
                          <p:nvPicPr>
                            <p:cNvPr id="31" name="Object 30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12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5520483" y="1734525"/>
                              <a:ext cx="280987" cy="401638"/>
                            </a:xfrm>
                            <a:prstGeom prst="rect">
                              <a:avLst/>
                            </a:prstGeom>
                            <a:noFill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rgbClr val="FFFFFF"/>
                                  </a:solidFill>
                                </a14:hiddenFill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  <p:cxnSp>
              <p:nvCxnSpPr>
                <p:cNvPr id="31" name="Straight Arrow Connector 30"/>
                <p:cNvCxnSpPr>
                  <a:stCxn id="26" idx="7"/>
                </p:cNvCxnSpPr>
                <p:nvPr/>
              </p:nvCxnSpPr>
              <p:spPr>
                <a:xfrm flipH="1">
                  <a:off x="6037386" y="2459665"/>
                  <a:ext cx="904867" cy="417390"/>
                </a:xfrm>
                <a:prstGeom prst="straightConnector1">
                  <a:avLst/>
                </a:prstGeom>
                <a:ln w="28575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" name="Straight Arrow Connector 31"/>
                <p:cNvCxnSpPr/>
                <p:nvPr/>
              </p:nvCxnSpPr>
              <p:spPr>
                <a:xfrm flipH="1">
                  <a:off x="6742223" y="2183566"/>
                  <a:ext cx="233009" cy="330796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headEnd type="none" w="med" len="med"/>
                  <a:tailEnd type="triangl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3" name="TextBox 32"/>
                <p:cNvSpPr txBox="1"/>
                <p:nvPr/>
              </p:nvSpPr>
              <p:spPr>
                <a:xfrm>
                  <a:off x="6885349" y="1848317"/>
                  <a:ext cx="915635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fi-FI" dirty="0" smtClean="0"/>
                    <a:t>Sironta</a:t>
                  </a:r>
                  <a:endParaRPr lang="fi-FI" dirty="0"/>
                </a:p>
              </p:txBody>
            </p:sp>
          </p:grpSp>
          <p:cxnSp>
            <p:nvCxnSpPr>
              <p:cNvPr id="20" name="Straight Arrow Connector 19"/>
              <p:cNvCxnSpPr/>
              <p:nvPr/>
            </p:nvCxnSpPr>
            <p:spPr>
              <a:xfrm>
                <a:off x="7189187" y="2628532"/>
                <a:ext cx="218153" cy="0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aphicFrame>
            <p:nvGraphicFramePr>
              <p:cNvPr id="21" name="Object 20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806337557"/>
                  </p:ext>
                </p:extLst>
              </p:nvPr>
            </p:nvGraphicFramePr>
            <p:xfrm>
              <a:off x="6049913" y="2922974"/>
              <a:ext cx="1050925" cy="477837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27304" name="Equation" r:id="rId13" imgW="571320" imgH="241200" progId="Equation.3">
                      <p:embed/>
                    </p:oleObj>
                  </mc:Choice>
                  <mc:Fallback>
                    <p:oleObj name="Equation" r:id="rId13" imgW="571320" imgH="241200" progId="Equation.3">
                      <p:embed/>
                      <p:pic>
                        <p:nvPicPr>
                          <p:cNvPr id="45" name="Object 44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4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6049913" y="2922974"/>
                            <a:ext cx="1050925" cy="477837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cxnSp>
            <p:nvCxnSpPr>
              <p:cNvPr id="22" name="Straight Arrow Connector 21"/>
              <p:cNvCxnSpPr/>
              <p:nvPr/>
            </p:nvCxnSpPr>
            <p:spPr>
              <a:xfrm flipV="1">
                <a:off x="6681216" y="2665972"/>
                <a:ext cx="566067" cy="350069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0" name="TextBox 39"/>
            <p:cNvSpPr txBox="1"/>
            <p:nvPr/>
          </p:nvSpPr>
          <p:spPr>
            <a:xfrm>
              <a:off x="72716" y="4271001"/>
              <a:ext cx="6090256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 smtClean="0">
                  <a:sym typeface="Wingdings" panose="05000000000000000000" pitchFamily="2" charset="2"/>
                </a:rPr>
                <a:t> </a:t>
              </a:r>
            </a:p>
            <a:p>
              <a:r>
                <a:rPr lang="en-US" dirty="0" err="1" smtClean="0">
                  <a:sym typeface="Wingdings" panose="05000000000000000000" pitchFamily="2" charset="2"/>
                </a:rPr>
                <a:t>Vrt</a:t>
              </a:r>
              <a:r>
                <a:rPr lang="en-US" dirty="0" smtClean="0">
                  <a:sym typeface="Wingdings" panose="05000000000000000000" pitchFamily="2" charset="2"/>
                </a:rPr>
                <a:t>. Fermi-</a:t>
              </a:r>
              <a:r>
                <a:rPr lang="en-US" dirty="0" err="1" smtClean="0">
                  <a:sym typeface="Wingdings" panose="05000000000000000000" pitchFamily="2" charset="2"/>
                </a:rPr>
                <a:t>pallon</a:t>
              </a:r>
              <a:r>
                <a:rPr lang="en-US" dirty="0" smtClean="0">
                  <a:sym typeface="Wingdings" panose="05000000000000000000" pitchFamily="2" charset="2"/>
                </a:rPr>
                <a:t> </a:t>
              </a:r>
              <a:r>
                <a:rPr lang="en-US" dirty="0" err="1" smtClean="0">
                  <a:sym typeface="Wingdings" panose="05000000000000000000" pitchFamily="2" charset="2"/>
                </a:rPr>
                <a:t>siirtymien</a:t>
              </a:r>
              <a:r>
                <a:rPr lang="en-US" dirty="0" smtClean="0">
                  <a:sym typeface="Wingdings" panose="05000000000000000000" pitchFamily="2" charset="2"/>
                </a:rPr>
                <a:t> </a:t>
              </a:r>
              <a:r>
                <a:rPr lang="en-US" dirty="0" err="1" smtClean="0">
                  <a:sym typeface="Wingdings" panose="05000000000000000000" pitchFamily="2" charset="2"/>
                </a:rPr>
                <a:t>vapaiden</a:t>
              </a:r>
              <a:r>
                <a:rPr lang="en-US" dirty="0" smtClean="0">
                  <a:sym typeface="Wingdings" panose="05000000000000000000" pitchFamily="2" charset="2"/>
                </a:rPr>
                <a:t> </a:t>
              </a:r>
              <a:r>
                <a:rPr lang="en-US" dirty="0" err="1" smtClean="0">
                  <a:sym typeface="Wingdings" panose="05000000000000000000" pitchFamily="2" charset="2"/>
                </a:rPr>
                <a:t>elektronien</a:t>
              </a:r>
              <a:r>
                <a:rPr lang="en-US" dirty="0">
                  <a:sym typeface="Wingdings" panose="05000000000000000000" pitchFamily="2" charset="2"/>
                </a:rPr>
                <a:t> </a:t>
              </a:r>
              <a:r>
                <a:rPr lang="en-US" dirty="0" err="1" smtClean="0">
                  <a:sym typeface="Wingdings" panose="05000000000000000000" pitchFamily="2" charset="2"/>
                </a:rPr>
                <a:t>mallissa</a:t>
              </a:r>
              <a:endParaRPr lang="en-US" dirty="0"/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175416" y="3136890"/>
            <a:ext cx="4254100" cy="1212299"/>
            <a:chOff x="175416" y="3136890"/>
            <a:chExt cx="4254100" cy="1212299"/>
          </a:xfrm>
        </p:grpSpPr>
        <p:sp>
          <p:nvSpPr>
            <p:cNvPr id="5" name="TextBox 4"/>
            <p:cNvSpPr txBox="1"/>
            <p:nvPr/>
          </p:nvSpPr>
          <p:spPr>
            <a:xfrm>
              <a:off x="175416" y="3136890"/>
              <a:ext cx="2592786" cy="369332"/>
            </a:xfrm>
            <a:prstGeom prst="rect">
              <a:avLst/>
            </a:prstGeom>
            <a:noFill/>
            <a:ln w="28575"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 err="1" smtClean="0"/>
                <a:t>Ulkoinen</a:t>
              </a:r>
              <a:r>
                <a:rPr lang="en-US" dirty="0" smtClean="0"/>
                <a:t> </a:t>
              </a:r>
              <a:r>
                <a:rPr lang="en-US" dirty="0" err="1" smtClean="0"/>
                <a:t>sähkökenttä</a:t>
              </a:r>
              <a:r>
                <a:rPr lang="en-US" dirty="0" smtClean="0"/>
                <a:t> </a:t>
              </a:r>
              <a:r>
                <a:rPr lang="en-US" b="1" i="1" dirty="0" smtClean="0"/>
                <a:t>E</a:t>
              </a:r>
              <a:endParaRPr lang="en-US" dirty="0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694994" y="3702858"/>
              <a:ext cx="3734522" cy="646331"/>
            </a:xfrm>
            <a:prstGeom prst="rect">
              <a:avLst/>
            </a:prstGeom>
            <a:noFill/>
            <a:ln w="28575">
              <a:solidFill>
                <a:srgbClr val="FF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 err="1" smtClean="0">
                  <a:sym typeface="Wingdings" panose="05000000000000000000" pitchFamily="2" charset="2"/>
                </a:rPr>
                <a:t>Virityksiä</a:t>
              </a:r>
              <a:r>
                <a:rPr lang="en-US" dirty="0" smtClean="0">
                  <a:sym typeface="Wingdings" panose="05000000000000000000" pitchFamily="2" charset="2"/>
                </a:rPr>
                <a:t> Fermi-</a:t>
              </a:r>
              <a:r>
                <a:rPr lang="en-US" dirty="0" err="1" smtClean="0">
                  <a:sym typeface="Wingdings" panose="05000000000000000000" pitchFamily="2" charset="2"/>
                </a:rPr>
                <a:t>pinnan</a:t>
              </a:r>
              <a:r>
                <a:rPr lang="en-US" dirty="0" smtClean="0">
                  <a:sym typeface="Wingdings" panose="05000000000000000000" pitchFamily="2" charset="2"/>
                </a:rPr>
                <a:t> </a:t>
              </a:r>
              <a:r>
                <a:rPr lang="en-US" dirty="0" err="1" smtClean="0">
                  <a:sym typeface="Wingdings" panose="05000000000000000000" pitchFamily="2" charset="2"/>
                </a:rPr>
                <a:t>yläpuolelle</a:t>
              </a:r>
              <a:r>
                <a:rPr lang="en-US" dirty="0" smtClean="0">
                  <a:sym typeface="Wingdings" panose="05000000000000000000" pitchFamily="2" charset="2"/>
                </a:rPr>
                <a:t>  </a:t>
              </a:r>
            </a:p>
            <a:p>
              <a:pPr marL="285750" indent="-285750">
                <a:buFont typeface="Wingdings" panose="05000000000000000000" pitchFamily="2" charset="2"/>
                <a:buChar char="è"/>
              </a:pPr>
              <a:r>
                <a:rPr lang="en-US" dirty="0" err="1" smtClean="0">
                  <a:sym typeface="Wingdings" panose="05000000000000000000" pitchFamily="2" charset="2"/>
                </a:rPr>
                <a:t>epätasapaino</a:t>
              </a:r>
              <a:r>
                <a:rPr lang="en-US" dirty="0" smtClean="0">
                  <a:sym typeface="Wingdings" panose="05000000000000000000" pitchFamily="2" charset="2"/>
                </a:rPr>
                <a:t>   </a:t>
              </a:r>
              <a:r>
                <a:rPr lang="en-US" dirty="0" err="1" smtClean="0">
                  <a:sym typeface="Wingdings" panose="05000000000000000000" pitchFamily="2" charset="2"/>
                </a:rPr>
                <a:t>Sähkövirta</a:t>
              </a:r>
              <a:r>
                <a:rPr lang="en-US" dirty="0" smtClean="0">
                  <a:sym typeface="Wingdings" panose="05000000000000000000" pitchFamily="2" charset="2"/>
                </a:rPr>
                <a:t> </a:t>
              </a:r>
            </a:p>
          </p:txBody>
        </p:sp>
        <p:sp>
          <p:nvSpPr>
            <p:cNvPr id="41" name="Right Arrow 40"/>
            <p:cNvSpPr/>
            <p:nvPr/>
          </p:nvSpPr>
          <p:spPr>
            <a:xfrm>
              <a:off x="202725" y="3802290"/>
              <a:ext cx="379891" cy="172242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2" name="Rectangle 41"/>
          <p:cNvSpPr/>
          <p:nvPr/>
        </p:nvSpPr>
        <p:spPr>
          <a:xfrm>
            <a:off x="6047419" y="2705007"/>
            <a:ext cx="2903650" cy="224043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159518" y="1434359"/>
            <a:ext cx="6886964" cy="1385719"/>
            <a:chOff x="159518" y="1434359"/>
            <a:chExt cx="6886964" cy="1385719"/>
          </a:xfrm>
        </p:grpSpPr>
        <p:grpSp>
          <p:nvGrpSpPr>
            <p:cNvPr id="12" name="Group 11"/>
            <p:cNvGrpSpPr/>
            <p:nvPr/>
          </p:nvGrpSpPr>
          <p:grpSpPr>
            <a:xfrm>
              <a:off x="159518" y="1434359"/>
              <a:ext cx="5653887" cy="1385719"/>
              <a:chOff x="159518" y="1434359"/>
              <a:chExt cx="5653887" cy="1385719"/>
            </a:xfrm>
          </p:grpSpPr>
          <p:sp>
            <p:nvSpPr>
              <p:cNvPr id="37" name="TextBox 36"/>
              <p:cNvSpPr txBox="1"/>
              <p:nvPr/>
            </p:nvSpPr>
            <p:spPr>
              <a:xfrm>
                <a:off x="159518" y="1896748"/>
                <a:ext cx="5653887" cy="923330"/>
              </a:xfrm>
              <a:prstGeom prst="rect">
                <a:avLst/>
              </a:prstGeom>
              <a:noFill/>
              <a:ln w="28575">
                <a:solidFill>
                  <a:srgbClr val="FF0000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sym typeface="Wingdings" panose="05000000000000000000" pitchFamily="2" charset="2"/>
                  </a:rPr>
                  <a:t>1 </a:t>
                </a:r>
                <a:r>
                  <a:rPr lang="en-US" dirty="0" err="1" smtClean="0">
                    <a:sym typeface="Wingdings" panose="05000000000000000000" pitchFamily="2" charset="2"/>
                  </a:rPr>
                  <a:t>valenssiel</a:t>
                </a:r>
                <a:r>
                  <a:rPr lang="en-US" dirty="0" smtClean="0">
                    <a:sym typeface="Wingdings" panose="05000000000000000000" pitchFamily="2" charset="2"/>
                  </a:rPr>
                  <a:t>./</a:t>
                </a:r>
                <a:r>
                  <a:rPr lang="en-US" dirty="0" err="1" smtClean="0">
                    <a:sym typeface="Wingdings" panose="05000000000000000000" pitchFamily="2" charset="2"/>
                  </a:rPr>
                  <a:t>alkeiskoppi</a:t>
                </a:r>
                <a:r>
                  <a:rPr lang="en-US" dirty="0" smtClean="0">
                    <a:sym typeface="Wingdings" panose="05000000000000000000" pitchFamily="2" charset="2"/>
                  </a:rPr>
                  <a:t> (</a:t>
                </a:r>
                <a:r>
                  <a:rPr lang="en-US" dirty="0" err="1" smtClean="0">
                    <a:sym typeface="Wingdings" panose="05000000000000000000" pitchFamily="2" charset="2"/>
                  </a:rPr>
                  <a:t>Esim</a:t>
                </a:r>
                <a:r>
                  <a:rPr lang="en-US" dirty="0" smtClean="0">
                    <a:sym typeface="Wingdings" panose="05000000000000000000" pitchFamily="2" charset="2"/>
                  </a:rPr>
                  <a:t>. Li, Na …) </a:t>
                </a:r>
              </a:p>
              <a:p>
                <a:pPr marL="285750" indent="-285750">
                  <a:buFont typeface="Wingdings" panose="05000000000000000000" pitchFamily="2" charset="2"/>
                  <a:buChar char="è"/>
                </a:pPr>
                <a:r>
                  <a:rPr lang="en-US" dirty="0" err="1">
                    <a:sym typeface="Wingdings" panose="05000000000000000000" pitchFamily="2" charset="2"/>
                  </a:rPr>
                  <a:t>Y</a:t>
                </a:r>
                <a:r>
                  <a:rPr lang="en-US" dirty="0" err="1" smtClean="0">
                    <a:sym typeface="Wingdings" panose="05000000000000000000" pitchFamily="2" charset="2"/>
                  </a:rPr>
                  <a:t>lin</a:t>
                </a:r>
                <a:r>
                  <a:rPr lang="en-US" dirty="0" smtClean="0">
                    <a:sym typeface="Wingdings" panose="05000000000000000000" pitchFamily="2" charset="2"/>
                  </a:rPr>
                  <a:t> </a:t>
                </a:r>
                <a:r>
                  <a:rPr lang="en-US" dirty="0" err="1" smtClean="0">
                    <a:sym typeface="Wingdings" panose="05000000000000000000" pitchFamily="2" charset="2"/>
                  </a:rPr>
                  <a:t>vyö</a:t>
                </a:r>
                <a:r>
                  <a:rPr lang="en-US" dirty="0" smtClean="0">
                    <a:sym typeface="Wingdings" panose="05000000000000000000" pitchFamily="2" charset="2"/>
                  </a:rPr>
                  <a:t> on </a:t>
                </a:r>
                <a:r>
                  <a:rPr lang="en-US" dirty="0" err="1" smtClean="0">
                    <a:sym typeface="Wingdings" panose="05000000000000000000" pitchFamily="2" charset="2"/>
                  </a:rPr>
                  <a:t>puoliksi</a:t>
                </a:r>
                <a:r>
                  <a:rPr lang="en-US" dirty="0" smtClean="0">
                    <a:sym typeface="Wingdings" panose="05000000000000000000" pitchFamily="2" charset="2"/>
                  </a:rPr>
                  <a:t> </a:t>
                </a:r>
                <a:r>
                  <a:rPr lang="en-US" dirty="0" err="1" smtClean="0">
                    <a:sym typeface="Wingdings" panose="05000000000000000000" pitchFamily="2" charset="2"/>
                  </a:rPr>
                  <a:t>täynnä</a:t>
                </a:r>
                <a:r>
                  <a:rPr lang="en-US" dirty="0" smtClean="0">
                    <a:sym typeface="Wingdings" panose="05000000000000000000" pitchFamily="2" charset="2"/>
                  </a:rPr>
                  <a:t> Fermi-</a:t>
                </a:r>
                <a:r>
                  <a:rPr lang="en-US" dirty="0" err="1" smtClean="0">
                    <a:sym typeface="Wingdings" panose="05000000000000000000" pitchFamily="2" charset="2"/>
                  </a:rPr>
                  <a:t>energiaa</a:t>
                </a:r>
                <a:r>
                  <a:rPr lang="en-US" dirty="0" smtClean="0">
                    <a:sym typeface="Wingdings" panose="05000000000000000000" pitchFamily="2" charset="2"/>
                  </a:rPr>
                  <a:t>  </a:t>
                </a:r>
                <a:r>
                  <a:rPr lang="en-US" dirty="0" err="1" smtClean="0">
                    <a:sym typeface="Wingdings" panose="05000000000000000000" pitchFamily="2" charset="2"/>
                  </a:rPr>
                  <a:t>myöten</a:t>
                </a:r>
                <a:endParaRPr lang="en-US" dirty="0" smtClean="0">
                  <a:sym typeface="Wingdings" panose="05000000000000000000" pitchFamily="2" charset="2"/>
                </a:endParaRPr>
              </a:p>
              <a:p>
                <a:pPr marL="285750" indent="-285750">
                  <a:buFont typeface="Wingdings" panose="05000000000000000000" pitchFamily="2" charset="2"/>
                  <a:buChar char="è"/>
                </a:pPr>
                <a:r>
                  <a:rPr lang="fi-FI" dirty="0" smtClean="0">
                    <a:sym typeface="Wingdings" panose="05000000000000000000" pitchFamily="2" charset="2"/>
                  </a:rPr>
                  <a:t>Metalli</a:t>
                </a:r>
                <a:endParaRPr lang="en-US" dirty="0"/>
              </a:p>
            </p:txBody>
          </p:sp>
          <p:sp>
            <p:nvSpPr>
              <p:cNvPr id="38" name="Right Arrow 37"/>
              <p:cNvSpPr/>
              <p:nvPr/>
            </p:nvSpPr>
            <p:spPr>
              <a:xfrm rot="5400000">
                <a:off x="1869125" y="1538184"/>
                <a:ext cx="379891" cy="172242"/>
              </a:xfrm>
              <a:prstGeom prst="right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44" name="Straight Arrow Connector 43"/>
            <p:cNvCxnSpPr/>
            <p:nvPr/>
          </p:nvCxnSpPr>
          <p:spPr>
            <a:xfrm flipV="1">
              <a:off x="5825819" y="1993583"/>
              <a:ext cx="1220663" cy="503415"/>
            </a:xfrm>
            <a:prstGeom prst="straightConnector1">
              <a:avLst/>
            </a:prstGeom>
            <a:ln w="19050">
              <a:solidFill>
                <a:schemeClr val="accent1">
                  <a:lumMod val="7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0267124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4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Rectangle 74"/>
          <p:cNvSpPr/>
          <p:nvPr/>
        </p:nvSpPr>
        <p:spPr>
          <a:xfrm>
            <a:off x="175855" y="5577495"/>
            <a:ext cx="8858288" cy="116426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Rectangle 115"/>
          <p:cNvSpPr/>
          <p:nvPr/>
        </p:nvSpPr>
        <p:spPr>
          <a:xfrm>
            <a:off x="224725" y="5517448"/>
            <a:ext cx="3316638" cy="132505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1" name="Group 30"/>
          <p:cNvGrpSpPr/>
          <p:nvPr/>
        </p:nvGrpSpPr>
        <p:grpSpPr>
          <a:xfrm>
            <a:off x="3152080" y="726395"/>
            <a:ext cx="6092349" cy="2305050"/>
            <a:chOff x="2925686" y="945106"/>
            <a:chExt cx="6092349" cy="2305050"/>
          </a:xfrm>
        </p:grpSpPr>
        <p:grpSp>
          <p:nvGrpSpPr>
            <p:cNvPr id="18" name="Group 17"/>
            <p:cNvGrpSpPr/>
            <p:nvPr/>
          </p:nvGrpSpPr>
          <p:grpSpPr>
            <a:xfrm>
              <a:off x="2941085" y="945106"/>
              <a:ext cx="6076950" cy="2305050"/>
              <a:chOff x="2418134" y="1208891"/>
              <a:chExt cx="6076950" cy="2305050"/>
            </a:xfrm>
          </p:grpSpPr>
          <p:grpSp>
            <p:nvGrpSpPr>
              <p:cNvPr id="69" name="Group 68"/>
              <p:cNvGrpSpPr/>
              <p:nvPr/>
            </p:nvGrpSpPr>
            <p:grpSpPr>
              <a:xfrm>
                <a:off x="2418134" y="1208891"/>
                <a:ext cx="6076950" cy="2305050"/>
                <a:chOff x="2967166" y="4295197"/>
                <a:chExt cx="6076950" cy="2305050"/>
              </a:xfrm>
            </p:grpSpPr>
            <p:pic>
              <p:nvPicPr>
                <p:cNvPr id="13" name="Picture 12"/>
                <p:cNvPicPr>
                  <a:picLocks noChangeAspect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967166" y="4295197"/>
                  <a:ext cx="6076950" cy="2305050"/>
                </a:xfrm>
                <a:prstGeom prst="rect">
                  <a:avLst/>
                </a:prstGeom>
              </p:spPr>
            </p:pic>
            <p:sp>
              <p:nvSpPr>
                <p:cNvPr id="68" name="Rectangle 67"/>
                <p:cNvSpPr/>
                <p:nvPr/>
              </p:nvSpPr>
              <p:spPr>
                <a:xfrm>
                  <a:off x="2967166" y="6176075"/>
                  <a:ext cx="6076950" cy="25330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aphicFrame>
              <p:nvGraphicFramePr>
                <p:cNvPr id="71" name="Object 70"/>
                <p:cNvGraphicFramePr>
                  <a:graphicFrameLocks noChangeAspect="1"/>
                </p:cNvGraphicFramePr>
                <p:nvPr>
                  <p:extLst>
                    <p:ext uri="{D42A27DB-BD31-4B8C-83A1-F6EECF244321}">
                      <p14:modId xmlns:p14="http://schemas.microsoft.com/office/powerpoint/2010/main" val="550730721"/>
                    </p:ext>
                  </p:extLst>
                </p:nvPr>
              </p:nvGraphicFramePr>
              <p:xfrm>
                <a:off x="3044964" y="6201308"/>
                <a:ext cx="5856287" cy="274638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107340" name="Equation" r:id="rId4" imgW="4584600" imgH="215640" progId="Equation.3">
                        <p:embed/>
                      </p:oleObj>
                    </mc:Choice>
                    <mc:Fallback>
                      <p:oleObj name="Equation" r:id="rId4" imgW="4584600" imgH="215640" progId="Equation.3">
                        <p:embed/>
                        <p:pic>
                          <p:nvPicPr>
                            <p:cNvPr id="71" name="Object 70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5"/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3044964" y="6201308"/>
                              <a:ext cx="5856287" cy="274638"/>
                            </a:xfrm>
                            <a:prstGeom prst="rect">
                              <a:avLst/>
                            </a:prstGeom>
                            <a:solidFill>
                              <a:schemeClr val="bg1"/>
                            </a:solidFill>
                            <a:ln w="28575">
                              <a:noFill/>
                            </a:ln>
                            <a:extLst/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</p:grpSp>
          <p:sp>
            <p:nvSpPr>
              <p:cNvPr id="14" name="Rectangle 13"/>
              <p:cNvSpPr/>
              <p:nvPr/>
            </p:nvSpPr>
            <p:spPr>
              <a:xfrm>
                <a:off x="3749581" y="2436273"/>
                <a:ext cx="695066" cy="28155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" name="Rectangle 2"/>
              <p:cNvSpPr/>
              <p:nvPr/>
            </p:nvSpPr>
            <p:spPr>
              <a:xfrm>
                <a:off x="2728908" y="1270761"/>
                <a:ext cx="5696104" cy="443637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2" name="Rectangle 61"/>
              <p:cNvSpPr/>
              <p:nvPr/>
            </p:nvSpPr>
            <p:spPr>
              <a:xfrm>
                <a:off x="4278738" y="1955778"/>
                <a:ext cx="1084881" cy="631685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0" name="Freeform 69"/>
              <p:cNvSpPr/>
              <p:nvPr/>
            </p:nvSpPr>
            <p:spPr>
              <a:xfrm>
                <a:off x="3741030" y="2431786"/>
                <a:ext cx="751668" cy="271220"/>
              </a:xfrm>
              <a:custGeom>
                <a:avLst/>
                <a:gdLst>
                  <a:gd name="connsiteX0" fmla="*/ 0 w 751668"/>
                  <a:gd name="connsiteY0" fmla="*/ 0 h 271220"/>
                  <a:gd name="connsiteX1" fmla="*/ 255722 w 751668"/>
                  <a:gd name="connsiteY1" fmla="*/ 116237 h 271220"/>
                  <a:gd name="connsiteX2" fmla="*/ 364210 w 751668"/>
                  <a:gd name="connsiteY2" fmla="*/ 154983 h 271220"/>
                  <a:gd name="connsiteX3" fmla="*/ 565688 w 751668"/>
                  <a:gd name="connsiteY3" fmla="*/ 209227 h 271220"/>
                  <a:gd name="connsiteX4" fmla="*/ 712922 w 751668"/>
                  <a:gd name="connsiteY4" fmla="*/ 255722 h 271220"/>
                  <a:gd name="connsiteX5" fmla="*/ 751668 w 751668"/>
                  <a:gd name="connsiteY5" fmla="*/ 271220 h 2712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751668" h="271220">
                    <a:moveTo>
                      <a:pt x="0" y="0"/>
                    </a:moveTo>
                    <a:lnTo>
                      <a:pt x="255722" y="116237"/>
                    </a:lnTo>
                    <a:cubicBezTo>
                      <a:pt x="316424" y="142067"/>
                      <a:pt x="312549" y="139485"/>
                      <a:pt x="364210" y="154983"/>
                    </a:cubicBezTo>
                    <a:cubicBezTo>
                      <a:pt x="415871" y="170481"/>
                      <a:pt x="507569" y="192437"/>
                      <a:pt x="565688" y="209227"/>
                    </a:cubicBezTo>
                    <a:cubicBezTo>
                      <a:pt x="623807" y="226017"/>
                      <a:pt x="681925" y="245390"/>
                      <a:pt x="712922" y="255722"/>
                    </a:cubicBezTo>
                    <a:cubicBezTo>
                      <a:pt x="743919" y="266054"/>
                      <a:pt x="747793" y="268637"/>
                      <a:pt x="751668" y="271220"/>
                    </a:cubicBezTo>
                  </a:path>
                </a:pathLst>
              </a:custGeom>
              <a:solidFill>
                <a:schemeClr val="bg1"/>
              </a:solidFill>
              <a:ln w="28575"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6" name="Straight Connector 15"/>
              <p:cNvCxnSpPr/>
              <p:nvPr/>
            </p:nvCxnSpPr>
            <p:spPr>
              <a:xfrm>
                <a:off x="4124747" y="1860331"/>
                <a:ext cx="0" cy="122943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4" name="Rectangle 73"/>
              <p:cNvSpPr/>
              <p:nvPr/>
            </p:nvSpPr>
            <p:spPr>
              <a:xfrm>
                <a:off x="6405575" y="2455582"/>
                <a:ext cx="695066" cy="28155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Freeform 75"/>
              <p:cNvSpPr/>
              <p:nvPr/>
            </p:nvSpPr>
            <p:spPr>
              <a:xfrm flipH="1">
                <a:off x="6357967" y="2440766"/>
                <a:ext cx="751668" cy="271220"/>
              </a:xfrm>
              <a:custGeom>
                <a:avLst/>
                <a:gdLst>
                  <a:gd name="connsiteX0" fmla="*/ 0 w 751668"/>
                  <a:gd name="connsiteY0" fmla="*/ 0 h 271220"/>
                  <a:gd name="connsiteX1" fmla="*/ 255722 w 751668"/>
                  <a:gd name="connsiteY1" fmla="*/ 116237 h 271220"/>
                  <a:gd name="connsiteX2" fmla="*/ 364210 w 751668"/>
                  <a:gd name="connsiteY2" fmla="*/ 154983 h 271220"/>
                  <a:gd name="connsiteX3" fmla="*/ 565688 w 751668"/>
                  <a:gd name="connsiteY3" fmla="*/ 209227 h 271220"/>
                  <a:gd name="connsiteX4" fmla="*/ 712922 w 751668"/>
                  <a:gd name="connsiteY4" fmla="*/ 255722 h 271220"/>
                  <a:gd name="connsiteX5" fmla="*/ 751668 w 751668"/>
                  <a:gd name="connsiteY5" fmla="*/ 271220 h 2712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751668" h="271220">
                    <a:moveTo>
                      <a:pt x="0" y="0"/>
                    </a:moveTo>
                    <a:lnTo>
                      <a:pt x="255722" y="116237"/>
                    </a:lnTo>
                    <a:cubicBezTo>
                      <a:pt x="316424" y="142067"/>
                      <a:pt x="312549" y="139485"/>
                      <a:pt x="364210" y="154983"/>
                    </a:cubicBezTo>
                    <a:cubicBezTo>
                      <a:pt x="415871" y="170481"/>
                      <a:pt x="507569" y="192437"/>
                      <a:pt x="565688" y="209227"/>
                    </a:cubicBezTo>
                    <a:cubicBezTo>
                      <a:pt x="623807" y="226017"/>
                      <a:pt x="681925" y="245390"/>
                      <a:pt x="712922" y="255722"/>
                    </a:cubicBezTo>
                    <a:cubicBezTo>
                      <a:pt x="743919" y="266054"/>
                      <a:pt x="747793" y="268637"/>
                      <a:pt x="751668" y="271220"/>
                    </a:cubicBezTo>
                  </a:path>
                </a:pathLst>
              </a:custGeom>
              <a:solidFill>
                <a:schemeClr val="bg1"/>
              </a:solidFill>
              <a:ln w="28575"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77" name="Straight Connector 76"/>
              <p:cNvCxnSpPr/>
              <p:nvPr/>
            </p:nvCxnSpPr>
            <p:spPr>
              <a:xfrm>
                <a:off x="6753108" y="1840863"/>
                <a:ext cx="0" cy="122943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1" name="Straight Arrow Connector 20"/>
            <p:cNvCxnSpPr/>
            <p:nvPr/>
          </p:nvCxnSpPr>
          <p:spPr>
            <a:xfrm flipV="1">
              <a:off x="3316637" y="2296625"/>
              <a:ext cx="5285219" cy="27053"/>
            </a:xfrm>
            <a:prstGeom prst="straightConnector1">
              <a:avLst/>
            </a:prstGeom>
            <a:ln w="19050">
              <a:solidFill>
                <a:schemeClr val="accent3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TextBox 26"/>
            <p:cNvSpPr txBox="1"/>
            <p:nvPr/>
          </p:nvSpPr>
          <p:spPr>
            <a:xfrm>
              <a:off x="2925686" y="2127038"/>
              <a:ext cx="43313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i-FI" i="1" dirty="0"/>
                <a:t>E</a:t>
              </a:r>
              <a:r>
                <a:rPr lang="fi-FI" i="1" baseline="-25000" dirty="0" smtClean="0"/>
                <a:t>F</a:t>
              </a:r>
              <a:endParaRPr lang="en-US" i="1" baseline="-25000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93935" y="-10078"/>
            <a:ext cx="5501425" cy="486120"/>
          </a:xfrm>
        </p:spPr>
        <p:txBody>
          <a:bodyPr/>
          <a:lstStyle/>
          <a:p>
            <a:r>
              <a:rPr lang="fi-FI" sz="2800" dirty="0" err="1" smtClean="0">
                <a:solidFill>
                  <a:srgbClr val="FF8618"/>
                </a:solidFill>
              </a:rPr>
              <a:t>Peiersin</a:t>
            </a:r>
            <a:r>
              <a:rPr lang="fi-FI" sz="2800" dirty="0" smtClean="0">
                <a:solidFill>
                  <a:srgbClr val="FF8618"/>
                </a:solidFill>
              </a:rPr>
              <a:t> metalli-eriste -</a:t>
            </a:r>
            <a:r>
              <a:rPr lang="fi-FI" sz="2800" dirty="0" err="1" smtClean="0">
                <a:solidFill>
                  <a:srgbClr val="FF8618"/>
                </a:solidFill>
              </a:rPr>
              <a:t>transitio</a:t>
            </a:r>
            <a:endParaRPr lang="fi-FI" sz="2800" dirty="0">
              <a:solidFill>
                <a:srgbClr val="FF8618"/>
              </a:solidFill>
            </a:endParaRPr>
          </a:p>
        </p:txBody>
      </p:sp>
      <p:grpSp>
        <p:nvGrpSpPr>
          <p:cNvPr id="93" name="Group 92"/>
          <p:cNvGrpSpPr/>
          <p:nvPr/>
        </p:nvGrpSpPr>
        <p:grpSpPr>
          <a:xfrm>
            <a:off x="0" y="521543"/>
            <a:ext cx="4793514" cy="1038246"/>
            <a:chOff x="2714384" y="3259067"/>
            <a:chExt cx="4793514" cy="1038246"/>
          </a:xfrm>
        </p:grpSpPr>
        <p:grpSp>
          <p:nvGrpSpPr>
            <p:cNvPr id="94" name="Group 93"/>
            <p:cNvGrpSpPr/>
            <p:nvPr/>
          </p:nvGrpSpPr>
          <p:grpSpPr>
            <a:xfrm>
              <a:off x="2714384" y="3259067"/>
              <a:ext cx="4793514" cy="707886"/>
              <a:chOff x="2714384" y="3259067"/>
              <a:chExt cx="4793514" cy="707886"/>
            </a:xfrm>
          </p:grpSpPr>
          <p:grpSp>
            <p:nvGrpSpPr>
              <p:cNvPr id="97" name="Group 96"/>
              <p:cNvGrpSpPr/>
              <p:nvPr/>
            </p:nvGrpSpPr>
            <p:grpSpPr>
              <a:xfrm>
                <a:off x="3433427" y="3602271"/>
                <a:ext cx="962042" cy="350502"/>
                <a:chOff x="3433427" y="3602271"/>
                <a:chExt cx="962042" cy="350502"/>
              </a:xfrm>
            </p:grpSpPr>
            <p:sp>
              <p:nvSpPr>
                <p:cNvPr id="107" name="Oval 106"/>
                <p:cNvSpPr/>
                <p:nvPr/>
              </p:nvSpPr>
              <p:spPr>
                <a:xfrm>
                  <a:off x="4065055" y="3602271"/>
                  <a:ext cx="330414" cy="344098"/>
                </a:xfrm>
                <a:prstGeom prst="ellipse">
                  <a:avLst/>
                </a:prstGeom>
                <a:solidFill>
                  <a:schemeClr val="bg1">
                    <a:lumMod val="5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Oval 107"/>
                <p:cNvSpPr/>
                <p:nvPr/>
              </p:nvSpPr>
              <p:spPr>
                <a:xfrm>
                  <a:off x="3433427" y="3608675"/>
                  <a:ext cx="330414" cy="344098"/>
                </a:xfrm>
                <a:prstGeom prst="ellipse">
                  <a:avLst/>
                </a:prstGeom>
                <a:solidFill>
                  <a:schemeClr val="bg1">
                    <a:lumMod val="5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99" name="TextBox 98"/>
              <p:cNvSpPr txBox="1"/>
              <p:nvPr/>
            </p:nvSpPr>
            <p:spPr>
              <a:xfrm>
                <a:off x="2714384" y="3259067"/>
                <a:ext cx="697627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4000" dirty="0" smtClean="0"/>
                  <a:t>…</a:t>
                </a:r>
                <a:endParaRPr lang="en-US" sz="4000" dirty="0"/>
              </a:p>
            </p:txBody>
          </p:sp>
          <p:sp>
            <p:nvSpPr>
              <p:cNvPr id="100" name="TextBox 99"/>
              <p:cNvSpPr txBox="1"/>
              <p:nvPr/>
            </p:nvSpPr>
            <p:spPr>
              <a:xfrm>
                <a:off x="6810271" y="3259067"/>
                <a:ext cx="697627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4000" dirty="0" smtClean="0"/>
                  <a:t>…</a:t>
                </a:r>
                <a:endParaRPr lang="en-US" sz="4000" dirty="0"/>
              </a:p>
            </p:txBody>
          </p:sp>
          <p:grpSp>
            <p:nvGrpSpPr>
              <p:cNvPr id="101" name="Group 100"/>
              <p:cNvGrpSpPr/>
              <p:nvPr/>
            </p:nvGrpSpPr>
            <p:grpSpPr>
              <a:xfrm>
                <a:off x="4678454" y="3599691"/>
                <a:ext cx="962042" cy="350502"/>
                <a:chOff x="3433427" y="3602271"/>
                <a:chExt cx="962042" cy="350502"/>
              </a:xfrm>
            </p:grpSpPr>
            <p:sp>
              <p:nvSpPr>
                <p:cNvPr id="105" name="Oval 104"/>
                <p:cNvSpPr/>
                <p:nvPr/>
              </p:nvSpPr>
              <p:spPr>
                <a:xfrm>
                  <a:off x="4065055" y="3602271"/>
                  <a:ext cx="330414" cy="344098"/>
                </a:xfrm>
                <a:prstGeom prst="ellipse">
                  <a:avLst/>
                </a:prstGeom>
                <a:solidFill>
                  <a:schemeClr val="bg1">
                    <a:lumMod val="5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6" name="Oval 105"/>
                <p:cNvSpPr/>
                <p:nvPr/>
              </p:nvSpPr>
              <p:spPr>
                <a:xfrm>
                  <a:off x="3433427" y="3608675"/>
                  <a:ext cx="330414" cy="344098"/>
                </a:xfrm>
                <a:prstGeom prst="ellipse">
                  <a:avLst/>
                </a:prstGeom>
                <a:solidFill>
                  <a:schemeClr val="bg1">
                    <a:lumMod val="5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101"/>
              <p:cNvGrpSpPr/>
              <p:nvPr/>
            </p:nvGrpSpPr>
            <p:grpSpPr>
              <a:xfrm>
                <a:off x="5923481" y="3597111"/>
                <a:ext cx="962042" cy="350502"/>
                <a:chOff x="3433427" y="3602271"/>
                <a:chExt cx="962042" cy="350502"/>
              </a:xfrm>
            </p:grpSpPr>
            <p:sp>
              <p:nvSpPr>
                <p:cNvPr id="103" name="Oval 102"/>
                <p:cNvSpPr/>
                <p:nvPr/>
              </p:nvSpPr>
              <p:spPr>
                <a:xfrm>
                  <a:off x="4065055" y="3602271"/>
                  <a:ext cx="330414" cy="344098"/>
                </a:xfrm>
                <a:prstGeom prst="ellipse">
                  <a:avLst/>
                </a:prstGeom>
                <a:solidFill>
                  <a:schemeClr val="bg1">
                    <a:lumMod val="5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4" name="Oval 103"/>
                <p:cNvSpPr/>
                <p:nvPr/>
              </p:nvSpPr>
              <p:spPr>
                <a:xfrm>
                  <a:off x="3433427" y="3608675"/>
                  <a:ext cx="330414" cy="344098"/>
                </a:xfrm>
                <a:prstGeom prst="ellipse">
                  <a:avLst/>
                </a:prstGeom>
                <a:solidFill>
                  <a:schemeClr val="bg1">
                    <a:lumMod val="5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aphicFrame>
          <p:nvGraphicFramePr>
            <p:cNvPr id="95" name="Object 94"/>
            <p:cNvGraphicFramePr>
              <a:graphicFrameLocks noChangeAspect="1"/>
            </p:cNvGraphicFramePr>
            <p:nvPr>
              <p:extLst/>
            </p:nvPr>
          </p:nvGraphicFramePr>
          <p:xfrm>
            <a:off x="4420849" y="4095700"/>
            <a:ext cx="182562" cy="2016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7341" name="Equation" r:id="rId6" imgW="126720" imgH="139680" progId="Equation.3">
                    <p:embed/>
                  </p:oleObj>
                </mc:Choice>
                <mc:Fallback>
                  <p:oleObj name="Equation" r:id="rId6" imgW="126720" imgH="139680" progId="Equation.3">
                    <p:embed/>
                    <p:pic>
                      <p:nvPicPr>
                        <p:cNvPr id="95" name="Object 9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420849" y="4095700"/>
                          <a:ext cx="182562" cy="201613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>
                          <a:solidFill>
                            <a:schemeClr val="bg1"/>
                          </a:solidFill>
                        </a:ln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96" name="Straight Arrow Connector 95"/>
            <p:cNvCxnSpPr/>
            <p:nvPr/>
          </p:nvCxnSpPr>
          <p:spPr>
            <a:xfrm>
              <a:off x="4130298" y="4068255"/>
              <a:ext cx="725499" cy="0"/>
            </a:xfrm>
            <a:prstGeom prst="straightConnector1">
              <a:avLst/>
            </a:prstGeom>
            <a:ln w="19050">
              <a:solidFill>
                <a:schemeClr val="tx1"/>
              </a:solidFill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" name="Slide Number Placeholder 5"/>
          <p:cNvSpPr>
            <a:spLocks noGrp="1"/>
          </p:cNvSpPr>
          <p:nvPr>
            <p:ph type="sldNum" sz="quarter" idx="17"/>
          </p:nvPr>
        </p:nvSpPr>
        <p:spPr>
          <a:xfrm>
            <a:off x="4556379" y="6664304"/>
            <a:ext cx="1544637" cy="125413"/>
          </a:xfrm>
        </p:spPr>
        <p:txBody>
          <a:bodyPr/>
          <a:lstStyle/>
          <a:p>
            <a:pPr>
              <a:defRPr/>
            </a:pPr>
            <a:fld id="{DCA83BC1-1FE6-446C-A567-802BE73925A5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60139" y="399902"/>
            <a:ext cx="56092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smtClean="0"/>
              <a:t>Atomiketju, 1 elektroni/atomi, 1 elektroni / alkeiskoppi</a:t>
            </a:r>
            <a:endParaRPr lang="en-US" dirty="0"/>
          </a:p>
        </p:txBody>
      </p:sp>
      <p:sp>
        <p:nvSpPr>
          <p:cNvPr id="78" name="TextBox 77"/>
          <p:cNvSpPr txBox="1"/>
          <p:nvPr/>
        </p:nvSpPr>
        <p:spPr>
          <a:xfrm>
            <a:off x="82341" y="1705770"/>
            <a:ext cx="31666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sym typeface="Wingdings" panose="05000000000000000000" pitchFamily="2" charset="2"/>
              </a:rPr>
              <a:t>M</a:t>
            </a:r>
            <a:r>
              <a:rPr lang="en-US" dirty="0" err="1" smtClean="0">
                <a:sym typeface="Wingdings" panose="05000000000000000000" pitchFamily="2" charset="2"/>
              </a:rPr>
              <a:t>iehitetyt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tilat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i="1" dirty="0" smtClean="0">
                <a:sym typeface="Wingdings" panose="05000000000000000000" pitchFamily="2" charset="2"/>
              </a:rPr>
              <a:t>–</a:t>
            </a:r>
            <a:r>
              <a:rPr lang="en-US" i="1" dirty="0" smtClean="0">
                <a:latin typeface="Symbol" panose="05050102010706020507" pitchFamily="18" charset="2"/>
                <a:sym typeface="Wingdings" panose="05000000000000000000" pitchFamily="2" charset="2"/>
              </a:rPr>
              <a:t>p</a:t>
            </a:r>
            <a:r>
              <a:rPr lang="en-US" dirty="0" smtClean="0">
                <a:sym typeface="Wingdings" panose="05000000000000000000" pitchFamily="2" charset="2"/>
              </a:rPr>
              <a:t>/2</a:t>
            </a:r>
            <a:r>
              <a:rPr lang="en-US" i="1" dirty="0" smtClean="0">
                <a:sym typeface="Wingdings" panose="05000000000000000000" pitchFamily="2" charset="2"/>
              </a:rPr>
              <a:t>a</a:t>
            </a:r>
            <a:r>
              <a:rPr lang="en-US" dirty="0" smtClean="0">
                <a:sym typeface="Wingdings" panose="05000000000000000000" pitchFamily="2" charset="2"/>
              </a:rPr>
              <a:t>&lt;</a:t>
            </a:r>
            <a:r>
              <a:rPr lang="en-US" i="1" dirty="0" smtClean="0">
                <a:sym typeface="Wingdings" panose="05000000000000000000" pitchFamily="2" charset="2"/>
              </a:rPr>
              <a:t>k</a:t>
            </a:r>
            <a:r>
              <a:rPr lang="en-US" dirty="0" smtClean="0">
                <a:sym typeface="Wingdings" panose="05000000000000000000" pitchFamily="2" charset="2"/>
              </a:rPr>
              <a:t>&lt;</a:t>
            </a:r>
            <a:r>
              <a:rPr lang="en-US" i="1" dirty="0" smtClean="0">
                <a:latin typeface="Symbol" panose="05050102010706020507" pitchFamily="18" charset="2"/>
                <a:sym typeface="Wingdings" panose="05000000000000000000" pitchFamily="2" charset="2"/>
              </a:rPr>
              <a:t>p</a:t>
            </a:r>
            <a:r>
              <a:rPr lang="en-US" dirty="0" smtClean="0">
                <a:sym typeface="Wingdings" panose="05000000000000000000" pitchFamily="2" charset="2"/>
              </a:rPr>
              <a:t>/2</a:t>
            </a:r>
            <a:r>
              <a:rPr lang="en-US" i="1" dirty="0" smtClean="0">
                <a:sym typeface="Wingdings" panose="05000000000000000000" pitchFamily="2" charset="2"/>
              </a:rPr>
              <a:t>a</a:t>
            </a:r>
          </a:p>
        </p:txBody>
      </p:sp>
      <p:cxnSp>
        <p:nvCxnSpPr>
          <p:cNvPr id="48" name="Straight Connector 47"/>
          <p:cNvCxnSpPr/>
          <p:nvPr/>
        </p:nvCxnSpPr>
        <p:spPr>
          <a:xfrm flipV="1">
            <a:off x="173338" y="728294"/>
            <a:ext cx="2845545" cy="9407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106745" y="5714228"/>
            <a:ext cx="2758883" cy="646331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fi-FI" dirty="0" err="1" smtClean="0"/>
              <a:t>Polymeereissa</a:t>
            </a:r>
            <a:r>
              <a:rPr lang="fi-FI" dirty="0" smtClean="0"/>
              <a:t> alhaisissa lämpötiloissa</a:t>
            </a:r>
            <a:endParaRPr lang="en-US" dirty="0"/>
          </a:p>
        </p:txBody>
      </p:sp>
      <p:grpSp>
        <p:nvGrpSpPr>
          <p:cNvPr id="10" name="Group 9"/>
          <p:cNvGrpSpPr/>
          <p:nvPr/>
        </p:nvGrpSpPr>
        <p:grpSpPr>
          <a:xfrm>
            <a:off x="112504" y="4491257"/>
            <a:ext cx="2860359" cy="923330"/>
            <a:chOff x="112504" y="4491257"/>
            <a:chExt cx="2860359" cy="923330"/>
          </a:xfrm>
        </p:grpSpPr>
        <p:sp>
          <p:nvSpPr>
            <p:cNvPr id="118" name="TextBox 117"/>
            <p:cNvSpPr txBox="1"/>
            <p:nvPr/>
          </p:nvSpPr>
          <p:spPr>
            <a:xfrm>
              <a:off x="112504" y="4491257"/>
              <a:ext cx="2860359" cy="923330"/>
            </a:xfrm>
            <a:prstGeom prst="rect">
              <a:avLst/>
            </a:prstGeom>
            <a:noFill/>
            <a:ln w="28575">
              <a:solidFill>
                <a:srgbClr val="FF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 err="1" smtClean="0">
                  <a:sym typeface="Wingdings" panose="05000000000000000000" pitchFamily="2" charset="2"/>
                </a:rPr>
                <a:t>Syntyy</a:t>
              </a:r>
              <a:r>
                <a:rPr lang="en-US" dirty="0" smtClean="0">
                  <a:sym typeface="Wingdings" panose="05000000000000000000" pitchFamily="2" charset="2"/>
                </a:rPr>
                <a:t> </a:t>
              </a:r>
              <a:r>
                <a:rPr lang="en-US" dirty="0" err="1" smtClean="0">
                  <a:sym typeface="Wingdings" panose="05000000000000000000" pitchFamily="2" charset="2"/>
                </a:rPr>
                <a:t>energia-aukko</a:t>
              </a:r>
              <a:r>
                <a:rPr lang="en-US" dirty="0" smtClean="0">
                  <a:sym typeface="Wingdings" panose="05000000000000000000" pitchFamily="2" charset="2"/>
                </a:rPr>
                <a:t> </a:t>
              </a:r>
            </a:p>
            <a:p>
              <a:r>
                <a:rPr lang="en-US" dirty="0" smtClean="0">
                  <a:sym typeface="Wingdings" panose="05000000000000000000" pitchFamily="2" charset="2"/>
                </a:rPr>
                <a:t></a:t>
              </a:r>
              <a:r>
                <a:rPr lang="en-US" dirty="0" err="1" smtClean="0">
                  <a:sym typeface="Wingdings" panose="05000000000000000000" pitchFamily="2" charset="2"/>
                </a:rPr>
                <a:t>Kokonaisenergia</a:t>
              </a:r>
              <a:r>
                <a:rPr lang="en-US" dirty="0" smtClean="0">
                  <a:sym typeface="Wingdings" panose="05000000000000000000" pitchFamily="2" charset="2"/>
                </a:rPr>
                <a:t> </a:t>
              </a:r>
              <a:r>
                <a:rPr lang="en-US" dirty="0" err="1" smtClean="0">
                  <a:sym typeface="Wingdings" panose="05000000000000000000" pitchFamily="2" charset="2"/>
                </a:rPr>
                <a:t>laskee</a:t>
              </a:r>
              <a:endParaRPr lang="en-US" dirty="0" smtClean="0">
                <a:sym typeface="Wingdings" panose="05000000000000000000" pitchFamily="2" charset="2"/>
              </a:endParaRPr>
            </a:p>
            <a:p>
              <a:r>
                <a:rPr lang="en-US" dirty="0" smtClean="0">
                  <a:sym typeface="Wingdings" panose="05000000000000000000" pitchFamily="2" charset="2"/>
                </a:rPr>
                <a:t></a:t>
              </a:r>
              <a:r>
                <a:rPr lang="en-US" dirty="0" err="1" smtClean="0">
                  <a:sym typeface="Wingdings" panose="05000000000000000000" pitchFamily="2" charset="2"/>
                </a:rPr>
                <a:t>Metalli-eriste-transitio</a:t>
              </a:r>
              <a:endParaRPr lang="en-US" dirty="0" smtClean="0">
                <a:sym typeface="Wingdings" panose="05000000000000000000" pitchFamily="2" charset="2"/>
              </a:endParaRPr>
            </a:p>
          </p:txBody>
        </p:sp>
        <p:cxnSp>
          <p:nvCxnSpPr>
            <p:cNvPr id="9" name="Straight Connector 8"/>
            <p:cNvCxnSpPr/>
            <p:nvPr/>
          </p:nvCxnSpPr>
          <p:spPr>
            <a:xfrm>
              <a:off x="441434" y="5115911"/>
              <a:ext cx="2453146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9" name="Straight Connector 78"/>
          <p:cNvCxnSpPr/>
          <p:nvPr/>
        </p:nvCxnSpPr>
        <p:spPr>
          <a:xfrm flipV="1">
            <a:off x="3178050" y="736227"/>
            <a:ext cx="2403679" cy="8854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" name="Group 3"/>
          <p:cNvGrpSpPr/>
          <p:nvPr/>
        </p:nvGrpSpPr>
        <p:grpSpPr>
          <a:xfrm>
            <a:off x="0" y="2969059"/>
            <a:ext cx="9095833" cy="3593717"/>
            <a:chOff x="0" y="2969059"/>
            <a:chExt cx="9095833" cy="3593717"/>
          </a:xfrm>
        </p:grpSpPr>
        <p:grpSp>
          <p:nvGrpSpPr>
            <p:cNvPr id="23" name="Group 22"/>
            <p:cNvGrpSpPr/>
            <p:nvPr/>
          </p:nvGrpSpPr>
          <p:grpSpPr>
            <a:xfrm>
              <a:off x="0" y="2969059"/>
              <a:ext cx="9095833" cy="3593717"/>
              <a:chOff x="0" y="2969059"/>
              <a:chExt cx="9095833" cy="3593717"/>
            </a:xfrm>
          </p:grpSpPr>
          <p:grpSp>
            <p:nvGrpSpPr>
              <p:cNvPr id="51" name="Group 50"/>
              <p:cNvGrpSpPr/>
              <p:nvPr/>
            </p:nvGrpSpPr>
            <p:grpSpPr>
              <a:xfrm>
                <a:off x="0" y="2969059"/>
                <a:ext cx="9095833" cy="3593717"/>
                <a:chOff x="0" y="2969059"/>
                <a:chExt cx="9095833" cy="3593717"/>
              </a:xfrm>
            </p:grpSpPr>
            <p:sp>
              <p:nvSpPr>
                <p:cNvPr id="5" name="TextBox 4"/>
                <p:cNvSpPr txBox="1"/>
                <p:nvPr/>
              </p:nvSpPr>
              <p:spPr>
                <a:xfrm>
                  <a:off x="78181" y="2969059"/>
                  <a:ext cx="5788764" cy="64633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fi-FI" dirty="0" smtClean="0"/>
                    <a:t>Atomit muodostavat pareja, 2 elektronia </a:t>
                  </a:r>
                  <a:r>
                    <a:rPr lang="fi-FI" dirty="0"/>
                    <a:t>/ </a:t>
                  </a:r>
                  <a:r>
                    <a:rPr lang="fi-FI" dirty="0" smtClean="0"/>
                    <a:t>alkeiskoppi</a:t>
                  </a:r>
                  <a:endParaRPr lang="en-US" dirty="0"/>
                </a:p>
                <a:p>
                  <a:endParaRPr lang="en-US" dirty="0"/>
                </a:p>
              </p:txBody>
            </p:sp>
            <p:grpSp>
              <p:nvGrpSpPr>
                <p:cNvPr id="28" name="Group 27"/>
                <p:cNvGrpSpPr/>
                <p:nvPr/>
              </p:nvGrpSpPr>
              <p:grpSpPr>
                <a:xfrm>
                  <a:off x="3000596" y="4049773"/>
                  <a:ext cx="6095237" cy="2513003"/>
                  <a:chOff x="3000596" y="4049773"/>
                  <a:chExt cx="6095237" cy="2513003"/>
                </a:xfrm>
              </p:grpSpPr>
              <p:grpSp>
                <p:nvGrpSpPr>
                  <p:cNvPr id="82" name="Group 81"/>
                  <p:cNvGrpSpPr/>
                  <p:nvPr/>
                </p:nvGrpSpPr>
                <p:grpSpPr>
                  <a:xfrm>
                    <a:off x="3018883" y="4049773"/>
                    <a:ext cx="6076950" cy="2513003"/>
                    <a:chOff x="2418134" y="1208891"/>
                    <a:chExt cx="6076950" cy="2513003"/>
                  </a:xfrm>
                </p:grpSpPr>
                <p:grpSp>
                  <p:nvGrpSpPr>
                    <p:cNvPr id="83" name="Group 82"/>
                    <p:cNvGrpSpPr/>
                    <p:nvPr/>
                  </p:nvGrpSpPr>
                  <p:grpSpPr>
                    <a:xfrm>
                      <a:off x="2418134" y="1208891"/>
                      <a:ext cx="6076950" cy="2513003"/>
                      <a:chOff x="2967166" y="4295197"/>
                      <a:chExt cx="6076950" cy="2513003"/>
                    </a:xfrm>
                  </p:grpSpPr>
                  <p:pic>
                    <p:nvPicPr>
                      <p:cNvPr id="98" name="Picture 97"/>
                      <p:cNvPicPr>
                        <a:picLocks noChangeAspect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tretch>
                        <a:fillRect/>
                      </a:stretch>
                    </p:blipFill>
                    <p:spPr>
                      <a:xfrm>
                        <a:off x="2967166" y="4295197"/>
                        <a:ext cx="6076950" cy="2305050"/>
                      </a:xfrm>
                      <a:prstGeom prst="rect">
                        <a:avLst/>
                      </a:prstGeom>
                    </p:spPr>
                  </p:pic>
                  <p:sp>
                    <p:nvSpPr>
                      <p:cNvPr id="110" name="Rectangle 109"/>
                      <p:cNvSpPr/>
                      <p:nvPr/>
                    </p:nvSpPr>
                    <p:spPr>
                      <a:xfrm>
                        <a:off x="2967166" y="6176075"/>
                        <a:ext cx="6076950" cy="2533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solidFill>
                          <a:schemeClr val="bg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graphicFrame>
                    <p:nvGraphicFramePr>
                      <p:cNvPr id="111" name="Object 110"/>
                      <p:cNvGraphicFramePr>
                        <a:graphicFrameLocks noChangeAspect="1"/>
                      </p:cNvGraphicFramePr>
                      <p:nvPr>
                        <p:extLst>
                          <p:ext uri="{D42A27DB-BD31-4B8C-83A1-F6EECF244321}">
                            <p14:modId xmlns:p14="http://schemas.microsoft.com/office/powerpoint/2010/main" val="2990135747"/>
                          </p:ext>
                        </p:extLst>
                      </p:nvPr>
                    </p:nvGraphicFramePr>
                    <p:xfrm>
                      <a:off x="3045496" y="6258925"/>
                      <a:ext cx="5856287" cy="549275"/>
                    </p:xfrm>
                    <a:graphic>
                      <a:graphicData uri="http://schemas.openxmlformats.org/presentationml/2006/ole">
                        <mc:AlternateContent xmlns:mc="http://schemas.openxmlformats.org/markup-compatibility/2006">
                          <mc:Choice xmlns:v="urn:schemas-microsoft-com:vml" Requires="v">
                            <p:oleObj spid="_x0000_s107342" name="Equation" r:id="rId8" imgW="4584600" imgH="431640" progId="Equation.3">
                              <p:embed/>
                            </p:oleObj>
                          </mc:Choice>
                          <mc:Fallback>
                            <p:oleObj name="Equation" r:id="rId8" imgW="4584600" imgH="431640" progId="Equation.3">
                              <p:embed/>
                              <p:pic>
                                <p:nvPicPr>
                                  <p:cNvPr id="71" name="Object 70"/>
                                  <p:cNvPicPr>
                                    <a:picLocks noChangeAspect="1" noChangeArrowheads="1"/>
                                  </p:cNvPicPr>
                                  <p:nvPr/>
                                </p:nvPicPr>
                                <p:blipFill>
                                  <a:blip r:embed="rId9"/>
                                  <a:srcRect/>
                                  <a:stretch>
                                    <a:fillRect/>
                                  </a:stretch>
                                </p:blipFill>
                                <p:spPr bwMode="auto">
                                  <a:xfrm>
                                    <a:off x="3045496" y="6258925"/>
                                    <a:ext cx="5856287" cy="549275"/>
                                  </a:xfrm>
                                  <a:prstGeom prst="rect">
                                    <a:avLst/>
                                  </a:prstGeom>
                                  <a:solidFill>
                                    <a:schemeClr val="bg1"/>
                                  </a:solidFill>
                                  <a:ln w="28575">
                                    <a:noFill/>
                                  </a:ln>
                                  <a:extLst/>
                                </p:spPr>
                              </p:pic>
                            </p:oleObj>
                          </mc:Fallback>
                        </mc:AlternateContent>
                      </a:graphicData>
                    </a:graphic>
                  </p:graphicFrame>
                </p:grpSp>
                <p:sp>
                  <p:nvSpPr>
                    <p:cNvPr id="85" name="Rectangle 84"/>
                    <p:cNvSpPr/>
                    <p:nvPr/>
                  </p:nvSpPr>
                  <p:spPr>
                    <a:xfrm>
                      <a:off x="2728908" y="1270761"/>
                      <a:ext cx="5696104" cy="443637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>
                      <a:solidFill>
                        <a:schemeClr val="bg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86" name="Rectangle 85"/>
                    <p:cNvSpPr/>
                    <p:nvPr/>
                  </p:nvSpPr>
                  <p:spPr>
                    <a:xfrm>
                      <a:off x="4278738" y="1955778"/>
                      <a:ext cx="1084881" cy="631685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>
                      <a:solidFill>
                        <a:schemeClr val="bg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cxnSp>
                  <p:nvCxnSpPr>
                    <p:cNvPr id="89" name="Straight Connector 88"/>
                    <p:cNvCxnSpPr/>
                    <p:nvPr/>
                  </p:nvCxnSpPr>
                  <p:spPr>
                    <a:xfrm>
                      <a:off x="4124747" y="1860331"/>
                      <a:ext cx="0" cy="1229438"/>
                    </a:xfrm>
                    <a:prstGeom prst="line">
                      <a:avLst/>
                    </a:prstGeom>
                    <a:ln w="190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2" name="Straight Connector 91"/>
                    <p:cNvCxnSpPr/>
                    <p:nvPr/>
                  </p:nvCxnSpPr>
                  <p:spPr>
                    <a:xfrm>
                      <a:off x="6753108" y="1840863"/>
                      <a:ext cx="0" cy="1229438"/>
                    </a:xfrm>
                    <a:prstGeom prst="line">
                      <a:avLst/>
                    </a:prstGeom>
                    <a:ln w="190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112" name="Straight Arrow Connector 111"/>
                  <p:cNvCxnSpPr/>
                  <p:nvPr/>
                </p:nvCxnSpPr>
                <p:spPr>
                  <a:xfrm flipV="1">
                    <a:off x="3391547" y="5416955"/>
                    <a:ext cx="5285219" cy="27053"/>
                  </a:xfrm>
                  <a:prstGeom prst="straightConnector1">
                    <a:avLst/>
                  </a:prstGeom>
                  <a:ln w="19050">
                    <a:solidFill>
                      <a:schemeClr val="accent3"/>
                    </a:solidFill>
                    <a:headEnd type="none" w="med" len="med"/>
                    <a:tailEnd type="none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13" name="TextBox 112"/>
                  <p:cNvSpPr txBox="1"/>
                  <p:nvPr/>
                </p:nvSpPr>
                <p:spPr>
                  <a:xfrm>
                    <a:off x="3000596" y="5247368"/>
                    <a:ext cx="433132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fi-FI" i="1" dirty="0"/>
                      <a:t>E</a:t>
                    </a:r>
                    <a:r>
                      <a:rPr lang="fi-FI" i="1" baseline="-25000" dirty="0" smtClean="0"/>
                      <a:t>F</a:t>
                    </a:r>
                    <a:endParaRPr lang="en-US" i="1" baseline="-25000" dirty="0"/>
                  </a:p>
                </p:txBody>
              </p:sp>
            </p:grpSp>
            <p:grpSp>
              <p:nvGrpSpPr>
                <p:cNvPr id="11" name="Group 10"/>
                <p:cNvGrpSpPr/>
                <p:nvPr/>
              </p:nvGrpSpPr>
              <p:grpSpPr>
                <a:xfrm>
                  <a:off x="0" y="3135464"/>
                  <a:ext cx="4793514" cy="1064776"/>
                  <a:chOff x="2714384" y="3259067"/>
                  <a:chExt cx="4793514" cy="1064776"/>
                </a:xfrm>
              </p:grpSpPr>
              <p:grpSp>
                <p:nvGrpSpPr>
                  <p:cNvPr id="8" name="Group 7"/>
                  <p:cNvGrpSpPr/>
                  <p:nvPr/>
                </p:nvGrpSpPr>
                <p:grpSpPr>
                  <a:xfrm>
                    <a:off x="2714384" y="3259067"/>
                    <a:ext cx="4793514" cy="707886"/>
                    <a:chOff x="2714384" y="3259067"/>
                    <a:chExt cx="4793514" cy="707886"/>
                  </a:xfrm>
                </p:grpSpPr>
                <p:grpSp>
                  <p:nvGrpSpPr>
                    <p:cNvPr id="7" name="Group 6"/>
                    <p:cNvGrpSpPr/>
                    <p:nvPr/>
                  </p:nvGrpSpPr>
                  <p:grpSpPr>
                    <a:xfrm>
                      <a:off x="3433427" y="3602271"/>
                      <a:ext cx="830309" cy="350502"/>
                      <a:chOff x="3433427" y="3602271"/>
                      <a:chExt cx="830309" cy="350502"/>
                    </a:xfrm>
                  </p:grpSpPr>
                  <p:sp>
                    <p:nvSpPr>
                      <p:cNvPr id="29" name="Oval 28"/>
                      <p:cNvSpPr/>
                      <p:nvPr/>
                    </p:nvSpPr>
                    <p:spPr>
                      <a:xfrm>
                        <a:off x="3933322" y="3602271"/>
                        <a:ext cx="330414" cy="344098"/>
                      </a:xfrm>
                      <a:prstGeom prst="ellipse">
                        <a:avLst/>
                      </a:prstGeom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30" name="Oval 29"/>
                      <p:cNvSpPr/>
                      <p:nvPr/>
                    </p:nvSpPr>
                    <p:spPr>
                      <a:xfrm>
                        <a:off x="3433427" y="3608675"/>
                        <a:ext cx="330414" cy="344098"/>
                      </a:xfrm>
                      <a:prstGeom prst="ellipse">
                        <a:avLst/>
                      </a:prstGeom>
                      <a:solidFill>
                        <a:schemeClr val="bg1">
                          <a:lumMod val="50000"/>
                        </a:schemeClr>
                      </a:solidFill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</p:grpSp>
                <p:sp>
                  <p:nvSpPr>
                    <p:cNvPr id="17" name="TextBox 16"/>
                    <p:cNvSpPr txBox="1"/>
                    <p:nvPr/>
                  </p:nvSpPr>
                  <p:spPr>
                    <a:xfrm>
                      <a:off x="2714384" y="3259067"/>
                      <a:ext cx="697627" cy="707886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US" sz="4000" dirty="0" smtClean="0"/>
                        <a:t>…</a:t>
                      </a:r>
                      <a:endParaRPr lang="en-US" sz="4000" dirty="0"/>
                    </a:p>
                  </p:txBody>
                </p:sp>
                <p:sp>
                  <p:nvSpPr>
                    <p:cNvPr id="32" name="TextBox 31"/>
                    <p:cNvSpPr txBox="1"/>
                    <p:nvPr/>
                  </p:nvSpPr>
                  <p:spPr>
                    <a:xfrm>
                      <a:off x="6810271" y="3259067"/>
                      <a:ext cx="697627" cy="707886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US" sz="4000" dirty="0" smtClean="0"/>
                        <a:t>…</a:t>
                      </a:r>
                      <a:endParaRPr lang="en-US" sz="4000" dirty="0"/>
                    </a:p>
                  </p:txBody>
                </p:sp>
                <p:grpSp>
                  <p:nvGrpSpPr>
                    <p:cNvPr id="33" name="Group 32"/>
                    <p:cNvGrpSpPr/>
                    <p:nvPr/>
                  </p:nvGrpSpPr>
                  <p:grpSpPr>
                    <a:xfrm>
                      <a:off x="4678454" y="3599691"/>
                      <a:ext cx="830309" cy="350502"/>
                      <a:chOff x="3433427" y="3602271"/>
                      <a:chExt cx="830309" cy="350502"/>
                    </a:xfrm>
                  </p:grpSpPr>
                  <p:sp>
                    <p:nvSpPr>
                      <p:cNvPr id="34" name="Oval 33"/>
                      <p:cNvSpPr/>
                      <p:nvPr/>
                    </p:nvSpPr>
                    <p:spPr>
                      <a:xfrm>
                        <a:off x="3933322" y="3602271"/>
                        <a:ext cx="330414" cy="344098"/>
                      </a:xfrm>
                      <a:prstGeom prst="ellipse">
                        <a:avLst/>
                      </a:prstGeom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35" name="Oval 34"/>
                      <p:cNvSpPr/>
                      <p:nvPr/>
                    </p:nvSpPr>
                    <p:spPr>
                      <a:xfrm>
                        <a:off x="3433427" y="3608675"/>
                        <a:ext cx="330414" cy="344098"/>
                      </a:xfrm>
                      <a:prstGeom prst="ellipse">
                        <a:avLst/>
                      </a:prstGeom>
                      <a:solidFill>
                        <a:schemeClr val="bg1">
                          <a:lumMod val="50000"/>
                        </a:schemeClr>
                      </a:solidFill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</p:grpSp>
                <p:grpSp>
                  <p:nvGrpSpPr>
                    <p:cNvPr id="36" name="Group 35"/>
                    <p:cNvGrpSpPr/>
                    <p:nvPr/>
                  </p:nvGrpSpPr>
                  <p:grpSpPr>
                    <a:xfrm>
                      <a:off x="5923481" y="3597111"/>
                      <a:ext cx="830309" cy="350502"/>
                      <a:chOff x="3433427" y="3602271"/>
                      <a:chExt cx="830309" cy="350502"/>
                    </a:xfrm>
                  </p:grpSpPr>
                  <p:sp>
                    <p:nvSpPr>
                      <p:cNvPr id="37" name="Oval 36"/>
                      <p:cNvSpPr/>
                      <p:nvPr/>
                    </p:nvSpPr>
                    <p:spPr>
                      <a:xfrm>
                        <a:off x="3933322" y="3602271"/>
                        <a:ext cx="330414" cy="344098"/>
                      </a:xfrm>
                      <a:prstGeom prst="ellipse">
                        <a:avLst/>
                      </a:prstGeom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38" name="Oval 37"/>
                      <p:cNvSpPr/>
                      <p:nvPr/>
                    </p:nvSpPr>
                    <p:spPr>
                      <a:xfrm>
                        <a:off x="3433427" y="3608675"/>
                        <a:ext cx="330414" cy="344098"/>
                      </a:xfrm>
                      <a:prstGeom prst="ellipse">
                        <a:avLst/>
                      </a:prstGeom>
                      <a:solidFill>
                        <a:schemeClr val="bg1">
                          <a:lumMod val="50000"/>
                        </a:schemeClr>
                      </a:solidFill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</p:grpSp>
              </p:grpSp>
              <p:graphicFrame>
                <p:nvGraphicFramePr>
                  <p:cNvPr id="39" name="Object 38"/>
                  <p:cNvGraphicFramePr>
                    <a:graphicFrameLocks noChangeAspect="1"/>
                  </p:cNvGraphicFramePr>
                  <p:nvPr>
                    <p:extLst/>
                  </p:nvPr>
                </p:nvGraphicFramePr>
                <p:xfrm>
                  <a:off x="4341188" y="4068255"/>
                  <a:ext cx="638175" cy="255588"/>
                </p:xfrm>
                <a:graphic>
                  <a:graphicData uri="http://schemas.openxmlformats.org/presentationml/2006/ole">
                    <mc:AlternateContent xmlns:mc="http://schemas.openxmlformats.org/markup-compatibility/2006">
                      <mc:Choice xmlns:v="urn:schemas-microsoft-com:vml" Requires="v">
                        <p:oleObj spid="_x0000_s107343" name="Equation" r:id="rId10" imgW="444240" imgH="177480" progId="Equation.3">
                          <p:embed/>
                        </p:oleObj>
                      </mc:Choice>
                      <mc:Fallback>
                        <p:oleObj name="Equation" r:id="rId10" imgW="444240" imgH="177480" progId="Equation.3">
                          <p:embed/>
                          <p:pic>
                            <p:nvPicPr>
                              <p:cNvPr id="39" name="Object 38"/>
                              <p:cNvPicPr>
                                <a:picLocks noChangeAspect="1" noChangeArrowheads="1"/>
                              </p:cNvPicPr>
                              <p:nvPr/>
                            </p:nvPicPr>
                            <p:blipFill>
                              <a:blip r:embed="rId11"/>
                              <a:srcRect/>
                              <a:stretch>
                                <a:fillRect/>
                              </a:stretch>
                            </p:blipFill>
                            <p:spPr bwMode="auto">
                              <a:xfrm>
                                <a:off x="4341188" y="4068255"/>
                                <a:ext cx="638175" cy="255588"/>
                              </a:xfrm>
                              <a:prstGeom prst="rect">
                                <a:avLst/>
                              </a:prstGeom>
                              <a:solidFill>
                                <a:schemeClr val="bg1"/>
                              </a:solidFill>
                              <a:ln>
                                <a:solidFill>
                                  <a:schemeClr val="bg1"/>
                                </a:solidFill>
                              </a:ln>
                              <a:extLst/>
                            </p:spPr>
                          </p:pic>
                        </p:oleObj>
                      </mc:Fallback>
                    </mc:AlternateContent>
                  </a:graphicData>
                </a:graphic>
              </p:graphicFrame>
              <p:cxnSp>
                <p:nvCxnSpPr>
                  <p:cNvPr id="40" name="Straight Arrow Connector 39"/>
                  <p:cNvCxnSpPr/>
                  <p:nvPr/>
                </p:nvCxnSpPr>
                <p:spPr>
                  <a:xfrm>
                    <a:off x="4083804" y="4068255"/>
                    <a:ext cx="1301857" cy="0"/>
                  </a:xfrm>
                  <a:prstGeom prst="straightConnector1">
                    <a:avLst/>
                  </a:prstGeom>
                  <a:ln w="19050">
                    <a:solidFill>
                      <a:schemeClr val="tx1"/>
                    </a:solidFill>
                    <a:headEnd type="arrow" w="med" len="med"/>
                    <a:tailEnd type="arrow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117" name="Straight Connector 116"/>
                <p:cNvCxnSpPr/>
                <p:nvPr/>
              </p:nvCxnSpPr>
              <p:spPr>
                <a:xfrm flipV="1">
                  <a:off x="132885" y="3328249"/>
                  <a:ext cx="2734301" cy="11433"/>
                </a:xfrm>
                <a:prstGeom prst="line">
                  <a:avLst/>
                </a:prstGeom>
                <a:ln w="28575">
                  <a:solidFill>
                    <a:schemeClr val="accent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14" name="TextBox 113"/>
                <p:cNvSpPr txBox="1"/>
                <p:nvPr/>
              </p:nvSpPr>
              <p:spPr>
                <a:xfrm>
                  <a:off x="5217812" y="3526694"/>
                  <a:ext cx="3333017" cy="769441"/>
                </a:xfrm>
                <a:prstGeom prst="rect">
                  <a:avLst/>
                </a:prstGeom>
                <a:noFill/>
                <a:ln w="28575">
                  <a:solidFill>
                    <a:srgbClr val="FF0000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r>
                    <a:rPr lang="fi-FI" smtClean="0">
                      <a:sym typeface="Wingdings" panose="05000000000000000000" pitchFamily="2" charset="2"/>
                    </a:rPr>
                    <a:t>Hilavakio kaksinkertaistuu</a:t>
                  </a:r>
                  <a:endParaRPr lang="fi-FI" dirty="0" smtClean="0">
                    <a:sym typeface="Wingdings" panose="05000000000000000000" pitchFamily="2" charset="2"/>
                  </a:endParaRPr>
                </a:p>
                <a:p>
                  <a:r>
                    <a:rPr lang="fi-FI" dirty="0" smtClean="0">
                      <a:sym typeface="Wingdings" panose="05000000000000000000" pitchFamily="2" charset="2"/>
                    </a:rPr>
                    <a:t></a:t>
                  </a:r>
                  <a:r>
                    <a:rPr lang="fi-FI" dirty="0" err="1" smtClean="0">
                      <a:sym typeface="Wingdings" panose="05000000000000000000" pitchFamily="2" charset="2"/>
                    </a:rPr>
                    <a:t>Brillouin’n</a:t>
                  </a:r>
                  <a:r>
                    <a:rPr lang="fi-FI" dirty="0" smtClean="0">
                      <a:sym typeface="Wingdings" panose="05000000000000000000" pitchFamily="2" charset="2"/>
                    </a:rPr>
                    <a:t> vyöhyke puolittuu</a:t>
                  </a:r>
                </a:p>
                <a:p>
                  <a:r>
                    <a:rPr lang="fi-FI" sz="800" dirty="0" smtClean="0">
                      <a:sym typeface="Wingdings" panose="05000000000000000000" pitchFamily="2" charset="2"/>
                    </a:rPr>
                    <a:t> </a:t>
                  </a:r>
                  <a:endParaRPr lang="en-US" dirty="0" smtClean="0">
                    <a:sym typeface="Wingdings" panose="05000000000000000000" pitchFamily="2" charset="2"/>
                  </a:endParaRPr>
                </a:p>
              </p:txBody>
            </p:sp>
          </p:grpSp>
          <p:cxnSp>
            <p:nvCxnSpPr>
              <p:cNvPr id="80" name="Straight Connector 79"/>
              <p:cNvCxnSpPr/>
              <p:nvPr/>
            </p:nvCxnSpPr>
            <p:spPr>
              <a:xfrm>
                <a:off x="3000596" y="3324141"/>
                <a:ext cx="2581133" cy="15541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81" name="Straight Arrow Connector 80"/>
            <p:cNvCxnSpPr/>
            <p:nvPr/>
          </p:nvCxnSpPr>
          <p:spPr>
            <a:xfrm flipV="1">
              <a:off x="4198168" y="5162924"/>
              <a:ext cx="2529515" cy="12350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Arrow Connector 83"/>
            <p:cNvCxnSpPr/>
            <p:nvPr/>
          </p:nvCxnSpPr>
          <p:spPr>
            <a:xfrm flipV="1">
              <a:off x="5581729" y="5000684"/>
              <a:ext cx="2529515" cy="12350"/>
            </a:xfrm>
            <a:prstGeom prst="straightConnector1">
              <a:avLst/>
            </a:prstGeom>
            <a:ln w="19050">
              <a:solidFill>
                <a:srgbClr val="FF0000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63096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74234" y="28729"/>
            <a:ext cx="8630889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err="1" smtClean="0">
                <a:solidFill>
                  <a:srgbClr val="FF8618"/>
                </a:solidFill>
              </a:rPr>
              <a:t>Energiavyön</a:t>
            </a:r>
            <a:r>
              <a:rPr lang="en-US" sz="2600" dirty="0" smtClean="0">
                <a:solidFill>
                  <a:srgbClr val="FF8618"/>
                </a:solidFill>
              </a:rPr>
              <a:t> </a:t>
            </a:r>
            <a:r>
              <a:rPr lang="en-US" sz="2600" dirty="0" err="1" smtClean="0">
                <a:solidFill>
                  <a:srgbClr val="FF8618"/>
                </a:solidFill>
              </a:rPr>
              <a:t>leveys</a:t>
            </a:r>
            <a:r>
              <a:rPr lang="en-US" sz="2600" dirty="0" smtClean="0">
                <a:solidFill>
                  <a:srgbClr val="FF8618"/>
                </a:solidFill>
              </a:rPr>
              <a:t> </a:t>
            </a:r>
            <a:r>
              <a:rPr lang="en-US" sz="2600" dirty="0" err="1" smtClean="0">
                <a:solidFill>
                  <a:srgbClr val="FF8618"/>
                </a:solidFill>
              </a:rPr>
              <a:t>atomien</a:t>
            </a:r>
            <a:r>
              <a:rPr lang="en-US" sz="2600" dirty="0" smtClean="0">
                <a:solidFill>
                  <a:srgbClr val="FF8618"/>
                </a:solidFill>
              </a:rPr>
              <a:t> </a:t>
            </a:r>
            <a:r>
              <a:rPr lang="en-US" sz="2600" dirty="0" err="1" smtClean="0">
                <a:solidFill>
                  <a:srgbClr val="FF8618"/>
                </a:solidFill>
              </a:rPr>
              <a:t>välisen</a:t>
            </a:r>
            <a:r>
              <a:rPr lang="en-US" sz="2600" dirty="0" smtClean="0">
                <a:solidFill>
                  <a:srgbClr val="FF8618"/>
                </a:solidFill>
              </a:rPr>
              <a:t> </a:t>
            </a:r>
            <a:r>
              <a:rPr lang="en-US" sz="2600" dirty="0" err="1" smtClean="0">
                <a:solidFill>
                  <a:srgbClr val="FF8618"/>
                </a:solidFill>
              </a:rPr>
              <a:t>etäisyyden</a:t>
            </a:r>
            <a:r>
              <a:rPr lang="en-US" sz="2600" dirty="0" smtClean="0">
                <a:solidFill>
                  <a:srgbClr val="FF8618"/>
                </a:solidFill>
              </a:rPr>
              <a:t> </a:t>
            </a:r>
            <a:r>
              <a:rPr lang="en-US" sz="2600" dirty="0" err="1" smtClean="0">
                <a:solidFill>
                  <a:srgbClr val="FF8618"/>
                </a:solidFill>
              </a:rPr>
              <a:t>funktiona</a:t>
            </a:r>
            <a:endParaRPr lang="en-US" sz="2600" dirty="0">
              <a:solidFill>
                <a:srgbClr val="FF8618"/>
              </a:solidFill>
            </a:endParaRPr>
          </a:p>
        </p:txBody>
      </p:sp>
      <p:cxnSp>
        <p:nvCxnSpPr>
          <p:cNvPr id="112" name="Straight Connector 111"/>
          <p:cNvCxnSpPr/>
          <p:nvPr/>
        </p:nvCxnSpPr>
        <p:spPr>
          <a:xfrm flipV="1">
            <a:off x="9348671" y="996181"/>
            <a:ext cx="1120435" cy="1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02218240"/>
              </p:ext>
            </p:extLst>
          </p:nvPr>
        </p:nvGraphicFramePr>
        <p:xfrm>
          <a:off x="2895694" y="635971"/>
          <a:ext cx="1531938" cy="29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563" name="Equation" r:id="rId3" imgW="1066680" imgH="203040" progId="Equation.3">
                  <p:embed/>
                </p:oleObj>
              </mc:Choice>
              <mc:Fallback>
                <p:oleObj name="Equation" r:id="rId3" imgW="1066680" imgH="203040" progId="Equation.3">
                  <p:embed/>
                  <p:pic>
                    <p:nvPicPr>
                      <p:cNvPr id="82" name="Object 8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94" y="635971"/>
                        <a:ext cx="1531938" cy="292100"/>
                      </a:xfrm>
                      <a:prstGeom prst="rect">
                        <a:avLst/>
                      </a:prstGeom>
                      <a:noFill/>
                      <a:ln w="28575">
                        <a:solidFill>
                          <a:srgbClr val="FF0000"/>
                        </a:solidFill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7876587"/>
              </p:ext>
            </p:extLst>
          </p:nvPr>
        </p:nvGraphicFramePr>
        <p:xfrm>
          <a:off x="9187372" y="1458670"/>
          <a:ext cx="2973387" cy="492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564" name="Equation" r:id="rId5" imgW="2070000" imgH="342720" progId="Equation.3">
                  <p:embed/>
                </p:oleObj>
              </mc:Choice>
              <mc:Fallback>
                <p:oleObj name="Equation" r:id="rId5" imgW="2070000" imgH="342720" progId="Equation.3">
                  <p:embed/>
                  <p:pic>
                    <p:nvPicPr>
                      <p:cNvPr id="77" name="Object 7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87372" y="1458670"/>
                        <a:ext cx="2973387" cy="49212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0" name="Object 5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02668551"/>
              </p:ext>
            </p:extLst>
          </p:nvPr>
        </p:nvGraphicFramePr>
        <p:xfrm>
          <a:off x="801244" y="4927655"/>
          <a:ext cx="5065799" cy="563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565" name="Equation" r:id="rId7" imgW="2044440" imgH="228600" progId="Equation.3">
                  <p:embed/>
                </p:oleObj>
              </mc:Choice>
              <mc:Fallback>
                <p:oleObj name="Equation" r:id="rId7" imgW="2044440" imgH="228600" progId="Equation.3">
                  <p:embed/>
                  <p:pic>
                    <p:nvPicPr>
                      <p:cNvPr id="1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1244" y="4927655"/>
                        <a:ext cx="5065799" cy="563563"/>
                      </a:xfrm>
                      <a:prstGeom prst="rect">
                        <a:avLst/>
                      </a:prstGeom>
                      <a:noFill/>
                      <a:ln w="28575">
                        <a:solidFill>
                          <a:srgbClr val="FF0000"/>
                        </a:solidFill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DCA83BC1-1FE6-446C-A567-802BE73925A5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graphicFrame>
        <p:nvGraphicFramePr>
          <p:cNvPr id="61" name="Object 6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53670"/>
              </p:ext>
            </p:extLst>
          </p:nvPr>
        </p:nvGraphicFramePr>
        <p:xfrm>
          <a:off x="449479" y="635971"/>
          <a:ext cx="1693862" cy="328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566" name="Equation" r:id="rId9" imgW="1180800" imgH="228600" progId="Equation.3">
                  <p:embed/>
                </p:oleObj>
              </mc:Choice>
              <mc:Fallback>
                <p:oleObj name="Equation" r:id="rId9" imgW="1180800" imgH="228600" progId="Equation.3">
                  <p:embed/>
                  <p:pic>
                    <p:nvPicPr>
                      <p:cNvPr id="8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479" y="635971"/>
                        <a:ext cx="1693862" cy="328612"/>
                      </a:xfrm>
                      <a:prstGeom prst="rect">
                        <a:avLst/>
                      </a:prstGeom>
                      <a:noFill/>
                      <a:ln w="28575">
                        <a:solidFill>
                          <a:schemeClr val="accent1"/>
                        </a:solidFill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5" name="Right Arrow 64"/>
          <p:cNvSpPr/>
          <p:nvPr/>
        </p:nvSpPr>
        <p:spPr>
          <a:xfrm>
            <a:off x="2441428" y="695900"/>
            <a:ext cx="379891" cy="17224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449479" y="1358913"/>
            <a:ext cx="8580940" cy="3621087"/>
            <a:chOff x="449479" y="1358913"/>
            <a:chExt cx="8580940" cy="3621087"/>
          </a:xfrm>
        </p:grpSpPr>
        <p:graphicFrame>
          <p:nvGraphicFramePr>
            <p:cNvPr id="9" name="Object 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929828433"/>
                </p:ext>
              </p:extLst>
            </p:nvPr>
          </p:nvGraphicFramePr>
          <p:xfrm>
            <a:off x="449479" y="1361792"/>
            <a:ext cx="2824163" cy="5111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3567" name="Equation" r:id="rId11" imgW="1968480" imgH="355320" progId="Equation.3">
                    <p:embed/>
                  </p:oleObj>
                </mc:Choice>
                <mc:Fallback>
                  <p:oleObj name="Equation" r:id="rId11" imgW="1968480" imgH="355320" progId="Equation.3">
                    <p:embed/>
                    <p:pic>
                      <p:nvPicPr>
                        <p:cNvPr id="97" name="Object 9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49479" y="1361792"/>
                          <a:ext cx="2824163" cy="511175"/>
                        </a:xfrm>
                        <a:prstGeom prst="rect">
                          <a:avLst/>
                        </a:prstGeom>
                        <a:noFill/>
                        <a:ln w="28575">
                          <a:solidFill>
                            <a:schemeClr val="accent1"/>
                          </a:solidFill>
                        </a:ln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57" name="Group 56"/>
            <p:cNvGrpSpPr/>
            <p:nvPr/>
          </p:nvGrpSpPr>
          <p:grpSpPr>
            <a:xfrm>
              <a:off x="4727685" y="2100683"/>
              <a:ext cx="4302734" cy="2879317"/>
              <a:chOff x="4967907" y="2304167"/>
              <a:chExt cx="4302734" cy="2879317"/>
            </a:xfrm>
          </p:grpSpPr>
          <p:grpSp>
            <p:nvGrpSpPr>
              <p:cNvPr id="11" name="Group 10"/>
              <p:cNvGrpSpPr/>
              <p:nvPr/>
            </p:nvGrpSpPr>
            <p:grpSpPr>
              <a:xfrm>
                <a:off x="4967907" y="2304167"/>
                <a:ext cx="4302734" cy="2879317"/>
                <a:chOff x="5301121" y="1744082"/>
                <a:chExt cx="4302734" cy="2879317"/>
              </a:xfrm>
            </p:grpSpPr>
            <p:grpSp>
              <p:nvGrpSpPr>
                <p:cNvPr id="12" name="Group 11"/>
                <p:cNvGrpSpPr/>
                <p:nvPr/>
              </p:nvGrpSpPr>
              <p:grpSpPr>
                <a:xfrm>
                  <a:off x="5301121" y="1744082"/>
                  <a:ext cx="4302734" cy="2879317"/>
                  <a:chOff x="4893868" y="1536613"/>
                  <a:chExt cx="4302734" cy="2879317"/>
                </a:xfrm>
              </p:grpSpPr>
              <p:grpSp>
                <p:nvGrpSpPr>
                  <p:cNvPr id="14" name="Group 13"/>
                  <p:cNvGrpSpPr/>
                  <p:nvPr/>
                </p:nvGrpSpPr>
                <p:grpSpPr>
                  <a:xfrm>
                    <a:off x="7643639" y="2896690"/>
                    <a:ext cx="1552963" cy="917951"/>
                    <a:chOff x="6914842" y="2952268"/>
                    <a:chExt cx="1552963" cy="917951"/>
                  </a:xfrm>
                </p:grpSpPr>
                <p:sp>
                  <p:nvSpPr>
                    <p:cNvPr id="52" name="Freeform 51"/>
                    <p:cNvSpPr/>
                    <p:nvPr/>
                  </p:nvSpPr>
                  <p:spPr>
                    <a:xfrm flipH="1">
                      <a:off x="7400980" y="3010859"/>
                      <a:ext cx="983556" cy="845244"/>
                    </a:xfrm>
                    <a:custGeom>
                      <a:avLst/>
                      <a:gdLst>
                        <a:gd name="connsiteX0" fmla="*/ 0 w 983556"/>
                        <a:gd name="connsiteY0" fmla="*/ 0 h 845244"/>
                        <a:gd name="connsiteX1" fmla="*/ 453358 w 983556"/>
                        <a:gd name="connsiteY1" fmla="*/ 99892 h 845244"/>
                        <a:gd name="connsiteX2" fmla="*/ 760719 w 983556"/>
                        <a:gd name="connsiteY2" fmla="*/ 384202 h 845244"/>
                        <a:gd name="connsiteX3" fmla="*/ 983556 w 983556"/>
                        <a:gd name="connsiteY3" fmla="*/ 845244 h 84524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983556" h="845244">
                          <a:moveTo>
                            <a:pt x="0" y="0"/>
                          </a:moveTo>
                          <a:cubicBezTo>
                            <a:pt x="163286" y="17929"/>
                            <a:pt x="326572" y="35858"/>
                            <a:pt x="453358" y="99892"/>
                          </a:cubicBezTo>
                          <a:cubicBezTo>
                            <a:pt x="580144" y="163926"/>
                            <a:pt x="672353" y="259977"/>
                            <a:pt x="760719" y="384202"/>
                          </a:cubicBezTo>
                          <a:cubicBezTo>
                            <a:pt x="849085" y="508427"/>
                            <a:pt x="916320" y="676835"/>
                            <a:pt x="983556" y="845244"/>
                          </a:cubicBezTo>
                        </a:path>
                      </a:pathLst>
                    </a:custGeom>
                    <a:noFill/>
                    <a:ln w="28575">
                      <a:solidFill>
                        <a:srgbClr val="FF00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53" name="Freeform 52"/>
                    <p:cNvSpPr/>
                    <p:nvPr/>
                  </p:nvSpPr>
                  <p:spPr>
                    <a:xfrm>
                      <a:off x="6914842" y="3024975"/>
                      <a:ext cx="983556" cy="845244"/>
                    </a:xfrm>
                    <a:custGeom>
                      <a:avLst/>
                      <a:gdLst>
                        <a:gd name="connsiteX0" fmla="*/ 0 w 983556"/>
                        <a:gd name="connsiteY0" fmla="*/ 0 h 845244"/>
                        <a:gd name="connsiteX1" fmla="*/ 453358 w 983556"/>
                        <a:gd name="connsiteY1" fmla="*/ 99892 h 845244"/>
                        <a:gd name="connsiteX2" fmla="*/ 760719 w 983556"/>
                        <a:gd name="connsiteY2" fmla="*/ 384202 h 845244"/>
                        <a:gd name="connsiteX3" fmla="*/ 983556 w 983556"/>
                        <a:gd name="connsiteY3" fmla="*/ 845244 h 84524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983556" h="845244">
                          <a:moveTo>
                            <a:pt x="0" y="0"/>
                          </a:moveTo>
                          <a:cubicBezTo>
                            <a:pt x="163286" y="17929"/>
                            <a:pt x="326572" y="35858"/>
                            <a:pt x="453358" y="99892"/>
                          </a:cubicBezTo>
                          <a:cubicBezTo>
                            <a:pt x="580144" y="163926"/>
                            <a:pt x="672353" y="259977"/>
                            <a:pt x="760719" y="384202"/>
                          </a:cubicBezTo>
                          <a:cubicBezTo>
                            <a:pt x="849085" y="508427"/>
                            <a:pt x="916320" y="676835"/>
                            <a:pt x="983556" y="845244"/>
                          </a:cubicBezTo>
                        </a:path>
                      </a:pathLst>
                    </a:custGeom>
                    <a:noFill/>
                    <a:ln w="28575">
                      <a:solidFill>
                        <a:srgbClr val="FF00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54" name="Rectangle 53"/>
                    <p:cNvSpPr/>
                    <p:nvPr/>
                  </p:nvSpPr>
                  <p:spPr>
                    <a:xfrm>
                      <a:off x="6914842" y="2952268"/>
                      <a:ext cx="1552963" cy="380041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>
                      <a:solidFill>
                        <a:schemeClr val="bg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5" name="Group 14"/>
                  <p:cNvGrpSpPr/>
                  <p:nvPr/>
                </p:nvGrpSpPr>
                <p:grpSpPr>
                  <a:xfrm>
                    <a:off x="4893868" y="2842712"/>
                    <a:ext cx="1552963" cy="917951"/>
                    <a:chOff x="6914842" y="2952268"/>
                    <a:chExt cx="1552963" cy="917951"/>
                  </a:xfrm>
                </p:grpSpPr>
                <p:sp>
                  <p:nvSpPr>
                    <p:cNvPr id="49" name="Freeform 48"/>
                    <p:cNvSpPr/>
                    <p:nvPr/>
                  </p:nvSpPr>
                  <p:spPr>
                    <a:xfrm flipH="1">
                      <a:off x="7400980" y="3010859"/>
                      <a:ext cx="983556" cy="845244"/>
                    </a:xfrm>
                    <a:custGeom>
                      <a:avLst/>
                      <a:gdLst>
                        <a:gd name="connsiteX0" fmla="*/ 0 w 983556"/>
                        <a:gd name="connsiteY0" fmla="*/ 0 h 845244"/>
                        <a:gd name="connsiteX1" fmla="*/ 453358 w 983556"/>
                        <a:gd name="connsiteY1" fmla="*/ 99892 h 845244"/>
                        <a:gd name="connsiteX2" fmla="*/ 760719 w 983556"/>
                        <a:gd name="connsiteY2" fmla="*/ 384202 h 845244"/>
                        <a:gd name="connsiteX3" fmla="*/ 983556 w 983556"/>
                        <a:gd name="connsiteY3" fmla="*/ 845244 h 84524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983556" h="845244">
                          <a:moveTo>
                            <a:pt x="0" y="0"/>
                          </a:moveTo>
                          <a:cubicBezTo>
                            <a:pt x="163286" y="17929"/>
                            <a:pt x="326572" y="35858"/>
                            <a:pt x="453358" y="99892"/>
                          </a:cubicBezTo>
                          <a:cubicBezTo>
                            <a:pt x="580144" y="163926"/>
                            <a:pt x="672353" y="259977"/>
                            <a:pt x="760719" y="384202"/>
                          </a:cubicBezTo>
                          <a:cubicBezTo>
                            <a:pt x="849085" y="508427"/>
                            <a:pt x="916320" y="676835"/>
                            <a:pt x="983556" y="845244"/>
                          </a:cubicBezTo>
                        </a:path>
                      </a:pathLst>
                    </a:custGeom>
                    <a:noFill/>
                    <a:ln w="28575">
                      <a:solidFill>
                        <a:srgbClr val="FF00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50" name="Freeform 49"/>
                    <p:cNvSpPr/>
                    <p:nvPr/>
                  </p:nvSpPr>
                  <p:spPr>
                    <a:xfrm>
                      <a:off x="6914842" y="3024975"/>
                      <a:ext cx="983556" cy="845244"/>
                    </a:xfrm>
                    <a:custGeom>
                      <a:avLst/>
                      <a:gdLst>
                        <a:gd name="connsiteX0" fmla="*/ 0 w 983556"/>
                        <a:gd name="connsiteY0" fmla="*/ 0 h 845244"/>
                        <a:gd name="connsiteX1" fmla="*/ 453358 w 983556"/>
                        <a:gd name="connsiteY1" fmla="*/ 99892 h 845244"/>
                        <a:gd name="connsiteX2" fmla="*/ 760719 w 983556"/>
                        <a:gd name="connsiteY2" fmla="*/ 384202 h 845244"/>
                        <a:gd name="connsiteX3" fmla="*/ 983556 w 983556"/>
                        <a:gd name="connsiteY3" fmla="*/ 845244 h 84524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983556" h="845244">
                          <a:moveTo>
                            <a:pt x="0" y="0"/>
                          </a:moveTo>
                          <a:cubicBezTo>
                            <a:pt x="163286" y="17929"/>
                            <a:pt x="326572" y="35858"/>
                            <a:pt x="453358" y="99892"/>
                          </a:cubicBezTo>
                          <a:cubicBezTo>
                            <a:pt x="580144" y="163926"/>
                            <a:pt x="672353" y="259977"/>
                            <a:pt x="760719" y="384202"/>
                          </a:cubicBezTo>
                          <a:cubicBezTo>
                            <a:pt x="849085" y="508427"/>
                            <a:pt x="916320" y="676835"/>
                            <a:pt x="983556" y="845244"/>
                          </a:cubicBezTo>
                        </a:path>
                      </a:pathLst>
                    </a:custGeom>
                    <a:noFill/>
                    <a:ln w="28575">
                      <a:solidFill>
                        <a:srgbClr val="FF00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51" name="Rectangle 50"/>
                    <p:cNvSpPr/>
                    <p:nvPr/>
                  </p:nvSpPr>
                  <p:spPr>
                    <a:xfrm>
                      <a:off x="6914842" y="2952268"/>
                      <a:ext cx="1552963" cy="380041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>
                      <a:solidFill>
                        <a:schemeClr val="bg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6" name="Group 15"/>
                  <p:cNvGrpSpPr/>
                  <p:nvPr/>
                </p:nvGrpSpPr>
                <p:grpSpPr>
                  <a:xfrm>
                    <a:off x="6914842" y="2867744"/>
                    <a:ext cx="1552963" cy="917951"/>
                    <a:chOff x="6914842" y="2952268"/>
                    <a:chExt cx="1552963" cy="917951"/>
                  </a:xfrm>
                </p:grpSpPr>
                <p:sp>
                  <p:nvSpPr>
                    <p:cNvPr id="46" name="Freeform 45"/>
                    <p:cNvSpPr/>
                    <p:nvPr/>
                  </p:nvSpPr>
                  <p:spPr>
                    <a:xfrm flipH="1">
                      <a:off x="7400980" y="3010859"/>
                      <a:ext cx="983556" cy="845244"/>
                    </a:xfrm>
                    <a:custGeom>
                      <a:avLst/>
                      <a:gdLst>
                        <a:gd name="connsiteX0" fmla="*/ 0 w 983556"/>
                        <a:gd name="connsiteY0" fmla="*/ 0 h 845244"/>
                        <a:gd name="connsiteX1" fmla="*/ 453358 w 983556"/>
                        <a:gd name="connsiteY1" fmla="*/ 99892 h 845244"/>
                        <a:gd name="connsiteX2" fmla="*/ 760719 w 983556"/>
                        <a:gd name="connsiteY2" fmla="*/ 384202 h 845244"/>
                        <a:gd name="connsiteX3" fmla="*/ 983556 w 983556"/>
                        <a:gd name="connsiteY3" fmla="*/ 845244 h 84524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983556" h="845244">
                          <a:moveTo>
                            <a:pt x="0" y="0"/>
                          </a:moveTo>
                          <a:cubicBezTo>
                            <a:pt x="163286" y="17929"/>
                            <a:pt x="326572" y="35858"/>
                            <a:pt x="453358" y="99892"/>
                          </a:cubicBezTo>
                          <a:cubicBezTo>
                            <a:pt x="580144" y="163926"/>
                            <a:pt x="672353" y="259977"/>
                            <a:pt x="760719" y="384202"/>
                          </a:cubicBezTo>
                          <a:cubicBezTo>
                            <a:pt x="849085" y="508427"/>
                            <a:pt x="916320" y="676835"/>
                            <a:pt x="983556" y="845244"/>
                          </a:cubicBezTo>
                        </a:path>
                      </a:pathLst>
                    </a:custGeom>
                    <a:noFill/>
                    <a:ln w="28575">
                      <a:solidFill>
                        <a:srgbClr val="FF00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47" name="Freeform 46"/>
                    <p:cNvSpPr/>
                    <p:nvPr/>
                  </p:nvSpPr>
                  <p:spPr>
                    <a:xfrm>
                      <a:off x="6914842" y="3024975"/>
                      <a:ext cx="983556" cy="845244"/>
                    </a:xfrm>
                    <a:custGeom>
                      <a:avLst/>
                      <a:gdLst>
                        <a:gd name="connsiteX0" fmla="*/ 0 w 983556"/>
                        <a:gd name="connsiteY0" fmla="*/ 0 h 845244"/>
                        <a:gd name="connsiteX1" fmla="*/ 453358 w 983556"/>
                        <a:gd name="connsiteY1" fmla="*/ 99892 h 845244"/>
                        <a:gd name="connsiteX2" fmla="*/ 760719 w 983556"/>
                        <a:gd name="connsiteY2" fmla="*/ 384202 h 845244"/>
                        <a:gd name="connsiteX3" fmla="*/ 983556 w 983556"/>
                        <a:gd name="connsiteY3" fmla="*/ 845244 h 84524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983556" h="845244">
                          <a:moveTo>
                            <a:pt x="0" y="0"/>
                          </a:moveTo>
                          <a:cubicBezTo>
                            <a:pt x="163286" y="17929"/>
                            <a:pt x="326572" y="35858"/>
                            <a:pt x="453358" y="99892"/>
                          </a:cubicBezTo>
                          <a:cubicBezTo>
                            <a:pt x="580144" y="163926"/>
                            <a:pt x="672353" y="259977"/>
                            <a:pt x="760719" y="384202"/>
                          </a:cubicBezTo>
                          <a:cubicBezTo>
                            <a:pt x="849085" y="508427"/>
                            <a:pt x="916320" y="676835"/>
                            <a:pt x="983556" y="845244"/>
                          </a:cubicBezTo>
                        </a:path>
                      </a:pathLst>
                    </a:custGeom>
                    <a:noFill/>
                    <a:ln w="28575">
                      <a:solidFill>
                        <a:srgbClr val="FF00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48" name="Rectangle 47"/>
                    <p:cNvSpPr/>
                    <p:nvPr/>
                  </p:nvSpPr>
                  <p:spPr>
                    <a:xfrm>
                      <a:off x="6914842" y="2952268"/>
                      <a:ext cx="1552963" cy="380041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>
                      <a:solidFill>
                        <a:schemeClr val="bg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7" name="Group 16"/>
                  <p:cNvGrpSpPr/>
                  <p:nvPr/>
                </p:nvGrpSpPr>
                <p:grpSpPr>
                  <a:xfrm>
                    <a:off x="5193617" y="2734551"/>
                    <a:ext cx="2873829" cy="217717"/>
                    <a:chOff x="5555556" y="2439019"/>
                    <a:chExt cx="2146401" cy="145380"/>
                  </a:xfrm>
                </p:grpSpPr>
                <p:sp>
                  <p:nvSpPr>
                    <p:cNvPr id="41" name="Oval 40"/>
                    <p:cNvSpPr/>
                    <p:nvPr/>
                  </p:nvSpPr>
                  <p:spPr>
                    <a:xfrm>
                      <a:off x="5555556" y="2439019"/>
                      <a:ext cx="122945" cy="119764"/>
                    </a:xfrm>
                    <a:prstGeom prst="ellipse">
                      <a:avLst/>
                    </a:prstGeom>
                    <a:solidFill>
                      <a:schemeClr val="tx1">
                        <a:lumMod val="50000"/>
                        <a:lumOff val="50000"/>
                      </a:schemeClr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42" name="Oval 41"/>
                    <p:cNvSpPr/>
                    <p:nvPr/>
                  </p:nvSpPr>
                  <p:spPr>
                    <a:xfrm>
                      <a:off x="6061420" y="2445423"/>
                      <a:ext cx="122945" cy="119764"/>
                    </a:xfrm>
                    <a:prstGeom prst="ellipse">
                      <a:avLst/>
                    </a:prstGeom>
                    <a:solidFill>
                      <a:schemeClr val="tx1">
                        <a:lumMod val="50000"/>
                        <a:lumOff val="50000"/>
                      </a:schemeClr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43" name="Oval 42"/>
                    <p:cNvSpPr/>
                    <p:nvPr/>
                  </p:nvSpPr>
                  <p:spPr>
                    <a:xfrm>
                      <a:off x="6567284" y="2451827"/>
                      <a:ext cx="122945" cy="119764"/>
                    </a:xfrm>
                    <a:prstGeom prst="ellipse">
                      <a:avLst/>
                    </a:prstGeom>
                    <a:solidFill>
                      <a:schemeClr val="tx1">
                        <a:lumMod val="50000"/>
                        <a:lumOff val="50000"/>
                      </a:schemeClr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44" name="Oval 43"/>
                    <p:cNvSpPr/>
                    <p:nvPr/>
                  </p:nvSpPr>
                  <p:spPr>
                    <a:xfrm>
                      <a:off x="7073148" y="2458231"/>
                      <a:ext cx="122945" cy="119764"/>
                    </a:xfrm>
                    <a:prstGeom prst="ellipse">
                      <a:avLst/>
                    </a:prstGeom>
                    <a:solidFill>
                      <a:schemeClr val="tx1">
                        <a:lumMod val="50000"/>
                        <a:lumOff val="50000"/>
                      </a:schemeClr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45" name="Oval 44"/>
                    <p:cNvSpPr/>
                    <p:nvPr/>
                  </p:nvSpPr>
                  <p:spPr>
                    <a:xfrm>
                      <a:off x="7579012" y="2464635"/>
                      <a:ext cx="122945" cy="119764"/>
                    </a:xfrm>
                    <a:prstGeom prst="ellipse">
                      <a:avLst/>
                    </a:prstGeom>
                    <a:solidFill>
                      <a:schemeClr val="tx1">
                        <a:lumMod val="50000"/>
                        <a:lumOff val="50000"/>
                      </a:schemeClr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18" name="Freeform 17"/>
                  <p:cNvSpPr/>
                  <p:nvPr/>
                </p:nvSpPr>
                <p:spPr>
                  <a:xfrm>
                    <a:off x="5586295" y="2843091"/>
                    <a:ext cx="983556" cy="845244"/>
                  </a:xfrm>
                  <a:custGeom>
                    <a:avLst/>
                    <a:gdLst>
                      <a:gd name="connsiteX0" fmla="*/ 0 w 983556"/>
                      <a:gd name="connsiteY0" fmla="*/ 0 h 845244"/>
                      <a:gd name="connsiteX1" fmla="*/ 453358 w 983556"/>
                      <a:gd name="connsiteY1" fmla="*/ 99892 h 845244"/>
                      <a:gd name="connsiteX2" fmla="*/ 760719 w 983556"/>
                      <a:gd name="connsiteY2" fmla="*/ 384202 h 845244"/>
                      <a:gd name="connsiteX3" fmla="*/ 983556 w 983556"/>
                      <a:gd name="connsiteY3" fmla="*/ 845244 h 84524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983556" h="845244">
                        <a:moveTo>
                          <a:pt x="0" y="0"/>
                        </a:moveTo>
                        <a:cubicBezTo>
                          <a:pt x="163286" y="17929"/>
                          <a:pt x="326572" y="35858"/>
                          <a:pt x="453358" y="99892"/>
                        </a:cubicBezTo>
                        <a:cubicBezTo>
                          <a:pt x="580144" y="163926"/>
                          <a:pt x="672353" y="259977"/>
                          <a:pt x="760719" y="384202"/>
                        </a:cubicBezTo>
                        <a:cubicBezTo>
                          <a:pt x="849085" y="508427"/>
                          <a:pt x="916320" y="676835"/>
                          <a:pt x="983556" y="845244"/>
                        </a:cubicBezTo>
                      </a:path>
                    </a:pathLst>
                  </a:custGeom>
                  <a:noFill/>
                  <a:ln w="28575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9" name="Freeform 18"/>
                  <p:cNvSpPr/>
                  <p:nvPr/>
                </p:nvSpPr>
                <p:spPr>
                  <a:xfrm flipH="1">
                    <a:off x="6733752" y="2850775"/>
                    <a:ext cx="983556" cy="845244"/>
                  </a:xfrm>
                  <a:custGeom>
                    <a:avLst/>
                    <a:gdLst>
                      <a:gd name="connsiteX0" fmla="*/ 0 w 983556"/>
                      <a:gd name="connsiteY0" fmla="*/ 0 h 845244"/>
                      <a:gd name="connsiteX1" fmla="*/ 453358 w 983556"/>
                      <a:gd name="connsiteY1" fmla="*/ 99892 h 845244"/>
                      <a:gd name="connsiteX2" fmla="*/ 760719 w 983556"/>
                      <a:gd name="connsiteY2" fmla="*/ 384202 h 845244"/>
                      <a:gd name="connsiteX3" fmla="*/ 983556 w 983556"/>
                      <a:gd name="connsiteY3" fmla="*/ 845244 h 84524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983556" h="845244">
                        <a:moveTo>
                          <a:pt x="0" y="0"/>
                        </a:moveTo>
                        <a:cubicBezTo>
                          <a:pt x="163286" y="17929"/>
                          <a:pt x="326572" y="35858"/>
                          <a:pt x="453358" y="99892"/>
                        </a:cubicBezTo>
                        <a:cubicBezTo>
                          <a:pt x="580144" y="163926"/>
                          <a:pt x="672353" y="259977"/>
                          <a:pt x="760719" y="384202"/>
                        </a:cubicBezTo>
                        <a:cubicBezTo>
                          <a:pt x="849085" y="508427"/>
                          <a:pt x="916320" y="676835"/>
                          <a:pt x="983556" y="845244"/>
                        </a:cubicBezTo>
                      </a:path>
                    </a:pathLst>
                  </a:custGeom>
                  <a:noFill/>
                  <a:ln w="28575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aphicFrame>
                <p:nvGraphicFramePr>
                  <p:cNvPr id="20" name="Object 19"/>
                  <p:cNvGraphicFramePr>
                    <a:graphicFrameLocks noChangeAspect="1"/>
                  </p:cNvGraphicFramePr>
                  <p:nvPr>
                    <p:extLst>
                      <p:ext uri="{D42A27DB-BD31-4B8C-83A1-F6EECF244321}">
                        <p14:modId xmlns:p14="http://schemas.microsoft.com/office/powerpoint/2010/main" val="4202620709"/>
                      </p:ext>
                    </p:extLst>
                  </p:nvPr>
                </p:nvGraphicFramePr>
                <p:xfrm>
                  <a:off x="6273749" y="3771579"/>
                  <a:ext cx="273050" cy="328612"/>
                </p:xfrm>
                <a:graphic>
                  <a:graphicData uri="http://schemas.openxmlformats.org/presentationml/2006/ole">
                    <mc:AlternateContent xmlns:mc="http://schemas.openxmlformats.org/markup-compatibility/2006">
                      <mc:Choice xmlns:v="urn:schemas-microsoft-com:vml" Requires="v">
                        <p:oleObj spid="_x0000_s143568" name="Equation" r:id="rId13" imgW="190440" imgH="228600" progId="Equation.3">
                          <p:embed/>
                        </p:oleObj>
                      </mc:Choice>
                      <mc:Fallback>
                        <p:oleObj name="Equation" r:id="rId13" imgW="190440" imgH="228600" progId="Equation.3">
                          <p:embed/>
                          <p:pic>
                            <p:nvPicPr>
                              <p:cNvPr id="67" name="Object 66"/>
                              <p:cNvPicPr>
                                <a:picLocks noChangeAspect="1" noChangeArrowheads="1"/>
                              </p:cNvPicPr>
                              <p:nvPr/>
                            </p:nvPicPr>
                            <p:blipFill>
                              <a:blip r:embed="rId14"/>
                              <a:srcRect/>
                              <a:stretch>
                                <a:fillRect/>
                              </a:stretch>
                            </p:blipFill>
                            <p:spPr bwMode="auto">
                              <a:xfrm>
                                <a:off x="6273749" y="3771579"/>
                                <a:ext cx="273050" cy="328612"/>
                              </a:xfrm>
                              <a:prstGeom prst="rect">
                                <a:avLst/>
                              </a:prstGeom>
                              <a:noFill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rgbClr val="FFFFFF"/>
                                    </a:solidFill>
                                  </a14:hiddenFill>
                                </a:ext>
                              </a:extLst>
                            </p:spPr>
                          </p:pic>
                        </p:oleObj>
                      </mc:Fallback>
                    </mc:AlternateContent>
                  </a:graphicData>
                </a:graphic>
              </p:graphicFrame>
              <p:grpSp>
                <p:nvGrpSpPr>
                  <p:cNvPr id="21" name="Group 20"/>
                  <p:cNvGrpSpPr/>
                  <p:nvPr/>
                </p:nvGrpSpPr>
                <p:grpSpPr>
                  <a:xfrm flipV="1">
                    <a:off x="5942190" y="1959325"/>
                    <a:ext cx="2074662" cy="854208"/>
                    <a:chOff x="6199735" y="2634343"/>
                    <a:chExt cx="2945069" cy="854208"/>
                  </a:xfrm>
                </p:grpSpPr>
                <p:sp>
                  <p:nvSpPr>
                    <p:cNvPr id="37" name="Freeform 36"/>
                    <p:cNvSpPr/>
                    <p:nvPr/>
                  </p:nvSpPr>
                  <p:spPr>
                    <a:xfrm>
                      <a:off x="6199735" y="2634343"/>
                      <a:ext cx="983556" cy="845244"/>
                    </a:xfrm>
                    <a:custGeom>
                      <a:avLst/>
                      <a:gdLst>
                        <a:gd name="connsiteX0" fmla="*/ 0 w 983556"/>
                        <a:gd name="connsiteY0" fmla="*/ 0 h 845244"/>
                        <a:gd name="connsiteX1" fmla="*/ 453358 w 983556"/>
                        <a:gd name="connsiteY1" fmla="*/ 99892 h 845244"/>
                        <a:gd name="connsiteX2" fmla="*/ 760719 w 983556"/>
                        <a:gd name="connsiteY2" fmla="*/ 384202 h 845244"/>
                        <a:gd name="connsiteX3" fmla="*/ 983556 w 983556"/>
                        <a:gd name="connsiteY3" fmla="*/ 845244 h 84524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983556" h="845244">
                          <a:moveTo>
                            <a:pt x="0" y="0"/>
                          </a:moveTo>
                          <a:cubicBezTo>
                            <a:pt x="163286" y="17929"/>
                            <a:pt x="326572" y="35858"/>
                            <a:pt x="453358" y="99892"/>
                          </a:cubicBezTo>
                          <a:cubicBezTo>
                            <a:pt x="580144" y="163926"/>
                            <a:pt x="672353" y="259977"/>
                            <a:pt x="760719" y="384202"/>
                          </a:cubicBezTo>
                          <a:cubicBezTo>
                            <a:pt x="849085" y="508427"/>
                            <a:pt x="916320" y="676835"/>
                            <a:pt x="983556" y="845244"/>
                          </a:cubicBezTo>
                        </a:path>
                      </a:pathLst>
                    </a:custGeom>
                    <a:noFill/>
                    <a:ln w="28575">
                      <a:solidFill>
                        <a:srgbClr val="0070C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8" name="Freeform 37"/>
                    <p:cNvSpPr/>
                    <p:nvPr/>
                  </p:nvSpPr>
                  <p:spPr>
                    <a:xfrm flipH="1">
                      <a:off x="7170460" y="2634343"/>
                      <a:ext cx="983556" cy="845244"/>
                    </a:xfrm>
                    <a:custGeom>
                      <a:avLst/>
                      <a:gdLst>
                        <a:gd name="connsiteX0" fmla="*/ 0 w 983556"/>
                        <a:gd name="connsiteY0" fmla="*/ 0 h 845244"/>
                        <a:gd name="connsiteX1" fmla="*/ 453358 w 983556"/>
                        <a:gd name="connsiteY1" fmla="*/ 99892 h 845244"/>
                        <a:gd name="connsiteX2" fmla="*/ 760719 w 983556"/>
                        <a:gd name="connsiteY2" fmla="*/ 384202 h 845244"/>
                        <a:gd name="connsiteX3" fmla="*/ 983556 w 983556"/>
                        <a:gd name="connsiteY3" fmla="*/ 845244 h 84524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983556" h="845244">
                          <a:moveTo>
                            <a:pt x="0" y="0"/>
                          </a:moveTo>
                          <a:cubicBezTo>
                            <a:pt x="163286" y="17929"/>
                            <a:pt x="326572" y="35858"/>
                            <a:pt x="453358" y="99892"/>
                          </a:cubicBezTo>
                          <a:cubicBezTo>
                            <a:pt x="580144" y="163926"/>
                            <a:pt x="672353" y="259977"/>
                            <a:pt x="760719" y="384202"/>
                          </a:cubicBezTo>
                          <a:cubicBezTo>
                            <a:pt x="849085" y="508427"/>
                            <a:pt x="916320" y="676835"/>
                            <a:pt x="983556" y="845244"/>
                          </a:cubicBezTo>
                        </a:path>
                      </a:pathLst>
                    </a:custGeom>
                    <a:noFill/>
                    <a:ln w="28575">
                      <a:solidFill>
                        <a:srgbClr val="0070C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9" name="Freeform 38"/>
                    <p:cNvSpPr/>
                    <p:nvPr/>
                  </p:nvSpPr>
                  <p:spPr>
                    <a:xfrm>
                      <a:off x="7190524" y="2643307"/>
                      <a:ext cx="983555" cy="845244"/>
                    </a:xfrm>
                    <a:custGeom>
                      <a:avLst/>
                      <a:gdLst>
                        <a:gd name="connsiteX0" fmla="*/ 0 w 983556"/>
                        <a:gd name="connsiteY0" fmla="*/ 0 h 845244"/>
                        <a:gd name="connsiteX1" fmla="*/ 453358 w 983556"/>
                        <a:gd name="connsiteY1" fmla="*/ 99892 h 845244"/>
                        <a:gd name="connsiteX2" fmla="*/ 760719 w 983556"/>
                        <a:gd name="connsiteY2" fmla="*/ 384202 h 845244"/>
                        <a:gd name="connsiteX3" fmla="*/ 983556 w 983556"/>
                        <a:gd name="connsiteY3" fmla="*/ 845244 h 84524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983556" h="845244">
                          <a:moveTo>
                            <a:pt x="0" y="0"/>
                          </a:moveTo>
                          <a:cubicBezTo>
                            <a:pt x="163286" y="17929"/>
                            <a:pt x="326572" y="35858"/>
                            <a:pt x="453358" y="99892"/>
                          </a:cubicBezTo>
                          <a:cubicBezTo>
                            <a:pt x="580144" y="163926"/>
                            <a:pt x="672353" y="259977"/>
                            <a:pt x="760719" y="384202"/>
                          </a:cubicBezTo>
                          <a:cubicBezTo>
                            <a:pt x="849085" y="508427"/>
                            <a:pt x="916320" y="676835"/>
                            <a:pt x="983556" y="845244"/>
                          </a:cubicBezTo>
                        </a:path>
                      </a:pathLst>
                    </a:custGeom>
                    <a:noFill/>
                    <a:ln w="28575">
                      <a:solidFill>
                        <a:srgbClr val="0070C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40" name="Freeform 39"/>
                    <p:cNvSpPr/>
                    <p:nvPr/>
                  </p:nvSpPr>
                  <p:spPr>
                    <a:xfrm flipH="1">
                      <a:off x="8161249" y="2643307"/>
                      <a:ext cx="983555" cy="845244"/>
                    </a:xfrm>
                    <a:custGeom>
                      <a:avLst/>
                      <a:gdLst>
                        <a:gd name="connsiteX0" fmla="*/ 0 w 983556"/>
                        <a:gd name="connsiteY0" fmla="*/ 0 h 845244"/>
                        <a:gd name="connsiteX1" fmla="*/ 453358 w 983556"/>
                        <a:gd name="connsiteY1" fmla="*/ 99892 h 845244"/>
                        <a:gd name="connsiteX2" fmla="*/ 760719 w 983556"/>
                        <a:gd name="connsiteY2" fmla="*/ 384202 h 845244"/>
                        <a:gd name="connsiteX3" fmla="*/ 983556 w 983556"/>
                        <a:gd name="connsiteY3" fmla="*/ 845244 h 84524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983556" h="845244">
                          <a:moveTo>
                            <a:pt x="0" y="0"/>
                          </a:moveTo>
                          <a:cubicBezTo>
                            <a:pt x="163286" y="17929"/>
                            <a:pt x="326572" y="35858"/>
                            <a:pt x="453358" y="99892"/>
                          </a:cubicBezTo>
                          <a:cubicBezTo>
                            <a:pt x="580144" y="163926"/>
                            <a:pt x="672353" y="259977"/>
                            <a:pt x="760719" y="384202"/>
                          </a:cubicBezTo>
                          <a:cubicBezTo>
                            <a:pt x="849085" y="508427"/>
                            <a:pt x="916320" y="676835"/>
                            <a:pt x="983556" y="845244"/>
                          </a:cubicBezTo>
                        </a:path>
                      </a:pathLst>
                    </a:custGeom>
                    <a:noFill/>
                    <a:ln w="28575">
                      <a:solidFill>
                        <a:srgbClr val="0070C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aphicFrame>
                <p:nvGraphicFramePr>
                  <p:cNvPr id="22" name="Object 21"/>
                  <p:cNvGraphicFramePr>
                    <a:graphicFrameLocks noChangeAspect="1"/>
                  </p:cNvGraphicFramePr>
                  <p:nvPr>
                    <p:extLst>
                      <p:ext uri="{D42A27DB-BD31-4B8C-83A1-F6EECF244321}">
                        <p14:modId xmlns:p14="http://schemas.microsoft.com/office/powerpoint/2010/main" val="1740809579"/>
                      </p:ext>
                    </p:extLst>
                  </p:nvPr>
                </p:nvGraphicFramePr>
                <p:xfrm>
                  <a:off x="6404844" y="2545777"/>
                  <a:ext cx="236537" cy="201612"/>
                </p:xfrm>
                <a:graphic>
                  <a:graphicData uri="http://schemas.openxmlformats.org/presentationml/2006/ole">
                    <mc:AlternateContent xmlns:mc="http://schemas.openxmlformats.org/markup-compatibility/2006">
                      <mc:Choice xmlns:v="urn:schemas-microsoft-com:vml" Requires="v">
                        <p:oleObj spid="_x0000_s143569" name="Equation" r:id="rId15" imgW="164880" imgH="139680" progId="Equation.3">
                          <p:embed/>
                        </p:oleObj>
                      </mc:Choice>
                      <mc:Fallback>
                        <p:oleObj name="Equation" r:id="rId15" imgW="164880" imgH="139680" progId="Equation.3">
                          <p:embed/>
                          <p:pic>
                            <p:nvPicPr>
                              <p:cNvPr id="70" name="Object 69"/>
                              <p:cNvPicPr>
                                <a:picLocks noChangeAspect="1" noChangeArrowheads="1"/>
                              </p:cNvPicPr>
                              <p:nvPr/>
                            </p:nvPicPr>
                            <p:blipFill>
                              <a:blip r:embed="rId16"/>
                              <a:srcRect/>
                              <a:stretch>
                                <a:fillRect/>
                              </a:stretch>
                            </p:blipFill>
                            <p:spPr bwMode="auto">
                              <a:xfrm>
                                <a:off x="6404844" y="2545777"/>
                                <a:ext cx="236537" cy="201612"/>
                              </a:xfrm>
                              <a:prstGeom prst="rect">
                                <a:avLst/>
                              </a:prstGeom>
                              <a:noFill/>
                              <a:extLst/>
                            </p:spPr>
                          </p:pic>
                        </p:oleObj>
                      </mc:Fallback>
                    </mc:AlternateContent>
                  </a:graphicData>
                </a:graphic>
              </p:graphicFrame>
              <p:graphicFrame>
                <p:nvGraphicFramePr>
                  <p:cNvPr id="23" name="Object 22"/>
                  <p:cNvGraphicFramePr>
                    <a:graphicFrameLocks noChangeAspect="1"/>
                  </p:cNvGraphicFramePr>
                  <p:nvPr>
                    <p:extLst>
                      <p:ext uri="{D42A27DB-BD31-4B8C-83A1-F6EECF244321}">
                        <p14:modId xmlns:p14="http://schemas.microsoft.com/office/powerpoint/2010/main" val="638346430"/>
                      </p:ext>
                    </p:extLst>
                  </p:nvPr>
                </p:nvGraphicFramePr>
                <p:xfrm>
                  <a:off x="6219650" y="1536613"/>
                  <a:ext cx="365125" cy="365125"/>
                </p:xfrm>
                <a:graphic>
                  <a:graphicData uri="http://schemas.openxmlformats.org/presentationml/2006/ole">
                    <mc:AlternateContent xmlns:mc="http://schemas.openxmlformats.org/markup-compatibility/2006">
                      <mc:Choice xmlns:v="urn:schemas-microsoft-com:vml" Requires="v">
                        <p:oleObj spid="_x0000_s143570" name="Equation" r:id="rId17" imgW="253800" imgH="253800" progId="Equation.3">
                          <p:embed/>
                        </p:oleObj>
                      </mc:Choice>
                      <mc:Fallback>
                        <p:oleObj name="Equation" r:id="rId17" imgW="253800" imgH="253800" progId="Equation.3">
                          <p:embed/>
                          <p:pic>
                            <p:nvPicPr>
                              <p:cNvPr id="71" name="Object 70"/>
                              <p:cNvPicPr>
                                <a:picLocks noChangeAspect="1" noChangeArrowheads="1"/>
                              </p:cNvPicPr>
                              <p:nvPr/>
                            </p:nvPicPr>
                            <p:blipFill>
                              <a:blip r:embed="rId18"/>
                              <a:srcRect/>
                              <a:stretch>
                                <a:fillRect/>
                              </a:stretch>
                            </p:blipFill>
                            <p:spPr bwMode="auto">
                              <a:xfrm>
                                <a:off x="6219650" y="1536613"/>
                                <a:ext cx="365125" cy="365125"/>
                              </a:xfrm>
                              <a:prstGeom prst="rect">
                                <a:avLst/>
                              </a:prstGeom>
                              <a:noFill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rgbClr val="FFFFFF"/>
                                    </a:solidFill>
                                  </a14:hiddenFill>
                                </a:ext>
                              </a:extLst>
                            </p:spPr>
                          </p:pic>
                        </p:oleObj>
                      </mc:Fallback>
                    </mc:AlternateContent>
                  </a:graphicData>
                </a:graphic>
              </p:graphicFrame>
              <p:sp>
                <p:nvSpPr>
                  <p:cNvPr id="24" name="Freeform 23"/>
                  <p:cNvSpPr/>
                  <p:nvPr/>
                </p:nvSpPr>
                <p:spPr>
                  <a:xfrm>
                    <a:off x="6254784" y="2909687"/>
                    <a:ext cx="983556" cy="845244"/>
                  </a:xfrm>
                  <a:custGeom>
                    <a:avLst/>
                    <a:gdLst>
                      <a:gd name="connsiteX0" fmla="*/ 0 w 983556"/>
                      <a:gd name="connsiteY0" fmla="*/ 0 h 845244"/>
                      <a:gd name="connsiteX1" fmla="*/ 453358 w 983556"/>
                      <a:gd name="connsiteY1" fmla="*/ 99892 h 845244"/>
                      <a:gd name="connsiteX2" fmla="*/ 760719 w 983556"/>
                      <a:gd name="connsiteY2" fmla="*/ 384202 h 845244"/>
                      <a:gd name="connsiteX3" fmla="*/ 983556 w 983556"/>
                      <a:gd name="connsiteY3" fmla="*/ 845244 h 84524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983556" h="845244">
                        <a:moveTo>
                          <a:pt x="0" y="0"/>
                        </a:moveTo>
                        <a:cubicBezTo>
                          <a:pt x="163286" y="17929"/>
                          <a:pt x="326572" y="35858"/>
                          <a:pt x="453358" y="99892"/>
                        </a:cubicBezTo>
                        <a:cubicBezTo>
                          <a:pt x="580144" y="163926"/>
                          <a:pt x="672353" y="259977"/>
                          <a:pt x="760719" y="384202"/>
                        </a:cubicBezTo>
                        <a:cubicBezTo>
                          <a:pt x="849085" y="508427"/>
                          <a:pt x="916320" y="676835"/>
                          <a:pt x="983556" y="845244"/>
                        </a:cubicBezTo>
                      </a:path>
                    </a:pathLst>
                  </a:custGeom>
                  <a:noFill/>
                  <a:ln w="28575">
                    <a:solidFill>
                      <a:srgbClr val="FF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5" name="Freeform 24"/>
                  <p:cNvSpPr/>
                  <p:nvPr/>
                </p:nvSpPr>
                <p:spPr>
                  <a:xfrm flipH="1">
                    <a:off x="6033226" y="2912524"/>
                    <a:ext cx="983556" cy="845244"/>
                  </a:xfrm>
                  <a:custGeom>
                    <a:avLst/>
                    <a:gdLst>
                      <a:gd name="connsiteX0" fmla="*/ 0 w 983556"/>
                      <a:gd name="connsiteY0" fmla="*/ 0 h 845244"/>
                      <a:gd name="connsiteX1" fmla="*/ 453358 w 983556"/>
                      <a:gd name="connsiteY1" fmla="*/ 99892 h 845244"/>
                      <a:gd name="connsiteX2" fmla="*/ 760719 w 983556"/>
                      <a:gd name="connsiteY2" fmla="*/ 384202 h 845244"/>
                      <a:gd name="connsiteX3" fmla="*/ 983556 w 983556"/>
                      <a:gd name="connsiteY3" fmla="*/ 845244 h 84524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983556" h="845244">
                        <a:moveTo>
                          <a:pt x="0" y="0"/>
                        </a:moveTo>
                        <a:cubicBezTo>
                          <a:pt x="163286" y="17929"/>
                          <a:pt x="326572" y="35858"/>
                          <a:pt x="453358" y="99892"/>
                        </a:cubicBezTo>
                        <a:cubicBezTo>
                          <a:pt x="580144" y="163926"/>
                          <a:pt x="672353" y="259977"/>
                          <a:pt x="760719" y="384202"/>
                        </a:cubicBezTo>
                        <a:cubicBezTo>
                          <a:pt x="849085" y="508427"/>
                          <a:pt x="916320" y="676835"/>
                          <a:pt x="983556" y="845244"/>
                        </a:cubicBezTo>
                      </a:path>
                    </a:pathLst>
                  </a:custGeom>
                  <a:noFill/>
                  <a:ln w="28575">
                    <a:solidFill>
                      <a:srgbClr val="FF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" name="Rectangle 25"/>
                  <p:cNvSpPr/>
                  <p:nvPr/>
                </p:nvSpPr>
                <p:spPr>
                  <a:xfrm rot="20670655">
                    <a:off x="6718384" y="2902003"/>
                    <a:ext cx="307666" cy="45719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7" name="Rectangle 26"/>
                  <p:cNvSpPr/>
                  <p:nvPr/>
                </p:nvSpPr>
                <p:spPr>
                  <a:xfrm rot="929345" flipH="1">
                    <a:off x="6248380" y="2908407"/>
                    <a:ext cx="307666" cy="45719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aphicFrame>
                <p:nvGraphicFramePr>
                  <p:cNvPr id="28" name="Object 27"/>
                  <p:cNvGraphicFramePr>
                    <a:graphicFrameLocks noChangeAspect="1"/>
                  </p:cNvGraphicFramePr>
                  <p:nvPr>
                    <p:extLst>
                      <p:ext uri="{D42A27DB-BD31-4B8C-83A1-F6EECF244321}">
                        <p14:modId xmlns:p14="http://schemas.microsoft.com/office/powerpoint/2010/main" val="30015784"/>
                      </p:ext>
                    </p:extLst>
                  </p:nvPr>
                </p:nvGraphicFramePr>
                <p:xfrm>
                  <a:off x="7445081" y="3904755"/>
                  <a:ext cx="528638" cy="511175"/>
                </p:xfrm>
                <a:graphic>
                  <a:graphicData uri="http://schemas.openxmlformats.org/presentationml/2006/ole">
                    <mc:AlternateContent xmlns:mc="http://schemas.openxmlformats.org/markup-compatibility/2006">
                      <mc:Choice xmlns:v="urn:schemas-microsoft-com:vml" Requires="v">
                        <p:oleObj spid="_x0000_s143571" name="Equation" r:id="rId19" imgW="368280" imgH="355320" progId="Equation.3">
                          <p:embed/>
                        </p:oleObj>
                      </mc:Choice>
                      <mc:Fallback>
                        <p:oleObj name="Equation" r:id="rId19" imgW="368280" imgH="355320" progId="Equation.3">
                          <p:embed/>
                          <p:pic>
                            <p:nvPicPr>
                              <p:cNvPr id="86" name="Object 85"/>
                              <p:cNvPicPr>
                                <a:picLocks noChangeAspect="1" noChangeArrowheads="1"/>
                              </p:cNvPicPr>
                              <p:nvPr/>
                            </p:nvPicPr>
                            <p:blipFill>
                              <a:blip r:embed="rId20"/>
                              <a:srcRect/>
                              <a:stretch>
                                <a:fillRect/>
                              </a:stretch>
                            </p:blipFill>
                            <p:spPr bwMode="auto">
                              <a:xfrm>
                                <a:off x="7445081" y="3904755"/>
                                <a:ext cx="528638" cy="511175"/>
                              </a:xfrm>
                              <a:prstGeom prst="rect">
                                <a:avLst/>
                              </a:prstGeom>
                              <a:noFill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rgbClr val="FFFFFF"/>
                                    </a:solidFill>
                                  </a14:hiddenFill>
                                </a:ext>
                              </a:extLst>
                            </p:spPr>
                          </p:pic>
                        </p:oleObj>
                      </mc:Fallback>
                    </mc:AlternateContent>
                  </a:graphicData>
                </a:graphic>
              </p:graphicFrame>
              <p:cxnSp>
                <p:nvCxnSpPr>
                  <p:cNvPr id="29" name="Straight Arrow Connector 28"/>
                  <p:cNvCxnSpPr>
                    <a:stCxn id="20" idx="0"/>
                  </p:cNvCxnSpPr>
                  <p:nvPr/>
                </p:nvCxnSpPr>
                <p:spPr>
                  <a:xfrm flipV="1">
                    <a:off x="6410274" y="3548524"/>
                    <a:ext cx="67322" cy="223055"/>
                  </a:xfrm>
                  <a:prstGeom prst="straightConnector1">
                    <a:avLst/>
                  </a:prstGeom>
                  <a:ln w="19050">
                    <a:solidFill>
                      <a:schemeClr val="tx1"/>
                    </a:solidFill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0" name="Straight Arrow Connector 29"/>
                  <p:cNvCxnSpPr/>
                  <p:nvPr/>
                </p:nvCxnSpPr>
                <p:spPr>
                  <a:xfrm flipV="1">
                    <a:off x="6523747" y="3670435"/>
                    <a:ext cx="216241" cy="150190"/>
                  </a:xfrm>
                  <a:prstGeom prst="straightConnector1">
                    <a:avLst/>
                  </a:prstGeom>
                  <a:ln w="19050">
                    <a:solidFill>
                      <a:schemeClr val="tx1"/>
                    </a:solidFill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1" name="Straight Arrow Connector 30"/>
                  <p:cNvCxnSpPr/>
                  <p:nvPr/>
                </p:nvCxnSpPr>
                <p:spPr>
                  <a:xfrm flipH="1" flipV="1">
                    <a:off x="7260119" y="3775911"/>
                    <a:ext cx="228530" cy="128844"/>
                  </a:xfrm>
                  <a:prstGeom prst="straightConnector1">
                    <a:avLst/>
                  </a:prstGeom>
                  <a:ln w="19050">
                    <a:solidFill>
                      <a:schemeClr val="tx1"/>
                    </a:solidFill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2" name="Straight Arrow Connector 31"/>
                  <p:cNvCxnSpPr>
                    <a:stCxn id="28" idx="0"/>
                  </p:cNvCxnSpPr>
                  <p:nvPr/>
                </p:nvCxnSpPr>
                <p:spPr>
                  <a:xfrm flipV="1">
                    <a:off x="7709400" y="3696241"/>
                    <a:ext cx="115458" cy="208514"/>
                  </a:xfrm>
                  <a:prstGeom prst="straightConnector1">
                    <a:avLst/>
                  </a:prstGeom>
                  <a:ln w="19050">
                    <a:solidFill>
                      <a:schemeClr val="tx1"/>
                    </a:solidFill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3" name="Straight Arrow Connector 32"/>
                  <p:cNvCxnSpPr/>
                  <p:nvPr/>
                </p:nvCxnSpPr>
                <p:spPr>
                  <a:xfrm flipV="1">
                    <a:off x="7747820" y="3746998"/>
                    <a:ext cx="370088" cy="211545"/>
                  </a:xfrm>
                  <a:prstGeom prst="straightConnector1">
                    <a:avLst/>
                  </a:prstGeom>
                  <a:ln w="19050">
                    <a:solidFill>
                      <a:schemeClr val="tx1"/>
                    </a:solidFill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aphicFrame>
                <p:nvGraphicFramePr>
                  <p:cNvPr id="34" name="Object 33"/>
                  <p:cNvGraphicFramePr>
                    <a:graphicFrameLocks noChangeAspect="1"/>
                  </p:cNvGraphicFramePr>
                  <p:nvPr>
                    <p:extLst>
                      <p:ext uri="{D42A27DB-BD31-4B8C-83A1-F6EECF244321}">
                        <p14:modId xmlns:p14="http://schemas.microsoft.com/office/powerpoint/2010/main" val="1974527495"/>
                      </p:ext>
                    </p:extLst>
                  </p:nvPr>
                </p:nvGraphicFramePr>
                <p:xfrm>
                  <a:off x="7437464" y="1568821"/>
                  <a:ext cx="620712" cy="365125"/>
                </p:xfrm>
                <a:graphic>
                  <a:graphicData uri="http://schemas.openxmlformats.org/presentationml/2006/ole">
                    <mc:AlternateContent xmlns:mc="http://schemas.openxmlformats.org/markup-compatibility/2006">
                      <mc:Choice xmlns:v="urn:schemas-microsoft-com:vml" Requires="v">
                        <p:oleObj spid="_x0000_s143572" name="Equation" r:id="rId21" imgW="431640" imgH="253800" progId="Equation.3">
                          <p:embed/>
                        </p:oleObj>
                      </mc:Choice>
                      <mc:Fallback>
                        <p:oleObj name="Equation" r:id="rId21" imgW="431640" imgH="253800" progId="Equation.3">
                          <p:embed/>
                          <p:pic>
                            <p:nvPicPr>
                              <p:cNvPr id="95" name="Object 94"/>
                              <p:cNvPicPr>
                                <a:picLocks noChangeAspect="1" noChangeArrowheads="1"/>
                              </p:cNvPicPr>
                              <p:nvPr/>
                            </p:nvPicPr>
                            <p:blipFill>
                              <a:blip r:embed="rId22"/>
                              <a:srcRect/>
                              <a:stretch>
                                <a:fillRect/>
                              </a:stretch>
                            </p:blipFill>
                            <p:spPr bwMode="auto">
                              <a:xfrm>
                                <a:off x="7437464" y="1568821"/>
                                <a:ext cx="620712" cy="365125"/>
                              </a:xfrm>
                              <a:prstGeom prst="rect">
                                <a:avLst/>
                              </a:prstGeom>
                              <a:noFill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rgbClr val="FFFFFF"/>
                                    </a:solidFill>
                                  </a14:hiddenFill>
                                </a:ext>
                              </a:extLst>
                            </p:spPr>
                          </p:pic>
                        </p:oleObj>
                      </mc:Fallback>
                    </mc:AlternateContent>
                  </a:graphicData>
                </a:graphic>
              </p:graphicFrame>
              <p:graphicFrame>
                <p:nvGraphicFramePr>
                  <p:cNvPr id="35" name="Object 34"/>
                  <p:cNvGraphicFramePr>
                    <a:graphicFrameLocks noChangeAspect="1"/>
                  </p:cNvGraphicFramePr>
                  <p:nvPr>
                    <p:extLst>
                      <p:ext uri="{D42A27DB-BD31-4B8C-83A1-F6EECF244321}">
                        <p14:modId xmlns:p14="http://schemas.microsoft.com/office/powerpoint/2010/main" val="297164836"/>
                      </p:ext>
                    </p:extLst>
                  </p:nvPr>
                </p:nvGraphicFramePr>
                <p:xfrm>
                  <a:off x="5574296" y="2509085"/>
                  <a:ext cx="490537" cy="255587"/>
                </p:xfrm>
                <a:graphic>
                  <a:graphicData uri="http://schemas.openxmlformats.org/presentationml/2006/ole">
                    <mc:AlternateContent xmlns:mc="http://schemas.openxmlformats.org/markup-compatibility/2006">
                      <mc:Choice xmlns:v="urn:schemas-microsoft-com:vml" Requires="v">
                        <p:oleObj spid="_x0000_s143573" name="Equation" r:id="rId23" imgW="342720" imgH="177480" progId="Equation.3">
                          <p:embed/>
                        </p:oleObj>
                      </mc:Choice>
                      <mc:Fallback>
                        <p:oleObj name="Equation" r:id="rId23" imgW="342720" imgH="177480" progId="Equation.3">
                          <p:embed/>
                          <p:pic>
                            <p:nvPicPr>
                              <p:cNvPr id="77" name="Object 76"/>
                              <p:cNvPicPr>
                                <a:picLocks noChangeAspect="1" noChangeArrowheads="1"/>
                              </p:cNvPicPr>
                              <p:nvPr/>
                            </p:nvPicPr>
                            <p:blipFill>
                              <a:blip r:embed="rId24"/>
                              <a:srcRect/>
                              <a:stretch>
                                <a:fillRect/>
                              </a:stretch>
                            </p:blipFill>
                            <p:spPr bwMode="auto">
                              <a:xfrm>
                                <a:off x="5574296" y="2509085"/>
                                <a:ext cx="490537" cy="255587"/>
                              </a:xfrm>
                              <a:prstGeom prst="rect">
                                <a:avLst/>
                              </a:prstGeom>
                              <a:noFill/>
                              <a:extLst/>
                            </p:spPr>
                          </p:pic>
                        </p:oleObj>
                      </mc:Fallback>
                    </mc:AlternateContent>
                  </a:graphicData>
                </a:graphic>
              </p:graphicFrame>
              <p:graphicFrame>
                <p:nvGraphicFramePr>
                  <p:cNvPr id="36" name="Object 35"/>
                  <p:cNvGraphicFramePr>
                    <a:graphicFrameLocks noChangeAspect="1"/>
                  </p:cNvGraphicFramePr>
                  <p:nvPr>
                    <p:extLst>
                      <p:ext uri="{D42A27DB-BD31-4B8C-83A1-F6EECF244321}">
                        <p14:modId xmlns:p14="http://schemas.microsoft.com/office/powerpoint/2010/main" val="2141372700"/>
                      </p:ext>
                    </p:extLst>
                  </p:nvPr>
                </p:nvGraphicFramePr>
                <p:xfrm>
                  <a:off x="7109816" y="2507805"/>
                  <a:ext cx="490537" cy="255587"/>
                </p:xfrm>
                <a:graphic>
                  <a:graphicData uri="http://schemas.openxmlformats.org/presentationml/2006/ole">
                    <mc:AlternateContent xmlns:mc="http://schemas.openxmlformats.org/markup-compatibility/2006">
                      <mc:Choice xmlns:v="urn:schemas-microsoft-com:vml" Requires="v">
                        <p:oleObj spid="_x0000_s143574" name="Equation" r:id="rId25" imgW="342720" imgH="177480" progId="Equation.3">
                          <p:embed/>
                        </p:oleObj>
                      </mc:Choice>
                      <mc:Fallback>
                        <p:oleObj name="Equation" r:id="rId25" imgW="342720" imgH="177480" progId="Equation.3">
                          <p:embed/>
                          <p:pic>
                            <p:nvPicPr>
                              <p:cNvPr id="100" name="Object 99"/>
                              <p:cNvPicPr>
                                <a:picLocks noChangeAspect="1" noChangeArrowheads="1"/>
                              </p:cNvPicPr>
                              <p:nvPr/>
                            </p:nvPicPr>
                            <p:blipFill>
                              <a:blip r:embed="rId26"/>
                              <a:srcRect/>
                              <a:stretch>
                                <a:fillRect/>
                              </a:stretch>
                            </p:blipFill>
                            <p:spPr bwMode="auto">
                              <a:xfrm>
                                <a:off x="7109816" y="2507805"/>
                                <a:ext cx="490537" cy="255587"/>
                              </a:xfrm>
                              <a:prstGeom prst="rect">
                                <a:avLst/>
                              </a:prstGeom>
                              <a:noFill/>
                              <a:extLst/>
                            </p:spPr>
                          </p:pic>
                        </p:oleObj>
                      </mc:Fallback>
                    </mc:AlternateContent>
                  </a:graphicData>
                </a:graphic>
              </p:graphicFrame>
              <p:graphicFrame>
                <p:nvGraphicFramePr>
                  <p:cNvPr id="55" name="Object 54"/>
                  <p:cNvGraphicFramePr>
                    <a:graphicFrameLocks noChangeAspect="1"/>
                  </p:cNvGraphicFramePr>
                  <p:nvPr>
                    <p:extLst>
                      <p:ext uri="{D42A27DB-BD31-4B8C-83A1-F6EECF244321}">
                        <p14:modId xmlns:p14="http://schemas.microsoft.com/office/powerpoint/2010/main" val="3258258913"/>
                      </p:ext>
                    </p:extLst>
                  </p:nvPr>
                </p:nvGraphicFramePr>
                <p:xfrm>
                  <a:off x="6917822" y="1543705"/>
                  <a:ext cx="182562" cy="201612"/>
                </p:xfrm>
                <a:graphic>
                  <a:graphicData uri="http://schemas.openxmlformats.org/presentationml/2006/ole">
                    <mc:AlternateContent xmlns:mc="http://schemas.openxmlformats.org/markup-compatibility/2006">
                      <mc:Choice xmlns:v="urn:schemas-microsoft-com:vml" Requires="v">
                        <p:oleObj spid="_x0000_s143575" name="Equation" r:id="rId27" imgW="126720" imgH="139680" progId="Equation.3">
                          <p:embed/>
                        </p:oleObj>
                      </mc:Choice>
                      <mc:Fallback>
                        <p:oleObj name="Equation" r:id="rId27" imgW="126720" imgH="139680" progId="Equation.3">
                          <p:embed/>
                          <p:pic>
                            <p:nvPicPr>
                              <p:cNvPr id="22" name="Object 21"/>
                              <p:cNvPicPr>
                                <a:picLocks noChangeAspect="1" noChangeArrowheads="1"/>
                              </p:cNvPicPr>
                              <p:nvPr/>
                            </p:nvPicPr>
                            <p:blipFill>
                              <a:blip r:embed="rId28"/>
                              <a:srcRect/>
                              <a:stretch>
                                <a:fillRect/>
                              </a:stretch>
                            </p:blipFill>
                            <p:spPr bwMode="auto">
                              <a:xfrm>
                                <a:off x="6917822" y="1543705"/>
                                <a:ext cx="182562" cy="201612"/>
                              </a:xfrm>
                              <a:prstGeom prst="rect">
                                <a:avLst/>
                              </a:prstGeom>
                              <a:noFill/>
                              <a:extLst/>
                            </p:spPr>
                          </p:pic>
                        </p:oleObj>
                      </mc:Fallback>
                    </mc:AlternateContent>
                  </a:graphicData>
                </a:graphic>
              </p:graphicFrame>
              <p:graphicFrame>
                <p:nvGraphicFramePr>
                  <p:cNvPr id="58" name="Object 57"/>
                  <p:cNvGraphicFramePr>
                    <a:graphicFrameLocks noChangeAspect="1"/>
                  </p:cNvGraphicFramePr>
                  <p:nvPr>
                    <p:extLst>
                      <p:ext uri="{D42A27DB-BD31-4B8C-83A1-F6EECF244321}">
                        <p14:modId xmlns:p14="http://schemas.microsoft.com/office/powerpoint/2010/main" val="2881545345"/>
                      </p:ext>
                    </p:extLst>
                  </p:nvPr>
                </p:nvGraphicFramePr>
                <p:xfrm>
                  <a:off x="5749299" y="1922504"/>
                  <a:ext cx="749300" cy="657225"/>
                </p:xfrm>
                <a:graphic>
                  <a:graphicData uri="http://schemas.openxmlformats.org/presentationml/2006/ole">
                    <mc:AlternateContent xmlns:mc="http://schemas.openxmlformats.org/markup-compatibility/2006">
                      <mc:Choice xmlns:v="urn:schemas-microsoft-com:vml" Requires="v">
                        <p:oleObj spid="_x0000_s143576" name="Equation" r:id="rId29" imgW="520560" imgH="457200" progId="Equation.DSMT4">
                          <p:embed/>
                        </p:oleObj>
                      </mc:Choice>
                      <mc:Fallback>
                        <p:oleObj name="Equation" r:id="rId29" imgW="520560" imgH="457200" progId="Equation.DSMT4">
                          <p:embed/>
                          <p:pic>
                            <p:nvPicPr>
                              <p:cNvPr id="23" name="Object 22"/>
                              <p:cNvPicPr>
                                <a:picLocks noChangeAspect="1" noChangeArrowheads="1"/>
                              </p:cNvPicPr>
                              <p:nvPr/>
                            </p:nvPicPr>
                            <p:blipFill>
                              <a:blip r:embed="rId30"/>
                              <a:srcRect/>
                              <a:stretch>
                                <a:fillRect/>
                              </a:stretch>
                            </p:blipFill>
                            <p:spPr bwMode="auto">
                              <a:xfrm>
                                <a:off x="5749299" y="1922504"/>
                                <a:ext cx="749300" cy="657225"/>
                              </a:xfrm>
                              <a:prstGeom prst="rect">
                                <a:avLst/>
                              </a:prstGeom>
                              <a:noFill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rgbClr val="FFFFFF"/>
                                    </a:solidFill>
                                  </a14:hiddenFill>
                                </a:ext>
                              </a:extLst>
                            </p:spPr>
                          </p:pic>
                        </p:oleObj>
                      </mc:Fallback>
                    </mc:AlternateContent>
                  </a:graphicData>
                </a:graphic>
              </p:graphicFrame>
              <p:graphicFrame>
                <p:nvGraphicFramePr>
                  <p:cNvPr id="59" name="Object 58"/>
                  <p:cNvGraphicFramePr>
                    <a:graphicFrameLocks noChangeAspect="1"/>
                  </p:cNvGraphicFramePr>
                  <p:nvPr>
                    <p:extLst>
                      <p:ext uri="{D42A27DB-BD31-4B8C-83A1-F6EECF244321}">
                        <p14:modId xmlns:p14="http://schemas.microsoft.com/office/powerpoint/2010/main" val="4254548124"/>
                      </p:ext>
                    </p:extLst>
                  </p:nvPr>
                </p:nvGraphicFramePr>
                <p:xfrm>
                  <a:off x="7553541" y="1921662"/>
                  <a:ext cx="1517650" cy="693738"/>
                </p:xfrm>
                <a:graphic>
                  <a:graphicData uri="http://schemas.openxmlformats.org/presentationml/2006/ole">
                    <mc:AlternateContent xmlns:mc="http://schemas.openxmlformats.org/markup-compatibility/2006">
                      <mc:Choice xmlns:v="urn:schemas-microsoft-com:vml" Requires="v">
                        <p:oleObj spid="_x0000_s143577" name="Equation" r:id="rId31" imgW="1054080" imgH="482400" progId="Equation.DSMT4">
                          <p:embed/>
                        </p:oleObj>
                      </mc:Choice>
                      <mc:Fallback>
                        <p:oleObj name="Equation" r:id="rId31" imgW="1054080" imgH="482400" progId="Equation.DSMT4">
                          <p:embed/>
                          <p:pic>
                            <p:nvPicPr>
                              <p:cNvPr id="34" name="Object 33"/>
                              <p:cNvPicPr>
                                <a:picLocks noChangeAspect="1" noChangeArrowheads="1"/>
                              </p:cNvPicPr>
                              <p:nvPr/>
                            </p:nvPicPr>
                            <p:blipFill>
                              <a:blip r:embed="rId32"/>
                              <a:srcRect/>
                              <a:stretch>
                                <a:fillRect/>
                              </a:stretch>
                            </p:blipFill>
                            <p:spPr bwMode="auto">
                              <a:xfrm>
                                <a:off x="7553541" y="1921662"/>
                                <a:ext cx="1517650" cy="693738"/>
                              </a:xfrm>
                              <a:prstGeom prst="rect">
                                <a:avLst/>
                              </a:prstGeom>
                              <a:noFill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rgbClr val="FFFFFF"/>
                                    </a:solidFill>
                                  </a14:hiddenFill>
                                </a:ext>
                              </a:extLst>
                            </p:spPr>
                          </p:pic>
                        </p:oleObj>
                      </mc:Fallback>
                    </mc:AlternateContent>
                  </a:graphicData>
                </a:graphic>
              </p:graphicFrame>
            </p:grpSp>
            <p:cxnSp>
              <p:nvCxnSpPr>
                <p:cNvPr id="13" name="Straight Arrow Connector 12"/>
                <p:cNvCxnSpPr/>
                <p:nvPr/>
              </p:nvCxnSpPr>
              <p:spPr>
                <a:xfrm>
                  <a:off x="5509452" y="3027508"/>
                  <a:ext cx="3365606" cy="48116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56" name="Straight Arrow Connector 55"/>
              <p:cNvCxnSpPr/>
              <p:nvPr/>
            </p:nvCxnSpPr>
            <p:spPr>
              <a:xfrm>
                <a:off x="6700059" y="2653393"/>
                <a:ext cx="707002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headEnd type="arrow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aphicFrame>
          <p:nvGraphicFramePr>
            <p:cNvPr id="62" name="Object 6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129725123"/>
                </p:ext>
              </p:extLst>
            </p:nvPr>
          </p:nvGraphicFramePr>
          <p:xfrm>
            <a:off x="3996043" y="1358913"/>
            <a:ext cx="2717800" cy="5302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3578" name="Equation" r:id="rId33" imgW="1892160" imgH="368280" progId="Equation.3">
                    <p:embed/>
                  </p:oleObj>
                </mc:Choice>
                <mc:Fallback>
                  <p:oleObj name="Equation" r:id="rId33" imgW="1892160" imgH="368280" progId="Equation.3">
                    <p:embed/>
                    <p:pic>
                      <p:nvPicPr>
                        <p:cNvPr id="10" name="Object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996043" y="1358913"/>
                          <a:ext cx="2717800" cy="530225"/>
                        </a:xfrm>
                        <a:prstGeom prst="rect">
                          <a:avLst/>
                        </a:prstGeom>
                        <a:noFill/>
                        <a:ln w="28575">
                          <a:solidFill>
                            <a:srgbClr val="FF0000"/>
                          </a:solidFill>
                        </a:ln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66" name="Right Arrow 65"/>
            <p:cNvSpPr/>
            <p:nvPr/>
          </p:nvSpPr>
          <p:spPr>
            <a:xfrm>
              <a:off x="3523018" y="1458542"/>
              <a:ext cx="379891" cy="172242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446088" y="2233613"/>
            <a:ext cx="3180515" cy="1382712"/>
            <a:chOff x="446088" y="2233613"/>
            <a:chExt cx="3194634" cy="1382712"/>
          </a:xfrm>
        </p:grpSpPr>
        <p:graphicFrame>
          <p:nvGraphicFramePr>
            <p:cNvPr id="63" name="Object 6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25691188"/>
                </p:ext>
              </p:extLst>
            </p:nvPr>
          </p:nvGraphicFramePr>
          <p:xfrm>
            <a:off x="446088" y="2233613"/>
            <a:ext cx="1406525" cy="3873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3579" name="Equation" r:id="rId35" imgW="977760" imgH="266400" progId="Equation.3">
                    <p:embed/>
                  </p:oleObj>
                </mc:Choice>
                <mc:Fallback>
                  <p:oleObj name="Equation" r:id="rId35" imgW="977760" imgH="266400" progId="Equation.3">
                    <p:embed/>
                    <p:pic>
                      <p:nvPicPr>
                        <p:cNvPr id="62" name="Object 6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46088" y="2233613"/>
                          <a:ext cx="1406525" cy="387350"/>
                        </a:xfrm>
                        <a:prstGeom prst="rect">
                          <a:avLst/>
                        </a:prstGeom>
                        <a:noFill/>
                        <a:ln w="28575">
                          <a:solidFill>
                            <a:schemeClr val="accent1"/>
                          </a:solidFill>
                        </a:ln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4" name="Object 6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248530173"/>
                </p:ext>
              </p:extLst>
            </p:nvPr>
          </p:nvGraphicFramePr>
          <p:xfrm>
            <a:off x="722313" y="3267075"/>
            <a:ext cx="2918409" cy="3492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3580" name="Equation" r:id="rId37" imgW="1968480" imgH="228600" progId="Equation.3">
                    <p:embed/>
                  </p:oleObj>
                </mc:Choice>
                <mc:Fallback>
                  <p:oleObj name="Equation" r:id="rId37" imgW="1968480" imgH="228600" progId="Equation.3">
                    <p:embed/>
                    <p:pic>
                      <p:nvPicPr>
                        <p:cNvPr id="60" name="Object 5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8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22313" y="3267075"/>
                          <a:ext cx="2918409" cy="349250"/>
                        </a:xfrm>
                        <a:prstGeom prst="rect">
                          <a:avLst/>
                        </a:prstGeom>
                        <a:noFill/>
                        <a:ln w="28575">
                          <a:solidFill>
                            <a:srgbClr val="FF0000"/>
                          </a:solidFill>
                        </a:ln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69" name="Right Arrow 68"/>
            <p:cNvSpPr/>
            <p:nvPr/>
          </p:nvSpPr>
          <p:spPr>
            <a:xfrm rot="5400000">
              <a:off x="916519" y="2840965"/>
              <a:ext cx="379891" cy="172242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2114437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29"/>
          <p:cNvSpPr/>
          <p:nvPr/>
        </p:nvSpPr>
        <p:spPr>
          <a:xfrm>
            <a:off x="190021" y="5511751"/>
            <a:ext cx="8858288" cy="116426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55" name="Object 5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48213067"/>
              </p:ext>
            </p:extLst>
          </p:nvPr>
        </p:nvGraphicFramePr>
        <p:xfrm>
          <a:off x="4299711" y="1100070"/>
          <a:ext cx="4023912" cy="446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447" name="Equation" r:id="rId3" imgW="2044440" imgH="228600" progId="Equation.3">
                  <p:embed/>
                </p:oleObj>
              </mc:Choice>
              <mc:Fallback>
                <p:oleObj name="Equation" r:id="rId3" imgW="2044440" imgH="228600" progId="Equation.3">
                  <p:embed/>
                  <p:pic>
                    <p:nvPicPr>
                      <p:cNvPr id="60" name="Object 5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99711" y="1100070"/>
                        <a:ext cx="4023912" cy="446588"/>
                      </a:xfrm>
                      <a:prstGeom prst="rect">
                        <a:avLst/>
                      </a:prstGeom>
                      <a:noFill/>
                      <a:ln w="28575">
                        <a:solidFill>
                          <a:schemeClr val="accent1"/>
                        </a:solidFill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5" name="TextBox 74"/>
          <p:cNvSpPr txBox="1"/>
          <p:nvPr/>
        </p:nvSpPr>
        <p:spPr>
          <a:xfrm flipH="1">
            <a:off x="976156" y="4633473"/>
            <a:ext cx="6935728" cy="104644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 smtClean="0"/>
              <a:t>Metalli</a:t>
            </a:r>
            <a:r>
              <a:rPr lang="en-US" dirty="0" smtClean="0"/>
              <a:t>: </a:t>
            </a:r>
            <a:r>
              <a:rPr lang="en-US" dirty="0" err="1"/>
              <a:t>P</a:t>
            </a:r>
            <a:r>
              <a:rPr lang="en-US" dirty="0" err="1" smtClean="0"/>
              <a:t>ariton</a:t>
            </a:r>
            <a:r>
              <a:rPr lang="en-US" dirty="0" smtClean="0"/>
              <a:t> </a:t>
            </a:r>
            <a:r>
              <a:rPr lang="en-US" dirty="0" err="1" smtClean="0"/>
              <a:t>määrä</a:t>
            </a:r>
            <a:r>
              <a:rPr lang="en-US" dirty="0" smtClean="0"/>
              <a:t> </a:t>
            </a:r>
            <a:r>
              <a:rPr lang="en-US" dirty="0" err="1" smtClean="0"/>
              <a:t>elektroneita</a:t>
            </a:r>
            <a:r>
              <a:rPr lang="en-US" dirty="0" smtClean="0"/>
              <a:t> / </a:t>
            </a:r>
            <a:r>
              <a:rPr lang="en-US" dirty="0" err="1" smtClean="0"/>
              <a:t>alkeiskoppi</a:t>
            </a:r>
            <a:r>
              <a:rPr lang="en-US" dirty="0" smtClean="0"/>
              <a:t>, 2 spin </a:t>
            </a:r>
            <a:r>
              <a:rPr lang="en-US" dirty="0" err="1" smtClean="0"/>
              <a:t>tilaa</a:t>
            </a:r>
            <a:endParaRPr lang="en-US" dirty="0" smtClean="0"/>
          </a:p>
          <a:p>
            <a:r>
              <a:rPr lang="en-US" sz="800" dirty="0"/>
              <a:t> </a:t>
            </a:r>
            <a:r>
              <a:rPr lang="en-US" sz="800" dirty="0" smtClean="0"/>
              <a:t> </a:t>
            </a:r>
          </a:p>
          <a:p>
            <a:pPr marL="285750" indent="-285750">
              <a:buFont typeface="Wingdings" panose="05000000000000000000" pitchFamily="2" charset="2"/>
              <a:buChar char="è"/>
            </a:pPr>
            <a:r>
              <a:rPr lang="en-US" dirty="0" err="1" smtClean="0">
                <a:sym typeface="Wingdings" panose="05000000000000000000" pitchFamily="2" charset="2"/>
              </a:rPr>
              <a:t>Energiavyö</a:t>
            </a:r>
            <a:r>
              <a:rPr lang="en-US" dirty="0" smtClean="0">
                <a:sym typeface="Wingdings" panose="05000000000000000000" pitchFamily="2" charset="2"/>
              </a:rPr>
              <a:t> on </a:t>
            </a:r>
            <a:r>
              <a:rPr lang="en-US" dirty="0" err="1" smtClean="0">
                <a:sym typeface="Wingdings" panose="05000000000000000000" pitchFamily="2" charset="2"/>
              </a:rPr>
              <a:t>puoliksi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täynnä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 </a:t>
            </a:r>
            <a:r>
              <a:rPr lang="en-US" dirty="0" err="1" smtClean="0">
                <a:sym typeface="Wingdings" panose="05000000000000000000" pitchFamily="2" charset="2"/>
              </a:rPr>
              <a:t>Miehitettyjen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energiavöiden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tilat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lähinnä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sitovia</a:t>
            </a:r>
            <a:r>
              <a:rPr lang="en-US" dirty="0" smtClean="0">
                <a:sym typeface="Wingdings" panose="05000000000000000000" pitchFamily="2" charset="2"/>
              </a:rPr>
              <a:t>   </a:t>
            </a:r>
            <a:r>
              <a:rPr lang="en-US" dirty="0" err="1" smtClean="0">
                <a:sym typeface="Wingdings" panose="05000000000000000000" pitchFamily="2" charset="2"/>
              </a:rPr>
              <a:t>Metallisidos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7"/>
          </p:nvPr>
        </p:nvSpPr>
        <p:spPr>
          <a:xfrm>
            <a:off x="8383514" y="6616350"/>
            <a:ext cx="1544637" cy="125413"/>
          </a:xfrm>
        </p:spPr>
        <p:txBody>
          <a:bodyPr/>
          <a:lstStyle/>
          <a:p>
            <a:pPr>
              <a:defRPr/>
            </a:pPr>
            <a:fld id="{DCA83BC1-1FE6-446C-A567-802BE73925A5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420508" y="-21623"/>
            <a:ext cx="8630889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err="1" smtClean="0">
                <a:solidFill>
                  <a:srgbClr val="FF8618"/>
                </a:solidFill>
              </a:rPr>
              <a:t>Energiavyön</a:t>
            </a:r>
            <a:r>
              <a:rPr lang="en-US" sz="2600" dirty="0" smtClean="0">
                <a:solidFill>
                  <a:srgbClr val="FF8618"/>
                </a:solidFill>
              </a:rPr>
              <a:t> </a:t>
            </a:r>
            <a:r>
              <a:rPr lang="en-US" sz="2600" dirty="0" err="1" smtClean="0">
                <a:solidFill>
                  <a:srgbClr val="FF8618"/>
                </a:solidFill>
              </a:rPr>
              <a:t>leveys</a:t>
            </a:r>
            <a:r>
              <a:rPr lang="en-US" sz="2600" dirty="0" smtClean="0">
                <a:solidFill>
                  <a:srgbClr val="FF8618"/>
                </a:solidFill>
              </a:rPr>
              <a:t> </a:t>
            </a:r>
            <a:r>
              <a:rPr lang="en-US" sz="2600" dirty="0" err="1" smtClean="0">
                <a:solidFill>
                  <a:srgbClr val="FF8618"/>
                </a:solidFill>
              </a:rPr>
              <a:t>atomien</a:t>
            </a:r>
            <a:r>
              <a:rPr lang="en-US" sz="2600" dirty="0" smtClean="0">
                <a:solidFill>
                  <a:srgbClr val="FF8618"/>
                </a:solidFill>
              </a:rPr>
              <a:t> </a:t>
            </a:r>
            <a:r>
              <a:rPr lang="en-US" sz="2600" dirty="0" err="1" smtClean="0">
                <a:solidFill>
                  <a:srgbClr val="FF8618"/>
                </a:solidFill>
              </a:rPr>
              <a:t>välisen</a:t>
            </a:r>
            <a:r>
              <a:rPr lang="en-US" sz="2600" dirty="0" smtClean="0">
                <a:solidFill>
                  <a:srgbClr val="FF8618"/>
                </a:solidFill>
              </a:rPr>
              <a:t> </a:t>
            </a:r>
            <a:r>
              <a:rPr lang="en-US" sz="2600" dirty="0" err="1" smtClean="0">
                <a:solidFill>
                  <a:srgbClr val="FF8618"/>
                </a:solidFill>
              </a:rPr>
              <a:t>etäisyyden</a:t>
            </a:r>
            <a:r>
              <a:rPr lang="en-US" sz="2600" dirty="0" smtClean="0">
                <a:solidFill>
                  <a:srgbClr val="FF8618"/>
                </a:solidFill>
              </a:rPr>
              <a:t> </a:t>
            </a:r>
            <a:r>
              <a:rPr lang="en-US" sz="2600" dirty="0" err="1" smtClean="0">
                <a:solidFill>
                  <a:srgbClr val="FF8618"/>
                </a:solidFill>
              </a:rPr>
              <a:t>funktiona</a:t>
            </a:r>
            <a:endParaRPr lang="en-US" sz="2600" dirty="0">
              <a:solidFill>
                <a:srgbClr val="FF8618"/>
              </a:solidFill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156789" y="1095147"/>
            <a:ext cx="9062611" cy="3487497"/>
            <a:chOff x="156789" y="1095147"/>
            <a:chExt cx="9062611" cy="3487497"/>
          </a:xfrm>
        </p:grpSpPr>
        <p:sp>
          <p:nvSpPr>
            <p:cNvPr id="3" name="TextBox 2"/>
            <p:cNvSpPr txBox="1"/>
            <p:nvPr/>
          </p:nvSpPr>
          <p:spPr>
            <a:xfrm>
              <a:off x="156789" y="1095147"/>
              <a:ext cx="3672749" cy="646331"/>
            </a:xfrm>
            <a:prstGeom prst="rect">
              <a:avLst/>
            </a:prstGeom>
            <a:noFill/>
            <a:ln w="28575"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i="1" dirty="0" smtClean="0"/>
                <a:t>N</a:t>
              </a:r>
              <a:r>
                <a:rPr lang="en-US" dirty="0" smtClean="0"/>
                <a:t> </a:t>
              </a:r>
              <a:r>
                <a:rPr lang="en-US" dirty="0" err="1" smtClean="0"/>
                <a:t>atomia</a:t>
              </a:r>
              <a:r>
                <a:rPr lang="en-US" dirty="0" smtClean="0"/>
                <a:t>, </a:t>
              </a:r>
              <a:r>
                <a:rPr lang="en-US" dirty="0" err="1"/>
                <a:t>y</a:t>
              </a:r>
              <a:r>
                <a:rPr lang="en-US" dirty="0" err="1" smtClean="0"/>
                <a:t>ksi</a:t>
              </a:r>
              <a:r>
                <a:rPr lang="en-US" dirty="0" smtClean="0"/>
                <a:t> </a:t>
              </a:r>
              <a:r>
                <a:rPr lang="en-US" dirty="0" err="1" smtClean="0"/>
                <a:t>atomin</a:t>
              </a:r>
              <a:r>
                <a:rPr lang="en-US" dirty="0" smtClean="0"/>
                <a:t> </a:t>
              </a:r>
              <a:r>
                <a:rPr lang="en-US" dirty="0" err="1" smtClean="0"/>
                <a:t>energiataso</a:t>
              </a:r>
              <a:r>
                <a:rPr lang="en-US" dirty="0" smtClean="0"/>
                <a:t> </a:t>
              </a:r>
            </a:p>
            <a:p>
              <a:r>
                <a:rPr lang="en-US" dirty="0" err="1" smtClean="0"/>
                <a:t>erillään</a:t>
              </a:r>
              <a:r>
                <a:rPr lang="en-US" dirty="0" smtClean="0"/>
                <a:t> </a:t>
              </a:r>
              <a:r>
                <a:rPr lang="en-US" dirty="0" err="1" smtClean="0"/>
                <a:t>muista</a:t>
              </a:r>
              <a:r>
                <a:rPr lang="en-US" dirty="0" smtClean="0"/>
                <a:t> </a:t>
              </a:r>
              <a:r>
                <a:rPr lang="en-US" dirty="0" err="1" smtClean="0"/>
                <a:t>energiatasoista</a:t>
              </a:r>
              <a:endParaRPr lang="en-US" dirty="0"/>
            </a:p>
          </p:txBody>
        </p:sp>
        <p:grpSp>
          <p:nvGrpSpPr>
            <p:cNvPr id="16" name="Group 15"/>
            <p:cNvGrpSpPr/>
            <p:nvPr/>
          </p:nvGrpSpPr>
          <p:grpSpPr>
            <a:xfrm>
              <a:off x="2203143" y="1572744"/>
              <a:ext cx="7016257" cy="3009900"/>
              <a:chOff x="1342987" y="1870361"/>
              <a:chExt cx="7016257" cy="3009900"/>
            </a:xfrm>
          </p:grpSpPr>
          <p:grpSp>
            <p:nvGrpSpPr>
              <p:cNvPr id="74" name="Group 73"/>
              <p:cNvGrpSpPr/>
              <p:nvPr/>
            </p:nvGrpSpPr>
            <p:grpSpPr>
              <a:xfrm>
                <a:off x="1342987" y="1870361"/>
                <a:ext cx="7016257" cy="3009900"/>
                <a:chOff x="775429" y="2530919"/>
                <a:chExt cx="7016257" cy="3009900"/>
              </a:xfrm>
            </p:grpSpPr>
            <p:grpSp>
              <p:nvGrpSpPr>
                <p:cNvPr id="68" name="Group 67"/>
                <p:cNvGrpSpPr/>
                <p:nvPr/>
              </p:nvGrpSpPr>
              <p:grpSpPr>
                <a:xfrm>
                  <a:off x="2728853" y="2530919"/>
                  <a:ext cx="5062833" cy="3009900"/>
                  <a:chOff x="205568" y="2430180"/>
                  <a:chExt cx="5062833" cy="3009900"/>
                </a:xfrm>
              </p:grpSpPr>
              <p:pic>
                <p:nvPicPr>
                  <p:cNvPr id="4" name="Picture 3"/>
                  <p:cNvPicPr>
                    <a:picLocks noChangeAspect="1"/>
                  </p:cNvPicPr>
                  <p:nvPr/>
                </p:nvPicPr>
                <p:blipFill>
                  <a:blip r:embed="rId5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205568" y="2430180"/>
                    <a:ext cx="3581400" cy="3009900"/>
                  </a:xfrm>
                  <a:prstGeom prst="rect">
                    <a:avLst/>
                  </a:prstGeom>
                </p:spPr>
              </p:pic>
              <p:sp>
                <p:nvSpPr>
                  <p:cNvPr id="7" name="TextBox 6"/>
                  <p:cNvSpPr txBox="1"/>
                  <p:nvPr/>
                </p:nvSpPr>
                <p:spPr>
                  <a:xfrm>
                    <a:off x="1410346" y="3161655"/>
                    <a:ext cx="3022169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i="1" dirty="0" smtClean="0"/>
                      <a:t>N</a:t>
                    </a:r>
                    <a:r>
                      <a:rPr lang="en-US" dirty="0" smtClean="0"/>
                      <a:t> </a:t>
                    </a:r>
                    <a:r>
                      <a:rPr lang="en-US" dirty="0" err="1" smtClean="0"/>
                      <a:t>degeneroitunutta</a:t>
                    </a:r>
                    <a:r>
                      <a:rPr lang="en-US" dirty="0" smtClean="0"/>
                      <a:t> </a:t>
                    </a:r>
                    <a:r>
                      <a:rPr lang="en-US" dirty="0" err="1" smtClean="0"/>
                      <a:t>tasoa</a:t>
                    </a:r>
                    <a:endParaRPr lang="en-US" dirty="0"/>
                  </a:p>
                </p:txBody>
              </p:sp>
              <p:cxnSp>
                <p:nvCxnSpPr>
                  <p:cNvPr id="57" name="Straight Arrow Connector 56"/>
                  <p:cNvCxnSpPr/>
                  <p:nvPr/>
                </p:nvCxnSpPr>
                <p:spPr>
                  <a:xfrm>
                    <a:off x="2626963" y="3530987"/>
                    <a:ext cx="240223" cy="242850"/>
                  </a:xfrm>
                  <a:prstGeom prst="straightConnector1">
                    <a:avLst/>
                  </a:prstGeom>
                  <a:ln w="19050">
                    <a:solidFill>
                      <a:schemeClr val="tx1"/>
                    </a:solidFill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60" name="TextBox 59"/>
                  <p:cNvSpPr txBox="1"/>
                  <p:nvPr/>
                </p:nvSpPr>
                <p:spPr>
                  <a:xfrm>
                    <a:off x="2289455" y="3814876"/>
                    <a:ext cx="2978946" cy="646331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i="1" dirty="0" smtClean="0"/>
                      <a:t>N</a:t>
                    </a:r>
                    <a:r>
                      <a:rPr lang="en-US" dirty="0" smtClean="0"/>
                      <a:t> </a:t>
                    </a:r>
                    <a:r>
                      <a:rPr lang="en-US" dirty="0" err="1" smtClean="0"/>
                      <a:t>degeneroitumatonta</a:t>
                    </a:r>
                    <a:r>
                      <a:rPr lang="en-US" dirty="0" smtClean="0"/>
                      <a:t> </a:t>
                    </a:r>
                    <a:r>
                      <a:rPr lang="en-US" dirty="0" err="1" smtClean="0"/>
                      <a:t>tilaa</a:t>
                    </a:r>
                    <a:endParaRPr lang="en-US" dirty="0" smtClean="0"/>
                  </a:p>
                  <a:p>
                    <a:r>
                      <a:rPr lang="en-US" dirty="0"/>
                      <a:t> </a:t>
                    </a:r>
                    <a:r>
                      <a:rPr lang="en-US" dirty="0" smtClean="0"/>
                      <a:t>      </a:t>
                    </a:r>
                    <a:r>
                      <a:rPr lang="en-US" dirty="0" err="1" smtClean="0"/>
                      <a:t>vastaten</a:t>
                    </a:r>
                    <a:r>
                      <a:rPr lang="en-US" dirty="0" smtClean="0"/>
                      <a:t> </a:t>
                    </a:r>
                    <a:r>
                      <a:rPr lang="en-US" dirty="0" err="1" smtClean="0"/>
                      <a:t>eri</a:t>
                    </a:r>
                    <a:r>
                      <a:rPr lang="en-US" dirty="0" smtClean="0"/>
                      <a:t> </a:t>
                    </a:r>
                    <a:r>
                      <a:rPr lang="en-US" b="1" dirty="0" smtClean="0"/>
                      <a:t>k</a:t>
                    </a:r>
                    <a:r>
                      <a:rPr lang="en-US" dirty="0" smtClean="0"/>
                      <a:t>-</a:t>
                    </a:r>
                    <a:r>
                      <a:rPr lang="en-US" dirty="0" err="1" smtClean="0"/>
                      <a:t>arvoja</a:t>
                    </a:r>
                    <a:endParaRPr lang="en-US" dirty="0"/>
                  </a:p>
                </p:txBody>
              </p:sp>
              <p:cxnSp>
                <p:nvCxnSpPr>
                  <p:cNvPr id="61" name="Straight Arrow Connector 60"/>
                  <p:cNvCxnSpPr/>
                  <p:nvPr/>
                </p:nvCxnSpPr>
                <p:spPr>
                  <a:xfrm flipH="1" flipV="1">
                    <a:off x="1491382" y="3921344"/>
                    <a:ext cx="798073" cy="101874"/>
                  </a:xfrm>
                  <a:prstGeom prst="straightConnector1">
                    <a:avLst/>
                  </a:prstGeom>
                  <a:ln w="19050">
                    <a:solidFill>
                      <a:schemeClr val="tx1"/>
                    </a:solidFill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62" name="Freeform 61"/>
                  <p:cNvSpPr/>
                  <p:nvPr/>
                </p:nvSpPr>
                <p:spPr>
                  <a:xfrm>
                    <a:off x="340963" y="3780367"/>
                    <a:ext cx="2092271" cy="256941"/>
                  </a:xfrm>
                  <a:custGeom>
                    <a:avLst/>
                    <a:gdLst>
                      <a:gd name="connsiteX0" fmla="*/ 0 w 2092271"/>
                      <a:gd name="connsiteY0" fmla="*/ 256941 h 256941"/>
                      <a:gd name="connsiteX1" fmla="*/ 278969 w 2092271"/>
                      <a:gd name="connsiteY1" fmla="*/ 163952 h 256941"/>
                      <a:gd name="connsiteX2" fmla="*/ 650929 w 2092271"/>
                      <a:gd name="connsiteY2" fmla="*/ 78711 h 256941"/>
                      <a:gd name="connsiteX3" fmla="*/ 1053884 w 2092271"/>
                      <a:gd name="connsiteY3" fmla="*/ 39965 h 256941"/>
                      <a:gd name="connsiteX4" fmla="*/ 1542081 w 2092271"/>
                      <a:gd name="connsiteY4" fmla="*/ 1219 h 256941"/>
                      <a:gd name="connsiteX5" fmla="*/ 2045776 w 2092271"/>
                      <a:gd name="connsiteY5" fmla="*/ 8969 h 256941"/>
                      <a:gd name="connsiteX6" fmla="*/ 2045776 w 2092271"/>
                      <a:gd name="connsiteY6" fmla="*/ 8969 h 256941"/>
                      <a:gd name="connsiteX7" fmla="*/ 2045776 w 2092271"/>
                      <a:gd name="connsiteY7" fmla="*/ 8969 h 256941"/>
                      <a:gd name="connsiteX8" fmla="*/ 2092271 w 2092271"/>
                      <a:gd name="connsiteY8" fmla="*/ 24467 h 256941"/>
                      <a:gd name="connsiteX9" fmla="*/ 2092271 w 2092271"/>
                      <a:gd name="connsiteY9" fmla="*/ 24467 h 25694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</a:cxnLst>
                    <a:rect l="l" t="t" r="r" b="b"/>
                    <a:pathLst>
                      <a:path w="2092271" h="256941">
                        <a:moveTo>
                          <a:pt x="0" y="256941"/>
                        </a:moveTo>
                        <a:cubicBezTo>
                          <a:pt x="85240" y="225299"/>
                          <a:pt x="170481" y="193657"/>
                          <a:pt x="278969" y="163952"/>
                        </a:cubicBezTo>
                        <a:cubicBezTo>
                          <a:pt x="387457" y="134247"/>
                          <a:pt x="521777" y="99375"/>
                          <a:pt x="650929" y="78711"/>
                        </a:cubicBezTo>
                        <a:cubicBezTo>
                          <a:pt x="780081" y="58047"/>
                          <a:pt x="1053884" y="39965"/>
                          <a:pt x="1053884" y="39965"/>
                        </a:cubicBezTo>
                        <a:cubicBezTo>
                          <a:pt x="1202409" y="27050"/>
                          <a:pt x="1376766" y="6385"/>
                          <a:pt x="1542081" y="1219"/>
                        </a:cubicBezTo>
                        <a:cubicBezTo>
                          <a:pt x="1707396" y="-3947"/>
                          <a:pt x="2045776" y="8969"/>
                          <a:pt x="2045776" y="8969"/>
                        </a:cubicBezTo>
                        <a:lnTo>
                          <a:pt x="2045776" y="8969"/>
                        </a:lnTo>
                        <a:lnTo>
                          <a:pt x="2045776" y="8969"/>
                        </a:lnTo>
                        <a:lnTo>
                          <a:pt x="2092271" y="24467"/>
                        </a:lnTo>
                        <a:lnTo>
                          <a:pt x="2092271" y="24467"/>
                        </a:lnTo>
                      </a:path>
                    </a:pathLst>
                  </a:cu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5" name="Freeform 64"/>
                  <p:cNvSpPr/>
                  <p:nvPr/>
                </p:nvSpPr>
                <p:spPr>
                  <a:xfrm flipV="1">
                    <a:off x="338383" y="3378632"/>
                    <a:ext cx="2146515" cy="412724"/>
                  </a:xfrm>
                  <a:custGeom>
                    <a:avLst/>
                    <a:gdLst>
                      <a:gd name="connsiteX0" fmla="*/ 0 w 2092271"/>
                      <a:gd name="connsiteY0" fmla="*/ 256941 h 256941"/>
                      <a:gd name="connsiteX1" fmla="*/ 278969 w 2092271"/>
                      <a:gd name="connsiteY1" fmla="*/ 163952 h 256941"/>
                      <a:gd name="connsiteX2" fmla="*/ 650929 w 2092271"/>
                      <a:gd name="connsiteY2" fmla="*/ 78711 h 256941"/>
                      <a:gd name="connsiteX3" fmla="*/ 1053884 w 2092271"/>
                      <a:gd name="connsiteY3" fmla="*/ 39965 h 256941"/>
                      <a:gd name="connsiteX4" fmla="*/ 1542081 w 2092271"/>
                      <a:gd name="connsiteY4" fmla="*/ 1219 h 256941"/>
                      <a:gd name="connsiteX5" fmla="*/ 2045776 w 2092271"/>
                      <a:gd name="connsiteY5" fmla="*/ 8969 h 256941"/>
                      <a:gd name="connsiteX6" fmla="*/ 2045776 w 2092271"/>
                      <a:gd name="connsiteY6" fmla="*/ 8969 h 256941"/>
                      <a:gd name="connsiteX7" fmla="*/ 2045776 w 2092271"/>
                      <a:gd name="connsiteY7" fmla="*/ 8969 h 256941"/>
                      <a:gd name="connsiteX8" fmla="*/ 2092271 w 2092271"/>
                      <a:gd name="connsiteY8" fmla="*/ 24467 h 256941"/>
                      <a:gd name="connsiteX9" fmla="*/ 2092271 w 2092271"/>
                      <a:gd name="connsiteY9" fmla="*/ 24467 h 256941"/>
                      <a:gd name="connsiteX0" fmla="*/ 0 w 2146515"/>
                      <a:gd name="connsiteY0" fmla="*/ 257830 h 257830"/>
                      <a:gd name="connsiteX1" fmla="*/ 278969 w 2146515"/>
                      <a:gd name="connsiteY1" fmla="*/ 164841 h 257830"/>
                      <a:gd name="connsiteX2" fmla="*/ 650929 w 2146515"/>
                      <a:gd name="connsiteY2" fmla="*/ 79600 h 257830"/>
                      <a:gd name="connsiteX3" fmla="*/ 1053884 w 2146515"/>
                      <a:gd name="connsiteY3" fmla="*/ 40854 h 257830"/>
                      <a:gd name="connsiteX4" fmla="*/ 1542081 w 2146515"/>
                      <a:gd name="connsiteY4" fmla="*/ 2108 h 257830"/>
                      <a:gd name="connsiteX5" fmla="*/ 2045776 w 2146515"/>
                      <a:gd name="connsiteY5" fmla="*/ 9858 h 257830"/>
                      <a:gd name="connsiteX6" fmla="*/ 2045776 w 2146515"/>
                      <a:gd name="connsiteY6" fmla="*/ 9858 h 257830"/>
                      <a:gd name="connsiteX7" fmla="*/ 2045776 w 2146515"/>
                      <a:gd name="connsiteY7" fmla="*/ 9858 h 257830"/>
                      <a:gd name="connsiteX8" fmla="*/ 2092271 w 2146515"/>
                      <a:gd name="connsiteY8" fmla="*/ 25356 h 257830"/>
                      <a:gd name="connsiteX9" fmla="*/ 2146515 w 2146515"/>
                      <a:gd name="connsiteY9" fmla="*/ 0 h 257830"/>
                      <a:gd name="connsiteX0" fmla="*/ 0 w 2146515"/>
                      <a:gd name="connsiteY0" fmla="*/ 258014 h 258014"/>
                      <a:gd name="connsiteX1" fmla="*/ 278969 w 2146515"/>
                      <a:gd name="connsiteY1" fmla="*/ 165025 h 258014"/>
                      <a:gd name="connsiteX2" fmla="*/ 650929 w 2146515"/>
                      <a:gd name="connsiteY2" fmla="*/ 79784 h 258014"/>
                      <a:gd name="connsiteX3" fmla="*/ 1053884 w 2146515"/>
                      <a:gd name="connsiteY3" fmla="*/ 41038 h 258014"/>
                      <a:gd name="connsiteX4" fmla="*/ 1542081 w 2146515"/>
                      <a:gd name="connsiteY4" fmla="*/ 2292 h 258014"/>
                      <a:gd name="connsiteX5" fmla="*/ 2045776 w 2146515"/>
                      <a:gd name="connsiteY5" fmla="*/ 10042 h 258014"/>
                      <a:gd name="connsiteX6" fmla="*/ 2045776 w 2146515"/>
                      <a:gd name="connsiteY6" fmla="*/ 10042 h 258014"/>
                      <a:gd name="connsiteX7" fmla="*/ 2045776 w 2146515"/>
                      <a:gd name="connsiteY7" fmla="*/ 10042 h 258014"/>
                      <a:gd name="connsiteX8" fmla="*/ 1867546 w 2146515"/>
                      <a:gd name="connsiteY8" fmla="*/ 184 h 258014"/>
                      <a:gd name="connsiteX9" fmla="*/ 2146515 w 2146515"/>
                      <a:gd name="connsiteY9" fmla="*/ 184 h 258014"/>
                      <a:gd name="connsiteX0" fmla="*/ 0 w 2146515"/>
                      <a:gd name="connsiteY0" fmla="*/ 268432 h 268432"/>
                      <a:gd name="connsiteX1" fmla="*/ 278969 w 2146515"/>
                      <a:gd name="connsiteY1" fmla="*/ 175443 h 268432"/>
                      <a:gd name="connsiteX2" fmla="*/ 650929 w 2146515"/>
                      <a:gd name="connsiteY2" fmla="*/ 90202 h 268432"/>
                      <a:gd name="connsiteX3" fmla="*/ 1053884 w 2146515"/>
                      <a:gd name="connsiteY3" fmla="*/ 51456 h 268432"/>
                      <a:gd name="connsiteX4" fmla="*/ 1542081 w 2146515"/>
                      <a:gd name="connsiteY4" fmla="*/ 12710 h 268432"/>
                      <a:gd name="connsiteX5" fmla="*/ 2045776 w 2146515"/>
                      <a:gd name="connsiteY5" fmla="*/ 20460 h 268432"/>
                      <a:gd name="connsiteX6" fmla="*/ 2045776 w 2146515"/>
                      <a:gd name="connsiteY6" fmla="*/ 20460 h 268432"/>
                      <a:gd name="connsiteX7" fmla="*/ 2045776 w 2146515"/>
                      <a:gd name="connsiteY7" fmla="*/ 176 h 268432"/>
                      <a:gd name="connsiteX8" fmla="*/ 1867546 w 2146515"/>
                      <a:gd name="connsiteY8" fmla="*/ 10602 h 268432"/>
                      <a:gd name="connsiteX9" fmla="*/ 2146515 w 2146515"/>
                      <a:gd name="connsiteY9" fmla="*/ 10602 h 268432"/>
                      <a:gd name="connsiteX0" fmla="*/ 0 w 2146515"/>
                      <a:gd name="connsiteY0" fmla="*/ 270096 h 270096"/>
                      <a:gd name="connsiteX1" fmla="*/ 278969 w 2146515"/>
                      <a:gd name="connsiteY1" fmla="*/ 177107 h 270096"/>
                      <a:gd name="connsiteX2" fmla="*/ 650929 w 2146515"/>
                      <a:gd name="connsiteY2" fmla="*/ 91866 h 270096"/>
                      <a:gd name="connsiteX3" fmla="*/ 1053884 w 2146515"/>
                      <a:gd name="connsiteY3" fmla="*/ 53120 h 270096"/>
                      <a:gd name="connsiteX4" fmla="*/ 1542081 w 2146515"/>
                      <a:gd name="connsiteY4" fmla="*/ 14374 h 270096"/>
                      <a:gd name="connsiteX5" fmla="*/ 2045776 w 2146515"/>
                      <a:gd name="connsiteY5" fmla="*/ 22124 h 270096"/>
                      <a:gd name="connsiteX6" fmla="*/ 2045776 w 2146515"/>
                      <a:gd name="connsiteY6" fmla="*/ 22124 h 270096"/>
                      <a:gd name="connsiteX7" fmla="*/ 2045776 w 2146515"/>
                      <a:gd name="connsiteY7" fmla="*/ 1840 h 270096"/>
                      <a:gd name="connsiteX8" fmla="*/ 1867546 w 2146515"/>
                      <a:gd name="connsiteY8" fmla="*/ 2124 h 270096"/>
                      <a:gd name="connsiteX9" fmla="*/ 2146515 w 2146515"/>
                      <a:gd name="connsiteY9" fmla="*/ 12266 h 27009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</a:cxnLst>
                    <a:rect l="l" t="t" r="r" b="b"/>
                    <a:pathLst>
                      <a:path w="2146515" h="270096">
                        <a:moveTo>
                          <a:pt x="0" y="270096"/>
                        </a:moveTo>
                        <a:cubicBezTo>
                          <a:pt x="85240" y="238454"/>
                          <a:pt x="170481" y="206812"/>
                          <a:pt x="278969" y="177107"/>
                        </a:cubicBezTo>
                        <a:cubicBezTo>
                          <a:pt x="387457" y="147402"/>
                          <a:pt x="521777" y="112530"/>
                          <a:pt x="650929" y="91866"/>
                        </a:cubicBezTo>
                        <a:cubicBezTo>
                          <a:pt x="780081" y="71202"/>
                          <a:pt x="1053884" y="53120"/>
                          <a:pt x="1053884" y="53120"/>
                        </a:cubicBezTo>
                        <a:cubicBezTo>
                          <a:pt x="1202409" y="40205"/>
                          <a:pt x="1376766" y="19540"/>
                          <a:pt x="1542081" y="14374"/>
                        </a:cubicBezTo>
                        <a:cubicBezTo>
                          <a:pt x="1707396" y="9208"/>
                          <a:pt x="2045776" y="22124"/>
                          <a:pt x="2045776" y="22124"/>
                        </a:cubicBezTo>
                        <a:lnTo>
                          <a:pt x="2045776" y="22124"/>
                        </a:lnTo>
                        <a:cubicBezTo>
                          <a:pt x="2045776" y="15363"/>
                          <a:pt x="2075481" y="5173"/>
                          <a:pt x="2045776" y="1840"/>
                        </a:cubicBezTo>
                        <a:cubicBezTo>
                          <a:pt x="2016071" y="-1493"/>
                          <a:pt x="1850756" y="386"/>
                          <a:pt x="1867546" y="2124"/>
                        </a:cubicBezTo>
                        <a:cubicBezTo>
                          <a:pt x="1884336" y="3862"/>
                          <a:pt x="2128434" y="20718"/>
                          <a:pt x="2146515" y="12266"/>
                        </a:cubicBezTo>
                      </a:path>
                    </a:pathLst>
                  </a:cu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4" name="Freeform 63"/>
                  <p:cNvSpPr/>
                  <p:nvPr/>
                </p:nvSpPr>
                <p:spPr>
                  <a:xfrm>
                    <a:off x="340963" y="3764597"/>
                    <a:ext cx="1526583" cy="133227"/>
                  </a:xfrm>
                  <a:custGeom>
                    <a:avLst/>
                    <a:gdLst>
                      <a:gd name="connsiteX0" fmla="*/ 0 w 1526583"/>
                      <a:gd name="connsiteY0" fmla="*/ 133227 h 133227"/>
                      <a:gd name="connsiteX1" fmla="*/ 232474 w 1526583"/>
                      <a:gd name="connsiteY1" fmla="*/ 71234 h 133227"/>
                      <a:gd name="connsiteX2" fmla="*/ 534691 w 1526583"/>
                      <a:gd name="connsiteY2" fmla="*/ 16989 h 133227"/>
                      <a:gd name="connsiteX3" fmla="*/ 929898 w 1526583"/>
                      <a:gd name="connsiteY3" fmla="*/ 1491 h 133227"/>
                      <a:gd name="connsiteX4" fmla="*/ 1526583 w 1526583"/>
                      <a:gd name="connsiteY4" fmla="*/ 1491 h 13322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526583" h="133227">
                        <a:moveTo>
                          <a:pt x="0" y="133227"/>
                        </a:moveTo>
                        <a:cubicBezTo>
                          <a:pt x="71679" y="111917"/>
                          <a:pt x="143359" y="90607"/>
                          <a:pt x="232474" y="71234"/>
                        </a:cubicBezTo>
                        <a:cubicBezTo>
                          <a:pt x="321589" y="51861"/>
                          <a:pt x="418454" y="28613"/>
                          <a:pt x="534691" y="16989"/>
                        </a:cubicBezTo>
                        <a:cubicBezTo>
                          <a:pt x="650928" y="5365"/>
                          <a:pt x="764583" y="4074"/>
                          <a:pt x="929898" y="1491"/>
                        </a:cubicBezTo>
                        <a:cubicBezTo>
                          <a:pt x="1095213" y="-1092"/>
                          <a:pt x="1310898" y="199"/>
                          <a:pt x="1526583" y="1491"/>
                        </a:cubicBezTo>
                      </a:path>
                    </a:pathLst>
                  </a:cu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6" name="Freeform 65"/>
                  <p:cNvSpPr/>
                  <p:nvPr/>
                </p:nvSpPr>
                <p:spPr>
                  <a:xfrm>
                    <a:off x="340963" y="3556861"/>
                    <a:ext cx="1394847" cy="216976"/>
                  </a:xfrm>
                  <a:custGeom>
                    <a:avLst/>
                    <a:gdLst>
                      <a:gd name="connsiteX0" fmla="*/ 0 w 1394847"/>
                      <a:gd name="connsiteY0" fmla="*/ 0 h 216976"/>
                      <a:gd name="connsiteX1" fmla="*/ 286718 w 1394847"/>
                      <a:gd name="connsiteY1" fmla="*/ 108488 h 216976"/>
                      <a:gd name="connsiteX2" fmla="*/ 697423 w 1394847"/>
                      <a:gd name="connsiteY2" fmla="*/ 162732 h 216976"/>
                      <a:gd name="connsiteX3" fmla="*/ 1394847 w 1394847"/>
                      <a:gd name="connsiteY3" fmla="*/ 216976 h 21697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1394847" h="216976">
                        <a:moveTo>
                          <a:pt x="0" y="0"/>
                        </a:moveTo>
                        <a:cubicBezTo>
                          <a:pt x="85240" y="40683"/>
                          <a:pt x="170481" y="81366"/>
                          <a:pt x="286718" y="108488"/>
                        </a:cubicBezTo>
                        <a:cubicBezTo>
                          <a:pt x="402955" y="135610"/>
                          <a:pt x="512735" y="144651"/>
                          <a:pt x="697423" y="162732"/>
                        </a:cubicBezTo>
                        <a:cubicBezTo>
                          <a:pt x="882111" y="180813"/>
                          <a:pt x="1138479" y="198894"/>
                          <a:pt x="1394847" y="216976"/>
                        </a:cubicBezTo>
                      </a:path>
                    </a:pathLst>
                  </a:cu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7" name="Freeform 66"/>
                  <p:cNvSpPr/>
                  <p:nvPr/>
                </p:nvSpPr>
                <p:spPr>
                  <a:xfrm>
                    <a:off x="348712" y="3285641"/>
                    <a:ext cx="1890793" cy="495945"/>
                  </a:xfrm>
                  <a:custGeom>
                    <a:avLst/>
                    <a:gdLst>
                      <a:gd name="connsiteX0" fmla="*/ 0 w 1890793"/>
                      <a:gd name="connsiteY0" fmla="*/ 0 h 495945"/>
                      <a:gd name="connsiteX1" fmla="*/ 348712 w 1890793"/>
                      <a:gd name="connsiteY1" fmla="*/ 154983 h 495945"/>
                      <a:gd name="connsiteX2" fmla="*/ 736169 w 1890793"/>
                      <a:gd name="connsiteY2" fmla="*/ 294467 h 495945"/>
                      <a:gd name="connsiteX3" fmla="*/ 1170122 w 1890793"/>
                      <a:gd name="connsiteY3" fmla="*/ 387457 h 495945"/>
                      <a:gd name="connsiteX4" fmla="*/ 1573078 w 1890793"/>
                      <a:gd name="connsiteY4" fmla="*/ 457200 h 495945"/>
                      <a:gd name="connsiteX5" fmla="*/ 1890793 w 1890793"/>
                      <a:gd name="connsiteY5" fmla="*/ 495945 h 49594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1890793" h="495945">
                        <a:moveTo>
                          <a:pt x="0" y="0"/>
                        </a:moveTo>
                        <a:cubicBezTo>
                          <a:pt x="113008" y="52952"/>
                          <a:pt x="226017" y="105905"/>
                          <a:pt x="348712" y="154983"/>
                        </a:cubicBezTo>
                        <a:cubicBezTo>
                          <a:pt x="471407" y="204061"/>
                          <a:pt x="599267" y="255721"/>
                          <a:pt x="736169" y="294467"/>
                        </a:cubicBezTo>
                        <a:cubicBezTo>
                          <a:pt x="873071" y="333213"/>
                          <a:pt x="1030637" y="360335"/>
                          <a:pt x="1170122" y="387457"/>
                        </a:cubicBezTo>
                        <a:cubicBezTo>
                          <a:pt x="1309607" y="414579"/>
                          <a:pt x="1452966" y="439119"/>
                          <a:pt x="1573078" y="457200"/>
                        </a:cubicBezTo>
                        <a:cubicBezTo>
                          <a:pt x="1693190" y="475281"/>
                          <a:pt x="1791991" y="485613"/>
                          <a:pt x="1890793" y="495945"/>
                        </a:cubicBezTo>
                      </a:path>
                    </a:pathLst>
                  </a:cu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69" name="TextBox 68"/>
                <p:cNvSpPr txBox="1"/>
                <p:nvPr/>
              </p:nvSpPr>
              <p:spPr>
                <a:xfrm flipH="1">
                  <a:off x="775429" y="3014487"/>
                  <a:ext cx="1981568" cy="175432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err="1" smtClean="0"/>
                    <a:t>Ei-sitovia</a:t>
                  </a:r>
                  <a:r>
                    <a:rPr lang="en-US" dirty="0" smtClean="0"/>
                    <a:t> </a:t>
                  </a:r>
                  <a:r>
                    <a:rPr lang="en-US" dirty="0" err="1" smtClean="0"/>
                    <a:t>tiloja</a:t>
                  </a:r>
                  <a:r>
                    <a:rPr lang="en-US" dirty="0" smtClean="0"/>
                    <a:t>,</a:t>
                  </a:r>
                </a:p>
                <a:p>
                  <a:r>
                    <a:rPr lang="en-US" dirty="0" err="1"/>
                    <a:t>y</a:t>
                  </a:r>
                  <a:r>
                    <a:rPr lang="en-US" dirty="0" err="1" smtClean="0"/>
                    <a:t>lin</a:t>
                  </a:r>
                  <a:r>
                    <a:rPr lang="en-US" dirty="0" smtClean="0"/>
                    <a:t> k = </a:t>
                  </a:r>
                  <a:r>
                    <a:rPr lang="en-US" i="1" dirty="0" smtClean="0">
                      <a:latin typeface="Symbol" panose="05050102010706020507" pitchFamily="18" charset="2"/>
                    </a:rPr>
                    <a:t>p </a:t>
                  </a:r>
                  <a:r>
                    <a:rPr lang="en-US" dirty="0" smtClean="0"/>
                    <a:t>/</a:t>
                  </a:r>
                  <a:r>
                    <a:rPr lang="en-US" i="1" dirty="0" smtClean="0"/>
                    <a:t>a</a:t>
                  </a:r>
                  <a:endParaRPr lang="en-US" i="1" dirty="0"/>
                </a:p>
                <a:p>
                  <a:endParaRPr lang="en-US" dirty="0" smtClean="0"/>
                </a:p>
                <a:p>
                  <a:endParaRPr lang="en-US" dirty="0"/>
                </a:p>
                <a:p>
                  <a:r>
                    <a:rPr lang="en-US" dirty="0"/>
                    <a:t> </a:t>
                  </a:r>
                  <a:r>
                    <a:rPr lang="en-US" dirty="0" smtClean="0"/>
                    <a:t>  </a:t>
                  </a:r>
                  <a:r>
                    <a:rPr lang="en-US" dirty="0" err="1" smtClean="0"/>
                    <a:t>Sitovia</a:t>
                  </a:r>
                  <a:r>
                    <a:rPr lang="en-US" dirty="0" smtClean="0"/>
                    <a:t> </a:t>
                  </a:r>
                  <a:r>
                    <a:rPr lang="en-US" dirty="0" err="1" smtClean="0"/>
                    <a:t>tiloja</a:t>
                  </a:r>
                  <a:r>
                    <a:rPr lang="en-US" dirty="0" smtClean="0"/>
                    <a:t>,</a:t>
                  </a:r>
                </a:p>
                <a:p>
                  <a:r>
                    <a:rPr lang="en-US" dirty="0" smtClean="0"/>
                    <a:t>   </a:t>
                  </a:r>
                  <a:r>
                    <a:rPr lang="en-US" dirty="0" err="1"/>
                    <a:t>a</a:t>
                  </a:r>
                  <a:r>
                    <a:rPr lang="en-US" dirty="0" err="1" smtClean="0"/>
                    <a:t>lin</a:t>
                  </a:r>
                  <a:r>
                    <a:rPr lang="en-US" dirty="0" smtClean="0"/>
                    <a:t> </a:t>
                  </a:r>
                  <a:r>
                    <a:rPr lang="en-US" b="1" dirty="0" smtClean="0"/>
                    <a:t>k</a:t>
                  </a:r>
                  <a:r>
                    <a:rPr lang="en-US" dirty="0" smtClean="0"/>
                    <a:t> = 0</a:t>
                  </a:r>
                  <a:endParaRPr lang="en-US" dirty="0"/>
                </a:p>
              </p:txBody>
            </p:sp>
            <p:cxnSp>
              <p:nvCxnSpPr>
                <p:cNvPr id="71" name="Straight Arrow Connector 70"/>
                <p:cNvCxnSpPr/>
                <p:nvPr/>
              </p:nvCxnSpPr>
              <p:spPr>
                <a:xfrm>
                  <a:off x="2435032" y="3262394"/>
                  <a:ext cx="374972" cy="184666"/>
                </a:xfrm>
                <a:prstGeom prst="straightConnector1">
                  <a:avLst/>
                </a:prstGeom>
                <a:ln w="19050"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3" name="Straight Arrow Connector 72"/>
                <p:cNvCxnSpPr/>
                <p:nvPr/>
              </p:nvCxnSpPr>
              <p:spPr>
                <a:xfrm flipV="1">
                  <a:off x="2353881" y="4178535"/>
                  <a:ext cx="456123" cy="130738"/>
                </a:xfrm>
                <a:prstGeom prst="straightConnector1">
                  <a:avLst/>
                </a:prstGeom>
                <a:ln w="19050"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1" name="Straight Connector 10"/>
              <p:cNvCxnSpPr/>
              <p:nvPr/>
            </p:nvCxnSpPr>
            <p:spPr>
              <a:xfrm>
                <a:off x="4571999" y="2941669"/>
                <a:ext cx="2632841" cy="0"/>
              </a:xfrm>
              <a:prstGeom prst="line">
                <a:avLst/>
              </a:prstGeom>
              <a:ln w="28575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>
              <a:xfrm>
                <a:off x="5392344" y="3583644"/>
                <a:ext cx="2835167" cy="15766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>
              <a:xfrm flipV="1">
                <a:off x="1438096" y="2675385"/>
                <a:ext cx="1483197" cy="11424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/>
              <p:nvPr/>
            </p:nvCxnSpPr>
            <p:spPr>
              <a:xfrm>
                <a:off x="1639613" y="3783293"/>
                <a:ext cx="1229693" cy="0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TextBox 1"/>
          <p:cNvSpPr txBox="1"/>
          <p:nvPr/>
        </p:nvSpPr>
        <p:spPr>
          <a:xfrm>
            <a:off x="156789" y="610392"/>
            <a:ext cx="26773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smtClean="0"/>
              <a:t>”</a:t>
            </a:r>
            <a:r>
              <a:rPr lang="fi-FI" dirty="0" err="1" smtClean="0"/>
              <a:t>Gedanken</a:t>
            </a:r>
            <a:r>
              <a:rPr lang="fi-FI" dirty="0" smtClean="0"/>
              <a:t> </a:t>
            </a:r>
            <a:r>
              <a:rPr lang="fi-FI" dirty="0" err="1" smtClean="0"/>
              <a:t>experiment</a:t>
            </a:r>
            <a:r>
              <a:rPr lang="fi-FI" dirty="0" smtClean="0"/>
              <a:t>” 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80781" y="5923756"/>
            <a:ext cx="6931103" cy="646331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fi-FI" dirty="0" smtClean="0"/>
              <a:t>Seostetut puolijohteet: Suuri tiheys </a:t>
            </a:r>
            <a:r>
              <a:rPr lang="fi-FI" dirty="0" err="1" smtClean="0"/>
              <a:t>monovalentteja</a:t>
            </a:r>
            <a:r>
              <a:rPr lang="fi-FI" dirty="0" smtClean="0"/>
              <a:t> epäpuhtauksia puolijohteessa </a:t>
            </a:r>
            <a:r>
              <a:rPr lang="fi-FI" dirty="0" smtClean="0">
                <a:sym typeface="Wingdings" panose="05000000000000000000" pitchFamily="2" charset="2"/>
              </a:rPr>
              <a:t> Vajaa epäpuhtausvyö </a:t>
            </a:r>
            <a:r>
              <a:rPr lang="fi-FI" dirty="0">
                <a:sym typeface="Wingdings" panose="05000000000000000000" pitchFamily="2" charset="2"/>
              </a:rPr>
              <a:t> M</a:t>
            </a:r>
            <a:r>
              <a:rPr lang="fi-FI" dirty="0" smtClean="0">
                <a:sym typeface="Wingdings" panose="05000000000000000000" pitchFamily="2" charset="2"/>
              </a:rPr>
              <a:t>etallinen johtavuus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5792355" y="558262"/>
            <a:ext cx="30896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smtClean="0"/>
              <a:t>Pätee myös 2 ja 3D:ssa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3581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" grpId="0" animBg="1"/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0D3A51F9-2EAB-4990-902E-03E24A815F8E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5" name="TextShape 1"/>
          <p:cNvSpPr txBox="1">
            <a:spLocks noChangeArrowheads="1"/>
          </p:cNvSpPr>
          <p:nvPr/>
        </p:nvSpPr>
        <p:spPr bwMode="auto">
          <a:xfrm>
            <a:off x="573088" y="488950"/>
            <a:ext cx="7988300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r>
              <a:rPr lang="en-US" sz="3200" b="1" dirty="0" err="1" smtClean="0">
                <a:solidFill>
                  <a:srgbClr val="FF7900"/>
                </a:solidFill>
              </a:rPr>
              <a:t>Kurssin</a:t>
            </a:r>
            <a:r>
              <a:rPr lang="en-US" sz="3200" b="1" dirty="0" smtClean="0">
                <a:solidFill>
                  <a:srgbClr val="FF7900"/>
                </a:solidFill>
              </a:rPr>
              <a:t> </a:t>
            </a:r>
            <a:r>
              <a:rPr lang="en-US" sz="3200" b="1" dirty="0" err="1" smtClean="0">
                <a:solidFill>
                  <a:srgbClr val="FF7900"/>
                </a:solidFill>
              </a:rPr>
              <a:t>aiheet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09966" y="1536001"/>
            <a:ext cx="8609309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fi-FI" sz="1400" dirty="0" smtClean="0"/>
              <a:t>Kiinteiden materiaalien ominaislämpö, Druden teoria klassiselle elektronikaasulle (~ jatkuvan aineen teoriaa) </a:t>
            </a:r>
            <a:r>
              <a:rPr lang="fi-FI" sz="1400" b="1" dirty="0" smtClean="0"/>
              <a:t>[Simon 2-3 (+1)]</a:t>
            </a:r>
          </a:p>
          <a:p>
            <a:pPr marL="342900" indent="-342900">
              <a:buFont typeface="+mj-lt"/>
              <a:buAutoNum type="arabicPeriod"/>
            </a:pPr>
            <a:endParaRPr lang="fi-FI" sz="1400" dirty="0"/>
          </a:p>
          <a:p>
            <a:pPr marL="342900" indent="-342900">
              <a:buFont typeface="+mj-lt"/>
              <a:buAutoNum type="arabicPeriod"/>
            </a:pPr>
            <a:r>
              <a:rPr lang="fi-FI" sz="1400" dirty="0" smtClean="0"/>
              <a:t>Sommerfeldin vapaiden elektronien teoria </a:t>
            </a:r>
            <a:r>
              <a:rPr lang="fi-FI" sz="1400" b="1" dirty="0"/>
              <a:t>[Simon </a:t>
            </a:r>
            <a:r>
              <a:rPr lang="fi-FI" sz="1400" b="1" dirty="0" smtClean="0"/>
              <a:t>4]</a:t>
            </a:r>
            <a:r>
              <a:rPr lang="fi-FI" sz="1400" dirty="0" smtClean="0"/>
              <a:t> </a:t>
            </a:r>
            <a:endParaRPr lang="fi-FI" sz="1400" b="1" dirty="0"/>
          </a:p>
          <a:p>
            <a:pPr marL="342900" indent="-342900">
              <a:buFont typeface="+mj-lt"/>
              <a:buAutoNum type="arabicPeriod"/>
            </a:pPr>
            <a:endParaRPr lang="fi-FI" sz="1400" b="1" dirty="0" smtClean="0"/>
          </a:p>
          <a:p>
            <a:pPr marL="342900" indent="-342900">
              <a:buFont typeface="+mj-lt"/>
              <a:buAutoNum type="arabicPeriod"/>
            </a:pPr>
            <a:r>
              <a:rPr lang="fi-FI" sz="1400" dirty="0" smtClean="0"/>
              <a:t>Atomien </a:t>
            </a:r>
            <a:r>
              <a:rPr lang="fi-FI" sz="1400" dirty="0"/>
              <a:t>ja molekyylien väliset sidokset </a:t>
            </a:r>
            <a:r>
              <a:rPr lang="fi-FI" sz="1400" b="1" dirty="0"/>
              <a:t>[Simon </a:t>
            </a:r>
            <a:r>
              <a:rPr lang="fi-FI" sz="1400" b="1" dirty="0" smtClean="0"/>
              <a:t>6 (+5, 7</a:t>
            </a:r>
            <a:r>
              <a:rPr lang="fi-FI" sz="1400" b="1" dirty="0"/>
              <a:t>)]</a:t>
            </a:r>
          </a:p>
          <a:p>
            <a:pPr marL="342900" indent="-342900">
              <a:buFont typeface="+mj-lt"/>
              <a:buAutoNum type="arabicPeriod"/>
            </a:pPr>
            <a:endParaRPr lang="fi-FI" sz="1400" b="1" dirty="0"/>
          </a:p>
          <a:p>
            <a:pPr marL="342900" indent="-342900">
              <a:buFont typeface="+mj-lt"/>
              <a:buAutoNum type="arabicPeriod"/>
            </a:pPr>
            <a:r>
              <a:rPr lang="fi-FI" sz="1400" dirty="0" smtClean="0"/>
              <a:t>Hilavärähtelyt 1D:ssä </a:t>
            </a:r>
            <a:r>
              <a:rPr lang="fi-FI" sz="1400" b="1" dirty="0" smtClean="0"/>
              <a:t>[Simon 8-10]</a:t>
            </a:r>
          </a:p>
          <a:p>
            <a:pPr marL="342900" indent="-342900">
              <a:buFont typeface="+mj-lt"/>
              <a:buAutoNum type="arabicPeriod"/>
            </a:pPr>
            <a:endParaRPr lang="fi-FI" sz="1400" b="1" dirty="0"/>
          </a:p>
          <a:p>
            <a:pPr marL="342900" indent="-342900">
              <a:buFont typeface="+mj-lt"/>
              <a:buAutoNum type="arabicPeriod"/>
            </a:pPr>
            <a:r>
              <a:rPr lang="fi-FI" sz="1400" dirty="0" smtClean="0"/>
              <a:t>Tiukan sidoksen approksimaatio kiteissä (</a:t>
            </a:r>
            <a:r>
              <a:rPr lang="fi-FI" sz="1400" dirty="0" err="1" smtClean="0"/>
              <a:t>tight-binding</a:t>
            </a:r>
            <a:r>
              <a:rPr lang="fi-FI" sz="1400" dirty="0" smtClean="0"/>
              <a:t>, TB-) </a:t>
            </a:r>
            <a:r>
              <a:rPr lang="fi-FI" sz="1400" b="1" dirty="0" smtClean="0"/>
              <a:t>[</a:t>
            </a:r>
            <a:r>
              <a:rPr lang="fi-FI" sz="1400" b="1" dirty="0"/>
              <a:t>Simon </a:t>
            </a:r>
            <a:r>
              <a:rPr lang="fi-FI" sz="1400" b="1" dirty="0" smtClean="0"/>
              <a:t>11]</a:t>
            </a:r>
          </a:p>
          <a:p>
            <a:pPr marL="342900" indent="-342900">
              <a:buFont typeface="+mj-lt"/>
              <a:buAutoNum type="arabicPeriod"/>
            </a:pPr>
            <a:endParaRPr lang="fi-FI" sz="1400" b="1" dirty="0"/>
          </a:p>
          <a:p>
            <a:pPr marL="342900" indent="-342900">
              <a:buFont typeface="+mj-lt"/>
              <a:buAutoNum type="arabicPeriod"/>
            </a:pPr>
            <a:r>
              <a:rPr lang="fi-FI" sz="1400" dirty="0" smtClean="0"/>
              <a:t>Kiinteiden materiaalien kiderakenne ja käänteishila </a:t>
            </a:r>
            <a:r>
              <a:rPr lang="fi-FI" sz="1400" b="1" dirty="0" smtClean="0"/>
              <a:t>[Simon 12-13 ja/tai lisämateriaali]</a:t>
            </a:r>
          </a:p>
          <a:p>
            <a:pPr marL="342900" indent="-342900">
              <a:buFont typeface="+mj-lt"/>
              <a:buAutoNum type="arabicPeriod"/>
            </a:pPr>
            <a:endParaRPr lang="fi-FI" sz="1400" dirty="0"/>
          </a:p>
          <a:p>
            <a:pPr marL="342900" indent="-342900">
              <a:buFont typeface="+mj-lt"/>
              <a:buAutoNum type="arabicPeriod"/>
            </a:pPr>
            <a:r>
              <a:rPr lang="fi-FI" sz="1400" dirty="0" smtClean="0"/>
              <a:t>Sironta kiteisistä materiaaleista </a:t>
            </a:r>
            <a:r>
              <a:rPr lang="fi-FI" sz="1400" b="1" dirty="0" smtClean="0"/>
              <a:t>[Simon </a:t>
            </a:r>
            <a:r>
              <a:rPr lang="fi-FI" sz="1400" b="1" dirty="0"/>
              <a:t>14 ja/tai lisämateriaali]</a:t>
            </a:r>
            <a:endParaRPr lang="fi-FI" sz="1400" b="1" dirty="0" smtClean="0"/>
          </a:p>
          <a:p>
            <a:pPr marL="342900" indent="-342900">
              <a:buFont typeface="+mj-lt"/>
              <a:buAutoNum type="arabicPeriod"/>
            </a:pPr>
            <a:endParaRPr lang="fi-FI" sz="1400" dirty="0"/>
          </a:p>
          <a:p>
            <a:pPr marL="342900" indent="-342900">
              <a:buFont typeface="+mj-lt"/>
              <a:buAutoNum type="arabicPeriod"/>
            </a:pPr>
            <a:r>
              <a:rPr lang="fi-FI" sz="1400" dirty="0" err="1" smtClean="0"/>
              <a:t>Blochin</a:t>
            </a:r>
            <a:r>
              <a:rPr lang="fi-FI" sz="1400" dirty="0" smtClean="0"/>
              <a:t> teoreema, melkein vapaiden elektronien teoria, vyörakenteet </a:t>
            </a:r>
            <a:r>
              <a:rPr lang="fi-FI" sz="1400" b="1" dirty="0" smtClean="0"/>
              <a:t>[Simon </a:t>
            </a:r>
            <a:r>
              <a:rPr lang="fi-FI" sz="1400" b="1" dirty="0"/>
              <a:t>15-16 ja/tai lisämateriaali]</a:t>
            </a:r>
          </a:p>
          <a:p>
            <a:pPr marL="342900" indent="-342900">
              <a:buFont typeface="+mj-lt"/>
              <a:buAutoNum type="arabicPeriod"/>
            </a:pPr>
            <a:endParaRPr lang="fi-FI" sz="1400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379707" y="3378631"/>
            <a:ext cx="7989376" cy="7749"/>
          </a:xfrm>
          <a:prstGeom prst="line">
            <a:avLst/>
          </a:prstGeom>
          <a:ln w="28575">
            <a:solidFill>
              <a:schemeClr val="accent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0924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>
            <a:off x="175855" y="5577495"/>
            <a:ext cx="8858288" cy="116426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55" name="Object 54"/>
          <p:cNvGraphicFramePr>
            <a:graphicFrameLocks noChangeAspect="1"/>
          </p:cNvGraphicFramePr>
          <p:nvPr>
            <p:extLst/>
          </p:nvPr>
        </p:nvGraphicFramePr>
        <p:xfrm>
          <a:off x="5010231" y="1135840"/>
          <a:ext cx="4023912" cy="446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5196" name="Equation" r:id="rId3" imgW="2044440" imgH="228600" progId="Equation.3">
                  <p:embed/>
                </p:oleObj>
              </mc:Choice>
              <mc:Fallback>
                <p:oleObj name="Equation" r:id="rId3" imgW="2044440" imgH="228600" progId="Equation.3">
                  <p:embed/>
                  <p:pic>
                    <p:nvPicPr>
                      <p:cNvPr id="55" name="Object 5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10231" y="1135840"/>
                        <a:ext cx="4023912" cy="446588"/>
                      </a:xfrm>
                      <a:prstGeom prst="rect">
                        <a:avLst/>
                      </a:prstGeom>
                      <a:noFill/>
                      <a:ln w="28575">
                        <a:solidFill>
                          <a:schemeClr val="accent1"/>
                        </a:solidFill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58021" y="960080"/>
            <a:ext cx="4619017" cy="923330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- </a:t>
            </a:r>
            <a:r>
              <a:rPr lang="en-US" dirty="0" err="1" smtClean="0"/>
              <a:t>Kaksi</a:t>
            </a:r>
            <a:r>
              <a:rPr lang="en-US" dirty="0" smtClean="0"/>
              <a:t> </a:t>
            </a:r>
            <a:r>
              <a:rPr lang="en-US" dirty="0" err="1" smtClean="0"/>
              <a:t>atomin</a:t>
            </a:r>
            <a:r>
              <a:rPr lang="en-US" dirty="0" smtClean="0"/>
              <a:t> </a:t>
            </a:r>
            <a:r>
              <a:rPr lang="en-US" dirty="0" err="1" smtClean="0"/>
              <a:t>energiatasoa</a:t>
            </a:r>
            <a:r>
              <a:rPr lang="en-US" dirty="0" smtClean="0"/>
              <a:t> </a:t>
            </a:r>
            <a:r>
              <a:rPr lang="en-US" dirty="0" err="1" smtClean="0"/>
              <a:t>lähellä</a:t>
            </a:r>
            <a:r>
              <a:rPr lang="en-US" dirty="0" smtClean="0"/>
              <a:t> </a:t>
            </a:r>
            <a:r>
              <a:rPr lang="en-US" dirty="0" err="1" smtClean="0"/>
              <a:t>toisiaan</a:t>
            </a:r>
            <a:r>
              <a:rPr lang="en-US" dirty="0" smtClean="0"/>
              <a:t>, </a:t>
            </a:r>
            <a:r>
              <a:rPr lang="en-US" dirty="0" err="1" smtClean="0"/>
              <a:t>täysi</a:t>
            </a:r>
            <a:r>
              <a:rPr lang="en-US" dirty="0" smtClean="0"/>
              <a:t> ja </a:t>
            </a:r>
            <a:r>
              <a:rPr lang="en-US" dirty="0" err="1" smtClean="0"/>
              <a:t>tyhjä</a:t>
            </a:r>
            <a:r>
              <a:rPr lang="en-US" dirty="0" smtClean="0"/>
              <a:t> </a:t>
            </a:r>
            <a:r>
              <a:rPr lang="en-US" dirty="0" err="1" smtClean="0"/>
              <a:t>elektroneista</a:t>
            </a:r>
            <a:r>
              <a:rPr lang="en-US" dirty="0" smtClean="0"/>
              <a:t> </a:t>
            </a:r>
          </a:p>
          <a:p>
            <a:r>
              <a:rPr lang="en-US" dirty="0" smtClean="0"/>
              <a:t>- </a:t>
            </a:r>
            <a:r>
              <a:rPr lang="en-US" dirty="0" err="1" smtClean="0"/>
              <a:t>Parillinen</a:t>
            </a:r>
            <a:r>
              <a:rPr lang="en-US" dirty="0" smtClean="0"/>
              <a:t> </a:t>
            </a:r>
            <a:r>
              <a:rPr lang="en-US" dirty="0" err="1" smtClean="0"/>
              <a:t>määrä</a:t>
            </a:r>
            <a:r>
              <a:rPr lang="en-US" dirty="0" smtClean="0"/>
              <a:t> </a:t>
            </a:r>
            <a:r>
              <a:rPr lang="en-US" dirty="0" err="1" smtClean="0"/>
              <a:t>elektroneja</a:t>
            </a:r>
            <a:r>
              <a:rPr lang="en-US" dirty="0" smtClean="0"/>
              <a:t> / </a:t>
            </a:r>
            <a:r>
              <a:rPr lang="en-US" dirty="0" err="1" smtClean="0"/>
              <a:t>alkeiskoppi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DCA83BC1-1FE6-446C-A567-802BE73925A5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239987" y="117949"/>
            <a:ext cx="8630889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err="1" smtClean="0">
                <a:solidFill>
                  <a:srgbClr val="FF8618"/>
                </a:solidFill>
              </a:rPr>
              <a:t>Energiavyön</a:t>
            </a:r>
            <a:r>
              <a:rPr lang="en-US" sz="2600" dirty="0" smtClean="0">
                <a:solidFill>
                  <a:srgbClr val="FF8618"/>
                </a:solidFill>
              </a:rPr>
              <a:t> </a:t>
            </a:r>
            <a:r>
              <a:rPr lang="en-US" sz="2600" dirty="0" err="1" smtClean="0">
                <a:solidFill>
                  <a:srgbClr val="FF8618"/>
                </a:solidFill>
              </a:rPr>
              <a:t>leveys</a:t>
            </a:r>
            <a:r>
              <a:rPr lang="en-US" sz="2600" dirty="0" smtClean="0">
                <a:solidFill>
                  <a:srgbClr val="FF8618"/>
                </a:solidFill>
              </a:rPr>
              <a:t> </a:t>
            </a:r>
            <a:r>
              <a:rPr lang="en-US" sz="2600" dirty="0" err="1" smtClean="0">
                <a:solidFill>
                  <a:srgbClr val="FF8618"/>
                </a:solidFill>
              </a:rPr>
              <a:t>atomien</a:t>
            </a:r>
            <a:r>
              <a:rPr lang="en-US" sz="2600" dirty="0" smtClean="0">
                <a:solidFill>
                  <a:srgbClr val="FF8618"/>
                </a:solidFill>
              </a:rPr>
              <a:t> </a:t>
            </a:r>
            <a:r>
              <a:rPr lang="en-US" sz="2600" dirty="0" err="1" smtClean="0">
                <a:solidFill>
                  <a:srgbClr val="FF8618"/>
                </a:solidFill>
              </a:rPr>
              <a:t>välisen</a:t>
            </a:r>
            <a:r>
              <a:rPr lang="en-US" sz="2600" dirty="0" smtClean="0">
                <a:solidFill>
                  <a:srgbClr val="FF8618"/>
                </a:solidFill>
              </a:rPr>
              <a:t> </a:t>
            </a:r>
            <a:r>
              <a:rPr lang="en-US" sz="2600" dirty="0" err="1" smtClean="0">
                <a:solidFill>
                  <a:srgbClr val="FF8618"/>
                </a:solidFill>
              </a:rPr>
              <a:t>etäisyyden</a:t>
            </a:r>
            <a:r>
              <a:rPr lang="en-US" sz="2600" dirty="0" smtClean="0">
                <a:solidFill>
                  <a:srgbClr val="FF8618"/>
                </a:solidFill>
              </a:rPr>
              <a:t> </a:t>
            </a:r>
            <a:r>
              <a:rPr lang="en-US" sz="2600" dirty="0" err="1" smtClean="0">
                <a:solidFill>
                  <a:srgbClr val="FF8618"/>
                </a:solidFill>
              </a:rPr>
              <a:t>funktiona</a:t>
            </a:r>
            <a:endParaRPr lang="en-US" sz="2600" dirty="0">
              <a:solidFill>
                <a:srgbClr val="FF8618"/>
              </a:solidFill>
            </a:endParaRPr>
          </a:p>
        </p:txBody>
      </p:sp>
      <p:grpSp>
        <p:nvGrpSpPr>
          <p:cNvPr id="25" name="Group 24"/>
          <p:cNvGrpSpPr/>
          <p:nvPr/>
        </p:nvGrpSpPr>
        <p:grpSpPr>
          <a:xfrm>
            <a:off x="206550" y="2200721"/>
            <a:ext cx="4642102" cy="3028950"/>
            <a:chOff x="205568" y="1921054"/>
            <a:chExt cx="4642102" cy="3028950"/>
          </a:xfrm>
        </p:grpSpPr>
        <p:grpSp>
          <p:nvGrpSpPr>
            <p:cNvPr id="14" name="Group 13"/>
            <p:cNvGrpSpPr/>
            <p:nvPr/>
          </p:nvGrpSpPr>
          <p:grpSpPr>
            <a:xfrm>
              <a:off x="205568" y="1921054"/>
              <a:ext cx="4642102" cy="3028950"/>
              <a:chOff x="205568" y="1921054"/>
              <a:chExt cx="4642102" cy="3028950"/>
            </a:xfrm>
          </p:grpSpPr>
          <p:grpSp>
            <p:nvGrpSpPr>
              <p:cNvPr id="10" name="Group 9"/>
              <p:cNvGrpSpPr/>
              <p:nvPr/>
            </p:nvGrpSpPr>
            <p:grpSpPr>
              <a:xfrm>
                <a:off x="205568" y="1921054"/>
                <a:ext cx="4642102" cy="3028950"/>
                <a:chOff x="518887" y="1944302"/>
                <a:chExt cx="4642102" cy="3028950"/>
              </a:xfrm>
            </p:grpSpPr>
            <p:pic>
              <p:nvPicPr>
                <p:cNvPr id="5" name="Picture 4"/>
                <p:cNvPicPr>
                  <a:picLocks noChangeAspect="1"/>
                </p:cNvPicPr>
                <p:nvPr/>
              </p:nvPicPr>
              <p:blipFill>
                <a:blip r:embed="rId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518887" y="1944302"/>
                  <a:ext cx="3829050" cy="3028950"/>
                </a:xfrm>
                <a:prstGeom prst="rect">
                  <a:avLst/>
                </a:prstGeom>
              </p:spPr>
            </p:pic>
            <p:sp>
              <p:nvSpPr>
                <p:cNvPr id="8" name="TextBox 7"/>
                <p:cNvSpPr txBox="1"/>
                <p:nvPr/>
              </p:nvSpPr>
              <p:spPr>
                <a:xfrm>
                  <a:off x="1588584" y="2112341"/>
                  <a:ext cx="2492990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 err="1" smtClean="0"/>
                    <a:t>Miehittämättömiä</a:t>
                  </a:r>
                  <a:r>
                    <a:rPr lang="en-US" dirty="0" smtClean="0"/>
                    <a:t> </a:t>
                  </a:r>
                  <a:r>
                    <a:rPr lang="en-US" dirty="0" err="1" smtClean="0"/>
                    <a:t>vöitä</a:t>
                  </a:r>
                  <a:endParaRPr lang="en-US" dirty="0"/>
                </a:p>
              </p:txBody>
            </p:sp>
            <p:sp>
              <p:nvSpPr>
                <p:cNvPr id="9" name="TextBox 8"/>
                <p:cNvSpPr txBox="1"/>
                <p:nvPr/>
              </p:nvSpPr>
              <p:spPr>
                <a:xfrm>
                  <a:off x="2780849" y="3829115"/>
                  <a:ext cx="2380140" cy="646331"/>
                </a:xfrm>
                <a:prstGeom prst="rect">
                  <a:avLst/>
                </a:prstGeom>
                <a:noFill/>
                <a:ln w="28575">
                  <a:solidFill>
                    <a:srgbClr val="FF0000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err="1" smtClean="0"/>
                    <a:t>Kaikki</a:t>
                  </a:r>
                  <a:r>
                    <a:rPr lang="en-US" dirty="0" smtClean="0"/>
                    <a:t> </a:t>
                  </a:r>
                  <a:r>
                    <a:rPr lang="en-US" dirty="0" err="1" smtClean="0"/>
                    <a:t>vyöt</a:t>
                  </a:r>
                  <a:r>
                    <a:rPr lang="en-US" dirty="0" smtClean="0"/>
                    <a:t> </a:t>
                  </a:r>
                  <a:r>
                    <a:rPr lang="en-US" dirty="0" err="1" smtClean="0"/>
                    <a:t>miehitetty</a:t>
                  </a:r>
                  <a:r>
                    <a:rPr lang="en-US" dirty="0" smtClean="0"/>
                    <a:t> </a:t>
                  </a:r>
                </a:p>
                <a:p>
                  <a:r>
                    <a:rPr lang="en-US" dirty="0" smtClean="0">
                      <a:sym typeface="Wingdings" panose="05000000000000000000" pitchFamily="2" charset="2"/>
                    </a:rPr>
                    <a:t></a:t>
                  </a:r>
                  <a:r>
                    <a:rPr lang="en-US" dirty="0">
                      <a:sym typeface="Wingdings" panose="05000000000000000000" pitchFamily="2" charset="2"/>
                    </a:rPr>
                    <a:t> </a:t>
                  </a:r>
                  <a:r>
                    <a:rPr lang="en-US" dirty="0" err="1" smtClean="0">
                      <a:sym typeface="Wingdings" panose="05000000000000000000" pitchFamily="2" charset="2"/>
                    </a:rPr>
                    <a:t>eriste</a:t>
                  </a:r>
                  <a:endParaRPr lang="en-US" dirty="0"/>
                </a:p>
              </p:txBody>
            </p:sp>
          </p:grpSp>
          <p:cxnSp>
            <p:nvCxnSpPr>
              <p:cNvPr id="12" name="Straight Arrow Connector 11"/>
              <p:cNvCxnSpPr/>
              <p:nvPr/>
            </p:nvCxnSpPr>
            <p:spPr>
              <a:xfrm flipH="1">
                <a:off x="1534332" y="2458425"/>
                <a:ext cx="441702" cy="42426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Arrow Connector 28"/>
              <p:cNvCxnSpPr/>
              <p:nvPr/>
            </p:nvCxnSpPr>
            <p:spPr>
              <a:xfrm flipH="1" flipV="1">
                <a:off x="1584767" y="3587858"/>
                <a:ext cx="777575" cy="379709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8" name="Straight Connector 17"/>
            <p:cNvCxnSpPr/>
            <p:nvPr/>
          </p:nvCxnSpPr>
          <p:spPr>
            <a:xfrm>
              <a:off x="1352226" y="2404182"/>
              <a:ext cx="2305374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oup 10"/>
          <p:cNvGrpSpPr/>
          <p:nvPr/>
        </p:nvGrpSpPr>
        <p:grpSpPr>
          <a:xfrm>
            <a:off x="584239" y="4777445"/>
            <a:ext cx="3971192" cy="1559411"/>
            <a:chOff x="584239" y="4665358"/>
            <a:chExt cx="3971192" cy="1559411"/>
          </a:xfrm>
        </p:grpSpPr>
        <p:cxnSp>
          <p:nvCxnSpPr>
            <p:cNvPr id="112" name="Straight Connector 111"/>
            <p:cNvCxnSpPr/>
            <p:nvPr/>
          </p:nvCxnSpPr>
          <p:spPr>
            <a:xfrm flipV="1">
              <a:off x="893970" y="6161056"/>
              <a:ext cx="1226123" cy="2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Arrow Connector 21"/>
            <p:cNvCxnSpPr/>
            <p:nvPr/>
          </p:nvCxnSpPr>
          <p:spPr>
            <a:xfrm flipH="1" flipV="1">
              <a:off x="991892" y="4665358"/>
              <a:ext cx="344836" cy="54260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5" name="TextBox 74"/>
            <p:cNvSpPr txBox="1"/>
            <p:nvPr/>
          </p:nvSpPr>
          <p:spPr>
            <a:xfrm flipH="1">
              <a:off x="584239" y="5301439"/>
              <a:ext cx="3971192" cy="923330"/>
            </a:xfrm>
            <a:prstGeom prst="rect">
              <a:avLst/>
            </a:prstGeom>
            <a:noFill/>
            <a:ln w="28575">
              <a:solidFill>
                <a:srgbClr val="FF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 err="1" smtClean="0"/>
                <a:t>Etäisyydet</a:t>
              </a:r>
              <a:r>
                <a:rPr lang="en-US" dirty="0" smtClean="0"/>
                <a:t> </a:t>
              </a:r>
              <a:r>
                <a:rPr lang="en-US" dirty="0" err="1" smtClean="0"/>
                <a:t>pienenevät</a:t>
              </a:r>
              <a:r>
                <a:rPr lang="en-US" dirty="0" smtClean="0"/>
                <a:t> </a:t>
              </a:r>
            </a:p>
            <a:p>
              <a:r>
                <a:rPr lang="en-US" dirty="0" smtClean="0">
                  <a:sym typeface="Wingdings" panose="05000000000000000000" pitchFamily="2" charset="2"/>
                </a:rPr>
                <a:t></a:t>
              </a:r>
              <a:r>
                <a:rPr lang="en-US" dirty="0" err="1" smtClean="0"/>
                <a:t>Energiavyöt</a:t>
              </a:r>
              <a:r>
                <a:rPr lang="en-US" dirty="0" smtClean="0"/>
                <a:t> </a:t>
              </a:r>
              <a:r>
                <a:rPr lang="en-US" dirty="0" err="1" smtClean="0"/>
                <a:t>peittävät</a:t>
              </a:r>
              <a:r>
                <a:rPr lang="en-US" dirty="0" smtClean="0"/>
                <a:t> </a:t>
              </a:r>
              <a:r>
                <a:rPr lang="en-US" dirty="0" err="1" smtClean="0"/>
                <a:t>toisiaan</a:t>
              </a:r>
              <a:r>
                <a:rPr lang="en-US" dirty="0" smtClean="0"/>
                <a:t> </a:t>
              </a:r>
            </a:p>
            <a:p>
              <a:r>
                <a:rPr lang="en-US" dirty="0" smtClean="0">
                  <a:sym typeface="Wingdings" panose="05000000000000000000" pitchFamily="2" charset="2"/>
                </a:rPr>
                <a:t></a:t>
              </a:r>
              <a:r>
                <a:rPr lang="en-US" dirty="0" err="1" smtClean="0">
                  <a:sym typeface="Wingdings" panose="05000000000000000000" pitchFamily="2" charset="2"/>
                </a:rPr>
                <a:t>Semimetalli</a:t>
              </a:r>
              <a:r>
                <a:rPr lang="en-US" dirty="0" smtClean="0">
                  <a:sym typeface="Wingdings" panose="05000000000000000000" pitchFamily="2" charset="2"/>
                </a:rPr>
                <a:t> (</a:t>
              </a:r>
              <a:r>
                <a:rPr lang="en-US" dirty="0" err="1" smtClean="0">
                  <a:sym typeface="Wingdings" panose="05000000000000000000" pitchFamily="2" charset="2"/>
                </a:rPr>
                <a:t>Esim</a:t>
              </a:r>
              <a:r>
                <a:rPr lang="en-US" dirty="0" smtClean="0">
                  <a:sym typeface="Wingdings" panose="05000000000000000000" pitchFamily="2" charset="2"/>
                </a:rPr>
                <a:t>. Mg, Ca …)</a:t>
              </a:r>
              <a:endParaRPr lang="en-US" dirty="0"/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5587584" y="1887706"/>
            <a:ext cx="3305175" cy="4463632"/>
            <a:chOff x="5587584" y="1887706"/>
            <a:chExt cx="3305175" cy="4463632"/>
          </a:xfrm>
        </p:grpSpPr>
        <p:grpSp>
          <p:nvGrpSpPr>
            <p:cNvPr id="6" name="Group 5"/>
            <p:cNvGrpSpPr/>
            <p:nvPr/>
          </p:nvGrpSpPr>
          <p:grpSpPr>
            <a:xfrm>
              <a:off x="5587584" y="1887706"/>
              <a:ext cx="3305175" cy="4463632"/>
              <a:chOff x="5587584" y="1887706"/>
              <a:chExt cx="3305175" cy="4463632"/>
            </a:xfrm>
          </p:grpSpPr>
          <p:grpSp>
            <p:nvGrpSpPr>
              <p:cNvPr id="13" name="Group 12"/>
              <p:cNvGrpSpPr/>
              <p:nvPr/>
            </p:nvGrpSpPr>
            <p:grpSpPr>
              <a:xfrm>
                <a:off x="5587584" y="2796071"/>
                <a:ext cx="3305175" cy="3555267"/>
                <a:chOff x="5486847" y="2844745"/>
                <a:chExt cx="3305175" cy="3555267"/>
              </a:xfrm>
            </p:grpSpPr>
            <p:pic>
              <p:nvPicPr>
                <p:cNvPr id="19" name="Picture 18"/>
                <p:cNvPicPr>
                  <a:picLocks noChangeAspect="1"/>
                </p:cNvPicPr>
                <p:nvPr/>
              </p:nvPicPr>
              <p:blipFill>
                <a:blip r:embed="rId6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5486847" y="3285337"/>
                  <a:ext cx="3305175" cy="3114675"/>
                </a:xfrm>
                <a:prstGeom prst="rect">
                  <a:avLst/>
                </a:prstGeom>
              </p:spPr>
            </p:pic>
            <p:sp>
              <p:nvSpPr>
                <p:cNvPr id="20" name="TextBox 19"/>
                <p:cNvSpPr txBox="1"/>
                <p:nvPr/>
              </p:nvSpPr>
              <p:spPr>
                <a:xfrm>
                  <a:off x="6296712" y="2844745"/>
                  <a:ext cx="2275495" cy="369332"/>
                </a:xfrm>
                <a:prstGeom prst="rect">
                  <a:avLst/>
                </a:prstGeom>
                <a:noFill/>
                <a:ln w="28575">
                  <a:solidFill>
                    <a:srgbClr val="FF0000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err="1" smtClean="0">
                      <a:sym typeface="Wingdings" panose="05000000000000000000" pitchFamily="2" charset="2"/>
                    </a:rPr>
                    <a:t>Energiavöiden</a:t>
                  </a:r>
                  <a:r>
                    <a:rPr lang="en-US" dirty="0" smtClean="0">
                      <a:sym typeface="Wingdings" panose="05000000000000000000" pitchFamily="2" charset="2"/>
                    </a:rPr>
                    <a:t> </a:t>
                  </a:r>
                  <a:r>
                    <a:rPr lang="en-US" dirty="0" err="1" smtClean="0">
                      <a:sym typeface="Wingdings" panose="05000000000000000000" pitchFamily="2" charset="2"/>
                    </a:rPr>
                    <a:t>peitto</a:t>
                  </a:r>
                  <a:r>
                    <a:rPr lang="en-US" i="1" dirty="0" smtClean="0">
                      <a:sym typeface="Wingdings" panose="05000000000000000000" pitchFamily="2" charset="2"/>
                    </a:rPr>
                    <a:t> </a:t>
                  </a:r>
                  <a:endParaRPr lang="en-US" i="1" dirty="0"/>
                </a:p>
              </p:txBody>
            </p:sp>
          </p:grpSp>
          <p:sp>
            <p:nvSpPr>
              <p:cNvPr id="2" name="TextBox 1"/>
              <p:cNvSpPr txBox="1"/>
              <p:nvPr/>
            </p:nvSpPr>
            <p:spPr>
              <a:xfrm>
                <a:off x="5864675" y="1887706"/>
                <a:ext cx="2318744" cy="646331"/>
              </a:xfrm>
              <a:prstGeom prst="rect">
                <a:avLst/>
              </a:prstGeom>
              <a:noFill/>
              <a:ln w="28575">
                <a:solidFill>
                  <a:schemeClr val="accent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fi-FI" dirty="0" smtClean="0"/>
                  <a:t>Vöillä </a:t>
                </a:r>
                <a:r>
                  <a:rPr lang="fi-FI" i="1" dirty="0" smtClean="0"/>
                  <a:t>E</a:t>
                </a:r>
                <a:r>
                  <a:rPr lang="fi-FI" dirty="0" smtClean="0"/>
                  <a:t>(</a:t>
                </a:r>
                <a:r>
                  <a:rPr lang="fi-FI" b="1" dirty="0" smtClean="0"/>
                  <a:t>k</a:t>
                </a:r>
                <a:r>
                  <a:rPr lang="fi-FI" dirty="0" smtClean="0"/>
                  <a:t>) sama energia eri k-arvoilla</a:t>
                </a:r>
                <a:endParaRPr lang="en-US" dirty="0"/>
              </a:p>
            </p:txBody>
          </p:sp>
          <p:sp>
            <p:nvSpPr>
              <p:cNvPr id="24" name="Right Arrow 23"/>
              <p:cNvSpPr/>
              <p:nvPr/>
            </p:nvSpPr>
            <p:spPr>
              <a:xfrm>
                <a:off x="5864675" y="2885277"/>
                <a:ext cx="379891" cy="172242"/>
              </a:xfrm>
              <a:prstGeom prst="right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7" name="TextBox 6"/>
            <p:cNvSpPr txBox="1"/>
            <p:nvPr/>
          </p:nvSpPr>
          <p:spPr>
            <a:xfrm>
              <a:off x="7224854" y="3826367"/>
              <a:ext cx="62068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i-FI" i="1" dirty="0" smtClean="0"/>
                <a:t>E</a:t>
              </a:r>
              <a:r>
                <a:rPr lang="fi-FI" dirty="0" smtClean="0"/>
                <a:t>(</a:t>
              </a:r>
              <a:r>
                <a:rPr lang="fi-FI" b="1" dirty="0" smtClean="0"/>
                <a:t>k</a:t>
              </a:r>
              <a:r>
                <a:rPr lang="fi-FI" dirty="0" smtClean="0"/>
                <a:t>)</a:t>
              </a:r>
              <a:endParaRPr lang="en-US" dirty="0"/>
            </a:p>
          </p:txBody>
        </p:sp>
      </p:grpSp>
      <p:sp>
        <p:nvSpPr>
          <p:cNvPr id="28" name="TextBox 27"/>
          <p:cNvSpPr txBox="1"/>
          <p:nvPr/>
        </p:nvSpPr>
        <p:spPr>
          <a:xfrm>
            <a:off x="6143337" y="531651"/>
            <a:ext cx="30896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smtClean="0"/>
              <a:t>Pätee myös 2 ja 3D:ssa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1599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6745" y="67351"/>
            <a:ext cx="8570912" cy="486120"/>
          </a:xfrm>
        </p:spPr>
        <p:txBody>
          <a:bodyPr/>
          <a:lstStyle/>
          <a:p>
            <a:r>
              <a:rPr lang="fi-FI" dirty="0" smtClean="0">
                <a:solidFill>
                  <a:srgbClr val="FF8618"/>
                </a:solidFill>
              </a:rPr>
              <a:t>Elektronien </a:t>
            </a:r>
            <a:r>
              <a:rPr lang="fi-FI" dirty="0">
                <a:solidFill>
                  <a:srgbClr val="FF8618"/>
                </a:solidFill>
              </a:rPr>
              <a:t>tiukan sidoksen </a:t>
            </a:r>
            <a:r>
              <a:rPr lang="fi-FI" dirty="0" smtClean="0">
                <a:solidFill>
                  <a:srgbClr val="FF8618"/>
                </a:solidFill>
              </a:rPr>
              <a:t>approksimaatio</a:t>
            </a:r>
            <a:endParaRPr lang="fi-FI" dirty="0">
              <a:solidFill>
                <a:srgbClr val="FF8618"/>
              </a:solidFill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2943537" y="644497"/>
            <a:ext cx="6004120" cy="923330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fi-FI" dirty="0" smtClean="0"/>
              <a:t>Mallinnetaan vain elektronirakennetta, molekyyli/ kiderakenne (</a:t>
            </a:r>
            <a:r>
              <a:rPr lang="fi-FI" i="1" dirty="0"/>
              <a:t>R</a:t>
            </a:r>
            <a:r>
              <a:rPr lang="fi-FI" baseline="-25000" dirty="0"/>
              <a:t>12</a:t>
            </a:r>
            <a:r>
              <a:rPr lang="fi-FI" dirty="0" smtClean="0"/>
              <a:t>) oletetaan. Usein käytetty ensimmäinen malli uusille materiaaleille.  </a:t>
            </a:r>
            <a:endParaRPr lang="fi-FI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DCA83BC1-1FE6-446C-A567-802BE73925A5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184150" y="1753132"/>
            <a:ext cx="8633757" cy="3804301"/>
            <a:chOff x="184150" y="1753132"/>
            <a:chExt cx="8633757" cy="3804301"/>
          </a:xfrm>
        </p:grpSpPr>
        <p:grpSp>
          <p:nvGrpSpPr>
            <p:cNvPr id="4" name="Group 3"/>
            <p:cNvGrpSpPr/>
            <p:nvPr/>
          </p:nvGrpSpPr>
          <p:grpSpPr>
            <a:xfrm>
              <a:off x="184150" y="1753132"/>
              <a:ext cx="8633757" cy="3804301"/>
              <a:chOff x="184150" y="1753132"/>
              <a:chExt cx="8633757" cy="3804301"/>
            </a:xfrm>
          </p:grpSpPr>
          <p:sp>
            <p:nvSpPr>
              <p:cNvPr id="6" name="TextBox 5"/>
              <p:cNvSpPr txBox="1"/>
              <p:nvPr/>
            </p:nvSpPr>
            <p:spPr>
              <a:xfrm>
                <a:off x="184150" y="1753132"/>
                <a:ext cx="249299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2D-esimerkki: </a:t>
                </a:r>
                <a:r>
                  <a:rPr lang="en-US" dirty="0" err="1" smtClean="0"/>
                  <a:t>grafeeni</a:t>
                </a:r>
                <a:endParaRPr lang="en-US" dirty="0"/>
              </a:p>
            </p:txBody>
          </p:sp>
          <p:cxnSp>
            <p:nvCxnSpPr>
              <p:cNvPr id="112" name="Straight Connector 111"/>
              <p:cNvCxnSpPr/>
              <p:nvPr/>
            </p:nvCxnSpPr>
            <p:spPr>
              <a:xfrm flipV="1">
                <a:off x="195582" y="2125341"/>
                <a:ext cx="2481558" cy="2103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aphicFrame>
            <p:nvGraphicFramePr>
              <p:cNvPr id="80" name="Object 79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701225380"/>
                  </p:ext>
                </p:extLst>
              </p:nvPr>
            </p:nvGraphicFramePr>
            <p:xfrm>
              <a:off x="195582" y="4571576"/>
              <a:ext cx="4175125" cy="67310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88345" name="Equation" r:id="rId3" imgW="2908080" imgH="469800" progId="Equation.3">
                      <p:embed/>
                    </p:oleObj>
                  </mc:Choice>
                  <mc:Fallback>
                    <p:oleObj name="Equation" r:id="rId3" imgW="2908080" imgH="469800" progId="Equation.3">
                      <p:embed/>
                      <p:pic>
                        <p:nvPicPr>
                          <p:cNvPr id="80" name="Object 79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4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95582" y="4571576"/>
                            <a:ext cx="4175125" cy="673100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8" name="TextBox 7"/>
              <p:cNvSpPr txBox="1"/>
              <p:nvPr/>
            </p:nvSpPr>
            <p:spPr>
              <a:xfrm>
                <a:off x="195582" y="5249656"/>
                <a:ext cx="3357137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 smtClean="0"/>
                  <a:t>P.R. Wallace, Phys. Rev. </a:t>
                </a:r>
                <a:r>
                  <a:rPr lang="en-US" sz="1400" b="1" dirty="0" smtClean="0"/>
                  <a:t>71</a:t>
                </a:r>
                <a:r>
                  <a:rPr lang="en-US" sz="1400" dirty="0" smtClean="0"/>
                  <a:t>, 622 (1947)</a:t>
                </a:r>
                <a:endParaRPr lang="en-US" sz="1400" dirty="0"/>
              </a:p>
            </p:txBody>
          </p:sp>
          <p:grpSp>
            <p:nvGrpSpPr>
              <p:cNvPr id="23" name="Group 22"/>
              <p:cNvGrpSpPr/>
              <p:nvPr/>
            </p:nvGrpSpPr>
            <p:grpSpPr>
              <a:xfrm>
                <a:off x="302216" y="2559125"/>
                <a:ext cx="1850591" cy="1340036"/>
                <a:chOff x="957071" y="2506957"/>
                <a:chExt cx="3164021" cy="2335637"/>
              </a:xfrm>
            </p:grpSpPr>
            <p:grpSp>
              <p:nvGrpSpPr>
                <p:cNvPr id="25" name="Group 24"/>
                <p:cNvGrpSpPr/>
                <p:nvPr/>
              </p:nvGrpSpPr>
              <p:grpSpPr>
                <a:xfrm>
                  <a:off x="957071" y="2506957"/>
                  <a:ext cx="3164021" cy="2335637"/>
                  <a:chOff x="957071" y="2506957"/>
                  <a:chExt cx="3164021" cy="2335637"/>
                </a:xfrm>
              </p:grpSpPr>
              <p:grpSp>
                <p:nvGrpSpPr>
                  <p:cNvPr id="44" name="Group 43"/>
                  <p:cNvGrpSpPr/>
                  <p:nvPr/>
                </p:nvGrpSpPr>
                <p:grpSpPr>
                  <a:xfrm>
                    <a:off x="964283" y="3980692"/>
                    <a:ext cx="2409434" cy="144796"/>
                    <a:chOff x="4745411" y="4364148"/>
                    <a:chExt cx="2409434" cy="144796"/>
                  </a:xfrm>
                </p:grpSpPr>
                <p:sp>
                  <p:nvSpPr>
                    <p:cNvPr id="76" name="Oval 75"/>
                    <p:cNvSpPr/>
                    <p:nvPr/>
                  </p:nvSpPr>
                  <p:spPr>
                    <a:xfrm>
                      <a:off x="4745411" y="4364151"/>
                      <a:ext cx="138313" cy="144793"/>
                    </a:xfrm>
                    <a:prstGeom prst="ellipse">
                      <a:avLst/>
                    </a:prstGeom>
                    <a:solidFill>
                      <a:srgbClr val="FF0000"/>
                    </a:solidFill>
                    <a:ln>
                      <a:solidFill>
                        <a:srgbClr val="FF00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i-FI"/>
                    </a:p>
                  </p:txBody>
                </p:sp>
                <p:sp>
                  <p:nvSpPr>
                    <p:cNvPr id="77" name="Oval 76"/>
                    <p:cNvSpPr/>
                    <p:nvPr/>
                  </p:nvSpPr>
                  <p:spPr>
                    <a:xfrm>
                      <a:off x="5499890" y="4364150"/>
                      <a:ext cx="138313" cy="144793"/>
                    </a:xfrm>
                    <a:prstGeom prst="ellipse">
                      <a:avLst/>
                    </a:prstGeom>
                    <a:solidFill>
                      <a:srgbClr val="FF0000"/>
                    </a:solidFill>
                    <a:ln>
                      <a:solidFill>
                        <a:srgbClr val="FF00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i-FI"/>
                    </a:p>
                  </p:txBody>
                </p:sp>
                <p:sp>
                  <p:nvSpPr>
                    <p:cNvPr id="78" name="Oval 77"/>
                    <p:cNvSpPr/>
                    <p:nvPr/>
                  </p:nvSpPr>
                  <p:spPr>
                    <a:xfrm>
                      <a:off x="6254369" y="4364149"/>
                      <a:ext cx="138313" cy="144793"/>
                    </a:xfrm>
                    <a:prstGeom prst="ellipse">
                      <a:avLst/>
                    </a:prstGeom>
                    <a:solidFill>
                      <a:srgbClr val="FF0000"/>
                    </a:solidFill>
                    <a:ln>
                      <a:solidFill>
                        <a:srgbClr val="FF00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i-FI"/>
                    </a:p>
                  </p:txBody>
                </p:sp>
                <p:sp>
                  <p:nvSpPr>
                    <p:cNvPr id="79" name="Oval 78"/>
                    <p:cNvSpPr/>
                    <p:nvPr/>
                  </p:nvSpPr>
                  <p:spPr>
                    <a:xfrm>
                      <a:off x="7016532" y="4364148"/>
                      <a:ext cx="138313" cy="144793"/>
                    </a:xfrm>
                    <a:prstGeom prst="ellipse">
                      <a:avLst/>
                    </a:prstGeom>
                    <a:solidFill>
                      <a:srgbClr val="FF0000"/>
                    </a:solidFill>
                    <a:ln>
                      <a:solidFill>
                        <a:srgbClr val="FF00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i-FI"/>
                    </a:p>
                  </p:txBody>
                </p:sp>
              </p:grpSp>
              <p:grpSp>
                <p:nvGrpSpPr>
                  <p:cNvPr id="45" name="Group 44"/>
                  <p:cNvGrpSpPr/>
                  <p:nvPr/>
                </p:nvGrpSpPr>
                <p:grpSpPr>
                  <a:xfrm>
                    <a:off x="1321054" y="3334733"/>
                    <a:ext cx="2426060" cy="144796"/>
                    <a:chOff x="4745411" y="4364148"/>
                    <a:chExt cx="2426060" cy="144796"/>
                  </a:xfrm>
                </p:grpSpPr>
                <p:sp>
                  <p:nvSpPr>
                    <p:cNvPr id="72" name="Oval 71"/>
                    <p:cNvSpPr/>
                    <p:nvPr/>
                  </p:nvSpPr>
                  <p:spPr>
                    <a:xfrm>
                      <a:off x="4745411" y="4364151"/>
                      <a:ext cx="138313" cy="144793"/>
                    </a:xfrm>
                    <a:prstGeom prst="ellipse">
                      <a:avLst/>
                    </a:prstGeom>
                    <a:solidFill>
                      <a:srgbClr val="FF0000"/>
                    </a:solidFill>
                    <a:ln>
                      <a:solidFill>
                        <a:srgbClr val="FF00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i-FI"/>
                    </a:p>
                  </p:txBody>
                </p:sp>
                <p:sp>
                  <p:nvSpPr>
                    <p:cNvPr id="73" name="Oval 72"/>
                    <p:cNvSpPr/>
                    <p:nvPr/>
                  </p:nvSpPr>
                  <p:spPr>
                    <a:xfrm>
                      <a:off x="5516516" y="4364150"/>
                      <a:ext cx="138313" cy="144793"/>
                    </a:xfrm>
                    <a:prstGeom prst="ellipse">
                      <a:avLst/>
                    </a:prstGeom>
                    <a:solidFill>
                      <a:srgbClr val="FF0000"/>
                    </a:solidFill>
                    <a:ln>
                      <a:solidFill>
                        <a:srgbClr val="FF00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i-FI"/>
                    </a:p>
                  </p:txBody>
                </p:sp>
                <p:sp>
                  <p:nvSpPr>
                    <p:cNvPr id="74" name="Oval 73"/>
                    <p:cNvSpPr/>
                    <p:nvPr/>
                  </p:nvSpPr>
                  <p:spPr>
                    <a:xfrm>
                      <a:off x="6270995" y="4364149"/>
                      <a:ext cx="138313" cy="144793"/>
                    </a:xfrm>
                    <a:prstGeom prst="ellipse">
                      <a:avLst/>
                    </a:prstGeom>
                    <a:solidFill>
                      <a:srgbClr val="FF0000"/>
                    </a:solidFill>
                    <a:ln>
                      <a:solidFill>
                        <a:srgbClr val="FF00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i-FI"/>
                    </a:p>
                  </p:txBody>
                </p:sp>
                <p:sp>
                  <p:nvSpPr>
                    <p:cNvPr id="75" name="Oval 74"/>
                    <p:cNvSpPr/>
                    <p:nvPr/>
                  </p:nvSpPr>
                  <p:spPr>
                    <a:xfrm>
                      <a:off x="7033158" y="4364148"/>
                      <a:ext cx="138313" cy="144793"/>
                    </a:xfrm>
                    <a:prstGeom prst="ellipse">
                      <a:avLst/>
                    </a:prstGeom>
                    <a:solidFill>
                      <a:srgbClr val="FF0000"/>
                    </a:solidFill>
                    <a:ln>
                      <a:solidFill>
                        <a:srgbClr val="FF00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i-FI"/>
                    </a:p>
                  </p:txBody>
                </p:sp>
              </p:grpSp>
              <p:grpSp>
                <p:nvGrpSpPr>
                  <p:cNvPr id="46" name="Group 45"/>
                  <p:cNvGrpSpPr/>
                  <p:nvPr/>
                </p:nvGrpSpPr>
                <p:grpSpPr>
                  <a:xfrm>
                    <a:off x="1711658" y="2687997"/>
                    <a:ext cx="2409434" cy="144796"/>
                    <a:chOff x="4745411" y="4364148"/>
                    <a:chExt cx="2409434" cy="144796"/>
                  </a:xfrm>
                </p:grpSpPr>
                <p:sp>
                  <p:nvSpPr>
                    <p:cNvPr id="68" name="Oval 67"/>
                    <p:cNvSpPr/>
                    <p:nvPr/>
                  </p:nvSpPr>
                  <p:spPr>
                    <a:xfrm>
                      <a:off x="4745411" y="4364151"/>
                      <a:ext cx="138313" cy="144793"/>
                    </a:xfrm>
                    <a:prstGeom prst="ellipse">
                      <a:avLst/>
                    </a:prstGeom>
                    <a:solidFill>
                      <a:srgbClr val="FF0000"/>
                    </a:solidFill>
                    <a:ln>
                      <a:solidFill>
                        <a:srgbClr val="FF00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i-FI"/>
                    </a:p>
                  </p:txBody>
                </p:sp>
                <p:sp>
                  <p:nvSpPr>
                    <p:cNvPr id="69" name="Oval 68"/>
                    <p:cNvSpPr/>
                    <p:nvPr/>
                  </p:nvSpPr>
                  <p:spPr>
                    <a:xfrm>
                      <a:off x="5499890" y="4364150"/>
                      <a:ext cx="138313" cy="144793"/>
                    </a:xfrm>
                    <a:prstGeom prst="ellipse">
                      <a:avLst/>
                    </a:prstGeom>
                    <a:solidFill>
                      <a:srgbClr val="FF0000"/>
                    </a:solidFill>
                    <a:ln>
                      <a:solidFill>
                        <a:srgbClr val="FF00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i-FI"/>
                    </a:p>
                  </p:txBody>
                </p:sp>
                <p:sp>
                  <p:nvSpPr>
                    <p:cNvPr id="70" name="Oval 69"/>
                    <p:cNvSpPr/>
                    <p:nvPr/>
                  </p:nvSpPr>
                  <p:spPr>
                    <a:xfrm>
                      <a:off x="6254369" y="4364149"/>
                      <a:ext cx="138313" cy="144793"/>
                    </a:xfrm>
                    <a:prstGeom prst="ellipse">
                      <a:avLst/>
                    </a:prstGeom>
                    <a:solidFill>
                      <a:srgbClr val="FF0000"/>
                    </a:solidFill>
                    <a:ln>
                      <a:solidFill>
                        <a:srgbClr val="FF00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i-FI"/>
                    </a:p>
                  </p:txBody>
                </p:sp>
                <p:sp>
                  <p:nvSpPr>
                    <p:cNvPr id="71" name="Oval 70"/>
                    <p:cNvSpPr/>
                    <p:nvPr/>
                  </p:nvSpPr>
                  <p:spPr>
                    <a:xfrm>
                      <a:off x="7016532" y="4364148"/>
                      <a:ext cx="138313" cy="144793"/>
                    </a:xfrm>
                    <a:prstGeom prst="ellipse">
                      <a:avLst/>
                    </a:prstGeom>
                    <a:solidFill>
                      <a:srgbClr val="FF0000"/>
                    </a:solidFill>
                    <a:ln>
                      <a:solidFill>
                        <a:srgbClr val="FF00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i-FI"/>
                    </a:p>
                  </p:txBody>
                </p:sp>
              </p:grpSp>
              <p:sp>
                <p:nvSpPr>
                  <p:cNvPr id="47" name="Oval 46"/>
                  <p:cNvSpPr/>
                  <p:nvPr/>
                </p:nvSpPr>
                <p:spPr>
                  <a:xfrm>
                    <a:off x="1349090" y="4697801"/>
                    <a:ext cx="138313" cy="144793"/>
                  </a:xfrm>
                  <a:prstGeom prst="ellipse">
                    <a:avLst/>
                  </a:prstGeom>
                  <a:solidFill>
                    <a:srgbClr val="FF0000"/>
                  </a:solidFill>
                  <a:ln>
                    <a:solidFill>
                      <a:srgbClr val="FF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i-FI"/>
                  </a:p>
                </p:txBody>
              </p:sp>
              <p:sp>
                <p:nvSpPr>
                  <p:cNvPr id="48" name="Oval 47"/>
                  <p:cNvSpPr/>
                  <p:nvPr/>
                </p:nvSpPr>
                <p:spPr>
                  <a:xfrm>
                    <a:off x="2103569" y="4697800"/>
                    <a:ext cx="138313" cy="144793"/>
                  </a:xfrm>
                  <a:prstGeom prst="ellipse">
                    <a:avLst/>
                  </a:prstGeom>
                  <a:solidFill>
                    <a:srgbClr val="FF0000"/>
                  </a:solidFill>
                  <a:ln>
                    <a:solidFill>
                      <a:srgbClr val="FF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i-FI"/>
                  </a:p>
                </p:txBody>
              </p:sp>
              <p:sp>
                <p:nvSpPr>
                  <p:cNvPr id="49" name="Oval 48"/>
                  <p:cNvSpPr/>
                  <p:nvPr/>
                </p:nvSpPr>
                <p:spPr>
                  <a:xfrm>
                    <a:off x="2858048" y="4697799"/>
                    <a:ext cx="138313" cy="144793"/>
                  </a:xfrm>
                  <a:prstGeom prst="ellipse">
                    <a:avLst/>
                  </a:prstGeom>
                  <a:solidFill>
                    <a:srgbClr val="FF0000"/>
                  </a:solidFill>
                  <a:ln>
                    <a:solidFill>
                      <a:srgbClr val="FF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i-FI"/>
                  </a:p>
                </p:txBody>
              </p:sp>
              <p:grpSp>
                <p:nvGrpSpPr>
                  <p:cNvPr id="50" name="Group 49"/>
                  <p:cNvGrpSpPr/>
                  <p:nvPr/>
                </p:nvGrpSpPr>
                <p:grpSpPr>
                  <a:xfrm>
                    <a:off x="957071" y="4464591"/>
                    <a:ext cx="2409434" cy="144796"/>
                    <a:chOff x="4745411" y="4364148"/>
                    <a:chExt cx="2409434" cy="144796"/>
                  </a:xfrm>
                  <a:solidFill>
                    <a:srgbClr val="0070C0"/>
                  </a:solidFill>
                </p:grpSpPr>
                <p:sp>
                  <p:nvSpPr>
                    <p:cNvPr id="64" name="Oval 63"/>
                    <p:cNvSpPr/>
                    <p:nvPr/>
                  </p:nvSpPr>
                  <p:spPr>
                    <a:xfrm>
                      <a:off x="4745411" y="4364151"/>
                      <a:ext cx="138313" cy="144793"/>
                    </a:xfrm>
                    <a:prstGeom prst="ellipse">
                      <a:avLst/>
                    </a:prstGeom>
                    <a:grpFill/>
                    <a:ln>
                      <a:solidFill>
                        <a:srgbClr val="0070C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i-FI"/>
                    </a:p>
                  </p:txBody>
                </p:sp>
                <p:sp>
                  <p:nvSpPr>
                    <p:cNvPr id="65" name="Oval 64"/>
                    <p:cNvSpPr/>
                    <p:nvPr/>
                  </p:nvSpPr>
                  <p:spPr>
                    <a:xfrm>
                      <a:off x="5499890" y="4364150"/>
                      <a:ext cx="138313" cy="144793"/>
                    </a:xfrm>
                    <a:prstGeom prst="ellipse">
                      <a:avLst/>
                    </a:prstGeom>
                    <a:grpFill/>
                    <a:ln>
                      <a:solidFill>
                        <a:srgbClr val="0070C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i-FI"/>
                    </a:p>
                  </p:txBody>
                </p:sp>
                <p:sp>
                  <p:nvSpPr>
                    <p:cNvPr id="66" name="Oval 65"/>
                    <p:cNvSpPr/>
                    <p:nvPr/>
                  </p:nvSpPr>
                  <p:spPr>
                    <a:xfrm>
                      <a:off x="6254369" y="4364149"/>
                      <a:ext cx="138313" cy="144793"/>
                    </a:xfrm>
                    <a:prstGeom prst="ellipse">
                      <a:avLst/>
                    </a:prstGeom>
                    <a:grpFill/>
                    <a:ln>
                      <a:solidFill>
                        <a:srgbClr val="0070C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i-FI"/>
                    </a:p>
                  </p:txBody>
                </p:sp>
                <p:sp>
                  <p:nvSpPr>
                    <p:cNvPr id="67" name="Oval 66"/>
                    <p:cNvSpPr/>
                    <p:nvPr/>
                  </p:nvSpPr>
                  <p:spPr>
                    <a:xfrm>
                      <a:off x="7016532" y="4364148"/>
                      <a:ext cx="138313" cy="144793"/>
                    </a:xfrm>
                    <a:prstGeom prst="ellipse">
                      <a:avLst/>
                    </a:prstGeom>
                    <a:grpFill/>
                    <a:ln>
                      <a:solidFill>
                        <a:srgbClr val="0070C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i-FI"/>
                    </a:p>
                  </p:txBody>
                </p:sp>
              </p:grpSp>
              <p:grpSp>
                <p:nvGrpSpPr>
                  <p:cNvPr id="51" name="Group 50"/>
                  <p:cNvGrpSpPr/>
                  <p:nvPr/>
                </p:nvGrpSpPr>
                <p:grpSpPr>
                  <a:xfrm>
                    <a:off x="1325878" y="3796678"/>
                    <a:ext cx="2409434" cy="144796"/>
                    <a:chOff x="4745411" y="4364148"/>
                    <a:chExt cx="2409434" cy="144796"/>
                  </a:xfrm>
                  <a:solidFill>
                    <a:srgbClr val="0070C0"/>
                  </a:solidFill>
                </p:grpSpPr>
                <p:sp>
                  <p:nvSpPr>
                    <p:cNvPr id="60" name="Oval 59"/>
                    <p:cNvSpPr/>
                    <p:nvPr/>
                  </p:nvSpPr>
                  <p:spPr>
                    <a:xfrm>
                      <a:off x="4745411" y="4364151"/>
                      <a:ext cx="138313" cy="144793"/>
                    </a:xfrm>
                    <a:prstGeom prst="ellipse">
                      <a:avLst/>
                    </a:prstGeom>
                    <a:grpFill/>
                    <a:ln>
                      <a:solidFill>
                        <a:srgbClr val="0070C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i-FI"/>
                    </a:p>
                  </p:txBody>
                </p:sp>
                <p:sp>
                  <p:nvSpPr>
                    <p:cNvPr id="61" name="Oval 60"/>
                    <p:cNvSpPr/>
                    <p:nvPr/>
                  </p:nvSpPr>
                  <p:spPr>
                    <a:xfrm>
                      <a:off x="5499890" y="4364150"/>
                      <a:ext cx="138313" cy="144793"/>
                    </a:xfrm>
                    <a:prstGeom prst="ellipse">
                      <a:avLst/>
                    </a:prstGeom>
                    <a:grpFill/>
                    <a:ln>
                      <a:solidFill>
                        <a:srgbClr val="0070C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i-FI"/>
                    </a:p>
                  </p:txBody>
                </p:sp>
                <p:sp>
                  <p:nvSpPr>
                    <p:cNvPr id="62" name="Oval 61"/>
                    <p:cNvSpPr/>
                    <p:nvPr/>
                  </p:nvSpPr>
                  <p:spPr>
                    <a:xfrm>
                      <a:off x="6254369" y="4364149"/>
                      <a:ext cx="138313" cy="144793"/>
                    </a:xfrm>
                    <a:prstGeom prst="ellipse">
                      <a:avLst/>
                    </a:prstGeom>
                    <a:grpFill/>
                    <a:ln>
                      <a:solidFill>
                        <a:srgbClr val="0070C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i-FI"/>
                    </a:p>
                  </p:txBody>
                </p:sp>
                <p:sp>
                  <p:nvSpPr>
                    <p:cNvPr id="63" name="Oval 62"/>
                    <p:cNvSpPr/>
                    <p:nvPr/>
                  </p:nvSpPr>
                  <p:spPr>
                    <a:xfrm>
                      <a:off x="7016532" y="4364148"/>
                      <a:ext cx="138313" cy="144793"/>
                    </a:xfrm>
                    <a:prstGeom prst="ellipse">
                      <a:avLst/>
                    </a:prstGeom>
                    <a:grpFill/>
                    <a:ln>
                      <a:solidFill>
                        <a:srgbClr val="0070C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i-FI"/>
                    </a:p>
                  </p:txBody>
                </p:sp>
              </p:grpSp>
              <p:grpSp>
                <p:nvGrpSpPr>
                  <p:cNvPr id="52" name="Group 51"/>
                  <p:cNvGrpSpPr/>
                  <p:nvPr/>
                </p:nvGrpSpPr>
                <p:grpSpPr>
                  <a:xfrm>
                    <a:off x="1710053" y="3151817"/>
                    <a:ext cx="2409434" cy="144796"/>
                    <a:chOff x="4745411" y="4364148"/>
                    <a:chExt cx="2409434" cy="144796"/>
                  </a:xfrm>
                  <a:solidFill>
                    <a:srgbClr val="0070C0"/>
                  </a:solidFill>
                </p:grpSpPr>
                <p:sp>
                  <p:nvSpPr>
                    <p:cNvPr id="56" name="Oval 55"/>
                    <p:cNvSpPr/>
                    <p:nvPr/>
                  </p:nvSpPr>
                  <p:spPr>
                    <a:xfrm>
                      <a:off x="4745411" y="4364151"/>
                      <a:ext cx="138313" cy="144793"/>
                    </a:xfrm>
                    <a:prstGeom prst="ellipse">
                      <a:avLst/>
                    </a:prstGeom>
                    <a:grpFill/>
                    <a:ln>
                      <a:solidFill>
                        <a:srgbClr val="0070C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i-FI"/>
                    </a:p>
                  </p:txBody>
                </p:sp>
                <p:sp>
                  <p:nvSpPr>
                    <p:cNvPr id="57" name="Oval 56"/>
                    <p:cNvSpPr/>
                    <p:nvPr/>
                  </p:nvSpPr>
                  <p:spPr>
                    <a:xfrm>
                      <a:off x="5499890" y="4364150"/>
                      <a:ext cx="138313" cy="144793"/>
                    </a:xfrm>
                    <a:prstGeom prst="ellipse">
                      <a:avLst/>
                    </a:prstGeom>
                    <a:grpFill/>
                    <a:ln>
                      <a:solidFill>
                        <a:srgbClr val="0070C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i-FI"/>
                    </a:p>
                  </p:txBody>
                </p:sp>
                <p:sp>
                  <p:nvSpPr>
                    <p:cNvPr id="58" name="Oval 57"/>
                    <p:cNvSpPr/>
                    <p:nvPr/>
                  </p:nvSpPr>
                  <p:spPr>
                    <a:xfrm>
                      <a:off x="6254369" y="4364149"/>
                      <a:ext cx="138313" cy="144793"/>
                    </a:xfrm>
                    <a:prstGeom prst="ellipse">
                      <a:avLst/>
                    </a:prstGeom>
                    <a:grpFill/>
                    <a:ln>
                      <a:solidFill>
                        <a:srgbClr val="0070C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i-FI"/>
                    </a:p>
                  </p:txBody>
                </p:sp>
                <p:sp>
                  <p:nvSpPr>
                    <p:cNvPr id="59" name="Oval 58"/>
                    <p:cNvSpPr/>
                    <p:nvPr/>
                  </p:nvSpPr>
                  <p:spPr>
                    <a:xfrm>
                      <a:off x="7016532" y="4364148"/>
                      <a:ext cx="138313" cy="144793"/>
                    </a:xfrm>
                    <a:prstGeom prst="ellipse">
                      <a:avLst/>
                    </a:prstGeom>
                    <a:grpFill/>
                    <a:ln>
                      <a:solidFill>
                        <a:srgbClr val="0070C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i-FI"/>
                    </a:p>
                  </p:txBody>
                </p:sp>
              </p:grpSp>
              <p:sp>
                <p:nvSpPr>
                  <p:cNvPr id="53" name="Oval 52"/>
                  <p:cNvSpPr/>
                  <p:nvPr/>
                </p:nvSpPr>
                <p:spPr>
                  <a:xfrm>
                    <a:off x="2086544" y="2506959"/>
                    <a:ext cx="138313" cy="144793"/>
                  </a:xfrm>
                  <a:prstGeom prst="ellipse">
                    <a:avLst/>
                  </a:prstGeom>
                  <a:solidFill>
                    <a:srgbClr val="0070C0"/>
                  </a:solidFill>
                  <a:ln>
                    <a:solidFill>
                      <a:srgbClr val="0070C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i-FI"/>
                  </a:p>
                </p:txBody>
              </p:sp>
              <p:sp>
                <p:nvSpPr>
                  <p:cNvPr id="54" name="Oval 53"/>
                  <p:cNvSpPr/>
                  <p:nvPr/>
                </p:nvSpPr>
                <p:spPr>
                  <a:xfrm>
                    <a:off x="2841023" y="2506958"/>
                    <a:ext cx="138313" cy="144793"/>
                  </a:xfrm>
                  <a:prstGeom prst="ellipse">
                    <a:avLst/>
                  </a:prstGeom>
                  <a:solidFill>
                    <a:srgbClr val="0070C0"/>
                  </a:solidFill>
                  <a:ln>
                    <a:solidFill>
                      <a:srgbClr val="0070C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i-FI"/>
                  </a:p>
                </p:txBody>
              </p:sp>
              <p:sp>
                <p:nvSpPr>
                  <p:cNvPr id="55" name="Oval 54"/>
                  <p:cNvSpPr/>
                  <p:nvPr/>
                </p:nvSpPr>
                <p:spPr>
                  <a:xfrm>
                    <a:off x="3595502" y="2506957"/>
                    <a:ext cx="138313" cy="144793"/>
                  </a:xfrm>
                  <a:prstGeom prst="ellipse">
                    <a:avLst/>
                  </a:prstGeom>
                  <a:solidFill>
                    <a:srgbClr val="0070C0"/>
                  </a:solidFill>
                  <a:ln>
                    <a:solidFill>
                      <a:srgbClr val="0070C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i-FI"/>
                  </a:p>
                </p:txBody>
              </p:sp>
            </p:grpSp>
            <p:grpSp>
              <p:nvGrpSpPr>
                <p:cNvPr id="26" name="Group 25"/>
                <p:cNvGrpSpPr/>
                <p:nvPr/>
              </p:nvGrpSpPr>
              <p:grpSpPr>
                <a:xfrm>
                  <a:off x="1007215" y="2547131"/>
                  <a:ext cx="3056041" cy="2222440"/>
                  <a:chOff x="1007215" y="2547131"/>
                  <a:chExt cx="3056041" cy="2222440"/>
                </a:xfrm>
              </p:grpSpPr>
              <p:cxnSp>
                <p:nvCxnSpPr>
                  <p:cNvPr id="27" name="Straight Connector 26"/>
                  <p:cNvCxnSpPr/>
                  <p:nvPr/>
                </p:nvCxnSpPr>
                <p:spPr>
                  <a:xfrm flipH="1">
                    <a:off x="3285709" y="2758318"/>
                    <a:ext cx="2903" cy="47304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8" name="Straight Connector 27"/>
                  <p:cNvCxnSpPr/>
                  <p:nvPr/>
                </p:nvCxnSpPr>
                <p:spPr>
                  <a:xfrm flipH="1">
                    <a:off x="4057794" y="2745953"/>
                    <a:ext cx="2903" cy="47304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9" name="Straight Connector 28"/>
                  <p:cNvCxnSpPr/>
                  <p:nvPr/>
                </p:nvCxnSpPr>
                <p:spPr>
                  <a:xfrm flipH="1">
                    <a:off x="3669880" y="3204060"/>
                    <a:ext cx="389213" cy="22470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0" name="Straight Connector 29"/>
                  <p:cNvCxnSpPr/>
                  <p:nvPr/>
                </p:nvCxnSpPr>
                <p:spPr>
                  <a:xfrm flipH="1">
                    <a:off x="3266400" y="2568898"/>
                    <a:ext cx="389213" cy="22470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1" name="Straight Connector 30"/>
                  <p:cNvCxnSpPr/>
                  <p:nvPr/>
                </p:nvCxnSpPr>
                <p:spPr>
                  <a:xfrm flipH="1" flipV="1">
                    <a:off x="3645993" y="2563405"/>
                    <a:ext cx="417263" cy="209109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2" name="Straight Connector 31"/>
                  <p:cNvCxnSpPr/>
                  <p:nvPr/>
                </p:nvCxnSpPr>
                <p:spPr>
                  <a:xfrm flipH="1" flipV="1">
                    <a:off x="3275622" y="3219747"/>
                    <a:ext cx="417263" cy="209109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3" name="Straight Connector 32"/>
                  <p:cNvCxnSpPr/>
                  <p:nvPr/>
                </p:nvCxnSpPr>
                <p:spPr>
                  <a:xfrm flipH="1">
                    <a:off x="2912704" y="3416642"/>
                    <a:ext cx="2903" cy="47304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4" name="Straight Connector 33"/>
                  <p:cNvCxnSpPr/>
                  <p:nvPr/>
                </p:nvCxnSpPr>
                <p:spPr>
                  <a:xfrm flipH="1">
                    <a:off x="3696694" y="3404277"/>
                    <a:ext cx="2903" cy="47304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5" name="Straight Connector 34"/>
                  <p:cNvCxnSpPr/>
                  <p:nvPr/>
                </p:nvCxnSpPr>
                <p:spPr>
                  <a:xfrm flipH="1">
                    <a:off x="3308780" y="3862384"/>
                    <a:ext cx="389213" cy="22470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6" name="Straight Connector 35"/>
                  <p:cNvCxnSpPr/>
                  <p:nvPr/>
                </p:nvCxnSpPr>
                <p:spPr>
                  <a:xfrm flipH="1">
                    <a:off x="2934901" y="3227222"/>
                    <a:ext cx="359613" cy="18573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7" name="Straight Connector 36"/>
                  <p:cNvCxnSpPr/>
                  <p:nvPr/>
                </p:nvCxnSpPr>
                <p:spPr>
                  <a:xfrm flipH="1" flipV="1">
                    <a:off x="3284893" y="3221729"/>
                    <a:ext cx="417263" cy="209109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8" name="Straight Connector 37"/>
                  <p:cNvCxnSpPr/>
                  <p:nvPr/>
                </p:nvCxnSpPr>
                <p:spPr>
                  <a:xfrm flipH="1" flipV="1">
                    <a:off x="2914522" y="3878071"/>
                    <a:ext cx="417263" cy="209109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9" name="Straight Connector 38"/>
                  <p:cNvCxnSpPr/>
                  <p:nvPr/>
                </p:nvCxnSpPr>
                <p:spPr>
                  <a:xfrm flipH="1">
                    <a:off x="2525217" y="2754640"/>
                    <a:ext cx="2903" cy="47304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0" name="Straight Connector 39"/>
                  <p:cNvCxnSpPr/>
                  <p:nvPr/>
                </p:nvCxnSpPr>
                <p:spPr>
                  <a:xfrm flipH="1">
                    <a:off x="2505908" y="2565220"/>
                    <a:ext cx="389213" cy="22470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1" name="Straight Connector 40"/>
                  <p:cNvCxnSpPr/>
                  <p:nvPr/>
                </p:nvCxnSpPr>
                <p:spPr>
                  <a:xfrm flipH="1" flipV="1">
                    <a:off x="2885501" y="2559727"/>
                    <a:ext cx="417263" cy="209109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3" name="Straight Connector 42"/>
                  <p:cNvCxnSpPr/>
                  <p:nvPr/>
                </p:nvCxnSpPr>
                <p:spPr>
                  <a:xfrm flipH="1" flipV="1">
                    <a:off x="2524401" y="3218051"/>
                    <a:ext cx="417263" cy="209109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4" name="Straight Connector 83"/>
                  <p:cNvCxnSpPr/>
                  <p:nvPr/>
                </p:nvCxnSpPr>
                <p:spPr>
                  <a:xfrm flipH="1">
                    <a:off x="1779209" y="2765826"/>
                    <a:ext cx="2903" cy="47304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5" name="Straight Connector 84"/>
                  <p:cNvCxnSpPr/>
                  <p:nvPr/>
                </p:nvCxnSpPr>
                <p:spPr>
                  <a:xfrm flipH="1">
                    <a:off x="1396385" y="3418825"/>
                    <a:ext cx="2903" cy="47304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6" name="Straight Connector 85"/>
                  <p:cNvCxnSpPr/>
                  <p:nvPr/>
                </p:nvCxnSpPr>
                <p:spPr>
                  <a:xfrm flipH="1">
                    <a:off x="1021310" y="4071824"/>
                    <a:ext cx="2903" cy="47304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7" name="Straight Connector 86"/>
                  <p:cNvCxnSpPr/>
                  <p:nvPr/>
                </p:nvCxnSpPr>
                <p:spPr>
                  <a:xfrm flipH="1">
                    <a:off x="1779209" y="4063947"/>
                    <a:ext cx="2903" cy="47304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8" name="Straight Connector 87"/>
                  <p:cNvCxnSpPr/>
                  <p:nvPr/>
                </p:nvCxnSpPr>
                <p:spPr>
                  <a:xfrm flipH="1">
                    <a:off x="2536311" y="4079573"/>
                    <a:ext cx="2903" cy="47304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9" name="Straight Connector 88"/>
                  <p:cNvCxnSpPr/>
                  <p:nvPr/>
                </p:nvCxnSpPr>
                <p:spPr>
                  <a:xfrm flipH="1">
                    <a:off x="3295007" y="4048193"/>
                    <a:ext cx="2903" cy="47304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0" name="Straight Connector 89"/>
                  <p:cNvCxnSpPr/>
                  <p:nvPr/>
                </p:nvCxnSpPr>
                <p:spPr>
                  <a:xfrm flipH="1">
                    <a:off x="2154544" y="3404277"/>
                    <a:ext cx="2903" cy="47304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1" name="Straight Connector 90"/>
                  <p:cNvCxnSpPr/>
                  <p:nvPr/>
                </p:nvCxnSpPr>
                <p:spPr>
                  <a:xfrm flipH="1" flipV="1">
                    <a:off x="2156575" y="2565220"/>
                    <a:ext cx="417263" cy="209109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2" name="Straight Connector 91"/>
                  <p:cNvCxnSpPr/>
                  <p:nvPr/>
                </p:nvCxnSpPr>
                <p:spPr>
                  <a:xfrm flipH="1" flipV="1">
                    <a:off x="1765706" y="3215535"/>
                    <a:ext cx="417263" cy="209109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3" name="Straight Connector 92"/>
                  <p:cNvCxnSpPr/>
                  <p:nvPr/>
                </p:nvCxnSpPr>
                <p:spPr>
                  <a:xfrm flipH="1" flipV="1">
                    <a:off x="1374837" y="3865850"/>
                    <a:ext cx="417263" cy="209109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4" name="Straight Connector 93"/>
                  <p:cNvCxnSpPr/>
                  <p:nvPr/>
                </p:nvCxnSpPr>
                <p:spPr>
                  <a:xfrm flipH="1" flipV="1">
                    <a:off x="1007215" y="4539412"/>
                    <a:ext cx="417263" cy="209109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5" name="Straight Connector 94"/>
                  <p:cNvCxnSpPr/>
                  <p:nvPr/>
                </p:nvCxnSpPr>
                <p:spPr>
                  <a:xfrm flipH="1" flipV="1">
                    <a:off x="1782112" y="4546699"/>
                    <a:ext cx="417263" cy="209109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6" name="Straight Connector 95"/>
                  <p:cNvCxnSpPr/>
                  <p:nvPr/>
                </p:nvCxnSpPr>
                <p:spPr>
                  <a:xfrm flipH="1" flipV="1">
                    <a:off x="2557009" y="4553986"/>
                    <a:ext cx="417263" cy="209109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7" name="Straight Connector 96"/>
                  <p:cNvCxnSpPr/>
                  <p:nvPr/>
                </p:nvCxnSpPr>
                <p:spPr>
                  <a:xfrm flipH="1" flipV="1">
                    <a:off x="2145702" y="3862625"/>
                    <a:ext cx="417263" cy="209109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9" name="Straight Connector 98"/>
                  <p:cNvCxnSpPr/>
                  <p:nvPr/>
                </p:nvCxnSpPr>
                <p:spPr>
                  <a:xfrm flipH="1">
                    <a:off x="1784213" y="2547131"/>
                    <a:ext cx="389213" cy="22470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0" name="Straight Connector 99"/>
                  <p:cNvCxnSpPr/>
                  <p:nvPr/>
                </p:nvCxnSpPr>
                <p:spPr>
                  <a:xfrm flipH="1">
                    <a:off x="1403733" y="3202442"/>
                    <a:ext cx="389213" cy="22470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1" name="Straight Connector 100"/>
                  <p:cNvCxnSpPr/>
                  <p:nvPr/>
                </p:nvCxnSpPr>
                <p:spPr>
                  <a:xfrm flipH="1">
                    <a:off x="1023253" y="3857753"/>
                    <a:ext cx="389213" cy="22470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2" name="Straight Connector 101"/>
                  <p:cNvCxnSpPr/>
                  <p:nvPr/>
                </p:nvCxnSpPr>
                <p:spPr>
                  <a:xfrm flipH="1">
                    <a:off x="1402431" y="4544864"/>
                    <a:ext cx="389213" cy="22470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3" name="Straight Connector 102"/>
                  <p:cNvCxnSpPr/>
                  <p:nvPr/>
                </p:nvCxnSpPr>
                <p:spPr>
                  <a:xfrm flipH="1">
                    <a:off x="2176087" y="4543229"/>
                    <a:ext cx="389213" cy="22470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4" name="Straight Connector 103"/>
                  <p:cNvCxnSpPr/>
                  <p:nvPr/>
                </p:nvCxnSpPr>
                <p:spPr>
                  <a:xfrm flipH="1">
                    <a:off x="2934245" y="4533845"/>
                    <a:ext cx="389213" cy="22470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5" name="Straight Connector 104"/>
                  <p:cNvCxnSpPr/>
                  <p:nvPr/>
                </p:nvCxnSpPr>
                <p:spPr>
                  <a:xfrm flipH="1">
                    <a:off x="2528479" y="3857753"/>
                    <a:ext cx="389213" cy="22470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6" name="Straight Connector 105"/>
                  <p:cNvCxnSpPr/>
                  <p:nvPr/>
                </p:nvCxnSpPr>
                <p:spPr>
                  <a:xfrm flipH="1">
                    <a:off x="2153709" y="3212657"/>
                    <a:ext cx="389213" cy="22470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7" name="Straight Connector 106"/>
                  <p:cNvCxnSpPr/>
                  <p:nvPr/>
                </p:nvCxnSpPr>
                <p:spPr>
                  <a:xfrm flipH="1">
                    <a:off x="1771190" y="3861666"/>
                    <a:ext cx="389213" cy="22470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sp>
            <p:nvSpPr>
              <p:cNvPr id="9" name="TextBox 8"/>
              <p:cNvSpPr txBox="1"/>
              <p:nvPr/>
            </p:nvSpPr>
            <p:spPr>
              <a:xfrm>
                <a:off x="2126951" y="3304573"/>
                <a:ext cx="194316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/>
                  <a:t>+   </a:t>
                </a:r>
                <a:r>
                  <a:rPr lang="en-US" sz="2400" i="1" dirty="0" smtClean="0"/>
                  <a:t>t</a:t>
                </a:r>
                <a:r>
                  <a:rPr lang="en-US" sz="2400" dirty="0" smtClean="0"/>
                  <a:t> = 2.7 eV</a:t>
                </a:r>
              </a:p>
            </p:txBody>
          </p:sp>
          <p:sp>
            <p:nvSpPr>
              <p:cNvPr id="10" name="Right Arrow 9"/>
              <p:cNvSpPr/>
              <p:nvPr/>
            </p:nvSpPr>
            <p:spPr>
              <a:xfrm rot="5400000">
                <a:off x="1752165" y="4100675"/>
                <a:ext cx="621825" cy="129992"/>
              </a:xfrm>
              <a:prstGeom prst="right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11" name="Picture 10"/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576328" y="2304982"/>
                <a:ext cx="4241579" cy="2266594"/>
              </a:xfrm>
              <a:prstGeom prst="rect">
                <a:avLst/>
              </a:prstGeom>
            </p:spPr>
          </p:pic>
          <p:sp>
            <p:nvSpPr>
              <p:cNvPr id="108" name="Right Arrow 107"/>
              <p:cNvSpPr/>
              <p:nvPr/>
            </p:nvSpPr>
            <p:spPr>
              <a:xfrm rot="19717572">
                <a:off x="3707527" y="4155310"/>
                <a:ext cx="725170" cy="147234"/>
              </a:xfrm>
              <a:prstGeom prst="right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Rectangle 11"/>
              <p:cNvSpPr/>
              <p:nvPr/>
            </p:nvSpPr>
            <p:spPr>
              <a:xfrm>
                <a:off x="5274857" y="4627168"/>
                <a:ext cx="2890535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400" dirty="0" smtClean="0"/>
                  <a:t>condensedconcepts.blogspot.com</a:t>
                </a:r>
                <a:endParaRPr lang="en-US" sz="1400" dirty="0"/>
              </a:p>
            </p:txBody>
          </p:sp>
        </p:grpSp>
        <p:sp>
          <p:nvSpPr>
            <p:cNvPr id="5" name="TextBox 4"/>
            <p:cNvSpPr txBox="1"/>
            <p:nvPr/>
          </p:nvSpPr>
          <p:spPr>
            <a:xfrm>
              <a:off x="662053" y="4002828"/>
              <a:ext cx="32422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i-FI" i="1" dirty="0" smtClean="0"/>
                <a:t>a</a:t>
              </a:r>
              <a:endParaRPr lang="en-US" i="1" dirty="0"/>
            </a:p>
          </p:txBody>
        </p:sp>
        <p:sp>
          <p:nvSpPr>
            <p:cNvPr id="7" name="Left Brace 6"/>
            <p:cNvSpPr/>
            <p:nvPr/>
          </p:nvSpPr>
          <p:spPr>
            <a:xfrm rot="16200000">
              <a:off x="739288" y="3784719"/>
              <a:ext cx="137808" cy="490982"/>
            </a:xfrm>
            <a:prstGeom prst="leftBrac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5274857" y="5080378"/>
            <a:ext cx="2622232" cy="646331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fi-FI" dirty="0" err="1" smtClean="0"/>
              <a:t>Ol</a:t>
            </a:r>
            <a:r>
              <a:rPr lang="fi-FI" dirty="0" smtClean="0"/>
              <a:t>. </a:t>
            </a:r>
            <a:r>
              <a:rPr lang="fi-FI" dirty="0" err="1" smtClean="0"/>
              <a:t>ortonormaali</a:t>
            </a:r>
            <a:r>
              <a:rPr lang="fi-FI" dirty="0" smtClean="0"/>
              <a:t> kanta, yleinen fysiikassa.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36110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00A491-D97B-41B3-81C6-EAD372DAE9EB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grpSp>
        <p:nvGrpSpPr>
          <p:cNvPr id="3" name="Group 2"/>
          <p:cNvGrpSpPr/>
          <p:nvPr/>
        </p:nvGrpSpPr>
        <p:grpSpPr>
          <a:xfrm>
            <a:off x="261513" y="317342"/>
            <a:ext cx="8695674" cy="2198077"/>
            <a:chOff x="261513" y="317342"/>
            <a:chExt cx="8632653" cy="2946944"/>
          </a:xfrm>
        </p:grpSpPr>
        <p:sp>
          <p:nvSpPr>
            <p:cNvPr id="4" name="Title 1"/>
            <p:cNvSpPr txBox="1">
              <a:spLocks/>
            </p:cNvSpPr>
            <p:nvPr/>
          </p:nvSpPr>
          <p:spPr bwMode="auto">
            <a:xfrm>
              <a:off x="261513" y="317342"/>
              <a:ext cx="8632653" cy="5403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3200" b="1" kern="1200">
                  <a:solidFill>
                    <a:srgbClr val="FF7900"/>
                  </a:solidFill>
                  <a:latin typeface="+mj-lt"/>
                  <a:ea typeface="+mj-ea"/>
                  <a:cs typeface="+mj-cs"/>
                </a:defRPr>
              </a:lvl1pPr>
              <a:lvl2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rgbClr val="FF7900"/>
                  </a:solidFill>
                  <a:latin typeface="Arial" charset="0"/>
                </a:defRPr>
              </a:lvl2pPr>
              <a:lvl3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rgbClr val="FF7900"/>
                  </a:solidFill>
                  <a:latin typeface="Arial" charset="0"/>
                </a:defRPr>
              </a:lvl3pPr>
              <a:lvl4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rgbClr val="FF7900"/>
                  </a:solidFill>
                  <a:latin typeface="Arial" charset="0"/>
                </a:defRPr>
              </a:lvl4pPr>
              <a:lvl5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rgbClr val="FF7900"/>
                  </a:solidFill>
                  <a:latin typeface="Arial" charset="0"/>
                </a:defRPr>
              </a:lvl5pPr>
              <a:lvl6pPr marL="457200" algn="l" rtl="0" fontAlgn="base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rgbClr val="FF7900"/>
                  </a:solidFill>
                  <a:latin typeface="Arial" charset="0"/>
                </a:defRPr>
              </a:lvl6pPr>
              <a:lvl7pPr marL="914400" algn="l" rtl="0" fontAlgn="base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rgbClr val="FF7900"/>
                  </a:solidFill>
                  <a:latin typeface="Arial" charset="0"/>
                </a:defRPr>
              </a:lvl7pPr>
              <a:lvl8pPr marL="1371600" algn="l" rtl="0" fontAlgn="base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rgbClr val="FF7900"/>
                  </a:solidFill>
                  <a:latin typeface="Arial" charset="0"/>
                </a:defRPr>
              </a:lvl8pPr>
              <a:lvl9pPr marL="1828800" algn="l" rtl="0" fontAlgn="base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rgbClr val="FF7900"/>
                  </a:solidFill>
                  <a:latin typeface="Arial" charset="0"/>
                </a:defRPr>
              </a:lvl9pPr>
            </a:lstStyle>
            <a:p>
              <a:r>
                <a:rPr lang="fi-FI" sz="2800" dirty="0" smtClean="0">
                  <a:solidFill>
                    <a:srgbClr val="FF8618"/>
                  </a:solidFill>
                </a:rPr>
                <a:t>Mitä opimme 1D- atomiketjun elektronirakenteista?</a:t>
              </a:r>
              <a:endParaRPr lang="fi-FI" sz="2800" dirty="0">
                <a:solidFill>
                  <a:srgbClr val="FF8618"/>
                </a:solidFill>
              </a:endParaRPr>
            </a:p>
          </p:txBody>
        </p:sp>
        <p:sp>
          <p:nvSpPr>
            <p:cNvPr id="5" name="Content Placeholder 5"/>
            <p:cNvSpPr txBox="1">
              <a:spLocks/>
            </p:cNvSpPr>
            <p:nvPr/>
          </p:nvSpPr>
          <p:spPr bwMode="auto">
            <a:xfrm>
              <a:off x="370355" y="1291310"/>
              <a:ext cx="7332969" cy="11450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>
              <a:lvl1pPr marL="342900" indent="-342900" algn="l" rtl="0" eaLnBrk="0" fontAlgn="base" hangingPunct="0">
                <a:spcBef>
                  <a:spcPts val="600"/>
                </a:spcBef>
                <a:spcAft>
                  <a:spcPct val="0"/>
                </a:spcAft>
                <a:buFont typeface="Arial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ts val="400"/>
                </a:spcBef>
                <a:spcAft>
                  <a:spcPct val="0"/>
                </a:spcAft>
                <a:buFont typeface="Arial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eaLnBrk="0" fontAlgn="base" hangingPunct="0">
                <a:spcBef>
                  <a:spcPts val="400"/>
                </a:spcBef>
                <a:spcAft>
                  <a:spcPct val="0"/>
                </a:spcAft>
                <a:buFont typeface="Arial" charset="0"/>
                <a:buChar char="•"/>
                <a:defRPr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eaLnBrk="0" fontAlgn="base" hangingPunct="0">
                <a:spcBef>
                  <a:spcPts val="400"/>
                </a:spcBef>
                <a:spcAft>
                  <a:spcPct val="0"/>
                </a:spcAft>
                <a:buFont typeface="Arial" charset="0"/>
                <a:buChar char="–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eaLnBrk="0" fontAlgn="base" hangingPunct="0">
                <a:spcBef>
                  <a:spcPts val="300"/>
                </a:spcBef>
                <a:spcAft>
                  <a:spcPct val="0"/>
                </a:spcAft>
                <a:buFont typeface="Arial" charset="0"/>
                <a:buChar char="•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Font typeface="Arial" charset="0"/>
                <a:buNone/>
              </a:pPr>
              <a:r>
                <a:rPr lang="fi-FI" sz="2000" dirty="0" smtClean="0">
                  <a:sym typeface="Wingdings" panose="05000000000000000000" pitchFamily="2" charset="2"/>
                </a:rPr>
                <a:t>Tiukan sidoksen approksimaatio:</a:t>
              </a:r>
            </a:p>
            <a:p>
              <a:r>
                <a:rPr lang="fi-FI" sz="2000" dirty="0" smtClean="0">
                  <a:sym typeface="Wingdings" panose="05000000000000000000" pitchFamily="2" charset="2"/>
                </a:rPr>
                <a:t>Energiavyö:</a:t>
              </a:r>
            </a:p>
            <a:p>
              <a:r>
                <a:rPr lang="fi-FI" sz="2000" dirty="0" smtClean="0">
                  <a:sym typeface="Wingdings" panose="05000000000000000000" pitchFamily="2" charset="2"/>
                </a:rPr>
                <a:t>Atomien etäisyydestä riippuva hyppytermi </a:t>
              </a:r>
              <a:r>
                <a:rPr lang="fi-FI" sz="2000" i="1" dirty="0" smtClean="0">
                  <a:sym typeface="Wingdings" panose="05000000000000000000" pitchFamily="2" charset="2"/>
                </a:rPr>
                <a:t>t</a:t>
              </a:r>
              <a:r>
                <a:rPr lang="fi-FI" sz="2000" dirty="0" smtClean="0">
                  <a:sym typeface="Wingdings" panose="05000000000000000000" pitchFamily="2" charset="2"/>
                </a:rPr>
                <a:t>  Vyön leveys</a:t>
              </a:r>
            </a:p>
            <a:p>
              <a:r>
                <a:rPr lang="fi-FI" sz="2000" dirty="0" smtClean="0">
                  <a:sym typeface="Wingdings" panose="05000000000000000000" pitchFamily="2" charset="2"/>
                </a:rPr>
                <a:t>Aaltofunktio: Superpositio {vaihetekijä             x </a:t>
              </a:r>
              <a:r>
                <a:rPr lang="fi-FI" sz="2000" dirty="0" err="1" smtClean="0">
                  <a:sym typeface="Wingdings" panose="05000000000000000000" pitchFamily="2" charset="2"/>
                </a:rPr>
                <a:t>atomiorbitaali</a:t>
              </a:r>
              <a:r>
                <a:rPr lang="fi-FI" sz="2000" dirty="0" smtClean="0">
                  <a:sym typeface="Wingdings" panose="05000000000000000000" pitchFamily="2" charset="2"/>
                </a:rPr>
                <a:t>}</a:t>
              </a:r>
            </a:p>
            <a:p>
              <a:r>
                <a:rPr lang="fi-FI" sz="2000" dirty="0" smtClean="0">
                  <a:sym typeface="Wingdings" panose="05000000000000000000" pitchFamily="2" charset="2"/>
                </a:rPr>
                <a:t>Pariton määrä elektroneita / alkeiskoppi   ylin vyö vajaa      metalli</a:t>
              </a:r>
            </a:p>
            <a:p>
              <a:r>
                <a:rPr lang="fi-FI" sz="2000" dirty="0" smtClean="0">
                  <a:sym typeface="Wingdings" panose="05000000000000000000" pitchFamily="2" charset="2"/>
                </a:rPr>
                <a:t>Parillinen </a:t>
              </a:r>
              <a:r>
                <a:rPr lang="fi-FI" sz="2000" dirty="0">
                  <a:sym typeface="Wingdings" panose="05000000000000000000" pitchFamily="2" charset="2"/>
                </a:rPr>
                <a:t>määrä elektroneita / </a:t>
              </a:r>
              <a:r>
                <a:rPr lang="fi-FI" sz="2000" dirty="0" smtClean="0">
                  <a:sym typeface="Wingdings" panose="05000000000000000000" pitchFamily="2" charset="2"/>
                </a:rPr>
                <a:t>alkeiskoppi                               mahdollisesti eriste, riippuu vöiden päällekkäisyydestä</a:t>
              </a:r>
              <a:endParaRPr lang="fi-FI" sz="2000" dirty="0" smtClean="0"/>
            </a:p>
          </p:txBody>
        </p:sp>
        <p:graphicFrame>
          <p:nvGraphicFramePr>
            <p:cNvPr id="6" name="Object 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252421334"/>
                </p:ext>
              </p:extLst>
            </p:nvPr>
          </p:nvGraphicFramePr>
          <p:xfrm>
            <a:off x="2101482" y="1735076"/>
            <a:ext cx="2313499" cy="58215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5084" name="Equation" r:id="rId3" imgW="1180800" imgH="228600" progId="Equation.DSMT4">
                    <p:embed/>
                  </p:oleObj>
                </mc:Choice>
                <mc:Fallback>
                  <p:oleObj name="Equation" r:id="rId3" imgW="1180800" imgH="228600" progId="Equation.DSMT4">
                    <p:embed/>
                    <p:pic>
                      <p:nvPicPr>
                        <p:cNvPr id="8" name="Object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101482" y="1735076"/>
                          <a:ext cx="2313499" cy="582157"/>
                        </a:xfrm>
                        <a:prstGeom prst="rect">
                          <a:avLst/>
                        </a:prstGeom>
                        <a:noFill/>
                        <a:ln w="28575">
                          <a:noFill/>
                        </a:ln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" name="Object 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56659388"/>
                </p:ext>
              </p:extLst>
            </p:nvPr>
          </p:nvGraphicFramePr>
          <p:xfrm>
            <a:off x="5030191" y="2698160"/>
            <a:ext cx="921889" cy="56612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5085" name="Equation" r:id="rId5" imgW="330120" imgH="203040" progId="Equation.3">
                    <p:embed/>
                  </p:oleObj>
                </mc:Choice>
                <mc:Fallback>
                  <p:oleObj name="Equation" r:id="rId5" imgW="330120" imgH="203040" progId="Equation.3">
                    <p:embed/>
                    <p:pic>
                      <p:nvPicPr>
                        <p:cNvPr id="9" name="Object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030191" y="2698160"/>
                          <a:ext cx="921889" cy="566126"/>
                        </a:xfrm>
                        <a:prstGeom prst="rect">
                          <a:avLst/>
                        </a:prstGeom>
                        <a:noFill/>
                        <a:ln w="28575">
                          <a:noFill/>
                        </a:ln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3740202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57564" y="1780437"/>
            <a:ext cx="8072837" cy="1332000"/>
          </a:xfrm>
        </p:spPr>
        <p:txBody>
          <a:bodyPr/>
          <a:lstStyle/>
          <a:p>
            <a:r>
              <a:rPr lang="fi-FI" dirty="0" smtClean="0"/>
              <a:t>Tiukan sidoksen approksimaatio, lyhyt yhteenveto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492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Rectangle 80"/>
          <p:cNvSpPr/>
          <p:nvPr/>
        </p:nvSpPr>
        <p:spPr>
          <a:xfrm>
            <a:off x="353465" y="5723190"/>
            <a:ext cx="8229600" cy="914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i-FI"/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0D3A51F9-2EAB-4990-902E-03E24A815F8E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3749274" y="706638"/>
            <a:ext cx="5118100" cy="1522110"/>
            <a:chOff x="2927482" y="654877"/>
            <a:chExt cx="5118100" cy="1522110"/>
          </a:xfrm>
        </p:grpSpPr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49633" y="700612"/>
              <a:ext cx="3638550" cy="1476375"/>
            </a:xfrm>
            <a:prstGeom prst="rect">
              <a:avLst/>
            </a:prstGeom>
            <a:noFill/>
          </p:spPr>
        </p:pic>
        <p:sp>
          <p:nvSpPr>
            <p:cNvPr id="7" name="Rectangle 6"/>
            <p:cNvSpPr/>
            <p:nvPr/>
          </p:nvSpPr>
          <p:spPr>
            <a:xfrm>
              <a:off x="3302273" y="1717053"/>
              <a:ext cx="3427787" cy="26503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graphicFrame>
          <p:nvGraphicFramePr>
            <p:cNvPr id="8" name="Object 7"/>
            <p:cNvGraphicFramePr>
              <a:graphicFrameLocks noChangeAspect="1"/>
            </p:cNvGraphicFramePr>
            <p:nvPr>
              <p:extLst/>
            </p:nvPr>
          </p:nvGraphicFramePr>
          <p:xfrm>
            <a:off x="2927482" y="1793559"/>
            <a:ext cx="5118100" cy="3333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6402" name="Equation" r:id="rId4" imgW="3898800" imgH="253800" progId="Equation.DSMT4">
                    <p:embed/>
                  </p:oleObj>
                </mc:Choice>
                <mc:Fallback>
                  <p:oleObj name="Equation" r:id="rId4" imgW="3898800" imgH="253800" progId="Equation.DSMT4">
                    <p:embed/>
                    <p:pic>
                      <p:nvPicPr>
                        <p:cNvPr id="8" name="Object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927482" y="1793559"/>
                          <a:ext cx="5118100" cy="333375"/>
                        </a:xfrm>
                        <a:prstGeom prst="rect">
                          <a:avLst/>
                        </a:prstGeom>
                        <a:noFill/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9" name="Oval 8"/>
            <p:cNvSpPr/>
            <p:nvPr/>
          </p:nvSpPr>
          <p:spPr>
            <a:xfrm>
              <a:off x="2927482" y="1215875"/>
              <a:ext cx="4946469" cy="612064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6665886" y="984961"/>
              <a:ext cx="697627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000" dirty="0" smtClean="0"/>
                <a:t>…</a:t>
              </a:r>
              <a:endParaRPr lang="en-US" sz="4000" dirty="0"/>
            </a:p>
          </p:txBody>
        </p:sp>
        <p:sp>
          <p:nvSpPr>
            <p:cNvPr id="11" name="Oval 10"/>
            <p:cNvSpPr/>
            <p:nvPr/>
          </p:nvSpPr>
          <p:spPr>
            <a:xfrm>
              <a:off x="7325093" y="1345049"/>
              <a:ext cx="330414" cy="344098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/>
            <p:cNvSpPr/>
            <p:nvPr/>
          </p:nvSpPr>
          <p:spPr>
            <a:xfrm>
              <a:off x="6363313" y="1351453"/>
              <a:ext cx="330414" cy="344098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/>
            <p:cNvSpPr/>
            <p:nvPr/>
          </p:nvSpPr>
          <p:spPr>
            <a:xfrm>
              <a:off x="5724261" y="1350173"/>
              <a:ext cx="330414" cy="344098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/>
            <p:cNvSpPr/>
            <p:nvPr/>
          </p:nvSpPr>
          <p:spPr>
            <a:xfrm>
              <a:off x="5115945" y="1356577"/>
              <a:ext cx="330414" cy="344098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/>
            <p:cNvSpPr/>
            <p:nvPr/>
          </p:nvSpPr>
          <p:spPr>
            <a:xfrm>
              <a:off x="4530681" y="1355297"/>
              <a:ext cx="330414" cy="344098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/>
            <p:cNvSpPr/>
            <p:nvPr/>
          </p:nvSpPr>
          <p:spPr>
            <a:xfrm>
              <a:off x="3930049" y="1346333"/>
              <a:ext cx="330414" cy="344098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/>
            <p:cNvSpPr/>
            <p:nvPr/>
          </p:nvSpPr>
          <p:spPr>
            <a:xfrm>
              <a:off x="3329417" y="1352737"/>
              <a:ext cx="330414" cy="344098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aphicFrame>
          <p:nvGraphicFramePr>
            <p:cNvPr id="18" name="Object 17"/>
            <p:cNvGraphicFramePr>
              <a:graphicFrameLocks noChangeAspect="1"/>
            </p:cNvGraphicFramePr>
            <p:nvPr>
              <p:extLst/>
            </p:nvPr>
          </p:nvGraphicFramePr>
          <p:xfrm>
            <a:off x="5718369" y="654877"/>
            <a:ext cx="925513" cy="3651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6403" name="Equation" r:id="rId6" imgW="647640" imgH="253800" progId="Equation.DSMT4">
                    <p:embed/>
                  </p:oleObj>
                </mc:Choice>
                <mc:Fallback>
                  <p:oleObj name="Equation" r:id="rId6" imgW="647640" imgH="253800" progId="Equation.DSMT4">
                    <p:embed/>
                    <p:pic>
                      <p:nvPicPr>
                        <p:cNvPr id="18" name="Object 1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718369" y="654877"/>
                          <a:ext cx="925513" cy="365125"/>
                        </a:xfrm>
                        <a:prstGeom prst="rect">
                          <a:avLst/>
                        </a:prstGeom>
                        <a:noFill/>
                        <a:ln w="28575">
                          <a:solidFill>
                            <a:srgbClr val="FF0000"/>
                          </a:solidFill>
                        </a:ln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19" name="Straight Arrow Connector 18"/>
            <p:cNvCxnSpPr/>
            <p:nvPr/>
          </p:nvCxnSpPr>
          <p:spPr>
            <a:xfrm>
              <a:off x="6730060" y="1030764"/>
              <a:ext cx="352757" cy="296483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TextShape 1"/>
          <p:cNvSpPr txBox="1">
            <a:spLocks noChangeArrowheads="1"/>
          </p:cNvSpPr>
          <p:nvPr/>
        </p:nvSpPr>
        <p:spPr bwMode="auto">
          <a:xfrm>
            <a:off x="142953" y="69531"/>
            <a:ext cx="8724421" cy="5067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r>
              <a:rPr lang="en-US" sz="3200" b="1" dirty="0" err="1" smtClean="0">
                <a:solidFill>
                  <a:srgbClr val="FF7900"/>
                </a:solidFill>
              </a:rPr>
              <a:t>Tiukan</a:t>
            </a:r>
            <a:r>
              <a:rPr lang="en-US" sz="3200" b="1" dirty="0" smtClean="0">
                <a:solidFill>
                  <a:srgbClr val="FF7900"/>
                </a:solidFill>
              </a:rPr>
              <a:t> </a:t>
            </a:r>
            <a:r>
              <a:rPr lang="en-US" sz="3200" b="1" dirty="0" err="1" smtClean="0">
                <a:solidFill>
                  <a:srgbClr val="FF7900"/>
                </a:solidFill>
              </a:rPr>
              <a:t>sidoksen</a:t>
            </a:r>
            <a:r>
              <a:rPr lang="en-US" sz="3200" b="1" dirty="0" smtClean="0">
                <a:solidFill>
                  <a:srgbClr val="FF7900"/>
                </a:solidFill>
              </a:rPr>
              <a:t> </a:t>
            </a:r>
            <a:r>
              <a:rPr lang="en-US" sz="3200" b="1" dirty="0" err="1" smtClean="0">
                <a:solidFill>
                  <a:srgbClr val="FF7900"/>
                </a:solidFill>
              </a:rPr>
              <a:t>menetelmä</a:t>
            </a:r>
            <a:r>
              <a:rPr lang="en-US" sz="3200" b="1" dirty="0" smtClean="0">
                <a:solidFill>
                  <a:srgbClr val="FF7900"/>
                </a:solidFill>
              </a:rPr>
              <a:t>, </a:t>
            </a:r>
            <a:r>
              <a:rPr lang="en-US" sz="3200" b="1" dirty="0" err="1" smtClean="0">
                <a:solidFill>
                  <a:srgbClr val="FF7900"/>
                </a:solidFill>
              </a:rPr>
              <a:t>rakennusaineet</a:t>
            </a:r>
            <a:r>
              <a:rPr lang="en-US" sz="3200" b="1" dirty="0" smtClean="0">
                <a:solidFill>
                  <a:srgbClr val="FF7900"/>
                </a:solidFill>
              </a:rPr>
              <a:t>  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229634" y="628901"/>
            <a:ext cx="42755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Esim</a:t>
            </a:r>
            <a:r>
              <a:rPr lang="en-US" dirty="0" smtClean="0"/>
              <a:t>. 1D </a:t>
            </a:r>
            <a:r>
              <a:rPr lang="en-US" dirty="0" err="1" smtClean="0"/>
              <a:t>ketju</a:t>
            </a:r>
            <a:r>
              <a:rPr lang="en-US" dirty="0" smtClean="0"/>
              <a:t> </a:t>
            </a:r>
            <a:r>
              <a:rPr lang="en-US" dirty="0" err="1" smtClean="0"/>
              <a:t>identtisiä</a:t>
            </a:r>
            <a:r>
              <a:rPr lang="en-US" dirty="0" smtClean="0"/>
              <a:t> </a:t>
            </a:r>
            <a:r>
              <a:rPr lang="en-US" dirty="0" err="1" smtClean="0"/>
              <a:t>ytimiä</a:t>
            </a:r>
            <a:r>
              <a:rPr lang="en-US" dirty="0" smtClean="0"/>
              <a:t> (</a:t>
            </a:r>
            <a:r>
              <a:rPr lang="en-US" dirty="0" err="1" smtClean="0"/>
              <a:t>ioneita</a:t>
            </a:r>
            <a:r>
              <a:rPr lang="en-US" dirty="0" smtClean="0"/>
              <a:t>):</a:t>
            </a:r>
            <a:endParaRPr lang="en-US" dirty="0"/>
          </a:p>
        </p:txBody>
      </p:sp>
      <p:grpSp>
        <p:nvGrpSpPr>
          <p:cNvPr id="24" name="Group 23"/>
          <p:cNvGrpSpPr/>
          <p:nvPr/>
        </p:nvGrpSpPr>
        <p:grpSpPr>
          <a:xfrm>
            <a:off x="-31815" y="2501892"/>
            <a:ext cx="4208590" cy="994763"/>
            <a:chOff x="-130515" y="2891004"/>
            <a:chExt cx="4208590" cy="994763"/>
          </a:xfrm>
        </p:grpSpPr>
        <p:grpSp>
          <p:nvGrpSpPr>
            <p:cNvPr id="25" name="Group 24"/>
            <p:cNvGrpSpPr/>
            <p:nvPr/>
          </p:nvGrpSpPr>
          <p:grpSpPr>
            <a:xfrm>
              <a:off x="-130515" y="2891004"/>
              <a:ext cx="4208590" cy="942983"/>
              <a:chOff x="-130515" y="2829012"/>
              <a:chExt cx="4208590" cy="942983"/>
            </a:xfrm>
          </p:grpSpPr>
          <p:grpSp>
            <p:nvGrpSpPr>
              <p:cNvPr id="27" name="Group 26"/>
              <p:cNvGrpSpPr/>
              <p:nvPr/>
            </p:nvGrpSpPr>
            <p:grpSpPr>
              <a:xfrm>
                <a:off x="-130515" y="2829012"/>
                <a:ext cx="4208590" cy="942983"/>
                <a:chOff x="-130515" y="2829012"/>
                <a:chExt cx="4208590" cy="942983"/>
              </a:xfrm>
            </p:grpSpPr>
            <p:grpSp>
              <p:nvGrpSpPr>
                <p:cNvPr id="29" name="Group 28"/>
                <p:cNvGrpSpPr/>
                <p:nvPr/>
              </p:nvGrpSpPr>
              <p:grpSpPr>
                <a:xfrm>
                  <a:off x="-130515" y="2882793"/>
                  <a:ext cx="1865378" cy="889202"/>
                  <a:chOff x="-130515" y="3518221"/>
                  <a:chExt cx="1865378" cy="889202"/>
                </a:xfrm>
              </p:grpSpPr>
              <p:graphicFrame>
                <p:nvGraphicFramePr>
                  <p:cNvPr id="32" name="Object 31"/>
                  <p:cNvGraphicFramePr>
                    <a:graphicFrameLocks noChangeAspect="1"/>
                  </p:cNvGraphicFramePr>
                  <p:nvPr>
                    <p:extLst/>
                  </p:nvPr>
                </p:nvGraphicFramePr>
                <p:xfrm>
                  <a:off x="2900" y="3913711"/>
                  <a:ext cx="1731963" cy="493712"/>
                </p:xfrm>
                <a:graphic>
                  <a:graphicData uri="http://schemas.openxmlformats.org/presentationml/2006/ole">
                    <mc:AlternateContent xmlns:mc="http://schemas.openxmlformats.org/markup-compatibility/2006">
                      <mc:Choice xmlns:v="urn:schemas-microsoft-com:vml" Requires="v">
                        <p:oleObj spid="_x0000_s136404" name="Equation" r:id="rId8" imgW="1206360" imgH="342720" progId="Equation.DSMT4">
                          <p:embed/>
                        </p:oleObj>
                      </mc:Choice>
                      <mc:Fallback>
                        <p:oleObj name="Equation" r:id="rId8" imgW="1206360" imgH="342720" progId="Equation.DSMT4">
                          <p:embed/>
                          <p:pic>
                            <p:nvPicPr>
                              <p:cNvPr id="32" name="Object 31"/>
                              <p:cNvPicPr>
                                <a:picLocks noChangeAspect="1" noChangeArrowheads="1"/>
                              </p:cNvPicPr>
                              <p:nvPr/>
                            </p:nvPicPr>
                            <p:blipFill>
                              <a:blip r:embed="rId9"/>
                              <a:srcRect/>
                              <a:stretch>
                                <a:fillRect/>
                              </a:stretch>
                            </p:blipFill>
                            <p:spPr bwMode="auto">
                              <a:xfrm>
                                <a:off x="2900" y="3913711"/>
                                <a:ext cx="1731963" cy="493712"/>
                              </a:xfrm>
                              <a:prstGeom prst="rect">
                                <a:avLst/>
                              </a:prstGeom>
                              <a:noFill/>
                              <a:ln w="28575">
                                <a:solidFill>
                                  <a:schemeClr val="accent4"/>
                                </a:solidFill>
                              </a:ln>
                              <a:extLst/>
                            </p:spPr>
                          </p:pic>
                        </p:oleObj>
                      </mc:Fallback>
                    </mc:AlternateContent>
                  </a:graphicData>
                </a:graphic>
              </p:graphicFrame>
              <p:sp>
                <p:nvSpPr>
                  <p:cNvPr id="33" name="TextBox 32"/>
                  <p:cNvSpPr txBox="1"/>
                  <p:nvPr/>
                </p:nvSpPr>
                <p:spPr>
                  <a:xfrm>
                    <a:off x="-130515" y="3518221"/>
                    <a:ext cx="1027284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fi-FI" dirty="0" smtClean="0"/>
                      <a:t>Tavoite</a:t>
                    </a:r>
                    <a:endParaRPr lang="en-US" dirty="0"/>
                  </a:p>
                </p:txBody>
              </p:sp>
            </p:grpSp>
            <p:sp>
              <p:nvSpPr>
                <p:cNvPr id="31" name="TextBox 30"/>
                <p:cNvSpPr txBox="1"/>
                <p:nvPr/>
              </p:nvSpPr>
              <p:spPr>
                <a:xfrm>
                  <a:off x="1546613" y="2829012"/>
                  <a:ext cx="2531462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fi-FI" dirty="0" smtClean="0"/>
                    <a:t>Määritettävät kertoimet</a:t>
                  </a:r>
                  <a:endParaRPr lang="fi-FI" dirty="0"/>
                </a:p>
              </p:txBody>
            </p:sp>
          </p:grpSp>
          <p:cxnSp>
            <p:nvCxnSpPr>
              <p:cNvPr id="28" name="Straight Arrow Connector 27"/>
              <p:cNvCxnSpPr/>
              <p:nvPr/>
            </p:nvCxnSpPr>
            <p:spPr>
              <a:xfrm flipH="1">
                <a:off x="1392881" y="3157720"/>
                <a:ext cx="192138" cy="209187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6" name="TextBox 25"/>
            <p:cNvSpPr txBox="1"/>
            <p:nvPr/>
          </p:nvSpPr>
          <p:spPr>
            <a:xfrm>
              <a:off x="1785216" y="3239436"/>
              <a:ext cx="195878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i-FI" dirty="0" err="1" smtClean="0"/>
                <a:t>Atomiorbitaalien</a:t>
              </a:r>
              <a:r>
                <a:rPr lang="fi-FI" dirty="0" smtClean="0"/>
                <a:t> superpositio</a:t>
              </a:r>
              <a:endParaRPr lang="fi-FI" dirty="0"/>
            </a:p>
          </p:txBody>
        </p:sp>
      </p:grpSp>
      <p:grpSp>
        <p:nvGrpSpPr>
          <p:cNvPr id="82" name="Group 81"/>
          <p:cNvGrpSpPr/>
          <p:nvPr/>
        </p:nvGrpSpPr>
        <p:grpSpPr>
          <a:xfrm>
            <a:off x="615578" y="5158113"/>
            <a:ext cx="7771677" cy="804109"/>
            <a:chOff x="285193" y="1815702"/>
            <a:chExt cx="7771677" cy="804109"/>
          </a:xfrm>
        </p:grpSpPr>
        <p:graphicFrame>
          <p:nvGraphicFramePr>
            <p:cNvPr id="83" name="Object 82"/>
            <p:cNvGraphicFramePr>
              <a:graphicFrameLocks noChangeAspect="1"/>
            </p:cNvGraphicFramePr>
            <p:nvPr>
              <p:extLst/>
            </p:nvPr>
          </p:nvGraphicFramePr>
          <p:xfrm>
            <a:off x="746980" y="2272149"/>
            <a:ext cx="3390900" cy="3476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6405" name="Equation" r:id="rId10" imgW="2361960" imgH="241200" progId="Equation.3">
                    <p:embed/>
                  </p:oleObj>
                </mc:Choice>
                <mc:Fallback>
                  <p:oleObj name="Equation" r:id="rId10" imgW="2361960" imgH="241200" progId="Equation.3">
                    <p:embed/>
                    <p:pic>
                      <p:nvPicPr>
                        <p:cNvPr id="83" name="Object 8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46980" y="2272149"/>
                          <a:ext cx="3390900" cy="347662"/>
                        </a:xfrm>
                        <a:prstGeom prst="rect">
                          <a:avLst/>
                        </a:prstGeom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84" name="Object 83"/>
            <p:cNvGraphicFramePr>
              <a:graphicFrameLocks noChangeAspect="1"/>
            </p:cNvGraphicFramePr>
            <p:nvPr>
              <p:extLst/>
            </p:nvPr>
          </p:nvGraphicFramePr>
          <p:xfrm>
            <a:off x="5506274" y="2217538"/>
            <a:ext cx="1904775" cy="39762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6406" name="Equation" r:id="rId12" imgW="1180800" imgH="228600" progId="Equation.3">
                    <p:embed/>
                  </p:oleObj>
                </mc:Choice>
                <mc:Fallback>
                  <p:oleObj name="Equation" r:id="rId12" imgW="1180800" imgH="228600" progId="Equation.3">
                    <p:embed/>
                    <p:pic>
                      <p:nvPicPr>
                        <p:cNvPr id="84" name="Object 8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506274" y="2217538"/>
                          <a:ext cx="1904775" cy="397620"/>
                        </a:xfrm>
                        <a:prstGeom prst="rect">
                          <a:avLst/>
                        </a:prstGeom>
                        <a:noFill/>
                        <a:ln w="28575">
                          <a:solidFill>
                            <a:srgbClr val="FF0000"/>
                          </a:solidFill>
                        </a:ln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85" name="Right Arrow 84"/>
            <p:cNvSpPr/>
            <p:nvPr/>
          </p:nvSpPr>
          <p:spPr>
            <a:xfrm>
              <a:off x="285193" y="2381297"/>
              <a:ext cx="379891" cy="172242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Right Arrow 85"/>
            <p:cNvSpPr/>
            <p:nvPr/>
          </p:nvSpPr>
          <p:spPr>
            <a:xfrm>
              <a:off x="4972774" y="2255910"/>
              <a:ext cx="352722" cy="172242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TextBox 86"/>
            <p:cNvSpPr txBox="1"/>
            <p:nvPr/>
          </p:nvSpPr>
          <p:spPr>
            <a:xfrm>
              <a:off x="5120290" y="1815702"/>
              <a:ext cx="293658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i-FI" dirty="0" smtClean="0"/>
                <a:t>Elektronin energiavyö </a:t>
              </a:r>
              <a:r>
                <a:rPr lang="fi-FI" i="1" dirty="0" smtClean="0"/>
                <a:t>E</a:t>
              </a:r>
              <a:r>
                <a:rPr lang="fi-FI" dirty="0" smtClean="0"/>
                <a:t>(</a:t>
              </a:r>
              <a:r>
                <a:rPr lang="fi-FI" b="1" dirty="0" smtClean="0"/>
                <a:t>k</a:t>
              </a:r>
              <a:r>
                <a:rPr lang="fi-FI" dirty="0" smtClean="0"/>
                <a:t>)</a:t>
              </a:r>
              <a:endParaRPr lang="en-US" dirty="0"/>
            </a:p>
          </p:txBody>
        </p:sp>
        <p:sp>
          <p:nvSpPr>
            <p:cNvPr id="88" name="TextBox 87"/>
            <p:cNvSpPr txBox="1"/>
            <p:nvPr/>
          </p:nvSpPr>
          <p:spPr>
            <a:xfrm>
              <a:off x="626271" y="1919836"/>
              <a:ext cx="159530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i-FI" dirty="0" smtClean="0"/>
                <a:t>1D atomiketju</a:t>
              </a:r>
              <a:endParaRPr lang="en-US" dirty="0"/>
            </a:p>
          </p:txBody>
        </p:sp>
      </p:grpSp>
      <p:grpSp>
        <p:nvGrpSpPr>
          <p:cNvPr id="44" name="Group 43"/>
          <p:cNvGrpSpPr/>
          <p:nvPr/>
        </p:nvGrpSpPr>
        <p:grpSpPr>
          <a:xfrm>
            <a:off x="1598019" y="2368170"/>
            <a:ext cx="7425907" cy="2681091"/>
            <a:chOff x="1598019" y="2368170"/>
            <a:chExt cx="7425907" cy="2681091"/>
          </a:xfrm>
        </p:grpSpPr>
        <p:grpSp>
          <p:nvGrpSpPr>
            <p:cNvPr id="46" name="Group 45"/>
            <p:cNvGrpSpPr/>
            <p:nvPr/>
          </p:nvGrpSpPr>
          <p:grpSpPr>
            <a:xfrm>
              <a:off x="1598019" y="2368170"/>
              <a:ext cx="7425907" cy="2681091"/>
              <a:chOff x="1598019" y="2368170"/>
              <a:chExt cx="7425907" cy="2681091"/>
            </a:xfrm>
          </p:grpSpPr>
          <p:grpSp>
            <p:nvGrpSpPr>
              <p:cNvPr id="20" name="Group 19"/>
              <p:cNvGrpSpPr/>
              <p:nvPr/>
            </p:nvGrpSpPr>
            <p:grpSpPr>
              <a:xfrm>
                <a:off x="1598019" y="2368170"/>
                <a:ext cx="7425907" cy="2681091"/>
                <a:chOff x="1598019" y="2368170"/>
                <a:chExt cx="7425907" cy="2681091"/>
              </a:xfrm>
            </p:grpSpPr>
            <p:grpSp>
              <p:nvGrpSpPr>
                <p:cNvPr id="37" name="Group 36"/>
                <p:cNvGrpSpPr/>
                <p:nvPr/>
              </p:nvGrpSpPr>
              <p:grpSpPr>
                <a:xfrm>
                  <a:off x="5087115" y="2368170"/>
                  <a:ext cx="2298644" cy="1030308"/>
                  <a:chOff x="2535921" y="5405360"/>
                  <a:chExt cx="2298644" cy="1030308"/>
                </a:xfrm>
              </p:grpSpPr>
              <p:graphicFrame>
                <p:nvGraphicFramePr>
                  <p:cNvPr id="34" name="Object 33"/>
                  <p:cNvGraphicFramePr>
                    <a:graphicFrameLocks noChangeAspect="1"/>
                  </p:cNvGraphicFramePr>
                  <p:nvPr>
                    <p:extLst/>
                  </p:nvPr>
                </p:nvGraphicFramePr>
                <p:xfrm>
                  <a:off x="2664347" y="5777529"/>
                  <a:ext cx="1742234" cy="597391"/>
                </p:xfrm>
                <a:graphic>
                  <a:graphicData uri="http://schemas.openxmlformats.org/presentationml/2006/ole">
                    <mc:AlternateContent xmlns:mc="http://schemas.openxmlformats.org/markup-compatibility/2006">
                      <mc:Choice xmlns:v="urn:schemas-microsoft-com:vml" Requires="v">
                        <p:oleObj spid="_x0000_s136407" name="Equation" r:id="rId14" imgW="1002960" imgH="342720" progId="Equation.3">
                          <p:embed/>
                        </p:oleObj>
                      </mc:Choice>
                      <mc:Fallback>
                        <p:oleObj name="Equation" r:id="rId14" imgW="1002960" imgH="342720" progId="Equation.3">
                          <p:embed/>
                          <p:pic>
                            <p:nvPicPr>
                              <p:cNvPr id="34" name="Object 33"/>
                              <p:cNvPicPr>
                                <a:picLocks noChangeAspect="1" noChangeArrowheads="1"/>
                              </p:cNvPicPr>
                              <p:nvPr/>
                            </p:nvPicPr>
                            <p:blipFill>
                              <a:blip r:embed="rId15"/>
                              <a:srcRect/>
                              <a:stretch>
                                <a:fillRect/>
                              </a:stretch>
                            </p:blipFill>
                            <p:spPr bwMode="auto">
                              <a:xfrm>
                                <a:off x="2664347" y="5777529"/>
                                <a:ext cx="1742234" cy="597391"/>
                              </a:xfrm>
                              <a:prstGeom prst="rect">
                                <a:avLst/>
                              </a:prstGeom>
                              <a:noFill/>
                              <a:ln w="28575">
                                <a:solidFill>
                                  <a:schemeClr val="accent1"/>
                                </a:solidFill>
                              </a:ln>
                              <a:extLst/>
                            </p:spPr>
                          </p:pic>
                        </p:oleObj>
                      </mc:Fallback>
                    </mc:AlternateContent>
                  </a:graphicData>
                </a:graphic>
              </p:graphicFrame>
              <p:sp>
                <p:nvSpPr>
                  <p:cNvPr id="35" name="TextBox 34"/>
                  <p:cNvSpPr txBox="1"/>
                  <p:nvPr/>
                </p:nvSpPr>
                <p:spPr>
                  <a:xfrm>
                    <a:off x="2535921" y="5405360"/>
                    <a:ext cx="1531188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fi-FI" dirty="0" smtClean="0"/>
                      <a:t>Matriisiyhtälö</a:t>
                    </a:r>
                    <a:endParaRPr lang="en-US" dirty="0"/>
                  </a:p>
                </p:txBody>
              </p:sp>
              <p:sp>
                <p:nvSpPr>
                  <p:cNvPr id="36" name="TextBox 35"/>
                  <p:cNvSpPr txBox="1"/>
                  <p:nvPr/>
                </p:nvSpPr>
                <p:spPr>
                  <a:xfrm>
                    <a:off x="4367771" y="6066336"/>
                    <a:ext cx="466794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fi-FI" dirty="0" smtClean="0">
                        <a:solidFill>
                          <a:schemeClr val="accent1"/>
                        </a:solidFill>
                      </a:rPr>
                      <a:t>(1)</a:t>
                    </a:r>
                    <a:endParaRPr lang="en-US" dirty="0">
                      <a:solidFill>
                        <a:schemeClr val="accent1"/>
                      </a:solidFill>
                    </a:endParaRPr>
                  </a:p>
                </p:txBody>
              </p:sp>
            </p:grpSp>
            <p:grpSp>
              <p:nvGrpSpPr>
                <p:cNvPr id="55" name="Group 54"/>
                <p:cNvGrpSpPr/>
                <p:nvPr/>
              </p:nvGrpSpPr>
              <p:grpSpPr>
                <a:xfrm>
                  <a:off x="1598019" y="3663501"/>
                  <a:ext cx="4563850" cy="1213283"/>
                  <a:chOff x="236092" y="3703138"/>
                  <a:chExt cx="4563850" cy="1213283"/>
                </a:xfrm>
              </p:grpSpPr>
              <p:sp>
                <p:nvSpPr>
                  <p:cNvPr id="38" name="TextBox 37"/>
                  <p:cNvSpPr txBox="1"/>
                  <p:nvPr/>
                </p:nvSpPr>
                <p:spPr>
                  <a:xfrm>
                    <a:off x="236092" y="3703138"/>
                    <a:ext cx="2324565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fi-FI" dirty="0" smtClean="0"/>
                      <a:t>TB-Hamilton-matriisi:</a:t>
                    </a:r>
                  </a:p>
                </p:txBody>
              </p:sp>
              <p:sp>
                <p:nvSpPr>
                  <p:cNvPr id="40" name="TextBox 39"/>
                  <p:cNvSpPr txBox="1"/>
                  <p:nvPr/>
                </p:nvSpPr>
                <p:spPr>
                  <a:xfrm>
                    <a:off x="4333148" y="4547089"/>
                    <a:ext cx="466794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fi-FI" dirty="0" smtClean="0">
                        <a:solidFill>
                          <a:schemeClr val="accent1"/>
                        </a:solidFill>
                      </a:rPr>
                      <a:t>(2)</a:t>
                    </a:r>
                    <a:endParaRPr lang="en-US" dirty="0">
                      <a:solidFill>
                        <a:schemeClr val="accent1"/>
                      </a:solidFill>
                    </a:endParaRPr>
                  </a:p>
                </p:txBody>
              </p:sp>
              <p:grpSp>
                <p:nvGrpSpPr>
                  <p:cNvPr id="54" name="Group 53"/>
                  <p:cNvGrpSpPr/>
                  <p:nvPr/>
                </p:nvGrpSpPr>
                <p:grpSpPr>
                  <a:xfrm>
                    <a:off x="363993" y="4067474"/>
                    <a:ext cx="3970338" cy="801687"/>
                    <a:chOff x="3580036" y="4113110"/>
                    <a:chExt cx="3970338" cy="801687"/>
                  </a:xfrm>
                </p:grpSpPr>
                <p:graphicFrame>
                  <p:nvGraphicFramePr>
                    <p:cNvPr id="51" name="Object 50"/>
                    <p:cNvGraphicFramePr>
                      <a:graphicFrameLocks noChangeAspect="1"/>
                    </p:cNvGraphicFramePr>
                    <p:nvPr>
                      <p:extLst/>
                    </p:nvPr>
                  </p:nvGraphicFramePr>
                  <p:xfrm>
                    <a:off x="3580036" y="4113110"/>
                    <a:ext cx="3970338" cy="801687"/>
                  </p:xfrm>
                  <a:graphic>
                    <a:graphicData uri="http://schemas.openxmlformats.org/presentationml/2006/ole">
                      <mc:AlternateContent xmlns:mc="http://schemas.openxmlformats.org/markup-compatibility/2006">
                        <mc:Choice xmlns:v="urn:schemas-microsoft-com:vml" Requires="v">
                          <p:oleObj spid="_x0000_s136408" name="Equation" r:id="rId16" imgW="2514600" imgH="507960" progId="Equation.DSMT4">
                            <p:embed/>
                          </p:oleObj>
                        </mc:Choice>
                        <mc:Fallback>
                          <p:oleObj name="Equation" r:id="rId16" imgW="2514600" imgH="507960" progId="Equation.DSMT4">
                            <p:embed/>
                            <p:pic>
                              <p:nvPicPr>
                                <p:cNvPr id="51" name="Object 50"/>
                                <p:cNvPicPr>
                                  <a:picLocks noChangeAspect="1" noChangeArrowheads="1"/>
                                </p:cNvPicPr>
                                <p:nvPr/>
                              </p:nvPicPr>
                              <p:blipFill>
                                <a:blip r:embed="rId17"/>
                                <a:srcRect/>
                                <a:stretch>
                                  <a:fillRect/>
                                </a:stretch>
                              </p:blipFill>
                              <p:spPr bwMode="auto">
                                <a:xfrm>
                                  <a:off x="3580036" y="4113110"/>
                                  <a:ext cx="3970338" cy="801687"/>
                                </a:xfrm>
                                <a:prstGeom prst="rect">
                                  <a:avLst/>
                                </a:prstGeom>
                                <a:noFill/>
                                <a:ln w="28575">
                                  <a:solidFill>
                                    <a:schemeClr val="accent1"/>
                                  </a:solidFill>
                                </a:ln>
                                <a:extLst/>
                              </p:spPr>
                            </p:pic>
                          </p:oleObj>
                        </mc:Fallback>
                      </mc:AlternateContent>
                    </a:graphicData>
                  </a:graphic>
                </p:graphicFrame>
                <p:sp>
                  <p:nvSpPr>
                    <p:cNvPr id="53" name="Right Brace 52"/>
                    <p:cNvSpPr/>
                    <p:nvPr/>
                  </p:nvSpPr>
                  <p:spPr>
                    <a:xfrm rot="5400000" flipV="1">
                      <a:off x="4709769" y="4085391"/>
                      <a:ext cx="161454" cy="977281"/>
                    </a:xfrm>
                    <a:prstGeom prst="rightBrace">
                      <a:avLst/>
                    </a:prstGeom>
                    <a:ln w="190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  <p:grpSp>
              <p:nvGrpSpPr>
                <p:cNvPr id="56" name="Group 55"/>
                <p:cNvGrpSpPr/>
                <p:nvPr/>
              </p:nvGrpSpPr>
              <p:grpSpPr>
                <a:xfrm>
                  <a:off x="6316398" y="3734894"/>
                  <a:ext cx="2707528" cy="1314367"/>
                  <a:chOff x="6255451" y="2509266"/>
                  <a:chExt cx="2707528" cy="1314367"/>
                </a:xfrm>
              </p:grpSpPr>
              <p:grpSp>
                <p:nvGrpSpPr>
                  <p:cNvPr id="61" name="Group 60"/>
                  <p:cNvGrpSpPr/>
                  <p:nvPr/>
                </p:nvGrpSpPr>
                <p:grpSpPr>
                  <a:xfrm>
                    <a:off x="6255451" y="2509266"/>
                    <a:ext cx="2707528" cy="1048582"/>
                    <a:chOff x="6250377" y="2521379"/>
                    <a:chExt cx="2707528" cy="1048582"/>
                  </a:xfrm>
                </p:grpSpPr>
                <p:graphicFrame>
                  <p:nvGraphicFramePr>
                    <p:cNvPr id="66" name="Object 65"/>
                    <p:cNvGraphicFramePr>
                      <a:graphicFrameLocks noChangeAspect="1"/>
                    </p:cNvGraphicFramePr>
                    <p:nvPr>
                      <p:extLst/>
                    </p:nvPr>
                  </p:nvGraphicFramePr>
                  <p:xfrm>
                    <a:off x="6406701" y="2931786"/>
                    <a:ext cx="946150" cy="638175"/>
                  </p:xfrm>
                  <a:graphic>
                    <a:graphicData uri="http://schemas.openxmlformats.org/presentationml/2006/ole">
                      <mc:AlternateContent xmlns:mc="http://schemas.openxmlformats.org/markup-compatibility/2006">
                        <mc:Choice xmlns:v="urn:schemas-microsoft-com:vml" Requires="v">
                          <p:oleObj spid="_x0000_s136409" name="Equation" r:id="rId18" imgW="660240" imgH="444240" progId="Equation.3">
                            <p:embed/>
                          </p:oleObj>
                        </mc:Choice>
                        <mc:Fallback>
                          <p:oleObj name="Equation" r:id="rId18" imgW="660240" imgH="444240" progId="Equation.3">
                            <p:embed/>
                            <p:pic>
                              <p:nvPicPr>
                                <p:cNvPr id="66" name="Object 65"/>
                                <p:cNvPicPr>
                                  <a:picLocks noChangeAspect="1" noChangeArrowheads="1"/>
                                </p:cNvPicPr>
                                <p:nvPr/>
                              </p:nvPicPr>
                              <p:blipFill>
                                <a:blip r:embed="rId19"/>
                                <a:srcRect/>
                                <a:stretch>
                                  <a:fillRect/>
                                </a:stretch>
                              </p:blipFill>
                              <p:spPr bwMode="auto">
                                <a:xfrm>
                                  <a:off x="6406701" y="2931786"/>
                                  <a:ext cx="946150" cy="638175"/>
                                </a:xfrm>
                                <a:prstGeom prst="rect">
                                  <a:avLst/>
                                </a:prstGeom>
                                <a:noFill/>
                                <a:ln w="28575">
                                  <a:solidFill>
                                    <a:schemeClr val="accent1"/>
                                  </a:solidFill>
                                </a:ln>
                                <a:extLst/>
                              </p:spPr>
                            </p:pic>
                          </p:oleObj>
                        </mc:Fallback>
                      </mc:AlternateContent>
                    </a:graphicData>
                  </a:graphic>
                </p:graphicFrame>
                <p:sp>
                  <p:nvSpPr>
                    <p:cNvPr id="65" name="TextBox 64"/>
                    <p:cNvSpPr txBox="1"/>
                    <p:nvPr/>
                  </p:nvSpPr>
                  <p:spPr>
                    <a:xfrm flipH="1">
                      <a:off x="6250377" y="2521379"/>
                      <a:ext cx="1793523" cy="369332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fi-FI" dirty="0" smtClean="0"/>
                        <a:t>Vaihetekijä(</a:t>
                      </a:r>
                      <a:r>
                        <a:rPr lang="fi-FI" i="1" dirty="0" err="1" smtClean="0"/>
                        <a:t>n,k</a:t>
                      </a:r>
                      <a:r>
                        <a:rPr lang="fi-FI" dirty="0" smtClean="0"/>
                        <a:t>)</a:t>
                      </a:r>
                    </a:p>
                  </p:txBody>
                </p:sp>
                <p:sp>
                  <p:nvSpPr>
                    <p:cNvPr id="62" name="TextBox 61"/>
                    <p:cNvSpPr txBox="1"/>
                    <p:nvPr/>
                  </p:nvSpPr>
                  <p:spPr>
                    <a:xfrm flipH="1">
                      <a:off x="7434008" y="2857795"/>
                      <a:ext cx="1523897" cy="646331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fi-FI" dirty="0" smtClean="0"/>
                        <a:t>Ratkaisu-</a:t>
                      </a:r>
                      <a:r>
                        <a:rPr lang="fi-FI" dirty="0" err="1" smtClean="0"/>
                        <a:t>yrite</a:t>
                      </a:r>
                      <a:endParaRPr lang="fi-FI" dirty="0" smtClean="0"/>
                    </a:p>
                  </p:txBody>
                </p:sp>
              </p:grpSp>
              <p:sp>
                <p:nvSpPr>
                  <p:cNvPr id="58" name="TextBox 57"/>
                  <p:cNvSpPr txBox="1"/>
                  <p:nvPr/>
                </p:nvSpPr>
                <p:spPr>
                  <a:xfrm>
                    <a:off x="7404727" y="3454301"/>
                    <a:ext cx="466794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fi-FI" dirty="0" smtClean="0">
                        <a:solidFill>
                          <a:schemeClr val="accent1"/>
                        </a:solidFill>
                      </a:rPr>
                      <a:t>(3)</a:t>
                    </a:r>
                    <a:endParaRPr lang="en-US" dirty="0">
                      <a:solidFill>
                        <a:schemeClr val="accent1"/>
                      </a:solidFill>
                    </a:endParaRPr>
                  </a:p>
                </p:txBody>
              </p:sp>
            </p:grpSp>
          </p:grpSp>
          <p:cxnSp>
            <p:nvCxnSpPr>
              <p:cNvPr id="30" name="Straight Arrow Connector 29"/>
              <p:cNvCxnSpPr/>
              <p:nvPr/>
            </p:nvCxnSpPr>
            <p:spPr>
              <a:xfrm flipV="1">
                <a:off x="4975225" y="3190460"/>
                <a:ext cx="680656" cy="657253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Straight Arrow Connector 69"/>
              <p:cNvCxnSpPr/>
              <p:nvPr/>
            </p:nvCxnSpPr>
            <p:spPr>
              <a:xfrm flipH="1" flipV="1">
                <a:off x="6151738" y="3159513"/>
                <a:ext cx="724729" cy="534306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" name="Straight Arrow Connector 88"/>
              <p:cNvCxnSpPr/>
              <p:nvPr/>
            </p:nvCxnSpPr>
            <p:spPr>
              <a:xfrm flipH="1" flipV="1">
                <a:off x="6708523" y="3154935"/>
                <a:ext cx="294394" cy="528854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0" name="Right Arrow 89"/>
              <p:cNvSpPr/>
              <p:nvPr/>
            </p:nvSpPr>
            <p:spPr>
              <a:xfrm flipH="1">
                <a:off x="4328802" y="2943647"/>
                <a:ext cx="352722" cy="172242"/>
              </a:xfrm>
              <a:prstGeom prst="right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3" name="Rectangle 22"/>
            <p:cNvSpPr/>
            <p:nvPr/>
          </p:nvSpPr>
          <p:spPr>
            <a:xfrm>
              <a:off x="6391564" y="4085754"/>
              <a:ext cx="1096114" cy="772558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1" name="Straight Connector 40"/>
            <p:cNvCxnSpPr/>
            <p:nvPr/>
          </p:nvCxnSpPr>
          <p:spPr>
            <a:xfrm flipH="1" flipV="1">
              <a:off x="7620001" y="4387274"/>
              <a:ext cx="922328" cy="13699"/>
            </a:xfrm>
            <a:prstGeom prst="line">
              <a:avLst/>
            </a:prstGeom>
            <a:ln w="285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flipH="1" flipV="1">
              <a:off x="7582421" y="4687076"/>
              <a:ext cx="416140" cy="5042"/>
            </a:xfrm>
            <a:prstGeom prst="line">
              <a:avLst/>
            </a:prstGeom>
            <a:ln w="285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821986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Rectangle 48"/>
          <p:cNvSpPr/>
          <p:nvPr/>
        </p:nvSpPr>
        <p:spPr>
          <a:xfrm>
            <a:off x="253745" y="5324656"/>
            <a:ext cx="8890255" cy="120214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800191" y="2511756"/>
            <a:ext cx="8229600" cy="914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i-FI"/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7"/>
          </p:nvPr>
        </p:nvSpPr>
        <p:spPr>
          <a:xfrm>
            <a:off x="4188757" y="6659715"/>
            <a:ext cx="1544637" cy="125413"/>
          </a:xfrm>
        </p:spPr>
        <p:txBody>
          <a:bodyPr/>
          <a:lstStyle/>
          <a:p>
            <a:pPr>
              <a:defRPr/>
            </a:pPr>
            <a:fld id="{0D3A51F9-2EAB-4990-902E-03E24A815F8E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  <p:sp>
        <p:nvSpPr>
          <p:cNvPr id="11" name="TextShape 1"/>
          <p:cNvSpPr txBox="1">
            <a:spLocks noChangeArrowheads="1"/>
          </p:cNvSpPr>
          <p:nvPr/>
        </p:nvSpPr>
        <p:spPr bwMode="auto">
          <a:xfrm>
            <a:off x="856855" y="15128"/>
            <a:ext cx="8724421" cy="5067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r>
              <a:rPr lang="en-US" sz="3200" b="1" dirty="0" err="1" smtClean="0">
                <a:solidFill>
                  <a:srgbClr val="FF7900"/>
                </a:solidFill>
              </a:rPr>
              <a:t>Tiukan</a:t>
            </a:r>
            <a:r>
              <a:rPr lang="en-US" sz="3200" b="1" dirty="0" smtClean="0">
                <a:solidFill>
                  <a:srgbClr val="FF7900"/>
                </a:solidFill>
              </a:rPr>
              <a:t> </a:t>
            </a:r>
            <a:r>
              <a:rPr lang="en-US" sz="3200" b="1" dirty="0" err="1" smtClean="0">
                <a:solidFill>
                  <a:srgbClr val="FF7900"/>
                </a:solidFill>
              </a:rPr>
              <a:t>sidoksen</a:t>
            </a:r>
            <a:r>
              <a:rPr lang="en-US" sz="3200" b="1" dirty="0" smtClean="0">
                <a:solidFill>
                  <a:srgbClr val="FF7900"/>
                </a:solidFill>
              </a:rPr>
              <a:t> </a:t>
            </a:r>
            <a:r>
              <a:rPr lang="en-US" sz="3200" b="1" dirty="0" err="1" smtClean="0">
                <a:solidFill>
                  <a:srgbClr val="FF7900"/>
                </a:solidFill>
              </a:rPr>
              <a:t>menetelmä</a:t>
            </a:r>
            <a:r>
              <a:rPr lang="en-US" sz="3200" b="1" dirty="0" smtClean="0">
                <a:solidFill>
                  <a:srgbClr val="FF7900"/>
                </a:solidFill>
              </a:rPr>
              <a:t>, </a:t>
            </a:r>
            <a:r>
              <a:rPr lang="en-US" sz="3200" b="1" dirty="0" err="1" smtClean="0">
                <a:solidFill>
                  <a:srgbClr val="FF7900"/>
                </a:solidFill>
              </a:rPr>
              <a:t>tuloksia</a:t>
            </a:r>
            <a:r>
              <a:rPr lang="en-US" sz="3200" b="1" dirty="0" smtClean="0">
                <a:solidFill>
                  <a:srgbClr val="FF7900"/>
                </a:solidFill>
              </a:rPr>
              <a:t>  </a:t>
            </a:r>
            <a:endParaRPr lang="en-US" dirty="0"/>
          </a:p>
        </p:txBody>
      </p:sp>
      <p:grpSp>
        <p:nvGrpSpPr>
          <p:cNvPr id="21" name="Group 20"/>
          <p:cNvGrpSpPr/>
          <p:nvPr/>
        </p:nvGrpSpPr>
        <p:grpSpPr>
          <a:xfrm>
            <a:off x="86146" y="2743037"/>
            <a:ext cx="6304487" cy="3783763"/>
            <a:chOff x="86146" y="2743037"/>
            <a:chExt cx="6304487" cy="3783763"/>
          </a:xfrm>
        </p:grpSpPr>
        <p:grpSp>
          <p:nvGrpSpPr>
            <p:cNvPr id="66" name="Group 65"/>
            <p:cNvGrpSpPr/>
            <p:nvPr/>
          </p:nvGrpSpPr>
          <p:grpSpPr>
            <a:xfrm>
              <a:off x="86146" y="2743037"/>
              <a:ext cx="4793514" cy="1692782"/>
              <a:chOff x="92870" y="2758568"/>
              <a:chExt cx="4793514" cy="1692782"/>
            </a:xfrm>
          </p:grpSpPr>
          <p:sp>
            <p:nvSpPr>
              <p:cNvPr id="13" name="TextBox 12"/>
              <p:cNvSpPr txBox="1"/>
              <p:nvPr/>
            </p:nvSpPr>
            <p:spPr>
              <a:xfrm>
                <a:off x="361150" y="2758568"/>
                <a:ext cx="425695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i-FI" dirty="0" smtClean="0"/>
                  <a:t>Kaksi samanlaista atomia alkeiskopissa </a:t>
                </a:r>
                <a:endParaRPr lang="fi-FI" dirty="0"/>
              </a:p>
            </p:txBody>
          </p:sp>
          <p:grpSp>
            <p:nvGrpSpPr>
              <p:cNvPr id="40" name="Group 39"/>
              <p:cNvGrpSpPr/>
              <p:nvPr/>
            </p:nvGrpSpPr>
            <p:grpSpPr>
              <a:xfrm>
                <a:off x="92870" y="3218180"/>
                <a:ext cx="4793514" cy="1233170"/>
                <a:chOff x="-206091" y="4186309"/>
                <a:chExt cx="4793514" cy="1233170"/>
              </a:xfrm>
            </p:grpSpPr>
            <p:grpSp>
              <p:nvGrpSpPr>
                <p:cNvPr id="22" name="Group 21"/>
                <p:cNvGrpSpPr/>
                <p:nvPr/>
              </p:nvGrpSpPr>
              <p:grpSpPr>
                <a:xfrm>
                  <a:off x="-206091" y="4381642"/>
                  <a:ext cx="4793514" cy="1037837"/>
                  <a:chOff x="2714384" y="3259067"/>
                  <a:chExt cx="4793514" cy="1037837"/>
                </a:xfrm>
              </p:grpSpPr>
              <p:grpSp>
                <p:nvGrpSpPr>
                  <p:cNvPr id="26" name="Group 25"/>
                  <p:cNvGrpSpPr/>
                  <p:nvPr/>
                </p:nvGrpSpPr>
                <p:grpSpPr>
                  <a:xfrm>
                    <a:off x="2714384" y="3259067"/>
                    <a:ext cx="4793514" cy="707886"/>
                    <a:chOff x="2714384" y="3259067"/>
                    <a:chExt cx="4793514" cy="707886"/>
                  </a:xfrm>
                </p:grpSpPr>
                <p:grpSp>
                  <p:nvGrpSpPr>
                    <p:cNvPr id="29" name="Group 28"/>
                    <p:cNvGrpSpPr/>
                    <p:nvPr/>
                  </p:nvGrpSpPr>
                  <p:grpSpPr>
                    <a:xfrm>
                      <a:off x="3433427" y="3602271"/>
                      <a:ext cx="830309" cy="350502"/>
                      <a:chOff x="3433427" y="3602271"/>
                      <a:chExt cx="830309" cy="350502"/>
                    </a:xfrm>
                  </p:grpSpPr>
                  <p:sp>
                    <p:nvSpPr>
                      <p:cNvPr id="38" name="Oval 37"/>
                      <p:cNvSpPr/>
                      <p:nvPr/>
                    </p:nvSpPr>
                    <p:spPr>
                      <a:xfrm>
                        <a:off x="3933322" y="3602271"/>
                        <a:ext cx="330414" cy="344098"/>
                      </a:xfrm>
                      <a:prstGeom prst="ellipse">
                        <a:avLst/>
                      </a:prstGeom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39" name="Oval 38"/>
                      <p:cNvSpPr/>
                      <p:nvPr/>
                    </p:nvSpPr>
                    <p:spPr>
                      <a:xfrm>
                        <a:off x="3433427" y="3608675"/>
                        <a:ext cx="330414" cy="344098"/>
                      </a:xfrm>
                      <a:prstGeom prst="ellipse">
                        <a:avLst/>
                      </a:prstGeom>
                      <a:solidFill>
                        <a:schemeClr val="bg1">
                          <a:lumMod val="50000"/>
                        </a:schemeClr>
                      </a:solidFill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</p:grpSp>
                <p:sp>
                  <p:nvSpPr>
                    <p:cNvPr id="30" name="TextBox 29"/>
                    <p:cNvSpPr txBox="1"/>
                    <p:nvPr/>
                  </p:nvSpPr>
                  <p:spPr>
                    <a:xfrm>
                      <a:off x="2714384" y="3259067"/>
                      <a:ext cx="697627" cy="707886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US" sz="4000" dirty="0" smtClean="0"/>
                        <a:t>…</a:t>
                      </a:r>
                      <a:endParaRPr lang="en-US" sz="4000" dirty="0"/>
                    </a:p>
                  </p:txBody>
                </p:sp>
                <p:sp>
                  <p:nvSpPr>
                    <p:cNvPr id="31" name="TextBox 30"/>
                    <p:cNvSpPr txBox="1"/>
                    <p:nvPr/>
                  </p:nvSpPr>
                  <p:spPr>
                    <a:xfrm>
                      <a:off x="6810271" y="3259067"/>
                      <a:ext cx="697627" cy="707886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US" sz="4000" dirty="0" smtClean="0"/>
                        <a:t>…</a:t>
                      </a:r>
                      <a:endParaRPr lang="en-US" sz="4000" dirty="0"/>
                    </a:p>
                  </p:txBody>
                </p:sp>
                <p:grpSp>
                  <p:nvGrpSpPr>
                    <p:cNvPr id="32" name="Group 31"/>
                    <p:cNvGrpSpPr/>
                    <p:nvPr/>
                  </p:nvGrpSpPr>
                  <p:grpSpPr>
                    <a:xfrm>
                      <a:off x="4678454" y="3599691"/>
                      <a:ext cx="830309" cy="350502"/>
                      <a:chOff x="3433427" y="3602271"/>
                      <a:chExt cx="830309" cy="350502"/>
                    </a:xfrm>
                  </p:grpSpPr>
                  <p:sp>
                    <p:nvSpPr>
                      <p:cNvPr id="36" name="Oval 35"/>
                      <p:cNvSpPr/>
                      <p:nvPr/>
                    </p:nvSpPr>
                    <p:spPr>
                      <a:xfrm>
                        <a:off x="3933322" y="3602271"/>
                        <a:ext cx="330414" cy="344098"/>
                      </a:xfrm>
                      <a:prstGeom prst="ellipse">
                        <a:avLst/>
                      </a:prstGeom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37" name="Oval 36"/>
                      <p:cNvSpPr/>
                      <p:nvPr/>
                    </p:nvSpPr>
                    <p:spPr>
                      <a:xfrm>
                        <a:off x="3433427" y="3608675"/>
                        <a:ext cx="330414" cy="344098"/>
                      </a:xfrm>
                      <a:prstGeom prst="ellipse">
                        <a:avLst/>
                      </a:prstGeom>
                      <a:solidFill>
                        <a:schemeClr val="bg1">
                          <a:lumMod val="50000"/>
                        </a:schemeClr>
                      </a:solidFill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</p:grpSp>
                <p:grpSp>
                  <p:nvGrpSpPr>
                    <p:cNvPr id="33" name="Group 32"/>
                    <p:cNvGrpSpPr/>
                    <p:nvPr/>
                  </p:nvGrpSpPr>
                  <p:grpSpPr>
                    <a:xfrm>
                      <a:off x="5923481" y="3597111"/>
                      <a:ext cx="830309" cy="350502"/>
                      <a:chOff x="3433427" y="3602271"/>
                      <a:chExt cx="830309" cy="350502"/>
                    </a:xfrm>
                  </p:grpSpPr>
                  <p:sp>
                    <p:nvSpPr>
                      <p:cNvPr id="34" name="Oval 33"/>
                      <p:cNvSpPr/>
                      <p:nvPr/>
                    </p:nvSpPr>
                    <p:spPr>
                      <a:xfrm>
                        <a:off x="3933322" y="3602271"/>
                        <a:ext cx="330414" cy="344098"/>
                      </a:xfrm>
                      <a:prstGeom prst="ellipse">
                        <a:avLst/>
                      </a:prstGeom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35" name="Oval 34"/>
                      <p:cNvSpPr/>
                      <p:nvPr/>
                    </p:nvSpPr>
                    <p:spPr>
                      <a:xfrm>
                        <a:off x="3433427" y="3608675"/>
                        <a:ext cx="330414" cy="344098"/>
                      </a:xfrm>
                      <a:prstGeom prst="ellipse">
                        <a:avLst/>
                      </a:prstGeom>
                      <a:solidFill>
                        <a:schemeClr val="bg1">
                          <a:lumMod val="50000"/>
                        </a:schemeClr>
                      </a:solidFill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</p:grpSp>
              </p:grpSp>
              <p:graphicFrame>
                <p:nvGraphicFramePr>
                  <p:cNvPr id="27" name="Object 26"/>
                  <p:cNvGraphicFramePr>
                    <a:graphicFrameLocks noChangeAspect="1"/>
                  </p:cNvGraphicFramePr>
                  <p:nvPr>
                    <p:extLst/>
                  </p:nvPr>
                </p:nvGraphicFramePr>
                <p:xfrm>
                  <a:off x="4567789" y="4095292"/>
                  <a:ext cx="182563" cy="201612"/>
                </p:xfrm>
                <a:graphic>
                  <a:graphicData uri="http://schemas.openxmlformats.org/presentationml/2006/ole">
                    <mc:AlternateContent xmlns:mc="http://schemas.openxmlformats.org/markup-compatibility/2006">
                      <mc:Choice xmlns:v="urn:schemas-microsoft-com:vml" Requires="v">
                        <p:oleObj spid="_x0000_s138346" name="Equation" r:id="rId3" imgW="126720" imgH="139680" progId="Equation.DSMT4">
                          <p:embed/>
                        </p:oleObj>
                      </mc:Choice>
                      <mc:Fallback>
                        <p:oleObj name="Equation" r:id="rId3" imgW="126720" imgH="139680" progId="Equation.DSMT4">
                          <p:embed/>
                          <p:pic>
                            <p:nvPicPr>
                              <p:cNvPr id="27" name="Object 26"/>
                              <p:cNvPicPr>
                                <a:picLocks noChangeAspect="1" noChangeArrowheads="1"/>
                              </p:cNvPicPr>
                              <p:nvPr/>
                            </p:nvPicPr>
                            <p:blipFill>
                              <a:blip r:embed="rId4"/>
                              <a:srcRect/>
                              <a:stretch>
                                <a:fillRect/>
                              </a:stretch>
                            </p:blipFill>
                            <p:spPr bwMode="auto">
                              <a:xfrm>
                                <a:off x="4567789" y="4095292"/>
                                <a:ext cx="182563" cy="201612"/>
                              </a:xfrm>
                              <a:prstGeom prst="rect">
                                <a:avLst/>
                              </a:prstGeom>
                              <a:solidFill>
                                <a:schemeClr val="bg1"/>
                              </a:solidFill>
                              <a:ln>
                                <a:solidFill>
                                  <a:schemeClr val="bg1"/>
                                </a:solidFill>
                              </a:ln>
                              <a:extLst/>
                            </p:spPr>
                          </p:pic>
                        </p:oleObj>
                      </mc:Fallback>
                    </mc:AlternateContent>
                  </a:graphicData>
                </a:graphic>
              </p:graphicFrame>
              <p:cxnSp>
                <p:nvCxnSpPr>
                  <p:cNvPr id="28" name="Straight Arrow Connector 27"/>
                  <p:cNvCxnSpPr/>
                  <p:nvPr/>
                </p:nvCxnSpPr>
                <p:spPr>
                  <a:xfrm>
                    <a:off x="4083804" y="4068255"/>
                    <a:ext cx="1301857" cy="0"/>
                  </a:xfrm>
                  <a:prstGeom prst="straightConnector1">
                    <a:avLst/>
                  </a:prstGeom>
                  <a:ln w="19050">
                    <a:solidFill>
                      <a:schemeClr val="tx1"/>
                    </a:solidFill>
                    <a:headEnd type="arrow" w="med" len="med"/>
                    <a:tailEnd type="arrow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23" name="TextBox 22"/>
                <p:cNvSpPr txBox="1"/>
                <p:nvPr/>
              </p:nvSpPr>
              <p:spPr>
                <a:xfrm>
                  <a:off x="191275" y="4186309"/>
                  <a:ext cx="239892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fi-FI" dirty="0" smtClean="0"/>
                    <a:t>Vahva ja heikko sidos</a:t>
                  </a:r>
                  <a:endParaRPr lang="en-US" dirty="0"/>
                </a:p>
              </p:txBody>
            </p:sp>
          </p:grpSp>
          <p:cxnSp>
            <p:nvCxnSpPr>
              <p:cNvPr id="24" name="Straight Arrow Connector 23"/>
              <p:cNvCxnSpPr/>
              <p:nvPr/>
            </p:nvCxnSpPr>
            <p:spPr>
              <a:xfrm>
                <a:off x="856855" y="3557892"/>
                <a:ext cx="373495" cy="182681"/>
              </a:xfrm>
              <a:prstGeom prst="straightConnector1">
                <a:avLst/>
              </a:prstGeom>
              <a:ln w="19050">
                <a:solidFill>
                  <a:schemeClr val="accent1">
                    <a:lumMod val="75000"/>
                  </a:schemeClr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Arrow Connector 24"/>
              <p:cNvCxnSpPr/>
              <p:nvPr/>
            </p:nvCxnSpPr>
            <p:spPr>
              <a:xfrm>
                <a:off x="1698703" y="3557892"/>
                <a:ext cx="140382" cy="260751"/>
              </a:xfrm>
              <a:prstGeom prst="straightConnector1">
                <a:avLst/>
              </a:prstGeom>
              <a:ln w="19050">
                <a:solidFill>
                  <a:schemeClr val="accent1">
                    <a:lumMod val="75000"/>
                  </a:schemeClr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Straight Connector 60"/>
              <p:cNvCxnSpPr/>
              <p:nvPr/>
            </p:nvCxnSpPr>
            <p:spPr>
              <a:xfrm>
                <a:off x="454345" y="3105963"/>
                <a:ext cx="4083225" cy="7296"/>
              </a:xfrm>
              <a:prstGeom prst="line">
                <a:avLst/>
              </a:prstGeom>
              <a:ln w="28575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0" name="Group 19"/>
            <p:cNvGrpSpPr/>
            <p:nvPr/>
          </p:nvGrpSpPr>
          <p:grpSpPr>
            <a:xfrm>
              <a:off x="253745" y="4678950"/>
              <a:ext cx="6136888" cy="1847850"/>
              <a:chOff x="253745" y="4678950"/>
              <a:chExt cx="6136888" cy="1847850"/>
            </a:xfrm>
          </p:grpSpPr>
          <p:grpSp>
            <p:nvGrpSpPr>
              <p:cNvPr id="19" name="Group 18"/>
              <p:cNvGrpSpPr/>
              <p:nvPr/>
            </p:nvGrpSpPr>
            <p:grpSpPr>
              <a:xfrm>
                <a:off x="253745" y="4678950"/>
                <a:ext cx="6136888" cy="1847850"/>
                <a:chOff x="253745" y="4678950"/>
                <a:chExt cx="6136888" cy="1847850"/>
              </a:xfrm>
            </p:grpSpPr>
            <p:grpSp>
              <p:nvGrpSpPr>
                <p:cNvPr id="53" name="Group 52"/>
                <p:cNvGrpSpPr/>
                <p:nvPr/>
              </p:nvGrpSpPr>
              <p:grpSpPr>
                <a:xfrm>
                  <a:off x="256533" y="4678950"/>
                  <a:ext cx="6134100" cy="1847850"/>
                  <a:chOff x="2211349" y="4678622"/>
                  <a:chExt cx="6134100" cy="1847850"/>
                </a:xfrm>
              </p:grpSpPr>
              <p:pic>
                <p:nvPicPr>
                  <p:cNvPr id="16" name="Picture 15"/>
                  <p:cNvPicPr>
                    <a:picLocks noChangeAspect="1"/>
                  </p:cNvPicPr>
                  <p:nvPr/>
                </p:nvPicPr>
                <p:blipFill>
                  <a:blip r:embed="rId5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2211349" y="4678622"/>
                    <a:ext cx="6134100" cy="1847850"/>
                  </a:xfrm>
                  <a:prstGeom prst="rect">
                    <a:avLst/>
                  </a:prstGeom>
                </p:spPr>
              </p:pic>
              <p:sp>
                <p:nvSpPr>
                  <p:cNvPr id="43" name="Rectangle 42"/>
                  <p:cNvSpPr/>
                  <p:nvPr/>
                </p:nvSpPr>
                <p:spPr>
                  <a:xfrm>
                    <a:off x="6681600" y="4925466"/>
                    <a:ext cx="1094642" cy="797724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i-FI"/>
                  </a:p>
                </p:txBody>
              </p:sp>
            </p:grpSp>
            <p:sp>
              <p:nvSpPr>
                <p:cNvPr id="15" name="Rectangle 14"/>
                <p:cNvSpPr/>
                <p:nvPr/>
              </p:nvSpPr>
              <p:spPr>
                <a:xfrm>
                  <a:off x="626248" y="4794726"/>
                  <a:ext cx="1320715" cy="1321062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17" name="Group 16"/>
                <p:cNvGrpSpPr/>
                <p:nvPr/>
              </p:nvGrpSpPr>
              <p:grpSpPr>
                <a:xfrm>
                  <a:off x="253745" y="5612400"/>
                  <a:ext cx="1672253" cy="369332"/>
                  <a:chOff x="255064" y="5598491"/>
                  <a:chExt cx="1672253" cy="369332"/>
                </a:xfrm>
              </p:grpSpPr>
              <p:sp>
                <p:nvSpPr>
                  <p:cNvPr id="67" name="TextBox 66"/>
                  <p:cNvSpPr txBox="1"/>
                  <p:nvPr/>
                </p:nvSpPr>
                <p:spPr>
                  <a:xfrm>
                    <a:off x="255064" y="5598491"/>
                    <a:ext cx="1672253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fi-FI" dirty="0" smtClean="0"/>
                      <a:t>Energia-aukko</a:t>
                    </a:r>
                    <a:endParaRPr lang="fi-FI" dirty="0"/>
                  </a:p>
                </p:txBody>
              </p:sp>
              <p:cxnSp>
                <p:nvCxnSpPr>
                  <p:cNvPr id="70" name="Straight Connector 69"/>
                  <p:cNvCxnSpPr/>
                  <p:nvPr/>
                </p:nvCxnSpPr>
                <p:spPr>
                  <a:xfrm>
                    <a:off x="325401" y="5953837"/>
                    <a:ext cx="1491930" cy="0"/>
                  </a:xfrm>
                  <a:prstGeom prst="line">
                    <a:avLst/>
                  </a:prstGeom>
                  <a:ln w="28575">
                    <a:solidFill>
                      <a:schemeClr val="accent4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71" name="Straight Arrow Connector 70"/>
                <p:cNvCxnSpPr/>
                <p:nvPr/>
              </p:nvCxnSpPr>
              <p:spPr>
                <a:xfrm flipV="1">
                  <a:off x="1377970" y="5612400"/>
                  <a:ext cx="535688" cy="74003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81" name="Rectangle 80"/>
                <p:cNvSpPr/>
                <p:nvPr/>
              </p:nvSpPr>
              <p:spPr>
                <a:xfrm>
                  <a:off x="379750" y="6103305"/>
                  <a:ext cx="657128" cy="218328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fi-FI" dirty="0" smtClean="0"/>
                    <a:t>D</a:t>
                  </a:r>
                  <a:endParaRPr lang="en-US" dirty="0"/>
                </a:p>
              </p:txBody>
            </p:sp>
          </p:grpSp>
          <p:sp>
            <p:nvSpPr>
              <p:cNvPr id="72" name="Rectangle 71"/>
              <p:cNvSpPr/>
              <p:nvPr/>
            </p:nvSpPr>
            <p:spPr>
              <a:xfrm>
                <a:off x="4656854" y="4778477"/>
                <a:ext cx="1320715" cy="1321062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18" name="Rectangle 17"/>
          <p:cNvSpPr/>
          <p:nvPr/>
        </p:nvSpPr>
        <p:spPr>
          <a:xfrm>
            <a:off x="5733394" y="6099539"/>
            <a:ext cx="573956" cy="23646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 smtClean="0"/>
              <a:t>D</a:t>
            </a:r>
            <a:endParaRPr lang="en-US" dirty="0"/>
          </a:p>
        </p:txBody>
      </p:sp>
      <p:grpSp>
        <p:nvGrpSpPr>
          <p:cNvPr id="41" name="Group 40"/>
          <p:cNvGrpSpPr/>
          <p:nvPr/>
        </p:nvGrpSpPr>
        <p:grpSpPr>
          <a:xfrm>
            <a:off x="507241" y="558159"/>
            <a:ext cx="8543058" cy="3640353"/>
            <a:chOff x="507241" y="558159"/>
            <a:chExt cx="8543058" cy="3640353"/>
          </a:xfrm>
        </p:grpSpPr>
        <p:grpSp>
          <p:nvGrpSpPr>
            <p:cNvPr id="69" name="Group 68"/>
            <p:cNvGrpSpPr/>
            <p:nvPr/>
          </p:nvGrpSpPr>
          <p:grpSpPr>
            <a:xfrm>
              <a:off x="951239" y="558159"/>
              <a:ext cx="8099060" cy="3640353"/>
              <a:chOff x="951239" y="558159"/>
              <a:chExt cx="8099060" cy="3640353"/>
            </a:xfrm>
          </p:grpSpPr>
          <p:grpSp>
            <p:nvGrpSpPr>
              <p:cNvPr id="5" name="Group 4"/>
              <p:cNvGrpSpPr/>
              <p:nvPr/>
            </p:nvGrpSpPr>
            <p:grpSpPr>
              <a:xfrm>
                <a:off x="5278399" y="560935"/>
                <a:ext cx="3771900" cy="3637577"/>
                <a:chOff x="5169653" y="1635296"/>
                <a:chExt cx="3771900" cy="3637577"/>
              </a:xfrm>
            </p:grpSpPr>
            <p:pic>
              <p:nvPicPr>
                <p:cNvPr id="6" name="Picture 5"/>
                <p:cNvPicPr>
                  <a:picLocks noChangeAspect="1"/>
                </p:cNvPicPr>
                <p:nvPr/>
              </p:nvPicPr>
              <p:blipFill>
                <a:blip r:embed="rId6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5169653" y="1635296"/>
                  <a:ext cx="3771900" cy="3219450"/>
                </a:xfrm>
                <a:prstGeom prst="rect">
                  <a:avLst/>
                </a:prstGeom>
              </p:spPr>
            </p:pic>
            <p:sp>
              <p:nvSpPr>
                <p:cNvPr id="7" name="TextBox 6"/>
                <p:cNvSpPr txBox="1"/>
                <p:nvPr/>
              </p:nvSpPr>
              <p:spPr>
                <a:xfrm>
                  <a:off x="6359653" y="4903541"/>
                  <a:ext cx="235192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 smtClean="0"/>
                    <a:t>1. </a:t>
                  </a:r>
                  <a:r>
                    <a:rPr lang="en-US" dirty="0" err="1" smtClean="0"/>
                    <a:t>Brillouinin</a:t>
                  </a:r>
                  <a:r>
                    <a:rPr lang="en-US" dirty="0" smtClean="0"/>
                    <a:t> </a:t>
                  </a:r>
                  <a:r>
                    <a:rPr lang="en-US" dirty="0" err="1" smtClean="0"/>
                    <a:t>vyöhyke</a:t>
                  </a:r>
                  <a:endParaRPr lang="en-US" dirty="0"/>
                </a:p>
              </p:txBody>
            </p:sp>
            <p:cxnSp>
              <p:nvCxnSpPr>
                <p:cNvPr id="8" name="Straight Arrow Connector 7"/>
                <p:cNvCxnSpPr/>
                <p:nvPr/>
              </p:nvCxnSpPr>
              <p:spPr>
                <a:xfrm>
                  <a:off x="5494149" y="4854746"/>
                  <a:ext cx="3122909" cy="0"/>
                </a:xfrm>
                <a:prstGeom prst="straightConnector1">
                  <a:avLst/>
                </a:prstGeom>
                <a:ln w="28575">
                  <a:solidFill>
                    <a:schemeClr val="tx1"/>
                  </a:solidFill>
                  <a:headEnd type="triangle" w="med" len="med"/>
                  <a:tailEnd type="triangl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68" name="Group 67"/>
              <p:cNvGrpSpPr/>
              <p:nvPr/>
            </p:nvGrpSpPr>
            <p:grpSpPr>
              <a:xfrm>
                <a:off x="951239" y="558159"/>
                <a:ext cx="4304077" cy="2090499"/>
                <a:chOff x="951239" y="558159"/>
                <a:chExt cx="4304077" cy="2090499"/>
              </a:xfrm>
            </p:grpSpPr>
            <p:graphicFrame>
              <p:nvGraphicFramePr>
                <p:cNvPr id="9" name="Object 8"/>
                <p:cNvGraphicFramePr>
                  <a:graphicFrameLocks noChangeAspect="1"/>
                </p:cNvGraphicFramePr>
                <p:nvPr>
                  <p:extLst/>
                </p:nvPr>
              </p:nvGraphicFramePr>
              <p:xfrm>
                <a:off x="1116703" y="1628647"/>
                <a:ext cx="4138613" cy="584200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138347" name="Equation" r:id="rId7" imgW="2882880" imgH="406080" progId="Equation.DSMT4">
                        <p:embed/>
                      </p:oleObj>
                    </mc:Choice>
                    <mc:Fallback>
                      <p:oleObj name="Equation" r:id="rId7" imgW="2882880" imgH="406080" progId="Equation.DSMT4">
                        <p:embed/>
                        <p:pic>
                          <p:nvPicPr>
                            <p:cNvPr id="9" name="Object 8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8"/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1116703" y="1628647"/>
                              <a:ext cx="4138613" cy="584200"/>
                            </a:xfrm>
                            <a:prstGeom prst="rect">
                              <a:avLst/>
                            </a:prstGeom>
                            <a:noFill/>
                            <a:extLst/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  <p:graphicFrame>
              <p:nvGraphicFramePr>
                <p:cNvPr id="10" name="Object 9"/>
                <p:cNvGraphicFramePr>
                  <a:graphicFrameLocks noChangeAspect="1"/>
                </p:cNvGraphicFramePr>
                <p:nvPr>
                  <p:extLst/>
                </p:nvPr>
              </p:nvGraphicFramePr>
              <p:xfrm>
                <a:off x="1116703" y="2314013"/>
                <a:ext cx="2151063" cy="293687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138348" name="Equation" r:id="rId9" imgW="1498320" imgH="203040" progId="Equation.3">
                        <p:embed/>
                      </p:oleObj>
                    </mc:Choice>
                    <mc:Fallback>
                      <p:oleObj name="Equation" r:id="rId9" imgW="1498320" imgH="203040" progId="Equation.3">
                        <p:embed/>
                        <p:pic>
                          <p:nvPicPr>
                            <p:cNvPr id="10" name="Object 9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10"/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1116703" y="2314013"/>
                              <a:ext cx="2151063" cy="293687"/>
                            </a:xfrm>
                            <a:prstGeom prst="rect">
                              <a:avLst/>
                            </a:prstGeom>
                            <a:noFill/>
                            <a:extLst/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  <p:sp>
              <p:nvSpPr>
                <p:cNvPr id="12" name="TextBox 11"/>
                <p:cNvSpPr txBox="1"/>
                <p:nvPr/>
              </p:nvSpPr>
              <p:spPr>
                <a:xfrm>
                  <a:off x="951239" y="558159"/>
                  <a:ext cx="3634328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 smtClean="0"/>
                    <a:t>1D </a:t>
                  </a:r>
                  <a:r>
                    <a:rPr lang="en-US" dirty="0" err="1" smtClean="0"/>
                    <a:t>ketju</a:t>
                  </a:r>
                  <a:r>
                    <a:rPr lang="en-US" dirty="0" smtClean="0"/>
                    <a:t> </a:t>
                  </a:r>
                  <a:r>
                    <a:rPr lang="en-US" dirty="0" err="1" smtClean="0"/>
                    <a:t>identtisiä</a:t>
                  </a:r>
                  <a:r>
                    <a:rPr lang="en-US" dirty="0" smtClean="0"/>
                    <a:t> </a:t>
                  </a:r>
                  <a:r>
                    <a:rPr lang="en-US" dirty="0" err="1" smtClean="0"/>
                    <a:t>ytimiä</a:t>
                  </a:r>
                  <a:r>
                    <a:rPr lang="en-US" dirty="0" smtClean="0"/>
                    <a:t> (</a:t>
                  </a:r>
                  <a:r>
                    <a:rPr lang="en-US" dirty="0" err="1" smtClean="0"/>
                    <a:t>ioneita</a:t>
                  </a:r>
                  <a:r>
                    <a:rPr lang="en-US" dirty="0" smtClean="0"/>
                    <a:t>):</a:t>
                  </a:r>
                  <a:endParaRPr lang="en-US" dirty="0"/>
                </a:p>
              </p:txBody>
            </p:sp>
            <p:sp>
              <p:nvSpPr>
                <p:cNvPr id="60" name="Rectangle 59"/>
                <p:cNvSpPr/>
                <p:nvPr/>
              </p:nvSpPr>
              <p:spPr>
                <a:xfrm>
                  <a:off x="1043602" y="1613279"/>
                  <a:ext cx="4211714" cy="1035379"/>
                </a:xfrm>
                <a:prstGeom prst="rect">
                  <a:avLst/>
                </a:prstGeom>
                <a:noFill/>
                <a:ln w="28575">
                  <a:solidFill>
                    <a:schemeClr val="accent4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i-FI"/>
                </a:p>
              </p:txBody>
            </p:sp>
          </p:grpSp>
        </p:grpSp>
        <p:graphicFrame>
          <p:nvGraphicFramePr>
            <p:cNvPr id="65" name="Object 64"/>
            <p:cNvGraphicFramePr>
              <a:graphicFrameLocks noChangeAspect="1"/>
            </p:cNvGraphicFramePr>
            <p:nvPr>
              <p:extLst/>
            </p:nvPr>
          </p:nvGraphicFramePr>
          <p:xfrm>
            <a:off x="1024511" y="923297"/>
            <a:ext cx="1904775" cy="39762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8349" name="Equation" r:id="rId11" imgW="1180800" imgH="228600" progId="Equation.3">
                    <p:embed/>
                  </p:oleObj>
                </mc:Choice>
                <mc:Fallback>
                  <p:oleObj name="Equation" r:id="rId11" imgW="1180800" imgH="228600" progId="Equation.3">
                    <p:embed/>
                    <p:pic>
                      <p:nvPicPr>
                        <p:cNvPr id="65" name="Object 6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24511" y="923297"/>
                          <a:ext cx="1904775" cy="397620"/>
                        </a:xfrm>
                        <a:prstGeom prst="rect">
                          <a:avLst/>
                        </a:prstGeom>
                        <a:noFill/>
                        <a:ln w="28575">
                          <a:solidFill>
                            <a:schemeClr val="accent1"/>
                          </a:solidFill>
                        </a:ln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74" name="Right Arrow 73"/>
            <p:cNvSpPr/>
            <p:nvPr/>
          </p:nvSpPr>
          <p:spPr>
            <a:xfrm>
              <a:off x="507241" y="1696117"/>
              <a:ext cx="379891" cy="172242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6" name="Group 45"/>
          <p:cNvGrpSpPr/>
          <p:nvPr/>
        </p:nvGrpSpPr>
        <p:grpSpPr>
          <a:xfrm>
            <a:off x="1997597" y="1880738"/>
            <a:ext cx="7092615" cy="4157253"/>
            <a:chOff x="1997597" y="1880738"/>
            <a:chExt cx="7092615" cy="4157253"/>
          </a:xfrm>
        </p:grpSpPr>
        <p:sp>
          <p:nvSpPr>
            <p:cNvPr id="79" name="TextBox 78"/>
            <p:cNvSpPr txBox="1"/>
            <p:nvPr/>
          </p:nvSpPr>
          <p:spPr>
            <a:xfrm>
              <a:off x="6321810" y="1880738"/>
              <a:ext cx="168507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i-FI" dirty="0" smtClean="0"/>
                <a:t>Fermi -energia</a:t>
              </a:r>
              <a:endParaRPr lang="fi-FI" dirty="0"/>
            </a:p>
          </p:txBody>
        </p:sp>
        <p:grpSp>
          <p:nvGrpSpPr>
            <p:cNvPr id="85" name="Group 84"/>
            <p:cNvGrpSpPr/>
            <p:nvPr/>
          </p:nvGrpSpPr>
          <p:grpSpPr>
            <a:xfrm>
              <a:off x="1997597" y="2284565"/>
              <a:ext cx="7092615" cy="3620265"/>
              <a:chOff x="1997597" y="2284565"/>
              <a:chExt cx="7092615" cy="3620265"/>
            </a:xfrm>
          </p:grpSpPr>
          <p:sp>
            <p:nvSpPr>
              <p:cNvPr id="73" name="TextBox 72"/>
              <p:cNvSpPr txBox="1"/>
              <p:nvPr/>
            </p:nvSpPr>
            <p:spPr>
              <a:xfrm>
                <a:off x="6224067" y="4453994"/>
                <a:ext cx="2866145" cy="646331"/>
              </a:xfrm>
              <a:prstGeom prst="rect">
                <a:avLst/>
              </a:prstGeom>
              <a:noFill/>
              <a:ln w="28575">
                <a:solidFill>
                  <a:srgbClr val="FF0000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fi-FI" dirty="0" smtClean="0"/>
                  <a:t>Pariton määrä elektroneja/ alkeiskoppi  </a:t>
                </a:r>
                <a:r>
                  <a:rPr lang="fi-FI" dirty="0" smtClean="0">
                    <a:sym typeface="Wingdings" panose="05000000000000000000" pitchFamily="2" charset="2"/>
                  </a:rPr>
                  <a:t>  Metalli</a:t>
                </a:r>
                <a:endParaRPr lang="fi-FI" dirty="0"/>
              </a:p>
            </p:txBody>
          </p:sp>
          <p:cxnSp>
            <p:nvCxnSpPr>
              <p:cNvPr id="76" name="Straight Connector 75"/>
              <p:cNvCxnSpPr/>
              <p:nvPr/>
            </p:nvCxnSpPr>
            <p:spPr>
              <a:xfrm>
                <a:off x="5602895" y="2284565"/>
                <a:ext cx="3122909" cy="7941"/>
              </a:xfrm>
              <a:prstGeom prst="line">
                <a:avLst/>
              </a:prstGeom>
              <a:ln w="28575">
                <a:solidFill>
                  <a:schemeClr val="accent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Straight Connector 76"/>
              <p:cNvCxnSpPr/>
              <p:nvPr/>
            </p:nvCxnSpPr>
            <p:spPr>
              <a:xfrm>
                <a:off x="1997597" y="5625719"/>
                <a:ext cx="2680333" cy="0"/>
              </a:xfrm>
              <a:prstGeom prst="line">
                <a:avLst/>
              </a:prstGeom>
              <a:ln w="28575">
                <a:solidFill>
                  <a:schemeClr val="accent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0" name="TextBox 79"/>
              <p:cNvSpPr txBox="1"/>
              <p:nvPr/>
            </p:nvSpPr>
            <p:spPr>
              <a:xfrm>
                <a:off x="2469467" y="5566276"/>
                <a:ext cx="1518364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i-FI" sz="1600" dirty="0" smtClean="0"/>
                  <a:t>Fermi -energia</a:t>
                </a:r>
                <a:endParaRPr lang="fi-FI" sz="1600" dirty="0"/>
              </a:p>
            </p:txBody>
          </p:sp>
          <p:cxnSp>
            <p:nvCxnSpPr>
              <p:cNvPr id="82" name="Straight Arrow Connector 81"/>
              <p:cNvCxnSpPr/>
              <p:nvPr/>
            </p:nvCxnSpPr>
            <p:spPr>
              <a:xfrm flipH="1" flipV="1">
                <a:off x="6224067" y="2329784"/>
                <a:ext cx="166566" cy="2082508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75" name="Straight Arrow Connector 74"/>
            <p:cNvCxnSpPr/>
            <p:nvPr/>
          </p:nvCxnSpPr>
          <p:spPr>
            <a:xfrm flipH="1" flipV="1">
              <a:off x="4816537" y="5657556"/>
              <a:ext cx="1210324" cy="636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8" name="TextBox 77"/>
            <p:cNvSpPr txBox="1"/>
            <p:nvPr/>
          </p:nvSpPr>
          <p:spPr>
            <a:xfrm>
              <a:off x="5989390" y="5391660"/>
              <a:ext cx="3100822" cy="646331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FF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fi-FI" dirty="0" smtClean="0"/>
                <a:t>Parillinen määrä elektroneja/ alkeiskoppi  </a:t>
              </a:r>
              <a:r>
                <a:rPr lang="fi-FI" dirty="0" smtClean="0">
                  <a:sym typeface="Wingdings" panose="05000000000000000000" pitchFamily="2" charset="2"/>
                </a:rPr>
                <a:t>  Eriste</a:t>
              </a:r>
              <a:endParaRPr lang="fi-FI" dirty="0"/>
            </a:p>
          </p:txBody>
        </p:sp>
      </p:grpSp>
      <p:grpSp>
        <p:nvGrpSpPr>
          <p:cNvPr id="44" name="Group 43"/>
          <p:cNvGrpSpPr/>
          <p:nvPr/>
        </p:nvGrpSpPr>
        <p:grpSpPr>
          <a:xfrm>
            <a:off x="5471717" y="6252868"/>
            <a:ext cx="3155046" cy="369332"/>
            <a:chOff x="5831932" y="6252868"/>
            <a:chExt cx="3155046" cy="369332"/>
          </a:xfrm>
        </p:grpSpPr>
        <p:sp>
          <p:nvSpPr>
            <p:cNvPr id="42" name="TextBox 41"/>
            <p:cNvSpPr txBox="1"/>
            <p:nvPr/>
          </p:nvSpPr>
          <p:spPr>
            <a:xfrm>
              <a:off x="6307349" y="6252868"/>
              <a:ext cx="2679629" cy="369332"/>
            </a:xfrm>
            <a:prstGeom prst="rect">
              <a:avLst/>
            </a:prstGeom>
            <a:noFill/>
            <a:ln w="28575">
              <a:solidFill>
                <a:srgbClr val="FF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fi-FI" dirty="0" smtClean="0"/>
                <a:t>Samanlaista 2 ja 3D:ssa</a:t>
              </a:r>
              <a:endParaRPr lang="en-US" dirty="0"/>
            </a:p>
          </p:txBody>
        </p:sp>
        <p:sp>
          <p:nvSpPr>
            <p:cNvPr id="83" name="Right Arrow 82"/>
            <p:cNvSpPr/>
            <p:nvPr/>
          </p:nvSpPr>
          <p:spPr>
            <a:xfrm>
              <a:off x="5831932" y="6375683"/>
              <a:ext cx="379891" cy="172242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2671498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Rectangle 46"/>
          <p:cNvSpPr/>
          <p:nvPr/>
        </p:nvSpPr>
        <p:spPr>
          <a:xfrm>
            <a:off x="353465" y="5723190"/>
            <a:ext cx="8229600" cy="914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i-FI"/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4118040" y="6306920"/>
            <a:ext cx="1537200" cy="381600"/>
          </a:xfrm>
        </p:spPr>
        <p:txBody>
          <a:bodyPr/>
          <a:lstStyle/>
          <a:p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5831640" y="6306920"/>
            <a:ext cx="1702800" cy="381600"/>
          </a:xfrm>
        </p:spPr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0D3A51F9-2EAB-4990-902E-03E24A815F8E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  <p:sp>
        <p:nvSpPr>
          <p:cNvPr id="5" name="TextShape 1"/>
          <p:cNvSpPr txBox="1">
            <a:spLocks noChangeArrowheads="1"/>
          </p:cNvSpPr>
          <p:nvPr/>
        </p:nvSpPr>
        <p:spPr bwMode="auto">
          <a:xfrm>
            <a:off x="832090" y="54163"/>
            <a:ext cx="8724421" cy="5067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r>
              <a:rPr lang="en-US" sz="3200" b="1" dirty="0" err="1" smtClean="0">
                <a:solidFill>
                  <a:srgbClr val="FF7900"/>
                </a:solidFill>
              </a:rPr>
              <a:t>Tiukan</a:t>
            </a:r>
            <a:r>
              <a:rPr lang="en-US" sz="3200" b="1" dirty="0" smtClean="0">
                <a:solidFill>
                  <a:srgbClr val="FF7900"/>
                </a:solidFill>
              </a:rPr>
              <a:t> </a:t>
            </a:r>
            <a:r>
              <a:rPr lang="en-US" sz="3200" b="1" dirty="0" err="1" smtClean="0">
                <a:solidFill>
                  <a:srgbClr val="FF7900"/>
                </a:solidFill>
              </a:rPr>
              <a:t>sidoksen</a:t>
            </a:r>
            <a:r>
              <a:rPr lang="en-US" sz="3200" b="1" dirty="0" smtClean="0">
                <a:solidFill>
                  <a:srgbClr val="FF7900"/>
                </a:solidFill>
              </a:rPr>
              <a:t> </a:t>
            </a:r>
            <a:r>
              <a:rPr lang="en-US" sz="3200" b="1" dirty="0" err="1" smtClean="0">
                <a:solidFill>
                  <a:srgbClr val="FF7900"/>
                </a:solidFill>
              </a:rPr>
              <a:t>menetelmä</a:t>
            </a:r>
            <a:r>
              <a:rPr lang="en-US" sz="3200" b="1" dirty="0" smtClean="0">
                <a:solidFill>
                  <a:srgbClr val="FF7900"/>
                </a:solidFill>
              </a:rPr>
              <a:t>, </a:t>
            </a:r>
            <a:r>
              <a:rPr lang="en-US" sz="3200" b="1" dirty="0" err="1" smtClean="0">
                <a:solidFill>
                  <a:srgbClr val="FF7900"/>
                </a:solidFill>
              </a:rPr>
              <a:t>tuloksia</a:t>
            </a:r>
            <a:r>
              <a:rPr lang="en-US" sz="3200" b="1" dirty="0" smtClean="0">
                <a:solidFill>
                  <a:srgbClr val="FF7900"/>
                </a:solidFill>
              </a:rPr>
              <a:t>  </a:t>
            </a:r>
            <a:endParaRPr lang="en-US" dirty="0"/>
          </a:p>
        </p:txBody>
      </p:sp>
      <p:grpSp>
        <p:nvGrpSpPr>
          <p:cNvPr id="10" name="Group 9"/>
          <p:cNvGrpSpPr/>
          <p:nvPr/>
        </p:nvGrpSpPr>
        <p:grpSpPr>
          <a:xfrm>
            <a:off x="353465" y="727487"/>
            <a:ext cx="3213813" cy="885864"/>
            <a:chOff x="400474" y="846674"/>
            <a:chExt cx="3213813" cy="885864"/>
          </a:xfrm>
        </p:grpSpPr>
        <p:graphicFrame>
          <p:nvGraphicFramePr>
            <p:cNvPr id="6" name="Object 5"/>
            <p:cNvGraphicFramePr>
              <a:graphicFrameLocks noChangeAspect="1"/>
            </p:cNvGraphicFramePr>
            <p:nvPr>
              <p:extLst/>
            </p:nvPr>
          </p:nvGraphicFramePr>
          <p:xfrm>
            <a:off x="400474" y="846674"/>
            <a:ext cx="3213813" cy="34992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9291" name="Equation" r:id="rId3" imgW="2044440" imgH="228600" progId="Equation.3">
                    <p:embed/>
                  </p:oleObj>
                </mc:Choice>
                <mc:Fallback>
                  <p:oleObj name="Equation" r:id="rId3" imgW="2044440" imgH="228600" progId="Equation.3">
                    <p:embed/>
                    <p:pic>
                      <p:nvPicPr>
                        <p:cNvPr id="6" name="Object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00474" y="846674"/>
                          <a:ext cx="3213813" cy="349929"/>
                        </a:xfrm>
                        <a:prstGeom prst="rect">
                          <a:avLst/>
                        </a:prstGeom>
                        <a:noFill/>
                        <a:ln w="28575">
                          <a:solidFill>
                            <a:schemeClr val="accent1"/>
                          </a:solidFill>
                        </a:ln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7" name="TextBox 6"/>
            <p:cNvSpPr txBox="1"/>
            <p:nvPr/>
          </p:nvSpPr>
          <p:spPr>
            <a:xfrm>
              <a:off x="1475334" y="1363206"/>
              <a:ext cx="206979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i-FI" dirty="0" smtClean="0"/>
                <a:t>Atomien välimatka</a:t>
              </a:r>
              <a:endParaRPr lang="fi-FI" dirty="0"/>
            </a:p>
          </p:txBody>
        </p:sp>
        <p:cxnSp>
          <p:nvCxnSpPr>
            <p:cNvPr id="9" name="Straight Arrow Connector 8"/>
            <p:cNvCxnSpPr/>
            <p:nvPr/>
          </p:nvCxnSpPr>
          <p:spPr>
            <a:xfrm flipV="1">
              <a:off x="3142770" y="1060058"/>
              <a:ext cx="361149" cy="376856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oup 10"/>
          <p:cNvGrpSpPr/>
          <p:nvPr/>
        </p:nvGrpSpPr>
        <p:grpSpPr>
          <a:xfrm>
            <a:off x="81567" y="2198566"/>
            <a:ext cx="3815893" cy="3756965"/>
            <a:chOff x="4156567" y="825679"/>
            <a:chExt cx="3815893" cy="3756965"/>
          </a:xfrm>
        </p:grpSpPr>
        <p:sp>
          <p:nvSpPr>
            <p:cNvPr id="12" name="TextBox 11"/>
            <p:cNvSpPr txBox="1"/>
            <p:nvPr/>
          </p:nvSpPr>
          <p:spPr>
            <a:xfrm>
              <a:off x="4299711" y="825679"/>
              <a:ext cx="3672749" cy="646331"/>
            </a:xfrm>
            <a:prstGeom prst="rect">
              <a:avLst/>
            </a:prstGeom>
            <a:noFill/>
            <a:ln w="28575"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i="1" dirty="0" smtClean="0"/>
                <a:t>N</a:t>
              </a:r>
              <a:r>
                <a:rPr lang="en-US" dirty="0" smtClean="0"/>
                <a:t> </a:t>
              </a:r>
              <a:r>
                <a:rPr lang="en-US" dirty="0" err="1" smtClean="0"/>
                <a:t>atomia</a:t>
              </a:r>
              <a:r>
                <a:rPr lang="en-US" dirty="0" smtClean="0"/>
                <a:t>, </a:t>
              </a:r>
              <a:r>
                <a:rPr lang="en-US" dirty="0" err="1"/>
                <a:t>y</a:t>
              </a:r>
              <a:r>
                <a:rPr lang="en-US" dirty="0" err="1" smtClean="0"/>
                <a:t>ksi</a:t>
              </a:r>
              <a:r>
                <a:rPr lang="en-US" dirty="0" smtClean="0"/>
                <a:t> </a:t>
              </a:r>
              <a:r>
                <a:rPr lang="en-US" dirty="0" err="1" smtClean="0"/>
                <a:t>atomin</a:t>
              </a:r>
              <a:r>
                <a:rPr lang="en-US" dirty="0" smtClean="0"/>
                <a:t> </a:t>
              </a:r>
              <a:r>
                <a:rPr lang="en-US" dirty="0" err="1" smtClean="0"/>
                <a:t>energiataso</a:t>
              </a:r>
              <a:r>
                <a:rPr lang="en-US" dirty="0" smtClean="0"/>
                <a:t> </a:t>
              </a:r>
            </a:p>
            <a:p>
              <a:r>
                <a:rPr lang="en-US" dirty="0" err="1" smtClean="0"/>
                <a:t>erillään</a:t>
              </a:r>
              <a:r>
                <a:rPr lang="en-US" dirty="0" smtClean="0"/>
                <a:t> </a:t>
              </a:r>
              <a:r>
                <a:rPr lang="en-US" dirty="0" err="1" smtClean="0"/>
                <a:t>muista</a:t>
              </a:r>
              <a:r>
                <a:rPr lang="en-US" dirty="0" smtClean="0"/>
                <a:t> </a:t>
              </a:r>
              <a:r>
                <a:rPr lang="en-US" dirty="0" err="1" smtClean="0"/>
                <a:t>energiatasoista</a:t>
              </a:r>
              <a:endParaRPr lang="en-US" dirty="0"/>
            </a:p>
          </p:txBody>
        </p:sp>
        <p:grpSp>
          <p:nvGrpSpPr>
            <p:cNvPr id="19" name="Group 18"/>
            <p:cNvGrpSpPr/>
            <p:nvPr/>
          </p:nvGrpSpPr>
          <p:grpSpPr>
            <a:xfrm>
              <a:off x="4156567" y="1572744"/>
              <a:ext cx="3581400" cy="3009900"/>
              <a:chOff x="205568" y="2430180"/>
              <a:chExt cx="3581400" cy="3009900"/>
            </a:xfrm>
          </p:grpSpPr>
          <p:pic>
            <p:nvPicPr>
              <p:cNvPr id="23" name="Picture 22"/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05568" y="2430180"/>
                <a:ext cx="3581400" cy="3009900"/>
              </a:xfrm>
              <a:prstGeom prst="rect">
                <a:avLst/>
              </a:prstGeom>
            </p:spPr>
          </p:pic>
          <p:sp>
            <p:nvSpPr>
              <p:cNvPr id="28" name="Freeform 27"/>
              <p:cNvSpPr/>
              <p:nvPr/>
            </p:nvSpPr>
            <p:spPr>
              <a:xfrm>
                <a:off x="340963" y="3780367"/>
                <a:ext cx="2092271" cy="256941"/>
              </a:xfrm>
              <a:custGeom>
                <a:avLst/>
                <a:gdLst>
                  <a:gd name="connsiteX0" fmla="*/ 0 w 2092271"/>
                  <a:gd name="connsiteY0" fmla="*/ 256941 h 256941"/>
                  <a:gd name="connsiteX1" fmla="*/ 278969 w 2092271"/>
                  <a:gd name="connsiteY1" fmla="*/ 163952 h 256941"/>
                  <a:gd name="connsiteX2" fmla="*/ 650929 w 2092271"/>
                  <a:gd name="connsiteY2" fmla="*/ 78711 h 256941"/>
                  <a:gd name="connsiteX3" fmla="*/ 1053884 w 2092271"/>
                  <a:gd name="connsiteY3" fmla="*/ 39965 h 256941"/>
                  <a:gd name="connsiteX4" fmla="*/ 1542081 w 2092271"/>
                  <a:gd name="connsiteY4" fmla="*/ 1219 h 256941"/>
                  <a:gd name="connsiteX5" fmla="*/ 2045776 w 2092271"/>
                  <a:gd name="connsiteY5" fmla="*/ 8969 h 256941"/>
                  <a:gd name="connsiteX6" fmla="*/ 2045776 w 2092271"/>
                  <a:gd name="connsiteY6" fmla="*/ 8969 h 256941"/>
                  <a:gd name="connsiteX7" fmla="*/ 2045776 w 2092271"/>
                  <a:gd name="connsiteY7" fmla="*/ 8969 h 256941"/>
                  <a:gd name="connsiteX8" fmla="*/ 2092271 w 2092271"/>
                  <a:gd name="connsiteY8" fmla="*/ 24467 h 256941"/>
                  <a:gd name="connsiteX9" fmla="*/ 2092271 w 2092271"/>
                  <a:gd name="connsiteY9" fmla="*/ 24467 h 2569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2092271" h="256941">
                    <a:moveTo>
                      <a:pt x="0" y="256941"/>
                    </a:moveTo>
                    <a:cubicBezTo>
                      <a:pt x="85240" y="225299"/>
                      <a:pt x="170481" y="193657"/>
                      <a:pt x="278969" y="163952"/>
                    </a:cubicBezTo>
                    <a:cubicBezTo>
                      <a:pt x="387457" y="134247"/>
                      <a:pt x="521777" y="99375"/>
                      <a:pt x="650929" y="78711"/>
                    </a:cubicBezTo>
                    <a:cubicBezTo>
                      <a:pt x="780081" y="58047"/>
                      <a:pt x="1053884" y="39965"/>
                      <a:pt x="1053884" y="39965"/>
                    </a:cubicBezTo>
                    <a:cubicBezTo>
                      <a:pt x="1202409" y="27050"/>
                      <a:pt x="1376766" y="6385"/>
                      <a:pt x="1542081" y="1219"/>
                    </a:cubicBezTo>
                    <a:cubicBezTo>
                      <a:pt x="1707396" y="-3947"/>
                      <a:pt x="2045776" y="8969"/>
                      <a:pt x="2045776" y="8969"/>
                    </a:cubicBezTo>
                    <a:lnTo>
                      <a:pt x="2045776" y="8969"/>
                    </a:lnTo>
                    <a:lnTo>
                      <a:pt x="2045776" y="8969"/>
                    </a:lnTo>
                    <a:lnTo>
                      <a:pt x="2092271" y="24467"/>
                    </a:lnTo>
                    <a:lnTo>
                      <a:pt x="2092271" y="24467"/>
                    </a:lnTo>
                  </a:path>
                </a:pathLst>
              </a:cu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Freeform 28"/>
              <p:cNvSpPr/>
              <p:nvPr/>
            </p:nvSpPr>
            <p:spPr>
              <a:xfrm flipV="1">
                <a:off x="338383" y="3378632"/>
                <a:ext cx="2146515" cy="412724"/>
              </a:xfrm>
              <a:custGeom>
                <a:avLst/>
                <a:gdLst>
                  <a:gd name="connsiteX0" fmla="*/ 0 w 2092271"/>
                  <a:gd name="connsiteY0" fmla="*/ 256941 h 256941"/>
                  <a:gd name="connsiteX1" fmla="*/ 278969 w 2092271"/>
                  <a:gd name="connsiteY1" fmla="*/ 163952 h 256941"/>
                  <a:gd name="connsiteX2" fmla="*/ 650929 w 2092271"/>
                  <a:gd name="connsiteY2" fmla="*/ 78711 h 256941"/>
                  <a:gd name="connsiteX3" fmla="*/ 1053884 w 2092271"/>
                  <a:gd name="connsiteY3" fmla="*/ 39965 h 256941"/>
                  <a:gd name="connsiteX4" fmla="*/ 1542081 w 2092271"/>
                  <a:gd name="connsiteY4" fmla="*/ 1219 h 256941"/>
                  <a:gd name="connsiteX5" fmla="*/ 2045776 w 2092271"/>
                  <a:gd name="connsiteY5" fmla="*/ 8969 h 256941"/>
                  <a:gd name="connsiteX6" fmla="*/ 2045776 w 2092271"/>
                  <a:gd name="connsiteY6" fmla="*/ 8969 h 256941"/>
                  <a:gd name="connsiteX7" fmla="*/ 2045776 w 2092271"/>
                  <a:gd name="connsiteY7" fmla="*/ 8969 h 256941"/>
                  <a:gd name="connsiteX8" fmla="*/ 2092271 w 2092271"/>
                  <a:gd name="connsiteY8" fmla="*/ 24467 h 256941"/>
                  <a:gd name="connsiteX9" fmla="*/ 2092271 w 2092271"/>
                  <a:gd name="connsiteY9" fmla="*/ 24467 h 256941"/>
                  <a:gd name="connsiteX0" fmla="*/ 0 w 2146515"/>
                  <a:gd name="connsiteY0" fmla="*/ 257830 h 257830"/>
                  <a:gd name="connsiteX1" fmla="*/ 278969 w 2146515"/>
                  <a:gd name="connsiteY1" fmla="*/ 164841 h 257830"/>
                  <a:gd name="connsiteX2" fmla="*/ 650929 w 2146515"/>
                  <a:gd name="connsiteY2" fmla="*/ 79600 h 257830"/>
                  <a:gd name="connsiteX3" fmla="*/ 1053884 w 2146515"/>
                  <a:gd name="connsiteY3" fmla="*/ 40854 h 257830"/>
                  <a:gd name="connsiteX4" fmla="*/ 1542081 w 2146515"/>
                  <a:gd name="connsiteY4" fmla="*/ 2108 h 257830"/>
                  <a:gd name="connsiteX5" fmla="*/ 2045776 w 2146515"/>
                  <a:gd name="connsiteY5" fmla="*/ 9858 h 257830"/>
                  <a:gd name="connsiteX6" fmla="*/ 2045776 w 2146515"/>
                  <a:gd name="connsiteY6" fmla="*/ 9858 h 257830"/>
                  <a:gd name="connsiteX7" fmla="*/ 2045776 w 2146515"/>
                  <a:gd name="connsiteY7" fmla="*/ 9858 h 257830"/>
                  <a:gd name="connsiteX8" fmla="*/ 2092271 w 2146515"/>
                  <a:gd name="connsiteY8" fmla="*/ 25356 h 257830"/>
                  <a:gd name="connsiteX9" fmla="*/ 2146515 w 2146515"/>
                  <a:gd name="connsiteY9" fmla="*/ 0 h 257830"/>
                  <a:gd name="connsiteX0" fmla="*/ 0 w 2146515"/>
                  <a:gd name="connsiteY0" fmla="*/ 258014 h 258014"/>
                  <a:gd name="connsiteX1" fmla="*/ 278969 w 2146515"/>
                  <a:gd name="connsiteY1" fmla="*/ 165025 h 258014"/>
                  <a:gd name="connsiteX2" fmla="*/ 650929 w 2146515"/>
                  <a:gd name="connsiteY2" fmla="*/ 79784 h 258014"/>
                  <a:gd name="connsiteX3" fmla="*/ 1053884 w 2146515"/>
                  <a:gd name="connsiteY3" fmla="*/ 41038 h 258014"/>
                  <a:gd name="connsiteX4" fmla="*/ 1542081 w 2146515"/>
                  <a:gd name="connsiteY4" fmla="*/ 2292 h 258014"/>
                  <a:gd name="connsiteX5" fmla="*/ 2045776 w 2146515"/>
                  <a:gd name="connsiteY5" fmla="*/ 10042 h 258014"/>
                  <a:gd name="connsiteX6" fmla="*/ 2045776 w 2146515"/>
                  <a:gd name="connsiteY6" fmla="*/ 10042 h 258014"/>
                  <a:gd name="connsiteX7" fmla="*/ 2045776 w 2146515"/>
                  <a:gd name="connsiteY7" fmla="*/ 10042 h 258014"/>
                  <a:gd name="connsiteX8" fmla="*/ 1867546 w 2146515"/>
                  <a:gd name="connsiteY8" fmla="*/ 184 h 258014"/>
                  <a:gd name="connsiteX9" fmla="*/ 2146515 w 2146515"/>
                  <a:gd name="connsiteY9" fmla="*/ 184 h 258014"/>
                  <a:gd name="connsiteX0" fmla="*/ 0 w 2146515"/>
                  <a:gd name="connsiteY0" fmla="*/ 268432 h 268432"/>
                  <a:gd name="connsiteX1" fmla="*/ 278969 w 2146515"/>
                  <a:gd name="connsiteY1" fmla="*/ 175443 h 268432"/>
                  <a:gd name="connsiteX2" fmla="*/ 650929 w 2146515"/>
                  <a:gd name="connsiteY2" fmla="*/ 90202 h 268432"/>
                  <a:gd name="connsiteX3" fmla="*/ 1053884 w 2146515"/>
                  <a:gd name="connsiteY3" fmla="*/ 51456 h 268432"/>
                  <a:gd name="connsiteX4" fmla="*/ 1542081 w 2146515"/>
                  <a:gd name="connsiteY4" fmla="*/ 12710 h 268432"/>
                  <a:gd name="connsiteX5" fmla="*/ 2045776 w 2146515"/>
                  <a:gd name="connsiteY5" fmla="*/ 20460 h 268432"/>
                  <a:gd name="connsiteX6" fmla="*/ 2045776 w 2146515"/>
                  <a:gd name="connsiteY6" fmla="*/ 20460 h 268432"/>
                  <a:gd name="connsiteX7" fmla="*/ 2045776 w 2146515"/>
                  <a:gd name="connsiteY7" fmla="*/ 176 h 268432"/>
                  <a:gd name="connsiteX8" fmla="*/ 1867546 w 2146515"/>
                  <a:gd name="connsiteY8" fmla="*/ 10602 h 268432"/>
                  <a:gd name="connsiteX9" fmla="*/ 2146515 w 2146515"/>
                  <a:gd name="connsiteY9" fmla="*/ 10602 h 268432"/>
                  <a:gd name="connsiteX0" fmla="*/ 0 w 2146515"/>
                  <a:gd name="connsiteY0" fmla="*/ 270096 h 270096"/>
                  <a:gd name="connsiteX1" fmla="*/ 278969 w 2146515"/>
                  <a:gd name="connsiteY1" fmla="*/ 177107 h 270096"/>
                  <a:gd name="connsiteX2" fmla="*/ 650929 w 2146515"/>
                  <a:gd name="connsiteY2" fmla="*/ 91866 h 270096"/>
                  <a:gd name="connsiteX3" fmla="*/ 1053884 w 2146515"/>
                  <a:gd name="connsiteY3" fmla="*/ 53120 h 270096"/>
                  <a:gd name="connsiteX4" fmla="*/ 1542081 w 2146515"/>
                  <a:gd name="connsiteY4" fmla="*/ 14374 h 270096"/>
                  <a:gd name="connsiteX5" fmla="*/ 2045776 w 2146515"/>
                  <a:gd name="connsiteY5" fmla="*/ 22124 h 270096"/>
                  <a:gd name="connsiteX6" fmla="*/ 2045776 w 2146515"/>
                  <a:gd name="connsiteY6" fmla="*/ 22124 h 270096"/>
                  <a:gd name="connsiteX7" fmla="*/ 2045776 w 2146515"/>
                  <a:gd name="connsiteY7" fmla="*/ 1840 h 270096"/>
                  <a:gd name="connsiteX8" fmla="*/ 1867546 w 2146515"/>
                  <a:gd name="connsiteY8" fmla="*/ 2124 h 270096"/>
                  <a:gd name="connsiteX9" fmla="*/ 2146515 w 2146515"/>
                  <a:gd name="connsiteY9" fmla="*/ 12266 h 2700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2146515" h="270096">
                    <a:moveTo>
                      <a:pt x="0" y="270096"/>
                    </a:moveTo>
                    <a:cubicBezTo>
                      <a:pt x="85240" y="238454"/>
                      <a:pt x="170481" y="206812"/>
                      <a:pt x="278969" y="177107"/>
                    </a:cubicBezTo>
                    <a:cubicBezTo>
                      <a:pt x="387457" y="147402"/>
                      <a:pt x="521777" y="112530"/>
                      <a:pt x="650929" y="91866"/>
                    </a:cubicBezTo>
                    <a:cubicBezTo>
                      <a:pt x="780081" y="71202"/>
                      <a:pt x="1053884" y="53120"/>
                      <a:pt x="1053884" y="53120"/>
                    </a:cubicBezTo>
                    <a:cubicBezTo>
                      <a:pt x="1202409" y="40205"/>
                      <a:pt x="1376766" y="19540"/>
                      <a:pt x="1542081" y="14374"/>
                    </a:cubicBezTo>
                    <a:cubicBezTo>
                      <a:pt x="1707396" y="9208"/>
                      <a:pt x="2045776" y="22124"/>
                      <a:pt x="2045776" y="22124"/>
                    </a:cubicBezTo>
                    <a:lnTo>
                      <a:pt x="2045776" y="22124"/>
                    </a:lnTo>
                    <a:cubicBezTo>
                      <a:pt x="2045776" y="15363"/>
                      <a:pt x="2075481" y="5173"/>
                      <a:pt x="2045776" y="1840"/>
                    </a:cubicBezTo>
                    <a:cubicBezTo>
                      <a:pt x="2016071" y="-1493"/>
                      <a:pt x="1850756" y="386"/>
                      <a:pt x="1867546" y="2124"/>
                    </a:cubicBezTo>
                    <a:cubicBezTo>
                      <a:pt x="1884336" y="3862"/>
                      <a:pt x="2128434" y="20718"/>
                      <a:pt x="2146515" y="12266"/>
                    </a:cubicBezTo>
                  </a:path>
                </a:pathLst>
              </a:cu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Freeform 29"/>
              <p:cNvSpPr/>
              <p:nvPr/>
            </p:nvSpPr>
            <p:spPr>
              <a:xfrm>
                <a:off x="340963" y="3764597"/>
                <a:ext cx="1526583" cy="133227"/>
              </a:xfrm>
              <a:custGeom>
                <a:avLst/>
                <a:gdLst>
                  <a:gd name="connsiteX0" fmla="*/ 0 w 1526583"/>
                  <a:gd name="connsiteY0" fmla="*/ 133227 h 133227"/>
                  <a:gd name="connsiteX1" fmla="*/ 232474 w 1526583"/>
                  <a:gd name="connsiteY1" fmla="*/ 71234 h 133227"/>
                  <a:gd name="connsiteX2" fmla="*/ 534691 w 1526583"/>
                  <a:gd name="connsiteY2" fmla="*/ 16989 h 133227"/>
                  <a:gd name="connsiteX3" fmla="*/ 929898 w 1526583"/>
                  <a:gd name="connsiteY3" fmla="*/ 1491 h 133227"/>
                  <a:gd name="connsiteX4" fmla="*/ 1526583 w 1526583"/>
                  <a:gd name="connsiteY4" fmla="*/ 1491 h 1332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526583" h="133227">
                    <a:moveTo>
                      <a:pt x="0" y="133227"/>
                    </a:moveTo>
                    <a:cubicBezTo>
                      <a:pt x="71679" y="111917"/>
                      <a:pt x="143359" y="90607"/>
                      <a:pt x="232474" y="71234"/>
                    </a:cubicBezTo>
                    <a:cubicBezTo>
                      <a:pt x="321589" y="51861"/>
                      <a:pt x="418454" y="28613"/>
                      <a:pt x="534691" y="16989"/>
                    </a:cubicBezTo>
                    <a:cubicBezTo>
                      <a:pt x="650928" y="5365"/>
                      <a:pt x="764583" y="4074"/>
                      <a:pt x="929898" y="1491"/>
                    </a:cubicBezTo>
                    <a:cubicBezTo>
                      <a:pt x="1095213" y="-1092"/>
                      <a:pt x="1310898" y="199"/>
                      <a:pt x="1526583" y="1491"/>
                    </a:cubicBezTo>
                  </a:path>
                </a:pathLst>
              </a:cu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Freeform 30"/>
              <p:cNvSpPr/>
              <p:nvPr/>
            </p:nvSpPr>
            <p:spPr>
              <a:xfrm>
                <a:off x="340963" y="3556861"/>
                <a:ext cx="1394847" cy="216976"/>
              </a:xfrm>
              <a:custGeom>
                <a:avLst/>
                <a:gdLst>
                  <a:gd name="connsiteX0" fmla="*/ 0 w 1394847"/>
                  <a:gd name="connsiteY0" fmla="*/ 0 h 216976"/>
                  <a:gd name="connsiteX1" fmla="*/ 286718 w 1394847"/>
                  <a:gd name="connsiteY1" fmla="*/ 108488 h 216976"/>
                  <a:gd name="connsiteX2" fmla="*/ 697423 w 1394847"/>
                  <a:gd name="connsiteY2" fmla="*/ 162732 h 216976"/>
                  <a:gd name="connsiteX3" fmla="*/ 1394847 w 1394847"/>
                  <a:gd name="connsiteY3" fmla="*/ 216976 h 2169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394847" h="216976">
                    <a:moveTo>
                      <a:pt x="0" y="0"/>
                    </a:moveTo>
                    <a:cubicBezTo>
                      <a:pt x="85240" y="40683"/>
                      <a:pt x="170481" y="81366"/>
                      <a:pt x="286718" y="108488"/>
                    </a:cubicBezTo>
                    <a:cubicBezTo>
                      <a:pt x="402955" y="135610"/>
                      <a:pt x="512735" y="144651"/>
                      <a:pt x="697423" y="162732"/>
                    </a:cubicBezTo>
                    <a:cubicBezTo>
                      <a:pt x="882111" y="180813"/>
                      <a:pt x="1138479" y="198894"/>
                      <a:pt x="1394847" y="216976"/>
                    </a:cubicBezTo>
                  </a:path>
                </a:pathLst>
              </a:cu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Freeform 31"/>
              <p:cNvSpPr/>
              <p:nvPr/>
            </p:nvSpPr>
            <p:spPr>
              <a:xfrm>
                <a:off x="348712" y="3285641"/>
                <a:ext cx="1890793" cy="495945"/>
              </a:xfrm>
              <a:custGeom>
                <a:avLst/>
                <a:gdLst>
                  <a:gd name="connsiteX0" fmla="*/ 0 w 1890793"/>
                  <a:gd name="connsiteY0" fmla="*/ 0 h 495945"/>
                  <a:gd name="connsiteX1" fmla="*/ 348712 w 1890793"/>
                  <a:gd name="connsiteY1" fmla="*/ 154983 h 495945"/>
                  <a:gd name="connsiteX2" fmla="*/ 736169 w 1890793"/>
                  <a:gd name="connsiteY2" fmla="*/ 294467 h 495945"/>
                  <a:gd name="connsiteX3" fmla="*/ 1170122 w 1890793"/>
                  <a:gd name="connsiteY3" fmla="*/ 387457 h 495945"/>
                  <a:gd name="connsiteX4" fmla="*/ 1573078 w 1890793"/>
                  <a:gd name="connsiteY4" fmla="*/ 457200 h 495945"/>
                  <a:gd name="connsiteX5" fmla="*/ 1890793 w 1890793"/>
                  <a:gd name="connsiteY5" fmla="*/ 495945 h 4959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890793" h="495945">
                    <a:moveTo>
                      <a:pt x="0" y="0"/>
                    </a:moveTo>
                    <a:cubicBezTo>
                      <a:pt x="113008" y="52952"/>
                      <a:pt x="226017" y="105905"/>
                      <a:pt x="348712" y="154983"/>
                    </a:cubicBezTo>
                    <a:cubicBezTo>
                      <a:pt x="471407" y="204061"/>
                      <a:pt x="599267" y="255721"/>
                      <a:pt x="736169" y="294467"/>
                    </a:cubicBezTo>
                    <a:cubicBezTo>
                      <a:pt x="873071" y="333213"/>
                      <a:pt x="1030637" y="360335"/>
                      <a:pt x="1170122" y="387457"/>
                    </a:cubicBezTo>
                    <a:cubicBezTo>
                      <a:pt x="1309607" y="414579"/>
                      <a:pt x="1452966" y="439119"/>
                      <a:pt x="1573078" y="457200"/>
                    </a:cubicBezTo>
                    <a:cubicBezTo>
                      <a:pt x="1693190" y="475281"/>
                      <a:pt x="1791991" y="485613"/>
                      <a:pt x="1890793" y="495945"/>
                    </a:cubicBezTo>
                  </a:path>
                </a:pathLst>
              </a:cu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8" name="TextBox 7"/>
          <p:cNvSpPr txBox="1"/>
          <p:nvPr/>
        </p:nvSpPr>
        <p:spPr>
          <a:xfrm>
            <a:off x="5792355" y="558262"/>
            <a:ext cx="30896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smtClean="0"/>
              <a:t>Pätee myös 2 ja 3D:ssa 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4345192" y="1201194"/>
            <a:ext cx="4690631" cy="5376776"/>
            <a:chOff x="4345192" y="1201194"/>
            <a:chExt cx="4690631" cy="5376776"/>
          </a:xfrm>
        </p:grpSpPr>
        <p:sp>
          <p:nvSpPr>
            <p:cNvPr id="33" name="TextBox 32"/>
            <p:cNvSpPr txBox="1"/>
            <p:nvPr/>
          </p:nvSpPr>
          <p:spPr>
            <a:xfrm>
              <a:off x="4345192" y="1201194"/>
              <a:ext cx="4619017" cy="923330"/>
            </a:xfrm>
            <a:prstGeom prst="rect">
              <a:avLst/>
            </a:prstGeom>
            <a:noFill/>
            <a:ln w="28575"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- </a:t>
              </a:r>
              <a:r>
                <a:rPr lang="en-US" dirty="0" err="1" smtClean="0"/>
                <a:t>Kaksi</a:t>
              </a:r>
              <a:r>
                <a:rPr lang="en-US" dirty="0" smtClean="0"/>
                <a:t> </a:t>
              </a:r>
              <a:r>
                <a:rPr lang="en-US" dirty="0" err="1" smtClean="0"/>
                <a:t>atomin</a:t>
              </a:r>
              <a:r>
                <a:rPr lang="en-US" dirty="0" smtClean="0"/>
                <a:t> </a:t>
              </a:r>
              <a:r>
                <a:rPr lang="en-US" dirty="0" err="1" smtClean="0"/>
                <a:t>energiatasoa</a:t>
              </a:r>
              <a:r>
                <a:rPr lang="en-US" dirty="0" smtClean="0"/>
                <a:t> </a:t>
              </a:r>
              <a:r>
                <a:rPr lang="en-US" dirty="0" err="1" smtClean="0"/>
                <a:t>lähellä</a:t>
              </a:r>
              <a:r>
                <a:rPr lang="en-US" dirty="0" smtClean="0"/>
                <a:t> </a:t>
              </a:r>
              <a:r>
                <a:rPr lang="en-US" dirty="0" err="1" smtClean="0"/>
                <a:t>toisiaan</a:t>
              </a:r>
              <a:r>
                <a:rPr lang="en-US" dirty="0" smtClean="0"/>
                <a:t>, </a:t>
              </a:r>
              <a:r>
                <a:rPr lang="en-US" dirty="0" err="1" smtClean="0"/>
                <a:t>täysi</a:t>
              </a:r>
              <a:r>
                <a:rPr lang="en-US" dirty="0" smtClean="0"/>
                <a:t> ja </a:t>
              </a:r>
              <a:r>
                <a:rPr lang="en-US" dirty="0" err="1" smtClean="0"/>
                <a:t>tyhjä</a:t>
              </a:r>
              <a:r>
                <a:rPr lang="en-US" dirty="0" smtClean="0"/>
                <a:t> </a:t>
              </a:r>
              <a:r>
                <a:rPr lang="en-US" dirty="0" err="1" smtClean="0"/>
                <a:t>elektroneista</a:t>
              </a:r>
              <a:r>
                <a:rPr lang="en-US" dirty="0" smtClean="0"/>
                <a:t> </a:t>
              </a:r>
            </a:p>
            <a:p>
              <a:r>
                <a:rPr lang="en-US" dirty="0" smtClean="0"/>
                <a:t>- </a:t>
              </a:r>
              <a:r>
                <a:rPr lang="en-US" dirty="0" err="1" smtClean="0"/>
                <a:t>Parillinen</a:t>
              </a:r>
              <a:r>
                <a:rPr lang="en-US" dirty="0" smtClean="0"/>
                <a:t> </a:t>
              </a:r>
              <a:r>
                <a:rPr lang="en-US" dirty="0" err="1" smtClean="0"/>
                <a:t>määrä</a:t>
              </a:r>
              <a:r>
                <a:rPr lang="en-US" dirty="0" smtClean="0"/>
                <a:t> </a:t>
              </a:r>
              <a:r>
                <a:rPr lang="en-US" dirty="0" err="1" smtClean="0"/>
                <a:t>elektroneja</a:t>
              </a:r>
              <a:r>
                <a:rPr lang="en-US" dirty="0" smtClean="0"/>
                <a:t> / </a:t>
              </a:r>
              <a:r>
                <a:rPr lang="en-US" dirty="0" err="1" smtClean="0"/>
                <a:t>alkeiskoppi</a:t>
              </a:r>
              <a:r>
                <a:rPr lang="en-US" dirty="0" smtClean="0"/>
                <a:t> </a:t>
              </a:r>
              <a:endParaRPr lang="en-US" dirty="0"/>
            </a:p>
          </p:txBody>
        </p:sp>
        <p:grpSp>
          <p:nvGrpSpPr>
            <p:cNvPr id="34" name="Group 33"/>
            <p:cNvGrpSpPr/>
            <p:nvPr/>
          </p:nvGrpSpPr>
          <p:grpSpPr>
            <a:xfrm>
              <a:off x="4393721" y="2441835"/>
              <a:ext cx="4642102" cy="3028950"/>
              <a:chOff x="205568" y="1921054"/>
              <a:chExt cx="4642102" cy="3028950"/>
            </a:xfrm>
          </p:grpSpPr>
          <p:grpSp>
            <p:nvGrpSpPr>
              <p:cNvPr id="35" name="Group 34"/>
              <p:cNvGrpSpPr/>
              <p:nvPr/>
            </p:nvGrpSpPr>
            <p:grpSpPr>
              <a:xfrm>
                <a:off x="205568" y="1921054"/>
                <a:ext cx="4642102" cy="3028950"/>
                <a:chOff x="205568" y="1921054"/>
                <a:chExt cx="4642102" cy="3028950"/>
              </a:xfrm>
            </p:grpSpPr>
            <p:grpSp>
              <p:nvGrpSpPr>
                <p:cNvPr id="37" name="Group 36"/>
                <p:cNvGrpSpPr/>
                <p:nvPr/>
              </p:nvGrpSpPr>
              <p:grpSpPr>
                <a:xfrm>
                  <a:off x="205568" y="1921054"/>
                  <a:ext cx="4642102" cy="3028950"/>
                  <a:chOff x="518887" y="1944302"/>
                  <a:chExt cx="4642102" cy="3028950"/>
                </a:xfrm>
              </p:grpSpPr>
              <p:pic>
                <p:nvPicPr>
                  <p:cNvPr id="40" name="Picture 39"/>
                  <p:cNvPicPr>
                    <a:picLocks noChangeAspect="1"/>
                  </p:cNvPicPr>
                  <p:nvPr/>
                </p:nvPicPr>
                <p:blipFill>
                  <a:blip r:embed="rId6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518887" y="1944302"/>
                    <a:ext cx="3829050" cy="3028950"/>
                  </a:xfrm>
                  <a:prstGeom prst="rect">
                    <a:avLst/>
                  </a:prstGeom>
                </p:spPr>
              </p:pic>
              <p:sp>
                <p:nvSpPr>
                  <p:cNvPr id="41" name="TextBox 40"/>
                  <p:cNvSpPr txBox="1"/>
                  <p:nvPr/>
                </p:nvSpPr>
                <p:spPr>
                  <a:xfrm>
                    <a:off x="1588584" y="2112341"/>
                    <a:ext cx="2492990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dirty="0" err="1" smtClean="0"/>
                      <a:t>Miehittämättömiä</a:t>
                    </a:r>
                    <a:r>
                      <a:rPr lang="en-US" dirty="0" smtClean="0"/>
                      <a:t> </a:t>
                    </a:r>
                    <a:r>
                      <a:rPr lang="en-US" dirty="0" err="1" smtClean="0"/>
                      <a:t>vöitä</a:t>
                    </a:r>
                    <a:endParaRPr lang="en-US" dirty="0"/>
                  </a:p>
                </p:txBody>
              </p:sp>
              <p:sp>
                <p:nvSpPr>
                  <p:cNvPr id="42" name="TextBox 41"/>
                  <p:cNvSpPr txBox="1"/>
                  <p:nvPr/>
                </p:nvSpPr>
                <p:spPr>
                  <a:xfrm>
                    <a:off x="2780849" y="3829115"/>
                    <a:ext cx="2380140" cy="646331"/>
                  </a:xfrm>
                  <a:prstGeom prst="rect">
                    <a:avLst/>
                  </a:prstGeom>
                  <a:noFill/>
                  <a:ln w="28575">
                    <a:solidFill>
                      <a:srgbClr val="FF0000"/>
                    </a:solidFill>
                  </a:ln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dirty="0" err="1" smtClean="0"/>
                      <a:t>Kaikki</a:t>
                    </a:r>
                    <a:r>
                      <a:rPr lang="en-US" dirty="0" smtClean="0"/>
                      <a:t> </a:t>
                    </a:r>
                    <a:r>
                      <a:rPr lang="en-US" dirty="0" err="1" smtClean="0"/>
                      <a:t>vyöt</a:t>
                    </a:r>
                    <a:r>
                      <a:rPr lang="en-US" dirty="0" smtClean="0"/>
                      <a:t> </a:t>
                    </a:r>
                    <a:r>
                      <a:rPr lang="en-US" dirty="0" err="1" smtClean="0"/>
                      <a:t>miehitetty</a:t>
                    </a:r>
                    <a:r>
                      <a:rPr lang="en-US" dirty="0" smtClean="0"/>
                      <a:t> </a:t>
                    </a:r>
                  </a:p>
                  <a:p>
                    <a:r>
                      <a:rPr lang="en-US" dirty="0" smtClean="0">
                        <a:sym typeface="Wingdings" panose="05000000000000000000" pitchFamily="2" charset="2"/>
                      </a:rPr>
                      <a:t></a:t>
                    </a:r>
                    <a:r>
                      <a:rPr lang="en-US" dirty="0">
                        <a:sym typeface="Wingdings" panose="05000000000000000000" pitchFamily="2" charset="2"/>
                      </a:rPr>
                      <a:t> </a:t>
                    </a:r>
                    <a:r>
                      <a:rPr lang="en-US" dirty="0" err="1" smtClean="0">
                        <a:sym typeface="Wingdings" panose="05000000000000000000" pitchFamily="2" charset="2"/>
                      </a:rPr>
                      <a:t>eriste</a:t>
                    </a:r>
                    <a:endParaRPr lang="en-US" dirty="0"/>
                  </a:p>
                </p:txBody>
              </p:sp>
            </p:grpSp>
            <p:cxnSp>
              <p:nvCxnSpPr>
                <p:cNvPr id="38" name="Straight Arrow Connector 37"/>
                <p:cNvCxnSpPr/>
                <p:nvPr/>
              </p:nvCxnSpPr>
              <p:spPr>
                <a:xfrm flipH="1">
                  <a:off x="1534332" y="2458425"/>
                  <a:ext cx="441702" cy="424260"/>
                </a:xfrm>
                <a:prstGeom prst="straightConnector1">
                  <a:avLst/>
                </a:prstGeom>
                <a:ln w="19050"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Straight Arrow Connector 38"/>
                <p:cNvCxnSpPr/>
                <p:nvPr/>
              </p:nvCxnSpPr>
              <p:spPr>
                <a:xfrm flipH="1" flipV="1">
                  <a:off x="1584767" y="3587858"/>
                  <a:ext cx="777575" cy="379709"/>
                </a:xfrm>
                <a:prstGeom prst="straightConnector1">
                  <a:avLst/>
                </a:prstGeom>
                <a:ln w="19050"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6" name="Straight Connector 35"/>
              <p:cNvCxnSpPr/>
              <p:nvPr/>
            </p:nvCxnSpPr>
            <p:spPr>
              <a:xfrm>
                <a:off x="1352226" y="2404182"/>
                <a:ext cx="2305374" cy="0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3" name="Group 42"/>
            <p:cNvGrpSpPr/>
            <p:nvPr/>
          </p:nvGrpSpPr>
          <p:grpSpPr>
            <a:xfrm>
              <a:off x="4771410" y="5018559"/>
              <a:ext cx="3971192" cy="1559411"/>
              <a:chOff x="584239" y="4665358"/>
              <a:chExt cx="3971192" cy="1559411"/>
            </a:xfrm>
          </p:grpSpPr>
          <p:cxnSp>
            <p:nvCxnSpPr>
              <p:cNvPr id="44" name="Straight Connector 43"/>
              <p:cNvCxnSpPr/>
              <p:nvPr/>
            </p:nvCxnSpPr>
            <p:spPr>
              <a:xfrm flipV="1">
                <a:off x="893970" y="6161056"/>
                <a:ext cx="1226123" cy="2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Arrow Connector 44"/>
              <p:cNvCxnSpPr/>
              <p:nvPr/>
            </p:nvCxnSpPr>
            <p:spPr>
              <a:xfrm flipH="1" flipV="1">
                <a:off x="991892" y="4665358"/>
                <a:ext cx="344836" cy="54260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6" name="TextBox 45"/>
              <p:cNvSpPr txBox="1"/>
              <p:nvPr/>
            </p:nvSpPr>
            <p:spPr>
              <a:xfrm flipH="1">
                <a:off x="584239" y="5301439"/>
                <a:ext cx="3971192" cy="923330"/>
              </a:xfrm>
              <a:prstGeom prst="rect">
                <a:avLst/>
              </a:prstGeom>
              <a:noFill/>
              <a:ln w="28575">
                <a:solidFill>
                  <a:srgbClr val="FF0000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dirty="0" err="1" smtClean="0"/>
                  <a:t>Etäisyydet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pienenevät</a:t>
                </a:r>
                <a:r>
                  <a:rPr lang="en-US" dirty="0" smtClean="0"/>
                  <a:t> </a:t>
                </a:r>
              </a:p>
              <a:p>
                <a:r>
                  <a:rPr lang="en-US" dirty="0" smtClean="0">
                    <a:sym typeface="Wingdings" panose="05000000000000000000" pitchFamily="2" charset="2"/>
                  </a:rPr>
                  <a:t></a:t>
                </a:r>
                <a:r>
                  <a:rPr lang="en-US" dirty="0" err="1" smtClean="0"/>
                  <a:t>Energiavyöt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peittävät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toisiaan</a:t>
                </a:r>
                <a:r>
                  <a:rPr lang="en-US" dirty="0" smtClean="0"/>
                  <a:t> </a:t>
                </a:r>
              </a:p>
              <a:p>
                <a:r>
                  <a:rPr lang="en-US" dirty="0" smtClean="0">
                    <a:sym typeface="Wingdings" panose="05000000000000000000" pitchFamily="2" charset="2"/>
                  </a:rPr>
                  <a:t></a:t>
                </a:r>
                <a:r>
                  <a:rPr lang="en-US" dirty="0" err="1" smtClean="0">
                    <a:sym typeface="Wingdings" panose="05000000000000000000" pitchFamily="2" charset="2"/>
                  </a:rPr>
                  <a:t>Semimetalli</a:t>
                </a:r>
                <a:r>
                  <a:rPr lang="en-US" dirty="0" smtClean="0">
                    <a:sym typeface="Wingdings" panose="05000000000000000000" pitchFamily="2" charset="2"/>
                  </a:rPr>
                  <a:t> (</a:t>
                </a:r>
                <a:r>
                  <a:rPr lang="en-US" dirty="0" err="1" smtClean="0">
                    <a:sym typeface="Wingdings" panose="05000000000000000000" pitchFamily="2" charset="2"/>
                  </a:rPr>
                  <a:t>Esim</a:t>
                </a:r>
                <a:r>
                  <a:rPr lang="en-US" dirty="0" smtClean="0">
                    <a:sym typeface="Wingdings" panose="05000000000000000000" pitchFamily="2" charset="2"/>
                  </a:rPr>
                  <a:t>. Mg, Ca …)</a:t>
                </a:r>
                <a:endParaRPr lang="en-US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107575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0D3A51F9-2EAB-4990-902E-03E24A815F8E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5" name="TextShape 1"/>
          <p:cNvSpPr txBox="1">
            <a:spLocks noChangeArrowheads="1"/>
          </p:cNvSpPr>
          <p:nvPr/>
        </p:nvSpPr>
        <p:spPr bwMode="auto">
          <a:xfrm>
            <a:off x="573088" y="488950"/>
            <a:ext cx="7988300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r>
              <a:rPr lang="en-US" sz="3200" b="1" dirty="0" err="1">
                <a:solidFill>
                  <a:srgbClr val="FF7900"/>
                </a:solidFill>
              </a:rPr>
              <a:t>Aiheet</a:t>
            </a:r>
            <a:r>
              <a:rPr lang="en-US" sz="3200" b="1" dirty="0">
                <a:solidFill>
                  <a:srgbClr val="FF7900"/>
                </a:solidFill>
              </a:rPr>
              <a:t> </a:t>
            </a:r>
            <a:r>
              <a:rPr lang="en-US" sz="3200" b="1" dirty="0" err="1" smtClean="0">
                <a:solidFill>
                  <a:srgbClr val="FF7900"/>
                </a:solidFill>
              </a:rPr>
              <a:t>tällä</a:t>
            </a:r>
            <a:r>
              <a:rPr lang="en-US" sz="3200" b="1" dirty="0" smtClean="0">
                <a:solidFill>
                  <a:srgbClr val="FF7900"/>
                </a:solidFill>
              </a:rPr>
              <a:t> </a:t>
            </a:r>
            <a:r>
              <a:rPr lang="en-US" sz="3200" b="1" dirty="0" err="1" smtClean="0">
                <a:solidFill>
                  <a:srgbClr val="FF7900"/>
                </a:solidFill>
              </a:rPr>
              <a:t>viikolla</a:t>
            </a:r>
            <a:endParaRPr lang="en-US" dirty="0"/>
          </a:p>
        </p:txBody>
      </p:sp>
      <p:sp>
        <p:nvSpPr>
          <p:cNvPr id="6" name="TextBox 7"/>
          <p:cNvSpPr txBox="1">
            <a:spLocks noChangeArrowheads="1"/>
          </p:cNvSpPr>
          <p:nvPr/>
        </p:nvSpPr>
        <p:spPr bwMode="auto">
          <a:xfrm>
            <a:off x="750378" y="1570038"/>
            <a:ext cx="7107459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285750" indent="-285750">
              <a:lnSpc>
                <a:spcPct val="200000"/>
              </a:lnSpc>
              <a:buClr>
                <a:srgbClr val="00B0F0"/>
              </a:buClr>
              <a:buSzPct val="125000"/>
              <a:buFont typeface="Arial" charset="0"/>
              <a:buChar char="•"/>
            </a:pPr>
            <a:r>
              <a:rPr lang="fi-FI" dirty="0" smtClean="0"/>
              <a:t>Tiukan sidoksen malli (tight binding) 1D-atomiketjun tapauksessa</a:t>
            </a:r>
          </a:p>
          <a:p>
            <a:pPr marL="285750" indent="-285750">
              <a:lnSpc>
                <a:spcPct val="200000"/>
              </a:lnSpc>
              <a:buClr>
                <a:srgbClr val="00B0F0"/>
              </a:buClr>
              <a:buSzPct val="125000"/>
              <a:buFont typeface="Arial" charset="0"/>
              <a:buChar char="•"/>
            </a:pPr>
            <a:r>
              <a:rPr lang="fi-FI" dirty="0" smtClean="0"/>
              <a:t>Energiavyöt, metallit, eristeet ja puolijohteet</a:t>
            </a:r>
          </a:p>
          <a:p>
            <a:pPr marL="285750" indent="-285750">
              <a:lnSpc>
                <a:spcPct val="200000"/>
              </a:lnSpc>
              <a:buClr>
                <a:srgbClr val="00B0F0"/>
              </a:buClr>
              <a:buSzPct val="125000"/>
              <a:buFont typeface="Arial" charset="0"/>
              <a:buChar char="•"/>
            </a:pPr>
            <a:r>
              <a:rPr lang="fi-FI" dirty="0"/>
              <a:t>Hila, alkeiskopit ja </a:t>
            </a:r>
            <a:r>
              <a:rPr lang="fi-FI" dirty="0" smtClean="0"/>
              <a:t>yksikkökopit, </a:t>
            </a:r>
            <a:r>
              <a:rPr lang="fi-FI" dirty="0" err="1" smtClean="0"/>
              <a:t>Wigner</a:t>
            </a:r>
            <a:r>
              <a:rPr lang="fi-FI" dirty="0" smtClean="0"/>
              <a:t>-Seitz-koppi</a:t>
            </a:r>
            <a:endParaRPr lang="fi-FI" dirty="0"/>
          </a:p>
          <a:p>
            <a:pPr marL="285750" indent="-285750">
              <a:lnSpc>
                <a:spcPct val="200000"/>
              </a:lnSpc>
              <a:buClr>
                <a:srgbClr val="00B0F0"/>
              </a:buClr>
              <a:buSzPct val="125000"/>
              <a:buFont typeface="Arial" charset="0"/>
              <a:buChar char="•"/>
            </a:pPr>
            <a:r>
              <a:rPr lang="fi-FI" dirty="0" smtClean="0"/>
              <a:t>Kiderakenteet = Hila + kanta (Myös HCP- ja </a:t>
            </a:r>
            <a:r>
              <a:rPr lang="fi-FI" dirty="0" err="1" smtClean="0"/>
              <a:t>wurtsiittikiteet</a:t>
            </a:r>
            <a:r>
              <a:rPr lang="fi-FI" dirty="0" smtClean="0"/>
              <a:t>)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73056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57564" y="1780437"/>
            <a:ext cx="8072837" cy="1332000"/>
          </a:xfrm>
        </p:spPr>
        <p:txBody>
          <a:bodyPr/>
          <a:lstStyle/>
          <a:p>
            <a:r>
              <a:rPr lang="fi-FI" dirty="0" smtClean="0"/>
              <a:t>Tiukan sidoksen approksimaatio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656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0D3A51F9-2EAB-4990-902E-03E24A815F8E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5" name="TextShape 1"/>
          <p:cNvSpPr txBox="1">
            <a:spLocks noChangeArrowheads="1"/>
          </p:cNvSpPr>
          <p:nvPr/>
        </p:nvSpPr>
        <p:spPr bwMode="auto">
          <a:xfrm>
            <a:off x="2564621" y="124740"/>
            <a:ext cx="7988300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r>
              <a:rPr lang="en-US" sz="3200" b="1" dirty="0" err="1" smtClean="0">
                <a:solidFill>
                  <a:srgbClr val="FF7900"/>
                </a:solidFill>
              </a:rPr>
              <a:t>Osaamistavoitteet</a:t>
            </a:r>
            <a:endParaRPr lang="en-US" dirty="0"/>
          </a:p>
        </p:txBody>
      </p:sp>
      <p:sp>
        <p:nvSpPr>
          <p:cNvPr id="6" name="TextBox 7"/>
          <p:cNvSpPr txBox="1">
            <a:spLocks noChangeArrowheads="1"/>
          </p:cNvSpPr>
          <p:nvPr/>
        </p:nvSpPr>
        <p:spPr bwMode="auto">
          <a:xfrm>
            <a:off x="369946" y="1014609"/>
            <a:ext cx="8276095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85750" indent="-285750">
              <a:buClr>
                <a:srgbClr val="00B0F0"/>
              </a:buClr>
              <a:buSzPct val="125000"/>
              <a:buFont typeface="Arial" charset="0"/>
              <a:buChar char="•"/>
            </a:pPr>
            <a:r>
              <a:rPr lang="fi-FI" dirty="0" smtClean="0"/>
              <a:t>Osaat selittää tiukan sidoksen (</a:t>
            </a:r>
            <a:r>
              <a:rPr lang="fi-FI" i="1" dirty="0" smtClean="0"/>
              <a:t>tight binding</a:t>
            </a:r>
            <a:r>
              <a:rPr lang="fi-FI" dirty="0" smtClean="0"/>
              <a:t>) mallin perusoletukset.</a:t>
            </a:r>
          </a:p>
          <a:p>
            <a:pPr marL="285750" indent="-285750">
              <a:buClr>
                <a:srgbClr val="00B0F0"/>
              </a:buClr>
              <a:buSzPct val="125000"/>
              <a:buFont typeface="Arial" charset="0"/>
              <a:buChar char="•"/>
            </a:pPr>
            <a:endParaRPr lang="fi-FI" dirty="0"/>
          </a:p>
          <a:p>
            <a:pPr marL="285750" indent="-285750">
              <a:buClr>
                <a:srgbClr val="00B0F0"/>
              </a:buClr>
              <a:buSzPct val="125000"/>
              <a:buFont typeface="Arial" charset="0"/>
              <a:buChar char="•"/>
            </a:pPr>
            <a:r>
              <a:rPr lang="fi-FI" dirty="0" smtClean="0"/>
              <a:t>Osaat johtaa tarkastellulle 1D-ketjulle (</a:t>
            </a:r>
            <a:r>
              <a:rPr lang="fi-FI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fi-FI" dirty="0" smtClean="0"/>
              <a:t> identtistä atomia, yksi orbitaali per atomi) </a:t>
            </a:r>
            <a:r>
              <a:rPr lang="fi-FI" dirty="0" err="1" smtClean="0"/>
              <a:t>Schrödingerin</a:t>
            </a:r>
            <a:r>
              <a:rPr lang="fi-FI" dirty="0" smtClean="0"/>
              <a:t> yhtälön matriisimuodossa, tulkita sen eri termit sekä ratkaista kyseisen yhtälön tasoaaltoyritteen avulla</a:t>
            </a:r>
            <a:r>
              <a:rPr lang="fi-FI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. Toisin sanoen, ymmärrät mallin ominaisuudet ja sen Schrödingerin yhtälön ratkaisuperiaatteen</a:t>
            </a:r>
            <a:r>
              <a:rPr lang="fi-FI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.</a:t>
            </a:r>
          </a:p>
          <a:p>
            <a:pPr marL="285750" indent="-285750">
              <a:buClr>
                <a:srgbClr val="00B0F0"/>
              </a:buClr>
              <a:buSzPct val="125000"/>
              <a:buFont typeface="Arial" charset="0"/>
              <a:buChar char="•"/>
            </a:pPr>
            <a:endParaRPr lang="fi-FI" dirty="0"/>
          </a:p>
          <a:p>
            <a:pPr marL="285750" indent="-285750">
              <a:buClr>
                <a:srgbClr val="00B0F0"/>
              </a:buClr>
              <a:buSzPct val="125000"/>
              <a:buFont typeface="Arial" charset="0"/>
              <a:buChar char="•"/>
            </a:pPr>
            <a:r>
              <a:rPr lang="fi-FI" dirty="0" smtClean="0"/>
              <a:t>Osaat selittää, miten tiukan sidoksen 1D-ketjumallin tapauksessa elektronien energiavöiden miehittäminen tekee materiaalista joko metallin, eristeen tai puolijohteen.</a:t>
            </a:r>
          </a:p>
        </p:txBody>
      </p:sp>
    </p:spTree>
    <p:extLst>
      <p:ext uri="{BB962C8B-B14F-4D97-AF65-F5344CB8AC3E}">
        <p14:creationId xmlns:p14="http://schemas.microsoft.com/office/powerpoint/2010/main" val="942650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0" y="5618974"/>
            <a:ext cx="8888513" cy="105955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9457" name="Title 1"/>
          <p:cNvSpPr>
            <a:spLocks noGrp="1"/>
          </p:cNvSpPr>
          <p:nvPr>
            <p:ph type="title"/>
          </p:nvPr>
        </p:nvSpPr>
        <p:spPr>
          <a:xfrm>
            <a:off x="1797274" y="23395"/>
            <a:ext cx="6531864" cy="533400"/>
          </a:xfrm>
        </p:spPr>
        <p:txBody>
          <a:bodyPr/>
          <a:lstStyle/>
          <a:p>
            <a:pPr eaLnBrk="1" hangingPunct="1"/>
            <a:r>
              <a:rPr lang="fi-FI" altLang="fi-FI" dirty="0" smtClean="0">
                <a:solidFill>
                  <a:schemeClr val="accent2"/>
                </a:solidFill>
              </a:rPr>
              <a:t>Luentokalvojen logiikka</a:t>
            </a:r>
            <a:endParaRPr lang="fi-FI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5145088" y="6145213"/>
            <a:ext cx="1536700" cy="381000"/>
          </a:xfrm>
        </p:spPr>
        <p:txBody>
          <a:bodyPr rtlCol="0"/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fi-F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6858000" y="6145213"/>
            <a:ext cx="1703388" cy="381000"/>
          </a:xfrm>
        </p:spPr>
        <p:txBody>
          <a:bodyPr rtlCol="0"/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fi-FI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7"/>
          </p:nvPr>
        </p:nvSpPr>
        <p:spPr>
          <a:xfrm>
            <a:off x="3422838" y="6623920"/>
            <a:ext cx="1544637" cy="125413"/>
          </a:xfrm>
        </p:spPr>
        <p:txBody>
          <a:bodyPr/>
          <a:lstStyle/>
          <a:p>
            <a:pPr>
              <a:defRPr/>
            </a:pPr>
            <a:fld id="{DCA83BC1-1FE6-446C-A567-802BE73925A5}" type="slidenum">
              <a:rPr lang="en-US" sz="1400" smtClean="0">
                <a:solidFill>
                  <a:schemeClr val="tx1"/>
                </a:solidFill>
              </a:rPr>
              <a:pPr>
                <a:defRPr/>
              </a:pPr>
              <a:t>6</a:t>
            </a:fld>
            <a:endParaRPr lang="en-US" sz="1400" dirty="0">
              <a:solidFill>
                <a:schemeClr val="tx1"/>
              </a:solidFill>
            </a:endParaRPr>
          </a:p>
        </p:txBody>
      </p:sp>
      <p:grpSp>
        <p:nvGrpSpPr>
          <p:cNvPr id="22" name="Group 21"/>
          <p:cNvGrpSpPr/>
          <p:nvPr/>
        </p:nvGrpSpPr>
        <p:grpSpPr>
          <a:xfrm>
            <a:off x="645131" y="2966196"/>
            <a:ext cx="4573461" cy="646331"/>
            <a:chOff x="652880" y="2516746"/>
            <a:chExt cx="4573461" cy="646331"/>
          </a:xfrm>
        </p:grpSpPr>
        <p:sp>
          <p:nvSpPr>
            <p:cNvPr id="14" name="Right Arrow 13"/>
            <p:cNvSpPr/>
            <p:nvPr/>
          </p:nvSpPr>
          <p:spPr>
            <a:xfrm>
              <a:off x="652880" y="2608306"/>
              <a:ext cx="462857" cy="171469"/>
            </a:xfrm>
            <a:prstGeom prst="rightArrow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360690" y="2516746"/>
              <a:ext cx="3865651" cy="646331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fi-FI" dirty="0" smtClean="0"/>
                <a:t>Tulosten tekninen johto ja päättelyn välivaiheet ovat vihreällä taustalla</a:t>
              </a:r>
              <a:endParaRPr lang="en-US" dirty="0"/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6199322" y="2632704"/>
            <a:ext cx="2611465" cy="64633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fi-FI" dirty="0" smtClean="0"/>
              <a:t>Sivuhuomautukset ovat punaisella taustalla</a:t>
            </a:r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652880" y="3931161"/>
            <a:ext cx="4582734" cy="1276846"/>
            <a:chOff x="652880" y="3814927"/>
            <a:chExt cx="4582734" cy="1276846"/>
          </a:xfrm>
        </p:grpSpPr>
        <p:grpSp>
          <p:nvGrpSpPr>
            <p:cNvPr id="18" name="Group 17"/>
            <p:cNvGrpSpPr/>
            <p:nvPr/>
          </p:nvGrpSpPr>
          <p:grpSpPr>
            <a:xfrm>
              <a:off x="652880" y="3814927"/>
              <a:ext cx="4582734" cy="1276846"/>
              <a:chOff x="652880" y="3522321"/>
              <a:chExt cx="4582734" cy="1276846"/>
            </a:xfrm>
          </p:grpSpPr>
          <p:sp>
            <p:nvSpPr>
              <p:cNvPr id="17" name="Right Arrow 16"/>
              <p:cNvSpPr/>
              <p:nvPr/>
            </p:nvSpPr>
            <p:spPr>
              <a:xfrm>
                <a:off x="652880" y="3953083"/>
                <a:ext cx="462857" cy="171469"/>
              </a:xfrm>
              <a:prstGeom prst="rightArrow">
                <a:avLst/>
              </a:prstGeom>
              <a:solidFill>
                <a:schemeClr val="accent1"/>
              </a:solidFill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 flipH="1">
                <a:off x="1352941" y="3875837"/>
                <a:ext cx="2924590" cy="923330"/>
              </a:xfrm>
              <a:prstGeom prst="rect">
                <a:avLst/>
              </a:prstGeom>
              <a:noFill/>
              <a:ln w="28575">
                <a:solidFill>
                  <a:schemeClr val="accent4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fi-FI" dirty="0" smtClean="0"/>
                  <a:t>Tulokset ja johtopäätökset ovat punaisissa laatikoissa tai alleviivattu punaisella </a:t>
                </a:r>
                <a:endParaRPr lang="en-US" dirty="0"/>
              </a:p>
            </p:txBody>
          </p:sp>
          <p:sp>
            <p:nvSpPr>
              <p:cNvPr id="23" name="TextBox 22"/>
              <p:cNvSpPr txBox="1"/>
              <p:nvPr/>
            </p:nvSpPr>
            <p:spPr>
              <a:xfrm>
                <a:off x="4277531" y="4426199"/>
                <a:ext cx="958083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i-FI" sz="1600" dirty="0" smtClean="0"/>
                  <a:t>[S(11.6)]</a:t>
                </a:r>
                <a:endParaRPr lang="fi-FI" sz="1600" dirty="0"/>
              </a:p>
            </p:txBody>
          </p:sp>
          <p:sp>
            <p:nvSpPr>
              <p:cNvPr id="24" name="TextBox 23"/>
              <p:cNvSpPr txBox="1"/>
              <p:nvPr/>
            </p:nvSpPr>
            <p:spPr>
              <a:xfrm>
                <a:off x="1217906" y="3522321"/>
                <a:ext cx="247985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i-FI" dirty="0" smtClean="0"/>
                  <a:t>Tuloksen otsikko</a:t>
                </a:r>
                <a:endParaRPr lang="en-US" dirty="0"/>
              </a:p>
            </p:txBody>
          </p:sp>
        </p:grpSp>
        <p:cxnSp>
          <p:nvCxnSpPr>
            <p:cNvPr id="26" name="Straight Connector 25"/>
            <p:cNvCxnSpPr/>
            <p:nvPr/>
          </p:nvCxnSpPr>
          <p:spPr>
            <a:xfrm>
              <a:off x="1713722" y="5031638"/>
              <a:ext cx="1089965" cy="7315"/>
            </a:xfrm>
            <a:prstGeom prst="line">
              <a:avLst/>
            </a:prstGeom>
            <a:ln w="285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5" name="TextBox 24"/>
          <p:cNvSpPr txBox="1"/>
          <p:nvPr/>
        </p:nvSpPr>
        <p:spPr>
          <a:xfrm>
            <a:off x="5839831" y="4300493"/>
            <a:ext cx="2970956" cy="923330"/>
          </a:xfrm>
          <a:prstGeom prst="rect">
            <a:avLst/>
          </a:prstGeom>
          <a:noFill/>
          <a:ln w="28575">
            <a:solidFill>
              <a:schemeClr val="accent4"/>
            </a:solidFill>
          </a:ln>
        </p:spPr>
        <p:txBody>
          <a:bodyPr wrap="square" rtlCol="0">
            <a:spAutoFit/>
          </a:bodyPr>
          <a:lstStyle/>
          <a:p>
            <a:r>
              <a:rPr lang="fi-FI" dirty="0" smtClean="0"/>
              <a:t>Käytä Powerpointin </a:t>
            </a:r>
            <a:r>
              <a:rPr lang="fi-FI" dirty="0" err="1" smtClean="0"/>
              <a:t>slide</a:t>
            </a:r>
            <a:r>
              <a:rPr lang="fi-FI" dirty="0" smtClean="0"/>
              <a:t>-show -moodia seurataksesi päättelyn etenemistä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43646" y="510372"/>
            <a:ext cx="779251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smtClean="0">
                <a:sym typeface="Wingdings" panose="05000000000000000000" pitchFamily="2" charset="2"/>
              </a:rPr>
              <a:t>                                                         Esi</a:t>
            </a:r>
            <a:r>
              <a:rPr lang="fi-FI" dirty="0" smtClean="0">
                <a:sym typeface="Wingdings" panose="05000000000000000000" pitchFamily="2" charset="2"/>
              </a:rPr>
              <a:t>m. tässä </a:t>
            </a:r>
            <a:r>
              <a:rPr lang="fi-FI" dirty="0" err="1" smtClean="0">
                <a:sym typeface="Wingdings" panose="05000000000000000000" pitchFamily="2" charset="2"/>
              </a:rPr>
              <a:t>yheydessä</a:t>
            </a:r>
            <a:r>
              <a:rPr lang="fi-FI" dirty="0" smtClean="0">
                <a:sym typeface="Wingdings" panose="05000000000000000000" pitchFamily="2" charset="2"/>
              </a:rPr>
              <a:t>:</a:t>
            </a:r>
            <a:endParaRPr lang="fi-FI" dirty="0" smtClean="0">
              <a:sym typeface="Wingdings" panose="05000000000000000000" pitchFamily="2" charset="2"/>
            </a:endParaRPr>
          </a:p>
          <a:p>
            <a:r>
              <a:rPr lang="fi-FI" dirty="0" smtClean="0">
                <a:sym typeface="Wingdings" panose="05000000000000000000" pitchFamily="2" charset="2"/>
              </a:rPr>
              <a:t> </a:t>
            </a:r>
            <a:r>
              <a:rPr lang="fi-FI" dirty="0" smtClean="0"/>
              <a:t>Esitys </a:t>
            </a:r>
            <a:r>
              <a:rPr lang="fi-FI" dirty="0" smtClean="0"/>
              <a:t>korostaa syy-seuraus –suhteita ja päättelyä oletuksista tuloksiin. </a:t>
            </a:r>
            <a:endParaRPr lang="fi-FI" dirty="0"/>
          </a:p>
        </p:txBody>
      </p:sp>
      <p:sp>
        <p:nvSpPr>
          <p:cNvPr id="10" name="TextBox 9"/>
          <p:cNvSpPr txBox="1"/>
          <p:nvPr/>
        </p:nvSpPr>
        <p:spPr>
          <a:xfrm>
            <a:off x="652880" y="5653388"/>
            <a:ext cx="83599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smtClean="0"/>
              <a:t>Lue kirjaa ymmärtääksesi kalvojen sisällön! Kertaa kalvojen avulla!</a:t>
            </a:r>
            <a:endParaRPr lang="fi-FI" dirty="0"/>
          </a:p>
        </p:txBody>
      </p:sp>
      <p:grpSp>
        <p:nvGrpSpPr>
          <p:cNvPr id="32" name="Group 31"/>
          <p:cNvGrpSpPr/>
          <p:nvPr/>
        </p:nvGrpSpPr>
        <p:grpSpPr>
          <a:xfrm>
            <a:off x="557348" y="1216094"/>
            <a:ext cx="8323157" cy="1328780"/>
            <a:chOff x="557348" y="1216094"/>
            <a:chExt cx="8323157" cy="1328780"/>
          </a:xfrm>
        </p:grpSpPr>
        <p:grpSp>
          <p:nvGrpSpPr>
            <p:cNvPr id="12" name="Group 11"/>
            <p:cNvGrpSpPr/>
            <p:nvPr/>
          </p:nvGrpSpPr>
          <p:grpSpPr>
            <a:xfrm>
              <a:off x="557348" y="1216094"/>
              <a:ext cx="8323157" cy="1328780"/>
              <a:chOff x="557348" y="1216094"/>
              <a:chExt cx="8323157" cy="1328780"/>
            </a:xfrm>
          </p:grpSpPr>
          <p:grpSp>
            <p:nvGrpSpPr>
              <p:cNvPr id="27" name="Group 26"/>
              <p:cNvGrpSpPr/>
              <p:nvPr/>
            </p:nvGrpSpPr>
            <p:grpSpPr>
              <a:xfrm>
                <a:off x="557348" y="1216094"/>
                <a:ext cx="5295964" cy="1328780"/>
                <a:chOff x="565097" y="658158"/>
                <a:chExt cx="5295964" cy="1328780"/>
              </a:xfrm>
            </p:grpSpPr>
            <p:sp>
              <p:nvSpPr>
                <p:cNvPr id="6" name="TextBox 5"/>
                <p:cNvSpPr txBox="1"/>
                <p:nvPr/>
              </p:nvSpPr>
              <p:spPr>
                <a:xfrm flipH="1">
                  <a:off x="652880" y="1060704"/>
                  <a:ext cx="2777707" cy="923330"/>
                </a:xfrm>
                <a:prstGeom prst="rect">
                  <a:avLst/>
                </a:prstGeom>
                <a:noFill/>
                <a:ln w="28575">
                  <a:solidFill>
                    <a:schemeClr val="accent1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r>
                    <a:rPr lang="fi-FI" dirty="0" smtClean="0"/>
                    <a:t>Oletukset tai lähtökohdat ovat vihreissä laatikoissa tai alleviivattu vihreällä</a:t>
                  </a:r>
                  <a:endParaRPr lang="en-US" dirty="0"/>
                </a:p>
              </p:txBody>
            </p:sp>
            <p:cxnSp>
              <p:nvCxnSpPr>
                <p:cNvPr id="8" name="Straight Connector 7"/>
                <p:cNvCxnSpPr/>
                <p:nvPr/>
              </p:nvCxnSpPr>
              <p:spPr>
                <a:xfrm>
                  <a:off x="1012040" y="1914976"/>
                  <a:ext cx="1089965" cy="7315"/>
                </a:xfrm>
                <a:prstGeom prst="line">
                  <a:avLst/>
                </a:prstGeom>
                <a:ln w="28575">
                  <a:solidFill>
                    <a:schemeClr val="accent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0" name="TextBox 19"/>
                <p:cNvSpPr txBox="1"/>
                <p:nvPr/>
              </p:nvSpPr>
              <p:spPr>
                <a:xfrm>
                  <a:off x="3430587" y="1005991"/>
                  <a:ext cx="2430474" cy="33855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fi-FI" sz="1600" dirty="0" smtClean="0"/>
                    <a:t>[Kaavanumerot kirjoissa]</a:t>
                  </a:r>
                  <a:endParaRPr lang="fi-FI" sz="1600" dirty="0"/>
                </a:p>
              </p:txBody>
            </p:sp>
            <p:sp>
              <p:nvSpPr>
                <p:cNvPr id="21" name="TextBox 20"/>
                <p:cNvSpPr txBox="1"/>
                <p:nvPr/>
              </p:nvSpPr>
              <p:spPr>
                <a:xfrm>
                  <a:off x="3430587" y="1648384"/>
                  <a:ext cx="1770806" cy="33855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fi-FI" sz="1600" dirty="0" smtClean="0"/>
                    <a:t>[S(11.5), G(16.7)]</a:t>
                  </a:r>
                  <a:endParaRPr lang="fi-FI" sz="1600" dirty="0"/>
                </a:p>
              </p:txBody>
            </p:sp>
            <p:sp>
              <p:nvSpPr>
                <p:cNvPr id="16" name="TextBox 15"/>
                <p:cNvSpPr txBox="1"/>
                <p:nvPr/>
              </p:nvSpPr>
              <p:spPr>
                <a:xfrm>
                  <a:off x="565097" y="658158"/>
                  <a:ext cx="2479853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fi-FI" dirty="0" smtClean="0"/>
                    <a:t>Oletuksen otsikko</a:t>
                  </a:r>
                  <a:endParaRPr lang="en-US" dirty="0"/>
                </a:p>
              </p:txBody>
            </p:sp>
          </p:grpSp>
          <p:sp>
            <p:nvSpPr>
              <p:cNvPr id="9" name="TextBox 8"/>
              <p:cNvSpPr txBox="1"/>
              <p:nvPr/>
            </p:nvSpPr>
            <p:spPr>
              <a:xfrm>
                <a:off x="6199322" y="1478542"/>
                <a:ext cx="2681183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i-FI" dirty="0" smtClean="0"/>
                  <a:t>S: Simon</a:t>
                </a:r>
              </a:p>
              <a:p>
                <a:r>
                  <a:rPr lang="fi-FI" dirty="0"/>
                  <a:t>G</a:t>
                </a:r>
                <a:r>
                  <a:rPr lang="fi-FI" dirty="0" smtClean="0"/>
                  <a:t>: </a:t>
                </a:r>
                <a:r>
                  <a:rPr lang="fi-FI" dirty="0" err="1" smtClean="0"/>
                  <a:t>Griffiths</a:t>
                </a:r>
                <a:r>
                  <a:rPr lang="fi-FI" dirty="0" smtClean="0"/>
                  <a:t>, </a:t>
                </a:r>
                <a:r>
                  <a:rPr lang="fi-FI" dirty="0" err="1" smtClean="0"/>
                  <a:t>Quantum</a:t>
                </a:r>
                <a:r>
                  <a:rPr lang="fi-FI" dirty="0" smtClean="0"/>
                  <a:t> M.</a:t>
                </a:r>
                <a:endParaRPr lang="fi-FI" dirty="0"/>
              </a:p>
            </p:txBody>
          </p:sp>
        </p:grpSp>
        <p:cxnSp>
          <p:nvCxnSpPr>
            <p:cNvPr id="31" name="Straight Arrow Connector 30"/>
            <p:cNvCxnSpPr>
              <a:stCxn id="9" idx="1"/>
            </p:cNvCxnSpPr>
            <p:nvPr/>
          </p:nvCxnSpPr>
          <p:spPr>
            <a:xfrm flipH="1">
              <a:off x="5235614" y="1801708"/>
              <a:ext cx="963708" cy="518984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3" name="TextBox 32"/>
          <p:cNvSpPr txBox="1"/>
          <p:nvPr/>
        </p:nvSpPr>
        <p:spPr>
          <a:xfrm>
            <a:off x="443646" y="446569"/>
            <a:ext cx="32912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smtClean="0">
                <a:sym typeface="Wingdings" panose="05000000000000000000" pitchFamily="2" charset="2"/>
              </a:rPr>
              <a:t> </a:t>
            </a:r>
            <a:r>
              <a:rPr lang="fi-FI" dirty="0" smtClean="0"/>
              <a:t>Mihin seuraavaksi pyritään 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284036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25" grpId="0" animBg="1"/>
      <p:bldP spid="7" grpId="0"/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3249633" y="2668894"/>
            <a:ext cx="3638550" cy="1476375"/>
            <a:chOff x="3249633" y="2668894"/>
            <a:chExt cx="3638550" cy="1476375"/>
          </a:xfrm>
        </p:grpSpPr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49633" y="2668894"/>
              <a:ext cx="3638550" cy="1476375"/>
            </a:xfrm>
            <a:prstGeom prst="rect">
              <a:avLst/>
            </a:prstGeom>
            <a:noFill/>
          </p:spPr>
        </p:pic>
        <p:sp>
          <p:nvSpPr>
            <p:cNvPr id="5" name="Rectangle 4"/>
            <p:cNvSpPr/>
            <p:nvPr/>
          </p:nvSpPr>
          <p:spPr>
            <a:xfrm>
              <a:off x="3392556" y="3694544"/>
              <a:ext cx="3352704" cy="28632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2927482" y="2282399"/>
            <a:ext cx="5856704" cy="1714464"/>
            <a:chOff x="2927482" y="2282399"/>
            <a:chExt cx="5856704" cy="1714464"/>
          </a:xfrm>
        </p:grpSpPr>
        <p:sp>
          <p:nvSpPr>
            <p:cNvPr id="7" name="TextBox 6"/>
            <p:cNvSpPr txBox="1"/>
            <p:nvPr/>
          </p:nvSpPr>
          <p:spPr>
            <a:xfrm>
              <a:off x="5213978" y="2301799"/>
              <a:ext cx="357020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i-FI" dirty="0" smtClean="0"/>
                <a:t>Elektronitilat                    ketjussa</a:t>
              </a:r>
              <a:endParaRPr lang="en-US" dirty="0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3302273" y="3188759"/>
              <a:ext cx="3427787" cy="80810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25" name="Oval 24"/>
            <p:cNvSpPr/>
            <p:nvPr/>
          </p:nvSpPr>
          <p:spPr>
            <a:xfrm>
              <a:off x="2927482" y="3253899"/>
              <a:ext cx="4946469" cy="612064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6665886" y="3022985"/>
              <a:ext cx="697627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000" dirty="0" smtClean="0"/>
                <a:t>…</a:t>
              </a:r>
              <a:endParaRPr lang="en-US" sz="4000" dirty="0"/>
            </a:p>
          </p:txBody>
        </p:sp>
        <p:sp>
          <p:nvSpPr>
            <p:cNvPr id="12" name="Oval 11"/>
            <p:cNvSpPr/>
            <p:nvPr/>
          </p:nvSpPr>
          <p:spPr>
            <a:xfrm>
              <a:off x="7325093" y="3383073"/>
              <a:ext cx="330414" cy="344098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Oval 45"/>
            <p:cNvSpPr/>
            <p:nvPr/>
          </p:nvSpPr>
          <p:spPr>
            <a:xfrm>
              <a:off x="6363313" y="3389477"/>
              <a:ext cx="330414" cy="344098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Oval 46"/>
            <p:cNvSpPr/>
            <p:nvPr/>
          </p:nvSpPr>
          <p:spPr>
            <a:xfrm>
              <a:off x="5724261" y="3388197"/>
              <a:ext cx="330414" cy="344098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Oval 47"/>
            <p:cNvSpPr/>
            <p:nvPr/>
          </p:nvSpPr>
          <p:spPr>
            <a:xfrm>
              <a:off x="5115945" y="3394601"/>
              <a:ext cx="330414" cy="344098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Oval 48"/>
            <p:cNvSpPr/>
            <p:nvPr/>
          </p:nvSpPr>
          <p:spPr>
            <a:xfrm>
              <a:off x="4530681" y="3393321"/>
              <a:ext cx="330414" cy="344098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Oval 49"/>
            <p:cNvSpPr/>
            <p:nvPr/>
          </p:nvSpPr>
          <p:spPr>
            <a:xfrm>
              <a:off x="3930049" y="3384357"/>
              <a:ext cx="330414" cy="344098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Oval 50"/>
            <p:cNvSpPr/>
            <p:nvPr/>
          </p:nvSpPr>
          <p:spPr>
            <a:xfrm>
              <a:off x="3329417" y="3390761"/>
              <a:ext cx="330414" cy="344098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8" name="Straight Arrow Connector 27"/>
            <p:cNvCxnSpPr/>
            <p:nvPr/>
          </p:nvCxnSpPr>
          <p:spPr>
            <a:xfrm flipH="1">
              <a:off x="5622046" y="2766552"/>
              <a:ext cx="875522" cy="663698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68" name="Object 6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181687826"/>
                </p:ext>
              </p:extLst>
            </p:nvPr>
          </p:nvGraphicFramePr>
          <p:xfrm>
            <a:off x="6647184" y="2282399"/>
            <a:ext cx="1106488" cy="4016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1612" name="Equation" r:id="rId4" imgW="774360" imgH="279360" progId="Equation.DSMT4">
                    <p:embed/>
                  </p:oleObj>
                </mc:Choice>
                <mc:Fallback>
                  <p:oleObj name="Equation" r:id="rId4" imgW="774360" imgH="279360" progId="Equation.DSMT4">
                    <p:embed/>
                    <p:pic>
                      <p:nvPicPr>
                        <p:cNvPr id="43" name="Object 4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647184" y="2282399"/>
                          <a:ext cx="1106488" cy="401637"/>
                        </a:xfrm>
                        <a:prstGeom prst="rect">
                          <a:avLst/>
                        </a:prstGeom>
                        <a:noFill/>
                        <a:ln w="28575">
                          <a:noFill/>
                        </a:ln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33" name="Rectangle 32"/>
          <p:cNvSpPr/>
          <p:nvPr/>
        </p:nvSpPr>
        <p:spPr>
          <a:xfrm>
            <a:off x="-143814" y="5637247"/>
            <a:ext cx="8888513" cy="105955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 smtClean="0"/>
              <a:t>TB</a:t>
            </a:r>
            <a:endParaRPr lang="fi-FI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4930" y="-1552"/>
            <a:ext cx="7988300" cy="943813"/>
          </a:xfrm>
        </p:spPr>
        <p:txBody>
          <a:bodyPr/>
          <a:lstStyle/>
          <a:p>
            <a:r>
              <a:rPr lang="fi-FI" sz="2800" dirty="0" smtClean="0">
                <a:solidFill>
                  <a:srgbClr val="FF8618"/>
                </a:solidFill>
              </a:rPr>
              <a:t>Atomistiset 1D-mallit mallit, </a:t>
            </a:r>
            <a:endParaRPr lang="fi-FI" sz="2800" dirty="0">
              <a:solidFill>
                <a:srgbClr val="FF8618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2094" y="399404"/>
            <a:ext cx="8638002" cy="617060"/>
          </a:xfrm>
        </p:spPr>
        <p:txBody>
          <a:bodyPr/>
          <a:lstStyle/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fi-FI" sz="2800" b="1" dirty="0" smtClean="0">
                <a:solidFill>
                  <a:srgbClr val="FF8618"/>
                </a:solidFill>
              </a:rPr>
              <a:t>Elektronien tiukan sidoksen approksimaatio</a:t>
            </a:r>
            <a:endParaRPr lang="fi-FI" sz="2800" b="1" dirty="0">
              <a:solidFill>
                <a:srgbClr val="FF8618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7"/>
          </p:nvPr>
        </p:nvSpPr>
        <p:spPr>
          <a:xfrm>
            <a:off x="8573776" y="6615823"/>
            <a:ext cx="1544637" cy="125413"/>
          </a:xfrm>
        </p:spPr>
        <p:txBody>
          <a:bodyPr/>
          <a:lstStyle/>
          <a:p>
            <a:pPr>
              <a:defRPr/>
            </a:pPr>
            <a:fld id="{DCA83BC1-1FE6-446C-A567-802BE73925A5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grpSp>
        <p:nvGrpSpPr>
          <p:cNvPr id="59" name="Group 58"/>
          <p:cNvGrpSpPr/>
          <p:nvPr/>
        </p:nvGrpSpPr>
        <p:grpSpPr>
          <a:xfrm>
            <a:off x="581356" y="5611294"/>
            <a:ext cx="2879165" cy="765100"/>
            <a:chOff x="3562930" y="4732777"/>
            <a:chExt cx="2879165" cy="765100"/>
          </a:xfrm>
        </p:grpSpPr>
        <p:graphicFrame>
          <p:nvGraphicFramePr>
            <p:cNvPr id="70" name="Object 6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55510109"/>
                </p:ext>
              </p:extLst>
            </p:nvPr>
          </p:nvGraphicFramePr>
          <p:xfrm>
            <a:off x="3695720" y="5132752"/>
            <a:ext cx="2746375" cy="3651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1613" name="Equation" r:id="rId6" imgW="1917360" imgH="253800" progId="Equation.DSMT4">
                    <p:embed/>
                  </p:oleObj>
                </mc:Choice>
                <mc:Fallback>
                  <p:oleObj name="Equation" r:id="rId6" imgW="1917360" imgH="253800" progId="Equation.DSMT4">
                    <p:embed/>
                    <p:pic>
                      <p:nvPicPr>
                        <p:cNvPr id="45" name="Object 4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695720" y="5132752"/>
                          <a:ext cx="2746375" cy="365125"/>
                        </a:xfrm>
                        <a:prstGeom prst="rect">
                          <a:avLst/>
                        </a:prstGeom>
                        <a:noFill/>
                        <a:ln w="28575">
                          <a:solidFill>
                            <a:schemeClr val="accent1"/>
                          </a:solidFill>
                        </a:ln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9" name="TextBox 38"/>
            <p:cNvSpPr txBox="1"/>
            <p:nvPr/>
          </p:nvSpPr>
          <p:spPr>
            <a:xfrm>
              <a:off x="3562930" y="4732777"/>
              <a:ext cx="122341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i-FI" dirty="0" smtClean="0"/>
                <a:t>Lisäoletus</a:t>
              </a:r>
              <a:endParaRPr lang="fi-FI" dirty="0"/>
            </a:p>
          </p:txBody>
        </p:sp>
      </p:grpSp>
      <p:grpSp>
        <p:nvGrpSpPr>
          <p:cNvPr id="75" name="Group 74"/>
          <p:cNvGrpSpPr/>
          <p:nvPr/>
        </p:nvGrpSpPr>
        <p:grpSpPr>
          <a:xfrm>
            <a:off x="564930" y="3894699"/>
            <a:ext cx="8179769" cy="1456244"/>
            <a:chOff x="541683" y="2924932"/>
            <a:chExt cx="8179769" cy="1456244"/>
          </a:xfrm>
        </p:grpSpPr>
        <p:grpSp>
          <p:nvGrpSpPr>
            <p:cNvPr id="60" name="Group 59"/>
            <p:cNvGrpSpPr/>
            <p:nvPr/>
          </p:nvGrpSpPr>
          <p:grpSpPr>
            <a:xfrm>
              <a:off x="541683" y="2924932"/>
              <a:ext cx="8179769" cy="1456244"/>
              <a:chOff x="541683" y="2924932"/>
              <a:chExt cx="8179769" cy="1456244"/>
            </a:xfrm>
          </p:grpSpPr>
          <p:graphicFrame>
            <p:nvGraphicFramePr>
              <p:cNvPr id="45" name="Object 44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326418723"/>
                  </p:ext>
                </p:extLst>
              </p:nvPr>
            </p:nvGraphicFramePr>
            <p:xfrm>
              <a:off x="609832" y="3990371"/>
              <a:ext cx="4383087" cy="365125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11614" name="Equation" r:id="rId8" imgW="3060360" imgH="253800" progId="Equation.DSMT4">
                      <p:embed/>
                    </p:oleObj>
                  </mc:Choice>
                  <mc:Fallback>
                    <p:oleObj name="Equation" r:id="rId8" imgW="3060360" imgH="253800" progId="Equation.DSMT4">
                      <p:embed/>
                      <p:pic>
                        <p:nvPicPr>
                          <p:cNvPr id="42" name="Object 41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9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609832" y="3990371"/>
                            <a:ext cx="4383087" cy="365125"/>
                          </a:xfrm>
                          <a:prstGeom prst="rect">
                            <a:avLst/>
                          </a:prstGeom>
                          <a:noFill/>
                          <a:ln w="28575">
                            <a:solidFill>
                              <a:schemeClr val="accent1"/>
                            </a:solidFill>
                          </a:ln>
                          <a:extLst/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43" name="Object 42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208302179"/>
                  </p:ext>
                </p:extLst>
              </p:nvPr>
            </p:nvGraphicFramePr>
            <p:xfrm>
              <a:off x="6038028" y="4016051"/>
              <a:ext cx="908050" cy="365125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11615" name="Equation" r:id="rId10" imgW="634680" imgH="253800" progId="Equation.3">
                      <p:embed/>
                    </p:oleObj>
                  </mc:Choice>
                  <mc:Fallback>
                    <p:oleObj name="Equation" r:id="rId10" imgW="634680" imgH="253800" progId="Equation.3">
                      <p:embed/>
                      <p:pic>
                        <p:nvPicPr>
                          <p:cNvPr id="42" name="Object 41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1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6038028" y="4016051"/>
                            <a:ext cx="908050" cy="365125"/>
                          </a:xfrm>
                          <a:prstGeom prst="rect">
                            <a:avLst/>
                          </a:prstGeom>
                          <a:noFill/>
                          <a:ln w="28575">
                            <a:solidFill>
                              <a:srgbClr val="FF0000"/>
                            </a:solidFill>
                          </a:ln>
                          <a:extLst/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8" name="TextBox 7"/>
              <p:cNvSpPr txBox="1"/>
              <p:nvPr/>
            </p:nvSpPr>
            <p:spPr>
              <a:xfrm>
                <a:off x="541683" y="3620824"/>
                <a:ext cx="351740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i-FI" dirty="0" smtClean="0"/>
                  <a:t>Atomeihin liitetyt </a:t>
                </a:r>
                <a:r>
                  <a:rPr lang="fi-FI" dirty="0" err="1" smtClean="0"/>
                  <a:t>orbitaalit</a:t>
                </a:r>
                <a:endParaRPr lang="en-US" dirty="0"/>
              </a:p>
            </p:txBody>
          </p:sp>
          <p:sp>
            <p:nvSpPr>
              <p:cNvPr id="41" name="Right Arrow 40"/>
              <p:cNvSpPr/>
              <p:nvPr/>
            </p:nvSpPr>
            <p:spPr>
              <a:xfrm>
                <a:off x="5463285" y="4072421"/>
                <a:ext cx="379891" cy="172242"/>
              </a:xfrm>
              <a:prstGeom prst="right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aphicFrame>
            <p:nvGraphicFramePr>
              <p:cNvPr id="52" name="Object 51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981535192"/>
                  </p:ext>
                </p:extLst>
              </p:nvPr>
            </p:nvGraphicFramePr>
            <p:xfrm>
              <a:off x="2904235" y="2924932"/>
              <a:ext cx="5118100" cy="333375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44384" name="Equation" r:id="rId12" imgW="3898800" imgH="253800" progId="Equation.DSMT4">
                      <p:embed/>
                    </p:oleObj>
                  </mc:Choice>
                  <mc:Fallback>
                    <p:oleObj name="Equation" r:id="rId12" imgW="3898800" imgH="253800" progId="Equation.DSMT4">
                      <p:embed/>
                      <p:pic>
                        <p:nvPicPr>
                          <p:cNvPr id="44" name="Object 43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3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904235" y="2924932"/>
                            <a:ext cx="5118100" cy="333375"/>
                          </a:xfrm>
                          <a:prstGeom prst="rect">
                            <a:avLst/>
                          </a:prstGeom>
                          <a:noFill/>
                          <a:extLst/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34" name="TextBox 33"/>
              <p:cNvSpPr txBox="1"/>
              <p:nvPr/>
            </p:nvSpPr>
            <p:spPr>
              <a:xfrm>
                <a:off x="6279758" y="3373830"/>
                <a:ext cx="244169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i-FI" dirty="0" smtClean="0"/>
                  <a:t>Periodiset reunaehdot</a:t>
                </a:r>
                <a:endParaRPr lang="fi-FI" dirty="0"/>
              </a:p>
            </p:txBody>
          </p:sp>
          <p:cxnSp>
            <p:nvCxnSpPr>
              <p:cNvPr id="69" name="Straight Arrow Connector 68"/>
              <p:cNvCxnSpPr/>
              <p:nvPr/>
            </p:nvCxnSpPr>
            <p:spPr>
              <a:xfrm flipV="1">
                <a:off x="7031632" y="3266057"/>
                <a:ext cx="458668" cy="147865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74" name="Straight Connector 73"/>
            <p:cNvCxnSpPr/>
            <p:nvPr/>
          </p:nvCxnSpPr>
          <p:spPr>
            <a:xfrm>
              <a:off x="6364605" y="3710028"/>
              <a:ext cx="2260203" cy="0"/>
            </a:xfrm>
            <a:prstGeom prst="line">
              <a:avLst/>
            </a:prstGeom>
            <a:ln w="285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TextBox 3"/>
          <p:cNvSpPr txBox="1"/>
          <p:nvPr/>
        </p:nvSpPr>
        <p:spPr>
          <a:xfrm>
            <a:off x="173289" y="812133"/>
            <a:ext cx="871478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smtClean="0"/>
              <a:t>Miten selitetään metallien, eristeiden ja puolijohteiden olemassaolo?</a:t>
            </a:r>
          </a:p>
          <a:p>
            <a:r>
              <a:rPr lang="fi-FI" dirty="0" smtClean="0"/>
              <a:t>Vapaiden elektronien malli </a:t>
            </a:r>
            <a:r>
              <a:rPr lang="fi-FI" dirty="0" smtClean="0">
                <a:sym typeface="Wingdings" panose="05000000000000000000" pitchFamily="2" charset="2"/>
              </a:rPr>
              <a:t> metallit. Tarvitaan atomirakenne!</a:t>
            </a:r>
          </a:p>
          <a:p>
            <a:r>
              <a:rPr lang="fi-FI" dirty="0" smtClean="0">
                <a:sym typeface="Wingdings" panose="05000000000000000000" pitchFamily="2" charset="2"/>
              </a:rPr>
              <a:t>Yksinkertaisin malli: 1D tiukan sidoksen approksimaatio atomien ylimmille sidoksia muodostaville valenssielektroneille. Kuorielektronien tilat samoja kuin vapaissa atomeissa. </a:t>
            </a:r>
            <a:endParaRPr lang="fi-FI" dirty="0"/>
          </a:p>
        </p:txBody>
      </p:sp>
      <p:sp>
        <p:nvSpPr>
          <p:cNvPr id="36" name="TextBox 35"/>
          <p:cNvSpPr txBox="1"/>
          <p:nvPr/>
        </p:nvSpPr>
        <p:spPr>
          <a:xfrm>
            <a:off x="506982" y="2468195"/>
            <a:ext cx="36343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1D </a:t>
            </a:r>
            <a:r>
              <a:rPr lang="en-US" dirty="0" err="1" smtClean="0"/>
              <a:t>ketju</a:t>
            </a:r>
            <a:r>
              <a:rPr lang="en-US" dirty="0" smtClean="0"/>
              <a:t> </a:t>
            </a:r>
            <a:r>
              <a:rPr lang="en-US" dirty="0" err="1" smtClean="0"/>
              <a:t>identtisiä</a:t>
            </a:r>
            <a:r>
              <a:rPr lang="en-US" dirty="0" smtClean="0"/>
              <a:t> </a:t>
            </a:r>
            <a:r>
              <a:rPr lang="en-US" dirty="0" err="1" smtClean="0"/>
              <a:t>ytimiä</a:t>
            </a:r>
            <a:r>
              <a:rPr lang="en-US" dirty="0" smtClean="0"/>
              <a:t> (</a:t>
            </a:r>
            <a:r>
              <a:rPr lang="en-US" dirty="0" err="1" smtClean="0"/>
              <a:t>ioneita</a:t>
            </a:r>
            <a:r>
              <a:rPr lang="en-US" dirty="0" smtClean="0"/>
              <a:t>):</a:t>
            </a:r>
            <a:endParaRPr lang="en-US" dirty="0"/>
          </a:p>
        </p:txBody>
      </p:sp>
      <p:grpSp>
        <p:nvGrpSpPr>
          <p:cNvPr id="15" name="Group 14"/>
          <p:cNvGrpSpPr/>
          <p:nvPr/>
        </p:nvGrpSpPr>
        <p:grpSpPr>
          <a:xfrm>
            <a:off x="4192379" y="5616115"/>
            <a:ext cx="4390946" cy="1040436"/>
            <a:chOff x="4192379" y="5616115"/>
            <a:chExt cx="4390946" cy="1040436"/>
          </a:xfrm>
        </p:grpSpPr>
        <p:sp>
          <p:nvSpPr>
            <p:cNvPr id="11" name="TextBox 10"/>
            <p:cNvSpPr txBox="1"/>
            <p:nvPr/>
          </p:nvSpPr>
          <p:spPr>
            <a:xfrm>
              <a:off x="4300442" y="6010220"/>
              <a:ext cx="4051139" cy="646331"/>
            </a:xfrm>
            <a:prstGeom prst="rect">
              <a:avLst/>
            </a:prstGeom>
            <a:noFill/>
            <a:ln w="28575">
              <a:solidFill>
                <a:schemeClr val="accent4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fi-FI" dirty="0" err="1" smtClean="0"/>
                <a:t>Semiempiirinen</a:t>
              </a:r>
              <a:r>
                <a:rPr lang="fi-FI" dirty="0" smtClean="0"/>
                <a:t>, tehokas menetelmä, systeemin fysiikan ymmärrystä</a:t>
              </a:r>
              <a:endParaRPr lang="en-US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4192379" y="5616115"/>
              <a:ext cx="43909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i-FI" dirty="0" smtClean="0"/>
                <a:t>Yleisesti, tiukan sidoksen approksimaatio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2172045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36"/>
          <p:cNvSpPr/>
          <p:nvPr/>
        </p:nvSpPr>
        <p:spPr>
          <a:xfrm>
            <a:off x="-2036" y="5741887"/>
            <a:ext cx="8888513" cy="105955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fi-FI"/>
          </a:p>
        </p:txBody>
      </p:sp>
      <p:grpSp>
        <p:nvGrpSpPr>
          <p:cNvPr id="24" name="Group 23"/>
          <p:cNvGrpSpPr/>
          <p:nvPr/>
        </p:nvGrpSpPr>
        <p:grpSpPr>
          <a:xfrm>
            <a:off x="637332" y="556000"/>
            <a:ext cx="7814960" cy="384175"/>
            <a:chOff x="160564" y="3188549"/>
            <a:chExt cx="7814960" cy="384175"/>
          </a:xfrm>
        </p:grpSpPr>
        <p:sp>
          <p:nvSpPr>
            <p:cNvPr id="11" name="TextBox 10"/>
            <p:cNvSpPr txBox="1"/>
            <p:nvPr/>
          </p:nvSpPr>
          <p:spPr>
            <a:xfrm>
              <a:off x="160564" y="3198792"/>
              <a:ext cx="78149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1) </a:t>
              </a:r>
              <a:r>
                <a:rPr lang="en-US" dirty="0" err="1" smtClean="0"/>
                <a:t>Schrödingerin</a:t>
              </a:r>
              <a:r>
                <a:rPr lang="en-US" dirty="0" smtClean="0"/>
                <a:t> </a:t>
              </a:r>
              <a:r>
                <a:rPr lang="en-US" dirty="0" err="1" smtClean="0"/>
                <a:t>yhtälö</a:t>
              </a:r>
              <a:r>
                <a:rPr lang="en-US" dirty="0" smtClean="0"/>
                <a:t>                        </a:t>
              </a:r>
              <a:r>
                <a:rPr lang="en-US" dirty="0" err="1" smtClean="0"/>
                <a:t>orbitaalikannassa</a:t>
              </a:r>
              <a:r>
                <a:rPr lang="en-US" dirty="0" smtClean="0"/>
                <a:t> / </a:t>
              </a:r>
              <a:r>
                <a:rPr lang="en-US" dirty="0" err="1" smtClean="0"/>
                <a:t>matriisimuodossa</a:t>
              </a:r>
              <a:endParaRPr lang="en-US" dirty="0"/>
            </a:p>
          </p:txBody>
        </p:sp>
        <p:graphicFrame>
          <p:nvGraphicFramePr>
            <p:cNvPr id="42" name="Object 4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032176545"/>
                </p:ext>
              </p:extLst>
            </p:nvPr>
          </p:nvGraphicFramePr>
          <p:xfrm>
            <a:off x="2672206" y="3188549"/>
            <a:ext cx="1308100" cy="3841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3355" name="Equation" r:id="rId3" imgW="914400" imgH="266400" progId="Equation.DSMT4">
                    <p:embed/>
                  </p:oleObj>
                </mc:Choice>
                <mc:Fallback>
                  <p:oleObj name="Equation" r:id="rId3" imgW="914400" imgH="266400" progId="Equation.DSMT4">
                    <p:embed/>
                    <p:pic>
                      <p:nvPicPr>
                        <p:cNvPr id="42" name="Object 4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672206" y="3188549"/>
                          <a:ext cx="1308100" cy="38417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15018" y="89947"/>
            <a:ext cx="8638002" cy="617060"/>
          </a:xfrm>
        </p:spPr>
        <p:txBody>
          <a:bodyPr/>
          <a:lstStyle/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fi-FI" sz="2800" b="1" dirty="0">
                <a:solidFill>
                  <a:srgbClr val="FF8618"/>
                </a:solidFill>
              </a:rPr>
              <a:t>T</a:t>
            </a:r>
            <a:r>
              <a:rPr lang="fi-FI" sz="2800" b="1" dirty="0" smtClean="0">
                <a:solidFill>
                  <a:srgbClr val="FF8618"/>
                </a:solidFill>
              </a:rPr>
              <a:t>iukan sidoksen approksimaatio</a:t>
            </a:r>
            <a:endParaRPr lang="fi-FI" sz="2800" b="1" dirty="0">
              <a:solidFill>
                <a:srgbClr val="FF8618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7"/>
          </p:nvPr>
        </p:nvSpPr>
        <p:spPr>
          <a:xfrm>
            <a:off x="4296589" y="6669051"/>
            <a:ext cx="1544637" cy="125413"/>
          </a:xfrm>
        </p:spPr>
        <p:txBody>
          <a:bodyPr/>
          <a:lstStyle/>
          <a:p>
            <a:pPr>
              <a:defRPr/>
            </a:pPr>
            <a:fld id="{DCA83BC1-1FE6-446C-A567-802BE73925A5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grpSp>
        <p:nvGrpSpPr>
          <p:cNvPr id="31" name="Group 30"/>
          <p:cNvGrpSpPr/>
          <p:nvPr/>
        </p:nvGrpSpPr>
        <p:grpSpPr>
          <a:xfrm>
            <a:off x="3302273" y="1125006"/>
            <a:ext cx="5476471" cy="1491704"/>
            <a:chOff x="2569111" y="685283"/>
            <a:chExt cx="5476471" cy="1491704"/>
          </a:xfrm>
        </p:grpSpPr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49633" y="700612"/>
              <a:ext cx="3638550" cy="1476375"/>
            </a:xfrm>
            <a:prstGeom prst="rect">
              <a:avLst/>
            </a:prstGeom>
            <a:noFill/>
          </p:spPr>
        </p:pic>
        <p:sp>
          <p:nvSpPr>
            <p:cNvPr id="16" name="Rectangle 15"/>
            <p:cNvSpPr/>
            <p:nvPr/>
          </p:nvSpPr>
          <p:spPr>
            <a:xfrm>
              <a:off x="3302273" y="1717053"/>
              <a:ext cx="3427787" cy="26503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graphicFrame>
          <p:nvGraphicFramePr>
            <p:cNvPr id="52" name="Object 5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171681780"/>
                </p:ext>
              </p:extLst>
            </p:nvPr>
          </p:nvGraphicFramePr>
          <p:xfrm>
            <a:off x="2927482" y="1793559"/>
            <a:ext cx="5118100" cy="3333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3356" name="Equation" r:id="rId6" imgW="3898800" imgH="253800" progId="Equation.DSMT4">
                    <p:embed/>
                  </p:oleObj>
                </mc:Choice>
                <mc:Fallback>
                  <p:oleObj name="Equation" r:id="rId6" imgW="3898800" imgH="253800" progId="Equation.DSMT4">
                    <p:embed/>
                    <p:pic>
                      <p:nvPicPr>
                        <p:cNvPr id="52" name="Object 5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927482" y="1793559"/>
                          <a:ext cx="5118100" cy="333375"/>
                        </a:xfrm>
                        <a:prstGeom prst="rect">
                          <a:avLst/>
                        </a:prstGeom>
                        <a:noFill/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5" name="Oval 24"/>
            <p:cNvSpPr/>
            <p:nvPr/>
          </p:nvSpPr>
          <p:spPr>
            <a:xfrm>
              <a:off x="2927482" y="1215875"/>
              <a:ext cx="4946469" cy="612064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6665886" y="984961"/>
              <a:ext cx="697627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000" dirty="0" smtClean="0"/>
                <a:t>…</a:t>
              </a:r>
              <a:endParaRPr lang="en-US" sz="4000" dirty="0"/>
            </a:p>
          </p:txBody>
        </p:sp>
        <p:sp>
          <p:nvSpPr>
            <p:cNvPr id="12" name="Oval 11"/>
            <p:cNvSpPr/>
            <p:nvPr/>
          </p:nvSpPr>
          <p:spPr>
            <a:xfrm>
              <a:off x="7325093" y="1345049"/>
              <a:ext cx="330414" cy="344098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Oval 45"/>
            <p:cNvSpPr/>
            <p:nvPr/>
          </p:nvSpPr>
          <p:spPr>
            <a:xfrm>
              <a:off x="6363313" y="1351453"/>
              <a:ext cx="330414" cy="344098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Oval 46"/>
            <p:cNvSpPr/>
            <p:nvPr/>
          </p:nvSpPr>
          <p:spPr>
            <a:xfrm>
              <a:off x="5724261" y="1350173"/>
              <a:ext cx="330414" cy="344098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Oval 47"/>
            <p:cNvSpPr/>
            <p:nvPr/>
          </p:nvSpPr>
          <p:spPr>
            <a:xfrm>
              <a:off x="5115945" y="1356577"/>
              <a:ext cx="330414" cy="344098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Oval 48"/>
            <p:cNvSpPr/>
            <p:nvPr/>
          </p:nvSpPr>
          <p:spPr>
            <a:xfrm>
              <a:off x="4530681" y="1355297"/>
              <a:ext cx="330414" cy="344098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Oval 49"/>
            <p:cNvSpPr/>
            <p:nvPr/>
          </p:nvSpPr>
          <p:spPr>
            <a:xfrm>
              <a:off x="3930049" y="1346333"/>
              <a:ext cx="330414" cy="344098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Oval 50"/>
            <p:cNvSpPr/>
            <p:nvPr/>
          </p:nvSpPr>
          <p:spPr>
            <a:xfrm>
              <a:off x="3329417" y="1352737"/>
              <a:ext cx="330414" cy="344098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aphicFrame>
          <p:nvGraphicFramePr>
            <p:cNvPr id="59" name="Object 5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93755533"/>
                </p:ext>
              </p:extLst>
            </p:nvPr>
          </p:nvGraphicFramePr>
          <p:xfrm>
            <a:off x="2569111" y="685283"/>
            <a:ext cx="925513" cy="3651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3357" name="Equation" r:id="rId8" imgW="647640" imgH="253800" progId="Equation.DSMT4">
                    <p:embed/>
                  </p:oleObj>
                </mc:Choice>
                <mc:Fallback>
                  <p:oleObj name="Equation" r:id="rId8" imgW="647640" imgH="253800" progId="Equation.DSMT4">
                    <p:embed/>
                    <p:pic>
                      <p:nvPicPr>
                        <p:cNvPr id="68" name="Object 6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569111" y="685283"/>
                          <a:ext cx="925513" cy="365125"/>
                        </a:xfrm>
                        <a:prstGeom prst="rect">
                          <a:avLst/>
                        </a:prstGeom>
                        <a:noFill/>
                        <a:ln w="28575">
                          <a:noFill/>
                        </a:ln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60" name="Straight Arrow Connector 59"/>
            <p:cNvCxnSpPr/>
            <p:nvPr/>
          </p:nvCxnSpPr>
          <p:spPr>
            <a:xfrm>
              <a:off x="3544913" y="968527"/>
              <a:ext cx="927369" cy="410465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flipV="1">
              <a:off x="2569111" y="1009276"/>
              <a:ext cx="925513" cy="19924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Group 6"/>
          <p:cNvGrpSpPr/>
          <p:nvPr/>
        </p:nvGrpSpPr>
        <p:grpSpPr>
          <a:xfrm>
            <a:off x="130934" y="2632389"/>
            <a:ext cx="4100716" cy="1361762"/>
            <a:chOff x="130934" y="2891004"/>
            <a:chExt cx="4100716" cy="1361762"/>
          </a:xfrm>
        </p:grpSpPr>
        <p:grpSp>
          <p:nvGrpSpPr>
            <p:cNvPr id="44" name="Group 43"/>
            <p:cNvGrpSpPr/>
            <p:nvPr/>
          </p:nvGrpSpPr>
          <p:grpSpPr>
            <a:xfrm>
              <a:off x="130934" y="2891004"/>
              <a:ext cx="4100716" cy="1361762"/>
              <a:chOff x="130934" y="2829012"/>
              <a:chExt cx="4100716" cy="1361762"/>
            </a:xfrm>
          </p:grpSpPr>
          <p:grpSp>
            <p:nvGrpSpPr>
              <p:cNvPr id="38" name="Group 37"/>
              <p:cNvGrpSpPr/>
              <p:nvPr/>
            </p:nvGrpSpPr>
            <p:grpSpPr>
              <a:xfrm>
                <a:off x="130934" y="2829012"/>
                <a:ext cx="4100716" cy="1361762"/>
                <a:chOff x="130934" y="2829012"/>
                <a:chExt cx="4100716" cy="1361762"/>
              </a:xfrm>
            </p:grpSpPr>
            <p:grpSp>
              <p:nvGrpSpPr>
                <p:cNvPr id="21" name="Group 20"/>
                <p:cNvGrpSpPr/>
                <p:nvPr/>
              </p:nvGrpSpPr>
              <p:grpSpPr>
                <a:xfrm>
                  <a:off x="130934" y="2882966"/>
                  <a:ext cx="1813754" cy="888707"/>
                  <a:chOff x="130934" y="3518394"/>
                  <a:chExt cx="1813754" cy="888707"/>
                </a:xfrm>
              </p:grpSpPr>
              <p:graphicFrame>
                <p:nvGraphicFramePr>
                  <p:cNvPr id="54" name="Object 53"/>
                  <p:cNvGraphicFramePr>
                    <a:graphicFrameLocks noChangeAspect="1"/>
                  </p:cNvGraphicFramePr>
                  <p:nvPr>
                    <p:extLst>
                      <p:ext uri="{D42A27DB-BD31-4B8C-83A1-F6EECF244321}">
                        <p14:modId xmlns:p14="http://schemas.microsoft.com/office/powerpoint/2010/main" val="54165445"/>
                      </p:ext>
                    </p:extLst>
                  </p:nvPr>
                </p:nvGraphicFramePr>
                <p:xfrm>
                  <a:off x="214313" y="3913389"/>
                  <a:ext cx="1730375" cy="493712"/>
                </p:xfrm>
                <a:graphic>
                  <a:graphicData uri="http://schemas.openxmlformats.org/presentationml/2006/ole">
                    <mc:AlternateContent xmlns:mc="http://schemas.openxmlformats.org/markup-compatibility/2006">
                      <mc:Choice xmlns:v="urn:schemas-microsoft-com:vml" Requires="v">
                        <p:oleObj spid="_x0000_s133358" name="Equation" r:id="rId10" imgW="1206360" imgH="342720" progId="Equation.DSMT4">
                          <p:embed/>
                        </p:oleObj>
                      </mc:Choice>
                      <mc:Fallback>
                        <p:oleObj name="Equation" r:id="rId10" imgW="1206360" imgH="342720" progId="Equation.DSMT4">
                          <p:embed/>
                          <p:pic>
                            <p:nvPicPr>
                              <p:cNvPr id="54" name="Object 53"/>
                              <p:cNvPicPr>
                                <a:picLocks noChangeAspect="1" noChangeArrowheads="1"/>
                              </p:cNvPicPr>
                              <p:nvPr/>
                            </p:nvPicPr>
                            <p:blipFill>
                              <a:blip r:embed="rId11"/>
                              <a:srcRect/>
                              <a:stretch>
                                <a:fillRect/>
                              </a:stretch>
                            </p:blipFill>
                            <p:spPr bwMode="auto">
                              <a:xfrm>
                                <a:off x="214313" y="3913389"/>
                                <a:ext cx="1730375" cy="493712"/>
                              </a:xfrm>
                              <a:prstGeom prst="rect">
                                <a:avLst/>
                              </a:prstGeom>
                              <a:noFill/>
                              <a:ln w="28575">
                                <a:solidFill>
                                  <a:schemeClr val="accent1"/>
                                </a:solidFill>
                              </a:ln>
                              <a:extLst/>
                            </p:spPr>
                          </p:pic>
                        </p:oleObj>
                      </mc:Fallback>
                    </mc:AlternateContent>
                  </a:graphicData>
                </a:graphic>
              </p:graphicFrame>
              <p:sp>
                <p:nvSpPr>
                  <p:cNvPr id="17" name="TextBox 16"/>
                  <p:cNvSpPr txBox="1"/>
                  <p:nvPr/>
                </p:nvSpPr>
                <p:spPr>
                  <a:xfrm>
                    <a:off x="130934" y="3518394"/>
                    <a:ext cx="1027284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fi-FI" dirty="0" smtClean="0"/>
                      <a:t>Tavoite</a:t>
                    </a:r>
                    <a:endParaRPr lang="en-US" dirty="0"/>
                  </a:p>
                </p:txBody>
              </p:sp>
            </p:grpSp>
            <p:sp>
              <p:nvSpPr>
                <p:cNvPr id="10" name="Rectangle 9"/>
                <p:cNvSpPr/>
                <p:nvPr/>
              </p:nvSpPr>
              <p:spPr>
                <a:xfrm>
                  <a:off x="152815" y="3821442"/>
                  <a:ext cx="1005403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US" dirty="0" err="1">
                      <a:sym typeface="Wingdings" panose="05000000000000000000" pitchFamily="2" charset="2"/>
                    </a:rPr>
                    <a:t>vrt</a:t>
                  </a:r>
                  <a:r>
                    <a:rPr lang="en-US" dirty="0">
                      <a:sym typeface="Wingdings" panose="05000000000000000000" pitchFamily="2" charset="2"/>
                    </a:rPr>
                    <a:t>. H</a:t>
                  </a:r>
                  <a:r>
                    <a:rPr lang="en-US" baseline="-25000" dirty="0">
                      <a:sym typeface="Wingdings" panose="05000000000000000000" pitchFamily="2" charset="2"/>
                    </a:rPr>
                    <a:t>2</a:t>
                  </a:r>
                  <a:r>
                    <a:rPr lang="en-US" sz="2400" baseline="30000" dirty="0">
                      <a:sym typeface="Wingdings" panose="05000000000000000000" pitchFamily="2" charset="2"/>
                    </a:rPr>
                    <a:t>+</a:t>
                  </a:r>
                  <a:r>
                    <a:rPr lang="en-US" dirty="0">
                      <a:sym typeface="Wingdings" panose="05000000000000000000" pitchFamily="2" charset="2"/>
                    </a:rPr>
                    <a:t> </a:t>
                  </a:r>
                  <a:endParaRPr lang="en-US" dirty="0"/>
                </a:p>
              </p:txBody>
            </p:sp>
            <p:sp>
              <p:nvSpPr>
                <p:cNvPr id="26" name="TextBox 25"/>
                <p:cNvSpPr txBox="1"/>
                <p:nvPr/>
              </p:nvSpPr>
              <p:spPr>
                <a:xfrm>
                  <a:off x="1700188" y="2829012"/>
                  <a:ext cx="2531462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fi-FI" dirty="0" smtClean="0"/>
                    <a:t>Määritettävät kertoimet</a:t>
                  </a:r>
                  <a:endParaRPr lang="fi-FI" dirty="0"/>
                </a:p>
              </p:txBody>
            </p:sp>
          </p:grpSp>
          <p:cxnSp>
            <p:nvCxnSpPr>
              <p:cNvPr id="68" name="Straight Arrow Connector 67"/>
              <p:cNvCxnSpPr/>
              <p:nvPr/>
            </p:nvCxnSpPr>
            <p:spPr>
              <a:xfrm flipH="1">
                <a:off x="1592636" y="3157720"/>
                <a:ext cx="192138" cy="209187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" name="TextBox 1"/>
            <p:cNvSpPr txBox="1"/>
            <p:nvPr/>
          </p:nvSpPr>
          <p:spPr>
            <a:xfrm>
              <a:off x="1938791" y="3239436"/>
              <a:ext cx="195878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i-FI" dirty="0" err="1" smtClean="0"/>
                <a:t>Atomiorbitaalien</a:t>
              </a:r>
              <a:r>
                <a:rPr lang="fi-FI" dirty="0" smtClean="0"/>
                <a:t> superpositio</a:t>
              </a:r>
              <a:endParaRPr lang="fi-FI" dirty="0"/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160565" y="3013515"/>
            <a:ext cx="8228104" cy="2540866"/>
            <a:chOff x="160565" y="3013515"/>
            <a:chExt cx="8228104" cy="2540866"/>
          </a:xfrm>
        </p:grpSpPr>
        <p:grpSp>
          <p:nvGrpSpPr>
            <p:cNvPr id="32" name="Group 31"/>
            <p:cNvGrpSpPr/>
            <p:nvPr/>
          </p:nvGrpSpPr>
          <p:grpSpPr>
            <a:xfrm>
              <a:off x="160565" y="3013515"/>
              <a:ext cx="8228104" cy="2540866"/>
              <a:chOff x="160565" y="3013515"/>
              <a:chExt cx="8228104" cy="2540866"/>
            </a:xfrm>
          </p:grpSpPr>
          <p:grpSp>
            <p:nvGrpSpPr>
              <p:cNvPr id="27" name="Group 26"/>
              <p:cNvGrpSpPr/>
              <p:nvPr/>
            </p:nvGrpSpPr>
            <p:grpSpPr>
              <a:xfrm>
                <a:off x="160565" y="3013515"/>
                <a:ext cx="8228104" cy="2540866"/>
                <a:chOff x="160564" y="3272129"/>
                <a:chExt cx="8228104" cy="2540866"/>
              </a:xfrm>
            </p:grpSpPr>
            <p:grpSp>
              <p:nvGrpSpPr>
                <p:cNvPr id="15" name="Group 14"/>
                <p:cNvGrpSpPr/>
                <p:nvPr/>
              </p:nvGrpSpPr>
              <p:grpSpPr>
                <a:xfrm>
                  <a:off x="160564" y="3272129"/>
                  <a:ext cx="8228104" cy="2540866"/>
                  <a:chOff x="160564" y="3272129"/>
                  <a:chExt cx="8228104" cy="2540866"/>
                </a:xfrm>
              </p:grpSpPr>
              <p:grpSp>
                <p:nvGrpSpPr>
                  <p:cNvPr id="8" name="Group 7"/>
                  <p:cNvGrpSpPr/>
                  <p:nvPr/>
                </p:nvGrpSpPr>
                <p:grpSpPr>
                  <a:xfrm>
                    <a:off x="4411222" y="3272129"/>
                    <a:ext cx="3977446" cy="1718717"/>
                    <a:chOff x="4411222" y="3272129"/>
                    <a:chExt cx="3977446" cy="1718717"/>
                  </a:xfrm>
                </p:grpSpPr>
                <p:sp>
                  <p:nvSpPr>
                    <p:cNvPr id="33" name="Rectangle 32"/>
                    <p:cNvSpPr/>
                    <p:nvPr/>
                  </p:nvSpPr>
                  <p:spPr>
                    <a:xfrm>
                      <a:off x="4884342" y="3364433"/>
                      <a:ext cx="3504326" cy="1606109"/>
                    </a:xfrm>
                    <a:prstGeom prst="rect">
                      <a:avLst/>
                    </a:prstGeom>
                    <a:solidFill>
                      <a:schemeClr val="accent1">
                        <a:lumMod val="20000"/>
                        <a:lumOff val="80000"/>
                      </a:schemeClr>
                    </a:solidFill>
                    <a:ln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i-FI"/>
                    </a:p>
                  </p:txBody>
                </p:sp>
                <p:graphicFrame>
                  <p:nvGraphicFramePr>
                    <p:cNvPr id="53" name="Object 52"/>
                    <p:cNvGraphicFramePr>
                      <a:graphicFrameLocks noChangeAspect="1"/>
                    </p:cNvGraphicFramePr>
                    <p:nvPr>
                      <p:extLst>
                        <p:ext uri="{D42A27DB-BD31-4B8C-83A1-F6EECF244321}">
                          <p14:modId xmlns:p14="http://schemas.microsoft.com/office/powerpoint/2010/main" val="1864595688"/>
                        </p:ext>
                      </p:extLst>
                    </p:nvPr>
                  </p:nvGraphicFramePr>
                  <p:xfrm>
                    <a:off x="5307606" y="3601784"/>
                    <a:ext cx="2897188" cy="1389062"/>
                  </p:xfrm>
                  <a:graphic>
                    <a:graphicData uri="http://schemas.openxmlformats.org/presentationml/2006/ole">
                      <mc:AlternateContent xmlns:mc="http://schemas.openxmlformats.org/markup-compatibility/2006">
                        <mc:Choice xmlns:v="urn:schemas-microsoft-com:vml" Requires="v">
                          <p:oleObj spid="_x0000_s133359" name="Equation" r:id="rId12" imgW="2019240" imgH="965160" progId="Equation.DSMT4">
                            <p:embed/>
                          </p:oleObj>
                        </mc:Choice>
                        <mc:Fallback>
                          <p:oleObj name="Equation" r:id="rId12" imgW="2019240" imgH="965160" progId="Equation.DSMT4">
                            <p:embed/>
                            <p:pic>
                              <p:nvPicPr>
                                <p:cNvPr id="53" name="Object 52"/>
                                <p:cNvPicPr>
                                  <a:picLocks noChangeAspect="1" noChangeArrowheads="1"/>
                                </p:cNvPicPr>
                                <p:nvPr/>
                              </p:nvPicPr>
                              <p:blipFill>
                                <a:blip r:embed="rId13"/>
                                <a:srcRect/>
                                <a:stretch>
                                  <a:fillRect/>
                                </a:stretch>
                              </p:blipFill>
                              <p:spPr bwMode="auto">
                                <a:xfrm>
                                  <a:off x="5307606" y="3601784"/>
                                  <a:ext cx="2897188" cy="1389062"/>
                                </a:xfrm>
                                <a:prstGeom prst="rect">
                                  <a:avLst/>
                                </a:prstGeom>
                                <a:noFill/>
                                <a:ln>
                                  <a:solidFill>
                                    <a:schemeClr val="accent1">
                                      <a:lumMod val="20000"/>
                                      <a:lumOff val="80000"/>
                                    </a:schemeClr>
                                  </a:solidFill>
                                </a:ln>
                                <a:extLst/>
                              </p:spPr>
                            </p:pic>
                          </p:oleObj>
                        </mc:Fallback>
                      </mc:AlternateContent>
                    </a:graphicData>
                  </a:graphic>
                </p:graphicFrame>
                <p:sp>
                  <p:nvSpPr>
                    <p:cNvPr id="64" name="Right Arrow 63"/>
                    <p:cNvSpPr/>
                    <p:nvPr/>
                  </p:nvSpPr>
                  <p:spPr>
                    <a:xfrm>
                      <a:off x="4411222" y="4211200"/>
                      <a:ext cx="379891" cy="172242"/>
                    </a:xfrm>
                    <a:prstGeom prst="rightArrow">
                      <a:avLst/>
                    </a:prstGeom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8" name="TextBox 17"/>
                    <p:cNvSpPr txBox="1"/>
                    <p:nvPr/>
                  </p:nvSpPr>
                  <p:spPr>
                    <a:xfrm>
                      <a:off x="4962299" y="3272129"/>
                      <a:ext cx="2351926" cy="369332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fi-FI" dirty="0" smtClean="0"/>
                        <a:t>Identiteettioperaattori</a:t>
                      </a:r>
                      <a:endParaRPr lang="en-US" dirty="0"/>
                    </a:p>
                  </p:txBody>
                </p:sp>
              </p:grpSp>
              <p:grpSp>
                <p:nvGrpSpPr>
                  <p:cNvPr id="14" name="Group 13"/>
                  <p:cNvGrpSpPr/>
                  <p:nvPr/>
                </p:nvGrpSpPr>
                <p:grpSpPr>
                  <a:xfrm>
                    <a:off x="160564" y="4937071"/>
                    <a:ext cx="2594491" cy="875924"/>
                    <a:chOff x="160564" y="4937071"/>
                    <a:chExt cx="2594491" cy="875924"/>
                  </a:xfrm>
                </p:grpSpPr>
                <p:sp>
                  <p:nvSpPr>
                    <p:cNvPr id="19" name="Rectangle 18"/>
                    <p:cNvSpPr/>
                    <p:nvPr/>
                  </p:nvSpPr>
                  <p:spPr>
                    <a:xfrm>
                      <a:off x="160564" y="4937071"/>
                      <a:ext cx="2594491" cy="875924"/>
                    </a:xfrm>
                    <a:prstGeom prst="rect">
                      <a:avLst/>
                    </a:prstGeom>
                    <a:solidFill>
                      <a:schemeClr val="accent1">
                        <a:lumMod val="20000"/>
                        <a:lumOff val="80000"/>
                      </a:schemeClr>
                    </a:solidFill>
                    <a:ln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graphicFrame>
                  <p:nvGraphicFramePr>
                    <p:cNvPr id="65" name="Object 64"/>
                    <p:cNvGraphicFramePr>
                      <a:graphicFrameLocks noChangeAspect="1"/>
                    </p:cNvGraphicFramePr>
                    <p:nvPr>
                      <p:extLst>
                        <p:ext uri="{D42A27DB-BD31-4B8C-83A1-F6EECF244321}">
                          <p14:modId xmlns:p14="http://schemas.microsoft.com/office/powerpoint/2010/main" val="1933740502"/>
                        </p:ext>
                      </p:extLst>
                    </p:nvPr>
                  </p:nvGraphicFramePr>
                  <p:xfrm>
                    <a:off x="709612" y="5213202"/>
                    <a:ext cx="1914525" cy="511175"/>
                  </p:xfrm>
                  <a:graphic>
                    <a:graphicData uri="http://schemas.openxmlformats.org/presentationml/2006/ole">
                      <mc:AlternateContent xmlns:mc="http://schemas.openxmlformats.org/markup-compatibility/2006">
                        <mc:Choice xmlns:v="urn:schemas-microsoft-com:vml" Requires="v">
                          <p:oleObj spid="_x0000_s133360" name="Equation" r:id="rId14" imgW="1333440" imgH="355320" progId="Equation.DSMT4">
                            <p:embed/>
                          </p:oleObj>
                        </mc:Choice>
                        <mc:Fallback>
                          <p:oleObj name="Equation" r:id="rId14" imgW="1333440" imgH="355320" progId="Equation.DSMT4">
                            <p:embed/>
                            <p:pic>
                              <p:nvPicPr>
                                <p:cNvPr id="65" name="Object 64"/>
                                <p:cNvPicPr>
                                  <a:picLocks noChangeAspect="1" noChangeArrowheads="1"/>
                                </p:cNvPicPr>
                                <p:nvPr/>
                              </p:nvPicPr>
                              <p:blipFill>
                                <a:blip r:embed="rId15"/>
                                <a:srcRect/>
                                <a:stretch>
                                  <a:fillRect/>
                                </a:stretch>
                              </p:blipFill>
                              <p:spPr bwMode="auto">
                                <a:xfrm>
                                  <a:off x="709612" y="5213202"/>
                                  <a:ext cx="1914525" cy="511175"/>
                                </a:xfrm>
                                <a:prstGeom prst="rect">
                                  <a:avLst/>
                                </a:prstGeom>
                                <a:solidFill>
                                  <a:schemeClr val="accent1">
                                    <a:lumMod val="20000"/>
                                    <a:lumOff val="80000"/>
                                  </a:schemeClr>
                                </a:solidFill>
                                <a:extLst/>
                              </p:spPr>
                            </p:pic>
                          </p:oleObj>
                        </mc:Fallback>
                      </mc:AlternateContent>
                    </a:graphicData>
                  </a:graphic>
                </p:graphicFrame>
                <p:sp>
                  <p:nvSpPr>
                    <p:cNvPr id="66" name="Right Arrow 65"/>
                    <p:cNvSpPr/>
                    <p:nvPr/>
                  </p:nvSpPr>
                  <p:spPr>
                    <a:xfrm>
                      <a:off x="277177" y="5355482"/>
                      <a:ext cx="379891" cy="172242"/>
                    </a:xfrm>
                    <a:prstGeom prst="rightArrow">
                      <a:avLst/>
                    </a:prstGeom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  <p:cxnSp>
              <p:nvCxnSpPr>
                <p:cNvPr id="57" name="Straight Arrow Connector 56"/>
                <p:cNvCxnSpPr/>
                <p:nvPr/>
              </p:nvCxnSpPr>
              <p:spPr>
                <a:xfrm flipV="1">
                  <a:off x="5653291" y="4342346"/>
                  <a:ext cx="284851" cy="300074"/>
                </a:xfrm>
                <a:prstGeom prst="straightConnector1">
                  <a:avLst/>
                </a:prstGeom>
                <a:ln w="19050"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9" name="Straight Arrow Connector 68"/>
                <p:cNvCxnSpPr/>
                <p:nvPr/>
              </p:nvCxnSpPr>
              <p:spPr>
                <a:xfrm flipH="1">
                  <a:off x="7149229" y="3880401"/>
                  <a:ext cx="385221" cy="278294"/>
                </a:xfrm>
                <a:prstGeom prst="straightConnector1">
                  <a:avLst/>
                </a:prstGeom>
                <a:ln w="19050"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55" name="Right Brace 54"/>
              <p:cNvSpPr/>
              <p:nvPr/>
            </p:nvSpPr>
            <p:spPr>
              <a:xfrm rot="16200000">
                <a:off x="6645636" y="3367362"/>
                <a:ext cx="148097" cy="852935"/>
              </a:xfrm>
              <a:prstGeom prst="rightBrac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aphicFrame>
          <p:nvGraphicFramePr>
            <p:cNvPr id="70" name="Object 6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08579728"/>
                </p:ext>
              </p:extLst>
            </p:nvPr>
          </p:nvGraphicFramePr>
          <p:xfrm>
            <a:off x="2516188" y="3910013"/>
            <a:ext cx="1312862" cy="3841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3361" name="Equation" r:id="rId16" imgW="914400" imgH="266400" progId="Equation.DSMT4">
                    <p:embed/>
                  </p:oleObj>
                </mc:Choice>
                <mc:Fallback>
                  <p:oleObj name="Equation" r:id="rId16" imgW="914400" imgH="266400" progId="Equation.DSMT4">
                    <p:embed/>
                    <p:pic>
                      <p:nvPicPr>
                        <p:cNvPr id="53" name="Object 5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7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516188" y="3910013"/>
                          <a:ext cx="1312862" cy="384175"/>
                        </a:xfrm>
                        <a:prstGeom prst="rect">
                          <a:avLst/>
                        </a:prstGeom>
                        <a:noFill/>
                        <a:ln w="28575">
                          <a:solidFill>
                            <a:schemeClr val="accent1"/>
                          </a:solidFill>
                        </a:ln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41" name="Group 40"/>
          <p:cNvGrpSpPr/>
          <p:nvPr/>
        </p:nvGrpSpPr>
        <p:grpSpPr>
          <a:xfrm>
            <a:off x="5038455" y="3624819"/>
            <a:ext cx="3995517" cy="2826103"/>
            <a:chOff x="5038455" y="3624819"/>
            <a:chExt cx="3995517" cy="2826103"/>
          </a:xfrm>
        </p:grpSpPr>
        <p:sp>
          <p:nvSpPr>
            <p:cNvPr id="62" name="TextBox 61"/>
            <p:cNvSpPr txBox="1"/>
            <p:nvPr/>
          </p:nvSpPr>
          <p:spPr>
            <a:xfrm>
              <a:off x="5038455" y="5250593"/>
              <a:ext cx="3995517" cy="1200329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accent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err="1" smtClean="0"/>
                <a:t>Oletettu</a:t>
              </a:r>
              <a:r>
                <a:rPr lang="en-US" dirty="0" smtClean="0"/>
                <a:t> </a:t>
              </a:r>
              <a:r>
                <a:rPr lang="en-US" dirty="0" err="1" smtClean="0"/>
                <a:t>täydellinen</a:t>
              </a:r>
              <a:r>
                <a:rPr lang="en-US" dirty="0" smtClean="0"/>
                <a:t> </a:t>
              </a:r>
              <a:r>
                <a:rPr lang="en-US" dirty="0" err="1" smtClean="0"/>
                <a:t>kanta</a:t>
              </a:r>
              <a:r>
                <a:rPr lang="en-US" dirty="0" smtClean="0"/>
                <a:t>, </a:t>
              </a:r>
              <a:r>
                <a:rPr lang="en-US" dirty="0" err="1" smtClean="0"/>
                <a:t>jos</a:t>
              </a:r>
              <a:r>
                <a:rPr lang="en-US" dirty="0" smtClean="0"/>
                <a:t> </a:t>
              </a:r>
              <a:r>
                <a:rPr lang="en-US" dirty="0" err="1" smtClean="0"/>
                <a:t>ei</a:t>
              </a:r>
              <a:r>
                <a:rPr lang="en-US" dirty="0" smtClean="0"/>
                <a:t> ole</a:t>
              </a:r>
            </a:p>
            <a:p>
              <a:pPr marL="285750" indent="-285750">
                <a:buFont typeface="Wingdings" panose="05000000000000000000" pitchFamily="2" charset="2"/>
                <a:buChar char="è"/>
              </a:pPr>
              <a:r>
                <a:rPr lang="en-US" dirty="0" err="1" smtClean="0">
                  <a:sym typeface="Wingdings" panose="05000000000000000000" pitchFamily="2" charset="2"/>
                </a:rPr>
                <a:t>Approksimaatio</a:t>
              </a:r>
              <a:r>
                <a:rPr lang="en-US" dirty="0" smtClean="0">
                  <a:sym typeface="Wingdings" panose="05000000000000000000" pitchFamily="2" charset="2"/>
                </a:rPr>
                <a:t> (</a:t>
              </a:r>
              <a:r>
                <a:rPr lang="en-US" dirty="0" err="1" smtClean="0">
                  <a:sym typeface="Wingdings" panose="05000000000000000000" pitchFamily="2" charset="2"/>
                </a:rPr>
                <a:t>Variaatioperiaate</a:t>
              </a:r>
              <a:r>
                <a:rPr lang="en-US" dirty="0" smtClean="0">
                  <a:sym typeface="Wingdings" panose="05000000000000000000" pitchFamily="2" charset="2"/>
                </a:rPr>
                <a:t>,</a:t>
              </a:r>
            </a:p>
            <a:p>
              <a:r>
                <a:rPr lang="en-US" dirty="0">
                  <a:sym typeface="Wingdings" panose="05000000000000000000" pitchFamily="2" charset="2"/>
                </a:rPr>
                <a:t> </a:t>
              </a:r>
              <a:r>
                <a:rPr lang="en-US" dirty="0" smtClean="0">
                  <a:sym typeface="Wingdings" panose="05000000000000000000" pitchFamily="2" charset="2"/>
                </a:rPr>
                <a:t>    </a:t>
              </a:r>
              <a:r>
                <a:rPr lang="en-US" dirty="0" err="1" smtClean="0">
                  <a:sym typeface="Wingdings" panose="05000000000000000000" pitchFamily="2" charset="2"/>
                </a:rPr>
                <a:t>vrt</a:t>
              </a:r>
              <a:r>
                <a:rPr lang="en-US" dirty="0" smtClean="0">
                  <a:sym typeface="Wingdings" panose="05000000000000000000" pitchFamily="2" charset="2"/>
                </a:rPr>
                <a:t>. H</a:t>
              </a:r>
              <a:r>
                <a:rPr lang="en-US" baseline="-25000" dirty="0" smtClean="0">
                  <a:sym typeface="Wingdings" panose="05000000000000000000" pitchFamily="2" charset="2"/>
                </a:rPr>
                <a:t>2</a:t>
              </a:r>
              <a:r>
                <a:rPr lang="en-US" sz="2400" baseline="30000" dirty="0" smtClean="0">
                  <a:sym typeface="Wingdings" panose="05000000000000000000" pitchFamily="2" charset="2"/>
                </a:rPr>
                <a:t>+</a:t>
              </a:r>
              <a:r>
                <a:rPr lang="en-US" dirty="0" smtClean="0">
                  <a:sym typeface="Wingdings" panose="05000000000000000000" pitchFamily="2" charset="2"/>
                </a:rPr>
                <a:t> -</a:t>
              </a:r>
              <a:r>
                <a:rPr lang="en-US" dirty="0" err="1" smtClean="0">
                  <a:sym typeface="Wingdings" panose="05000000000000000000" pitchFamily="2" charset="2"/>
                </a:rPr>
                <a:t>molekyylin</a:t>
              </a:r>
              <a:r>
                <a:rPr lang="en-US" dirty="0" smtClean="0">
                  <a:sym typeface="Wingdings" panose="05000000000000000000" pitchFamily="2" charset="2"/>
                </a:rPr>
                <a:t> </a:t>
              </a:r>
              <a:r>
                <a:rPr lang="en-US" dirty="0" err="1" smtClean="0">
                  <a:sym typeface="Wingdings" panose="05000000000000000000" pitchFamily="2" charset="2"/>
                </a:rPr>
                <a:t>ratkaisu</a:t>
              </a:r>
              <a:r>
                <a:rPr lang="en-US" dirty="0" smtClean="0">
                  <a:sym typeface="Wingdings" panose="05000000000000000000" pitchFamily="2" charset="2"/>
                </a:rPr>
                <a:t>) </a:t>
              </a:r>
            </a:p>
            <a:p>
              <a:r>
                <a:rPr lang="en-US" dirty="0">
                  <a:sym typeface="Wingdings" panose="05000000000000000000" pitchFamily="2" charset="2"/>
                </a:rPr>
                <a:t> </a:t>
              </a:r>
              <a:r>
                <a:rPr lang="en-US" dirty="0" smtClean="0">
                  <a:sym typeface="Wingdings" panose="05000000000000000000" pitchFamily="2" charset="2"/>
                </a:rPr>
                <a:t>    </a:t>
              </a:r>
              <a:r>
                <a:rPr lang="en-US" i="1" dirty="0" smtClean="0">
                  <a:sym typeface="Wingdings" panose="05000000000000000000" pitchFamily="2" charset="2"/>
                </a:rPr>
                <a:t>E</a:t>
              </a:r>
              <a:r>
                <a:rPr lang="en-US" dirty="0" smtClean="0">
                  <a:sym typeface="Wingdings" panose="05000000000000000000" pitchFamily="2" charset="2"/>
                </a:rPr>
                <a:t> -</a:t>
              </a:r>
              <a:r>
                <a:rPr lang="en-US" dirty="0" err="1" smtClean="0">
                  <a:sym typeface="Wingdings" panose="05000000000000000000" pitchFamily="2" charset="2"/>
                </a:rPr>
                <a:t>spektrille</a:t>
              </a:r>
              <a:r>
                <a:rPr lang="en-US" dirty="0" smtClean="0">
                  <a:sym typeface="Wingdings" panose="05000000000000000000" pitchFamily="2" charset="2"/>
                </a:rPr>
                <a:t> ja </a:t>
              </a:r>
              <a:r>
                <a:rPr lang="en-US" dirty="0" err="1" smtClean="0">
                  <a:sym typeface="Wingdings" panose="05000000000000000000" pitchFamily="2" charset="2"/>
                </a:rPr>
                <a:t>aaltofunktioille</a:t>
              </a:r>
              <a:endParaRPr lang="en-US" dirty="0"/>
            </a:p>
          </p:txBody>
        </p:sp>
        <p:cxnSp>
          <p:nvCxnSpPr>
            <p:cNvPr id="35" name="Straight Arrow Connector 34"/>
            <p:cNvCxnSpPr/>
            <p:nvPr/>
          </p:nvCxnSpPr>
          <p:spPr>
            <a:xfrm flipV="1">
              <a:off x="6745757" y="3624819"/>
              <a:ext cx="93568" cy="1564652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Group 33"/>
          <p:cNvGrpSpPr/>
          <p:nvPr/>
        </p:nvGrpSpPr>
        <p:grpSpPr>
          <a:xfrm>
            <a:off x="1164211" y="5390376"/>
            <a:ext cx="3670354" cy="1401038"/>
            <a:chOff x="1164211" y="5390376"/>
            <a:chExt cx="3670354" cy="1401038"/>
          </a:xfrm>
        </p:grpSpPr>
        <p:grpSp>
          <p:nvGrpSpPr>
            <p:cNvPr id="30" name="Group 29"/>
            <p:cNvGrpSpPr/>
            <p:nvPr/>
          </p:nvGrpSpPr>
          <p:grpSpPr>
            <a:xfrm>
              <a:off x="1164211" y="5777529"/>
              <a:ext cx="3242370" cy="1013885"/>
              <a:chOff x="1478241" y="5703644"/>
              <a:chExt cx="3242370" cy="1013885"/>
            </a:xfrm>
          </p:grpSpPr>
          <p:grpSp>
            <p:nvGrpSpPr>
              <p:cNvPr id="20" name="Group 19"/>
              <p:cNvGrpSpPr/>
              <p:nvPr/>
            </p:nvGrpSpPr>
            <p:grpSpPr>
              <a:xfrm>
                <a:off x="2443405" y="5703644"/>
                <a:ext cx="2277206" cy="597391"/>
                <a:chOff x="2404660" y="5835382"/>
                <a:chExt cx="2277206" cy="597391"/>
              </a:xfrm>
            </p:grpSpPr>
            <p:graphicFrame>
              <p:nvGraphicFramePr>
                <p:cNvPr id="58" name="Object 57"/>
                <p:cNvGraphicFramePr>
                  <a:graphicFrameLocks noChangeAspect="1"/>
                </p:cNvGraphicFramePr>
                <p:nvPr>
                  <p:extLst/>
                </p:nvPr>
              </p:nvGraphicFramePr>
              <p:xfrm>
                <a:off x="2939632" y="5835382"/>
                <a:ext cx="1742234" cy="597391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133362" name="Equation" r:id="rId18" imgW="1002960" imgH="342720" progId="Equation.3">
                        <p:embed/>
                      </p:oleObj>
                    </mc:Choice>
                    <mc:Fallback>
                      <p:oleObj name="Equation" r:id="rId18" imgW="1002960" imgH="342720" progId="Equation.3">
                        <p:embed/>
                        <p:pic>
                          <p:nvPicPr>
                            <p:cNvPr id="58" name="Object 57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19"/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2939632" y="5835382"/>
                              <a:ext cx="1742234" cy="597391"/>
                            </a:xfrm>
                            <a:prstGeom prst="rect">
                              <a:avLst/>
                            </a:prstGeom>
                            <a:noFill/>
                            <a:ln w="28575">
                              <a:solidFill>
                                <a:srgbClr val="FF0000"/>
                              </a:solidFill>
                            </a:ln>
                            <a:extLst/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  <p:sp>
              <p:nvSpPr>
                <p:cNvPr id="67" name="Right Arrow 66"/>
                <p:cNvSpPr/>
                <p:nvPr/>
              </p:nvSpPr>
              <p:spPr>
                <a:xfrm rot="1416445">
                  <a:off x="2404660" y="5842650"/>
                  <a:ext cx="379891" cy="172242"/>
                </a:xfrm>
                <a:prstGeom prst="rightArrow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22" name="TextBox 21"/>
              <p:cNvSpPr txBox="1"/>
              <p:nvPr/>
            </p:nvSpPr>
            <p:spPr>
              <a:xfrm>
                <a:off x="1478241" y="6071198"/>
                <a:ext cx="1901104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i-FI" dirty="0" smtClean="0"/>
                  <a:t>Hamiltonin matriisielementit</a:t>
                </a:r>
                <a:endParaRPr lang="en-US" dirty="0"/>
              </a:p>
            </p:txBody>
          </p:sp>
          <p:cxnSp>
            <p:nvCxnSpPr>
              <p:cNvPr id="71" name="Straight Arrow Connector 70"/>
              <p:cNvCxnSpPr/>
              <p:nvPr/>
            </p:nvCxnSpPr>
            <p:spPr>
              <a:xfrm flipV="1">
                <a:off x="3302273" y="6192955"/>
                <a:ext cx="242640" cy="288608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3" name="TextBox 22"/>
            <p:cNvSpPr txBox="1"/>
            <p:nvPr/>
          </p:nvSpPr>
          <p:spPr>
            <a:xfrm>
              <a:off x="2978377" y="5390376"/>
              <a:ext cx="153118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i-FI" dirty="0" smtClean="0"/>
                <a:t>Matriisiyhtälö</a:t>
              </a:r>
              <a:endParaRPr lang="en-US" dirty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4367771" y="6066336"/>
              <a:ext cx="4667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i-FI" dirty="0" smtClean="0">
                  <a:solidFill>
                    <a:srgbClr val="FF0000"/>
                  </a:solidFill>
                </a:rPr>
                <a:t>(1)</a:t>
              </a:r>
              <a:endParaRPr lang="en-US" dirty="0">
                <a:solidFill>
                  <a:srgbClr val="FF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425345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77875" y="-17511"/>
            <a:ext cx="4950997" cy="486120"/>
          </a:xfrm>
        </p:spPr>
        <p:txBody>
          <a:bodyPr/>
          <a:lstStyle/>
          <a:p>
            <a:r>
              <a:rPr lang="fi-FI" sz="2800" dirty="0" smtClean="0">
                <a:solidFill>
                  <a:srgbClr val="FF8618"/>
                </a:solidFill>
              </a:rPr>
              <a:t>2) Tiukan </a:t>
            </a:r>
            <a:r>
              <a:rPr lang="fi-FI" sz="2800" dirty="0">
                <a:solidFill>
                  <a:srgbClr val="FF8618"/>
                </a:solidFill>
              </a:rPr>
              <a:t>sidoksen </a:t>
            </a:r>
            <a:r>
              <a:rPr lang="fi-FI" sz="2800" dirty="0" smtClean="0">
                <a:solidFill>
                  <a:srgbClr val="FF8618"/>
                </a:solidFill>
              </a:rPr>
              <a:t>Hamilton</a:t>
            </a:r>
            <a:endParaRPr lang="fi-FI" sz="2800" dirty="0">
              <a:solidFill>
                <a:srgbClr val="FF8618"/>
              </a:solidFill>
            </a:endParaRPr>
          </a:p>
        </p:txBody>
      </p:sp>
      <p:graphicFrame>
        <p:nvGraphicFramePr>
          <p:cNvPr id="42" name="Object 4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41136771"/>
              </p:ext>
            </p:extLst>
          </p:nvPr>
        </p:nvGraphicFramePr>
        <p:xfrm>
          <a:off x="296863" y="1395413"/>
          <a:ext cx="7350125" cy="657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2348" name="Equation" r:id="rId3" imgW="5130720" imgH="457200" progId="Equation.DSMT4">
                  <p:embed/>
                </p:oleObj>
              </mc:Choice>
              <mc:Fallback>
                <p:oleObj name="Equation" r:id="rId3" imgW="5130720" imgH="457200" progId="Equation.DSMT4">
                  <p:embed/>
                  <p:pic>
                    <p:nvPicPr>
                      <p:cNvPr id="42" name="Object 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6863" y="1395413"/>
                        <a:ext cx="7350125" cy="657225"/>
                      </a:xfrm>
                      <a:prstGeom prst="rect">
                        <a:avLst/>
                      </a:prstGeom>
                      <a:noFill/>
                      <a:ln w="28575">
                        <a:solidFill>
                          <a:schemeClr val="accent1"/>
                        </a:solidFill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93392" y="555477"/>
            <a:ext cx="244169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Hamiltonin</a:t>
            </a:r>
            <a:r>
              <a:rPr lang="en-US" dirty="0" smtClean="0"/>
              <a:t> </a:t>
            </a:r>
            <a:r>
              <a:rPr lang="en-US" dirty="0" err="1" smtClean="0"/>
              <a:t>operaattori</a:t>
            </a:r>
            <a:endParaRPr lang="en-US" dirty="0" smtClean="0"/>
          </a:p>
          <a:p>
            <a:r>
              <a:rPr lang="en-US" dirty="0" err="1"/>
              <a:t>k</a:t>
            </a:r>
            <a:r>
              <a:rPr lang="en-US" dirty="0" err="1" smtClean="0"/>
              <a:t>etjun</a:t>
            </a:r>
            <a:r>
              <a:rPr lang="en-US" dirty="0" smtClean="0"/>
              <a:t> </a:t>
            </a:r>
            <a:r>
              <a:rPr lang="en-US" dirty="0" err="1" smtClean="0"/>
              <a:t>elektroneille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066804" y="575813"/>
            <a:ext cx="49039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Superpositio</a:t>
            </a:r>
            <a:r>
              <a:rPr lang="en-US" dirty="0" smtClean="0"/>
              <a:t> </a:t>
            </a:r>
            <a:r>
              <a:rPr lang="en-US" dirty="0" err="1" smtClean="0"/>
              <a:t>ytimien</a:t>
            </a:r>
            <a:r>
              <a:rPr lang="en-US" dirty="0" smtClean="0"/>
              <a:t> (</a:t>
            </a:r>
            <a:r>
              <a:rPr lang="en-US" dirty="0" err="1" smtClean="0"/>
              <a:t>ioneiden</a:t>
            </a:r>
            <a:r>
              <a:rPr lang="en-US" dirty="0" smtClean="0"/>
              <a:t>) </a:t>
            </a:r>
            <a:r>
              <a:rPr lang="en-US" dirty="0" err="1" smtClean="0"/>
              <a:t>potentiaaleista</a:t>
            </a:r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                     </a:t>
            </a:r>
            <a:r>
              <a:rPr lang="en-US" dirty="0" err="1" smtClean="0"/>
              <a:t>vapaissa</a:t>
            </a:r>
            <a:r>
              <a:rPr lang="en-US" dirty="0" smtClean="0"/>
              <a:t> </a:t>
            </a:r>
            <a:r>
              <a:rPr lang="en-US" dirty="0" err="1" smtClean="0"/>
              <a:t>atomeissa</a:t>
            </a:r>
            <a:endParaRPr lang="en-US" dirty="0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4187776" y="939220"/>
            <a:ext cx="323498" cy="61836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Slide Number Placeholder 59"/>
          <p:cNvSpPr>
            <a:spLocks noGrp="1"/>
          </p:cNvSpPr>
          <p:nvPr>
            <p:ph type="sldNum" sz="quarter" idx="17"/>
          </p:nvPr>
        </p:nvSpPr>
        <p:spPr>
          <a:xfrm>
            <a:off x="3502399" y="6654379"/>
            <a:ext cx="1544637" cy="125413"/>
          </a:xfrm>
        </p:spPr>
        <p:txBody>
          <a:bodyPr/>
          <a:lstStyle/>
          <a:p>
            <a:pPr>
              <a:defRPr/>
            </a:pPr>
            <a:fld id="{DCA83BC1-1FE6-446C-A567-802BE73925A5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cxnSp>
        <p:nvCxnSpPr>
          <p:cNvPr id="128" name="Straight Arrow Connector 127"/>
          <p:cNvCxnSpPr/>
          <p:nvPr/>
        </p:nvCxnSpPr>
        <p:spPr>
          <a:xfrm>
            <a:off x="6044339" y="1201808"/>
            <a:ext cx="425197" cy="355772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8" name="Group 47"/>
          <p:cNvGrpSpPr/>
          <p:nvPr/>
        </p:nvGrpSpPr>
        <p:grpSpPr>
          <a:xfrm>
            <a:off x="2166802" y="2841851"/>
            <a:ext cx="5191261" cy="2507502"/>
            <a:chOff x="2166802" y="2841851"/>
            <a:chExt cx="5191261" cy="2507502"/>
          </a:xfrm>
        </p:grpSpPr>
        <p:grpSp>
          <p:nvGrpSpPr>
            <p:cNvPr id="9" name="Group 8"/>
            <p:cNvGrpSpPr/>
            <p:nvPr/>
          </p:nvGrpSpPr>
          <p:grpSpPr>
            <a:xfrm>
              <a:off x="2166802" y="2841851"/>
              <a:ext cx="4302734" cy="2507502"/>
              <a:chOff x="2151304" y="2477643"/>
              <a:chExt cx="4302734" cy="2507502"/>
            </a:xfrm>
          </p:grpSpPr>
          <p:grpSp>
            <p:nvGrpSpPr>
              <p:cNvPr id="131" name="Group 130"/>
              <p:cNvGrpSpPr/>
              <p:nvPr/>
            </p:nvGrpSpPr>
            <p:grpSpPr>
              <a:xfrm>
                <a:off x="2151304" y="2477643"/>
                <a:ext cx="4302734" cy="2507502"/>
                <a:chOff x="5144400" y="1262002"/>
                <a:chExt cx="4302734" cy="2507502"/>
              </a:xfrm>
            </p:grpSpPr>
            <p:grpSp>
              <p:nvGrpSpPr>
                <p:cNvPr id="3" name="Group 2"/>
                <p:cNvGrpSpPr/>
                <p:nvPr/>
              </p:nvGrpSpPr>
              <p:grpSpPr>
                <a:xfrm>
                  <a:off x="5144400" y="1262002"/>
                  <a:ext cx="4302734" cy="2507502"/>
                  <a:chOff x="5301121" y="2166794"/>
                  <a:chExt cx="4302734" cy="2507502"/>
                </a:xfrm>
              </p:grpSpPr>
              <p:grpSp>
                <p:nvGrpSpPr>
                  <p:cNvPr id="36" name="Group 35"/>
                  <p:cNvGrpSpPr/>
                  <p:nvPr/>
                </p:nvGrpSpPr>
                <p:grpSpPr>
                  <a:xfrm>
                    <a:off x="5301121" y="2166794"/>
                    <a:ext cx="4302734" cy="2507502"/>
                    <a:chOff x="4893868" y="1959325"/>
                    <a:chExt cx="4302734" cy="2507502"/>
                  </a:xfrm>
                </p:grpSpPr>
                <p:grpSp>
                  <p:nvGrpSpPr>
                    <p:cNvPr id="82" name="Group 81"/>
                    <p:cNvGrpSpPr/>
                    <p:nvPr/>
                  </p:nvGrpSpPr>
                  <p:grpSpPr>
                    <a:xfrm>
                      <a:off x="7643639" y="2896690"/>
                      <a:ext cx="1552963" cy="917951"/>
                      <a:chOff x="6914842" y="2952268"/>
                      <a:chExt cx="1552963" cy="917951"/>
                    </a:xfrm>
                  </p:grpSpPr>
                  <p:sp>
                    <p:nvSpPr>
                      <p:cNvPr id="83" name="Freeform 82"/>
                      <p:cNvSpPr/>
                      <p:nvPr/>
                    </p:nvSpPr>
                    <p:spPr>
                      <a:xfrm flipH="1">
                        <a:off x="7400980" y="3010859"/>
                        <a:ext cx="983556" cy="845244"/>
                      </a:xfrm>
                      <a:custGeom>
                        <a:avLst/>
                        <a:gdLst>
                          <a:gd name="connsiteX0" fmla="*/ 0 w 983556"/>
                          <a:gd name="connsiteY0" fmla="*/ 0 h 845244"/>
                          <a:gd name="connsiteX1" fmla="*/ 453358 w 983556"/>
                          <a:gd name="connsiteY1" fmla="*/ 99892 h 845244"/>
                          <a:gd name="connsiteX2" fmla="*/ 760719 w 983556"/>
                          <a:gd name="connsiteY2" fmla="*/ 384202 h 845244"/>
                          <a:gd name="connsiteX3" fmla="*/ 983556 w 983556"/>
                          <a:gd name="connsiteY3" fmla="*/ 845244 h 845244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</a:cxnLst>
                        <a:rect l="l" t="t" r="r" b="b"/>
                        <a:pathLst>
                          <a:path w="983556" h="845244">
                            <a:moveTo>
                              <a:pt x="0" y="0"/>
                            </a:moveTo>
                            <a:cubicBezTo>
                              <a:pt x="163286" y="17929"/>
                              <a:pt x="326572" y="35858"/>
                              <a:pt x="453358" y="99892"/>
                            </a:cubicBezTo>
                            <a:cubicBezTo>
                              <a:pt x="580144" y="163926"/>
                              <a:pt x="672353" y="259977"/>
                              <a:pt x="760719" y="384202"/>
                            </a:cubicBezTo>
                            <a:cubicBezTo>
                              <a:pt x="849085" y="508427"/>
                              <a:pt x="916320" y="676835"/>
                              <a:pt x="983556" y="845244"/>
                            </a:cubicBezTo>
                          </a:path>
                        </a:pathLst>
                      </a:custGeom>
                      <a:noFill/>
                      <a:ln w="28575">
                        <a:solidFill>
                          <a:srgbClr val="FF0000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84" name="Freeform 83"/>
                      <p:cNvSpPr/>
                      <p:nvPr/>
                    </p:nvSpPr>
                    <p:spPr>
                      <a:xfrm>
                        <a:off x="6914842" y="3024975"/>
                        <a:ext cx="983556" cy="845244"/>
                      </a:xfrm>
                      <a:custGeom>
                        <a:avLst/>
                        <a:gdLst>
                          <a:gd name="connsiteX0" fmla="*/ 0 w 983556"/>
                          <a:gd name="connsiteY0" fmla="*/ 0 h 845244"/>
                          <a:gd name="connsiteX1" fmla="*/ 453358 w 983556"/>
                          <a:gd name="connsiteY1" fmla="*/ 99892 h 845244"/>
                          <a:gd name="connsiteX2" fmla="*/ 760719 w 983556"/>
                          <a:gd name="connsiteY2" fmla="*/ 384202 h 845244"/>
                          <a:gd name="connsiteX3" fmla="*/ 983556 w 983556"/>
                          <a:gd name="connsiteY3" fmla="*/ 845244 h 845244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</a:cxnLst>
                        <a:rect l="l" t="t" r="r" b="b"/>
                        <a:pathLst>
                          <a:path w="983556" h="845244">
                            <a:moveTo>
                              <a:pt x="0" y="0"/>
                            </a:moveTo>
                            <a:cubicBezTo>
                              <a:pt x="163286" y="17929"/>
                              <a:pt x="326572" y="35858"/>
                              <a:pt x="453358" y="99892"/>
                            </a:cubicBezTo>
                            <a:cubicBezTo>
                              <a:pt x="580144" y="163926"/>
                              <a:pt x="672353" y="259977"/>
                              <a:pt x="760719" y="384202"/>
                            </a:cubicBezTo>
                            <a:cubicBezTo>
                              <a:pt x="849085" y="508427"/>
                              <a:pt x="916320" y="676835"/>
                              <a:pt x="983556" y="845244"/>
                            </a:cubicBezTo>
                          </a:path>
                        </a:pathLst>
                      </a:custGeom>
                      <a:noFill/>
                      <a:ln w="28575">
                        <a:solidFill>
                          <a:srgbClr val="FF0000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85" name="Rectangle 84"/>
                      <p:cNvSpPr/>
                      <p:nvPr/>
                    </p:nvSpPr>
                    <p:spPr>
                      <a:xfrm>
                        <a:off x="6914842" y="2952268"/>
                        <a:ext cx="1552963" cy="380041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solidFill>
                          <a:schemeClr val="bg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</p:grpSp>
                <p:grpSp>
                  <p:nvGrpSpPr>
                    <p:cNvPr id="78" name="Group 77"/>
                    <p:cNvGrpSpPr/>
                    <p:nvPr/>
                  </p:nvGrpSpPr>
                  <p:grpSpPr>
                    <a:xfrm>
                      <a:off x="4893868" y="2842712"/>
                      <a:ext cx="2792084" cy="925109"/>
                      <a:chOff x="6914842" y="2952268"/>
                      <a:chExt cx="2792084" cy="925109"/>
                    </a:xfrm>
                  </p:grpSpPr>
                  <p:sp>
                    <p:nvSpPr>
                      <p:cNvPr id="79" name="Freeform 78"/>
                      <p:cNvSpPr/>
                      <p:nvPr/>
                    </p:nvSpPr>
                    <p:spPr>
                      <a:xfrm flipH="1">
                        <a:off x="7400980" y="3010859"/>
                        <a:ext cx="983556" cy="845244"/>
                      </a:xfrm>
                      <a:custGeom>
                        <a:avLst/>
                        <a:gdLst>
                          <a:gd name="connsiteX0" fmla="*/ 0 w 983556"/>
                          <a:gd name="connsiteY0" fmla="*/ 0 h 845244"/>
                          <a:gd name="connsiteX1" fmla="*/ 453358 w 983556"/>
                          <a:gd name="connsiteY1" fmla="*/ 99892 h 845244"/>
                          <a:gd name="connsiteX2" fmla="*/ 760719 w 983556"/>
                          <a:gd name="connsiteY2" fmla="*/ 384202 h 845244"/>
                          <a:gd name="connsiteX3" fmla="*/ 983556 w 983556"/>
                          <a:gd name="connsiteY3" fmla="*/ 845244 h 845244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</a:cxnLst>
                        <a:rect l="l" t="t" r="r" b="b"/>
                        <a:pathLst>
                          <a:path w="983556" h="845244">
                            <a:moveTo>
                              <a:pt x="0" y="0"/>
                            </a:moveTo>
                            <a:cubicBezTo>
                              <a:pt x="163286" y="17929"/>
                              <a:pt x="326572" y="35858"/>
                              <a:pt x="453358" y="99892"/>
                            </a:cubicBezTo>
                            <a:cubicBezTo>
                              <a:pt x="580144" y="163926"/>
                              <a:pt x="672353" y="259977"/>
                              <a:pt x="760719" y="384202"/>
                            </a:cubicBezTo>
                            <a:cubicBezTo>
                              <a:pt x="849085" y="508427"/>
                              <a:pt x="916320" y="676835"/>
                              <a:pt x="983556" y="845244"/>
                            </a:cubicBezTo>
                          </a:path>
                        </a:pathLst>
                      </a:custGeom>
                      <a:noFill/>
                      <a:ln w="28575">
                        <a:solidFill>
                          <a:srgbClr val="FF0000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80" name="Freeform 79"/>
                      <p:cNvSpPr/>
                      <p:nvPr/>
                    </p:nvSpPr>
                    <p:spPr>
                      <a:xfrm>
                        <a:off x="6914842" y="3024975"/>
                        <a:ext cx="983556" cy="845244"/>
                      </a:xfrm>
                      <a:custGeom>
                        <a:avLst/>
                        <a:gdLst>
                          <a:gd name="connsiteX0" fmla="*/ 0 w 983556"/>
                          <a:gd name="connsiteY0" fmla="*/ 0 h 845244"/>
                          <a:gd name="connsiteX1" fmla="*/ 453358 w 983556"/>
                          <a:gd name="connsiteY1" fmla="*/ 99892 h 845244"/>
                          <a:gd name="connsiteX2" fmla="*/ 760719 w 983556"/>
                          <a:gd name="connsiteY2" fmla="*/ 384202 h 845244"/>
                          <a:gd name="connsiteX3" fmla="*/ 983556 w 983556"/>
                          <a:gd name="connsiteY3" fmla="*/ 845244 h 845244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</a:cxnLst>
                        <a:rect l="l" t="t" r="r" b="b"/>
                        <a:pathLst>
                          <a:path w="983556" h="845244">
                            <a:moveTo>
                              <a:pt x="0" y="0"/>
                            </a:moveTo>
                            <a:cubicBezTo>
                              <a:pt x="163286" y="17929"/>
                              <a:pt x="326572" y="35858"/>
                              <a:pt x="453358" y="99892"/>
                            </a:cubicBezTo>
                            <a:cubicBezTo>
                              <a:pt x="580144" y="163926"/>
                              <a:pt x="672353" y="259977"/>
                              <a:pt x="760719" y="384202"/>
                            </a:cubicBezTo>
                            <a:cubicBezTo>
                              <a:pt x="849085" y="508427"/>
                              <a:pt x="916320" y="676835"/>
                              <a:pt x="983556" y="845244"/>
                            </a:cubicBezTo>
                          </a:path>
                        </a:pathLst>
                      </a:custGeom>
                      <a:noFill/>
                      <a:ln w="28575">
                        <a:solidFill>
                          <a:srgbClr val="FF0000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108" name="Freeform 107"/>
                      <p:cNvSpPr/>
                      <p:nvPr/>
                    </p:nvSpPr>
                    <p:spPr>
                      <a:xfrm>
                        <a:off x="7640110" y="3030009"/>
                        <a:ext cx="983556" cy="845244"/>
                      </a:xfrm>
                      <a:custGeom>
                        <a:avLst/>
                        <a:gdLst>
                          <a:gd name="connsiteX0" fmla="*/ 0 w 983556"/>
                          <a:gd name="connsiteY0" fmla="*/ 0 h 845244"/>
                          <a:gd name="connsiteX1" fmla="*/ 453358 w 983556"/>
                          <a:gd name="connsiteY1" fmla="*/ 99892 h 845244"/>
                          <a:gd name="connsiteX2" fmla="*/ 760719 w 983556"/>
                          <a:gd name="connsiteY2" fmla="*/ 384202 h 845244"/>
                          <a:gd name="connsiteX3" fmla="*/ 983556 w 983556"/>
                          <a:gd name="connsiteY3" fmla="*/ 845244 h 845244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</a:cxnLst>
                        <a:rect l="l" t="t" r="r" b="b"/>
                        <a:pathLst>
                          <a:path w="983556" h="845244">
                            <a:moveTo>
                              <a:pt x="0" y="0"/>
                            </a:moveTo>
                            <a:cubicBezTo>
                              <a:pt x="163286" y="17929"/>
                              <a:pt x="326572" y="35858"/>
                              <a:pt x="453358" y="99892"/>
                            </a:cubicBezTo>
                            <a:cubicBezTo>
                              <a:pt x="580144" y="163926"/>
                              <a:pt x="672353" y="259977"/>
                              <a:pt x="760719" y="384202"/>
                            </a:cubicBezTo>
                            <a:cubicBezTo>
                              <a:pt x="849085" y="508427"/>
                              <a:pt x="916320" y="676835"/>
                              <a:pt x="983556" y="845244"/>
                            </a:cubicBezTo>
                          </a:path>
                        </a:pathLst>
                      </a:custGeom>
                      <a:noFill/>
                      <a:ln w="28575">
                        <a:solidFill>
                          <a:srgbClr val="FF0000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112" name="Freeform 111"/>
                      <p:cNvSpPr/>
                      <p:nvPr/>
                    </p:nvSpPr>
                    <p:spPr>
                      <a:xfrm flipH="1">
                        <a:off x="8723370" y="3032133"/>
                        <a:ext cx="983556" cy="845244"/>
                      </a:xfrm>
                      <a:custGeom>
                        <a:avLst/>
                        <a:gdLst>
                          <a:gd name="connsiteX0" fmla="*/ 0 w 983556"/>
                          <a:gd name="connsiteY0" fmla="*/ 0 h 845244"/>
                          <a:gd name="connsiteX1" fmla="*/ 453358 w 983556"/>
                          <a:gd name="connsiteY1" fmla="*/ 99892 h 845244"/>
                          <a:gd name="connsiteX2" fmla="*/ 760719 w 983556"/>
                          <a:gd name="connsiteY2" fmla="*/ 384202 h 845244"/>
                          <a:gd name="connsiteX3" fmla="*/ 983556 w 983556"/>
                          <a:gd name="connsiteY3" fmla="*/ 845244 h 845244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</a:cxnLst>
                        <a:rect l="l" t="t" r="r" b="b"/>
                        <a:pathLst>
                          <a:path w="983556" h="845244">
                            <a:moveTo>
                              <a:pt x="0" y="0"/>
                            </a:moveTo>
                            <a:cubicBezTo>
                              <a:pt x="163286" y="17929"/>
                              <a:pt x="326572" y="35858"/>
                              <a:pt x="453358" y="99892"/>
                            </a:cubicBezTo>
                            <a:cubicBezTo>
                              <a:pt x="580144" y="163926"/>
                              <a:pt x="672353" y="259977"/>
                              <a:pt x="760719" y="384202"/>
                            </a:cubicBezTo>
                            <a:cubicBezTo>
                              <a:pt x="849085" y="508427"/>
                              <a:pt x="916320" y="676835"/>
                              <a:pt x="983556" y="845244"/>
                            </a:cubicBezTo>
                          </a:path>
                        </a:pathLst>
                      </a:custGeom>
                      <a:noFill/>
                      <a:ln w="28575">
                        <a:solidFill>
                          <a:srgbClr val="FF0000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81" name="Rectangle 80"/>
                      <p:cNvSpPr/>
                      <p:nvPr/>
                    </p:nvSpPr>
                    <p:spPr>
                      <a:xfrm>
                        <a:off x="6914842" y="2952268"/>
                        <a:ext cx="2294666" cy="380041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solidFill>
                          <a:schemeClr val="bg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</p:grpSp>
                <p:grpSp>
                  <p:nvGrpSpPr>
                    <p:cNvPr id="24" name="Group 23"/>
                    <p:cNvGrpSpPr/>
                    <p:nvPr/>
                  </p:nvGrpSpPr>
                  <p:grpSpPr>
                    <a:xfrm>
                      <a:off x="6821853" y="2867744"/>
                      <a:ext cx="1562683" cy="917951"/>
                      <a:chOff x="6821853" y="2952268"/>
                      <a:chExt cx="1562683" cy="917951"/>
                    </a:xfrm>
                  </p:grpSpPr>
                  <p:sp>
                    <p:nvSpPr>
                      <p:cNvPr id="72" name="Freeform 71"/>
                      <p:cNvSpPr/>
                      <p:nvPr/>
                    </p:nvSpPr>
                    <p:spPr>
                      <a:xfrm flipH="1">
                        <a:off x="7400980" y="3010859"/>
                        <a:ext cx="983556" cy="845244"/>
                      </a:xfrm>
                      <a:custGeom>
                        <a:avLst/>
                        <a:gdLst>
                          <a:gd name="connsiteX0" fmla="*/ 0 w 983556"/>
                          <a:gd name="connsiteY0" fmla="*/ 0 h 845244"/>
                          <a:gd name="connsiteX1" fmla="*/ 453358 w 983556"/>
                          <a:gd name="connsiteY1" fmla="*/ 99892 h 845244"/>
                          <a:gd name="connsiteX2" fmla="*/ 760719 w 983556"/>
                          <a:gd name="connsiteY2" fmla="*/ 384202 h 845244"/>
                          <a:gd name="connsiteX3" fmla="*/ 983556 w 983556"/>
                          <a:gd name="connsiteY3" fmla="*/ 845244 h 845244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</a:cxnLst>
                        <a:rect l="l" t="t" r="r" b="b"/>
                        <a:pathLst>
                          <a:path w="983556" h="845244">
                            <a:moveTo>
                              <a:pt x="0" y="0"/>
                            </a:moveTo>
                            <a:cubicBezTo>
                              <a:pt x="163286" y="17929"/>
                              <a:pt x="326572" y="35858"/>
                              <a:pt x="453358" y="99892"/>
                            </a:cubicBezTo>
                            <a:cubicBezTo>
                              <a:pt x="580144" y="163926"/>
                              <a:pt x="672353" y="259977"/>
                              <a:pt x="760719" y="384202"/>
                            </a:cubicBezTo>
                            <a:cubicBezTo>
                              <a:pt x="849085" y="508427"/>
                              <a:pt x="916320" y="676835"/>
                              <a:pt x="983556" y="845244"/>
                            </a:cubicBezTo>
                          </a:path>
                        </a:pathLst>
                      </a:custGeom>
                      <a:noFill/>
                      <a:ln w="28575">
                        <a:solidFill>
                          <a:srgbClr val="FF0000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76" name="Freeform 75"/>
                      <p:cNvSpPr/>
                      <p:nvPr/>
                    </p:nvSpPr>
                    <p:spPr>
                      <a:xfrm>
                        <a:off x="6914842" y="3024975"/>
                        <a:ext cx="983556" cy="845244"/>
                      </a:xfrm>
                      <a:custGeom>
                        <a:avLst/>
                        <a:gdLst>
                          <a:gd name="connsiteX0" fmla="*/ 0 w 983556"/>
                          <a:gd name="connsiteY0" fmla="*/ 0 h 845244"/>
                          <a:gd name="connsiteX1" fmla="*/ 453358 w 983556"/>
                          <a:gd name="connsiteY1" fmla="*/ 99892 h 845244"/>
                          <a:gd name="connsiteX2" fmla="*/ 760719 w 983556"/>
                          <a:gd name="connsiteY2" fmla="*/ 384202 h 845244"/>
                          <a:gd name="connsiteX3" fmla="*/ 983556 w 983556"/>
                          <a:gd name="connsiteY3" fmla="*/ 845244 h 845244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</a:cxnLst>
                        <a:rect l="l" t="t" r="r" b="b"/>
                        <a:pathLst>
                          <a:path w="983556" h="845244">
                            <a:moveTo>
                              <a:pt x="0" y="0"/>
                            </a:moveTo>
                            <a:cubicBezTo>
                              <a:pt x="163286" y="17929"/>
                              <a:pt x="326572" y="35858"/>
                              <a:pt x="453358" y="99892"/>
                            </a:cubicBezTo>
                            <a:cubicBezTo>
                              <a:pt x="580144" y="163926"/>
                              <a:pt x="672353" y="259977"/>
                              <a:pt x="760719" y="384202"/>
                            </a:cubicBezTo>
                            <a:cubicBezTo>
                              <a:pt x="849085" y="508427"/>
                              <a:pt x="916320" y="676835"/>
                              <a:pt x="983556" y="845244"/>
                            </a:cubicBezTo>
                          </a:path>
                        </a:pathLst>
                      </a:custGeom>
                      <a:noFill/>
                      <a:ln w="28575">
                        <a:solidFill>
                          <a:srgbClr val="FF0000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23" name="Rectangle 22"/>
                      <p:cNvSpPr/>
                      <p:nvPr/>
                    </p:nvSpPr>
                    <p:spPr>
                      <a:xfrm>
                        <a:off x="6821853" y="2952268"/>
                        <a:ext cx="1552963" cy="380041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solidFill>
                          <a:schemeClr val="bg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</p:grpSp>
                <p:grpSp>
                  <p:nvGrpSpPr>
                    <p:cNvPr id="17" name="Group 16"/>
                    <p:cNvGrpSpPr/>
                    <p:nvPr/>
                  </p:nvGrpSpPr>
                  <p:grpSpPr>
                    <a:xfrm>
                      <a:off x="5193617" y="2734551"/>
                      <a:ext cx="2873829" cy="217717"/>
                      <a:chOff x="5555556" y="2439019"/>
                      <a:chExt cx="2146401" cy="145380"/>
                    </a:xfrm>
                  </p:grpSpPr>
                  <p:sp>
                    <p:nvSpPr>
                      <p:cNvPr id="15" name="Oval 14"/>
                      <p:cNvSpPr/>
                      <p:nvPr/>
                    </p:nvSpPr>
                    <p:spPr>
                      <a:xfrm>
                        <a:off x="5555556" y="2439019"/>
                        <a:ext cx="122945" cy="119764"/>
                      </a:xfrm>
                      <a:prstGeom prst="ellipse">
                        <a:avLst/>
                      </a:prstGeom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39" name="Oval 38"/>
                      <p:cNvSpPr/>
                      <p:nvPr/>
                    </p:nvSpPr>
                    <p:spPr>
                      <a:xfrm>
                        <a:off x="6061420" y="2445423"/>
                        <a:ext cx="122945" cy="119764"/>
                      </a:xfrm>
                      <a:prstGeom prst="ellipse">
                        <a:avLst/>
                      </a:prstGeom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58" name="Oval 57"/>
                      <p:cNvSpPr/>
                      <p:nvPr/>
                    </p:nvSpPr>
                    <p:spPr>
                      <a:xfrm>
                        <a:off x="6567284" y="2451827"/>
                        <a:ext cx="122945" cy="119764"/>
                      </a:xfrm>
                      <a:prstGeom prst="ellipse">
                        <a:avLst/>
                      </a:prstGeom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63" name="Oval 62"/>
                      <p:cNvSpPr/>
                      <p:nvPr/>
                    </p:nvSpPr>
                    <p:spPr>
                      <a:xfrm>
                        <a:off x="7073148" y="2458231"/>
                        <a:ext cx="122945" cy="119764"/>
                      </a:xfrm>
                      <a:prstGeom prst="ellipse">
                        <a:avLst/>
                      </a:prstGeom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65" name="Oval 64"/>
                      <p:cNvSpPr/>
                      <p:nvPr/>
                    </p:nvSpPr>
                    <p:spPr>
                      <a:xfrm>
                        <a:off x="7579012" y="2464635"/>
                        <a:ext cx="122945" cy="119764"/>
                      </a:xfrm>
                      <a:prstGeom prst="ellipse">
                        <a:avLst/>
                      </a:prstGeom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</p:grpSp>
                <p:grpSp>
                  <p:nvGrpSpPr>
                    <p:cNvPr id="19" name="Group 18"/>
                    <p:cNvGrpSpPr/>
                    <p:nvPr/>
                  </p:nvGrpSpPr>
                  <p:grpSpPr>
                    <a:xfrm flipV="1">
                      <a:off x="5942190" y="1959325"/>
                      <a:ext cx="2074662" cy="854208"/>
                      <a:chOff x="6199735" y="2634343"/>
                      <a:chExt cx="2945069" cy="854208"/>
                    </a:xfrm>
                  </p:grpSpPr>
                  <p:sp>
                    <p:nvSpPr>
                      <p:cNvPr id="68" name="Freeform 67"/>
                      <p:cNvSpPr/>
                      <p:nvPr/>
                    </p:nvSpPr>
                    <p:spPr>
                      <a:xfrm>
                        <a:off x="6199735" y="2634343"/>
                        <a:ext cx="983556" cy="845244"/>
                      </a:xfrm>
                      <a:custGeom>
                        <a:avLst/>
                        <a:gdLst>
                          <a:gd name="connsiteX0" fmla="*/ 0 w 983556"/>
                          <a:gd name="connsiteY0" fmla="*/ 0 h 845244"/>
                          <a:gd name="connsiteX1" fmla="*/ 453358 w 983556"/>
                          <a:gd name="connsiteY1" fmla="*/ 99892 h 845244"/>
                          <a:gd name="connsiteX2" fmla="*/ 760719 w 983556"/>
                          <a:gd name="connsiteY2" fmla="*/ 384202 h 845244"/>
                          <a:gd name="connsiteX3" fmla="*/ 983556 w 983556"/>
                          <a:gd name="connsiteY3" fmla="*/ 845244 h 845244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</a:cxnLst>
                        <a:rect l="l" t="t" r="r" b="b"/>
                        <a:pathLst>
                          <a:path w="983556" h="845244">
                            <a:moveTo>
                              <a:pt x="0" y="0"/>
                            </a:moveTo>
                            <a:cubicBezTo>
                              <a:pt x="163286" y="17929"/>
                              <a:pt x="326572" y="35858"/>
                              <a:pt x="453358" y="99892"/>
                            </a:cubicBezTo>
                            <a:cubicBezTo>
                              <a:pt x="580144" y="163926"/>
                              <a:pt x="672353" y="259977"/>
                              <a:pt x="760719" y="384202"/>
                            </a:cubicBezTo>
                            <a:cubicBezTo>
                              <a:pt x="849085" y="508427"/>
                              <a:pt x="916320" y="676835"/>
                              <a:pt x="983556" y="845244"/>
                            </a:cubicBezTo>
                          </a:path>
                        </a:pathLst>
                      </a:custGeom>
                      <a:noFill/>
                      <a:ln w="28575">
                        <a:solidFill>
                          <a:srgbClr val="0070C0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69" name="Freeform 68"/>
                      <p:cNvSpPr/>
                      <p:nvPr/>
                    </p:nvSpPr>
                    <p:spPr>
                      <a:xfrm flipH="1">
                        <a:off x="7170460" y="2634343"/>
                        <a:ext cx="983556" cy="845244"/>
                      </a:xfrm>
                      <a:custGeom>
                        <a:avLst/>
                        <a:gdLst>
                          <a:gd name="connsiteX0" fmla="*/ 0 w 983556"/>
                          <a:gd name="connsiteY0" fmla="*/ 0 h 845244"/>
                          <a:gd name="connsiteX1" fmla="*/ 453358 w 983556"/>
                          <a:gd name="connsiteY1" fmla="*/ 99892 h 845244"/>
                          <a:gd name="connsiteX2" fmla="*/ 760719 w 983556"/>
                          <a:gd name="connsiteY2" fmla="*/ 384202 h 845244"/>
                          <a:gd name="connsiteX3" fmla="*/ 983556 w 983556"/>
                          <a:gd name="connsiteY3" fmla="*/ 845244 h 845244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</a:cxnLst>
                        <a:rect l="l" t="t" r="r" b="b"/>
                        <a:pathLst>
                          <a:path w="983556" h="845244">
                            <a:moveTo>
                              <a:pt x="0" y="0"/>
                            </a:moveTo>
                            <a:cubicBezTo>
                              <a:pt x="163286" y="17929"/>
                              <a:pt x="326572" y="35858"/>
                              <a:pt x="453358" y="99892"/>
                            </a:cubicBezTo>
                            <a:cubicBezTo>
                              <a:pt x="580144" y="163926"/>
                              <a:pt x="672353" y="259977"/>
                              <a:pt x="760719" y="384202"/>
                            </a:cubicBezTo>
                            <a:cubicBezTo>
                              <a:pt x="849085" y="508427"/>
                              <a:pt x="916320" y="676835"/>
                              <a:pt x="983556" y="845244"/>
                            </a:cubicBezTo>
                          </a:path>
                        </a:pathLst>
                      </a:custGeom>
                      <a:noFill/>
                      <a:ln w="28575">
                        <a:solidFill>
                          <a:srgbClr val="0070C0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93" name="Freeform 92"/>
                      <p:cNvSpPr/>
                      <p:nvPr/>
                    </p:nvSpPr>
                    <p:spPr>
                      <a:xfrm>
                        <a:off x="7190524" y="2643307"/>
                        <a:ext cx="983555" cy="845244"/>
                      </a:xfrm>
                      <a:custGeom>
                        <a:avLst/>
                        <a:gdLst>
                          <a:gd name="connsiteX0" fmla="*/ 0 w 983556"/>
                          <a:gd name="connsiteY0" fmla="*/ 0 h 845244"/>
                          <a:gd name="connsiteX1" fmla="*/ 453358 w 983556"/>
                          <a:gd name="connsiteY1" fmla="*/ 99892 h 845244"/>
                          <a:gd name="connsiteX2" fmla="*/ 760719 w 983556"/>
                          <a:gd name="connsiteY2" fmla="*/ 384202 h 845244"/>
                          <a:gd name="connsiteX3" fmla="*/ 983556 w 983556"/>
                          <a:gd name="connsiteY3" fmla="*/ 845244 h 845244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</a:cxnLst>
                        <a:rect l="l" t="t" r="r" b="b"/>
                        <a:pathLst>
                          <a:path w="983556" h="845244">
                            <a:moveTo>
                              <a:pt x="0" y="0"/>
                            </a:moveTo>
                            <a:cubicBezTo>
                              <a:pt x="163286" y="17929"/>
                              <a:pt x="326572" y="35858"/>
                              <a:pt x="453358" y="99892"/>
                            </a:cubicBezTo>
                            <a:cubicBezTo>
                              <a:pt x="580144" y="163926"/>
                              <a:pt x="672353" y="259977"/>
                              <a:pt x="760719" y="384202"/>
                            </a:cubicBezTo>
                            <a:cubicBezTo>
                              <a:pt x="849085" y="508427"/>
                              <a:pt x="916320" y="676835"/>
                              <a:pt x="983556" y="845244"/>
                            </a:cubicBezTo>
                          </a:path>
                        </a:pathLst>
                      </a:custGeom>
                      <a:noFill/>
                      <a:ln w="28575">
                        <a:solidFill>
                          <a:srgbClr val="0070C0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94" name="Freeform 93"/>
                      <p:cNvSpPr/>
                      <p:nvPr/>
                    </p:nvSpPr>
                    <p:spPr>
                      <a:xfrm flipH="1">
                        <a:off x="8161249" y="2643307"/>
                        <a:ext cx="983555" cy="845244"/>
                      </a:xfrm>
                      <a:custGeom>
                        <a:avLst/>
                        <a:gdLst>
                          <a:gd name="connsiteX0" fmla="*/ 0 w 983556"/>
                          <a:gd name="connsiteY0" fmla="*/ 0 h 845244"/>
                          <a:gd name="connsiteX1" fmla="*/ 453358 w 983556"/>
                          <a:gd name="connsiteY1" fmla="*/ 99892 h 845244"/>
                          <a:gd name="connsiteX2" fmla="*/ 760719 w 983556"/>
                          <a:gd name="connsiteY2" fmla="*/ 384202 h 845244"/>
                          <a:gd name="connsiteX3" fmla="*/ 983556 w 983556"/>
                          <a:gd name="connsiteY3" fmla="*/ 845244 h 845244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</a:cxnLst>
                        <a:rect l="l" t="t" r="r" b="b"/>
                        <a:pathLst>
                          <a:path w="983556" h="845244">
                            <a:moveTo>
                              <a:pt x="0" y="0"/>
                            </a:moveTo>
                            <a:cubicBezTo>
                              <a:pt x="163286" y="17929"/>
                              <a:pt x="326572" y="35858"/>
                              <a:pt x="453358" y="99892"/>
                            </a:cubicBezTo>
                            <a:cubicBezTo>
                              <a:pt x="580144" y="163926"/>
                              <a:pt x="672353" y="259977"/>
                              <a:pt x="760719" y="384202"/>
                            </a:cubicBezTo>
                            <a:cubicBezTo>
                              <a:pt x="849085" y="508427"/>
                              <a:pt x="916320" y="676835"/>
                              <a:pt x="983556" y="845244"/>
                            </a:cubicBezTo>
                          </a:path>
                        </a:pathLst>
                      </a:custGeom>
                      <a:noFill/>
                      <a:ln w="28575">
                        <a:solidFill>
                          <a:srgbClr val="0070C0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</p:grpSp>
                <p:graphicFrame>
                  <p:nvGraphicFramePr>
                    <p:cNvPr id="70" name="Object 69"/>
                    <p:cNvGraphicFramePr>
                      <a:graphicFrameLocks noChangeAspect="1"/>
                    </p:cNvGraphicFramePr>
                    <p:nvPr>
                      <p:extLst>
                        <p:ext uri="{D42A27DB-BD31-4B8C-83A1-F6EECF244321}">
                          <p14:modId xmlns:p14="http://schemas.microsoft.com/office/powerpoint/2010/main" val="1680313120"/>
                        </p:ext>
                      </p:extLst>
                    </p:nvPr>
                  </p:nvGraphicFramePr>
                  <p:xfrm>
                    <a:off x="6404844" y="2545777"/>
                    <a:ext cx="236537" cy="201612"/>
                  </p:xfrm>
                  <a:graphic>
                    <a:graphicData uri="http://schemas.openxmlformats.org/presentationml/2006/ole">
                      <mc:AlternateContent xmlns:mc="http://schemas.openxmlformats.org/markup-compatibility/2006">
                        <mc:Choice xmlns:v="urn:schemas-microsoft-com:vml" Requires="v">
                          <p:oleObj spid="_x0000_s132349" name="Equation" r:id="rId5" imgW="164880" imgH="139680" progId="Equation.3">
                            <p:embed/>
                          </p:oleObj>
                        </mc:Choice>
                        <mc:Fallback>
                          <p:oleObj name="Equation" r:id="rId5" imgW="164880" imgH="139680" progId="Equation.3">
                            <p:embed/>
                            <p:pic>
                              <p:nvPicPr>
                                <p:cNvPr id="67" name="Object 66"/>
                                <p:cNvPicPr>
                                  <a:picLocks noChangeAspect="1" noChangeArrowheads="1"/>
                                </p:cNvPicPr>
                                <p:nvPr/>
                              </p:nvPicPr>
                              <p:blipFill>
                                <a:blip r:embed="rId6"/>
                                <a:srcRect/>
                                <a:stretch>
                                  <a:fillRect/>
                                </a:stretch>
                              </p:blipFill>
                              <p:spPr bwMode="auto">
                                <a:xfrm>
                                  <a:off x="6404844" y="2545777"/>
                                  <a:ext cx="236537" cy="201612"/>
                                </a:xfrm>
                                <a:prstGeom prst="rect">
                                  <a:avLst/>
                                </a:prstGeom>
                                <a:noFill/>
                                <a:extLst/>
                              </p:spPr>
                            </p:pic>
                          </p:oleObj>
                        </mc:Fallback>
                      </mc:AlternateContent>
                    </a:graphicData>
                  </a:graphic>
                </p:graphicFrame>
                <p:graphicFrame>
                  <p:nvGraphicFramePr>
                    <p:cNvPr id="71" name="Object 70"/>
                    <p:cNvGraphicFramePr>
                      <a:graphicFrameLocks noChangeAspect="1"/>
                    </p:cNvGraphicFramePr>
                    <p:nvPr>
                      <p:extLst>
                        <p:ext uri="{D42A27DB-BD31-4B8C-83A1-F6EECF244321}">
                          <p14:modId xmlns:p14="http://schemas.microsoft.com/office/powerpoint/2010/main" val="2832022705"/>
                        </p:ext>
                      </p:extLst>
                    </p:nvPr>
                  </p:nvGraphicFramePr>
                  <p:xfrm>
                    <a:off x="6082772" y="2101809"/>
                    <a:ext cx="365125" cy="365125"/>
                  </p:xfrm>
                  <a:graphic>
                    <a:graphicData uri="http://schemas.openxmlformats.org/presentationml/2006/ole">
                      <mc:AlternateContent xmlns:mc="http://schemas.openxmlformats.org/markup-compatibility/2006">
                        <mc:Choice xmlns:v="urn:schemas-microsoft-com:vml" Requires="v">
                          <p:oleObj spid="_x0000_s132350" name="Equation" r:id="rId7" imgW="253800" imgH="253800" progId="Equation.3">
                            <p:embed/>
                          </p:oleObj>
                        </mc:Choice>
                        <mc:Fallback>
                          <p:oleObj name="Equation" r:id="rId7" imgW="253800" imgH="253800" progId="Equation.3">
                            <p:embed/>
                            <p:pic>
                              <p:nvPicPr>
                                <p:cNvPr id="67" name="Object 66"/>
                                <p:cNvPicPr>
                                  <a:picLocks noChangeAspect="1" noChangeArrowheads="1"/>
                                </p:cNvPicPr>
                                <p:nvPr/>
                              </p:nvPicPr>
                              <p:blipFill>
                                <a:blip r:embed="rId8"/>
                                <a:srcRect/>
                                <a:stretch>
                                  <a:fillRect/>
                                </a:stretch>
                              </p:blipFill>
                              <p:spPr bwMode="auto">
                                <a:xfrm>
                                  <a:off x="6082772" y="2101809"/>
                                  <a:ext cx="365125" cy="365125"/>
                                </a:xfrm>
                                <a:prstGeom prst="rect">
                                  <a:avLst/>
                                </a:prstGeom>
                                <a:noFill/>
                                <a:extLst>
                                  <a:ext uri="{909E8E84-426E-40DD-AFC4-6F175D3DCCD1}">
                                    <a14:hiddenFill xmlns:a14="http://schemas.microsoft.com/office/drawing/2010/main">
                                      <a:solidFill>
                                        <a:srgbClr val="FFFFFF"/>
                                      </a:solidFill>
                                    </a14:hiddenFill>
                                  </a:ext>
                                </a:extLst>
                              </p:spPr>
                            </p:pic>
                          </p:oleObj>
                        </mc:Fallback>
                      </mc:AlternateContent>
                    </a:graphicData>
                  </a:graphic>
                </p:graphicFrame>
                <p:sp>
                  <p:nvSpPr>
                    <p:cNvPr id="73" name="Freeform 72"/>
                    <p:cNvSpPr/>
                    <p:nvPr/>
                  </p:nvSpPr>
                  <p:spPr>
                    <a:xfrm>
                      <a:off x="6254784" y="2909687"/>
                      <a:ext cx="983556" cy="845244"/>
                    </a:xfrm>
                    <a:custGeom>
                      <a:avLst/>
                      <a:gdLst>
                        <a:gd name="connsiteX0" fmla="*/ 0 w 983556"/>
                        <a:gd name="connsiteY0" fmla="*/ 0 h 845244"/>
                        <a:gd name="connsiteX1" fmla="*/ 453358 w 983556"/>
                        <a:gd name="connsiteY1" fmla="*/ 99892 h 845244"/>
                        <a:gd name="connsiteX2" fmla="*/ 760719 w 983556"/>
                        <a:gd name="connsiteY2" fmla="*/ 384202 h 845244"/>
                        <a:gd name="connsiteX3" fmla="*/ 983556 w 983556"/>
                        <a:gd name="connsiteY3" fmla="*/ 845244 h 84524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983556" h="845244">
                          <a:moveTo>
                            <a:pt x="0" y="0"/>
                          </a:moveTo>
                          <a:cubicBezTo>
                            <a:pt x="163286" y="17929"/>
                            <a:pt x="326572" y="35858"/>
                            <a:pt x="453358" y="99892"/>
                          </a:cubicBezTo>
                          <a:cubicBezTo>
                            <a:pt x="580144" y="163926"/>
                            <a:pt x="672353" y="259977"/>
                            <a:pt x="760719" y="384202"/>
                          </a:cubicBezTo>
                          <a:cubicBezTo>
                            <a:pt x="849085" y="508427"/>
                            <a:pt x="916320" y="676835"/>
                            <a:pt x="983556" y="845244"/>
                          </a:cubicBezTo>
                        </a:path>
                      </a:pathLst>
                    </a:custGeom>
                    <a:noFill/>
                    <a:ln w="28575">
                      <a:solidFill>
                        <a:srgbClr val="FF00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74" name="Freeform 73"/>
                    <p:cNvSpPr/>
                    <p:nvPr/>
                  </p:nvSpPr>
                  <p:spPr>
                    <a:xfrm flipH="1">
                      <a:off x="6033226" y="2912524"/>
                      <a:ext cx="983556" cy="845244"/>
                    </a:xfrm>
                    <a:custGeom>
                      <a:avLst/>
                      <a:gdLst>
                        <a:gd name="connsiteX0" fmla="*/ 0 w 983556"/>
                        <a:gd name="connsiteY0" fmla="*/ 0 h 845244"/>
                        <a:gd name="connsiteX1" fmla="*/ 453358 w 983556"/>
                        <a:gd name="connsiteY1" fmla="*/ 99892 h 845244"/>
                        <a:gd name="connsiteX2" fmla="*/ 760719 w 983556"/>
                        <a:gd name="connsiteY2" fmla="*/ 384202 h 845244"/>
                        <a:gd name="connsiteX3" fmla="*/ 983556 w 983556"/>
                        <a:gd name="connsiteY3" fmla="*/ 845244 h 84524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983556" h="845244">
                          <a:moveTo>
                            <a:pt x="0" y="0"/>
                          </a:moveTo>
                          <a:cubicBezTo>
                            <a:pt x="163286" y="17929"/>
                            <a:pt x="326572" y="35858"/>
                            <a:pt x="453358" y="99892"/>
                          </a:cubicBezTo>
                          <a:cubicBezTo>
                            <a:pt x="580144" y="163926"/>
                            <a:pt x="672353" y="259977"/>
                            <a:pt x="760719" y="384202"/>
                          </a:cubicBezTo>
                          <a:cubicBezTo>
                            <a:pt x="849085" y="508427"/>
                            <a:pt x="916320" y="676835"/>
                            <a:pt x="983556" y="845244"/>
                          </a:cubicBezTo>
                        </a:path>
                      </a:pathLst>
                    </a:custGeom>
                    <a:noFill/>
                    <a:ln w="28575">
                      <a:solidFill>
                        <a:srgbClr val="FF00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0" name="Rectangle 19"/>
                    <p:cNvSpPr/>
                    <p:nvPr/>
                  </p:nvSpPr>
                  <p:spPr>
                    <a:xfrm rot="20670655">
                      <a:off x="6718384" y="2902003"/>
                      <a:ext cx="307666" cy="45719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>
                      <a:solidFill>
                        <a:schemeClr val="bg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75" name="Rectangle 74"/>
                    <p:cNvSpPr/>
                    <p:nvPr/>
                  </p:nvSpPr>
                  <p:spPr>
                    <a:xfrm rot="929345" flipH="1">
                      <a:off x="6248380" y="2908407"/>
                      <a:ext cx="307666" cy="45719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>
                      <a:solidFill>
                        <a:schemeClr val="bg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graphicFrame>
                  <p:nvGraphicFramePr>
                    <p:cNvPr id="86" name="Object 85"/>
                    <p:cNvGraphicFramePr>
                      <a:graphicFrameLocks noChangeAspect="1"/>
                    </p:cNvGraphicFramePr>
                    <p:nvPr>
                      <p:extLst>
                        <p:ext uri="{D42A27DB-BD31-4B8C-83A1-F6EECF244321}">
                          <p14:modId xmlns:p14="http://schemas.microsoft.com/office/powerpoint/2010/main" val="1622846973"/>
                        </p:ext>
                      </p:extLst>
                    </p:nvPr>
                  </p:nvGraphicFramePr>
                  <p:xfrm>
                    <a:off x="6221817" y="3955652"/>
                    <a:ext cx="528638" cy="511175"/>
                  </p:xfrm>
                  <a:graphic>
                    <a:graphicData uri="http://schemas.openxmlformats.org/presentationml/2006/ole">
                      <mc:AlternateContent xmlns:mc="http://schemas.openxmlformats.org/markup-compatibility/2006">
                        <mc:Choice xmlns:v="urn:schemas-microsoft-com:vml" Requires="v">
                          <p:oleObj spid="_x0000_s132351" name="Equation" r:id="rId9" imgW="368280" imgH="355320" progId="Equation.DSMT4">
                            <p:embed/>
                          </p:oleObj>
                        </mc:Choice>
                        <mc:Fallback>
                          <p:oleObj name="Equation" r:id="rId9" imgW="368280" imgH="355320" progId="Equation.DSMT4">
                            <p:embed/>
                            <p:pic>
                              <p:nvPicPr>
                                <p:cNvPr id="67" name="Object 66"/>
                                <p:cNvPicPr>
                                  <a:picLocks noChangeAspect="1" noChangeArrowheads="1"/>
                                </p:cNvPicPr>
                                <p:nvPr/>
                              </p:nvPicPr>
                              <p:blipFill>
                                <a:blip r:embed="rId10"/>
                                <a:srcRect/>
                                <a:stretch>
                                  <a:fillRect/>
                                </a:stretch>
                              </p:blipFill>
                              <p:spPr bwMode="auto">
                                <a:xfrm>
                                  <a:off x="6221817" y="3955652"/>
                                  <a:ext cx="528638" cy="511175"/>
                                </a:xfrm>
                                <a:prstGeom prst="rect">
                                  <a:avLst/>
                                </a:prstGeom>
                                <a:noFill/>
                                <a:extLst>
                                  <a:ext uri="{909E8E84-426E-40DD-AFC4-6F175D3DCCD1}">
                                    <a14:hiddenFill xmlns:a14="http://schemas.microsoft.com/office/drawing/2010/main">
                                      <a:solidFill>
                                        <a:srgbClr val="FFFFFF"/>
                                      </a:solidFill>
                                    </a14:hiddenFill>
                                  </a:ext>
                                </a:extLst>
                              </p:spPr>
                            </p:pic>
                          </p:oleObj>
                        </mc:Fallback>
                      </mc:AlternateContent>
                    </a:graphicData>
                  </a:graphic>
                </p:graphicFrame>
                <p:graphicFrame>
                  <p:nvGraphicFramePr>
                    <p:cNvPr id="95" name="Object 94"/>
                    <p:cNvGraphicFramePr>
                      <a:graphicFrameLocks noChangeAspect="1"/>
                    </p:cNvGraphicFramePr>
                    <p:nvPr>
                      <p:extLst>
                        <p:ext uri="{D42A27DB-BD31-4B8C-83A1-F6EECF244321}">
                          <p14:modId xmlns:p14="http://schemas.microsoft.com/office/powerpoint/2010/main" val="3487457378"/>
                        </p:ext>
                      </p:extLst>
                    </p:nvPr>
                  </p:nvGraphicFramePr>
                  <p:xfrm>
                    <a:off x="7506314" y="2092819"/>
                    <a:ext cx="620713" cy="365125"/>
                  </p:xfrm>
                  <a:graphic>
                    <a:graphicData uri="http://schemas.openxmlformats.org/presentationml/2006/ole">
                      <mc:AlternateContent xmlns:mc="http://schemas.openxmlformats.org/markup-compatibility/2006">
                        <mc:Choice xmlns:v="urn:schemas-microsoft-com:vml" Requires="v">
                          <p:oleObj spid="_x0000_s132352" name="Equation" r:id="rId11" imgW="431640" imgH="253800" progId="Equation.3">
                            <p:embed/>
                          </p:oleObj>
                        </mc:Choice>
                        <mc:Fallback>
                          <p:oleObj name="Equation" r:id="rId11" imgW="431640" imgH="253800" progId="Equation.3">
                            <p:embed/>
                            <p:pic>
                              <p:nvPicPr>
                                <p:cNvPr id="71" name="Object 70"/>
                                <p:cNvPicPr>
                                  <a:picLocks noChangeAspect="1" noChangeArrowheads="1"/>
                                </p:cNvPicPr>
                                <p:nvPr/>
                              </p:nvPicPr>
                              <p:blipFill>
                                <a:blip r:embed="rId12"/>
                                <a:srcRect/>
                                <a:stretch>
                                  <a:fillRect/>
                                </a:stretch>
                              </p:blipFill>
                              <p:spPr bwMode="auto">
                                <a:xfrm>
                                  <a:off x="7506314" y="2092819"/>
                                  <a:ext cx="620713" cy="365125"/>
                                </a:xfrm>
                                <a:prstGeom prst="rect">
                                  <a:avLst/>
                                </a:prstGeom>
                                <a:noFill/>
                                <a:extLst>
                                  <a:ext uri="{909E8E84-426E-40DD-AFC4-6F175D3DCCD1}">
                                    <a14:hiddenFill xmlns:a14="http://schemas.microsoft.com/office/drawing/2010/main">
                                      <a:solidFill>
                                        <a:srgbClr val="FFFFFF"/>
                                      </a:solidFill>
                                    </a14:hiddenFill>
                                  </a:ext>
                                </a:extLst>
                              </p:spPr>
                            </p:pic>
                          </p:oleObj>
                        </mc:Fallback>
                      </mc:AlternateContent>
                    </a:graphicData>
                  </a:graphic>
                </p:graphicFrame>
                <p:graphicFrame>
                  <p:nvGraphicFramePr>
                    <p:cNvPr id="77" name="Object 76"/>
                    <p:cNvGraphicFramePr>
                      <a:graphicFrameLocks noChangeAspect="1"/>
                    </p:cNvGraphicFramePr>
                    <p:nvPr>
                      <p:extLst>
                        <p:ext uri="{D42A27DB-BD31-4B8C-83A1-F6EECF244321}">
                          <p14:modId xmlns:p14="http://schemas.microsoft.com/office/powerpoint/2010/main" val="32969801"/>
                        </p:ext>
                      </p:extLst>
                    </p:nvPr>
                  </p:nvGraphicFramePr>
                  <p:xfrm>
                    <a:off x="5574296" y="2509085"/>
                    <a:ext cx="490537" cy="255587"/>
                  </p:xfrm>
                  <a:graphic>
                    <a:graphicData uri="http://schemas.openxmlformats.org/presentationml/2006/ole">
                      <mc:AlternateContent xmlns:mc="http://schemas.openxmlformats.org/markup-compatibility/2006">
                        <mc:Choice xmlns:v="urn:schemas-microsoft-com:vml" Requires="v">
                          <p:oleObj spid="_x0000_s132353" name="Equation" r:id="rId13" imgW="342720" imgH="177480" progId="Equation.3">
                            <p:embed/>
                          </p:oleObj>
                        </mc:Choice>
                        <mc:Fallback>
                          <p:oleObj name="Equation" r:id="rId13" imgW="342720" imgH="177480" progId="Equation.3">
                            <p:embed/>
                            <p:pic>
                              <p:nvPicPr>
                                <p:cNvPr id="70" name="Object 69"/>
                                <p:cNvPicPr>
                                  <a:picLocks noChangeAspect="1" noChangeArrowheads="1"/>
                                </p:cNvPicPr>
                                <p:nvPr/>
                              </p:nvPicPr>
                              <p:blipFill>
                                <a:blip r:embed="rId14"/>
                                <a:srcRect/>
                                <a:stretch>
                                  <a:fillRect/>
                                </a:stretch>
                              </p:blipFill>
                              <p:spPr bwMode="auto">
                                <a:xfrm>
                                  <a:off x="5574296" y="2509085"/>
                                  <a:ext cx="490537" cy="255587"/>
                                </a:xfrm>
                                <a:prstGeom prst="rect">
                                  <a:avLst/>
                                </a:prstGeom>
                                <a:noFill/>
                                <a:extLst/>
                              </p:spPr>
                            </p:pic>
                          </p:oleObj>
                        </mc:Fallback>
                      </mc:AlternateContent>
                    </a:graphicData>
                  </a:graphic>
                </p:graphicFrame>
                <p:graphicFrame>
                  <p:nvGraphicFramePr>
                    <p:cNvPr id="100" name="Object 99"/>
                    <p:cNvGraphicFramePr>
                      <a:graphicFrameLocks noChangeAspect="1"/>
                    </p:cNvGraphicFramePr>
                    <p:nvPr>
                      <p:extLst>
                        <p:ext uri="{D42A27DB-BD31-4B8C-83A1-F6EECF244321}">
                          <p14:modId xmlns:p14="http://schemas.microsoft.com/office/powerpoint/2010/main" val="3342905"/>
                        </p:ext>
                      </p:extLst>
                    </p:nvPr>
                  </p:nvGraphicFramePr>
                  <p:xfrm>
                    <a:off x="7109816" y="2507805"/>
                    <a:ext cx="490537" cy="255587"/>
                  </p:xfrm>
                  <a:graphic>
                    <a:graphicData uri="http://schemas.openxmlformats.org/presentationml/2006/ole">
                      <mc:AlternateContent xmlns:mc="http://schemas.openxmlformats.org/markup-compatibility/2006">
                        <mc:Choice xmlns:v="urn:schemas-microsoft-com:vml" Requires="v">
                          <p:oleObj spid="_x0000_s132354" name="Equation" r:id="rId15" imgW="342720" imgH="177480" progId="Equation.3">
                            <p:embed/>
                          </p:oleObj>
                        </mc:Choice>
                        <mc:Fallback>
                          <p:oleObj name="Equation" r:id="rId15" imgW="342720" imgH="177480" progId="Equation.3">
                            <p:embed/>
                            <p:pic>
                              <p:nvPicPr>
                                <p:cNvPr id="77" name="Object 76"/>
                                <p:cNvPicPr>
                                  <a:picLocks noChangeAspect="1" noChangeArrowheads="1"/>
                                </p:cNvPicPr>
                                <p:nvPr/>
                              </p:nvPicPr>
                              <p:blipFill>
                                <a:blip r:embed="rId16"/>
                                <a:srcRect/>
                                <a:stretch>
                                  <a:fillRect/>
                                </a:stretch>
                              </p:blipFill>
                              <p:spPr bwMode="auto">
                                <a:xfrm>
                                  <a:off x="7109816" y="2507805"/>
                                  <a:ext cx="490537" cy="255587"/>
                                </a:xfrm>
                                <a:prstGeom prst="rect">
                                  <a:avLst/>
                                </a:prstGeom>
                                <a:noFill/>
                                <a:extLst/>
                              </p:spPr>
                            </p:pic>
                          </p:oleObj>
                        </mc:Fallback>
                      </mc:AlternateContent>
                    </a:graphicData>
                  </a:graphic>
                </p:graphicFrame>
              </p:grpSp>
              <p:cxnSp>
                <p:nvCxnSpPr>
                  <p:cNvPr id="102" name="Straight Arrow Connector 101"/>
                  <p:cNvCxnSpPr/>
                  <p:nvPr/>
                </p:nvCxnSpPr>
                <p:spPr>
                  <a:xfrm>
                    <a:off x="5509452" y="3027508"/>
                    <a:ext cx="3365606" cy="48116"/>
                  </a:xfrm>
                  <a:prstGeom prst="straightConnector1">
                    <a:avLst/>
                  </a:prstGeom>
                  <a:ln>
                    <a:solidFill>
                      <a:schemeClr val="tx1"/>
                    </a:solidFill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130" name="Rectangle 129"/>
                <p:cNvSpPr/>
                <p:nvPr/>
              </p:nvSpPr>
              <p:spPr>
                <a:xfrm>
                  <a:off x="7178593" y="2199367"/>
                  <a:ext cx="88721" cy="45719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26" name="Rectangle 125"/>
              <p:cNvSpPr/>
              <p:nvPr/>
            </p:nvSpPr>
            <p:spPr>
              <a:xfrm>
                <a:off x="3479644" y="3472351"/>
                <a:ext cx="912980" cy="256518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aphicFrame>
          <p:nvGraphicFramePr>
            <p:cNvPr id="127" name="Object 12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557411432"/>
                </p:ext>
              </p:extLst>
            </p:nvPr>
          </p:nvGraphicFramePr>
          <p:xfrm>
            <a:off x="5700713" y="3108325"/>
            <a:ext cx="1657350" cy="4937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2355" name="Equation" r:id="rId17" imgW="1155600" imgH="342720" progId="Equation.DSMT4">
                    <p:embed/>
                  </p:oleObj>
                </mc:Choice>
                <mc:Fallback>
                  <p:oleObj name="Equation" r:id="rId17" imgW="1155600" imgH="342720" progId="Equation.DSMT4">
                    <p:embed/>
                    <p:pic>
                      <p:nvPicPr>
                        <p:cNvPr id="54" name="Object 5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700713" y="3108325"/>
                          <a:ext cx="1657350" cy="493713"/>
                        </a:xfrm>
                        <a:prstGeom prst="rect">
                          <a:avLst/>
                        </a:prstGeom>
                        <a:noFill/>
                        <a:ln w="28575">
                          <a:noFill/>
                        </a:ln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136" name="Straight Arrow Connector 135"/>
            <p:cNvCxnSpPr/>
            <p:nvPr/>
          </p:nvCxnSpPr>
          <p:spPr>
            <a:xfrm flipV="1">
              <a:off x="3907993" y="4485272"/>
              <a:ext cx="553475" cy="346374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7" name="Straight Arrow Connector 136"/>
            <p:cNvCxnSpPr/>
            <p:nvPr/>
          </p:nvCxnSpPr>
          <p:spPr>
            <a:xfrm flipH="1" flipV="1">
              <a:off x="3427095" y="4439545"/>
              <a:ext cx="225003" cy="333933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183506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alto_Science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928B81"/>
      </a:lt2>
      <a:accent1>
        <a:srgbClr val="009B3A"/>
      </a:accent1>
      <a:accent2>
        <a:srgbClr val="FF7900"/>
      </a:accent2>
      <a:accent3>
        <a:srgbClr val="0065BD"/>
      </a:accent3>
      <a:accent4>
        <a:srgbClr val="ED2939"/>
      </a:accent4>
      <a:accent5>
        <a:srgbClr val="FECB00"/>
      </a:accent5>
      <a:accent6>
        <a:srgbClr val="6639B7"/>
      </a:accent6>
      <a:hlink>
        <a:srgbClr val="0065BD"/>
      </a:hlink>
      <a:folHlink>
        <a:srgbClr val="ED2939"/>
      </a:folHlink>
    </a:clrScheme>
    <a:fontScheme name="Aalto_font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aalto_Science</Template>
  <TotalTime>22242</TotalTime>
  <Words>1325</Words>
  <Application>Microsoft Office PowerPoint</Application>
  <PresentationFormat>On-screen Show (4:3)</PresentationFormat>
  <Paragraphs>303</Paragraphs>
  <Slides>26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26</vt:i4>
      </vt:variant>
    </vt:vector>
  </HeadingPairs>
  <TitlesOfParts>
    <vt:vector size="35" baseType="lpstr">
      <vt:lpstr>Arial</vt:lpstr>
      <vt:lpstr>Calibri</vt:lpstr>
      <vt:lpstr>Georgia</vt:lpstr>
      <vt:lpstr>Symbol</vt:lpstr>
      <vt:lpstr>Times New Roman</vt:lpstr>
      <vt:lpstr>Wingdings</vt:lpstr>
      <vt:lpstr>aalto_Science</vt:lpstr>
      <vt:lpstr>Equation</vt:lpstr>
      <vt:lpstr>Kaava</vt:lpstr>
      <vt:lpstr>PHYS-C0240 Materiaalifysiikka (5op), Kevät 2019</vt:lpstr>
      <vt:lpstr>PowerPoint Presentation</vt:lpstr>
      <vt:lpstr>PowerPoint Presentation</vt:lpstr>
      <vt:lpstr>Tiukan sidoksen approksimaatio</vt:lpstr>
      <vt:lpstr>PowerPoint Presentation</vt:lpstr>
      <vt:lpstr>Luentokalvojen logiikka</vt:lpstr>
      <vt:lpstr>Atomistiset 1D-mallit mallit, </vt:lpstr>
      <vt:lpstr>PowerPoint Presentation</vt:lpstr>
      <vt:lpstr>2) Tiukan sidoksen Hamilton</vt:lpstr>
      <vt:lpstr>PowerPoint Presentation</vt:lpstr>
      <vt:lpstr>3) Tiukan sidoksen aaltofunktiot</vt:lpstr>
      <vt:lpstr>3) Tiukan sidoksen aaltofunktiot</vt:lpstr>
      <vt:lpstr>1), 2) ja 3) Tiukan sidoksen energiavyö</vt:lpstr>
      <vt:lpstr>Tiukan sidoksen energiavyö</vt:lpstr>
      <vt:lpstr>Elektronien tiukan sidoksen approksimaatio</vt:lpstr>
      <vt:lpstr>PowerPoint Presentation</vt:lpstr>
      <vt:lpstr>Peiersin metalli-eriste -transitio</vt:lpstr>
      <vt:lpstr>PowerPoint Presentation</vt:lpstr>
      <vt:lpstr>PowerPoint Presentation</vt:lpstr>
      <vt:lpstr>PowerPoint Presentation</vt:lpstr>
      <vt:lpstr>Elektronien tiukan sidoksen approksimaatio</vt:lpstr>
      <vt:lpstr>PowerPoint Presentation</vt:lpstr>
      <vt:lpstr>Tiukan sidoksen approksimaatio, lyhyt yhteenveto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Tfy-0.3233 Materiaalifysiikka I (5op), kevät 2011</dc:title>
  <dc:creator>fit</dc:creator>
  <cp:lastModifiedBy>Puska Martti</cp:lastModifiedBy>
  <cp:revision>1195</cp:revision>
  <cp:lastPrinted>2015-03-09T13:41:09Z</cp:lastPrinted>
  <dcterms:created xsi:type="dcterms:W3CDTF">2006-08-16T00:00:00Z</dcterms:created>
  <dcterms:modified xsi:type="dcterms:W3CDTF">2019-05-16T07:31:26Z</dcterms:modified>
</cp:coreProperties>
</file>