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22" r:id="rId2"/>
    <p:sldId id="451" r:id="rId3"/>
    <p:sldId id="453" r:id="rId4"/>
    <p:sldId id="459" r:id="rId5"/>
    <p:sldId id="463" r:id="rId6"/>
    <p:sldId id="446" r:id="rId7"/>
    <p:sldId id="423" r:id="rId8"/>
    <p:sldId id="425" r:id="rId9"/>
    <p:sldId id="426" r:id="rId10"/>
    <p:sldId id="460" r:id="rId11"/>
    <p:sldId id="429" r:id="rId12"/>
    <p:sldId id="433" r:id="rId13"/>
    <p:sldId id="432" r:id="rId14"/>
    <p:sldId id="434" r:id="rId15"/>
    <p:sldId id="438" r:id="rId16"/>
    <p:sldId id="439" r:id="rId17"/>
    <p:sldId id="436" r:id="rId18"/>
    <p:sldId id="441" r:id="rId19"/>
    <p:sldId id="461" r:id="rId20"/>
    <p:sldId id="445" r:id="rId21"/>
    <p:sldId id="442" r:id="rId22"/>
    <p:sldId id="417" r:id="rId23"/>
    <p:sldId id="464" r:id="rId24"/>
    <p:sldId id="462" r:id="rId25"/>
    <p:sldId id="45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576" autoAdjust="0"/>
  </p:normalViewPr>
  <p:slideViewPr>
    <p:cSldViewPr snapToGrid="0">
      <p:cViewPr varScale="1">
        <p:scale>
          <a:sx n="154" d="100"/>
          <a:sy n="154" d="100"/>
        </p:scale>
        <p:origin x="237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DAF2-B2C3-4193-A79F-6034679F44EC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0158-E5E3-49B4-AA27-0F1DF085F5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82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749041-8AC7-4926-95E3-14DA813E8FB7}" type="datetime1">
              <a:rPr lang="en-US" smtClean="0"/>
              <a:t>5/8/2019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30588" y="6275388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9706-1E1D-4C83-9F08-DCAA8B34A8FB}" type="datetime1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0588" y="6145213"/>
            <a:ext cx="1544637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30588" y="6400800"/>
            <a:ext cx="1544637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A491-D97B-41B3-81C6-EAD372DAE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BC83-56D2-4872-8EEA-BB02EDD06796}" type="datetime1">
              <a:rPr lang="en-US" smtClean="0"/>
              <a:t>5/8/2019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3BC1-1FE6-446C-A567-802BE739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8448-4FCA-4535-AE11-025CBAC55391}" type="datetime1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33DE-2C81-42CB-88E2-81A316C0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DCC0-FE19-4847-946F-F47484F5F5C0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900D-1929-4D89-BF9E-65B5502B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5BA2-C939-4E27-B298-0FEE41DDCC48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51F9-2EAB-4990-902E-03E24A81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B0EE-D59E-4CEF-96DF-41845A879EA7}" type="datetime1">
              <a:rPr lang="en-US" smtClean="0"/>
              <a:t>5/8/2019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531-9D24-4364-8259-44B64DD7E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alto_EN_Science_21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7303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FF79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FF7900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7D545-AB30-428B-A15E-128D238BF7FE}" type="datetime1">
              <a:rPr lang="en-US" smtClean="0"/>
              <a:t>5/8/2019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alto_EN_Science_13_RG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4DF7-0A1B-450B-AB21-B4668D5A2B6A}" type="datetime1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A889-3339-435A-8AF9-B2C57C81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4B14-C944-4F5E-9BB9-A447BFFD38A1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F8F7-896B-4135-A4D1-0F0914EA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lto_EN_Science_13_RGB_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00" y="5811838"/>
            <a:ext cx="23749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3088" y="1584325"/>
            <a:ext cx="79883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3746CA-4289-42DB-B7C1-DDE25D425274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27D213-3D0B-462A-9182-936F4F2E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" y="5813425"/>
            <a:ext cx="7988300" cy="65088"/>
          </a:xfrm>
          <a:prstGeom prst="rect">
            <a:avLst/>
          </a:prstGeom>
          <a:solidFill>
            <a:srgbClr val="FF7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72" r:id="rId7"/>
    <p:sldLayoutId id="2147483673" r:id="rId8"/>
    <p:sldLayoutId id="2147483664" r:id="rId9"/>
    <p:sldLayoutId id="214748367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573088" y="1771650"/>
            <a:ext cx="7772400" cy="1331913"/>
          </a:xfrm>
        </p:spPr>
        <p:txBody>
          <a:bodyPr/>
          <a:lstStyle/>
          <a:p>
            <a:pPr eaLnBrk="1" hangingPunct="1"/>
            <a:r>
              <a:rPr lang="fi-FI" dirty="0" smtClean="0"/>
              <a:t>PHYS-C0240 Materiaalifysiikka (5op), Kevät 2019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50298" y="3398838"/>
            <a:ext cx="6284912" cy="197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000" dirty="0" err="1"/>
              <a:t>Emppu</a:t>
            </a:r>
            <a:r>
              <a:rPr lang="fi-FI" sz="2000" dirty="0"/>
              <a:t> Salonen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/>
              <a:t>Martti Puska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dirty="0" err="1"/>
              <a:t>Kristoffer</a:t>
            </a:r>
            <a:r>
              <a:rPr lang="fi-FI" sz="2000" dirty="0"/>
              <a:t> </a:t>
            </a:r>
            <a:r>
              <a:rPr lang="fi-FI" sz="2000" dirty="0" err="1"/>
              <a:t>Simula</a:t>
            </a:r>
            <a:endParaRPr lang="fi-FI" sz="2000" dirty="0"/>
          </a:p>
          <a:p>
            <a:pPr eaLnBrk="1" hangingPunct="1">
              <a:lnSpc>
                <a:spcPct val="80000"/>
              </a:lnSpc>
            </a:pPr>
            <a:endParaRPr lang="fi-FI" sz="2000" dirty="0"/>
          </a:p>
          <a:p>
            <a:pPr eaLnBrk="1" hangingPunct="1">
              <a:lnSpc>
                <a:spcPct val="80000"/>
              </a:lnSpc>
            </a:pPr>
            <a:r>
              <a:rPr lang="fi-FI" sz="2000" dirty="0"/>
              <a:t>Luento 4, torstai </a:t>
            </a:r>
            <a:r>
              <a:rPr lang="fi-FI" sz="2000" dirty="0" smtClean="0"/>
              <a:t>16.5.2019</a:t>
            </a:r>
            <a:endParaRPr lang="fi-FI" sz="2000" dirty="0"/>
          </a:p>
          <a:p>
            <a:pPr eaLnBrk="1" hangingPunct="1">
              <a:lnSpc>
                <a:spcPct val="80000"/>
              </a:lnSpc>
            </a:pPr>
            <a:r>
              <a:rPr lang="fi-FI" sz="2000" dirty="0" smtClean="0"/>
              <a:t>OSA 2: Hilat ja kidehilat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5088" y="5961063"/>
            <a:ext cx="1960562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65592" y="5961063"/>
            <a:ext cx="287846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sz="1800" dirty="0" smtClean="0"/>
              <a:t>1</a:t>
            </a:r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62263" y="6137275"/>
            <a:ext cx="2027237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127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3088" y="5961063"/>
            <a:ext cx="2047875" cy="17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8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816347" y="6643056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274" y="5686380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grpSp>
        <p:nvGrpSpPr>
          <p:cNvPr id="6" name="Group 5"/>
          <p:cNvGrpSpPr/>
          <p:nvPr/>
        </p:nvGrpSpPr>
        <p:grpSpPr>
          <a:xfrm>
            <a:off x="1665190" y="3153431"/>
            <a:ext cx="6077474" cy="2991782"/>
            <a:chOff x="803636" y="1040594"/>
            <a:chExt cx="7778833" cy="4324478"/>
          </a:xfrm>
        </p:grpSpPr>
        <p:grpSp>
          <p:nvGrpSpPr>
            <p:cNvPr id="7" name="Group 6"/>
            <p:cNvGrpSpPr/>
            <p:nvPr/>
          </p:nvGrpSpPr>
          <p:grpSpPr>
            <a:xfrm>
              <a:off x="803636" y="1066800"/>
              <a:ext cx="7756164" cy="4294188"/>
              <a:chOff x="803636" y="1066800"/>
              <a:chExt cx="7756164" cy="4294188"/>
            </a:xfrm>
          </p:grpSpPr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0" y="1066800"/>
                <a:ext cx="7721600" cy="4294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803636" y="4478053"/>
                <a:ext cx="1805940" cy="611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562600" y="1447800"/>
              <a:ext cx="685800" cy="914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52806" y="1040594"/>
              <a:ext cx="4029663" cy="4324478"/>
              <a:chOff x="4552806" y="1040594"/>
              <a:chExt cx="4029663" cy="432447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557590" y="1040594"/>
                <a:ext cx="4017751" cy="61918"/>
                <a:chOff x="4557590" y="1040594"/>
                <a:chExt cx="4017751" cy="61918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4557590" y="105014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231502" y="1045378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891126" y="104775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543606" y="104298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203230" y="105250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862854" y="104059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8529622" y="1042970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559966" y="1885962"/>
                <a:ext cx="4017751" cy="61918"/>
                <a:chOff x="4557590" y="1040594"/>
                <a:chExt cx="4017751" cy="61918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4557590" y="105014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231502" y="1045378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891126" y="104775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543606" y="104298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203230" y="105250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862854" y="104059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8529622" y="1042970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562342" y="2731330"/>
                <a:ext cx="4017751" cy="61918"/>
                <a:chOff x="4557590" y="1040594"/>
                <a:chExt cx="4017751" cy="6191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4557590" y="105014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231502" y="1045378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891126" y="104775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43606" y="104298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203230" y="105250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862854" y="104059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8529622" y="1042970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564718" y="3576698"/>
                <a:ext cx="4017751" cy="61918"/>
                <a:chOff x="4557590" y="1040594"/>
                <a:chExt cx="4017751" cy="61918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557590" y="105014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231502" y="1045378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891126" y="104775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543606" y="104298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203230" y="105250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7862854" y="104059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529622" y="1042970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552806" y="4443498"/>
                <a:ext cx="4017751" cy="61918"/>
                <a:chOff x="4557590" y="1040594"/>
                <a:chExt cx="4017751" cy="6191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4557590" y="105014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231502" y="1045378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891126" y="104775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543606" y="104298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203230" y="105250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7862854" y="104059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8529622" y="1042970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562326" y="5303154"/>
                <a:ext cx="4017751" cy="61918"/>
                <a:chOff x="4557590" y="1040594"/>
                <a:chExt cx="4017751" cy="61918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4557590" y="105014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231502" y="1045378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891126" y="104775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6543606" y="104298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203230" y="1052506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862854" y="1040594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529622" y="1042970"/>
                  <a:ext cx="45719" cy="500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</p:grpSp>
      </p:grpSp>
      <p:sp>
        <p:nvSpPr>
          <p:cNvPr id="60" name="Title 1"/>
          <p:cNvSpPr txBox="1">
            <a:spLocks/>
          </p:cNvSpPr>
          <p:nvPr/>
        </p:nvSpPr>
        <p:spPr>
          <a:xfrm>
            <a:off x="140488" y="61912"/>
            <a:ext cx="8896356" cy="1081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mtClean="0"/>
              <a:t>Alkeiskoppi </a:t>
            </a:r>
            <a:r>
              <a:rPr lang="fi-FI" sz="2000" smtClean="0">
                <a:solidFill>
                  <a:schemeClr val="tx1"/>
                </a:solidFill>
              </a:rPr>
              <a:t>(primitive unit cell) </a:t>
            </a:r>
            <a:r>
              <a:rPr lang="fi-FI" smtClean="0"/>
              <a:t>Wigner-Seitz-koppi</a:t>
            </a:r>
            <a:r>
              <a:rPr lang="fi-FI" sz="2000" smtClean="0">
                <a:solidFill>
                  <a:schemeClr val="tx1"/>
                </a:solidFill>
              </a:rPr>
              <a:t/>
            </a:r>
            <a:br>
              <a:rPr lang="fi-FI" sz="2000" smtClean="0">
                <a:solidFill>
                  <a:schemeClr val="tx1"/>
                </a:solidFill>
              </a:rPr>
            </a:br>
            <a:r>
              <a:rPr lang="fi-FI" smtClean="0"/>
              <a:t>Yksikkökoppi </a:t>
            </a:r>
            <a:r>
              <a:rPr lang="fi-FI" sz="2000" smtClean="0">
                <a:solidFill>
                  <a:schemeClr val="tx1"/>
                </a:solidFill>
              </a:rPr>
              <a:t>(unit cell) </a:t>
            </a:r>
            <a:endParaRPr lang="fi-FI" sz="2000" dirty="0" smtClean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103949" y="3085138"/>
            <a:ext cx="791878" cy="918107"/>
            <a:chOff x="914400" y="1752600"/>
            <a:chExt cx="1123535" cy="1371600"/>
          </a:xfrm>
        </p:grpSpPr>
        <p:sp>
          <p:nvSpPr>
            <p:cNvPr id="62" name="Line 4"/>
            <p:cNvSpPr>
              <a:spLocks noChangeShapeType="1"/>
            </p:cNvSpPr>
            <p:nvPr/>
          </p:nvSpPr>
          <p:spPr bwMode="auto">
            <a:xfrm rot="10800000">
              <a:off x="914400" y="31242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Line 5"/>
            <p:cNvSpPr>
              <a:spLocks noChangeShapeType="1"/>
            </p:cNvSpPr>
            <p:nvPr/>
          </p:nvSpPr>
          <p:spPr bwMode="auto">
            <a:xfrm flipH="1">
              <a:off x="914400" y="2241550"/>
              <a:ext cx="9525" cy="882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Rectangle 6"/>
            <p:cNvSpPr>
              <a:spLocks/>
            </p:cNvSpPr>
            <p:nvPr/>
          </p:nvSpPr>
          <p:spPr bwMode="auto">
            <a:xfrm>
              <a:off x="1752600" y="2743200"/>
              <a:ext cx="28533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sz="2400" dirty="0" smtClean="0">
                  <a:cs typeface="Helvetica" pitchFamily="34" charset="0"/>
                </a:rPr>
                <a:t>a</a:t>
              </a:r>
              <a:r>
                <a:rPr lang="en-US" sz="2400" baseline="-25000" dirty="0" smtClean="0">
                  <a:cs typeface="Helvetica" pitchFamily="34" charset="0"/>
                </a:rPr>
                <a:t>1</a:t>
              </a:r>
              <a:endParaRPr lang="en-US" sz="2400" baseline="-6000" dirty="0">
                <a:cs typeface="Helvetica" pitchFamily="34" charset="0"/>
              </a:endParaRPr>
            </a:p>
          </p:txBody>
        </p:sp>
        <p:sp>
          <p:nvSpPr>
            <p:cNvPr id="65" name="Rectangle 7"/>
            <p:cNvSpPr>
              <a:spLocks/>
            </p:cNvSpPr>
            <p:nvPr/>
          </p:nvSpPr>
          <p:spPr bwMode="auto">
            <a:xfrm>
              <a:off x="990600" y="1752600"/>
              <a:ext cx="28533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sz="2400" dirty="0" smtClean="0">
                  <a:cs typeface="Helvetica" pitchFamily="34" charset="0"/>
                </a:rPr>
                <a:t>a</a:t>
              </a:r>
              <a:r>
                <a:rPr lang="en-US" sz="2400" baseline="-25000" dirty="0" smtClean="0">
                  <a:cs typeface="Helvetica" pitchFamily="34" charset="0"/>
                </a:rPr>
                <a:t>2</a:t>
              </a:r>
              <a:endParaRPr lang="en-US" sz="2400" baseline="-25000" dirty="0">
                <a:cs typeface="Helvetica" pitchFamily="34" charset="0"/>
              </a:endParaRPr>
            </a:p>
          </p:txBody>
        </p:sp>
      </p:grpSp>
      <p:sp>
        <p:nvSpPr>
          <p:cNvPr id="66" name="TextBox 6"/>
          <p:cNvSpPr txBox="1">
            <a:spLocks noChangeArrowheads="1"/>
          </p:cNvSpPr>
          <p:nvPr/>
        </p:nvSpPr>
        <p:spPr bwMode="auto">
          <a:xfrm>
            <a:off x="836648" y="3762765"/>
            <a:ext cx="2874198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i-FI" sz="2000" dirty="0" smtClean="0"/>
              <a:t>Alkeiskoppi</a:t>
            </a:r>
          </a:p>
          <a:p>
            <a:r>
              <a:rPr lang="fi-FI" sz="2000" dirty="0" smtClean="0"/>
              <a:t>-sisällä yksi piste</a:t>
            </a:r>
          </a:p>
          <a:p>
            <a:r>
              <a:rPr lang="fi-FI" sz="2000" dirty="0" smtClean="0"/>
              <a:t>-monistus siirtämällä kaikilla hilavektoreilla täyttää koko avaruuden</a:t>
            </a:r>
            <a:endParaRPr lang="fi-FI" sz="2000" dirty="0"/>
          </a:p>
        </p:txBody>
      </p: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602388" y="5507645"/>
            <a:ext cx="25529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i-FI" sz="2000" dirty="0" smtClean="0"/>
              <a:t>(Konventionaalinen) yksikkökoppi,    sisällä useita pisteitä</a:t>
            </a:r>
            <a:endParaRPr lang="fi-FI" sz="2000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3649916" y="3993775"/>
            <a:ext cx="1636699" cy="79414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747927" y="1210757"/>
            <a:ext cx="5110143" cy="2182872"/>
            <a:chOff x="2747927" y="1210757"/>
            <a:chExt cx="5110143" cy="2182872"/>
          </a:xfrm>
        </p:grpSpPr>
        <p:sp>
          <p:nvSpPr>
            <p:cNvPr id="70" name="TextBox 7"/>
            <p:cNvSpPr txBox="1">
              <a:spLocks noChangeArrowheads="1"/>
            </p:cNvSpPr>
            <p:nvPr/>
          </p:nvSpPr>
          <p:spPr bwMode="auto">
            <a:xfrm>
              <a:off x="2747927" y="1210757"/>
              <a:ext cx="5110143" cy="11387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fi-FI" sz="2000" dirty="0" err="1" smtClean="0"/>
                <a:t>Wigner-Seitz</a:t>
              </a:r>
              <a:r>
                <a:rPr lang="fi-FI" sz="2000" dirty="0" smtClean="0"/>
                <a:t>-(</a:t>
              </a:r>
              <a:r>
                <a:rPr lang="fi-FI" sz="2000" dirty="0" err="1" smtClean="0"/>
                <a:t>alkeis</a:t>
              </a:r>
              <a:r>
                <a:rPr lang="fi-FI" sz="2000" dirty="0" smtClean="0"/>
                <a:t>)koppi</a:t>
              </a:r>
            </a:p>
            <a:p>
              <a:r>
                <a:rPr lang="fi-FI" sz="800" dirty="0" smtClean="0"/>
                <a:t> </a:t>
              </a:r>
            </a:p>
            <a:p>
              <a:r>
                <a:rPr lang="fi-FI" sz="2000" dirty="0" smtClean="0"/>
                <a:t>-lähempänä yhtä pistettä kuin muita pisteitä –kuvaa aina hilan (piste)symmetrioita</a:t>
              </a:r>
              <a:endParaRPr lang="fi-FI" sz="20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5112656" y="2617736"/>
              <a:ext cx="453020" cy="77589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183415" y="2497319"/>
            <a:ext cx="3802723" cy="1848850"/>
            <a:chOff x="5183415" y="2497319"/>
            <a:chExt cx="3802723" cy="1848850"/>
          </a:xfrm>
        </p:grpSpPr>
        <p:sp>
          <p:nvSpPr>
            <p:cNvPr id="73" name="TextBox 72"/>
            <p:cNvSpPr txBox="1"/>
            <p:nvPr/>
          </p:nvSpPr>
          <p:spPr>
            <a:xfrm flipH="1">
              <a:off x="5802534" y="2497319"/>
              <a:ext cx="3183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Alkeisvektorit </a:t>
              </a:r>
              <a:r>
                <a:rPr lang="fi-FI" dirty="0" smtClean="0">
                  <a:sym typeface="Wingdings" panose="05000000000000000000" pitchFamily="2" charset="2"/>
                </a:rPr>
                <a:t> Alkeiskoppi</a:t>
              </a:r>
              <a:endParaRPr lang="fi-FI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>
              <a:off x="5183415" y="2829104"/>
              <a:ext cx="610716" cy="614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5946098" y="2908380"/>
              <a:ext cx="401986" cy="1437789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5705124" y="2879120"/>
              <a:ext cx="333473" cy="50712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8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1095" y="5683163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393313" y="6567364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0073" y="65409"/>
            <a:ext cx="6600585" cy="55607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Erilaiset 2D ja 3D (</a:t>
            </a:r>
            <a:r>
              <a:rPr lang="fi-FI" dirty="0" err="1" smtClean="0"/>
              <a:t>Bravais</a:t>
            </a:r>
            <a:r>
              <a:rPr lang="fi-FI" dirty="0" smtClean="0"/>
              <a:t>-) hilat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156750" y="677532"/>
            <a:ext cx="873829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Siirrettäessä (ääretöntä) hilaa mielivaltaisen hilavektorin verran ei havaita muutosta </a:t>
            </a:r>
            <a:endParaRPr lang="fi-FI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56214" y="1155536"/>
            <a:ext cx="4309900" cy="369332"/>
            <a:chOff x="1752843" y="1238706"/>
            <a:chExt cx="4309900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2236054" y="1238706"/>
              <a:ext cx="3826689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Hilalla on aina translaatiosymmetria</a:t>
              </a:r>
              <a:endParaRPr lang="fi-FI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34333" y="1556866"/>
              <a:ext cx="2055615" cy="215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1752843" y="133725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9684" y="4028415"/>
            <a:ext cx="7563661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Peräkkäiset translaatio ja rotaatio/inversio/peilaus johtavat mahdollisesti uuteen symmetriaan </a:t>
            </a:r>
            <a:endParaRPr lang="fi-FI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4725897"/>
            <a:ext cx="2726391" cy="27484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463115" y="5009688"/>
            <a:ext cx="1990194" cy="1149960"/>
            <a:chOff x="6463115" y="4760308"/>
            <a:chExt cx="1990194" cy="1149960"/>
          </a:xfrm>
        </p:grpSpPr>
        <p:sp>
          <p:nvSpPr>
            <p:cNvPr id="37" name="TextBox 36"/>
            <p:cNvSpPr txBox="1"/>
            <p:nvPr/>
          </p:nvSpPr>
          <p:spPr>
            <a:xfrm>
              <a:off x="6858000" y="4986938"/>
              <a:ext cx="1595309" cy="92333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Erilaisia hiloja</a:t>
              </a:r>
            </a:p>
            <a:p>
              <a:r>
                <a:rPr lang="fi-FI" dirty="0" smtClean="0"/>
                <a:t>2D:   5 kpl</a:t>
              </a:r>
            </a:p>
            <a:p>
              <a:r>
                <a:rPr lang="fi-FI" dirty="0" smtClean="0"/>
                <a:t>3D: 14 kpl</a:t>
              </a:r>
              <a:endParaRPr lang="fi-FI" dirty="0"/>
            </a:p>
          </p:txBody>
        </p:sp>
        <p:sp>
          <p:nvSpPr>
            <p:cNvPr id="38" name="Right Arrow 37"/>
            <p:cNvSpPr/>
            <p:nvPr/>
          </p:nvSpPr>
          <p:spPr>
            <a:xfrm rot="2104651">
              <a:off x="6463115" y="476030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0826" y="1799870"/>
            <a:ext cx="7301999" cy="923330"/>
            <a:chOff x="660826" y="1799870"/>
            <a:chExt cx="7301999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660826" y="1799870"/>
              <a:ext cx="7301999" cy="9233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Kierrettessä</a:t>
              </a:r>
              <a:r>
                <a:rPr lang="fi-FI" dirty="0" smtClean="0"/>
                <a:t> hilapisteen</a:t>
              </a:r>
            </a:p>
            <a:p>
              <a:r>
                <a:rPr lang="fi-FI" dirty="0" smtClean="0"/>
                <a:t>Invertoitaessa hilapisteen      suhteen hilaa </a:t>
              </a:r>
              <a:r>
                <a:rPr lang="fi-FI" dirty="0"/>
                <a:t>ei </a:t>
              </a:r>
              <a:r>
                <a:rPr lang="fi-FI" dirty="0" smtClean="0"/>
                <a:t>aina havaita </a:t>
              </a:r>
              <a:r>
                <a:rPr lang="fi-FI" dirty="0"/>
                <a:t>muutosta </a:t>
              </a:r>
              <a:r>
                <a:rPr lang="fi-FI" dirty="0" smtClean="0"/>
                <a:t>  </a:t>
              </a:r>
            </a:p>
            <a:p>
              <a:r>
                <a:rPr lang="fi-FI" dirty="0" smtClean="0"/>
                <a:t>Peilattaessa hilatason</a:t>
              </a:r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3295050" y="1882588"/>
              <a:ext cx="169049" cy="76840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1279" y="2873004"/>
            <a:ext cx="6156559" cy="923330"/>
            <a:chOff x="591279" y="2981694"/>
            <a:chExt cx="6156559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1074490" y="2981694"/>
              <a:ext cx="5673348" cy="92333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                                                 rotaatio </a:t>
              </a:r>
            </a:p>
            <a:p>
              <a:r>
                <a:rPr lang="fi-FI" dirty="0" smtClean="0"/>
                <a:t>Hilalla voi olla myös erilaisia    inversio    symmetrioita</a:t>
              </a:r>
            </a:p>
            <a:p>
              <a:r>
                <a:rPr lang="fi-FI" dirty="0"/>
                <a:t> </a:t>
              </a:r>
              <a:r>
                <a:rPr lang="fi-FI" dirty="0" smtClean="0"/>
                <a:t>                                                peilaus</a:t>
              </a:r>
              <a:endParaRPr lang="fi-FI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91279" y="308023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249010" y="3285443"/>
              <a:ext cx="787687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249009" y="3565606"/>
              <a:ext cx="787687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240045" y="3856318"/>
              <a:ext cx="787687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ight Brace 39"/>
            <p:cNvSpPr/>
            <p:nvPr/>
          </p:nvSpPr>
          <p:spPr>
            <a:xfrm>
              <a:off x="5013644" y="3093341"/>
              <a:ext cx="169049" cy="76840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Right Brace 40"/>
            <p:cNvSpPr/>
            <p:nvPr/>
          </p:nvSpPr>
          <p:spPr>
            <a:xfrm flipH="1">
              <a:off x="4049244" y="3082869"/>
              <a:ext cx="169049" cy="76840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91279" y="4218528"/>
            <a:ext cx="2620647" cy="3094847"/>
            <a:chOff x="591279" y="4218528"/>
            <a:chExt cx="2620647" cy="3094847"/>
          </a:xfrm>
        </p:grpSpPr>
        <p:grpSp>
          <p:nvGrpSpPr>
            <p:cNvPr id="109" name="Group 108"/>
            <p:cNvGrpSpPr/>
            <p:nvPr/>
          </p:nvGrpSpPr>
          <p:grpSpPr>
            <a:xfrm>
              <a:off x="591279" y="4756056"/>
              <a:ext cx="2620647" cy="1960054"/>
              <a:chOff x="591279" y="4756056"/>
              <a:chExt cx="2620647" cy="1960054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591279" y="4756056"/>
                <a:ext cx="2246514" cy="1960054"/>
                <a:chOff x="591279" y="4756056"/>
                <a:chExt cx="2246514" cy="1960054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861303" y="5554897"/>
                  <a:ext cx="508016" cy="421156"/>
                  <a:chOff x="87023" y="5686580"/>
                  <a:chExt cx="508016" cy="421156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171413" y="5787588"/>
                    <a:ext cx="361281" cy="320148"/>
                  </a:xfrm>
                  <a:prstGeom prst="ellipse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87023" y="5686580"/>
                    <a:ext cx="508016" cy="24151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 dirty="0"/>
                  </a:p>
                </p:txBody>
              </p:sp>
              <p:cxnSp>
                <p:nvCxnSpPr>
                  <p:cNvPr id="99" name="Straight Arrow Connector 98"/>
                  <p:cNvCxnSpPr>
                    <a:stCxn id="96" idx="5"/>
                  </p:cNvCxnSpPr>
                  <p:nvPr/>
                </p:nvCxnSpPr>
                <p:spPr>
                  <a:xfrm flipV="1">
                    <a:off x="479786" y="5928099"/>
                    <a:ext cx="60072" cy="13275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1362044" y="5893900"/>
                  <a:ext cx="552633" cy="502599"/>
                  <a:chOff x="-79193" y="4745421"/>
                  <a:chExt cx="552633" cy="502599"/>
                </a:xfrm>
              </p:grpSpPr>
              <p:sp>
                <p:nvSpPr>
                  <p:cNvPr id="8" name="Oval 7"/>
                  <p:cNvSpPr/>
                  <p:nvPr/>
                </p:nvSpPr>
                <p:spPr>
                  <a:xfrm>
                    <a:off x="49814" y="4846429"/>
                    <a:ext cx="361281" cy="320148"/>
                  </a:xfrm>
                  <a:prstGeom prst="ellipse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-34576" y="4745421"/>
                    <a:ext cx="508016" cy="24151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-79193" y="5006503"/>
                    <a:ext cx="293271" cy="24151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cxnSp>
                <p:nvCxnSpPr>
                  <p:cNvPr id="18" name="Straight Arrow Connector 17"/>
                  <p:cNvCxnSpPr>
                    <a:stCxn id="8" idx="5"/>
                  </p:cNvCxnSpPr>
                  <p:nvPr/>
                </p:nvCxnSpPr>
                <p:spPr>
                  <a:xfrm flipV="1">
                    <a:off x="358187" y="4986940"/>
                    <a:ext cx="60072" cy="13275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591279" y="4846429"/>
                  <a:ext cx="2246514" cy="186968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191103" y="4756056"/>
                  <a:ext cx="14516" cy="1960054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TextBox 105"/>
              <p:cNvSpPr txBox="1"/>
              <p:nvPr/>
            </p:nvSpPr>
            <p:spPr>
              <a:xfrm>
                <a:off x="1173476" y="4989787"/>
                <a:ext cx="11160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smtClean="0"/>
                  <a:t>Peilauksia</a:t>
                </a:r>
                <a:endParaRPr lang="fi-FI" sz="16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333159" y="5780099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smtClean="0"/>
                  <a:t>Kiertoja</a:t>
                </a:r>
                <a:endParaRPr lang="fi-FI" sz="1600" dirty="0"/>
              </a:p>
            </p:txBody>
          </p:sp>
        </p:grpSp>
        <p:sp>
          <p:nvSpPr>
            <p:cNvPr id="120" name="Arc 119"/>
            <p:cNvSpPr/>
            <p:nvPr/>
          </p:nvSpPr>
          <p:spPr>
            <a:xfrm rot="18248546">
              <a:off x="455232" y="5945504"/>
              <a:ext cx="2114950" cy="620792"/>
            </a:xfrm>
            <a:prstGeom prst="arc">
              <a:avLst>
                <a:gd name="adj1" fmla="val 16200000"/>
                <a:gd name="adj2" fmla="val 6654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Arc 120"/>
            <p:cNvSpPr/>
            <p:nvPr/>
          </p:nvSpPr>
          <p:spPr>
            <a:xfrm rot="7448546">
              <a:off x="816403" y="4965607"/>
              <a:ext cx="2114950" cy="620792"/>
            </a:xfrm>
            <a:prstGeom prst="arc">
              <a:avLst>
                <a:gd name="adj1" fmla="val 16200000"/>
                <a:gd name="adj2" fmla="val 6654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36292" y="536632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Inversio</a:t>
              </a:r>
              <a:endParaRPr lang="fi-FI" sz="1600" dirty="0"/>
            </a:p>
          </p:txBody>
        </p:sp>
        <p:sp>
          <p:nvSpPr>
            <p:cNvPr id="95" name="Arc 94"/>
            <p:cNvSpPr/>
            <p:nvPr/>
          </p:nvSpPr>
          <p:spPr>
            <a:xfrm rot="14228133">
              <a:off x="1192788" y="5724263"/>
              <a:ext cx="1578094" cy="620792"/>
            </a:xfrm>
            <a:prstGeom prst="arc">
              <a:avLst>
                <a:gd name="adj1" fmla="val 16200000"/>
                <a:gd name="adj2" fmla="val 299474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Arc 97"/>
            <p:cNvSpPr/>
            <p:nvPr/>
          </p:nvSpPr>
          <p:spPr>
            <a:xfrm rot="3428133">
              <a:off x="586861" y="5164817"/>
              <a:ext cx="1578094" cy="620792"/>
            </a:xfrm>
            <a:prstGeom prst="arc">
              <a:avLst>
                <a:gd name="adj1" fmla="val 16200000"/>
                <a:gd name="adj2" fmla="val 299474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60826" y="4915993"/>
            <a:ext cx="2013701" cy="1661450"/>
            <a:chOff x="660826" y="4915993"/>
            <a:chExt cx="2013701" cy="1661450"/>
          </a:xfrm>
        </p:grpSpPr>
        <p:grpSp>
          <p:nvGrpSpPr>
            <p:cNvPr id="9" name="Group 8"/>
            <p:cNvGrpSpPr/>
            <p:nvPr/>
          </p:nvGrpSpPr>
          <p:grpSpPr>
            <a:xfrm>
              <a:off x="660826" y="4915993"/>
              <a:ext cx="1999185" cy="110074"/>
              <a:chOff x="660826" y="4915993"/>
              <a:chExt cx="1999185" cy="11007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60826" y="4918841"/>
                <a:ext cx="1530632" cy="107226"/>
                <a:chOff x="660826" y="4918841"/>
                <a:chExt cx="1530632" cy="107226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660826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130904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600982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071060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65" name="Oval 64"/>
              <p:cNvSpPr/>
              <p:nvPr/>
            </p:nvSpPr>
            <p:spPr>
              <a:xfrm>
                <a:off x="2539613" y="4915993"/>
                <a:ext cx="120398" cy="1072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64455" y="5303837"/>
              <a:ext cx="1999185" cy="110074"/>
              <a:chOff x="660826" y="4915993"/>
              <a:chExt cx="1999185" cy="1100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660826" y="4918841"/>
                <a:ext cx="1530632" cy="107226"/>
                <a:chOff x="660826" y="4918841"/>
                <a:chExt cx="1530632" cy="107226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660826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1130904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600982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071060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2539613" y="4915993"/>
                <a:ext cx="120398" cy="1072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68084" y="5691681"/>
              <a:ext cx="1999185" cy="110074"/>
              <a:chOff x="660826" y="4915993"/>
              <a:chExt cx="1999185" cy="110074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60826" y="4918841"/>
                <a:ext cx="1530632" cy="107226"/>
                <a:chOff x="660826" y="4918841"/>
                <a:chExt cx="1530632" cy="107226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0826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130904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1600982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2071060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75" name="Oval 74"/>
              <p:cNvSpPr/>
              <p:nvPr/>
            </p:nvSpPr>
            <p:spPr>
              <a:xfrm>
                <a:off x="2539613" y="4915993"/>
                <a:ext cx="120398" cy="1072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71713" y="6079525"/>
              <a:ext cx="1999185" cy="110074"/>
              <a:chOff x="660826" y="4915993"/>
              <a:chExt cx="1999185" cy="110074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660826" y="4918841"/>
                <a:ext cx="1530632" cy="107226"/>
                <a:chOff x="660826" y="4918841"/>
                <a:chExt cx="1530632" cy="107226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60826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130904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1600982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71060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2539613" y="4915993"/>
                <a:ext cx="120398" cy="1072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75342" y="6467369"/>
              <a:ext cx="1999185" cy="110074"/>
              <a:chOff x="660826" y="4915993"/>
              <a:chExt cx="1999185" cy="110074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660826" y="4918841"/>
                <a:ext cx="1530632" cy="107226"/>
                <a:chOff x="660826" y="4918841"/>
                <a:chExt cx="1530632" cy="107226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660826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130904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600982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071060" y="4918841"/>
                  <a:ext cx="120398" cy="1072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2539613" y="4915993"/>
                <a:ext cx="120398" cy="1072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27857" y="5726226"/>
            <a:ext cx="4299875" cy="801420"/>
            <a:chOff x="727857" y="5726226"/>
            <a:chExt cx="4299875" cy="801420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727857" y="6524005"/>
              <a:ext cx="470078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0" idx="7"/>
              <a:endCxn id="77" idx="4"/>
            </p:cNvCxnSpPr>
            <p:nvPr/>
          </p:nvCxnSpPr>
          <p:spPr>
            <a:xfrm flipV="1">
              <a:off x="778108" y="5801755"/>
              <a:ext cx="420253" cy="684165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4312382" y="5726226"/>
              <a:ext cx="678680" cy="7708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4312382" y="6497065"/>
              <a:ext cx="715350" cy="3058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10132" y="1297729"/>
            <a:ext cx="564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Vain translaatio-                   Symmetrisyys kasvaa symmetria</a:t>
            </a:r>
            <a:endParaRPr lang="fi-F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37345" y="1928692"/>
            <a:ext cx="6462604" cy="3730705"/>
            <a:chOff x="1621331" y="1843917"/>
            <a:chExt cx="7522669" cy="43012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331" y="1843917"/>
              <a:ext cx="7522669" cy="4301283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98064" y="5947442"/>
              <a:ext cx="7192255" cy="7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2317069" y="209601"/>
            <a:ext cx="6600585" cy="55607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5 Erilaista 2D hilaa</a:t>
            </a:r>
            <a:endParaRPr lang="fi-FI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89519" y="1805748"/>
            <a:ext cx="1897957" cy="15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7361" y="1928692"/>
            <a:ext cx="1897957" cy="15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" y="5691948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28047" y="19304"/>
            <a:ext cx="4241588" cy="55607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14 erilaista 3D hilaa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14" y="1104121"/>
            <a:ext cx="3773280" cy="43837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9772" y="644186"/>
            <a:ext cx="564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Vain translaatio-            Symmetrisyys kasvaa symmetria</a:t>
            </a:r>
            <a:endParaRPr lang="fi-FI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40951" y="1088753"/>
            <a:ext cx="1897957" cy="15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26629" y="2055907"/>
            <a:ext cx="1634" cy="2664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878827" y="3111325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Symmetrisyys kasvaa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7850" y="5359638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Tilavuus-          Pinta</a:t>
            </a:r>
          </a:p>
          <a:p>
            <a:r>
              <a:rPr lang="fi-FI" sz="1400" dirty="0"/>
              <a:t>k</a:t>
            </a:r>
            <a:r>
              <a:rPr lang="fi-FI" sz="1400" dirty="0" smtClean="0"/>
              <a:t>eskinen         </a:t>
            </a:r>
            <a:r>
              <a:rPr lang="fi-FI" sz="1400" dirty="0" err="1" smtClean="0"/>
              <a:t>keskinen</a:t>
            </a:r>
            <a:endParaRPr lang="fi-FI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50754" y="5367160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Yksinkertainen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20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-37553" y="5641071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718982" y="5716599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027194" y="60599"/>
            <a:ext cx="3399440" cy="490475"/>
          </a:xfrm>
        </p:spPr>
        <p:txBody>
          <a:bodyPr/>
          <a:lstStyle/>
          <a:p>
            <a:r>
              <a:rPr lang="fi-FI" dirty="0" smtClean="0"/>
              <a:t>Kuutiolliset hilat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088" y="6352681"/>
            <a:ext cx="1536700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0" y="6352681"/>
            <a:ext cx="1703388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39" y="871834"/>
            <a:ext cx="2373549" cy="24970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104020" y="5381251"/>
            <a:ext cx="8820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dirty="0" smtClean="0"/>
              <a:t>Montako atomia on kuutiollisissa konventionaalisessa yksikkökopeissa?</a:t>
            </a:r>
            <a:endParaRPr lang="fi-FI" dirty="0"/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70947" y="6255202"/>
            <a:ext cx="9186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dirty="0"/>
              <a:t>M</a:t>
            </a:r>
            <a:r>
              <a:rPr lang="fi-FI" dirty="0" smtClean="0"/>
              <a:t>etallisille alkuaineille: </a:t>
            </a:r>
            <a:r>
              <a:rPr lang="fi-FI" b="1" dirty="0"/>
              <a:t>FCC </a:t>
            </a:r>
            <a:r>
              <a:rPr lang="fi-FI" b="1" dirty="0" smtClean="0"/>
              <a:t>24 </a:t>
            </a:r>
            <a:r>
              <a:rPr lang="fi-FI" dirty="0" smtClean="0"/>
              <a:t>(</a:t>
            </a:r>
            <a:r>
              <a:rPr lang="fi-FI" dirty="0" err="1" smtClean="0"/>
              <a:t>Al,Ni,Pd,Pt,Cu,Ag,Au</a:t>
            </a:r>
            <a:r>
              <a:rPr lang="fi-FI" dirty="0" smtClean="0"/>
              <a:t>…)</a:t>
            </a:r>
            <a:r>
              <a:rPr lang="fi-FI" b="1" dirty="0" smtClean="0"/>
              <a:t>, BCC 10</a:t>
            </a:r>
            <a:r>
              <a:rPr lang="fi-FI" dirty="0" smtClean="0"/>
              <a:t>(</a:t>
            </a:r>
            <a:r>
              <a:rPr lang="fi-FI" dirty="0" err="1" smtClean="0"/>
              <a:t>Fe,Cr,W</a:t>
            </a:r>
            <a:r>
              <a:rPr lang="fi-FI" dirty="0" smtClean="0"/>
              <a:t>)</a:t>
            </a:r>
            <a:r>
              <a:rPr lang="fi-FI" b="1" dirty="0" smtClean="0"/>
              <a:t>, SC 1</a:t>
            </a:r>
            <a:r>
              <a:rPr lang="fi-FI" dirty="0" smtClean="0"/>
              <a:t>(?)</a:t>
            </a:r>
            <a:r>
              <a:rPr lang="fi-FI" b="1" dirty="0" smtClean="0"/>
              <a:t> </a:t>
            </a:r>
            <a:r>
              <a:rPr lang="fi-FI" dirty="0" smtClean="0"/>
              <a:t>kpl</a:t>
            </a:r>
            <a:r>
              <a:rPr lang="fi-FI" b="1" dirty="0" smtClean="0"/>
              <a:t> </a:t>
            </a:r>
            <a:endParaRPr lang="fi-FI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25633" y="792328"/>
            <a:ext cx="2629444" cy="2646077"/>
            <a:chOff x="3657600" y="685800"/>
            <a:chExt cx="3124200" cy="3128963"/>
          </a:xfrm>
        </p:grpSpPr>
        <p:pic>
          <p:nvPicPr>
            <p:cNvPr id="3379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685800"/>
              <a:ext cx="3124200" cy="31289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grpSp>
          <p:nvGrpSpPr>
            <p:cNvPr id="30" name="Group 29"/>
            <p:cNvGrpSpPr/>
            <p:nvPr/>
          </p:nvGrpSpPr>
          <p:grpSpPr>
            <a:xfrm>
              <a:off x="4380644" y="1665738"/>
              <a:ext cx="1623597" cy="1451991"/>
              <a:chOff x="6187440" y="2227739"/>
              <a:chExt cx="1638300" cy="1545352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187440" y="2286000"/>
                <a:ext cx="335280" cy="33528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802524" y="3437811"/>
                <a:ext cx="335280" cy="33528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90460" y="2227739"/>
                <a:ext cx="335280" cy="33528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6636006" y="6618635"/>
            <a:ext cx="1544637" cy="125413"/>
          </a:xfrm>
        </p:spPr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25814" y="496253"/>
            <a:ext cx="780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Yksinkertainen                     Tilakeskinen                              Pintakeskinen  </a:t>
            </a:r>
            <a:endParaRPr lang="fi-FI" dirty="0"/>
          </a:p>
        </p:txBody>
      </p:sp>
      <p:grpSp>
        <p:nvGrpSpPr>
          <p:cNvPr id="94" name="Group 93"/>
          <p:cNvGrpSpPr/>
          <p:nvPr/>
        </p:nvGrpSpPr>
        <p:grpSpPr>
          <a:xfrm>
            <a:off x="753035" y="3911172"/>
            <a:ext cx="8584401" cy="646331"/>
            <a:chOff x="753035" y="3911172"/>
            <a:chExt cx="8584401" cy="646331"/>
          </a:xfrm>
        </p:grpSpPr>
        <p:sp>
          <p:nvSpPr>
            <p:cNvPr id="47" name="TextBox 46"/>
            <p:cNvSpPr txBox="1"/>
            <p:nvPr/>
          </p:nvSpPr>
          <p:spPr>
            <a:xfrm>
              <a:off x="753035" y="3911172"/>
              <a:ext cx="8584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Simple</a:t>
              </a:r>
              <a:r>
                <a:rPr lang="fi-FI" dirty="0" smtClean="0"/>
                <a:t> </a:t>
              </a:r>
              <a:r>
                <a:rPr lang="fi-FI" dirty="0" err="1"/>
                <a:t>C</a:t>
              </a:r>
              <a:r>
                <a:rPr lang="fi-FI" dirty="0" err="1" smtClean="0"/>
                <a:t>ubic</a:t>
              </a:r>
              <a:r>
                <a:rPr lang="fi-FI" dirty="0" smtClean="0"/>
                <a:t>                             </a:t>
              </a:r>
              <a:r>
                <a:rPr lang="fi-FI" dirty="0" err="1" smtClean="0"/>
                <a:t>Body-Centered</a:t>
              </a:r>
              <a:r>
                <a:rPr lang="fi-FI" dirty="0" smtClean="0"/>
                <a:t> </a:t>
              </a:r>
              <a:r>
                <a:rPr lang="fi-FI" dirty="0" err="1"/>
                <a:t>C</a:t>
              </a:r>
              <a:r>
                <a:rPr lang="fi-FI" dirty="0" err="1" smtClean="0"/>
                <a:t>ubic</a:t>
              </a:r>
              <a:r>
                <a:rPr lang="fi-FI" dirty="0" smtClean="0"/>
                <a:t>          </a:t>
              </a:r>
              <a:r>
                <a:rPr lang="fi-FI" dirty="0" err="1" smtClean="0"/>
                <a:t>Face-Centered</a:t>
              </a:r>
              <a:r>
                <a:rPr lang="fi-FI" dirty="0" smtClean="0"/>
                <a:t> </a:t>
              </a:r>
              <a:r>
                <a:rPr lang="fi-FI" dirty="0" err="1"/>
                <a:t>C</a:t>
              </a:r>
              <a:r>
                <a:rPr lang="fi-FI" dirty="0" err="1" smtClean="0"/>
                <a:t>ubic</a:t>
              </a:r>
              <a:endParaRPr lang="fi-FI" dirty="0" smtClean="0"/>
            </a:p>
            <a:p>
              <a:r>
                <a:rPr lang="fi-FI" dirty="0"/>
                <a:t> </a:t>
              </a:r>
              <a:r>
                <a:rPr lang="fi-FI" dirty="0" smtClean="0"/>
                <a:t>     SC                                                  BCC                                         FCC</a:t>
              </a:r>
              <a:endParaRPr lang="fi-FI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08399" y="4502341"/>
              <a:ext cx="4775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237129" y="4502341"/>
              <a:ext cx="285791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789517" y="4502341"/>
              <a:ext cx="4775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0947" y="4526519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Lähinaapureita=koordinaatioluku z=?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79180" y="871834"/>
            <a:ext cx="2373549" cy="2497059"/>
            <a:chOff x="653645" y="1225311"/>
            <a:chExt cx="2373549" cy="249705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3645" y="1225311"/>
              <a:ext cx="2373549" cy="24970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113109" y="1799557"/>
              <a:ext cx="637775" cy="4518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05533" y="2528047"/>
              <a:ext cx="712695" cy="40725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91353" y="1834997"/>
              <a:ext cx="818168" cy="5338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24516" y="1504807"/>
              <a:ext cx="98313" cy="74661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48103" y="2569943"/>
              <a:ext cx="142062" cy="86884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093447" y="2668279"/>
              <a:ext cx="438006" cy="26440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693780" y="2251422"/>
              <a:ext cx="257965" cy="31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79240" y="1835520"/>
            <a:ext cx="139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 </a:t>
            </a:r>
          </a:p>
          <a:p>
            <a:r>
              <a:rPr lang="fi-FI" dirty="0" smtClean="0"/>
              <a:t>=hilavakio</a:t>
            </a:r>
            <a:endParaRPr lang="fi-FI" dirty="0"/>
          </a:p>
        </p:txBody>
      </p:sp>
      <p:sp>
        <p:nvSpPr>
          <p:cNvPr id="102" name="TextBox 101"/>
          <p:cNvSpPr txBox="1"/>
          <p:nvPr/>
        </p:nvSpPr>
        <p:spPr>
          <a:xfrm>
            <a:off x="3778587" y="4517763"/>
            <a:ext cx="4906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6              z=8                                        z=12</a:t>
            </a:r>
            <a:endParaRPr lang="fi-FI" dirty="0"/>
          </a:p>
        </p:txBody>
      </p:sp>
      <p:grpSp>
        <p:nvGrpSpPr>
          <p:cNvPr id="99" name="Group 98"/>
          <p:cNvGrpSpPr/>
          <p:nvPr/>
        </p:nvGrpSpPr>
        <p:grpSpPr>
          <a:xfrm>
            <a:off x="91525" y="1545296"/>
            <a:ext cx="8520019" cy="4646742"/>
            <a:chOff x="91525" y="1545296"/>
            <a:chExt cx="8520019" cy="4646742"/>
          </a:xfrm>
        </p:grpSpPr>
        <p:cxnSp>
          <p:nvCxnSpPr>
            <p:cNvPr id="58" name="Straight Connector 57"/>
            <p:cNvCxnSpPr>
              <a:endCxn id="56" idx="0"/>
            </p:cNvCxnSpPr>
            <p:nvPr/>
          </p:nvCxnSpPr>
          <p:spPr>
            <a:xfrm flipH="1">
              <a:off x="4099434" y="2216466"/>
              <a:ext cx="20443" cy="1228074"/>
            </a:xfrm>
            <a:prstGeom prst="line">
              <a:avLst/>
            </a:prstGeom>
            <a:ln w="19050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1" idx="6"/>
            </p:cNvCxnSpPr>
            <p:nvPr/>
          </p:nvCxnSpPr>
          <p:spPr>
            <a:xfrm flipH="1" flipV="1">
              <a:off x="3044521" y="1769297"/>
              <a:ext cx="903531" cy="307410"/>
            </a:xfrm>
            <a:prstGeom prst="line">
              <a:avLst/>
            </a:prstGeom>
            <a:ln w="19050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72" idx="7"/>
            </p:cNvCxnSpPr>
            <p:nvPr/>
          </p:nvCxnSpPr>
          <p:spPr>
            <a:xfrm flipH="1">
              <a:off x="3667323" y="2208735"/>
              <a:ext cx="358809" cy="308897"/>
            </a:xfrm>
            <a:prstGeom prst="line">
              <a:avLst/>
            </a:prstGeom>
            <a:ln w="19050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91525" y="1545296"/>
              <a:ext cx="8520019" cy="4646742"/>
              <a:chOff x="91525" y="1545296"/>
              <a:chExt cx="8520019" cy="4646742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07319" y="1545296"/>
                <a:ext cx="1366318" cy="1706453"/>
                <a:chOff x="107319" y="1616243"/>
                <a:chExt cx="1366318" cy="1706453"/>
              </a:xfrm>
            </p:grpSpPr>
            <p:sp>
              <p:nvSpPr>
                <p:cNvPr id="63" name="Rectangle 4"/>
                <p:cNvSpPr>
                  <a:spLocks/>
                </p:cNvSpPr>
                <p:nvPr/>
              </p:nvSpPr>
              <p:spPr bwMode="auto">
                <a:xfrm>
                  <a:off x="735077" y="3002229"/>
                  <a:ext cx="282664" cy="3204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1066800" algn="l"/>
                    </a:tabLst>
                  </a:pPr>
                  <a:r>
                    <a:rPr lang="en-US" b="1" dirty="0">
                      <a:cs typeface="Helvetica" pitchFamily="34" charset="0"/>
                    </a:rPr>
                    <a:t>a</a:t>
                  </a:r>
                  <a:r>
                    <a:rPr lang="en-US" b="1" baseline="-6000" dirty="0">
                      <a:cs typeface="Helvetica" pitchFamily="34" charset="0"/>
                    </a:rPr>
                    <a:t>1</a:t>
                  </a:r>
                </a:p>
              </p:txBody>
            </p:sp>
            <p:sp>
              <p:nvSpPr>
                <p:cNvPr id="64" name="Line 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44298" y="2409397"/>
                  <a:ext cx="659241" cy="389003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miter lim="800000"/>
                  <a:headEnd type="none" w="med" len="med"/>
                  <a:tailEnd type="arrow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5" name="Line 6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544296" y="2887855"/>
                  <a:ext cx="929341" cy="329876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miter lim="800000"/>
                  <a:headEnd type="none" w="med" len="med"/>
                  <a:tailEnd type="arrow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10016" y="1616243"/>
                  <a:ext cx="15929" cy="1071868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miter lim="800000"/>
                  <a:headEnd type="arrow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7" name="Rectangle 9"/>
                <p:cNvSpPr>
                  <a:spLocks/>
                </p:cNvSpPr>
                <p:nvPr/>
              </p:nvSpPr>
              <p:spPr bwMode="auto">
                <a:xfrm>
                  <a:off x="654128" y="2275101"/>
                  <a:ext cx="282664" cy="3204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1066800" algn="l"/>
                    </a:tabLst>
                  </a:pPr>
                  <a:r>
                    <a:rPr lang="en-US" b="1" dirty="0">
                      <a:cs typeface="Helvetica" pitchFamily="34" charset="0"/>
                    </a:rPr>
                    <a:t>a</a:t>
                  </a:r>
                  <a:r>
                    <a:rPr lang="en-US" b="1" baseline="-6000" dirty="0">
                      <a:cs typeface="Helvetica" pitchFamily="34" charset="0"/>
                    </a:rPr>
                    <a:t>2</a:t>
                  </a:r>
                </a:p>
              </p:txBody>
            </p:sp>
            <p:sp>
              <p:nvSpPr>
                <p:cNvPr id="68" name="Rectangle 10"/>
                <p:cNvSpPr>
                  <a:spLocks/>
                </p:cNvSpPr>
                <p:nvPr/>
              </p:nvSpPr>
              <p:spPr bwMode="auto">
                <a:xfrm>
                  <a:off x="107319" y="1870843"/>
                  <a:ext cx="213200" cy="27699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1066800" algn="l"/>
                    </a:tabLst>
                  </a:pPr>
                  <a:r>
                    <a:rPr lang="en-US" b="1" dirty="0">
                      <a:cs typeface="Helvetica" pitchFamily="34" charset="0"/>
                    </a:rPr>
                    <a:t>a</a:t>
                  </a:r>
                  <a:r>
                    <a:rPr lang="en-US" b="1" baseline="-6000" dirty="0">
                      <a:cs typeface="Helvetica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2247006" y="1645071"/>
                <a:ext cx="1963846" cy="2100840"/>
                <a:chOff x="2247006" y="1645071"/>
                <a:chExt cx="1963846" cy="210084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3988015" y="3444540"/>
                  <a:ext cx="222837" cy="24845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2821684" y="1645071"/>
                  <a:ext cx="222837" cy="24845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477120" y="2481247"/>
                  <a:ext cx="222837" cy="24845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2247006" y="1897944"/>
                  <a:ext cx="1761453" cy="1847967"/>
                  <a:chOff x="2247006" y="1968891"/>
                  <a:chExt cx="1761453" cy="1847967"/>
                </a:xfrm>
              </p:grpSpPr>
              <p:sp>
                <p:nvSpPr>
                  <p:cNvPr id="79" name="Line 5"/>
                  <p:cNvSpPr>
                    <a:spLocks noChangeShapeType="1"/>
                  </p:cNvSpPr>
                  <p:nvPr/>
                </p:nvSpPr>
                <p:spPr bwMode="auto">
                  <a:xfrm rot="10800000" flipH="1" flipV="1">
                    <a:off x="3173507" y="2950670"/>
                    <a:ext cx="834952" cy="613396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miter lim="800000"/>
                    <a:headEnd type="none" w="med" len="med"/>
                    <a:tailEnd type="arrow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0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959054" y="1968891"/>
                    <a:ext cx="98225" cy="71922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miter lim="800000"/>
                    <a:headEnd type="none" w="med" len="med"/>
                    <a:tailEnd type="arrow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3" name="Line 5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3209679" y="2757529"/>
                    <a:ext cx="306918" cy="82982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miter lim="800000"/>
                    <a:headEnd type="none" w="med" len="med"/>
                    <a:tailEnd type="arrow" w="med" len="med"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4" name="Rectangle 4"/>
                  <p:cNvSpPr>
                    <a:spLocks/>
                  </p:cNvSpPr>
                  <p:nvPr/>
                </p:nvSpPr>
                <p:spPr bwMode="auto">
                  <a:xfrm>
                    <a:off x="3447207" y="3276194"/>
                    <a:ext cx="282664" cy="32046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tabLst>
                        <a:tab pos="1066800" algn="l"/>
                      </a:tabLst>
                    </a:pPr>
                    <a:r>
                      <a:rPr lang="en-US" b="1" dirty="0">
                        <a:cs typeface="Helvetica" pitchFamily="34" charset="0"/>
                      </a:rPr>
                      <a:t>a</a:t>
                    </a:r>
                    <a:r>
                      <a:rPr lang="en-US" b="1" baseline="-6000" dirty="0">
                        <a:cs typeface="Helvetica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85" name="Rectangle 4"/>
                  <p:cNvSpPr>
                    <a:spLocks/>
                  </p:cNvSpPr>
                  <p:nvPr/>
                </p:nvSpPr>
                <p:spPr bwMode="auto">
                  <a:xfrm>
                    <a:off x="3516596" y="2752067"/>
                    <a:ext cx="213200" cy="27699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tabLst>
                        <a:tab pos="1066800" algn="l"/>
                      </a:tabLst>
                    </a:pPr>
                    <a:r>
                      <a:rPr lang="en-US" b="1" dirty="0" smtClean="0">
                        <a:cs typeface="Helvetica" pitchFamily="34" charset="0"/>
                      </a:rPr>
                      <a:t>a</a:t>
                    </a:r>
                    <a:r>
                      <a:rPr lang="en-US" b="1" baseline="-6000" dirty="0">
                        <a:cs typeface="Helvetica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86" name="Rectangle 4"/>
                  <p:cNvSpPr>
                    <a:spLocks/>
                  </p:cNvSpPr>
                  <p:nvPr/>
                </p:nvSpPr>
                <p:spPr bwMode="auto">
                  <a:xfrm>
                    <a:off x="2739442" y="2196268"/>
                    <a:ext cx="213200" cy="27699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>
                      <a:tabLst>
                        <a:tab pos="1066800" algn="l"/>
                      </a:tabLst>
                    </a:pPr>
                    <a:r>
                      <a:rPr lang="en-US" b="1" dirty="0" smtClean="0">
                        <a:cs typeface="Helvetica" pitchFamily="34" charset="0"/>
                      </a:rPr>
                      <a:t>a</a:t>
                    </a:r>
                    <a:r>
                      <a:rPr lang="en-US" b="1" baseline="-25000" dirty="0" smtClean="0">
                        <a:cs typeface="Helvetica" pitchFamily="34" charset="0"/>
                      </a:rPr>
                      <a:t>3</a:t>
                    </a:r>
                    <a:endParaRPr lang="en-US" b="1" baseline="-25000" dirty="0">
                      <a:cs typeface="Helvetic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247006" y="3170527"/>
                    <a:ext cx="1236236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i-FI" sz="1200" dirty="0" smtClean="0"/>
                      <a:t>(0.5, 0.5, -0.5)a</a:t>
                    </a:r>
                  </a:p>
                  <a:p>
                    <a:r>
                      <a:rPr lang="fi-FI" sz="1200" dirty="0"/>
                      <a:t>(0.5</a:t>
                    </a:r>
                    <a:r>
                      <a:rPr lang="fi-FI" sz="1200" dirty="0" smtClean="0"/>
                      <a:t>, -0.5, 0.5)a</a:t>
                    </a:r>
                  </a:p>
                  <a:p>
                    <a:r>
                      <a:rPr lang="fi-FI" sz="1200" dirty="0" smtClean="0"/>
                      <a:t>(-0.5, 0.5, 0.5)a</a:t>
                    </a:r>
                    <a:endParaRPr lang="fi-FI" sz="1200" dirty="0"/>
                  </a:p>
                </p:txBody>
              </p:sp>
            </p:grpSp>
          </p:grpSp>
          <p:grpSp>
            <p:nvGrpSpPr>
              <p:cNvPr id="82" name="Group 81"/>
              <p:cNvGrpSpPr/>
              <p:nvPr/>
            </p:nvGrpSpPr>
            <p:grpSpPr>
              <a:xfrm>
                <a:off x="6226482" y="1758600"/>
                <a:ext cx="1483212" cy="1845850"/>
                <a:chOff x="6226482" y="1829547"/>
                <a:chExt cx="1483212" cy="1845850"/>
              </a:xfrm>
            </p:grpSpPr>
            <p:sp>
              <p:nvSpPr>
                <p:cNvPr id="88" name="Line 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903359" y="2798399"/>
                  <a:ext cx="743848" cy="20598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miter lim="800000"/>
                  <a:headEnd type="none" w="med" len="med"/>
                  <a:tailEnd type="arrow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" name="Line 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858000" y="2004681"/>
                  <a:ext cx="338619" cy="713583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miter lim="800000"/>
                  <a:headEnd type="none" w="med" len="med"/>
                  <a:tailEnd type="arrow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" name="Line 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903358" y="2457688"/>
                  <a:ext cx="380138" cy="283181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miter lim="800000"/>
                  <a:headEnd type="none" w="med" len="med"/>
                  <a:tailEnd type="arrow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1" name="Rectangle 4"/>
                <p:cNvSpPr>
                  <a:spLocks/>
                </p:cNvSpPr>
                <p:nvPr/>
              </p:nvSpPr>
              <p:spPr bwMode="auto">
                <a:xfrm>
                  <a:off x="7427030" y="2844796"/>
                  <a:ext cx="282664" cy="3204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1066800" algn="l"/>
                    </a:tabLst>
                  </a:pPr>
                  <a:r>
                    <a:rPr lang="en-US" b="1" dirty="0">
                      <a:cs typeface="Helvetica" pitchFamily="34" charset="0"/>
                    </a:rPr>
                    <a:t>a</a:t>
                  </a:r>
                  <a:r>
                    <a:rPr lang="en-US" b="1" baseline="-6000" dirty="0">
                      <a:cs typeface="Helvetica" pitchFamily="34" charset="0"/>
                    </a:rPr>
                    <a:t>1</a:t>
                  </a:r>
                </a:p>
              </p:txBody>
            </p:sp>
            <p:sp>
              <p:nvSpPr>
                <p:cNvPr id="92" name="Rectangle 4"/>
                <p:cNvSpPr>
                  <a:spLocks/>
                </p:cNvSpPr>
                <p:nvPr/>
              </p:nvSpPr>
              <p:spPr bwMode="auto">
                <a:xfrm>
                  <a:off x="6885977" y="1829547"/>
                  <a:ext cx="213200" cy="27699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1066800" algn="l"/>
                    </a:tabLst>
                  </a:pPr>
                  <a:r>
                    <a:rPr lang="en-US" b="1" dirty="0" smtClean="0">
                      <a:cs typeface="Helvetica" pitchFamily="34" charset="0"/>
                    </a:rPr>
                    <a:t>a</a:t>
                  </a:r>
                  <a:r>
                    <a:rPr lang="en-US" b="1" baseline="-6000" dirty="0">
                      <a:cs typeface="Helvetica" pitchFamily="34" charset="0"/>
                    </a:rPr>
                    <a:t>2</a:t>
                  </a:r>
                </a:p>
              </p:txBody>
            </p:sp>
            <p:sp>
              <p:nvSpPr>
                <p:cNvPr id="93" name="Rectangle 4"/>
                <p:cNvSpPr>
                  <a:spLocks/>
                </p:cNvSpPr>
                <p:nvPr/>
              </p:nvSpPr>
              <p:spPr bwMode="auto">
                <a:xfrm>
                  <a:off x="7213830" y="2527639"/>
                  <a:ext cx="213200" cy="27699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1066800" algn="l"/>
                    </a:tabLst>
                  </a:pPr>
                  <a:r>
                    <a:rPr lang="en-US" b="1" dirty="0" smtClean="0">
                      <a:cs typeface="Helvetica" pitchFamily="34" charset="0"/>
                    </a:rPr>
                    <a:t>a</a:t>
                  </a:r>
                  <a:r>
                    <a:rPr lang="en-US" b="1" baseline="-6000" dirty="0">
                      <a:cs typeface="Helvetica" pitchFamily="34" charset="0"/>
                    </a:rPr>
                    <a:t>3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226482" y="3029066"/>
                  <a:ext cx="105670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1200" dirty="0" smtClean="0"/>
                    <a:t>(0.5 ,0.5, 0)a</a:t>
                  </a:r>
                </a:p>
                <a:p>
                  <a:r>
                    <a:rPr lang="fi-FI" sz="1200" dirty="0"/>
                    <a:t>(</a:t>
                  </a:r>
                  <a:r>
                    <a:rPr lang="fi-FI" sz="1200" dirty="0" smtClean="0"/>
                    <a:t>0.5, 0, 0.5)a</a:t>
                  </a:r>
                </a:p>
                <a:p>
                  <a:r>
                    <a:rPr lang="fi-FI" sz="1200" dirty="0" smtClean="0"/>
                    <a:t>(0, 0.5, 0.5)a</a:t>
                  </a:r>
                  <a:endParaRPr lang="fi-FI" sz="1200" dirty="0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 flipH="1">
                <a:off x="91525" y="5822706"/>
                <a:ext cx="8520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BCC ja FCC alkeisvektorit eivät särmien suuntaan </a:t>
                </a:r>
                <a:r>
                  <a:rPr lang="fi-FI" dirty="0" smtClean="0">
                    <a:sym typeface="Wingdings" panose="05000000000000000000" pitchFamily="2" charset="2"/>
                  </a:rPr>
                  <a:t> yksi atomi/alkeiskoppi</a:t>
                </a:r>
                <a:endParaRPr lang="fi-FI" dirty="0"/>
              </a:p>
            </p:txBody>
          </p:sp>
        </p:grpSp>
      </p:grpSp>
      <p:sp>
        <p:nvSpPr>
          <p:cNvPr id="104" name="TextBox 103"/>
          <p:cNvSpPr txBox="1"/>
          <p:nvPr/>
        </p:nvSpPr>
        <p:spPr>
          <a:xfrm>
            <a:off x="70947" y="4994128"/>
            <a:ext cx="1118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Täyttöaste kovilla palloilla = 52%                      68%                                       74%                                          </a:t>
            </a:r>
            <a:endParaRPr lang="fi-FI" dirty="0"/>
          </a:p>
        </p:txBody>
      </p:sp>
      <p:sp>
        <p:nvSpPr>
          <p:cNvPr id="5" name="Right Brace 4"/>
          <p:cNvSpPr/>
          <p:nvPr/>
        </p:nvSpPr>
        <p:spPr>
          <a:xfrm>
            <a:off x="5231710" y="1306286"/>
            <a:ext cx="285427" cy="142116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5630844" y="2431635"/>
            <a:ext cx="9744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3" grpId="0"/>
      <p:bldP spid="51" grpId="0"/>
      <p:bldP spid="102" grpId="0" animBg="1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5691948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744" y="162851"/>
            <a:ext cx="5370512" cy="502290"/>
          </a:xfrm>
        </p:spPr>
        <p:txBody>
          <a:bodyPr/>
          <a:lstStyle/>
          <a:p>
            <a:r>
              <a:rPr lang="fi-FI" dirty="0" err="1" smtClean="0"/>
              <a:t>BCC:n</a:t>
            </a:r>
            <a:r>
              <a:rPr lang="fi-FI" dirty="0" smtClean="0"/>
              <a:t> ja </a:t>
            </a:r>
            <a:r>
              <a:rPr lang="fi-FI" dirty="0" err="1" smtClean="0"/>
              <a:t>FCC:n</a:t>
            </a:r>
            <a:r>
              <a:rPr lang="fi-FI" dirty="0" smtClean="0"/>
              <a:t> alkeiskopit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724300" y="6610686"/>
            <a:ext cx="1544637" cy="125413"/>
          </a:xfrm>
        </p:spPr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837" y="1099315"/>
            <a:ext cx="3390672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       BCC                  FCC</a:t>
            </a:r>
          </a:p>
          <a:p>
            <a:r>
              <a:rPr lang="fi-FI" dirty="0" smtClean="0"/>
              <a:t>(0.5, 0.5, -</a:t>
            </a:r>
            <a:r>
              <a:rPr lang="fi-FI" dirty="0"/>
              <a:t>0.5)a </a:t>
            </a:r>
            <a:r>
              <a:rPr lang="fi-FI" dirty="0" smtClean="0"/>
              <a:t>    (0.5, 0.5, 0)a</a:t>
            </a:r>
          </a:p>
          <a:p>
            <a:r>
              <a:rPr lang="fi-FI" dirty="0"/>
              <a:t>(0.5</a:t>
            </a:r>
            <a:r>
              <a:rPr lang="fi-FI" dirty="0" smtClean="0"/>
              <a:t>, -</a:t>
            </a:r>
            <a:r>
              <a:rPr lang="fi-FI" dirty="0"/>
              <a:t>0.5</a:t>
            </a:r>
            <a:r>
              <a:rPr lang="fi-FI" dirty="0" smtClean="0"/>
              <a:t>, 0.5)a     </a:t>
            </a:r>
            <a:r>
              <a:rPr lang="fi-FI" dirty="0"/>
              <a:t>(</a:t>
            </a:r>
            <a:r>
              <a:rPr lang="fi-FI" dirty="0" smtClean="0"/>
              <a:t>0.5, 0, 0.5)a</a:t>
            </a:r>
          </a:p>
          <a:p>
            <a:r>
              <a:rPr lang="fi-FI" dirty="0" smtClean="0"/>
              <a:t>(-0.5, 0.5, 0.5)a     (0, 0.5, 0.5)a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22837" y="72998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Alkeisvektorit</a:t>
            </a:r>
            <a:endParaRPr lang="fi-FI" dirty="0"/>
          </a:p>
        </p:txBody>
      </p:sp>
      <p:sp>
        <p:nvSpPr>
          <p:cNvPr id="8" name="Right Arrow 7"/>
          <p:cNvSpPr/>
          <p:nvPr/>
        </p:nvSpPr>
        <p:spPr>
          <a:xfrm>
            <a:off x="3757101" y="1613358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20" y="3011576"/>
            <a:ext cx="3381580" cy="3724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57" y="973855"/>
            <a:ext cx="3264885" cy="345214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3235628">
            <a:off x="1418535" y="2668975"/>
            <a:ext cx="379891" cy="172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16728" y="4459652"/>
            <a:ext cx="3158976" cy="1319613"/>
            <a:chOff x="5116728" y="4459652"/>
            <a:chExt cx="3158976" cy="1319613"/>
          </a:xfrm>
        </p:grpSpPr>
        <p:sp>
          <p:nvSpPr>
            <p:cNvPr id="13" name="TextBox 12"/>
            <p:cNvSpPr txBox="1"/>
            <p:nvPr/>
          </p:nvSpPr>
          <p:spPr>
            <a:xfrm>
              <a:off x="5824498" y="5132934"/>
              <a:ext cx="2451206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Varsinkin visuaalisesti epäkäytännöllisiä</a:t>
              </a:r>
              <a:endParaRPr lang="fi-FI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116728" y="534734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6774034" y="4563477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52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691948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43" y="212325"/>
            <a:ext cx="7971557" cy="502290"/>
          </a:xfrm>
        </p:spPr>
        <p:txBody>
          <a:bodyPr/>
          <a:lstStyle/>
          <a:p>
            <a:r>
              <a:rPr lang="fi-FI" dirty="0" err="1" smtClean="0"/>
              <a:t>BCC:n</a:t>
            </a:r>
            <a:r>
              <a:rPr lang="fi-FI" dirty="0" smtClean="0"/>
              <a:t> ja </a:t>
            </a:r>
            <a:r>
              <a:rPr lang="fi-FI" dirty="0" err="1" smtClean="0"/>
              <a:t>FCC:n</a:t>
            </a:r>
            <a:r>
              <a:rPr lang="fi-FI" dirty="0" smtClean="0"/>
              <a:t> </a:t>
            </a:r>
            <a:r>
              <a:rPr lang="fi-FI" dirty="0" err="1" smtClean="0"/>
              <a:t>Wigner</a:t>
            </a:r>
            <a:r>
              <a:rPr lang="fi-FI" dirty="0" smtClean="0"/>
              <a:t>-Seitz alkeiskopit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3639071" y="6554377"/>
            <a:ext cx="1544637" cy="125413"/>
          </a:xfrm>
        </p:spPr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1144"/>
            <a:ext cx="3495238" cy="31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3962"/>
            <a:ext cx="3838095" cy="3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11779"/>
            <a:ext cx="8103600" cy="21698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 smtClean="0"/>
              <a:t>WS-kopin muoto ei riipu alkeisvektoreiden valinnasta.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WS-kopin pistesymmetria (kierto, peilaus, inversio) sama kuin itse hilan pistesymmetria.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Käänteishilan WS-koppeja tarvitaan </a:t>
            </a:r>
            <a:r>
              <a:rPr lang="fi-FI" dirty="0" err="1" smtClean="0"/>
              <a:t>fononien</a:t>
            </a:r>
            <a:r>
              <a:rPr lang="fi-FI" dirty="0" smtClean="0"/>
              <a:t> dispersiorelaatioiden ja elektronien vyörakenteiden esittämiseen.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290917" y="95236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BCC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4814822" y="85007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FCC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73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7399" y="700792"/>
            <a:ext cx="8434580" cy="45808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300" b="0" dirty="0" smtClean="0">
                <a:solidFill>
                  <a:schemeClr val="tx1"/>
                </a:solidFill>
              </a:rPr>
              <a:t> Hila  x   kanta (</a:t>
            </a:r>
            <a:r>
              <a:rPr lang="fi-FI" sz="2300" b="0" dirty="0" err="1" smtClean="0">
                <a:solidFill>
                  <a:schemeClr val="tx1"/>
                </a:solidFill>
              </a:rPr>
              <a:t>basis</a:t>
            </a:r>
            <a:r>
              <a:rPr lang="fi-FI" sz="2300" b="0" dirty="0" smtClean="0">
                <a:solidFill>
                  <a:schemeClr val="tx1"/>
                </a:solidFill>
              </a:rPr>
              <a:t>)  =  fysikaalinen periodinen rakenne = kide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2907830" y="1273088"/>
            <a:ext cx="2906333" cy="5388512"/>
            <a:chOff x="435422" y="1309336"/>
            <a:chExt cx="2906333" cy="5388512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22" y="1330508"/>
              <a:ext cx="2906333" cy="536734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952820" y="1330508"/>
              <a:ext cx="1613647" cy="213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241757" y="3432343"/>
              <a:ext cx="1613647" cy="213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66369" y="336694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Hila</a:t>
              </a:r>
              <a:endParaRPr lang="fi-FI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272493" y="5146828"/>
              <a:ext cx="1613647" cy="301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223805" y="5103374"/>
              <a:ext cx="1531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Toistuva otus</a:t>
              </a:r>
              <a:endParaRPr lang="fi-FI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65249" y="130933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Otuskide</a:t>
              </a:r>
              <a:endParaRPr lang="fi-FI" dirty="0"/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8001000" y="1056290"/>
            <a:ext cx="62536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4229081" y="6557359"/>
            <a:ext cx="1544637" cy="125413"/>
          </a:xfrm>
        </p:spPr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2198419" y="31060"/>
            <a:ext cx="4483369" cy="555371"/>
          </a:xfrm>
        </p:spPr>
        <p:txBody>
          <a:bodyPr/>
          <a:lstStyle/>
          <a:p>
            <a:r>
              <a:rPr lang="fi-FI" dirty="0" smtClean="0"/>
              <a:t>HILA, KANTA JA KIDE</a:t>
            </a:r>
          </a:p>
        </p:txBody>
      </p:sp>
    </p:spTree>
    <p:extLst>
      <p:ext uri="{BB962C8B-B14F-4D97-AF65-F5344CB8AC3E}">
        <p14:creationId xmlns:p14="http://schemas.microsoft.com/office/powerpoint/2010/main" val="33320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258601" y="1447919"/>
            <a:ext cx="7166611" cy="3509935"/>
            <a:chOff x="-3045519" y="1332659"/>
            <a:chExt cx="7166611" cy="3509935"/>
          </a:xfrm>
        </p:grpSpPr>
        <p:sp>
          <p:nvSpPr>
            <p:cNvPr id="86" name="TextBox 85"/>
            <p:cNvSpPr txBox="1"/>
            <p:nvPr/>
          </p:nvSpPr>
          <p:spPr>
            <a:xfrm>
              <a:off x="-3045519" y="1332659"/>
              <a:ext cx="3441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Grafeeni</a:t>
              </a:r>
              <a:r>
                <a:rPr lang="fi-FI" dirty="0" smtClean="0"/>
                <a:t> (hunajakennorakenne)</a:t>
              </a:r>
              <a:endParaRPr lang="fi-FI" dirty="0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957071" y="2506957"/>
              <a:ext cx="3164021" cy="2335637"/>
              <a:chOff x="957071" y="2506957"/>
              <a:chExt cx="3164021" cy="233563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57071" y="2506957"/>
                <a:ext cx="3164021" cy="2335637"/>
                <a:chOff x="957071" y="2506957"/>
                <a:chExt cx="3164021" cy="233563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964283" y="3980692"/>
                  <a:ext cx="2409434" cy="144796"/>
                  <a:chOff x="4745411" y="4364148"/>
                  <a:chExt cx="2409434" cy="144796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4745411" y="4364151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5499890" y="4364150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6254369" y="4364149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7016532" y="4364148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1321054" y="3334733"/>
                  <a:ext cx="2426060" cy="144796"/>
                  <a:chOff x="4745411" y="4364148"/>
                  <a:chExt cx="2426060" cy="144796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4745411" y="4364151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5516516" y="4364150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6270995" y="4364149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7033158" y="4364148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1711658" y="2687997"/>
                  <a:ext cx="2409434" cy="144796"/>
                  <a:chOff x="4745411" y="4364148"/>
                  <a:chExt cx="2409434" cy="144796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4745411" y="4364151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499890" y="4364150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6254369" y="4364149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7016532" y="4364148"/>
                    <a:ext cx="138313" cy="14479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1349090" y="4697801"/>
                  <a:ext cx="138313" cy="1447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103569" y="4697800"/>
                  <a:ext cx="138313" cy="1447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858048" y="4697799"/>
                  <a:ext cx="138313" cy="1447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957071" y="4464591"/>
                  <a:ext cx="2409434" cy="144796"/>
                  <a:chOff x="4745411" y="4364148"/>
                  <a:chExt cx="2409434" cy="144796"/>
                </a:xfrm>
                <a:solidFill>
                  <a:srgbClr val="0070C0"/>
                </a:solidFill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4745411" y="4364151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5499890" y="4364150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6254369" y="4364149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7016532" y="4364148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1325878" y="3796678"/>
                  <a:ext cx="2409434" cy="144796"/>
                  <a:chOff x="4745411" y="4364148"/>
                  <a:chExt cx="2409434" cy="144796"/>
                </a:xfrm>
                <a:solidFill>
                  <a:srgbClr val="0070C0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4745411" y="4364151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5499890" y="4364150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6254369" y="4364149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7016532" y="4364148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1710053" y="3151817"/>
                  <a:ext cx="2409434" cy="144796"/>
                  <a:chOff x="4745411" y="4364148"/>
                  <a:chExt cx="2409434" cy="144796"/>
                </a:xfrm>
                <a:solidFill>
                  <a:srgbClr val="0070C0"/>
                </a:solidFill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745411" y="4364151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5499890" y="4364150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6254369" y="4364149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7016532" y="4364148"/>
                    <a:ext cx="138313" cy="144793"/>
                  </a:xfrm>
                  <a:prstGeom prst="ellipse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sp>
              <p:nvSpPr>
                <p:cNvPr id="57" name="Oval 56"/>
                <p:cNvSpPr/>
                <p:nvPr/>
              </p:nvSpPr>
              <p:spPr>
                <a:xfrm>
                  <a:off x="2086544" y="2506959"/>
                  <a:ext cx="138313" cy="1447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841023" y="2506958"/>
                  <a:ext cx="138313" cy="1447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595502" y="2506957"/>
                  <a:ext cx="138313" cy="1447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505908" y="2559727"/>
                <a:ext cx="1557348" cy="1527453"/>
                <a:chOff x="2505908" y="2559727"/>
                <a:chExt cx="1557348" cy="1527453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3285709" y="2758318"/>
                  <a:ext cx="2903" cy="473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4057794" y="2745953"/>
                  <a:ext cx="2903" cy="473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3669880" y="3204060"/>
                  <a:ext cx="389213" cy="2247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266400" y="2568898"/>
                  <a:ext cx="389213" cy="2247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 flipV="1">
                  <a:off x="3645993" y="2563405"/>
                  <a:ext cx="417263" cy="209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3275622" y="3219747"/>
                  <a:ext cx="417263" cy="209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2912704" y="3416642"/>
                  <a:ext cx="2903" cy="473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3696694" y="3404277"/>
                  <a:ext cx="2903" cy="473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3308780" y="3862384"/>
                  <a:ext cx="389213" cy="2247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2906029" y="3219158"/>
                  <a:ext cx="359613" cy="1857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 flipV="1">
                  <a:off x="3284893" y="3221729"/>
                  <a:ext cx="417263" cy="209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 flipV="1">
                  <a:off x="2914522" y="3878071"/>
                  <a:ext cx="417263" cy="209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2525217" y="2754640"/>
                  <a:ext cx="2903" cy="473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2505908" y="2565220"/>
                  <a:ext cx="389213" cy="2247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H="1" flipV="1">
                  <a:off x="2885501" y="2559727"/>
                  <a:ext cx="417263" cy="209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 flipV="1">
                  <a:off x="2524401" y="3218051"/>
                  <a:ext cx="417263" cy="209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  <p:grpSp>
        <p:nvGrpSpPr>
          <p:cNvPr id="2" name="Group 1"/>
          <p:cNvGrpSpPr/>
          <p:nvPr/>
        </p:nvGrpSpPr>
        <p:grpSpPr>
          <a:xfrm>
            <a:off x="4303289" y="2857973"/>
            <a:ext cx="3086302" cy="2061209"/>
            <a:chOff x="4555401" y="2997436"/>
            <a:chExt cx="3086302" cy="2061209"/>
          </a:xfrm>
        </p:grpSpPr>
        <p:grpSp>
          <p:nvGrpSpPr>
            <p:cNvPr id="62" name="Group 61"/>
            <p:cNvGrpSpPr/>
            <p:nvPr/>
          </p:nvGrpSpPr>
          <p:grpSpPr>
            <a:xfrm>
              <a:off x="4555401" y="4276244"/>
              <a:ext cx="2326566" cy="70012"/>
              <a:chOff x="5200857" y="4499080"/>
              <a:chExt cx="2326566" cy="7001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976618" y="45019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721987" y="4507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481704" y="452337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200857" y="44990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924284" y="3636840"/>
              <a:ext cx="2340852" cy="53701"/>
              <a:chOff x="5200857" y="4499080"/>
              <a:chExt cx="2340852" cy="53701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976618" y="45019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721987" y="4507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495990" y="45019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200857" y="44990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300851" y="2997436"/>
              <a:ext cx="2340852" cy="53701"/>
              <a:chOff x="5200857" y="4499080"/>
              <a:chExt cx="2340852" cy="5370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976618" y="45019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721987" y="4507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495990" y="45019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200857" y="44990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5714082" y="50078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Oval 78"/>
            <p:cNvSpPr/>
            <p:nvPr/>
          </p:nvSpPr>
          <p:spPr>
            <a:xfrm>
              <a:off x="6459451" y="50129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Oval 80"/>
            <p:cNvSpPr/>
            <p:nvPr/>
          </p:nvSpPr>
          <p:spPr>
            <a:xfrm>
              <a:off x="4938321" y="500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311055" y="1915066"/>
            <a:ext cx="322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 Kolmiohila (</a:t>
            </a:r>
            <a:r>
              <a:rPr lang="fi-FI" dirty="0" err="1" smtClean="0"/>
              <a:t>Triangular</a:t>
            </a:r>
            <a:r>
              <a:rPr lang="fi-FI" dirty="0" smtClean="0"/>
              <a:t> </a:t>
            </a:r>
            <a:r>
              <a:rPr lang="fi-FI" dirty="0" err="1" smtClean="0"/>
              <a:t>lattice</a:t>
            </a:r>
            <a:r>
              <a:rPr lang="fi-FI" dirty="0" smtClean="0"/>
              <a:t>)</a:t>
            </a:r>
            <a:endParaRPr lang="fi-FI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492217" y="2284398"/>
            <a:ext cx="329146" cy="545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717891" y="3528218"/>
            <a:ext cx="3924607" cy="2149679"/>
            <a:chOff x="6079290" y="3422227"/>
            <a:chExt cx="3924607" cy="2149679"/>
          </a:xfrm>
        </p:grpSpPr>
        <p:grpSp>
          <p:nvGrpSpPr>
            <p:cNvPr id="36" name="Group 35"/>
            <p:cNvGrpSpPr/>
            <p:nvPr/>
          </p:nvGrpSpPr>
          <p:grpSpPr>
            <a:xfrm>
              <a:off x="6079290" y="3640773"/>
              <a:ext cx="3924607" cy="1931133"/>
              <a:chOff x="6091536" y="3642805"/>
              <a:chExt cx="3924607" cy="1931133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7510329" y="4927607"/>
                <a:ext cx="25058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Kanta (</a:t>
                </a:r>
                <a:r>
                  <a:rPr lang="fi-FI" dirty="0" err="1" smtClean="0"/>
                  <a:t>Basis</a:t>
                </a:r>
                <a:r>
                  <a:rPr lang="fi-FI" dirty="0" smtClean="0"/>
                  <a:t>) =</a:t>
                </a:r>
              </a:p>
              <a:p>
                <a:r>
                  <a:rPr lang="fi-FI" dirty="0" smtClean="0"/>
                  <a:t>2 atomia alkeiskopissa</a:t>
                </a:r>
                <a:endParaRPr lang="fi-FI" dirty="0"/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flipH="1" flipV="1">
                <a:off x="6662033" y="4202513"/>
                <a:ext cx="1355754" cy="6075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6091536" y="3642805"/>
                <a:ext cx="1151617" cy="704919"/>
                <a:chOff x="6091536" y="3642805"/>
                <a:chExt cx="1151617" cy="704919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6091536" y="3642805"/>
                  <a:ext cx="400705" cy="70215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6842448" y="3645572"/>
                  <a:ext cx="400705" cy="70215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oup 100"/>
            <p:cNvGrpSpPr/>
            <p:nvPr/>
          </p:nvGrpSpPr>
          <p:grpSpPr>
            <a:xfrm rot="17984836" flipH="1">
              <a:off x="6085989" y="3645576"/>
              <a:ext cx="1151617" cy="704919"/>
              <a:chOff x="6091536" y="3642805"/>
              <a:chExt cx="1151617" cy="704919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6091536" y="3642805"/>
                <a:ext cx="400705" cy="70215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6842448" y="3645572"/>
                <a:ext cx="400705" cy="70215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5087062" y="3227104"/>
            <a:ext cx="1079246" cy="1297945"/>
            <a:chOff x="6105538" y="3378031"/>
            <a:chExt cx="1079246" cy="1297945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883159" y="4280688"/>
            <a:ext cx="301625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50" name="Equation" r:id="rId3" imgW="177480" imgH="215640" progId="Equation.3">
                    <p:embed/>
                  </p:oleObj>
                </mc:Choice>
                <mc:Fallback>
                  <p:oleObj name="Equation" r:id="rId3" imgW="177480" imgH="215640" progId="Equation.3">
                    <p:embed/>
                    <p:pic>
                      <p:nvPicPr>
                        <p:cNvPr id="1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159" y="4280688"/>
                          <a:ext cx="301625" cy="3952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Arrow Connector 2"/>
            <p:cNvCxnSpPr/>
            <p:nvPr/>
          </p:nvCxnSpPr>
          <p:spPr>
            <a:xfrm>
              <a:off x="6105538" y="4321963"/>
              <a:ext cx="7683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124015" y="3671302"/>
              <a:ext cx="365698" cy="624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146746" y="3378031"/>
            <a:ext cx="258763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51" name="Equation" r:id="rId5" imgW="152280" imgH="215640" progId="Equation.3">
                    <p:embed/>
                  </p:oleObj>
                </mc:Choice>
                <mc:Fallback>
                  <p:oleObj name="Equation" r:id="rId5" imgW="152280" imgH="215640" progId="Equation.3">
                    <p:embed/>
                    <p:pic>
                      <p:nvPicPr>
                        <p:cNvPr id="1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6746" y="3378031"/>
                          <a:ext cx="258763" cy="3952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Title 1"/>
          <p:cNvSpPr txBox="1">
            <a:spLocks/>
          </p:cNvSpPr>
          <p:nvPr/>
        </p:nvSpPr>
        <p:spPr bwMode="auto">
          <a:xfrm>
            <a:off x="307399" y="746896"/>
            <a:ext cx="8434580" cy="45808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sz="2300" b="0" dirty="0" smtClean="0">
                <a:solidFill>
                  <a:schemeClr val="tx1"/>
                </a:solidFill>
              </a:rPr>
              <a:t> Hila  x   kanta (</a:t>
            </a:r>
            <a:r>
              <a:rPr lang="fi-FI" sz="2300" b="0" dirty="0" err="1" smtClean="0">
                <a:solidFill>
                  <a:schemeClr val="tx1"/>
                </a:solidFill>
              </a:rPr>
              <a:t>basis</a:t>
            </a:r>
            <a:r>
              <a:rPr lang="fi-FI" sz="2300" b="0" dirty="0" smtClean="0">
                <a:solidFill>
                  <a:schemeClr val="tx1"/>
                </a:solidFill>
              </a:rPr>
              <a:t>)  =  fysikaalinen periodinen rakenne = kide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2198419" y="31060"/>
            <a:ext cx="4483369" cy="555371"/>
          </a:xfrm>
        </p:spPr>
        <p:txBody>
          <a:bodyPr/>
          <a:lstStyle/>
          <a:p>
            <a:r>
              <a:rPr lang="fi-FI" dirty="0" smtClean="0"/>
              <a:t>HILA, KANTA JA KIDE</a:t>
            </a:r>
          </a:p>
        </p:txBody>
      </p:sp>
    </p:spTree>
    <p:extLst>
      <p:ext uri="{BB962C8B-B14F-4D97-AF65-F5344CB8AC3E}">
        <p14:creationId xmlns:p14="http://schemas.microsoft.com/office/powerpoint/2010/main" val="28377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3372408" y="6662552"/>
            <a:ext cx="1544637" cy="125413"/>
          </a:xfrm>
        </p:spPr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1200" y="5680346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319" y="-25189"/>
            <a:ext cx="9047758" cy="4904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BCC </a:t>
            </a:r>
            <a:r>
              <a:rPr lang="fi-FI" dirty="0"/>
              <a:t>ja </a:t>
            </a:r>
            <a:r>
              <a:rPr lang="fi-FI" dirty="0" smtClean="0"/>
              <a:t>FCC esitettävissä myös:  konventionaalinen yksikkökoppi SC  + kanta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25633" y="1318797"/>
            <a:ext cx="2629444" cy="2646077"/>
            <a:chOff x="3657600" y="685800"/>
            <a:chExt cx="3124200" cy="312896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0" y="685800"/>
              <a:ext cx="3124200" cy="31289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4380644" y="1665738"/>
              <a:ext cx="1623597" cy="1451991"/>
              <a:chOff x="6187440" y="2227739"/>
              <a:chExt cx="1638300" cy="154535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187440" y="2286000"/>
                <a:ext cx="335280" cy="33528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02524" y="3437811"/>
                <a:ext cx="335280" cy="33528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490460" y="2227739"/>
                <a:ext cx="335280" cy="33528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399207" y="1038064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SC                                          BCC                              FCC  </a:t>
            </a:r>
            <a:endParaRPr lang="fi-FI" dirty="0"/>
          </a:p>
        </p:txBody>
      </p:sp>
      <p:grpSp>
        <p:nvGrpSpPr>
          <p:cNvPr id="14" name="Group 13"/>
          <p:cNvGrpSpPr/>
          <p:nvPr/>
        </p:nvGrpSpPr>
        <p:grpSpPr>
          <a:xfrm>
            <a:off x="279180" y="1398303"/>
            <a:ext cx="2373549" cy="2497059"/>
            <a:chOff x="653645" y="1225311"/>
            <a:chExt cx="2373549" cy="249705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645" y="1225311"/>
              <a:ext cx="2373549" cy="24970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2113109" y="1799557"/>
              <a:ext cx="637775" cy="4518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05533" y="2528047"/>
              <a:ext cx="712695" cy="40725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91353" y="1834997"/>
              <a:ext cx="818168" cy="53387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24516" y="1504807"/>
              <a:ext cx="98313" cy="74661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48103" y="2569943"/>
              <a:ext cx="142062" cy="86884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93447" y="2668279"/>
              <a:ext cx="438006" cy="26440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693780" y="2251422"/>
              <a:ext cx="257965" cy="3185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7319" y="2071765"/>
            <a:ext cx="1366318" cy="1706453"/>
            <a:chOff x="107319" y="1616243"/>
            <a:chExt cx="1366318" cy="1706453"/>
          </a:xfrm>
        </p:grpSpPr>
        <p:sp>
          <p:nvSpPr>
            <p:cNvPr id="24" name="Rectangle 4"/>
            <p:cNvSpPr>
              <a:spLocks/>
            </p:cNvSpPr>
            <p:nvPr/>
          </p:nvSpPr>
          <p:spPr bwMode="auto">
            <a:xfrm>
              <a:off x="735077" y="3002229"/>
              <a:ext cx="282664" cy="3204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b="1" dirty="0">
                  <a:cs typeface="Helvetica" pitchFamily="34" charset="0"/>
                </a:rPr>
                <a:t>a</a:t>
              </a:r>
              <a:r>
                <a:rPr lang="en-US" b="1" baseline="-6000" dirty="0">
                  <a:cs typeface="Helvetica" pitchFamily="34" charset="0"/>
                </a:rPr>
                <a:t>1</a:t>
              </a:r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rot="10800000" flipH="1">
              <a:off x="544298" y="2409397"/>
              <a:ext cx="659241" cy="38900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 type="none" w="med" len="med"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rot="10800000" flipH="1" flipV="1">
              <a:off x="544296" y="2887855"/>
              <a:ext cx="929341" cy="3298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 type="none" w="med" len="med"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rot="10800000" flipH="1" flipV="1">
              <a:off x="410016" y="1616243"/>
              <a:ext cx="15929" cy="10718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 type="arrow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Rectangle 9"/>
            <p:cNvSpPr>
              <a:spLocks/>
            </p:cNvSpPr>
            <p:nvPr/>
          </p:nvSpPr>
          <p:spPr bwMode="auto">
            <a:xfrm>
              <a:off x="654128" y="2275101"/>
              <a:ext cx="282664" cy="3204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b="1" dirty="0">
                  <a:cs typeface="Helvetica" pitchFamily="34" charset="0"/>
                </a:rPr>
                <a:t>a</a:t>
              </a:r>
              <a:r>
                <a:rPr lang="en-US" b="1" baseline="-6000" dirty="0">
                  <a:cs typeface="Helvetica" pitchFamily="34" charset="0"/>
                </a:rPr>
                <a:t>2</a:t>
              </a:r>
            </a:p>
          </p:txBody>
        </p:sp>
        <p:sp>
          <p:nvSpPr>
            <p:cNvPr id="29" name="Rectangle 10"/>
            <p:cNvSpPr>
              <a:spLocks/>
            </p:cNvSpPr>
            <p:nvPr/>
          </p:nvSpPr>
          <p:spPr bwMode="auto">
            <a:xfrm>
              <a:off x="107319" y="1870843"/>
              <a:ext cx="21320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b="1" dirty="0">
                  <a:cs typeface="Helvetica" pitchFamily="34" charset="0"/>
                </a:rPr>
                <a:t>a</a:t>
              </a:r>
              <a:r>
                <a:rPr lang="en-US" b="1" baseline="-6000" dirty="0">
                  <a:cs typeface="Helvetica" pitchFamily="34" charset="0"/>
                </a:rPr>
                <a:t>3</a:t>
              </a: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475" y="1418871"/>
            <a:ext cx="2373549" cy="24970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57958" y="4500436"/>
            <a:ext cx="1107996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(1, 0, 0)a</a:t>
            </a:r>
          </a:p>
          <a:p>
            <a:r>
              <a:rPr lang="fi-FI" dirty="0"/>
              <a:t>(</a:t>
            </a:r>
            <a:r>
              <a:rPr lang="fi-FI" dirty="0" smtClean="0"/>
              <a:t>0, 1, 0)a</a:t>
            </a:r>
          </a:p>
          <a:p>
            <a:r>
              <a:rPr lang="fi-FI" dirty="0" smtClean="0"/>
              <a:t>(0, 0, 1)a</a:t>
            </a:r>
            <a:endParaRPr lang="fi-FI" dirty="0"/>
          </a:p>
        </p:txBody>
      </p:sp>
      <p:sp>
        <p:nvSpPr>
          <p:cNvPr id="32" name="TextBox 31"/>
          <p:cNvSpPr txBox="1"/>
          <p:nvPr/>
        </p:nvSpPr>
        <p:spPr>
          <a:xfrm>
            <a:off x="2881101" y="2380719"/>
            <a:ext cx="139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2633571" y="1851485"/>
            <a:ext cx="285427" cy="142116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xtBox 33"/>
          <p:cNvSpPr txBox="1"/>
          <p:nvPr/>
        </p:nvSpPr>
        <p:spPr>
          <a:xfrm>
            <a:off x="120679" y="403476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Alkeisvektorit</a:t>
            </a:r>
            <a:endParaRPr lang="fi-FI" dirty="0"/>
          </a:p>
        </p:txBody>
      </p:sp>
      <p:grpSp>
        <p:nvGrpSpPr>
          <p:cNvPr id="35" name="Group 34"/>
          <p:cNvGrpSpPr/>
          <p:nvPr/>
        </p:nvGrpSpPr>
        <p:grpSpPr>
          <a:xfrm>
            <a:off x="3349102" y="2633106"/>
            <a:ext cx="1738992" cy="2506474"/>
            <a:chOff x="3349102" y="2106637"/>
            <a:chExt cx="1738992" cy="2506474"/>
          </a:xfrm>
        </p:grpSpPr>
        <p:sp>
          <p:nvSpPr>
            <p:cNvPr id="36" name="Line 5"/>
            <p:cNvSpPr>
              <a:spLocks noChangeShapeType="1"/>
            </p:cNvSpPr>
            <p:nvPr/>
          </p:nvSpPr>
          <p:spPr bwMode="auto">
            <a:xfrm rot="10800000" flipH="1">
              <a:off x="3771195" y="2106637"/>
              <a:ext cx="882858" cy="641411"/>
            </a:xfrm>
            <a:prstGeom prst="line">
              <a:avLst/>
            </a:prstGeom>
            <a:noFill/>
            <a:ln w="50800">
              <a:solidFill>
                <a:schemeClr val="accent3"/>
              </a:solidFill>
              <a:miter lim="800000"/>
              <a:headEnd type="none" w="med" len="med"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4267032" y="2609550"/>
              <a:ext cx="22602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b="1" dirty="0">
                  <a:cs typeface="Helvetica" pitchFamily="34" charset="0"/>
                </a:rPr>
                <a:t>b</a:t>
              </a:r>
              <a:r>
                <a:rPr lang="en-US" b="1" baseline="-6000" dirty="0" smtClean="0">
                  <a:cs typeface="Helvetica" pitchFamily="34" charset="0"/>
                </a:rPr>
                <a:t>2</a:t>
              </a:r>
              <a:endParaRPr lang="en-US" b="1" baseline="-6000" dirty="0">
                <a:cs typeface="Helvetic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03017" y="3966780"/>
              <a:ext cx="1685077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(0, 0, 0)a</a:t>
              </a:r>
            </a:p>
            <a:p>
              <a:r>
                <a:rPr lang="fi-FI" dirty="0"/>
                <a:t>(</a:t>
              </a:r>
              <a:r>
                <a:rPr lang="fi-FI" dirty="0" smtClean="0"/>
                <a:t>0.5, 0.5, 0.5)a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49102" y="3508291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Kantavektorit</a:t>
              </a:r>
              <a:endParaRPr lang="fi-FI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24201" y="2249510"/>
            <a:ext cx="1617175" cy="3418950"/>
            <a:chOff x="6724201" y="1723041"/>
            <a:chExt cx="1617175" cy="3418950"/>
          </a:xfrm>
        </p:grpSpPr>
        <p:sp>
          <p:nvSpPr>
            <p:cNvPr id="41" name="Line 5"/>
            <p:cNvSpPr>
              <a:spLocks noChangeShapeType="1"/>
            </p:cNvSpPr>
            <p:nvPr/>
          </p:nvSpPr>
          <p:spPr bwMode="auto">
            <a:xfrm rot="10800000" flipH="1">
              <a:off x="6923672" y="2715738"/>
              <a:ext cx="743848" cy="20598"/>
            </a:xfrm>
            <a:prstGeom prst="line">
              <a:avLst/>
            </a:prstGeom>
            <a:noFill/>
            <a:ln w="50800">
              <a:solidFill>
                <a:srgbClr val="0070C0"/>
              </a:solidFill>
              <a:miter lim="800000"/>
              <a:headEnd type="none" w="med" len="med"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 rot="10800000" flipH="1">
              <a:off x="6848660" y="1897945"/>
              <a:ext cx="338619" cy="713583"/>
            </a:xfrm>
            <a:prstGeom prst="line">
              <a:avLst/>
            </a:prstGeom>
            <a:noFill/>
            <a:ln w="50800">
              <a:solidFill>
                <a:srgbClr val="0070C0"/>
              </a:solidFill>
              <a:miter lim="800000"/>
              <a:headEnd type="none" w="med" len="med"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 rot="10800000" flipH="1">
              <a:off x="6903359" y="2372925"/>
              <a:ext cx="380138" cy="283181"/>
            </a:xfrm>
            <a:prstGeom prst="line">
              <a:avLst/>
            </a:prstGeom>
            <a:noFill/>
            <a:ln w="50800">
              <a:solidFill>
                <a:srgbClr val="0070C0"/>
              </a:solidFill>
              <a:miter lim="800000"/>
              <a:headEnd type="none" w="med" len="med"/>
              <a:tailEnd type="arrow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Rectangle 4"/>
            <p:cNvSpPr>
              <a:spLocks/>
            </p:cNvSpPr>
            <p:nvPr/>
          </p:nvSpPr>
          <p:spPr bwMode="auto">
            <a:xfrm>
              <a:off x="7256121" y="2401050"/>
              <a:ext cx="22602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b="1" dirty="0" smtClean="0">
                  <a:cs typeface="Helvetica" pitchFamily="34" charset="0"/>
                </a:rPr>
                <a:t>b</a:t>
              </a:r>
              <a:r>
                <a:rPr lang="en-US" b="1" baseline="-6000" dirty="0">
                  <a:cs typeface="Helvetica" pitchFamily="34" charset="0"/>
                </a:rPr>
                <a:t>4</a:t>
              </a:r>
            </a:p>
          </p:txBody>
        </p:sp>
        <p:sp>
          <p:nvSpPr>
            <p:cNvPr id="45" name="Rectangle 4"/>
            <p:cNvSpPr>
              <a:spLocks/>
            </p:cNvSpPr>
            <p:nvPr/>
          </p:nvSpPr>
          <p:spPr bwMode="auto">
            <a:xfrm>
              <a:off x="7402732" y="2770726"/>
              <a:ext cx="22602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b="1" dirty="0">
                  <a:cs typeface="Helvetica" pitchFamily="34" charset="0"/>
                </a:rPr>
                <a:t>b</a:t>
              </a:r>
              <a:r>
                <a:rPr lang="en-US" b="1" baseline="-6000" dirty="0" smtClean="0">
                  <a:cs typeface="Helvetica" pitchFamily="34" charset="0"/>
                </a:rPr>
                <a:t>2</a:t>
              </a:r>
              <a:endParaRPr lang="en-US" b="1" baseline="-6000" dirty="0">
                <a:cs typeface="Helvetica" pitchFamily="34" charset="0"/>
              </a:endParaRPr>
            </a:p>
          </p:txBody>
        </p:sp>
        <p:sp>
          <p:nvSpPr>
            <p:cNvPr id="46" name="Rectangle 4"/>
            <p:cNvSpPr>
              <a:spLocks/>
            </p:cNvSpPr>
            <p:nvPr/>
          </p:nvSpPr>
          <p:spPr bwMode="auto">
            <a:xfrm>
              <a:off x="6853304" y="1723041"/>
              <a:ext cx="22602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en-US" b="1" dirty="0">
                  <a:cs typeface="Helvetica" pitchFamily="34" charset="0"/>
                </a:rPr>
                <a:t>b</a:t>
              </a:r>
              <a:r>
                <a:rPr lang="en-US" b="1" baseline="-6000" dirty="0" smtClean="0">
                  <a:cs typeface="Helvetica" pitchFamily="34" charset="0"/>
                </a:rPr>
                <a:t>3</a:t>
              </a:r>
              <a:endParaRPr lang="en-US" b="1" baseline="-6000" dirty="0">
                <a:cs typeface="Helvetic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48660" y="3941662"/>
              <a:ext cx="1492716" cy="120032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(0, 0, 0)a</a:t>
              </a:r>
            </a:p>
            <a:p>
              <a:r>
                <a:rPr lang="fi-FI" dirty="0"/>
                <a:t>(</a:t>
              </a:r>
              <a:r>
                <a:rPr lang="fi-FI" dirty="0" smtClean="0"/>
                <a:t>0.5, 0.5, 0)a</a:t>
              </a:r>
            </a:p>
            <a:p>
              <a:r>
                <a:rPr lang="fi-FI" dirty="0"/>
                <a:t>(</a:t>
              </a:r>
              <a:r>
                <a:rPr lang="fi-FI" dirty="0" smtClean="0"/>
                <a:t>0.5, 0, 0.5)a</a:t>
              </a:r>
              <a:endParaRPr lang="fi-FI" dirty="0"/>
            </a:p>
            <a:p>
              <a:r>
                <a:rPr lang="fi-FI" dirty="0" smtClean="0"/>
                <a:t>(0</a:t>
              </a:r>
              <a:r>
                <a:rPr lang="fi-FI" dirty="0"/>
                <a:t>,</a:t>
              </a:r>
              <a:r>
                <a:rPr lang="fi-FI" dirty="0" smtClean="0"/>
                <a:t> 0.5, 0.5)a</a:t>
              </a:r>
              <a:endParaRPr lang="fi-FI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24201" y="3537586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Kantavektorit</a:t>
              </a:r>
              <a:endParaRPr lang="fi-FI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1119782" y="5574747"/>
            <a:ext cx="6944530" cy="1150511"/>
            <a:chOff x="1017741" y="5569648"/>
            <a:chExt cx="6944530" cy="1150511"/>
          </a:xfrm>
        </p:grpSpPr>
        <p:sp>
          <p:nvSpPr>
            <p:cNvPr id="50" name="TextBox 49"/>
            <p:cNvSpPr txBox="1"/>
            <p:nvPr/>
          </p:nvSpPr>
          <p:spPr>
            <a:xfrm>
              <a:off x="1017741" y="5569648"/>
              <a:ext cx="6944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                      Kidehilan pisteet  </a:t>
              </a:r>
              <a:r>
                <a:rPr lang="fi-FI" b="1" dirty="0" smtClean="0"/>
                <a:t>R</a:t>
              </a:r>
              <a:r>
                <a:rPr lang="fi-FI" dirty="0" smtClean="0"/>
                <a:t> = n</a:t>
              </a:r>
              <a:r>
                <a:rPr lang="fi-FI" baseline="-25000" dirty="0" smtClean="0"/>
                <a:t>1</a:t>
              </a:r>
              <a:r>
                <a:rPr lang="fi-FI" b="1" dirty="0" smtClean="0"/>
                <a:t>a</a:t>
              </a:r>
              <a:r>
                <a:rPr lang="fi-FI" b="1" baseline="-25000" dirty="0" smtClean="0"/>
                <a:t>1 </a:t>
              </a:r>
              <a:r>
                <a:rPr lang="fi-FI" dirty="0" smtClean="0"/>
                <a:t>+ n</a:t>
              </a:r>
              <a:r>
                <a:rPr lang="fi-FI" baseline="-25000" dirty="0" smtClean="0"/>
                <a:t>2</a:t>
              </a:r>
              <a:r>
                <a:rPr lang="fi-FI" b="1" dirty="0" smtClean="0"/>
                <a:t>a</a:t>
              </a:r>
              <a:r>
                <a:rPr lang="fi-FI" b="1" baseline="-25000" dirty="0"/>
                <a:t>2</a:t>
              </a:r>
              <a:r>
                <a:rPr lang="fi-FI" b="1" baseline="-25000" dirty="0" smtClean="0"/>
                <a:t> </a:t>
              </a:r>
              <a:r>
                <a:rPr lang="fi-FI" dirty="0" smtClean="0"/>
                <a:t>+ n</a:t>
              </a:r>
              <a:r>
                <a:rPr lang="fi-FI" baseline="-25000" dirty="0" smtClean="0"/>
                <a:t>3</a:t>
              </a:r>
              <a:r>
                <a:rPr lang="fi-FI" b="1" dirty="0" smtClean="0"/>
                <a:t>a</a:t>
              </a:r>
              <a:r>
                <a:rPr lang="fi-FI" b="1" baseline="-25000" dirty="0"/>
                <a:t>3</a:t>
              </a:r>
              <a:r>
                <a:rPr lang="fi-FI" b="1" baseline="-25000" dirty="0" smtClean="0"/>
                <a:t> </a:t>
              </a:r>
              <a:r>
                <a:rPr lang="fi-FI" dirty="0" smtClean="0"/>
                <a:t>+ </a:t>
              </a:r>
              <a:r>
                <a:rPr lang="fi-FI" b="1" dirty="0" err="1" smtClean="0"/>
                <a:t>b</a:t>
              </a:r>
              <a:r>
                <a:rPr lang="fi-FI" b="1" baseline="-25000" dirty="0" err="1"/>
                <a:t>j</a:t>
              </a:r>
              <a:r>
                <a:rPr lang="fi-FI" b="1" baseline="-25000" dirty="0" smtClean="0"/>
                <a:t> </a:t>
              </a:r>
              <a:r>
                <a:rPr lang="fi-FI" dirty="0" smtClean="0"/>
                <a:t>, j =1…m</a:t>
              </a:r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5446158" y="5221835"/>
              <a:ext cx="348321" cy="178261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39371" y="6350827"/>
              <a:ext cx="267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SC-hila      Kantavektorit</a:t>
              </a:r>
              <a:endParaRPr lang="en-US" dirty="0"/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>
            <a:xfrm flipV="1">
              <a:off x="6575634" y="6029939"/>
              <a:ext cx="157669" cy="3208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342630" y="5982318"/>
            <a:ext cx="2136327" cy="646331"/>
            <a:chOff x="6342630" y="5982318"/>
            <a:chExt cx="2136327" cy="646331"/>
          </a:xfrm>
        </p:grpSpPr>
        <p:sp>
          <p:nvSpPr>
            <p:cNvPr id="54" name="TextBox 53"/>
            <p:cNvSpPr txBox="1"/>
            <p:nvPr/>
          </p:nvSpPr>
          <p:spPr>
            <a:xfrm>
              <a:off x="6858000" y="5982318"/>
              <a:ext cx="1620957" cy="64633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Sirontateorian</a:t>
              </a:r>
            </a:p>
            <a:p>
              <a:r>
                <a:rPr lang="fi-FI" dirty="0" smtClean="0"/>
                <a:t>soveltaminen</a:t>
              </a:r>
              <a:endParaRPr lang="en-US" dirty="0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6342630" y="624987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59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>
                <a:solidFill>
                  <a:srgbClr val="FF7900"/>
                </a:solidFill>
              </a:rPr>
              <a:t>Aiheet</a:t>
            </a:r>
            <a:r>
              <a:rPr lang="en-US" sz="3200" b="1" dirty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tällä</a:t>
            </a:r>
            <a:r>
              <a:rPr lang="en-US" sz="3200" b="1" dirty="0" smtClean="0">
                <a:solidFill>
                  <a:srgbClr val="FF7900"/>
                </a:solidFill>
              </a:rPr>
              <a:t> </a:t>
            </a:r>
            <a:r>
              <a:rPr lang="en-US" sz="3200" b="1" dirty="0" err="1" smtClean="0">
                <a:solidFill>
                  <a:srgbClr val="FF7900"/>
                </a:solidFill>
              </a:rPr>
              <a:t>viikolla</a:t>
            </a: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50378" y="1570038"/>
            <a:ext cx="71074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Tiukan sidoksen malli (tight binding) 1D-atomiketjun tapauksessa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Energiavyöt, metallit, eristeet ja puolijohteet</a:t>
            </a:r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/>
              <a:t>Hila, alkeiskopit ja </a:t>
            </a:r>
            <a:r>
              <a:rPr lang="fi-FI" dirty="0" smtClean="0"/>
              <a:t>yksikkökopit, </a:t>
            </a:r>
            <a:r>
              <a:rPr lang="fi-FI" dirty="0" err="1" smtClean="0"/>
              <a:t>Wigner</a:t>
            </a:r>
            <a:r>
              <a:rPr lang="fi-FI" dirty="0" smtClean="0"/>
              <a:t>-Seitz-koppi</a:t>
            </a:r>
            <a:endParaRPr lang="fi-FI" dirty="0"/>
          </a:p>
          <a:p>
            <a:pPr marL="285750" indent="-285750">
              <a:lnSpc>
                <a:spcPct val="200000"/>
              </a:lnSpc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Kiderakenteet = Hila + kanta (Myös HCP- ja </a:t>
            </a:r>
            <a:r>
              <a:rPr lang="fi-FI" dirty="0" err="1" smtClean="0"/>
              <a:t>wurtsiittikiteet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14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31200" y="5680346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668" y="0"/>
            <a:ext cx="5892496" cy="556079"/>
          </a:xfrm>
        </p:spPr>
        <p:txBody>
          <a:bodyPr/>
          <a:lstStyle/>
          <a:p>
            <a:r>
              <a:rPr lang="fi-FI" dirty="0" smtClean="0"/>
              <a:t>Tiivispakkaukset: FCC ja HCP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597821" y="6594746"/>
            <a:ext cx="1544637" cy="125413"/>
          </a:xfrm>
        </p:spPr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203" y="2701310"/>
            <a:ext cx="4314399" cy="3854743"/>
            <a:chOff x="660827" y="729983"/>
            <a:chExt cx="4314399" cy="38547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27" y="894106"/>
              <a:ext cx="4095353" cy="369062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795914" y="729983"/>
              <a:ext cx="1179312" cy="868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160" y="1598280"/>
              <a:ext cx="407253" cy="1347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6153" y="582576"/>
            <a:ext cx="8472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Tehokkain tapa pinota kovia palloja:</a:t>
            </a:r>
          </a:p>
          <a:p>
            <a:pPr marL="342900" indent="-342900">
              <a:buAutoNum type="arabicParenR"/>
            </a:pPr>
            <a:r>
              <a:rPr lang="fi-FI" dirty="0" smtClean="0"/>
              <a:t>(Mono)kerros, jossa joka pallolla kuusi lähinaapuria</a:t>
            </a:r>
          </a:p>
          <a:p>
            <a:pPr marL="342900" indent="-342900">
              <a:buAutoNum type="arabicParenR"/>
            </a:pPr>
            <a:r>
              <a:rPr lang="fi-FI" dirty="0"/>
              <a:t>T</a:t>
            </a:r>
            <a:r>
              <a:rPr lang="fi-FI" dirty="0" smtClean="0"/>
              <a:t>oisessa kerroksessa pallot joka toisen kolmiokolon päällä</a:t>
            </a:r>
          </a:p>
          <a:p>
            <a:r>
              <a:rPr lang="fi-FI" dirty="0" smtClean="0"/>
              <a:t>3a) Kolmannessa kerroksessa pallot myös alimman kerroksen kolmiokolon päällä </a:t>
            </a:r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>
                <a:sym typeface="Wingdings" panose="05000000000000000000" pitchFamily="2" charset="2"/>
              </a:rPr>
              <a:t>Heksagonaalinen</a:t>
            </a:r>
            <a:r>
              <a:rPr lang="fi-FI" dirty="0">
                <a:sym typeface="Wingdings" panose="05000000000000000000" pitchFamily="2" charset="2"/>
              </a:rPr>
              <a:t> tiivispakkaus </a:t>
            </a:r>
            <a:r>
              <a:rPr lang="fi-FI" dirty="0" smtClean="0">
                <a:sym typeface="Wingdings" panose="05000000000000000000" pitchFamily="2" charset="2"/>
              </a:rPr>
              <a:t>HCP (nähdään kasan lävitse)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3b) </a:t>
            </a:r>
            <a:r>
              <a:rPr lang="fi-FI" dirty="0" smtClean="0"/>
              <a:t>Kolmannessa kerroksessa pallot alimman kerroksen pallojen päällä               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      FCC </a:t>
            </a:r>
            <a:r>
              <a:rPr lang="fi-FI" smtClean="0">
                <a:sym typeface="Wingdings" panose="05000000000000000000" pitchFamily="2" charset="2"/>
              </a:rPr>
              <a:t>(läpinäkymätön kasa)</a:t>
            </a:r>
            <a:endParaRPr lang="fi-FI" dirty="0" smtClean="0"/>
          </a:p>
          <a:p>
            <a:pPr marL="342900" indent="-342900">
              <a:buAutoNum type="arabicParenR"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06860" y="3055023"/>
            <a:ext cx="4513636" cy="1330071"/>
            <a:chOff x="3938749" y="1425199"/>
            <a:chExt cx="4513636" cy="1330071"/>
          </a:xfrm>
        </p:grpSpPr>
        <p:sp>
          <p:nvSpPr>
            <p:cNvPr id="26" name="TextBox 25"/>
            <p:cNvSpPr txBox="1"/>
            <p:nvPr/>
          </p:nvSpPr>
          <p:spPr>
            <a:xfrm>
              <a:off x="4310506" y="238593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i-FI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938749" y="153368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56739" y="1425199"/>
              <a:ext cx="3995646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HCP ja FCC: </a:t>
              </a:r>
              <a:r>
                <a:rPr lang="fi-FI" dirty="0"/>
                <a:t>täyttöaste 74 %, </a:t>
              </a:r>
              <a:r>
                <a:rPr lang="fi-FI" i="1" dirty="0"/>
                <a:t>z</a:t>
              </a:r>
              <a:r>
                <a:rPr lang="fi-FI" dirty="0"/>
                <a:t> = 12</a:t>
              </a:r>
              <a:r>
                <a:rPr lang="fi-FI" dirty="0" smtClean="0"/>
                <a:t> 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1925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16" y="556846"/>
            <a:ext cx="3124200" cy="3128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2133629" y="2673751"/>
            <a:ext cx="332271" cy="315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/>
          <p:cNvSpPr/>
          <p:nvPr/>
        </p:nvSpPr>
        <p:spPr>
          <a:xfrm>
            <a:off x="457200" y="5691948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75" y="555963"/>
            <a:ext cx="3367214" cy="3584043"/>
          </a:xfrm>
          <a:prstGeom prst="rect">
            <a:avLst/>
          </a:prstGeom>
        </p:spPr>
      </p:pic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340524" y="20254"/>
            <a:ext cx="8673793" cy="519935"/>
          </a:xfrm>
        </p:spPr>
        <p:txBody>
          <a:bodyPr/>
          <a:lstStyle/>
          <a:p>
            <a:r>
              <a:rPr lang="fi-FI" dirty="0" smtClean="0"/>
              <a:t>Tiivispakkaukset: FCC ja HCP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>
            <a:off x="2363993" y="15011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a</a:t>
            </a:r>
            <a:endParaRPr lang="en-US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82387" y="2268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a</a:t>
            </a:r>
            <a:endParaRPr lang="en-US" sz="2400" i="1" dirty="0"/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5618910" y="3943139"/>
            <a:ext cx="3379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2000" dirty="0" smtClean="0"/>
              <a:t>Ei (</a:t>
            </a:r>
            <a:r>
              <a:rPr lang="fi-FI" sz="2000" dirty="0" err="1" smtClean="0"/>
              <a:t>Bravais</a:t>
            </a:r>
            <a:r>
              <a:rPr lang="fi-FI" sz="2000" dirty="0" smtClean="0"/>
              <a:t>-)hila! Kuinka monta atomia /alkeiskoppi?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889" y="693494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FCC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6232570" y="6647922"/>
            <a:ext cx="1544637" cy="125413"/>
          </a:xfrm>
        </p:spPr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55060" y="76034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HCP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976792" y="24988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a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08719" y="7562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a</a:t>
            </a:r>
            <a:endParaRPr lang="en-US" sz="2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41" y="19813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/>
              <a:t>b</a:t>
            </a:r>
            <a:endParaRPr lang="en-US" sz="2400" i="1" dirty="0"/>
          </a:p>
        </p:txBody>
      </p:sp>
      <p:sp>
        <p:nvSpPr>
          <p:cNvPr id="31" name="Oval 30"/>
          <p:cNvSpPr/>
          <p:nvPr/>
        </p:nvSpPr>
        <p:spPr>
          <a:xfrm>
            <a:off x="1500417" y="1591525"/>
            <a:ext cx="332271" cy="315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/>
          <p:cNvSpPr/>
          <p:nvPr/>
        </p:nvSpPr>
        <p:spPr>
          <a:xfrm>
            <a:off x="2720796" y="1568316"/>
            <a:ext cx="332271" cy="315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0" name="Group 89"/>
          <p:cNvGrpSpPr/>
          <p:nvPr/>
        </p:nvGrpSpPr>
        <p:grpSpPr>
          <a:xfrm>
            <a:off x="784176" y="458083"/>
            <a:ext cx="3233529" cy="2756938"/>
            <a:chOff x="784176" y="458083"/>
            <a:chExt cx="3233529" cy="275693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264214" y="878956"/>
              <a:ext cx="494036" cy="671251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196824" y="1906549"/>
              <a:ext cx="388696" cy="852978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317283" y="2866632"/>
              <a:ext cx="807412" cy="36966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748447" y="958277"/>
              <a:ext cx="280863" cy="633688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2445179" y="2802560"/>
              <a:ext cx="967808" cy="57679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993480" y="1858167"/>
              <a:ext cx="543584" cy="747518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784176" y="458083"/>
              <a:ext cx="3233529" cy="2756938"/>
              <a:chOff x="784176" y="458083"/>
              <a:chExt cx="3233529" cy="275693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84176" y="2416892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c</a:t>
                </a:r>
                <a:endParaRPr lang="en-US" sz="2400" i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69267" y="143383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c</a:t>
                </a:r>
                <a:endParaRPr lang="en-US" sz="2400" i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54391" y="2753356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c</a:t>
                </a:r>
                <a:endParaRPr lang="en-US" sz="2400" i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978380" y="143516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c</a:t>
                </a:r>
                <a:endParaRPr lang="en-US" sz="2400" i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670029" y="458083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c</a:t>
                </a:r>
                <a:endParaRPr lang="en-US" sz="2400" i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679151" y="2512929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c</a:t>
                </a:r>
                <a:endParaRPr lang="en-US" sz="2400" i="1" dirty="0"/>
              </a:p>
            </p:txBody>
          </p:sp>
        </p:grpSp>
      </p:grp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88734" y="3820028"/>
            <a:ext cx="53390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2000" dirty="0" smtClean="0"/>
              <a:t>Kolmio- (</a:t>
            </a:r>
            <a:r>
              <a:rPr lang="fi-FI" sz="2000" dirty="0" err="1" smtClean="0"/>
              <a:t>heksagonaali</a:t>
            </a:r>
            <a:r>
              <a:rPr lang="fi-FI" sz="2000" dirty="0" smtClean="0"/>
              <a:t>)tasojen pakkaus:</a:t>
            </a:r>
            <a:endParaRPr lang="fi-FI" dirty="0" smtClean="0"/>
          </a:p>
          <a:p>
            <a:r>
              <a:rPr lang="fi-FI" dirty="0" smtClean="0"/>
              <a:t>HCP</a:t>
            </a:r>
            <a:r>
              <a:rPr lang="fi-FI" dirty="0"/>
              <a:t>:   </a:t>
            </a:r>
            <a:r>
              <a:rPr lang="fi-FI" dirty="0" err="1"/>
              <a:t>abab</a:t>
            </a:r>
            <a:r>
              <a:rPr lang="fi-FI" dirty="0" smtClean="0"/>
              <a:t>...   </a:t>
            </a:r>
          </a:p>
          <a:p>
            <a:r>
              <a:rPr lang="fi-FI" dirty="0" smtClean="0"/>
              <a:t>FCC:  diagonaalin suunnassa: </a:t>
            </a:r>
            <a:r>
              <a:rPr lang="fi-FI" dirty="0" err="1" smtClean="0"/>
              <a:t>abcabc</a:t>
            </a:r>
            <a:r>
              <a:rPr lang="fi-FI" dirty="0"/>
              <a:t>… </a:t>
            </a:r>
            <a:endParaRPr lang="fi-FI" dirty="0" smtClean="0"/>
          </a:p>
        </p:txBody>
      </p:sp>
      <p:sp>
        <p:nvSpPr>
          <p:cNvPr id="93" name="TextBox 10"/>
          <p:cNvSpPr txBox="1">
            <a:spLocks noChangeArrowheads="1"/>
          </p:cNvSpPr>
          <p:nvPr/>
        </p:nvSpPr>
        <p:spPr bwMode="auto">
          <a:xfrm>
            <a:off x="5618909" y="4593783"/>
            <a:ext cx="3379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2000" dirty="0" smtClean="0"/>
              <a:t>36 metallista alkuainetta</a:t>
            </a:r>
            <a:endParaRPr lang="fi-FI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198262" y="5942567"/>
            <a:ext cx="8912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HCP ja FCC: </a:t>
            </a:r>
            <a:r>
              <a:rPr lang="fi-FI" dirty="0" err="1" smtClean="0"/>
              <a:t>heksag</a:t>
            </a:r>
            <a:r>
              <a:rPr lang="fi-FI" dirty="0" smtClean="0"/>
              <a:t>. tasot liukuvat helposti toistensa suhteen </a:t>
            </a:r>
            <a:r>
              <a:rPr lang="fi-FI" dirty="0" smtClean="0">
                <a:sym typeface="Wingdings" panose="05000000000000000000" pitchFamily="2" charset="2"/>
              </a:rPr>
              <a:t> hauraita metalleita.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Mikä määrää onko metallilla FCC- vai HCP-rakenne?</a:t>
            </a:r>
            <a:endParaRPr lang="fi-FI" dirty="0"/>
          </a:p>
        </p:txBody>
      </p:sp>
      <p:grpSp>
        <p:nvGrpSpPr>
          <p:cNvPr id="84" name="Group 83"/>
          <p:cNvGrpSpPr/>
          <p:nvPr/>
        </p:nvGrpSpPr>
        <p:grpSpPr>
          <a:xfrm>
            <a:off x="1179637" y="1160453"/>
            <a:ext cx="2359782" cy="2176838"/>
            <a:chOff x="1179637" y="1160453"/>
            <a:chExt cx="2359782" cy="2176838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134133" y="1309997"/>
              <a:ext cx="373875" cy="803931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578879" y="2443051"/>
              <a:ext cx="399501" cy="802716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839608" y="2466700"/>
              <a:ext cx="570175" cy="844855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179637" y="1465782"/>
              <a:ext cx="489630" cy="730670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317282" y="1234949"/>
              <a:ext cx="797248" cy="0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455517" y="1186385"/>
              <a:ext cx="957470" cy="31532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1179637" y="1160453"/>
              <a:ext cx="2359782" cy="2176838"/>
              <a:chOff x="1179637" y="1160453"/>
              <a:chExt cx="2359782" cy="217683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856331" y="184015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615739" y="1906549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99329" y="125387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79637" y="1250715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183231" y="1160453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37645" y="287562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3081760" y="312413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Bravais</a:t>
            </a:r>
            <a:r>
              <a:rPr lang="fi-FI" dirty="0" smtClean="0"/>
              <a:t> -hila</a:t>
            </a:r>
            <a:endParaRPr lang="fi-FI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34205" y="501290"/>
            <a:ext cx="1375836" cy="2670842"/>
            <a:chOff x="7634097" y="501290"/>
            <a:chExt cx="1375836" cy="2670842"/>
          </a:xfrm>
        </p:grpSpPr>
        <p:sp>
          <p:nvSpPr>
            <p:cNvPr id="2" name="Right Brace 1"/>
            <p:cNvSpPr/>
            <p:nvPr/>
          </p:nvSpPr>
          <p:spPr>
            <a:xfrm rot="179991">
              <a:off x="8491196" y="1390945"/>
              <a:ext cx="238205" cy="17811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09851" y="20833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c</a:t>
              </a:r>
              <a:endParaRPr lang="fi-FI" dirty="0"/>
            </a:p>
          </p:txBody>
        </p:sp>
        <p:sp>
          <p:nvSpPr>
            <p:cNvPr id="60" name="Right Brace 59"/>
            <p:cNvSpPr/>
            <p:nvPr/>
          </p:nvSpPr>
          <p:spPr>
            <a:xfrm rot="17431835">
              <a:off x="7924690" y="628151"/>
              <a:ext cx="238205" cy="81939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66943" y="6748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</a:t>
              </a:r>
              <a:endParaRPr lang="fi-FI" dirty="0"/>
            </a:p>
          </p:txBody>
        </p:sp>
        <p:sp>
          <p:nvSpPr>
            <p:cNvPr id="12" name="TextBox 11"/>
            <p:cNvSpPr txBox="1"/>
            <p:nvPr/>
          </p:nvSpPr>
          <p:spPr>
            <a:xfrm rot="3859168">
              <a:off x="7902316" y="1197635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h</a:t>
              </a:r>
              <a:r>
                <a:rPr lang="fi-FI" dirty="0" smtClean="0"/>
                <a:t>ilavakiot a ja c</a:t>
              </a:r>
              <a:endParaRPr lang="fi-FI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51953" y="5182309"/>
            <a:ext cx="4204487" cy="419100"/>
            <a:chOff x="9587099" y="4276757"/>
            <a:chExt cx="4204487" cy="419100"/>
          </a:xfrm>
        </p:grpSpPr>
        <p:sp>
          <p:nvSpPr>
            <p:cNvPr id="61" name="TextBox 60"/>
            <p:cNvSpPr txBox="1"/>
            <p:nvPr/>
          </p:nvSpPr>
          <p:spPr>
            <a:xfrm>
              <a:off x="9587099" y="4318138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Ideaalinen HCP:  </a:t>
              </a:r>
              <a:endParaRPr lang="fi-FI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9683464" y="4667089"/>
              <a:ext cx="163789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731191"/>
                </p:ext>
              </p:extLst>
            </p:nvPr>
          </p:nvGraphicFramePr>
          <p:xfrm>
            <a:off x="11589723" y="4276757"/>
            <a:ext cx="220186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2" name="Equation" r:id="rId5" imgW="1193760" imgH="228600" progId="Equation.DSMT4">
                    <p:embed/>
                  </p:oleObj>
                </mc:Choice>
                <mc:Fallback>
                  <p:oleObj name="Equation" r:id="rId5" imgW="1193760" imgH="228600" progId="Equation.DSMT4">
                    <p:embed/>
                    <p:pic>
                      <p:nvPicPr>
                        <p:cNvPr id="3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9723" y="4276757"/>
                          <a:ext cx="2201863" cy="4191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095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802" grpId="0"/>
      <p:bldP spid="33799" grpId="0"/>
      <p:bldP spid="93" grpId="0"/>
      <p:bldP spid="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991" y="1039607"/>
            <a:ext cx="4474218" cy="3304770"/>
            <a:chOff x="54991" y="1039607"/>
            <a:chExt cx="4474218" cy="3304770"/>
          </a:xfrm>
        </p:grpSpPr>
        <p:sp>
          <p:nvSpPr>
            <p:cNvPr id="25" name="TextBox 24"/>
            <p:cNvSpPr txBox="1"/>
            <p:nvPr/>
          </p:nvSpPr>
          <p:spPr>
            <a:xfrm>
              <a:off x="512513" y="1039607"/>
              <a:ext cx="996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Timantti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991" y="1055135"/>
              <a:ext cx="4474218" cy="3289242"/>
              <a:chOff x="54991" y="1055135"/>
              <a:chExt cx="4474218" cy="3289242"/>
            </a:xfrm>
          </p:grpSpPr>
          <p:pic>
            <p:nvPicPr>
              <p:cNvPr id="3482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90630" y="1055135"/>
                <a:ext cx="3038579" cy="28393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4991" y="1820971"/>
                <a:ext cx="1491277" cy="64633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sp</a:t>
                </a:r>
                <a:r>
                  <a:rPr lang="fi-FI" baseline="30000" dirty="0" smtClean="0"/>
                  <a:t>3</a:t>
                </a:r>
                <a:r>
                  <a:rPr lang="fi-FI" dirty="0" smtClean="0"/>
                  <a:t>-hybridisaatio </a:t>
                </a:r>
                <a:endParaRPr lang="en-US" dirty="0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610683" y="2586982"/>
                <a:ext cx="379891" cy="172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4393" y="3975045"/>
                <a:ext cx="3698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dirty="0"/>
                  <a:t>Voimakkaat </a:t>
                </a:r>
                <a:r>
                  <a:rPr lang="fi-FI" dirty="0" err="1"/>
                  <a:t>kovalenttiset</a:t>
                </a:r>
                <a:r>
                  <a:rPr lang="fi-FI" dirty="0"/>
                  <a:t> sidokset </a:t>
                </a:r>
                <a:endParaRPr lang="en-US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457200" y="5691948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34561" y="58564"/>
            <a:ext cx="7988300" cy="1081088"/>
          </a:xfrm>
        </p:spPr>
        <p:txBody>
          <a:bodyPr/>
          <a:lstStyle/>
          <a:p>
            <a:r>
              <a:rPr lang="fi-FI" dirty="0" smtClean="0"/>
              <a:t>Timantti ja grafiitti, </a:t>
            </a:r>
            <a:r>
              <a:rPr lang="fi-FI" dirty="0" err="1" smtClean="0"/>
              <a:t>kovalenttisia</a:t>
            </a:r>
            <a:r>
              <a:rPr lang="fi-FI" dirty="0" smtClean="0"/>
              <a:t> aineita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5744969" y="5268802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Kuinka monta atomia</a:t>
            </a:r>
          </a:p>
          <a:p>
            <a:r>
              <a:rPr lang="fi-FI" dirty="0" smtClean="0"/>
              <a:t>a) kannassa/alkeiskopissa,</a:t>
            </a:r>
          </a:p>
          <a:p>
            <a:r>
              <a:rPr lang="fi-FI" dirty="0" smtClean="0"/>
              <a:t>b) kuvan yksikkökopissa?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108671" y="5264976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</a:t>
            </a:r>
            <a:r>
              <a:rPr lang="fi-FI" dirty="0" smtClean="0"/>
              <a:t>uinka monta atomia kuution yksikkökopissa?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410142" y="587232"/>
            <a:ext cx="8212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dirty="0" err="1"/>
              <a:t>Kovalenttiset</a:t>
            </a:r>
            <a:r>
              <a:rPr lang="fi-FI" dirty="0"/>
              <a:t> sidokset </a:t>
            </a:r>
            <a:r>
              <a:rPr lang="fi-FI" dirty="0" smtClean="0"/>
              <a:t>suuntautuneita </a:t>
            </a:r>
            <a:r>
              <a:rPr lang="fi-FI" dirty="0" smtClean="0">
                <a:sym typeface="Wingdings" panose="05000000000000000000" pitchFamily="2" charset="2"/>
              </a:rPr>
              <a:t></a:t>
            </a:r>
            <a:r>
              <a:rPr lang="fi-FI" dirty="0" smtClean="0"/>
              <a:t> </a:t>
            </a:r>
            <a:r>
              <a:rPr lang="fi-FI" dirty="0"/>
              <a:t>tiivis </a:t>
            </a:r>
            <a:r>
              <a:rPr lang="fi-FI" dirty="0" smtClean="0"/>
              <a:t>pakkaaminen </a:t>
            </a:r>
            <a:r>
              <a:rPr lang="fi-FI" dirty="0"/>
              <a:t>ei </a:t>
            </a:r>
            <a:r>
              <a:rPr lang="fi-FI" dirty="0" smtClean="0"/>
              <a:t>kovin tärkeää</a:t>
            </a:r>
            <a:endParaRPr lang="fi-FI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7136" y="2186134"/>
            <a:ext cx="4614155" cy="2920046"/>
            <a:chOff x="-140789" y="2158426"/>
            <a:chExt cx="4614155" cy="2920046"/>
          </a:xfrm>
        </p:grpSpPr>
        <p:sp>
          <p:nvSpPr>
            <p:cNvPr id="12" name="TextBox 11"/>
            <p:cNvSpPr txBox="1"/>
            <p:nvPr/>
          </p:nvSpPr>
          <p:spPr>
            <a:xfrm>
              <a:off x="-140789" y="4432141"/>
              <a:ext cx="4614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FCC </a:t>
              </a:r>
              <a:r>
                <a:rPr lang="fi-FI" dirty="0"/>
                <a:t>+ 2-atominen </a:t>
              </a:r>
              <a:r>
                <a:rPr lang="fi-FI" dirty="0" smtClean="0"/>
                <a:t>kanta/alkeiskoppi, </a:t>
              </a:r>
              <a:r>
                <a:rPr lang="fi-FI" i="1" dirty="0" smtClean="0"/>
                <a:t>z</a:t>
              </a:r>
              <a:r>
                <a:rPr lang="fi-FI" dirty="0" smtClean="0"/>
                <a:t> = 4 Kovien </a:t>
              </a:r>
              <a:r>
                <a:rPr lang="fi-FI" dirty="0"/>
                <a:t>pallojen </a:t>
              </a:r>
              <a:r>
                <a:rPr lang="fi-FI" dirty="0" smtClean="0"/>
                <a:t>pakkaustiheys </a:t>
              </a:r>
              <a:r>
                <a:rPr lang="fi-FI" dirty="0"/>
                <a:t>34</a:t>
              </a:r>
              <a:r>
                <a:rPr lang="fi-FI" dirty="0" smtClean="0"/>
                <a:t>%</a:t>
              </a:r>
              <a:endParaRPr lang="fi-FI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03985" y="2158426"/>
              <a:ext cx="1613596" cy="1424633"/>
              <a:chOff x="888833" y="2151888"/>
              <a:chExt cx="1613596" cy="142463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90113" y="3355712"/>
                <a:ext cx="224072" cy="2144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557341" y="2824236"/>
                <a:ext cx="224072" cy="2144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88833" y="3362116"/>
                <a:ext cx="224072" cy="21440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278357" y="3222524"/>
                <a:ext cx="224072" cy="21440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16145" y="2552736"/>
                <a:ext cx="224072" cy="21440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61293" y="2151888"/>
                <a:ext cx="224072" cy="21440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937890" y="991112"/>
            <a:ext cx="4206110" cy="4107356"/>
            <a:chOff x="4937890" y="991112"/>
            <a:chExt cx="4206110" cy="4107356"/>
          </a:xfrm>
        </p:grpSpPr>
        <p:sp>
          <p:nvSpPr>
            <p:cNvPr id="16" name="TextBox 15"/>
            <p:cNvSpPr txBox="1"/>
            <p:nvPr/>
          </p:nvSpPr>
          <p:spPr>
            <a:xfrm>
              <a:off x="5333571" y="991112"/>
              <a:ext cx="1865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Grafiitti (</a:t>
              </a:r>
              <a:r>
                <a:rPr lang="fi-FI" dirty="0" err="1" smtClean="0"/>
                <a:t>abab</a:t>
              </a:r>
              <a:r>
                <a:rPr lang="fi-FI" dirty="0"/>
                <a:t> </a:t>
              </a:r>
              <a:r>
                <a:rPr lang="fi-FI" dirty="0" smtClean="0"/>
                <a:t>-pakkaus)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02278" y="1194809"/>
              <a:ext cx="1535113" cy="2593092"/>
              <a:chOff x="6623845" y="1471349"/>
              <a:chExt cx="1535113" cy="2593092"/>
            </a:xfrm>
          </p:grpSpPr>
          <p:pic>
            <p:nvPicPr>
              <p:cNvPr id="34821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23845" y="1473641"/>
                <a:ext cx="1535113" cy="2590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7213307" y="354227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a</a:t>
                </a:r>
                <a:endParaRPr lang="en-US" sz="2400" i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31599" y="2659883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200562" y="1471349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a</a:t>
                </a:r>
                <a:endParaRPr lang="en-US" sz="2400" i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463348" y="3898139"/>
              <a:ext cx="36806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Voimakkaat </a:t>
              </a:r>
              <a:r>
                <a:rPr lang="fi-FI" dirty="0" err="1" smtClean="0"/>
                <a:t>kovalenttiset</a:t>
              </a:r>
              <a:r>
                <a:rPr lang="fi-FI" dirty="0" smtClean="0"/>
                <a:t> sidokset </a:t>
              </a:r>
              <a:r>
                <a:rPr lang="fi-FI" dirty="0" err="1" smtClean="0"/>
                <a:t>heksag</a:t>
              </a:r>
              <a:r>
                <a:rPr lang="fi-FI" dirty="0" smtClean="0"/>
                <a:t>. </a:t>
              </a:r>
              <a:r>
                <a:rPr lang="fi-FI" dirty="0"/>
                <a:t>t</a:t>
              </a:r>
              <a:r>
                <a:rPr lang="fi-FI" dirty="0" smtClean="0"/>
                <a:t>asoissa, heikot van </a:t>
              </a:r>
              <a:r>
                <a:rPr lang="fi-FI" dirty="0" err="1" smtClean="0"/>
                <a:t>der</a:t>
              </a:r>
              <a:r>
                <a:rPr lang="fi-FI" dirty="0" smtClean="0"/>
                <a:t> </a:t>
              </a:r>
              <a:r>
                <a:rPr lang="fi-FI" dirty="0" err="1" smtClean="0"/>
                <a:t>Waals</a:t>
              </a:r>
              <a:r>
                <a:rPr lang="fi-FI" dirty="0" smtClean="0"/>
                <a:t> –sidokset tasojen välillä</a:t>
              </a:r>
            </a:p>
            <a:p>
              <a:r>
                <a:rPr lang="fi-FI" dirty="0" smtClean="0">
                  <a:sym typeface="Wingdings" panose="05000000000000000000" pitchFamily="2" charset="2"/>
                </a:rPr>
                <a:t>( </a:t>
              </a:r>
              <a:r>
                <a:rPr lang="fi-FI" dirty="0" err="1" smtClean="0">
                  <a:sym typeface="Wingdings" panose="05000000000000000000" pitchFamily="2" charset="2"/>
                </a:rPr>
                <a:t>Grafeenin</a:t>
              </a:r>
              <a:r>
                <a:rPr lang="fi-FI" dirty="0" smtClean="0">
                  <a:sym typeface="Wingdings" panose="05000000000000000000" pitchFamily="2" charset="2"/>
                </a:rPr>
                <a:t> lastuaminen)</a:t>
              </a:r>
              <a:endParaRPr lang="fi-FI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37890" y="1934803"/>
              <a:ext cx="1951096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sp</a:t>
              </a:r>
              <a:r>
                <a:rPr lang="fi-FI" baseline="30000" dirty="0" smtClean="0"/>
                <a:t>2</a:t>
              </a:r>
              <a:r>
                <a:rPr lang="fi-FI" dirty="0" smtClean="0"/>
                <a:t>-hybridisaatio </a:t>
              </a:r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441161" y="2415873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9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" y="5691948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558226" y="-14161"/>
            <a:ext cx="3991228" cy="496385"/>
          </a:xfrm>
        </p:spPr>
        <p:txBody>
          <a:bodyPr/>
          <a:lstStyle/>
          <a:p>
            <a:r>
              <a:rPr lang="fi-FI" dirty="0" smtClean="0"/>
              <a:t>Yhdistepuolijohteita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45088" y="6145213"/>
            <a:ext cx="1536700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0" y="6145213"/>
            <a:ext cx="1703388" cy="3810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429995" y="1249707"/>
            <a:ext cx="2436938" cy="2501018"/>
            <a:chOff x="429995" y="1249707"/>
            <a:chExt cx="2436938" cy="2501018"/>
          </a:xfrm>
        </p:grpSpPr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176" y="1720422"/>
              <a:ext cx="2172757" cy="203030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29995" y="1249707"/>
              <a:ext cx="996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Timantti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705599" y="6688001"/>
            <a:ext cx="1544637" cy="125413"/>
          </a:xfrm>
        </p:spPr>
        <p:txBody>
          <a:bodyPr/>
          <a:lstStyle/>
          <a:p>
            <a:pPr>
              <a:defRPr/>
            </a:pPr>
            <a:fld id="{E135900D-1929-4D89-BF9E-65B5502B24D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8144" y="488966"/>
            <a:ext cx="781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IV-IV: </a:t>
            </a:r>
            <a:r>
              <a:rPr lang="fi-FI" dirty="0" err="1" smtClean="0"/>
              <a:t>SiC</a:t>
            </a:r>
            <a:r>
              <a:rPr lang="fi-FI" dirty="0" smtClean="0"/>
              <a:t>,   III-V: </a:t>
            </a:r>
            <a:r>
              <a:rPr lang="fi-FI" dirty="0" err="1" smtClean="0"/>
              <a:t>GaAs</a:t>
            </a:r>
            <a:r>
              <a:rPr lang="fi-FI" dirty="0" smtClean="0"/>
              <a:t>, </a:t>
            </a:r>
            <a:r>
              <a:rPr lang="fi-FI" dirty="0" err="1" smtClean="0"/>
              <a:t>AlAs</a:t>
            </a:r>
            <a:r>
              <a:rPr lang="fi-FI" dirty="0" smtClean="0"/>
              <a:t>, </a:t>
            </a:r>
            <a:r>
              <a:rPr lang="fi-FI" dirty="0" err="1" smtClean="0"/>
              <a:t>GaN</a:t>
            </a:r>
            <a:r>
              <a:rPr lang="fi-FI" dirty="0" smtClean="0"/>
              <a:t>, </a:t>
            </a:r>
            <a:r>
              <a:rPr lang="fi-FI" dirty="0" err="1" smtClean="0"/>
              <a:t>GaSb</a:t>
            </a:r>
            <a:r>
              <a:rPr lang="fi-FI" dirty="0" smtClean="0"/>
              <a:t> …,   II-VI: </a:t>
            </a:r>
            <a:r>
              <a:rPr lang="fi-FI" dirty="0" err="1" smtClean="0"/>
              <a:t>CdS</a:t>
            </a:r>
            <a:r>
              <a:rPr lang="fi-FI" dirty="0" smtClean="0"/>
              <a:t>, </a:t>
            </a:r>
            <a:r>
              <a:rPr lang="fi-FI" dirty="0" err="1" smtClean="0"/>
              <a:t>CdTe</a:t>
            </a:r>
            <a:r>
              <a:rPr lang="fi-FI" dirty="0" smtClean="0"/>
              <a:t>, </a:t>
            </a:r>
            <a:r>
              <a:rPr lang="fi-FI" dirty="0" err="1" smtClean="0"/>
              <a:t>ZnO</a:t>
            </a:r>
            <a:r>
              <a:rPr lang="fi-FI" dirty="0" smtClean="0"/>
              <a:t>, </a:t>
            </a:r>
            <a:r>
              <a:rPr lang="fi-FI" dirty="0" err="1" smtClean="0"/>
              <a:t>ZnS</a:t>
            </a:r>
            <a:endParaRPr lang="fi-FI" dirty="0" smtClean="0"/>
          </a:p>
          <a:p>
            <a:r>
              <a:rPr lang="fi-FI" dirty="0" smtClean="0"/>
              <a:t>       </a:t>
            </a:r>
            <a:r>
              <a:rPr lang="fi-FI" dirty="0" err="1" smtClean="0"/>
              <a:t>kovalenttinen</a:t>
            </a:r>
            <a:r>
              <a:rPr lang="fi-FI" dirty="0" smtClean="0"/>
              <a:t>      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     </a:t>
            </a:r>
            <a:r>
              <a:rPr lang="fi-FI" dirty="0" smtClean="0">
                <a:sym typeface="Wingdings" panose="05000000000000000000" pitchFamily="2" charset="2"/>
              </a:rPr>
              <a:t>            ionisidos</a:t>
            </a:r>
            <a:r>
              <a:rPr lang="fi-FI" dirty="0" smtClean="0"/>
              <a:t>      </a:t>
            </a:r>
            <a:endParaRPr lang="fi-FI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87530" y="1019651"/>
            <a:ext cx="4164046" cy="3482422"/>
            <a:chOff x="5087530" y="1019651"/>
            <a:chExt cx="4164046" cy="3482422"/>
          </a:xfrm>
        </p:grpSpPr>
        <p:grpSp>
          <p:nvGrpSpPr>
            <p:cNvPr id="41" name="Group 40"/>
            <p:cNvGrpSpPr/>
            <p:nvPr/>
          </p:nvGrpSpPr>
          <p:grpSpPr>
            <a:xfrm>
              <a:off x="5305017" y="1019651"/>
              <a:ext cx="3139736" cy="3136614"/>
              <a:chOff x="5305017" y="1019651"/>
              <a:chExt cx="3139736" cy="313661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5827" y="1019651"/>
                <a:ext cx="1958926" cy="313661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305017" y="1434373"/>
                <a:ext cx="1065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Wurtsiitti</a:t>
                </a:r>
                <a:endParaRPr lang="fi-FI" dirty="0"/>
              </a:p>
            </p:txBody>
          </p:sp>
        </p:grpSp>
        <p:sp>
          <p:nvSpPr>
            <p:cNvPr id="31" name="TextBox 8"/>
            <p:cNvSpPr txBox="1">
              <a:spLocks noChangeArrowheads="1"/>
            </p:cNvSpPr>
            <p:nvPr/>
          </p:nvSpPr>
          <p:spPr bwMode="auto">
            <a:xfrm>
              <a:off x="5087530" y="4132741"/>
              <a:ext cx="41640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dirty="0" smtClean="0"/>
                <a:t>HCP </a:t>
              </a:r>
              <a:r>
                <a:rPr lang="fi-FI" dirty="0"/>
                <a:t>+ </a:t>
              </a:r>
              <a:r>
                <a:rPr lang="fi-FI" dirty="0" smtClean="0"/>
                <a:t>2 eri atomia HCP-paikoilla, z=4</a:t>
              </a:r>
              <a:endParaRPr lang="fi-FI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0627" y="5292386"/>
            <a:ext cx="888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III-V ja II-VI puolijohteilla yleensä suora energia-aukko </a:t>
            </a:r>
            <a:r>
              <a:rPr lang="fi-FI" dirty="0" smtClean="0">
                <a:sym typeface="Wingdings" panose="05000000000000000000" pitchFamily="2" charset="2"/>
              </a:rPr>
              <a:t> optoelektroniikkaa esim.</a:t>
            </a:r>
          </a:p>
          <a:p>
            <a:r>
              <a:rPr lang="fi-FI" dirty="0" err="1" smtClean="0">
                <a:sym typeface="Wingdings" panose="05000000000000000000" pitchFamily="2" charset="2"/>
              </a:rPr>
              <a:t>GaAs</a:t>
            </a:r>
            <a:r>
              <a:rPr lang="fi-FI" dirty="0" smtClean="0">
                <a:sym typeface="Wingdings" panose="05000000000000000000" pitchFamily="2" charset="2"/>
              </a:rPr>
              <a:t> (</a:t>
            </a:r>
            <a:r>
              <a:rPr lang="fi-FI" dirty="0" err="1">
                <a:sym typeface="Wingdings" panose="05000000000000000000" pitchFamily="2" charset="2"/>
              </a:rPr>
              <a:t>z</a:t>
            </a:r>
            <a:r>
              <a:rPr lang="fi-FI" dirty="0" err="1" smtClean="0">
                <a:sym typeface="Wingdings" panose="05000000000000000000" pitchFamily="2" charset="2"/>
              </a:rPr>
              <a:t>b</a:t>
            </a:r>
            <a:r>
              <a:rPr lang="fi-FI" dirty="0" smtClean="0">
                <a:sym typeface="Wingdings" panose="05000000000000000000" pitchFamily="2" charset="2"/>
              </a:rPr>
              <a:t>): laser, aurinkokenno,  </a:t>
            </a:r>
            <a:r>
              <a:rPr lang="fi-FI" dirty="0" err="1" smtClean="0">
                <a:sym typeface="Wingdings" panose="05000000000000000000" pitchFamily="2" charset="2"/>
              </a:rPr>
              <a:t>GaN</a:t>
            </a:r>
            <a:r>
              <a:rPr lang="fi-FI" dirty="0" smtClean="0">
                <a:sym typeface="Wingdings" panose="05000000000000000000" pitchFamily="2" charset="2"/>
              </a:rPr>
              <a:t> (w): LED-lamput,  </a:t>
            </a:r>
            <a:r>
              <a:rPr lang="fi-FI" dirty="0" err="1" smtClean="0">
                <a:sym typeface="Wingdings" panose="05000000000000000000" pitchFamily="2" charset="2"/>
              </a:rPr>
              <a:t>CdTe</a:t>
            </a:r>
            <a:r>
              <a:rPr lang="fi-FI" dirty="0" smtClean="0">
                <a:sym typeface="Wingdings" panose="05000000000000000000" pitchFamily="2" charset="2"/>
              </a:rPr>
              <a:t> (</a:t>
            </a:r>
            <a:r>
              <a:rPr lang="fi-FI" dirty="0" err="1" smtClean="0">
                <a:sym typeface="Wingdings" panose="05000000000000000000" pitchFamily="2" charset="2"/>
              </a:rPr>
              <a:t>zb</a:t>
            </a:r>
            <a:r>
              <a:rPr lang="fi-FI" dirty="0" smtClean="0">
                <a:sym typeface="Wingdings" panose="05000000000000000000" pitchFamily="2" charset="2"/>
              </a:rPr>
              <a:t>): aurinkokenno </a:t>
            </a:r>
            <a:endParaRPr lang="fi-FI" dirty="0"/>
          </a:p>
        </p:txBody>
      </p:sp>
      <p:sp>
        <p:nvSpPr>
          <p:cNvPr id="23" name="TextBox 22"/>
          <p:cNvSpPr txBox="1"/>
          <p:nvPr/>
        </p:nvSpPr>
        <p:spPr>
          <a:xfrm>
            <a:off x="116437" y="6084203"/>
            <a:ext cx="8798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Wurtsiitti</a:t>
            </a:r>
            <a:r>
              <a:rPr lang="fi-FI" dirty="0" smtClean="0"/>
              <a:t>: sidosten </a:t>
            </a:r>
            <a:r>
              <a:rPr lang="fi-FI" dirty="0" err="1" smtClean="0"/>
              <a:t>dipolimomentit</a:t>
            </a:r>
            <a:r>
              <a:rPr lang="fi-FI" dirty="0" smtClean="0"/>
              <a:t> eivät kumoudu (kumoutuvat kuutiollisessa hilassa)</a:t>
            </a:r>
          </a:p>
          <a:p>
            <a:r>
              <a:rPr lang="fi-FI" dirty="0"/>
              <a:t> </a:t>
            </a:r>
            <a:r>
              <a:rPr lang="fi-FI" dirty="0" smtClean="0"/>
              <a:t>  </a:t>
            </a:r>
            <a:r>
              <a:rPr lang="fi-FI" dirty="0" smtClean="0">
                <a:sym typeface="Wingdings" panose="05000000000000000000" pitchFamily="2" charset="2"/>
              </a:rPr>
              <a:t> materiassa spontaani polarisaatio</a:t>
            </a:r>
            <a:endParaRPr lang="fi-FI" dirty="0"/>
          </a:p>
        </p:txBody>
      </p:sp>
      <p:grpSp>
        <p:nvGrpSpPr>
          <p:cNvPr id="6" name="Group 5"/>
          <p:cNvGrpSpPr/>
          <p:nvPr/>
        </p:nvGrpSpPr>
        <p:grpSpPr>
          <a:xfrm>
            <a:off x="96986" y="1272537"/>
            <a:ext cx="4489431" cy="3018335"/>
            <a:chOff x="116437" y="1265046"/>
            <a:chExt cx="4489431" cy="3018335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16437" y="3914049"/>
              <a:ext cx="37875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dirty="0" smtClean="0"/>
                <a:t>FCC </a:t>
              </a:r>
              <a:r>
                <a:rPr lang="fi-FI" dirty="0"/>
                <a:t>+ </a:t>
              </a:r>
              <a:r>
                <a:rPr lang="fi-FI" dirty="0" smtClean="0"/>
                <a:t>2 eri atomia kannassa, z=4</a:t>
              </a:r>
              <a:endParaRPr lang="fi-FI" dirty="0"/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693" y="1690047"/>
              <a:ext cx="2584819" cy="214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1671781" y="1588243"/>
              <a:ext cx="1432560" cy="77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296949" y="1265046"/>
              <a:ext cx="3308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sym typeface="Wingdings" panose="05000000000000000000" pitchFamily="2" charset="2"/>
                </a:rPr>
                <a:t> S</a:t>
              </a:r>
              <a:r>
                <a:rPr lang="fi-FI" dirty="0" smtClean="0"/>
                <a:t>inkkivälkehila (</a:t>
              </a:r>
              <a:r>
                <a:rPr lang="fi-FI" dirty="0" err="1" smtClean="0"/>
                <a:t>zincblende</a:t>
              </a:r>
              <a:r>
                <a:rPr lang="fi-FI" dirty="0" smtClean="0"/>
                <a:t>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801" y="1074148"/>
            <a:ext cx="8704281" cy="4124711"/>
            <a:chOff x="121801" y="1074148"/>
            <a:chExt cx="8704281" cy="4124711"/>
          </a:xfrm>
        </p:grpSpPr>
        <p:grpSp>
          <p:nvGrpSpPr>
            <p:cNvPr id="25" name="Group 24"/>
            <p:cNvGrpSpPr/>
            <p:nvPr/>
          </p:nvGrpSpPr>
          <p:grpSpPr>
            <a:xfrm>
              <a:off x="121801" y="1074148"/>
              <a:ext cx="8704281" cy="4124711"/>
              <a:chOff x="121801" y="1074148"/>
              <a:chExt cx="8704281" cy="4124711"/>
            </a:xfrm>
          </p:grpSpPr>
          <p:sp>
            <p:nvSpPr>
              <p:cNvPr id="30" name="TextBox 7"/>
              <p:cNvSpPr txBox="1">
                <a:spLocks noChangeArrowheads="1"/>
              </p:cNvSpPr>
              <p:nvPr/>
            </p:nvSpPr>
            <p:spPr bwMode="auto">
              <a:xfrm>
                <a:off x="121801" y="4521751"/>
                <a:ext cx="8543478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i-FI" sz="2000" dirty="0" err="1" smtClean="0"/>
                  <a:t>Heksagonaalisten</a:t>
                </a:r>
                <a:r>
                  <a:rPr lang="fi-FI" sz="2000" dirty="0" smtClean="0"/>
                  <a:t> kaksoistasojen pakkaus:</a:t>
                </a:r>
                <a:endParaRPr lang="fi-FI" dirty="0" smtClean="0"/>
              </a:p>
              <a:p>
                <a:r>
                  <a:rPr lang="fi-FI" dirty="0" smtClean="0"/>
                  <a:t>Sinkkivälke:  diagonaalin suunnassa: </a:t>
                </a:r>
                <a:r>
                  <a:rPr lang="fi-FI" dirty="0" err="1" smtClean="0"/>
                  <a:t>abcabc</a:t>
                </a:r>
                <a:r>
                  <a:rPr lang="fi-FI" dirty="0" smtClean="0"/>
                  <a:t>…-   </a:t>
                </a:r>
                <a:r>
                  <a:rPr lang="fi-FI" dirty="0" err="1" smtClean="0"/>
                  <a:t>Wurtsiitti</a:t>
                </a:r>
                <a:r>
                  <a:rPr lang="fi-FI" dirty="0" smtClean="0"/>
                  <a:t>:   </a:t>
                </a:r>
                <a:r>
                  <a:rPr lang="fi-FI" dirty="0" err="1"/>
                  <a:t>abab</a:t>
                </a:r>
                <a:r>
                  <a:rPr lang="fi-FI" dirty="0" smtClean="0"/>
                  <a:t>...- pakkaus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19790" y="173533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a</a:t>
                </a:r>
                <a:endParaRPr lang="en-US" sz="2400" i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53171" y="352732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a</a:t>
                </a:r>
                <a:endParaRPr lang="en-US" sz="2400" i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469894" y="281271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441443" y="181675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a</a:t>
                </a:r>
                <a:endParaRPr lang="en-US" sz="2400" i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421651" y="107414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23492" y="1489543"/>
              <a:ext cx="1162502" cy="1985018"/>
              <a:chOff x="423492" y="1489543"/>
              <a:chExt cx="1162502" cy="198501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02809" y="2200463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/>
                  <a:t>b</a:t>
                </a:r>
                <a:endParaRPr lang="en-US" sz="2400" i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247440" y="1489543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c</a:t>
                </a:r>
                <a:endParaRPr lang="en-US" sz="2400" i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3492" y="301289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i="1" dirty="0" smtClean="0"/>
                  <a:t>a</a:t>
                </a:r>
                <a:endParaRPr lang="en-US" sz="24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08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7200" y="5691948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72249" y="0"/>
            <a:ext cx="2228928" cy="4963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7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7900"/>
                </a:solidFill>
                <a:latin typeface="Arial" charset="0"/>
              </a:defRPr>
            </a:lvl9pPr>
          </a:lstStyle>
          <a:p>
            <a:r>
              <a:rPr lang="fi-FI" dirty="0" smtClean="0"/>
              <a:t>Ionikiteitä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4647" y="599356"/>
            <a:ext cx="2681644" cy="3091889"/>
            <a:chOff x="51642" y="599356"/>
            <a:chExt cx="2681644" cy="3091889"/>
          </a:xfrm>
        </p:grpSpPr>
        <p:grpSp>
          <p:nvGrpSpPr>
            <p:cNvPr id="11" name="Group 10"/>
            <p:cNvGrpSpPr/>
            <p:nvPr/>
          </p:nvGrpSpPr>
          <p:grpSpPr>
            <a:xfrm>
              <a:off x="51642" y="599356"/>
              <a:ext cx="2681644" cy="3091889"/>
              <a:chOff x="3171359" y="883664"/>
              <a:chExt cx="2681644" cy="3091889"/>
            </a:xfrm>
          </p:grpSpPr>
          <p:pic>
            <p:nvPicPr>
              <p:cNvPr id="5" name="Picture 6" descr="Image result for cesium chlorid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71359" y="1192287"/>
                <a:ext cx="2525316" cy="2380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604302" y="883664"/>
                <a:ext cx="1659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CsCl</a:t>
                </a:r>
                <a:r>
                  <a:rPr lang="fi-FI" dirty="0" smtClean="0"/>
                  <a:t> -rakenne</a:t>
                </a:r>
                <a:endParaRPr lang="fi-FI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34979" y="3636999"/>
                <a:ext cx="2618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smtClean="0"/>
                  <a:t>SC + 2 atomia/kanta, z = 8</a:t>
                </a:r>
                <a:endParaRPr lang="fi-FI" sz="1600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2144014" y="3645141"/>
              <a:ext cx="43294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342540" y="599356"/>
            <a:ext cx="2749471" cy="3274187"/>
            <a:chOff x="3342540" y="599356"/>
            <a:chExt cx="2749471" cy="3274187"/>
          </a:xfrm>
        </p:grpSpPr>
        <p:grpSp>
          <p:nvGrpSpPr>
            <p:cNvPr id="13" name="Group 12"/>
            <p:cNvGrpSpPr/>
            <p:nvPr/>
          </p:nvGrpSpPr>
          <p:grpSpPr>
            <a:xfrm>
              <a:off x="3342540" y="599356"/>
              <a:ext cx="2749471" cy="3274187"/>
              <a:chOff x="161365" y="1007621"/>
              <a:chExt cx="2749471" cy="3274187"/>
            </a:xfrm>
          </p:grpSpPr>
          <p:pic>
            <p:nvPicPr>
              <p:cNvPr id="9" name="Picture 11" descr="graphics1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6656" y="1421545"/>
                <a:ext cx="2481900" cy="2151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61365" y="1007621"/>
                <a:ext cx="2749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smtClean="0"/>
                  <a:t>NaCl (rock </a:t>
                </a:r>
                <a:r>
                  <a:rPr lang="fi-FI" dirty="0" err="1" smtClean="0"/>
                  <a:t>salt</a:t>
                </a:r>
                <a:r>
                  <a:rPr lang="fi-FI" dirty="0" smtClean="0"/>
                  <a:t>) -rakenne</a:t>
                </a:r>
                <a:endParaRPr lang="fi-FI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1365" y="3697033"/>
                <a:ext cx="26965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dirty="0" smtClean="0"/>
                  <a:t>FCC+ 2 atomia/kanta, z = 6</a:t>
                </a:r>
              </a:p>
              <a:p>
                <a:r>
                  <a:rPr lang="fi-FI" sz="1600" dirty="0" smtClean="0"/>
                  <a:t>SC + 8 atomia/kanta</a:t>
                </a:r>
                <a:endParaRPr lang="fi-FI" sz="1600" dirty="0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5464688" y="3588839"/>
              <a:ext cx="43294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394724" y="425192"/>
            <a:ext cx="2869987" cy="3448351"/>
            <a:chOff x="6394724" y="425192"/>
            <a:chExt cx="2869987" cy="3448351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16990" y="1109942"/>
              <a:ext cx="2584819" cy="214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681600" y="425192"/>
              <a:ext cx="232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ZnS</a:t>
              </a:r>
              <a:r>
                <a:rPr lang="fi-FI" dirty="0" smtClean="0"/>
                <a:t> (</a:t>
              </a:r>
              <a:r>
                <a:rPr lang="fi-FI" dirty="0" err="1" smtClean="0"/>
                <a:t>zinc</a:t>
              </a:r>
              <a:r>
                <a:rPr lang="fi-FI" dirty="0" smtClean="0"/>
                <a:t> </a:t>
              </a:r>
              <a:r>
                <a:rPr lang="fi-FI" dirty="0" err="1" smtClean="0"/>
                <a:t>blende</a:t>
              </a:r>
              <a:r>
                <a:rPr lang="fi-FI" dirty="0" smtClean="0"/>
                <a:t>) -rakenne  </a:t>
              </a:r>
              <a:endParaRPr lang="fi-FI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94724" y="3288768"/>
              <a:ext cx="28699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600" dirty="0"/>
                <a:t>FCC+ 2 atomia/kanta, z = </a:t>
              </a:r>
              <a:r>
                <a:rPr lang="fi-FI" sz="1600" dirty="0" smtClean="0"/>
                <a:t>4</a:t>
              </a:r>
              <a:endParaRPr lang="fi-FI" sz="1600" dirty="0"/>
            </a:p>
            <a:p>
              <a:r>
                <a:rPr lang="fi-FI" sz="1600" dirty="0"/>
                <a:t>SC + 8 atomia/kanta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8524106" y="3586325"/>
              <a:ext cx="43294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40230" y="4291295"/>
            <a:ext cx="4307388" cy="649936"/>
            <a:chOff x="240230" y="4291295"/>
            <a:chExt cx="4307388" cy="649936"/>
          </a:xfrm>
        </p:grpSpPr>
        <p:sp>
          <p:nvSpPr>
            <p:cNvPr id="24" name="TextBox 23"/>
            <p:cNvSpPr txBox="1"/>
            <p:nvPr/>
          </p:nvSpPr>
          <p:spPr>
            <a:xfrm>
              <a:off x="240230" y="4291295"/>
              <a:ext cx="1659429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      Suuri koordinaatio z</a:t>
              </a:r>
              <a:endParaRPr lang="fi-FI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96399" y="4294900"/>
              <a:ext cx="1851219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/>
                <a:t>S</a:t>
              </a:r>
              <a:r>
                <a:rPr lang="fi-FI" dirty="0" smtClean="0"/>
                <a:t>ähköstaattinen energia alenee</a:t>
              </a:r>
              <a:endParaRPr lang="fi-FI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255008" y="4528339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0230" y="5319796"/>
            <a:ext cx="8719040" cy="651569"/>
            <a:chOff x="240230" y="5319796"/>
            <a:chExt cx="8719040" cy="651569"/>
          </a:xfrm>
        </p:grpSpPr>
        <p:sp>
          <p:nvSpPr>
            <p:cNvPr id="26" name="TextBox 25"/>
            <p:cNvSpPr txBox="1"/>
            <p:nvPr/>
          </p:nvSpPr>
          <p:spPr>
            <a:xfrm>
              <a:off x="240230" y="5325034"/>
              <a:ext cx="1682803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Ionien kokoero kasvaa</a:t>
              </a:r>
              <a:endParaRPr lang="fi-FI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96399" y="5325034"/>
              <a:ext cx="2751581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Ionikuorien peitto ja repulsioenergia kasvavat</a:t>
              </a:r>
              <a:endParaRPr lang="fi-FI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255007" y="5562078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00379" y="5319796"/>
              <a:ext cx="2458891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Pienempi koordinaatio tulee edullisemmaksi</a:t>
              </a:r>
              <a:endParaRPr lang="fi-FI" dirty="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982585" y="5554221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48363" y="4078097"/>
            <a:ext cx="2021496" cy="1049797"/>
            <a:chOff x="5449472" y="4123674"/>
            <a:chExt cx="2021496" cy="1049797"/>
          </a:xfrm>
        </p:grpSpPr>
        <p:sp>
          <p:nvSpPr>
            <p:cNvPr id="33" name="TextBox 32"/>
            <p:cNvSpPr txBox="1"/>
            <p:nvPr/>
          </p:nvSpPr>
          <p:spPr>
            <a:xfrm flipH="1">
              <a:off x="5892232" y="4123674"/>
              <a:ext cx="1578736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Erilaiset kiderakenteet</a:t>
              </a:r>
              <a:endParaRPr lang="fi-FI" dirty="0"/>
            </a:p>
          </p:txBody>
        </p:sp>
        <p:sp>
          <p:nvSpPr>
            <p:cNvPr id="34" name="Right Arrow 33"/>
            <p:cNvSpPr/>
            <p:nvPr/>
          </p:nvSpPr>
          <p:spPr>
            <a:xfrm rot="20872658">
              <a:off x="5449472" y="438440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13636078">
              <a:off x="6726068" y="4897405"/>
              <a:ext cx="379891" cy="172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75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0A491-D97B-41B3-81C6-EAD372DAE9E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7725" y="332710"/>
            <a:ext cx="8936275" cy="1580544"/>
            <a:chOff x="261513" y="317342"/>
            <a:chExt cx="8632653" cy="2119023"/>
          </a:xfrm>
        </p:grpSpPr>
        <p:sp>
          <p:nvSpPr>
            <p:cNvPr id="4" name="Title 1"/>
            <p:cNvSpPr txBox="1">
              <a:spLocks/>
            </p:cNvSpPr>
            <p:nvPr/>
          </p:nvSpPr>
          <p:spPr bwMode="auto">
            <a:xfrm>
              <a:off x="261513" y="317342"/>
              <a:ext cx="8632653" cy="54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FF790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790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790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790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7900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7900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7900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7900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7900"/>
                  </a:solidFill>
                  <a:latin typeface="Arial" charset="0"/>
                </a:defRPr>
              </a:lvl9pPr>
            </a:lstStyle>
            <a:p>
              <a:r>
                <a:rPr lang="fi-FI" sz="2800" dirty="0" smtClean="0">
                  <a:solidFill>
                    <a:srgbClr val="FF8618"/>
                  </a:solidFill>
                </a:rPr>
                <a:t>Mitä opimme (kide)hiloista?</a:t>
              </a:r>
              <a:endParaRPr lang="fi-FI" sz="2800" dirty="0">
                <a:solidFill>
                  <a:srgbClr val="FF8618"/>
                </a:solidFill>
              </a:endParaRPr>
            </a:p>
          </p:txBody>
        </p:sp>
        <p:sp>
          <p:nvSpPr>
            <p:cNvPr id="5" name="Content Placeholder 5"/>
            <p:cNvSpPr txBox="1">
              <a:spLocks/>
            </p:cNvSpPr>
            <p:nvPr/>
          </p:nvSpPr>
          <p:spPr bwMode="auto">
            <a:xfrm>
              <a:off x="370355" y="1291311"/>
              <a:ext cx="8405045" cy="114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2000" dirty="0" smtClean="0">
                  <a:sym typeface="Wingdings" panose="05000000000000000000" pitchFamily="2" charset="2"/>
                </a:rPr>
                <a:t>Symmetrian suhteen erilaisia ja translaatiosymmetrian suhteen mahdollisia (</a:t>
              </a:r>
              <a:r>
                <a:rPr lang="fi-FI" sz="2000" dirty="0" err="1" smtClean="0">
                  <a:sym typeface="Wingdings" panose="05000000000000000000" pitchFamily="2" charset="2"/>
                </a:rPr>
                <a:t>Bravais</a:t>
              </a:r>
              <a:r>
                <a:rPr lang="fi-FI" sz="2000" dirty="0" smtClean="0">
                  <a:sym typeface="Wingdings" panose="05000000000000000000" pitchFamily="2" charset="2"/>
                </a:rPr>
                <a:t>)hiloja on </a:t>
              </a:r>
              <a:r>
                <a:rPr lang="fi-FI" sz="2000" dirty="0" err="1" smtClean="0">
                  <a:sym typeface="Wingdings" panose="05000000000000000000" pitchFamily="2" charset="2"/>
                </a:rPr>
                <a:t>ääreellinen</a:t>
              </a:r>
              <a:r>
                <a:rPr lang="fi-FI" sz="2000" dirty="0" smtClean="0">
                  <a:sym typeface="Wingdings" panose="05000000000000000000" pitchFamily="2" charset="2"/>
                </a:rPr>
                <a:t> määrä (2D: 5 kpl, 3D: 14 kpl)</a:t>
              </a:r>
            </a:p>
            <a:p>
              <a:r>
                <a:rPr lang="fi-FI" sz="2000" dirty="0" smtClean="0">
                  <a:sym typeface="Wingdings" panose="05000000000000000000" pitchFamily="2" charset="2"/>
                </a:rPr>
                <a:t>Alkeiskoppi, </a:t>
              </a:r>
              <a:r>
                <a:rPr lang="fi-FI" sz="2000" dirty="0" err="1" smtClean="0">
                  <a:sym typeface="Wingdings" panose="05000000000000000000" pitchFamily="2" charset="2"/>
                </a:rPr>
                <a:t>Wigner</a:t>
              </a:r>
              <a:r>
                <a:rPr lang="fi-FI" sz="2000" dirty="0" smtClean="0">
                  <a:sym typeface="Wingdings" panose="05000000000000000000" pitchFamily="2" charset="2"/>
                </a:rPr>
                <a:t>-Seitz –alkeiskoppi, konventionaalinen yksikkökoppi</a:t>
              </a:r>
            </a:p>
            <a:p>
              <a:r>
                <a:rPr lang="fi-FI" sz="2000" dirty="0" smtClean="0">
                  <a:sym typeface="Wingdings" panose="05000000000000000000" pitchFamily="2" charset="2"/>
                </a:rPr>
                <a:t>Kidehila = Matemaattinen (</a:t>
              </a:r>
              <a:r>
                <a:rPr lang="fi-FI" sz="2000" dirty="0" err="1" smtClean="0">
                  <a:sym typeface="Wingdings" panose="05000000000000000000" pitchFamily="2" charset="2"/>
                </a:rPr>
                <a:t>Bravais</a:t>
              </a:r>
              <a:r>
                <a:rPr lang="fi-FI" sz="2000" dirty="0" smtClean="0">
                  <a:sym typeface="Wingdings" panose="05000000000000000000" pitchFamily="2" charset="2"/>
                </a:rPr>
                <a:t>)hila + fysikaalinen kanta</a:t>
              </a:r>
            </a:p>
            <a:p>
              <a:r>
                <a:rPr lang="fi-FI" sz="2000" dirty="0" smtClean="0">
                  <a:sym typeface="Wingdings" panose="05000000000000000000" pitchFamily="2" charset="2"/>
                </a:rPr>
                <a:t>Erilaiset pakkausjärjestykset johtavat erilaisiin kidehiloihin: FCC vs. HCP, sinkkivälke vs. </a:t>
              </a:r>
              <a:r>
                <a:rPr lang="fi-FI" sz="2000" dirty="0" err="1" smtClean="0">
                  <a:sym typeface="Wingdings" panose="05000000000000000000" pitchFamily="2" charset="2"/>
                </a:rPr>
                <a:t>wurtsiitti</a:t>
              </a:r>
              <a:r>
                <a:rPr lang="fi-FI" sz="2000" dirty="0" smtClean="0">
                  <a:sym typeface="Wingdings" panose="05000000000000000000" pitchFamily="2" charset="2"/>
                </a:rPr>
                <a:t> </a:t>
              </a:r>
              <a:endParaRPr lang="fi-FI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555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4" y="1780437"/>
            <a:ext cx="8072837" cy="1332000"/>
          </a:xfrm>
        </p:spPr>
        <p:txBody>
          <a:bodyPr/>
          <a:lstStyle/>
          <a:p>
            <a:r>
              <a:rPr lang="fi-FI" dirty="0" smtClean="0"/>
              <a:t>Hilat ja kidehilat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D3A51F9-2EAB-4990-902E-03E24A815F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Shape 1"/>
          <p:cNvSpPr txBox="1">
            <a:spLocks noChangeArrowheads="1"/>
          </p:cNvSpPr>
          <p:nvPr/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 dirty="0" err="1" smtClean="0">
                <a:solidFill>
                  <a:srgbClr val="FF7900"/>
                </a:solidFill>
              </a:rPr>
              <a:t>Osaamistavoitteet</a:t>
            </a: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914083" y="1296406"/>
            <a:ext cx="734661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Osaat määritellä ja selittää keskeiset käsitteet: hila, alkeisvektorit, alkeiskoppi, Wigner-Seitz-koppi, yksikkökoppi</a:t>
            </a:r>
          </a:p>
          <a:p>
            <a:pPr>
              <a:buClr>
                <a:srgbClr val="00B0F0"/>
              </a:buClr>
              <a:buSzPct val="125000"/>
            </a:pPr>
            <a:endParaRPr lang="fi-FI" dirty="0" smtClean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Osaat ”rakentaa” yksinkertaisen kiderakenteen sen hilatyypin ja kannan avulla </a:t>
            </a:r>
          </a:p>
          <a:p>
            <a:pPr>
              <a:buClr>
                <a:srgbClr val="00B0F0"/>
              </a:buClr>
              <a:buSzPct val="125000"/>
            </a:pPr>
            <a:endParaRPr lang="fi-FI" dirty="0" smtClean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Osaat kuvata tärkeimmät hilatyypit (SC, BCC, FCC, heksagonaalinen)...</a:t>
            </a:r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endParaRPr lang="fi-FI" dirty="0"/>
          </a:p>
          <a:p>
            <a:pPr marL="285750" indent="-285750">
              <a:buClr>
                <a:srgbClr val="00B0F0"/>
              </a:buClr>
              <a:buSzPct val="125000"/>
              <a:buFont typeface="Arial" charset="0"/>
              <a:buChar char="•"/>
            </a:pPr>
            <a:r>
              <a:rPr lang="fi-FI" dirty="0" smtClean="0"/>
              <a:t>... sekä näihin pohjautuvat yleiset kiderakenteet: HCP, </a:t>
            </a:r>
            <a:r>
              <a:rPr lang="fi-FI" dirty="0" err="1" smtClean="0"/>
              <a:t>CsCl</a:t>
            </a:r>
            <a:r>
              <a:rPr lang="fi-FI" dirty="0" smtClean="0"/>
              <a:t>, NaCl, </a:t>
            </a:r>
            <a:r>
              <a:rPr lang="fi-FI" dirty="0"/>
              <a:t>timantti, </a:t>
            </a:r>
            <a:r>
              <a:rPr lang="fi-FI" dirty="0" smtClean="0"/>
              <a:t>sinkkisulfidi ja </a:t>
            </a:r>
            <a:r>
              <a:rPr lang="fi-FI" dirty="0" err="1" smtClean="0"/>
              <a:t>wurtsiitti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22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58" y="362744"/>
            <a:ext cx="7988300" cy="1081088"/>
          </a:xfrm>
        </p:spPr>
        <p:txBody>
          <a:bodyPr/>
          <a:lstStyle/>
          <a:p>
            <a:r>
              <a:rPr lang="fi-FI" dirty="0" smtClean="0"/>
              <a:t>(2 ja) 3D atomistiset mallit, kidehilat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05" y="1437555"/>
            <a:ext cx="8497021" cy="4135438"/>
          </a:xfrm>
        </p:spPr>
        <p:txBody>
          <a:bodyPr/>
          <a:lstStyle/>
          <a:p>
            <a:r>
              <a:rPr lang="fi-FI" dirty="0" smtClean="0"/>
              <a:t>Siirrytään 1D malleista (2 ja) 3D todellisuuden mallintamiseen</a:t>
            </a:r>
          </a:p>
          <a:p>
            <a:r>
              <a:rPr lang="fi-FI" dirty="0" smtClean="0"/>
              <a:t>Paljolti 1D:ssa ymmärretyn fysiikan ja esitettyjen mallien yleistämistä</a:t>
            </a:r>
          </a:p>
          <a:p>
            <a:r>
              <a:rPr lang="fi-FI" dirty="0" smtClean="0"/>
              <a:t>Enemmän (käänteishila, sironta, elektronirakenteet) tai vähemmän ((kide)hilat, metallit vs. eristeet) mutkistuu ja lisää käsitteitä pitää opetella</a:t>
            </a:r>
          </a:p>
          <a:p>
            <a:r>
              <a:rPr lang="fi-FI" dirty="0" smtClean="0"/>
              <a:t>Aallot, </a:t>
            </a:r>
            <a:r>
              <a:rPr lang="fi-FI" dirty="0" err="1" smtClean="0"/>
              <a:t>s.o</a:t>
            </a:r>
            <a:r>
              <a:rPr lang="fi-FI" dirty="0" smtClean="0"/>
              <a:t>. Röntgen-säteily, </a:t>
            </a:r>
            <a:r>
              <a:rPr lang="fi-FI" dirty="0" err="1" smtClean="0"/>
              <a:t>fononit</a:t>
            </a:r>
            <a:r>
              <a:rPr lang="fi-FI" dirty="0" smtClean="0"/>
              <a:t> ja elektronitilat kiteisissä aineissa erikseen, yhdessä ja kenttien ajamina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588" y="74212"/>
            <a:ext cx="7988300" cy="1081088"/>
          </a:xfrm>
        </p:spPr>
        <p:txBody>
          <a:bodyPr/>
          <a:lstStyle/>
          <a:p>
            <a:r>
              <a:rPr lang="fi-FI" dirty="0" smtClean="0"/>
              <a:t>Historiaa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498" y="614756"/>
            <a:ext cx="87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Ionikiteiden makroskooppisten muotojen  (sivujen välisten kulmien) ymmärtäminen 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i-FI" dirty="0">
                <a:sym typeface="Wingdings" panose="05000000000000000000" pitchFamily="2" charset="2"/>
              </a:rPr>
              <a:t>T</a:t>
            </a:r>
            <a:r>
              <a:rPr lang="fi-FI" dirty="0" smtClean="0">
                <a:sym typeface="Wingdings" panose="05000000000000000000" pitchFamily="2" charset="2"/>
              </a:rPr>
              <a:t>oistuvat mikroskooppiset rakenteet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i-FI" dirty="0" smtClean="0">
                <a:sym typeface="Wingdings" panose="05000000000000000000" pitchFamily="2" charset="2"/>
              </a:rPr>
              <a:t>Systemaattinen pintojen luokittelu matemaattisten pistehilojen Millerin indeksien avulla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7" y="2445479"/>
            <a:ext cx="3133333" cy="2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90" y="2003636"/>
            <a:ext cx="4900393" cy="41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588" y="74212"/>
            <a:ext cx="7988300" cy="1081088"/>
          </a:xfrm>
        </p:spPr>
        <p:txBody>
          <a:bodyPr/>
          <a:lstStyle/>
          <a:p>
            <a:r>
              <a:rPr lang="fi-FI" dirty="0" smtClean="0"/>
              <a:t>Historiaa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860" y="693635"/>
            <a:ext cx="828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Röntgendiffraktio ( W. &amp; W.L. </a:t>
            </a:r>
            <a:r>
              <a:rPr lang="fi-FI" dirty="0" err="1" smtClean="0"/>
              <a:t>Bragg</a:t>
            </a:r>
            <a:r>
              <a:rPr lang="fi-FI" dirty="0" smtClean="0"/>
              <a:t>, von </a:t>
            </a:r>
            <a:r>
              <a:rPr lang="fi-FI" dirty="0" err="1" smtClean="0"/>
              <a:t>Laue</a:t>
            </a:r>
            <a:r>
              <a:rPr lang="fi-FI" dirty="0" smtClean="0"/>
              <a:t>) </a:t>
            </a:r>
            <a:r>
              <a:rPr lang="fi-FI" dirty="0" smtClean="0">
                <a:sym typeface="Wingdings" panose="05000000000000000000" pitchFamily="2" charset="2"/>
              </a:rPr>
              <a:t> Atomit periodisissa kidehiloissa, joiden luokittelu voitiin perustaa  aiemmin tutkittuihin matemaattisiin pistehiloihin (</a:t>
            </a:r>
            <a:r>
              <a:rPr lang="fi-FI" dirty="0" err="1" smtClean="0">
                <a:sym typeface="Wingdings" panose="05000000000000000000" pitchFamily="2" charset="2"/>
              </a:rPr>
              <a:t>Frankenheim</a:t>
            </a:r>
            <a:r>
              <a:rPr lang="fi-FI" dirty="0" smtClean="0">
                <a:sym typeface="Wingdings" panose="05000000000000000000" pitchFamily="2" charset="2"/>
              </a:rPr>
              <a:t>, </a:t>
            </a:r>
            <a:r>
              <a:rPr lang="fi-FI" dirty="0" err="1" smtClean="0">
                <a:sym typeface="Wingdings" panose="05000000000000000000" pitchFamily="2" charset="2"/>
              </a:rPr>
              <a:t>Bravais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42" y="2646057"/>
            <a:ext cx="4371429" cy="3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624" y="296849"/>
            <a:ext cx="3607026" cy="556079"/>
          </a:xfrm>
        </p:spPr>
        <p:txBody>
          <a:bodyPr/>
          <a:lstStyle/>
          <a:p>
            <a:r>
              <a:rPr lang="fi-FI" dirty="0" smtClean="0"/>
              <a:t>Hila (</a:t>
            </a:r>
            <a:r>
              <a:rPr lang="fi-FI" dirty="0" err="1" smtClean="0"/>
              <a:t>Bravais</a:t>
            </a:r>
            <a:r>
              <a:rPr lang="fi-FI" dirty="0" smtClean="0"/>
              <a:t> -hila)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5976" y="1029738"/>
            <a:ext cx="810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Määritelmä: Matemaattinen käsite. Ääretön säännöllinen ja diskreetti pistejoukko, joka näyttää jokaisesta pisteestä katsottuna samanlaiselta mukaan lukien pisteiden suuntautumisen ”kiinteän taustan” suuntien suhteen. </a:t>
            </a:r>
            <a:endParaRPr lang="fi-FI" dirty="0"/>
          </a:p>
        </p:txBody>
      </p:sp>
      <p:grpSp>
        <p:nvGrpSpPr>
          <p:cNvPr id="24" name="Group 23"/>
          <p:cNvGrpSpPr/>
          <p:nvPr/>
        </p:nvGrpSpPr>
        <p:grpSpPr>
          <a:xfrm>
            <a:off x="544893" y="2397940"/>
            <a:ext cx="3658013" cy="2443191"/>
            <a:chOff x="217488" y="3028681"/>
            <a:chExt cx="3658013" cy="2443191"/>
          </a:xfrm>
        </p:grpSpPr>
        <p:grpSp>
          <p:nvGrpSpPr>
            <p:cNvPr id="9" name="Group 8"/>
            <p:cNvGrpSpPr/>
            <p:nvPr/>
          </p:nvGrpSpPr>
          <p:grpSpPr>
            <a:xfrm>
              <a:off x="217488" y="3079175"/>
              <a:ext cx="3658013" cy="2392697"/>
              <a:chOff x="217488" y="3079175"/>
              <a:chExt cx="3658013" cy="2392697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488" y="3436884"/>
                <a:ext cx="3658013" cy="20349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782034" y="3079175"/>
              <a:ext cx="990600" cy="395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895" name="Equation" r:id="rId4" imgW="583920" imgH="215640" progId="Equation.3">
                      <p:embed/>
                    </p:oleObj>
                  </mc:Choice>
                  <mc:Fallback>
                    <p:oleObj name="Equation" r:id="rId4" imgW="583920" imgH="215640" progId="Equation.3">
                      <p:embed/>
                      <p:pic>
                        <p:nvPicPr>
                          <p:cNvPr id="14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2034" y="3079175"/>
                            <a:ext cx="990600" cy="39528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" name="Straight Arrow Connector 11"/>
              <p:cNvCxnSpPr/>
              <p:nvPr/>
            </p:nvCxnSpPr>
            <p:spPr>
              <a:xfrm flipH="1">
                <a:off x="2551100" y="3311817"/>
                <a:ext cx="230934" cy="3150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2674044" y="3104350"/>
              <a:ext cx="1075764" cy="353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Rectangle 12"/>
            <p:cNvSpPr/>
            <p:nvPr/>
          </p:nvSpPr>
          <p:spPr>
            <a:xfrm rot="18145732">
              <a:off x="2493228" y="3284281"/>
              <a:ext cx="645232" cy="134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 rot="18145732">
              <a:off x="304115" y="4733946"/>
              <a:ext cx="394632" cy="285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 rot="18145732">
              <a:off x="587318" y="5094561"/>
              <a:ext cx="394632" cy="247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99462" y="4641378"/>
              <a:ext cx="276625" cy="486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1042" y="5185065"/>
              <a:ext cx="2236054" cy="10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01673" y="5040736"/>
            <a:ext cx="691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2D yleinen hila                                       Tämä ei ole hila. Miksi ei? </a:t>
            </a:r>
            <a:endParaRPr lang="fi-FI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50" y="2724955"/>
            <a:ext cx="28765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934" y="73093"/>
            <a:ext cx="3607026" cy="556079"/>
          </a:xfrm>
        </p:spPr>
        <p:txBody>
          <a:bodyPr/>
          <a:lstStyle/>
          <a:p>
            <a:r>
              <a:rPr lang="fi-FI" dirty="0" smtClean="0"/>
              <a:t>Hila (</a:t>
            </a:r>
            <a:r>
              <a:rPr lang="fi-FI" dirty="0" err="1" smtClean="0"/>
              <a:t>Bravais</a:t>
            </a:r>
            <a:r>
              <a:rPr lang="fi-FI" dirty="0" smtClean="0"/>
              <a:t> -hila)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A83BC1-1FE6-446C-A567-802BE73925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582" y="629533"/>
            <a:ext cx="810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Seuraus: Alkeisvektorit </a:t>
            </a:r>
            <a:r>
              <a:rPr lang="fi-FI" dirty="0"/>
              <a:t>(</a:t>
            </a:r>
            <a:r>
              <a:rPr lang="fi-FI" dirty="0" err="1"/>
              <a:t>primitive</a:t>
            </a:r>
            <a:r>
              <a:rPr lang="fi-FI" dirty="0"/>
              <a:t> </a:t>
            </a:r>
            <a:r>
              <a:rPr lang="fi-FI" dirty="0" err="1"/>
              <a:t>lattice</a:t>
            </a:r>
            <a:r>
              <a:rPr lang="fi-FI" dirty="0"/>
              <a:t> </a:t>
            </a:r>
            <a:r>
              <a:rPr lang="fi-FI" dirty="0" err="1"/>
              <a:t>vectors</a:t>
            </a:r>
            <a:r>
              <a:rPr lang="fi-FI" dirty="0"/>
              <a:t>) </a:t>
            </a:r>
            <a:r>
              <a:rPr lang="fi-FI" dirty="0" smtClean="0"/>
              <a:t>virittävät hilan kaikki pisteet kokonaislukukertoimien avulla. </a:t>
            </a:r>
            <a:endParaRPr lang="fi-FI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277892"/>
              </p:ext>
            </p:extLst>
          </p:nvPr>
        </p:nvGraphicFramePr>
        <p:xfrm>
          <a:off x="415924" y="1348512"/>
          <a:ext cx="8312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6" name="Equation" r:id="rId3" imgW="4508280" imgH="457200" progId="Equation.DSMT4">
                  <p:embed/>
                </p:oleObj>
              </mc:Choice>
              <mc:Fallback>
                <p:oleObj name="Equation" r:id="rId3" imgW="4508280" imgH="4572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4" y="1348512"/>
                        <a:ext cx="8312150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271247" y="2293028"/>
            <a:ext cx="2958887" cy="2982813"/>
            <a:chOff x="5348087" y="2823758"/>
            <a:chExt cx="2958887" cy="298281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087" y="2823758"/>
              <a:ext cx="2958887" cy="2982813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 flipV="1">
              <a:off x="6162595" y="4855251"/>
              <a:ext cx="806824" cy="8428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154911" y="3944448"/>
              <a:ext cx="0" cy="98740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5962211" y="4763287"/>
              <a:ext cx="192700" cy="16856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688737" y="4856619"/>
            <a:ext cx="258763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37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3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8737" y="4856619"/>
                          <a:ext cx="258763" cy="3952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5789479" y="4809552"/>
            <a:ext cx="301625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38" name="Equation" r:id="rId8" imgW="177480" imgH="215640" progId="Equation.3">
                    <p:embed/>
                  </p:oleObj>
                </mc:Choice>
                <mc:Fallback>
                  <p:oleObj name="Equation" r:id="rId8" imgW="177480" imgH="215640" progId="Equation.3">
                    <p:embed/>
                    <p:pic>
                      <p:nvPicPr>
                        <p:cNvPr id="3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9479" y="4809552"/>
                          <a:ext cx="301625" cy="3952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177963" y="4011213"/>
            <a:ext cx="27940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39" name="Equation" r:id="rId10" imgW="164880" imgH="228600" progId="Equation.3">
                    <p:embed/>
                  </p:oleObj>
                </mc:Choice>
                <mc:Fallback>
                  <p:oleObj name="Equation" r:id="rId10" imgW="164880" imgH="228600" progId="Equation.3">
                    <p:embed/>
                    <p:pic>
                      <p:nvPicPr>
                        <p:cNvPr id="3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7963" y="4011213"/>
                          <a:ext cx="279400" cy="4175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6" name="Straight Connector 35"/>
          <p:cNvCxnSpPr/>
          <p:nvPr/>
        </p:nvCxnSpPr>
        <p:spPr>
          <a:xfrm flipV="1">
            <a:off x="1713540" y="946878"/>
            <a:ext cx="1301803" cy="61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7200" y="5691948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8" name="TextBox 17"/>
          <p:cNvSpPr txBox="1"/>
          <p:nvPr/>
        </p:nvSpPr>
        <p:spPr>
          <a:xfrm>
            <a:off x="129288" y="5764784"/>
            <a:ext cx="881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Voidaan ymmärtää myös: Hilan muodostaa ääretön joukko hilavektoreita </a:t>
            </a:r>
            <a:r>
              <a:rPr lang="fi-FI" b="1" dirty="0" smtClean="0"/>
              <a:t>R</a:t>
            </a:r>
            <a:r>
              <a:rPr lang="fi-FI" dirty="0" smtClean="0"/>
              <a:t> siten, että kahden vektorin summa kuuluu myös joukkoon (suljettu joukko yhteenlaskussa).</a:t>
            </a:r>
            <a:endParaRPr lang="fi-FI" dirty="0"/>
          </a:p>
        </p:txBody>
      </p:sp>
      <p:grpSp>
        <p:nvGrpSpPr>
          <p:cNvPr id="48" name="Group 47"/>
          <p:cNvGrpSpPr/>
          <p:nvPr/>
        </p:nvGrpSpPr>
        <p:grpSpPr>
          <a:xfrm>
            <a:off x="1182423" y="3694559"/>
            <a:ext cx="2352584" cy="1583438"/>
            <a:chOff x="1182423" y="3694559"/>
            <a:chExt cx="2352584" cy="1583438"/>
          </a:xfrm>
        </p:grpSpPr>
        <p:grpSp>
          <p:nvGrpSpPr>
            <p:cNvPr id="46" name="Group 45"/>
            <p:cNvGrpSpPr/>
            <p:nvPr/>
          </p:nvGrpSpPr>
          <p:grpSpPr>
            <a:xfrm>
              <a:off x="1182423" y="3694559"/>
              <a:ext cx="963755" cy="477871"/>
              <a:chOff x="1182423" y="3694559"/>
              <a:chExt cx="963755" cy="477871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1375442" y="3749808"/>
                <a:ext cx="238205" cy="422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1375441" y="3749808"/>
                <a:ext cx="683880" cy="422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182423" y="3694559"/>
                <a:ext cx="442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b="1" dirty="0" smtClean="0"/>
                  <a:t>a</a:t>
                </a:r>
                <a:r>
                  <a:rPr lang="fi-FI" sz="1600" b="1" baseline="-25000" dirty="0" smtClean="0"/>
                  <a:t>2</a:t>
                </a:r>
                <a:r>
                  <a:rPr lang="fi-FI" sz="1600" b="1" dirty="0" smtClean="0"/>
                  <a:t>´</a:t>
                </a:r>
                <a:endParaRPr lang="fi-FI" sz="16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703428" y="3809867"/>
                <a:ext cx="442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600" b="1" dirty="0" smtClean="0"/>
                  <a:t>a</a:t>
                </a:r>
                <a:r>
                  <a:rPr lang="fi-FI" sz="1600" b="1" baseline="-25000" dirty="0"/>
                  <a:t>1</a:t>
                </a:r>
                <a:r>
                  <a:rPr lang="fi-FI" sz="1600" b="1" dirty="0" smtClean="0"/>
                  <a:t>´</a:t>
                </a:r>
                <a:endParaRPr lang="fi-FI" sz="1600" b="1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375441" y="4631666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Alkeisvektorit eivät </a:t>
              </a:r>
            </a:p>
            <a:p>
              <a:r>
                <a:rPr lang="fi-FI" dirty="0"/>
                <a:t>o</a:t>
              </a:r>
              <a:r>
                <a:rPr lang="fi-FI" dirty="0" smtClean="0"/>
                <a:t>le yksikäsitteisiä!</a:t>
              </a:r>
              <a:endParaRPr lang="fi-FI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1855" y="2307897"/>
            <a:ext cx="2959643" cy="2093221"/>
            <a:chOff x="281855" y="2307897"/>
            <a:chExt cx="2959643" cy="2093221"/>
          </a:xfrm>
        </p:grpSpPr>
        <p:grpSp>
          <p:nvGrpSpPr>
            <p:cNvPr id="21" name="Group 20"/>
            <p:cNvGrpSpPr/>
            <p:nvPr/>
          </p:nvGrpSpPr>
          <p:grpSpPr>
            <a:xfrm>
              <a:off x="281855" y="2553705"/>
              <a:ext cx="2922387" cy="1847413"/>
              <a:chOff x="217488" y="3311817"/>
              <a:chExt cx="3658013" cy="2160055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7488" y="3436884"/>
                <a:ext cx="3658013" cy="20349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 flipH="1">
                <a:off x="2551100" y="3311817"/>
                <a:ext cx="230934" cy="3150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2330671" y="2307897"/>
              <a:ext cx="9108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2</a:t>
              </a:r>
              <a:r>
                <a:rPr lang="fi-FI" sz="1600" b="1" dirty="0" smtClean="0"/>
                <a:t>a</a:t>
              </a:r>
              <a:r>
                <a:rPr lang="fi-FI" sz="1600" b="1" baseline="-25000" dirty="0" smtClean="0"/>
                <a:t>1</a:t>
              </a:r>
              <a:r>
                <a:rPr lang="fi-FI" sz="1600" dirty="0" smtClean="0"/>
                <a:t>+3</a:t>
              </a:r>
              <a:r>
                <a:rPr lang="fi-FI" sz="1600" b="1" dirty="0" smtClean="0"/>
                <a:t>a</a:t>
              </a:r>
              <a:r>
                <a:rPr lang="fi-FI" sz="1600" b="1" baseline="-25000" dirty="0" smtClean="0"/>
                <a:t>2</a:t>
              </a:r>
              <a:endParaRPr lang="fi-FI" sz="16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4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aalto_Scien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aalto_Science</Template>
  <TotalTime>21194</TotalTime>
  <Words>1362</Words>
  <Application>Microsoft Office PowerPoint</Application>
  <PresentationFormat>On-screen Show (4:3)</PresentationFormat>
  <Paragraphs>278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Georgia</vt:lpstr>
      <vt:lpstr>Helvetica</vt:lpstr>
      <vt:lpstr>Symbol</vt:lpstr>
      <vt:lpstr>Wingdings</vt:lpstr>
      <vt:lpstr>aalto_Science</vt:lpstr>
      <vt:lpstr>Equation</vt:lpstr>
      <vt:lpstr>PHYS-C0240 Materiaalifysiikka (5op), Kevät 2019</vt:lpstr>
      <vt:lpstr>PowerPoint Presentation</vt:lpstr>
      <vt:lpstr>Hilat ja kidehilat</vt:lpstr>
      <vt:lpstr>PowerPoint Presentation</vt:lpstr>
      <vt:lpstr>(2 ja) 3D atomistiset mallit, kidehilat</vt:lpstr>
      <vt:lpstr>Historiaa</vt:lpstr>
      <vt:lpstr>Historiaa</vt:lpstr>
      <vt:lpstr>Hila (Bravais -hila)</vt:lpstr>
      <vt:lpstr>Hila (Bravais -hila)</vt:lpstr>
      <vt:lpstr>PowerPoint Presentation</vt:lpstr>
      <vt:lpstr>PowerPoint Presentation</vt:lpstr>
      <vt:lpstr>PowerPoint Presentation</vt:lpstr>
      <vt:lpstr>PowerPoint Presentation</vt:lpstr>
      <vt:lpstr>Kuutiolliset hilat</vt:lpstr>
      <vt:lpstr>BCC:n ja FCC:n alkeiskopit</vt:lpstr>
      <vt:lpstr>BCC:n ja FCC:n Wigner-Seitz alkeiskopit</vt:lpstr>
      <vt:lpstr>HILA, KANTA JA KIDE</vt:lpstr>
      <vt:lpstr>HILA, KANTA JA KIDE</vt:lpstr>
      <vt:lpstr>PowerPoint Presentation</vt:lpstr>
      <vt:lpstr>Tiivispakkaukset: FCC ja HCP</vt:lpstr>
      <vt:lpstr>Tiivispakkaukset: FCC ja HCP</vt:lpstr>
      <vt:lpstr>Timantti ja grafiitti, kovalenttisia aineita</vt:lpstr>
      <vt:lpstr>Yhdistepuolijohteita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Tfy-0.3233 Materiaalifysiikka I (5op), kevät 2011</dc:title>
  <dc:creator>fit</dc:creator>
  <cp:lastModifiedBy>Puska Martti</cp:lastModifiedBy>
  <cp:revision>982</cp:revision>
  <cp:lastPrinted>2015-03-09T13:41:09Z</cp:lastPrinted>
  <dcterms:created xsi:type="dcterms:W3CDTF">2006-08-16T00:00:00Z</dcterms:created>
  <dcterms:modified xsi:type="dcterms:W3CDTF">2019-05-08T08:46:11Z</dcterms:modified>
</cp:coreProperties>
</file>