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95" r:id="rId2"/>
    <p:sldId id="479" r:id="rId3"/>
    <p:sldId id="480" r:id="rId4"/>
    <p:sldId id="473" r:id="rId5"/>
    <p:sldId id="493" r:id="rId6"/>
    <p:sldId id="432" r:id="rId7"/>
    <p:sldId id="436" r:id="rId8"/>
    <p:sldId id="441" r:id="rId9"/>
    <p:sldId id="474" r:id="rId10"/>
    <p:sldId id="437" r:id="rId11"/>
    <p:sldId id="438" r:id="rId12"/>
    <p:sldId id="469" r:id="rId13"/>
    <p:sldId id="439" r:id="rId14"/>
    <p:sldId id="440" r:id="rId15"/>
    <p:sldId id="444" r:id="rId16"/>
    <p:sldId id="475" r:id="rId17"/>
    <p:sldId id="481" r:id="rId18"/>
    <p:sldId id="448" r:id="rId19"/>
    <p:sldId id="459" r:id="rId20"/>
    <p:sldId id="460" r:id="rId21"/>
    <p:sldId id="461" r:id="rId22"/>
    <p:sldId id="454" r:id="rId23"/>
    <p:sldId id="462" r:id="rId24"/>
    <p:sldId id="497" r:id="rId25"/>
    <p:sldId id="496" r:id="rId26"/>
    <p:sldId id="466" r:id="rId27"/>
    <p:sldId id="483" r:id="rId28"/>
    <p:sldId id="4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 snapToGrid="0">
      <p:cViewPr varScale="1">
        <p:scale>
          <a:sx n="154" d="100"/>
          <a:sy n="154" d="100"/>
        </p:scale>
        <p:origin x="201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4.wmf"/><Relationship Id="rId1" Type="http://schemas.openxmlformats.org/officeDocument/2006/relationships/image" Target="../media/image96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55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5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AF2-B2C3-4193-A79F-6034679F44EC}" type="datetimeFigureOut">
              <a:rPr lang="fi-FI" smtClean="0"/>
              <a:t>9.5.2019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0158-E5E3-49B4-AA27-0F1DF085F5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3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49041-8AC7-4926-95E3-14DA813E8FB7}" type="datetime1">
              <a:rPr lang="en-US" smtClean="0"/>
              <a:t>5/9/2019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9706-1E1D-4C83-9F08-DCAA8B34A8FB}" type="datetime1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A491-D97B-41B3-81C6-EAD372D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BC83-56D2-4872-8EEA-BB02EDD06796}" type="datetime1">
              <a:rPr lang="en-US" smtClean="0"/>
              <a:t>5/9/2019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BC1-1FE6-446C-A567-802BE73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448-4FCA-4535-AE11-025CBAC55391}" type="datetime1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33DE-2C81-42CB-88E2-81A316C0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DCC0-FE19-4847-946F-F47484F5F5C0}" type="datetime1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00D-1929-4D89-BF9E-65B5502B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5BA2-C939-4E27-B298-0FEE41DDCC48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51F9-2EAB-4990-902E-03E24A81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B0EE-D59E-4CEF-96DF-41845A879EA7}" type="datetime1">
              <a:rPr lang="en-US" smtClean="0"/>
              <a:t>5/9/2019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531-9D24-4364-8259-44B64DD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7D545-AB30-428B-A15E-128D238BF7FE}" type="datetime1">
              <a:rPr lang="en-US" smtClean="0"/>
              <a:t>5/9/2019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lto_EN_Science_13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4DF7-0A1B-450B-AB21-B4668D5A2B6A}" type="datetime1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889-3339-435A-8AF9-B2C57C81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B14-C944-4F5E-9BB9-A447BFFD38A1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8F7-896B-4135-A4D1-0F0914EA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EN_Science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3746CA-4289-42DB-B7C1-DDE25D425274}" type="datetime1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7D213-3D0B-462A-9182-936F4F2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2" r:id="rId7"/>
    <p:sldLayoutId id="2147483673" r:id="rId8"/>
    <p:sldLayoutId id="2147483664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3.wmf"/><Relationship Id="rId26" Type="http://schemas.openxmlformats.org/officeDocument/2006/relationships/oleObject" Target="../embeddings/oleObject39.bin"/><Relationship Id="rId39" Type="http://schemas.openxmlformats.org/officeDocument/2006/relationships/oleObject" Target="../embeddings/oleObject46.bin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50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46.wmf"/><Relationship Id="rId33" Type="http://schemas.openxmlformats.org/officeDocument/2006/relationships/oleObject" Target="../embeddings/oleObject43.bin"/><Relationship Id="rId38" Type="http://schemas.openxmlformats.org/officeDocument/2006/relationships/image" Target="../media/image52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8.bin"/><Relationship Id="rId32" Type="http://schemas.openxmlformats.org/officeDocument/2006/relationships/image" Target="../media/image49.wmf"/><Relationship Id="rId37" Type="http://schemas.openxmlformats.org/officeDocument/2006/relationships/oleObject" Target="../embeddings/oleObject45.bin"/><Relationship Id="rId40" Type="http://schemas.openxmlformats.org/officeDocument/2006/relationships/image" Target="../media/image53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54.PNG"/><Relationship Id="rId28" Type="http://schemas.openxmlformats.org/officeDocument/2006/relationships/oleObject" Target="../embeddings/oleObject40.bin"/><Relationship Id="rId36" Type="http://schemas.openxmlformats.org/officeDocument/2006/relationships/image" Target="../media/image51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41.bin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11" Type="http://schemas.openxmlformats.org/officeDocument/2006/relationships/image" Target="../media/image580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4.wmf"/><Relationship Id="rId18" Type="http://schemas.openxmlformats.org/officeDocument/2006/relationships/image" Target="../media/image720.png"/><Relationship Id="rId3" Type="http://schemas.openxmlformats.org/officeDocument/2006/relationships/image" Target="../media/image68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image" Target="../media/image84.png"/><Relationship Id="rId21" Type="http://schemas.openxmlformats.org/officeDocument/2006/relationships/image" Target="../media/image77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70.bin"/><Relationship Id="rId32" Type="http://schemas.openxmlformats.org/officeDocument/2006/relationships/oleObject" Target="../embeddings/oleObject74.bin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73.bin"/><Relationship Id="rId8" Type="http://schemas.openxmlformats.org/officeDocument/2006/relationships/oleObject" Target="../embeddings/oleObject6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83.bin"/><Relationship Id="rId26" Type="http://schemas.openxmlformats.org/officeDocument/2006/relationships/image" Target="../media/image100.wmf"/><Relationship Id="rId3" Type="http://schemas.openxmlformats.org/officeDocument/2006/relationships/image" Target="../media/image102.emf"/><Relationship Id="rId7" Type="http://schemas.openxmlformats.org/officeDocument/2006/relationships/image" Target="../media/image101.png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99.wmf"/><Relationship Id="rId25" Type="http://schemas.openxmlformats.org/officeDocument/2006/relationships/oleObject" Target="../embeddings/oleObject86.bin"/><Relationship Id="rId33" Type="http://schemas.openxmlformats.org/officeDocument/2006/relationships/image" Target="../media/image95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0.png"/><Relationship Id="rId11" Type="http://schemas.openxmlformats.org/officeDocument/2006/relationships/image" Target="../media/image94.wmf"/><Relationship Id="rId24" Type="http://schemas.openxmlformats.org/officeDocument/2006/relationships/image" Target="../media/image102.png"/><Relationship Id="rId32" Type="http://schemas.openxmlformats.org/officeDocument/2006/relationships/oleObject" Target="../embeddings/oleObject88.bin"/><Relationship Id="rId5" Type="http://schemas.openxmlformats.org/officeDocument/2006/relationships/image" Target="../media/image99.png"/><Relationship Id="rId15" Type="http://schemas.openxmlformats.org/officeDocument/2006/relationships/image" Target="../media/image98.wmf"/><Relationship Id="rId23" Type="http://schemas.openxmlformats.org/officeDocument/2006/relationships/image" Target="../media/image104.wmf"/><Relationship Id="rId28" Type="http://schemas.openxmlformats.org/officeDocument/2006/relationships/image" Target="../media/image104.png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99.wmf"/><Relationship Id="rId31" Type="http://schemas.openxmlformats.org/officeDocument/2006/relationships/image" Target="../media/image101.wmf"/><Relationship Id="rId4" Type="http://schemas.openxmlformats.org/officeDocument/2006/relationships/image" Target="../media/image98.pn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03.png"/><Relationship Id="rId30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png"/><Relationship Id="rId18" Type="http://schemas.openxmlformats.org/officeDocument/2006/relationships/image" Target="../media/image113.png"/><Relationship Id="rId3" Type="http://schemas.openxmlformats.org/officeDocument/2006/relationships/oleObject" Target="../embeddings/oleObject89.bin"/><Relationship Id="rId21" Type="http://schemas.openxmlformats.org/officeDocument/2006/relationships/image" Target="../media/image116.pn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9.wmf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95.bin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110.wmf"/><Relationship Id="rId10" Type="http://schemas.openxmlformats.org/officeDocument/2006/relationships/image" Target="../media/image108.wmf"/><Relationship Id="rId19" Type="http://schemas.openxmlformats.org/officeDocument/2006/relationships/image" Target="../media/image1140.png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23.png"/><Relationship Id="rId18" Type="http://schemas.openxmlformats.org/officeDocument/2006/relationships/oleObject" Target="../embeddings/oleObject97.bin"/><Relationship Id="rId3" Type="http://schemas.openxmlformats.org/officeDocument/2006/relationships/image" Target="../media/image102.emf"/><Relationship Id="rId21" Type="http://schemas.openxmlformats.org/officeDocument/2006/relationships/image" Target="../media/image116.wmf"/><Relationship Id="rId7" Type="http://schemas.openxmlformats.org/officeDocument/2006/relationships/image" Target="../media/image1010.png"/><Relationship Id="rId12" Type="http://schemas.openxmlformats.org/officeDocument/2006/relationships/image" Target="../media/image55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0.pn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990.png"/><Relationship Id="rId15" Type="http://schemas.openxmlformats.org/officeDocument/2006/relationships/image" Target="../media/image88.png"/><Relationship Id="rId23" Type="http://schemas.openxmlformats.org/officeDocument/2006/relationships/image" Target="../media/image117.wmf"/><Relationship Id="rId10" Type="http://schemas.openxmlformats.org/officeDocument/2006/relationships/image" Target="../media/image55.wmf"/><Relationship Id="rId19" Type="http://schemas.openxmlformats.org/officeDocument/2006/relationships/image" Target="../media/image115.wmf"/><Relationship Id="rId4" Type="http://schemas.openxmlformats.org/officeDocument/2006/relationships/image" Target="../media/image980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90.png"/><Relationship Id="rId22" Type="http://schemas.openxmlformats.org/officeDocument/2006/relationships/oleObject" Target="../embeddings/oleObject9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0.jp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7772400" cy="1331913"/>
          </a:xfrm>
        </p:spPr>
        <p:txBody>
          <a:bodyPr/>
          <a:lstStyle/>
          <a:p>
            <a:pPr eaLnBrk="1" hangingPunct="1"/>
            <a:r>
              <a:rPr lang="fi-FI" dirty="0" smtClean="0"/>
              <a:t>PHYS-C0240 Materiaalifysiikka (5op), Kevät 2019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573088" y="3505200"/>
            <a:ext cx="6284912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dirty="0" err="1"/>
              <a:t>Emppu</a:t>
            </a:r>
            <a:r>
              <a:rPr lang="fi-FI" sz="2000" dirty="0"/>
              <a:t> </a:t>
            </a:r>
            <a:r>
              <a:rPr lang="fi-FI" sz="2000" dirty="0" smtClean="0"/>
              <a:t>Salonen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Martti Puska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err="1" smtClean="0"/>
              <a:t>Kristoffer</a:t>
            </a:r>
            <a:r>
              <a:rPr lang="fi-FI" sz="2000" dirty="0" smtClean="0"/>
              <a:t> </a:t>
            </a:r>
            <a:r>
              <a:rPr lang="fi-FI" sz="2000" dirty="0" err="1" smtClean="0"/>
              <a:t>Simula</a:t>
            </a: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Luento 5, </a:t>
            </a:r>
            <a:r>
              <a:rPr lang="fi-FI" sz="2000" dirty="0" smtClean="0"/>
              <a:t>torstai 16.5.2019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OSA 1: Käänteishila</a:t>
            </a:r>
            <a:endParaRPr lang="fi-FI" sz="2000" dirty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5088" y="5961063"/>
            <a:ext cx="1960562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65592" y="5961063"/>
            <a:ext cx="287846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sz="1800" dirty="0" smtClean="0"/>
              <a:t>1</a:t>
            </a: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7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3088" y="5961063"/>
            <a:ext cx="2047875" cy="17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646710" y="86927"/>
            <a:ext cx="7988300" cy="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 3D, 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Hilatasot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 ja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hilatasoperheet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2508" y="776683"/>
            <a:ext cx="8304415" cy="2774165"/>
            <a:chOff x="322508" y="776683"/>
            <a:chExt cx="8304415" cy="277416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5187871" y="776683"/>
              <a:ext cx="3439052" cy="2774165"/>
              <a:chOff x="2157413" y="1421854"/>
              <a:chExt cx="4920456" cy="3985295"/>
            </a:xfrm>
          </p:grpSpPr>
          <p:pic>
            <p:nvPicPr>
              <p:cNvPr id="11" name="Picture 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57413" y="1421854"/>
                <a:ext cx="4819650" cy="196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67744" y="3645024"/>
                <a:ext cx="4810125" cy="176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771676" y="2925470"/>
                <a:ext cx="360305" cy="215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12890" y="3190626"/>
                <a:ext cx="360304" cy="215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82674" y="2974690"/>
                <a:ext cx="358717" cy="215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43102" y="5191213"/>
                <a:ext cx="360304" cy="215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60489" y="5168984"/>
                <a:ext cx="360305" cy="215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2508" y="1210801"/>
              <a:ext cx="2634054" cy="147732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Määritellään kolmen</a:t>
              </a:r>
            </a:p>
            <a:p>
              <a:r>
                <a:rPr lang="fi-FI" dirty="0" smtClean="0"/>
                <a:t>hilapisteen avulla, jotka </a:t>
              </a:r>
            </a:p>
            <a:p>
              <a:r>
                <a:rPr lang="fi-FI" dirty="0"/>
                <a:t>e</a:t>
              </a:r>
              <a:r>
                <a:rPr lang="fi-FI" dirty="0" smtClean="0"/>
                <a:t>ivät samalla suoralla.</a:t>
              </a:r>
            </a:p>
            <a:p>
              <a:r>
                <a:rPr lang="fi-FI" dirty="0" smtClean="0"/>
                <a:t>Tasolla ääretön määrä</a:t>
              </a:r>
            </a:p>
            <a:p>
              <a:r>
                <a:rPr lang="fi-FI" dirty="0"/>
                <a:t>h</a:t>
              </a:r>
              <a:r>
                <a:rPr lang="fi-FI" dirty="0" smtClean="0"/>
                <a:t>ilapisteitä.</a:t>
              </a:r>
              <a:endParaRPr lang="fi-FI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22508" y="841469"/>
              <a:ext cx="1514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Hilataso</a:t>
              </a:r>
              <a:endParaRPr lang="fi-FI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3464" y="4206795"/>
            <a:ext cx="2524091" cy="2319418"/>
            <a:chOff x="6363464" y="4206795"/>
            <a:chExt cx="2524091" cy="2319418"/>
          </a:xfrm>
        </p:grpSpPr>
        <p:sp>
          <p:nvSpPr>
            <p:cNvPr id="24" name="TextShape 4"/>
            <p:cNvSpPr txBox="1">
              <a:spLocks noChangeArrowheads="1"/>
            </p:cNvSpPr>
            <p:nvPr/>
          </p:nvSpPr>
          <p:spPr bwMode="auto">
            <a:xfrm>
              <a:off x="6858000" y="6145213"/>
              <a:ext cx="17033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3464" y="4206795"/>
              <a:ext cx="2524091" cy="199910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735709" y="6243033"/>
              <a:ext cx="1947969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Tämä </a:t>
              </a:r>
              <a:r>
                <a:rPr lang="fi-FI" sz="1200" i="1" dirty="0" smtClean="0"/>
                <a:t>ei</a:t>
              </a:r>
              <a:r>
                <a:rPr lang="fi-FI" sz="1200" dirty="0" smtClean="0"/>
                <a:t> ole hilatasoperhe</a:t>
              </a:r>
              <a:endParaRPr lang="fi-FI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2508" y="3170867"/>
            <a:ext cx="5546518" cy="3482538"/>
            <a:chOff x="322508" y="3170867"/>
            <a:chExt cx="5546518" cy="3482538"/>
          </a:xfrm>
        </p:grpSpPr>
        <p:grpSp>
          <p:nvGrpSpPr>
            <p:cNvPr id="18" name="Group 17"/>
            <p:cNvGrpSpPr/>
            <p:nvPr/>
          </p:nvGrpSpPr>
          <p:grpSpPr>
            <a:xfrm>
              <a:off x="322508" y="3170867"/>
              <a:ext cx="5546518" cy="3482538"/>
              <a:chOff x="322508" y="3170867"/>
              <a:chExt cx="5546518" cy="348253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22508" y="3170867"/>
                <a:ext cx="160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Hilatasoperhe</a:t>
                </a:r>
                <a:endParaRPr lang="fi-FI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22508" y="3562126"/>
                <a:ext cx="4821892" cy="64633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Tasavälisten </a:t>
                </a:r>
                <a:r>
                  <a:rPr lang="fi-FI" dirty="0"/>
                  <a:t>ja samansuuntaisten hilatasojen </a:t>
                </a:r>
                <a:r>
                  <a:rPr lang="fi-FI" dirty="0" smtClean="0"/>
                  <a:t>joukko</a:t>
                </a:r>
                <a:r>
                  <a:rPr lang="fi-FI" dirty="0"/>
                  <a:t>.</a:t>
                </a:r>
                <a:r>
                  <a:rPr lang="fi-FI" dirty="0" smtClean="0"/>
                  <a:t> Sisältää </a:t>
                </a:r>
                <a:r>
                  <a:rPr lang="fi-FI" dirty="0"/>
                  <a:t>kaikki hilan </a:t>
                </a:r>
                <a:r>
                  <a:rPr lang="fi-FI" dirty="0" smtClean="0"/>
                  <a:t>pisteet.</a:t>
                </a:r>
                <a:endParaRPr lang="fi-FI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296" y="4633739"/>
                <a:ext cx="2519611" cy="201966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1173" y="4612401"/>
                <a:ext cx="1957853" cy="2041004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 flipV="1">
              <a:off x="1177606" y="4149378"/>
              <a:ext cx="2802724" cy="362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2404054" y="6490746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011673" y="37503"/>
            <a:ext cx="7988300" cy="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 3D, 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Käänteishila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367" y="495729"/>
            <a:ext cx="687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Määritellään hilatasoperhettä vastaavat käänteishilan vektorit</a:t>
            </a:r>
            <a:endParaRPr lang="fi-FI" dirty="0"/>
          </a:p>
        </p:txBody>
      </p:sp>
      <p:grpSp>
        <p:nvGrpSpPr>
          <p:cNvPr id="44" name="Group 43"/>
          <p:cNvGrpSpPr/>
          <p:nvPr/>
        </p:nvGrpSpPr>
        <p:grpSpPr>
          <a:xfrm>
            <a:off x="116993" y="1285304"/>
            <a:ext cx="3205126" cy="2941444"/>
            <a:chOff x="121365" y="1181404"/>
            <a:chExt cx="3205126" cy="2941444"/>
          </a:xfrm>
        </p:grpSpPr>
        <p:sp>
          <p:nvSpPr>
            <p:cNvPr id="43" name="TextBox 42"/>
            <p:cNvSpPr txBox="1"/>
            <p:nvPr/>
          </p:nvSpPr>
          <p:spPr>
            <a:xfrm>
              <a:off x="121365" y="1181404"/>
              <a:ext cx="3205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Tasoperhe (kuvassa neliö-hila tai kuutiohilan projektio) </a:t>
              </a:r>
              <a:endParaRPr lang="fi-FI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25668" y="1908106"/>
              <a:ext cx="2597289" cy="2214742"/>
              <a:chOff x="425668" y="1908106"/>
              <a:chExt cx="2597289" cy="22147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76302" y="2077401"/>
                <a:ext cx="2013701" cy="1661450"/>
                <a:chOff x="660826" y="4915993"/>
                <a:chExt cx="2013701" cy="166145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60826" y="4915993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38" name="Oval 37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64455" y="5303837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68084" y="5691681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26" name="Oval 25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71713" y="6079525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20" name="Oval 19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675342" y="6467369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4" name="Oval 13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  <p:cxnSp>
            <p:nvCxnSpPr>
              <p:cNvPr id="45" name="Straight Connector 44"/>
              <p:cNvCxnSpPr/>
              <p:nvPr/>
            </p:nvCxnSpPr>
            <p:spPr>
              <a:xfrm flipH="1">
                <a:off x="491778" y="2031297"/>
                <a:ext cx="2136646" cy="1803036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905434" y="2351314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62184" y="1945971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321388" y="2797037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853700" y="31811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276766" y="3514498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425668" y="1908106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43113" y="19813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459235" y="1953682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1202043" y="3611115"/>
                <a:ext cx="206839" cy="201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978732" y="3666383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 smtClean="0"/>
                  <a:t>1</a:t>
                </a:r>
                <a:endParaRPr lang="fi-FI" baseline="-25000" dirty="0"/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7849287"/>
                  </p:ext>
                </p:extLst>
              </p:nvPr>
            </p:nvGraphicFramePr>
            <p:xfrm>
              <a:off x="2056169" y="3759311"/>
              <a:ext cx="966788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340" name="Equation" r:id="rId3" imgW="672840" imgH="253800" progId="Equation.DSMT4">
                      <p:embed/>
                    </p:oleObj>
                  </mc:Choice>
                  <mc:Fallback>
                    <p:oleObj name="Equation" r:id="rId3" imgW="672840" imgH="253800" progId="Equation.DSMT4">
                      <p:embed/>
                      <p:pic>
                        <p:nvPicPr>
                          <p:cNvPr id="61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6169" y="3759311"/>
                            <a:ext cx="966788" cy="3635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H="1" flipV="1">
                <a:off x="2177193" y="3675240"/>
                <a:ext cx="166661" cy="1840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6459971" y="1433453"/>
            <a:ext cx="2326842" cy="1079560"/>
            <a:chOff x="6459971" y="1312967"/>
            <a:chExt cx="2326842" cy="1079560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416597"/>
                </p:ext>
              </p:extLst>
            </p:nvPr>
          </p:nvGraphicFramePr>
          <p:xfrm>
            <a:off x="8131175" y="2030577"/>
            <a:ext cx="65563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41" name="Equation" r:id="rId5" imgW="457200" imgH="253800" progId="Equation.DSMT4">
                    <p:embed/>
                  </p:oleObj>
                </mc:Choice>
                <mc:Fallback>
                  <p:oleObj name="Equation" r:id="rId5" imgW="457200" imgH="2538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1175" y="2030577"/>
                          <a:ext cx="655638" cy="3619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ight Arrow 70"/>
            <p:cNvSpPr/>
            <p:nvPr/>
          </p:nvSpPr>
          <p:spPr>
            <a:xfrm>
              <a:off x="7033632" y="212930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59971" y="1312967"/>
              <a:ext cx="2278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Tasoperheen tason normaalin suuntaan</a:t>
              </a:r>
              <a:endParaRPr lang="fi-FI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38471" y="2935809"/>
            <a:ext cx="4638890" cy="1003276"/>
            <a:chOff x="3338471" y="2957216"/>
            <a:chExt cx="4638890" cy="1003276"/>
          </a:xfrm>
        </p:grpSpPr>
        <p:sp>
          <p:nvSpPr>
            <p:cNvPr id="79" name="TextBox 78"/>
            <p:cNvSpPr txBox="1"/>
            <p:nvPr/>
          </p:nvSpPr>
          <p:spPr>
            <a:xfrm>
              <a:off x="3437511" y="3314161"/>
              <a:ext cx="259761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Tasoaallon vaihe sama vierekkäisillä tasoilla</a:t>
              </a:r>
              <a:endParaRPr lang="fi-FI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34164" y="3550603"/>
              <a:ext cx="1843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Vrt. 1D –tapaus!</a:t>
              </a:r>
              <a:endParaRPr lang="fi-FI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338471" y="2957216"/>
              <a:ext cx="120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Vaaditaan</a:t>
              </a:r>
              <a:endParaRPr lang="fi-FI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00213" y="4984326"/>
            <a:ext cx="3065913" cy="1302174"/>
            <a:chOff x="2500213" y="5053031"/>
            <a:chExt cx="3065913" cy="1302174"/>
          </a:xfrm>
        </p:grpSpPr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084360"/>
                </p:ext>
              </p:extLst>
            </p:nvPr>
          </p:nvGraphicFramePr>
          <p:xfrm>
            <a:off x="2955044" y="5737668"/>
            <a:ext cx="1908175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42" name="Equation" r:id="rId7" imgW="1333440" imgH="431640" progId="Equation.DSMT4">
                    <p:embed/>
                  </p:oleObj>
                </mc:Choice>
                <mc:Fallback>
                  <p:oleObj name="Equation" r:id="rId7" imgW="1333440" imgH="43164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044" y="5737668"/>
                          <a:ext cx="1908175" cy="6175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2715834" y="5053031"/>
              <a:ext cx="285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Tasoperhettä 1 vastaavat käänteishilan (KH) vektorit</a:t>
              </a:r>
              <a:endParaRPr lang="fi-FI" dirty="0"/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2500213" y="595928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09416" y="4981200"/>
            <a:ext cx="2651384" cy="1284663"/>
            <a:chOff x="5909416" y="5049905"/>
            <a:chExt cx="2651384" cy="1284663"/>
          </a:xfrm>
        </p:grpSpPr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251787"/>
                </p:ext>
              </p:extLst>
            </p:nvPr>
          </p:nvGraphicFramePr>
          <p:xfrm>
            <a:off x="6283325" y="5718618"/>
            <a:ext cx="1363663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43" name="Equation" r:id="rId9" imgW="952200" imgH="431640" progId="Equation.DSMT4">
                    <p:embed/>
                  </p:oleObj>
                </mc:Choice>
                <mc:Fallback>
                  <p:oleObj name="Equation" r:id="rId9" imgW="952200" imgH="431640" progId="Equation.DSMT4">
                    <p:embed/>
                    <p:pic>
                      <p:nvPicPr>
                        <p:cNvPr id="8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3325" y="5718618"/>
                          <a:ext cx="1363663" cy="6159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Box 94"/>
            <p:cNvSpPr txBox="1"/>
            <p:nvPr/>
          </p:nvSpPr>
          <p:spPr>
            <a:xfrm>
              <a:off x="5909416" y="5049905"/>
              <a:ext cx="2651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Lyhin tasoperhettä 1 vastaava </a:t>
              </a:r>
              <a:r>
                <a:rPr lang="fi-FI" dirty="0" err="1" smtClean="0"/>
                <a:t>KH:n</a:t>
              </a:r>
              <a:r>
                <a:rPr lang="fi-FI" dirty="0" smtClean="0"/>
                <a:t> vektori</a:t>
              </a:r>
              <a:endParaRPr lang="fi-FI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26969" y="868205"/>
            <a:ext cx="2746375" cy="1866485"/>
            <a:chOff x="3326969" y="868205"/>
            <a:chExt cx="2746375" cy="1866485"/>
          </a:xfrm>
        </p:grpSpPr>
        <p:grpSp>
          <p:nvGrpSpPr>
            <p:cNvPr id="88" name="Group 87"/>
            <p:cNvGrpSpPr/>
            <p:nvPr/>
          </p:nvGrpSpPr>
          <p:grpSpPr>
            <a:xfrm>
              <a:off x="3326969" y="868205"/>
              <a:ext cx="2746375" cy="1866485"/>
              <a:chOff x="3363913" y="1108867"/>
              <a:chExt cx="2746375" cy="186648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457019" y="1108867"/>
                <a:ext cx="1135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J</a:t>
                </a:r>
                <a:r>
                  <a:rPr lang="fi-FI" dirty="0" smtClean="0"/>
                  <a:t>äätynyt tasoaalto</a:t>
                </a:r>
                <a:endParaRPr lang="fi-FI" dirty="0"/>
              </a:p>
            </p:txBody>
          </p:sp>
          <p:graphicFrame>
            <p:nvGraphicFramePr>
              <p:cNvPr id="74" name="Object 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1289799"/>
                  </p:ext>
                </p:extLst>
              </p:nvPr>
            </p:nvGraphicFramePr>
            <p:xfrm>
              <a:off x="3363913" y="1851975"/>
              <a:ext cx="2746375" cy="725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344" name="Equation" r:id="rId11" imgW="1917360" imgH="507960" progId="Equation.DSMT4">
                      <p:embed/>
                    </p:oleObj>
                  </mc:Choice>
                  <mc:Fallback>
                    <p:oleObj name="Equation" r:id="rId11" imgW="1917360" imgH="507960" progId="Equation.DSMT4">
                      <p:embed/>
                      <p:pic>
                        <p:nvPicPr>
                          <p:cNvPr id="61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3913" y="1851975"/>
                            <a:ext cx="2746375" cy="72548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8" name="Straight Arrow Connector 77"/>
              <p:cNvCxnSpPr/>
              <p:nvPr/>
            </p:nvCxnSpPr>
            <p:spPr>
              <a:xfrm flipH="1">
                <a:off x="3588059" y="1669902"/>
                <a:ext cx="184417" cy="2765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3402201" y="2606020"/>
                <a:ext cx="266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Vaihe sama koko tasolla</a:t>
                </a:r>
                <a:endParaRPr lang="fi-FI" dirty="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4267750" y="2288048"/>
              <a:ext cx="1262352" cy="47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402201" y="4189413"/>
            <a:ext cx="3632012" cy="561975"/>
            <a:chOff x="3531282" y="4178221"/>
            <a:chExt cx="3632012" cy="561975"/>
          </a:xfrm>
        </p:grpSpPr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760900"/>
                </p:ext>
              </p:extLst>
            </p:nvPr>
          </p:nvGraphicFramePr>
          <p:xfrm>
            <a:off x="4323256" y="4178221"/>
            <a:ext cx="284003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45" name="Equation" r:id="rId13" imgW="1981080" imgH="393480" progId="Equation.DSMT4">
                    <p:embed/>
                  </p:oleObj>
                </mc:Choice>
                <mc:Fallback>
                  <p:oleObj name="Equation" r:id="rId13" imgW="1981080" imgH="393480" progId="Equation.DSMT4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3256" y="4178221"/>
                          <a:ext cx="2840038" cy="5619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Right Arrow 81"/>
            <p:cNvSpPr/>
            <p:nvPr/>
          </p:nvSpPr>
          <p:spPr>
            <a:xfrm>
              <a:off x="3531282" y="437216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3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2404054" y="6490746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110247" y="65647"/>
            <a:ext cx="7988300" cy="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 3D, 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Käänteishila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545" y="573041"/>
            <a:ext cx="869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Lyhin tietyn suuntainen käänteishilan vektori vastaa tiettyä hilatasoperhettä</a:t>
            </a:r>
            <a:endParaRPr lang="fi-FI" dirty="0"/>
          </a:p>
        </p:txBody>
      </p:sp>
      <p:grpSp>
        <p:nvGrpSpPr>
          <p:cNvPr id="44" name="Group 43"/>
          <p:cNvGrpSpPr/>
          <p:nvPr/>
        </p:nvGrpSpPr>
        <p:grpSpPr>
          <a:xfrm>
            <a:off x="138312" y="1086817"/>
            <a:ext cx="3205126" cy="2941444"/>
            <a:chOff x="121365" y="1181404"/>
            <a:chExt cx="3205126" cy="2941444"/>
          </a:xfrm>
        </p:grpSpPr>
        <p:sp>
          <p:nvSpPr>
            <p:cNvPr id="43" name="TextBox 42"/>
            <p:cNvSpPr txBox="1"/>
            <p:nvPr/>
          </p:nvSpPr>
          <p:spPr>
            <a:xfrm>
              <a:off x="121365" y="1181404"/>
              <a:ext cx="3205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Tasoperhe (kuvassa neliö-hila tai kuutiohilan projektio) </a:t>
              </a:r>
              <a:endParaRPr lang="fi-FI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25668" y="1908106"/>
              <a:ext cx="2597289" cy="2214742"/>
              <a:chOff x="425668" y="1908106"/>
              <a:chExt cx="2597289" cy="22147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76302" y="2077401"/>
                <a:ext cx="2013701" cy="1661450"/>
                <a:chOff x="660826" y="4915993"/>
                <a:chExt cx="2013701" cy="166145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60826" y="4915993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38" name="Oval 37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64455" y="5303837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68084" y="5691681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26" name="Oval 25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71713" y="6079525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20" name="Oval 19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675342" y="6467369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4" name="Oval 13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  <p:cxnSp>
            <p:nvCxnSpPr>
              <p:cNvPr id="45" name="Straight Connector 44"/>
              <p:cNvCxnSpPr/>
              <p:nvPr/>
            </p:nvCxnSpPr>
            <p:spPr>
              <a:xfrm flipH="1">
                <a:off x="491778" y="2031297"/>
                <a:ext cx="2136646" cy="1803036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905434" y="2351314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62184" y="1945971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321388" y="2797037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853700" y="31811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276766" y="3514498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425668" y="1908106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43113" y="19813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459235" y="1953682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1202043" y="3611115"/>
                <a:ext cx="206839" cy="201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978732" y="3666383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 smtClean="0"/>
                  <a:t>1</a:t>
                </a:r>
                <a:endParaRPr lang="fi-FI" baseline="-25000" dirty="0"/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056169" y="3759311"/>
              <a:ext cx="966788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088" name="Equation" r:id="rId3" imgW="672840" imgH="253800" progId="Equation.DSMT4">
                      <p:embed/>
                    </p:oleObj>
                  </mc:Choice>
                  <mc:Fallback>
                    <p:oleObj name="Equation" r:id="rId3" imgW="672840" imgH="2538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6169" y="3759311"/>
                            <a:ext cx="966788" cy="3635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H="1" flipV="1">
                <a:off x="2177193" y="3675240"/>
                <a:ext cx="166661" cy="1840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4399127" y="1188557"/>
            <a:ext cx="2651384" cy="1283181"/>
            <a:chOff x="5909416" y="5049905"/>
            <a:chExt cx="2651384" cy="1283181"/>
          </a:xfrm>
        </p:grpSpPr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3133845"/>
                </p:ext>
              </p:extLst>
            </p:nvPr>
          </p:nvGraphicFramePr>
          <p:xfrm>
            <a:off x="6364864" y="5717136"/>
            <a:ext cx="120015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89" name="Equation" r:id="rId5" imgW="838080" imgH="431640" progId="Equation.DSMT4">
                    <p:embed/>
                  </p:oleObj>
                </mc:Choice>
                <mc:Fallback>
                  <p:oleObj name="Equation" r:id="rId5" imgW="838080" imgH="431640" progId="Equation.DSMT4">
                    <p:embed/>
                    <p:pic>
                      <p:nvPicPr>
                        <p:cNvPr id="94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4864" y="5717136"/>
                          <a:ext cx="1200150" cy="6159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Box 94"/>
            <p:cNvSpPr txBox="1"/>
            <p:nvPr/>
          </p:nvSpPr>
          <p:spPr>
            <a:xfrm>
              <a:off x="5909416" y="5049905"/>
              <a:ext cx="2651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Lyhin tasoperhettä 1 vastaava </a:t>
              </a:r>
              <a:r>
                <a:rPr lang="fi-FI" dirty="0" err="1" smtClean="0"/>
                <a:t>KH:n</a:t>
              </a:r>
              <a:r>
                <a:rPr lang="fi-FI" dirty="0" smtClean="0"/>
                <a:t> vektori</a:t>
              </a:r>
              <a:endParaRPr lang="fi-FI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72955" y="2786942"/>
            <a:ext cx="4625205" cy="958970"/>
            <a:chOff x="4172955" y="2786942"/>
            <a:chExt cx="4625205" cy="958970"/>
          </a:xfrm>
        </p:grpSpPr>
        <p:sp>
          <p:nvSpPr>
            <p:cNvPr id="97" name="Right Arrow 96"/>
            <p:cNvSpPr/>
            <p:nvPr/>
          </p:nvSpPr>
          <p:spPr>
            <a:xfrm>
              <a:off x="4172955" y="332823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8" name="Objec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214357"/>
                </p:ext>
              </p:extLst>
            </p:nvPr>
          </p:nvGraphicFramePr>
          <p:xfrm>
            <a:off x="4635500" y="3201988"/>
            <a:ext cx="3309938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90" name="Equation" r:id="rId7" imgW="1765080" imgH="266400" progId="Equation.DSMT4">
                    <p:embed/>
                  </p:oleObj>
                </mc:Choice>
                <mc:Fallback>
                  <p:oleObj name="Equation" r:id="rId7" imgW="1765080" imgH="266400" progId="Equation.DSMT4">
                    <p:embed/>
                    <p:pic>
                      <p:nvPicPr>
                        <p:cNvPr id="96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500" y="3201988"/>
                          <a:ext cx="3309938" cy="5000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4565468" y="2786942"/>
              <a:ext cx="3300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Väitös: t</a:t>
              </a:r>
              <a:r>
                <a:rPr lang="fi-FI" dirty="0" smtClean="0"/>
                <a:t>asoperheen yhtälö on </a:t>
              </a:r>
              <a:endParaRPr lang="fi-FI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27409" y="3438135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[S(13.7)]</a:t>
              </a:r>
              <a:endParaRPr lang="fi-FI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38194" y="2506413"/>
            <a:ext cx="6859769" cy="3568950"/>
            <a:chOff x="2238194" y="2506413"/>
            <a:chExt cx="6859769" cy="35689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9" name="Object 9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56238929"/>
                    </p:ext>
                  </p:extLst>
                </p:nvPr>
              </p:nvGraphicFramePr>
              <p:xfrm>
                <a:off x="2257425" y="4411663"/>
                <a:ext cx="6840538" cy="166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091" name="Equation" r:id="rId9" imgW="4698720" imgH="1143000" progId="Equation.DSMT4">
                        <p:embed/>
                      </p:oleObj>
                    </mc:Choice>
                    <mc:Fallback>
                      <p:oleObj name="Equation" r:id="rId9" imgW="4698720" imgH="1143000" progId="Equation.DSMT4">
                        <p:embed/>
                        <p:pic>
                          <p:nvPicPr>
                            <p:cNvPr id="98" name="Object 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7425" y="4411663"/>
                              <a:ext cx="6840538" cy="1663700"/>
                            </a:xfrm>
                            <a:prstGeom prst="rect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9" name="Object 9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43560212"/>
                    </p:ext>
                  </p:extLst>
                </p:nvPr>
              </p:nvGraphicFramePr>
              <p:xfrm>
                <a:off x="2313504" y="4411256"/>
                <a:ext cx="6729412" cy="166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1727" name="Equation" r:id="rId11" imgW="4622760" imgH="1143000" progId="Equation.DSMT4">
                        <p:embed/>
                      </p:oleObj>
                    </mc:Choice>
                    <mc:Fallback>
                      <p:oleObj name="Equation" r:id="rId11" imgW="4622760" imgH="1143000" progId="Equation.DSMT4">
                        <p:embed/>
                        <p:pic>
                          <p:nvPicPr>
                            <p:cNvPr id="98" name="Object 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13504" y="4411256"/>
                              <a:ext cx="6729412" cy="1663700"/>
                            </a:xfrm>
                            <a:prstGeom prst="rect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3997375" y="4067057"/>
              <a:ext cx="1031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Todistus</a:t>
              </a:r>
              <a:endParaRPr lang="fi-FI" dirty="0"/>
            </a:p>
          </p:txBody>
        </p:sp>
        <p:cxnSp>
          <p:nvCxnSpPr>
            <p:cNvPr id="57" name="Straight Arrow Connector 56"/>
            <p:cNvCxnSpPr>
              <a:stCxn id="14" idx="1"/>
            </p:cNvCxnSpPr>
            <p:nvPr/>
          </p:nvCxnSpPr>
          <p:spPr>
            <a:xfrm flipH="1" flipV="1">
              <a:off x="2313504" y="2758502"/>
              <a:ext cx="190680" cy="7913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2238194" y="2506413"/>
                  <a:ext cx="3628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i-FI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194" y="2506413"/>
                  <a:ext cx="362856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21311" r="-25000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13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230217" y="6581037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447227" y="24611"/>
            <a:ext cx="4752555" cy="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 3D, 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Käänteishila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238978" y="2817805"/>
            <a:ext cx="296526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Ääretön määrä eri hilataso-perheitä 1, 2, 3, 4, …</a:t>
            </a:r>
            <a:endParaRPr lang="fi-FI" dirty="0"/>
          </a:p>
        </p:txBody>
      </p:sp>
      <p:grpSp>
        <p:nvGrpSpPr>
          <p:cNvPr id="48" name="Group 47"/>
          <p:cNvGrpSpPr/>
          <p:nvPr/>
        </p:nvGrpSpPr>
        <p:grpSpPr>
          <a:xfrm>
            <a:off x="3667973" y="2743857"/>
            <a:ext cx="4892827" cy="646331"/>
            <a:chOff x="3667973" y="2935957"/>
            <a:chExt cx="4892827" cy="646331"/>
          </a:xfrm>
        </p:grpSpPr>
        <p:sp>
          <p:nvSpPr>
            <p:cNvPr id="219" name="TextBox 218"/>
            <p:cNvSpPr txBox="1"/>
            <p:nvPr/>
          </p:nvSpPr>
          <p:spPr>
            <a:xfrm>
              <a:off x="4160389" y="2935957"/>
              <a:ext cx="4400411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Ääretön määrä KH-vektoreita                  </a:t>
              </a:r>
              <a:r>
                <a:rPr lang="fi-FI" b="1" dirty="0" smtClean="0"/>
                <a:t>G</a:t>
              </a:r>
              <a:r>
                <a:rPr lang="fi-FI" dirty="0" smtClean="0"/>
                <a:t> = </a:t>
              </a:r>
              <a:r>
                <a:rPr lang="fi-FI" i="1" dirty="0" smtClean="0"/>
                <a:t>m</a:t>
              </a:r>
              <a:r>
                <a:rPr lang="fi-FI" baseline="-25000" dirty="0" smtClean="0"/>
                <a:t>1</a:t>
              </a:r>
              <a:r>
                <a:rPr lang="fi-FI" b="1" dirty="0" smtClean="0"/>
                <a:t>G</a:t>
              </a:r>
              <a:r>
                <a:rPr lang="fi-FI" baseline="-25000" dirty="0" smtClean="0"/>
                <a:t>1,min</a:t>
              </a:r>
              <a:r>
                <a:rPr lang="fi-FI" dirty="0" smtClean="0"/>
                <a:t>, </a:t>
              </a:r>
              <a:r>
                <a:rPr lang="fi-FI" i="1" dirty="0" smtClean="0"/>
                <a:t>m</a:t>
              </a:r>
              <a:r>
                <a:rPr lang="fi-FI" baseline="-25000" dirty="0" smtClean="0"/>
                <a:t>2</a:t>
              </a:r>
              <a:r>
                <a:rPr lang="fi-FI" b="1" dirty="0" smtClean="0"/>
                <a:t>G</a:t>
              </a:r>
              <a:r>
                <a:rPr lang="fi-FI" baseline="-25000" dirty="0" smtClean="0"/>
                <a:t>2,min</a:t>
              </a:r>
              <a:r>
                <a:rPr lang="fi-FI" dirty="0" smtClean="0"/>
                <a:t>, </a:t>
              </a:r>
              <a:r>
                <a:rPr lang="fi-FI" i="1" dirty="0" smtClean="0"/>
                <a:t>m</a:t>
              </a:r>
              <a:r>
                <a:rPr lang="fi-FI" baseline="-25000" dirty="0" smtClean="0"/>
                <a:t>3</a:t>
              </a:r>
              <a:r>
                <a:rPr lang="fi-FI" b="1" dirty="0" smtClean="0"/>
                <a:t>G</a:t>
              </a:r>
              <a:r>
                <a:rPr lang="fi-FI" baseline="-25000" dirty="0" smtClean="0"/>
                <a:t>3,min</a:t>
              </a:r>
              <a:r>
                <a:rPr lang="fi-FI" dirty="0" smtClean="0"/>
                <a:t>, … </a:t>
              </a:r>
              <a:r>
                <a:rPr lang="fi-FI" i="1" dirty="0" smtClean="0"/>
                <a:t>m</a:t>
              </a:r>
              <a:r>
                <a:rPr lang="fi-FI" i="1" baseline="-25000" dirty="0" smtClean="0"/>
                <a:t>i</a:t>
              </a:r>
              <a:r>
                <a:rPr lang="fi-FI" dirty="0" smtClean="0"/>
                <a:t> € </a:t>
              </a:r>
              <a:r>
                <a:rPr lang="fi-FI" i="1" dirty="0" smtClean="0"/>
                <a:t>Z</a:t>
              </a:r>
              <a:endParaRPr lang="fi-FI" i="1" dirty="0"/>
            </a:p>
          </p:txBody>
        </p:sp>
        <p:sp>
          <p:nvSpPr>
            <p:cNvPr id="220" name="Right Arrow 219"/>
            <p:cNvSpPr/>
            <p:nvPr/>
          </p:nvSpPr>
          <p:spPr>
            <a:xfrm>
              <a:off x="3667973" y="320140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24088" y="674841"/>
            <a:ext cx="2354824" cy="2084138"/>
            <a:chOff x="6324088" y="866941"/>
            <a:chExt cx="2354824" cy="208413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324088" y="866941"/>
              <a:ext cx="2354824" cy="2084138"/>
              <a:chOff x="6257736" y="2093152"/>
              <a:chExt cx="2354824" cy="2084138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6436634" y="2182417"/>
                <a:ext cx="2013701" cy="1661450"/>
                <a:chOff x="660826" y="4915993"/>
                <a:chExt cx="2013701" cy="166145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60826" y="4915993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80" name="Oval 179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64455" y="5303837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74" name="Oval 173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68084" y="5691681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68" name="Oval 167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671713" y="6079525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62" name="Oval 161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675342" y="6467369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56" name="Oval 155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  <p:cxnSp>
            <p:nvCxnSpPr>
              <p:cNvPr id="186" name="Straight Arrow Connector 185"/>
              <p:cNvCxnSpPr/>
              <p:nvPr/>
            </p:nvCxnSpPr>
            <p:spPr>
              <a:xfrm flipV="1">
                <a:off x="7142601" y="3656781"/>
                <a:ext cx="109957" cy="2202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6292692" y="2929948"/>
                <a:ext cx="2268108" cy="93898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1" name="Object 19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4030424"/>
                  </p:ext>
                </p:extLst>
              </p:nvPr>
            </p:nvGraphicFramePr>
            <p:xfrm>
              <a:off x="7178589" y="3825875"/>
              <a:ext cx="236537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139" name="Equation" r:id="rId3" imgW="164880" imgH="228600" progId="Equation.DSMT4">
                      <p:embed/>
                    </p:oleObj>
                  </mc:Choice>
                  <mc:Fallback>
                    <p:oleObj name="Equation" r:id="rId3" imgW="164880" imgH="228600" progId="Equation.DSMT4">
                      <p:embed/>
                      <p:pic>
                        <p:nvPicPr>
                          <p:cNvPr id="146" name="Object 1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8589" y="3825875"/>
                            <a:ext cx="236537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2" name="TextBox 191"/>
              <p:cNvSpPr txBox="1"/>
              <p:nvPr/>
            </p:nvSpPr>
            <p:spPr>
              <a:xfrm>
                <a:off x="7614886" y="3807958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/>
                  <a:t>4</a:t>
                </a:r>
              </a:p>
            </p:txBody>
          </p:sp>
          <p:cxnSp>
            <p:nvCxnSpPr>
              <p:cNvPr id="193" name="Straight Arrow Connector 192"/>
              <p:cNvCxnSpPr/>
              <p:nvPr/>
            </p:nvCxnSpPr>
            <p:spPr>
              <a:xfrm flipV="1">
                <a:off x="7641808" y="3716438"/>
                <a:ext cx="67592" cy="190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 flipV="1">
                <a:off x="6260149" y="3115563"/>
                <a:ext cx="1984819" cy="847968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267401" y="3308605"/>
                <a:ext cx="1405086" cy="59133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6274653" y="3501647"/>
                <a:ext cx="910253" cy="396438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6281906" y="3694689"/>
                <a:ext cx="498367" cy="21443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 flipV="1">
                <a:off x="6283953" y="2728803"/>
                <a:ext cx="2268108" cy="93898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6275214" y="2527658"/>
                <a:ext cx="2268108" cy="93898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 flipV="1">
                <a:off x="6266475" y="2326513"/>
                <a:ext cx="2268108" cy="93898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 flipV="1">
                <a:off x="6257736" y="2125368"/>
                <a:ext cx="2268108" cy="93898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627741" y="2093152"/>
                <a:ext cx="1984819" cy="847968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7204524" y="2146863"/>
                <a:ext cx="1405086" cy="59133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641808" y="2117675"/>
                <a:ext cx="910253" cy="396438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8044955" y="2111824"/>
                <a:ext cx="498367" cy="21443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/>
            <p:cNvSpPr txBox="1"/>
            <p:nvPr/>
          </p:nvSpPr>
          <p:spPr>
            <a:xfrm>
              <a:off x="7965253" y="1820086"/>
              <a:ext cx="6799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/>
                <a:t>G</a:t>
              </a:r>
              <a:r>
                <a:rPr lang="fi-FI" sz="1600" baseline="-25000" dirty="0" smtClean="0"/>
                <a:t>4,min</a:t>
              </a:r>
              <a:endParaRPr lang="fi-FI" sz="1600" baseline="-25000" dirty="0"/>
            </a:p>
          </p:txBody>
        </p:sp>
        <p:cxnSp>
          <p:nvCxnSpPr>
            <p:cNvPr id="229" name="Straight Arrow Connector 228"/>
            <p:cNvCxnSpPr>
              <a:endCxn id="172" idx="3"/>
            </p:cNvCxnSpPr>
            <p:nvPr/>
          </p:nvCxnSpPr>
          <p:spPr>
            <a:xfrm flipV="1">
              <a:off x="7673367" y="1826265"/>
              <a:ext cx="264743" cy="59433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Box 234"/>
          <p:cNvSpPr txBox="1"/>
          <p:nvPr/>
        </p:nvSpPr>
        <p:spPr>
          <a:xfrm>
            <a:off x="230435" y="3706516"/>
            <a:ext cx="86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Huom. Vektorit </a:t>
            </a:r>
            <a:r>
              <a:rPr lang="fi-FI" b="1" dirty="0" smtClean="0"/>
              <a:t>R</a:t>
            </a:r>
            <a:r>
              <a:rPr lang="fi-FI" dirty="0" smtClean="0"/>
              <a:t> ja </a:t>
            </a:r>
            <a:r>
              <a:rPr lang="fi-FI" b="1" dirty="0" smtClean="0"/>
              <a:t>G</a:t>
            </a:r>
            <a:r>
              <a:rPr lang="fi-FI" dirty="0" smtClean="0"/>
              <a:t> eri avaruuksissa: [</a:t>
            </a:r>
            <a:r>
              <a:rPr lang="fi-FI" b="1" dirty="0"/>
              <a:t>R</a:t>
            </a:r>
            <a:r>
              <a:rPr lang="fi-FI" dirty="0" smtClean="0"/>
              <a:t>] = 1m, [</a:t>
            </a:r>
            <a:r>
              <a:rPr lang="fi-FI" b="1" dirty="0"/>
              <a:t>G</a:t>
            </a:r>
            <a:r>
              <a:rPr lang="fi-FI" dirty="0" smtClean="0"/>
              <a:t>] = 1/m! Mutta avaruuksilla on yhteiset suunnat </a:t>
            </a: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b="1" dirty="0"/>
              <a:t>R</a:t>
            </a:r>
            <a:r>
              <a:rPr lang="fi-FI" dirty="0"/>
              <a:t> ja </a:t>
            </a:r>
            <a:r>
              <a:rPr lang="fi-FI" b="1" dirty="0"/>
              <a:t>G</a:t>
            </a:r>
            <a:r>
              <a:rPr lang="fi-FI" dirty="0"/>
              <a:t> </a:t>
            </a:r>
            <a:r>
              <a:rPr lang="fi-FI" dirty="0" smtClean="0"/>
              <a:t>voidaan piirtää samaan kuvaan.</a:t>
            </a:r>
            <a:endParaRPr lang="fi-FI" dirty="0"/>
          </a:p>
        </p:txBody>
      </p:sp>
      <p:grpSp>
        <p:nvGrpSpPr>
          <p:cNvPr id="6" name="Group 5"/>
          <p:cNvGrpSpPr/>
          <p:nvPr/>
        </p:nvGrpSpPr>
        <p:grpSpPr>
          <a:xfrm>
            <a:off x="439969" y="548664"/>
            <a:ext cx="2301796" cy="2194753"/>
            <a:chOff x="439969" y="740764"/>
            <a:chExt cx="2301796" cy="2194753"/>
          </a:xfrm>
        </p:grpSpPr>
        <p:grpSp>
          <p:nvGrpSpPr>
            <p:cNvPr id="215" name="Group 214"/>
            <p:cNvGrpSpPr/>
            <p:nvPr/>
          </p:nvGrpSpPr>
          <p:grpSpPr>
            <a:xfrm>
              <a:off x="439969" y="740764"/>
              <a:ext cx="2301796" cy="2194753"/>
              <a:chOff x="425668" y="1908106"/>
              <a:chExt cx="2301796" cy="2194753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1254015" y="3635139"/>
                <a:ext cx="206839" cy="201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226250" y="3706497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/>
                  <a:t>2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168398"/>
                  </p:ext>
                </p:extLst>
              </p:nvPr>
            </p:nvGraphicFramePr>
            <p:xfrm>
              <a:off x="902903" y="3775834"/>
              <a:ext cx="236537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140" name="Equation" r:id="rId5" imgW="164880" imgH="228600" progId="Equation.DSMT4">
                      <p:embed/>
                    </p:oleObj>
                  </mc:Choice>
                  <mc:Fallback>
                    <p:oleObj name="Equation" r:id="rId5" imgW="164880" imgH="2286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903" y="3775834"/>
                            <a:ext cx="236537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" name="Group 43"/>
              <p:cNvGrpSpPr/>
              <p:nvPr/>
            </p:nvGrpSpPr>
            <p:grpSpPr>
              <a:xfrm flipH="1">
                <a:off x="425668" y="1908106"/>
                <a:ext cx="2301796" cy="2010273"/>
                <a:chOff x="425668" y="1908106"/>
                <a:chExt cx="2301796" cy="201027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76302" y="2077401"/>
                  <a:ext cx="2013701" cy="1661450"/>
                  <a:chOff x="660826" y="4915993"/>
                  <a:chExt cx="2013701" cy="166145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660826" y="4915993"/>
                    <a:ext cx="1999185" cy="110074"/>
                    <a:chOff x="660826" y="4915993"/>
                    <a:chExt cx="1999185" cy="110074"/>
                  </a:xfrm>
                </p:grpSpPr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660826" y="4918841"/>
                      <a:ext cx="1530632" cy="107226"/>
                      <a:chOff x="660826" y="4918841"/>
                      <a:chExt cx="1530632" cy="107226"/>
                    </a:xfrm>
                  </p:grpSpPr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660826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1130904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600982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2071060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2539613" y="4915993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64455" y="5303837"/>
                    <a:ext cx="1999185" cy="110074"/>
                    <a:chOff x="660826" y="4915993"/>
                    <a:chExt cx="1999185" cy="110074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660826" y="4918841"/>
                      <a:ext cx="1530632" cy="107226"/>
                      <a:chOff x="660826" y="4918841"/>
                      <a:chExt cx="1530632" cy="107226"/>
                    </a:xfrm>
                  </p:grpSpPr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660826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1130904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1600982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2071060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2539613" y="4915993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668084" y="5691681"/>
                    <a:ext cx="1999185" cy="110074"/>
                    <a:chOff x="660826" y="4915993"/>
                    <a:chExt cx="1999185" cy="110074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660826" y="4918841"/>
                      <a:ext cx="1530632" cy="107226"/>
                      <a:chOff x="660826" y="4918841"/>
                      <a:chExt cx="1530632" cy="107226"/>
                    </a:xfrm>
                  </p:grpSpPr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660826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1130904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1600982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2071060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2539613" y="4915993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71713" y="6079525"/>
                    <a:ext cx="1999185" cy="110074"/>
                    <a:chOff x="660826" y="4915993"/>
                    <a:chExt cx="1999185" cy="110074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660826" y="4918841"/>
                      <a:ext cx="1530632" cy="107226"/>
                      <a:chOff x="660826" y="4918841"/>
                      <a:chExt cx="1530632" cy="107226"/>
                    </a:xfrm>
                  </p:grpSpPr>
                  <p:sp>
                    <p:nvSpPr>
                      <p:cNvPr id="21" name="Oval 20"/>
                      <p:cNvSpPr/>
                      <p:nvPr/>
                    </p:nvSpPr>
                    <p:spPr>
                      <a:xfrm>
                        <a:off x="660826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2" name="Oval 21"/>
                      <p:cNvSpPr/>
                      <p:nvPr/>
                    </p:nvSpPr>
                    <p:spPr>
                      <a:xfrm>
                        <a:off x="1130904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3" name="Oval 22"/>
                      <p:cNvSpPr/>
                      <p:nvPr/>
                    </p:nvSpPr>
                    <p:spPr>
                      <a:xfrm>
                        <a:off x="1600982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4" name="Oval 23"/>
                      <p:cNvSpPr/>
                      <p:nvPr/>
                    </p:nvSpPr>
                    <p:spPr>
                      <a:xfrm>
                        <a:off x="2071060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2539613" y="4915993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75342" y="6467369"/>
                    <a:ext cx="1999185" cy="110074"/>
                    <a:chOff x="660826" y="4915993"/>
                    <a:chExt cx="1999185" cy="110074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60826" y="4918841"/>
                      <a:ext cx="1530632" cy="107226"/>
                      <a:chOff x="660826" y="4918841"/>
                      <a:chExt cx="1530632" cy="107226"/>
                    </a:xfrm>
                  </p:grpSpPr>
                  <p:sp>
                    <p:nvSpPr>
                      <p:cNvPr id="15" name="Oval 14"/>
                      <p:cNvSpPr/>
                      <p:nvPr/>
                    </p:nvSpPr>
                    <p:spPr>
                      <a:xfrm>
                        <a:off x="660826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1130904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1600982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8" name="Oval 17"/>
                      <p:cNvSpPr/>
                      <p:nvPr/>
                    </p:nvSpPr>
                    <p:spPr>
                      <a:xfrm>
                        <a:off x="2071060" y="4918841"/>
                        <a:ext cx="120398" cy="10722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2539613" y="4915993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</p:grp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491778" y="2031297"/>
                  <a:ext cx="2136646" cy="1803036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05434" y="2351314"/>
                  <a:ext cx="1818827" cy="1512475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462184" y="1945971"/>
                  <a:ext cx="1818827" cy="1512475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321388" y="2797037"/>
                  <a:ext cx="1357912" cy="1113895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1853700" y="3181190"/>
                  <a:ext cx="866506" cy="70617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2276766" y="3514498"/>
                  <a:ext cx="450698" cy="403881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425668" y="1908106"/>
                  <a:ext cx="450698" cy="403881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443113" y="1981390"/>
                  <a:ext cx="866506" cy="70617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59235" y="1953682"/>
                  <a:ext cx="1357912" cy="1113895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H="1" flipV="1">
                  <a:off x="2177193" y="3675240"/>
                  <a:ext cx="166661" cy="1840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1" name="TextBox 230"/>
            <p:cNvSpPr txBox="1"/>
            <p:nvPr/>
          </p:nvSpPr>
          <p:spPr>
            <a:xfrm>
              <a:off x="1145085" y="1744819"/>
              <a:ext cx="6928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/>
                <a:t>G</a:t>
              </a:r>
              <a:r>
                <a:rPr lang="fi-FI" sz="1600" baseline="-25000" dirty="0" smtClean="0"/>
                <a:t>2,min</a:t>
              </a:r>
              <a:endParaRPr lang="fi-FI" sz="1600" baseline="-25000" dirty="0"/>
            </a:p>
          </p:txBody>
        </p:sp>
        <p:cxnSp>
          <p:nvCxnSpPr>
            <p:cNvPr id="223" name="Straight Arrow Connector 222"/>
            <p:cNvCxnSpPr/>
            <p:nvPr/>
          </p:nvCxnSpPr>
          <p:spPr>
            <a:xfrm flipV="1">
              <a:off x="1069217" y="2052268"/>
              <a:ext cx="298297" cy="33330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2134018" y="2500294"/>
              <a:ext cx="4903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b="1" dirty="0" smtClean="0"/>
                <a:t>R</a:t>
              </a:r>
              <a:r>
                <a:rPr lang="fi-FI" baseline="-25000" dirty="0"/>
                <a:t>1</a:t>
              </a:r>
            </a:p>
          </p:txBody>
        </p:sp>
        <p:cxnSp>
          <p:nvCxnSpPr>
            <p:cNvPr id="237" name="Straight Arrow Connector 236"/>
            <p:cNvCxnSpPr>
              <a:endCxn id="15" idx="6"/>
            </p:cNvCxnSpPr>
            <p:nvPr/>
          </p:nvCxnSpPr>
          <p:spPr>
            <a:xfrm flipV="1">
              <a:off x="2113789" y="2517896"/>
              <a:ext cx="342428" cy="382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>
              <a:off x="2095490" y="1776749"/>
              <a:ext cx="4903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b="1" dirty="0" smtClean="0"/>
                <a:t>R</a:t>
              </a:r>
              <a:r>
                <a:rPr lang="fi-FI" baseline="-25000" dirty="0"/>
                <a:t>2</a:t>
              </a:r>
            </a:p>
          </p:txBody>
        </p:sp>
        <p:cxnSp>
          <p:nvCxnSpPr>
            <p:cNvPr id="240" name="Straight Arrow Connector 239"/>
            <p:cNvCxnSpPr>
              <a:stCxn id="16" idx="1"/>
              <a:endCxn id="27" idx="5"/>
            </p:cNvCxnSpPr>
            <p:nvPr/>
          </p:nvCxnSpPr>
          <p:spPr>
            <a:xfrm flipV="1">
              <a:off x="2088905" y="1780118"/>
              <a:ext cx="392202" cy="69986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412091" y="721642"/>
            <a:ext cx="2361103" cy="1661450"/>
            <a:chOff x="3412091" y="913742"/>
            <a:chExt cx="2361103" cy="1661450"/>
          </a:xfrm>
        </p:grpSpPr>
        <p:grpSp>
          <p:nvGrpSpPr>
            <p:cNvPr id="216" name="Group 215"/>
            <p:cNvGrpSpPr/>
            <p:nvPr/>
          </p:nvGrpSpPr>
          <p:grpSpPr>
            <a:xfrm>
              <a:off x="3412091" y="913742"/>
              <a:ext cx="2361103" cy="1661450"/>
              <a:chOff x="3467559" y="2229801"/>
              <a:chExt cx="2361103" cy="166145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3633254" y="2229801"/>
                <a:ext cx="2013701" cy="1661450"/>
                <a:chOff x="660826" y="4915993"/>
                <a:chExt cx="2013701" cy="166145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660826" y="4915993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27" name="Oval 126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664455" y="5303837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21" name="Oval 120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668084" y="5691681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671713" y="6079525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09" name="Oval 108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675342" y="6467369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103" name="Oval 102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  <p:cxnSp>
            <p:nvCxnSpPr>
              <p:cNvPr id="134" name="Straight Connector 133"/>
              <p:cNvCxnSpPr/>
              <p:nvPr/>
            </p:nvCxnSpPr>
            <p:spPr>
              <a:xfrm flipH="1">
                <a:off x="3467559" y="2281852"/>
                <a:ext cx="2332099" cy="312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3969492" y="3590006"/>
                <a:ext cx="0" cy="2689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3474810" y="2671657"/>
                <a:ext cx="2332099" cy="312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>
                <a:off x="3482061" y="3061462"/>
                <a:ext cx="2332099" cy="312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3489312" y="3451267"/>
                <a:ext cx="2332099" cy="312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3496563" y="3841072"/>
                <a:ext cx="2332099" cy="3124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6" name="Object 1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7504935"/>
                  </p:ext>
                </p:extLst>
              </p:nvPr>
            </p:nvGraphicFramePr>
            <p:xfrm>
              <a:off x="3728352" y="3493265"/>
              <a:ext cx="236537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141" name="Equation" r:id="rId7" imgW="164880" imgH="228600" progId="Equation.DSMT4">
                      <p:embed/>
                    </p:oleObj>
                  </mc:Choice>
                  <mc:Fallback>
                    <p:oleObj name="Equation" r:id="rId7" imgW="164880" imgH="2286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8352" y="3493265"/>
                            <a:ext cx="236537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7" name="TextBox 146"/>
              <p:cNvSpPr txBox="1"/>
              <p:nvPr/>
            </p:nvSpPr>
            <p:spPr>
              <a:xfrm>
                <a:off x="4320703" y="3438802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 smtClean="0"/>
                  <a:t>3</a:t>
                </a:r>
                <a:endParaRPr lang="fi-FI" baseline="-25000" dirty="0"/>
              </a:p>
            </p:txBody>
          </p: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4378340" y="3446946"/>
                <a:ext cx="0" cy="347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TextBox 231"/>
            <p:cNvSpPr txBox="1"/>
            <p:nvPr/>
          </p:nvSpPr>
          <p:spPr>
            <a:xfrm>
              <a:off x="4748883" y="1760253"/>
              <a:ext cx="6958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/>
                <a:t>G</a:t>
              </a:r>
              <a:r>
                <a:rPr lang="fi-FI" sz="1600" baseline="-25000" dirty="0" smtClean="0"/>
                <a:t>3,min</a:t>
              </a:r>
              <a:endParaRPr lang="fi-FI" sz="1600" baseline="-25000" dirty="0"/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flipV="1">
              <a:off x="4800193" y="1929530"/>
              <a:ext cx="0" cy="284864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/>
          <p:cNvSpPr txBox="1"/>
          <p:nvPr/>
        </p:nvSpPr>
        <p:spPr>
          <a:xfrm>
            <a:off x="230435" y="4327960"/>
            <a:ext cx="564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Mikä määrää yo. lyhimpien KH-vektoreiden pituudet?</a:t>
            </a:r>
            <a:endParaRPr lang="fi-FI" dirty="0"/>
          </a:p>
        </p:txBody>
      </p:sp>
      <p:grpSp>
        <p:nvGrpSpPr>
          <p:cNvPr id="52" name="Group 51"/>
          <p:cNvGrpSpPr/>
          <p:nvPr/>
        </p:nvGrpSpPr>
        <p:grpSpPr>
          <a:xfrm>
            <a:off x="6510244" y="4657420"/>
            <a:ext cx="2556430" cy="1869380"/>
            <a:chOff x="6510244" y="4657420"/>
            <a:chExt cx="2556430" cy="1869380"/>
          </a:xfrm>
        </p:grpSpPr>
        <p:graphicFrame>
          <p:nvGraphicFramePr>
            <p:cNvPr id="247" name="Object 2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5034735"/>
                </p:ext>
              </p:extLst>
            </p:nvPr>
          </p:nvGraphicFramePr>
          <p:xfrm>
            <a:off x="7346950" y="5049838"/>
            <a:ext cx="116205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42" name="Equation" r:id="rId9" imgW="520560" imgH="215640" progId="Equation.DSMT4">
                    <p:embed/>
                  </p:oleObj>
                </mc:Choice>
                <mc:Fallback>
                  <p:oleObj name="Equation" r:id="rId9" imgW="520560" imgH="215640" progId="Equation.DSMT4">
                    <p:embed/>
                    <p:pic>
                      <p:nvPicPr>
                        <p:cNvPr id="246" name="Object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950" y="5049838"/>
                          <a:ext cx="1162050" cy="4810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8" name="TextBox 247"/>
            <p:cNvSpPr txBox="1"/>
            <p:nvPr/>
          </p:nvSpPr>
          <p:spPr>
            <a:xfrm>
              <a:off x="6510244" y="5603470"/>
              <a:ext cx="2556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Jos tämä pätee kaikille hilavektoreille </a:t>
              </a:r>
              <a:r>
                <a:rPr lang="fi-FI" b="1" dirty="0" smtClean="0"/>
                <a:t>R</a:t>
              </a:r>
              <a:r>
                <a:rPr lang="fi-FI" dirty="0" smtClean="0"/>
                <a:t>,  </a:t>
              </a:r>
              <a:r>
                <a:rPr lang="fi-FI" b="1" dirty="0" smtClean="0"/>
                <a:t>G</a:t>
              </a:r>
              <a:r>
                <a:rPr lang="fi-FI" dirty="0" smtClean="0"/>
                <a:t> on </a:t>
              </a:r>
            </a:p>
            <a:p>
              <a:r>
                <a:rPr lang="fi-FI" dirty="0" smtClean="0"/>
                <a:t>KH-vektori</a:t>
              </a:r>
              <a:endParaRPr lang="fi-FI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858000" y="4657420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määritelmä</a:t>
              </a:r>
              <a:endParaRPr lang="fi-FI" dirty="0"/>
            </a:p>
          </p:txBody>
        </p:sp>
        <p:sp>
          <p:nvSpPr>
            <p:cNvPr id="251" name="Right Arrow 250"/>
            <p:cNvSpPr/>
            <p:nvPr/>
          </p:nvSpPr>
          <p:spPr>
            <a:xfrm>
              <a:off x="6797634" y="513437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5773867" y="90895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/>
              <a:t>KH:n</a:t>
            </a:r>
            <a:r>
              <a:rPr lang="fi-FI" dirty="0" smtClean="0"/>
              <a:t> (kompakti) määritelmä</a:t>
            </a:r>
            <a:endParaRPr lang="fi-FI" dirty="0"/>
          </a:p>
        </p:txBody>
      </p:sp>
      <p:grpSp>
        <p:nvGrpSpPr>
          <p:cNvPr id="72" name="Group 71"/>
          <p:cNvGrpSpPr/>
          <p:nvPr/>
        </p:nvGrpSpPr>
        <p:grpSpPr>
          <a:xfrm>
            <a:off x="288068" y="1953981"/>
            <a:ext cx="5803650" cy="4373744"/>
            <a:chOff x="288068" y="1953981"/>
            <a:chExt cx="5803650" cy="4373744"/>
          </a:xfrm>
        </p:grpSpPr>
        <p:cxnSp>
          <p:nvCxnSpPr>
            <p:cNvPr id="61" name="Straight Arrow Connector 60"/>
            <p:cNvCxnSpPr>
              <a:endCxn id="243" idx="2"/>
            </p:cNvCxnSpPr>
            <p:nvPr/>
          </p:nvCxnSpPr>
          <p:spPr>
            <a:xfrm flipH="1" flipV="1">
              <a:off x="2340645" y="1953981"/>
              <a:ext cx="1237141" cy="3095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288068" y="1995248"/>
              <a:ext cx="5803650" cy="4332477"/>
              <a:chOff x="288068" y="1995248"/>
              <a:chExt cx="5803650" cy="433247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288068" y="1995248"/>
                <a:ext cx="5803650" cy="4332477"/>
                <a:chOff x="288068" y="1995248"/>
                <a:chExt cx="5803650" cy="4332477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288068" y="4850397"/>
                  <a:ext cx="5803650" cy="1477328"/>
                  <a:chOff x="276475" y="4887390"/>
                  <a:chExt cx="5803650" cy="1477328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276475" y="4887390"/>
                    <a:ext cx="5803650" cy="1477328"/>
                    <a:chOff x="276475" y="4887390"/>
                    <a:chExt cx="5803650" cy="1477328"/>
                  </a:xfrm>
                </p:grpSpPr>
                <p:sp>
                  <p:nvSpPr>
                    <p:cNvPr id="221" name="TextBox 220"/>
                    <p:cNvSpPr txBox="1"/>
                    <p:nvPr/>
                  </p:nvSpPr>
                  <p:spPr>
                    <a:xfrm>
                      <a:off x="276475" y="4887390"/>
                      <a:ext cx="3409720" cy="14773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i-FI" dirty="0" smtClean="0"/>
                        <a:t>Jokaisella KH-vektorilla</a:t>
                      </a:r>
                      <a:r>
                        <a:rPr lang="fi-FI" i="1" dirty="0" smtClean="0"/>
                        <a:t> </a:t>
                      </a:r>
                      <a:r>
                        <a:rPr lang="fi-FI" i="1" dirty="0" err="1" smtClean="0"/>
                        <a:t>m</a:t>
                      </a:r>
                      <a:r>
                        <a:rPr lang="fi-FI" baseline="-25000" dirty="0" err="1" smtClean="0"/>
                        <a:t>i</a:t>
                      </a:r>
                      <a:r>
                        <a:rPr lang="fi-FI" b="1" dirty="0" err="1" smtClean="0"/>
                        <a:t>G</a:t>
                      </a:r>
                      <a:r>
                        <a:rPr lang="fi-FI" baseline="-25000" dirty="0" err="1" smtClean="0"/>
                        <a:t>i,min</a:t>
                      </a:r>
                      <a:r>
                        <a:rPr lang="fi-FI" dirty="0" smtClean="0"/>
                        <a:t> kaikkien tasojen kaikissa pisteissä </a:t>
                      </a:r>
                      <a:r>
                        <a:rPr lang="fi-FI" b="1" dirty="0" smtClean="0"/>
                        <a:t>r</a:t>
                      </a:r>
                      <a:r>
                        <a:rPr lang="fi-FI" dirty="0" smtClean="0"/>
                        <a:t> tasoaallolla </a:t>
                      </a:r>
                      <a:r>
                        <a:rPr lang="fi-FI" dirty="0" err="1" smtClean="0"/>
                        <a:t>exp</a:t>
                      </a:r>
                      <a:r>
                        <a:rPr lang="fi-FI" dirty="0" smtClean="0"/>
                        <a:t>(</a:t>
                      </a:r>
                      <a:r>
                        <a:rPr lang="fi-FI" dirty="0" err="1" smtClean="0"/>
                        <a:t>i</a:t>
                      </a:r>
                      <a:r>
                        <a:rPr lang="fi-FI" b="1" dirty="0" err="1" smtClean="0"/>
                        <a:t>k</a:t>
                      </a:r>
                      <a:r>
                        <a:rPr lang="fi-FI" sz="2400" b="1" baseline="30000" dirty="0" err="1" smtClean="0">
                          <a:latin typeface="Symbol" panose="05050102010706020507" pitchFamily="18" charset="2"/>
                        </a:rPr>
                        <a:t>.</a:t>
                      </a:r>
                      <a:r>
                        <a:rPr lang="fi-FI" b="1" dirty="0" err="1" smtClean="0"/>
                        <a:t>r</a:t>
                      </a:r>
                      <a:r>
                        <a:rPr lang="fi-FI" dirty="0" smtClean="0"/>
                        <a:t>) on sama vaihe. Piste</a:t>
                      </a:r>
                      <a:r>
                        <a:rPr lang="fi-FI" b="1" dirty="0" smtClean="0"/>
                        <a:t> r</a:t>
                      </a:r>
                      <a:r>
                        <a:rPr lang="fi-FI" dirty="0" smtClean="0"/>
                        <a:t> + </a:t>
                      </a:r>
                      <a:r>
                        <a:rPr lang="fi-FI" b="1" dirty="0" smtClean="0"/>
                        <a:t>R  </a:t>
                      </a:r>
                      <a:r>
                        <a:rPr lang="fi-FI" dirty="0" smtClean="0"/>
                        <a:t>on myös perheen </a:t>
                      </a:r>
                      <a:r>
                        <a:rPr lang="fi-FI" i="1" dirty="0" smtClean="0"/>
                        <a:t>i  </a:t>
                      </a:r>
                      <a:r>
                        <a:rPr lang="fi-FI" dirty="0" smtClean="0"/>
                        <a:t>jollakin</a:t>
                      </a:r>
                      <a:r>
                        <a:rPr lang="fi-FI" i="1" dirty="0" smtClean="0"/>
                        <a:t> </a:t>
                      </a:r>
                      <a:r>
                        <a:rPr lang="fi-FI" dirty="0" smtClean="0"/>
                        <a:t>tasolla.</a:t>
                      </a:r>
                      <a:endParaRPr lang="fi-FI" dirty="0"/>
                    </a:p>
                  </p:txBody>
                </p:sp>
                <p:graphicFrame>
                  <p:nvGraphicFramePr>
                    <p:cNvPr id="246" name="Object 24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770931380"/>
                        </p:ext>
                      </p:extLst>
                    </p:nvPr>
                  </p:nvGraphicFramePr>
                  <p:xfrm>
                    <a:off x="4413250" y="5062538"/>
                    <a:ext cx="1666875" cy="4762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30143" name="Equation" r:id="rId11" imgW="888840" imgH="253800" progId="Equation.DSMT4">
                            <p:embed/>
                          </p:oleObj>
                        </mc:Choice>
                        <mc:Fallback>
                          <p:oleObj name="Equation" r:id="rId11" imgW="888840" imgH="253800" progId="Equation.DSMT4">
                            <p:embed/>
                            <p:pic>
                              <p:nvPicPr>
                                <p:cNvPr id="42" name="Object 4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2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413250" y="5062538"/>
                                  <a:ext cx="1666875" cy="47625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0000"/>
                                  </a:solidFill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250" name="Right Arrow 249"/>
                    <p:cNvSpPr/>
                    <p:nvPr/>
                  </p:nvSpPr>
                  <p:spPr>
                    <a:xfrm>
                      <a:off x="3837974" y="5244400"/>
                      <a:ext cx="379891" cy="172242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4397704" y="5621980"/>
                    <a:ext cx="1493391" cy="52322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i-FI" sz="1400" dirty="0" smtClean="0"/>
                      <a:t>Eksponentissa  - </a:t>
                    </a:r>
                    <a:r>
                      <a:rPr lang="fi-FI" sz="1400" dirty="0" smtClean="0">
                        <a:sym typeface="Wingdings" panose="05000000000000000000" pitchFamily="2" charset="2"/>
                      </a:rPr>
                      <a:t> +</a:t>
                    </a:r>
                    <a:endParaRPr lang="fi-FI" sz="1400" dirty="0"/>
                  </a:p>
                </p:txBody>
              </p:sp>
            </p:grpSp>
            <p:cxnSp>
              <p:nvCxnSpPr>
                <p:cNvPr id="198" name="Straight Arrow Connector 197"/>
                <p:cNvCxnSpPr/>
                <p:nvPr/>
              </p:nvCxnSpPr>
              <p:spPr>
                <a:xfrm flipH="1" flipV="1">
                  <a:off x="1795836" y="2112322"/>
                  <a:ext cx="238272" cy="58264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1557957" y="1995248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b="1" dirty="0" smtClean="0"/>
                    <a:t>r</a:t>
                  </a:r>
                  <a:endParaRPr lang="fi-FI" b="1" dirty="0"/>
                </a:p>
              </p:txBody>
            </p:sp>
          </p:grpSp>
          <p:cxnSp>
            <p:nvCxnSpPr>
              <p:cNvPr id="200" name="Straight Arrow Connector 199"/>
              <p:cNvCxnSpPr/>
              <p:nvPr/>
            </p:nvCxnSpPr>
            <p:spPr>
              <a:xfrm flipH="1" flipV="1">
                <a:off x="1962436" y="2422708"/>
                <a:ext cx="1593012" cy="26447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988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8257" y="25123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FF7900"/>
                </a:solidFill>
                <a:sym typeface="Wingdings" panose="05000000000000000000" pitchFamily="2" charset="2"/>
              </a:rPr>
              <a:t>Käänteishila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47900" y="922087"/>
            <a:ext cx="7863597" cy="987285"/>
            <a:chOff x="447900" y="922087"/>
            <a:chExt cx="7863597" cy="98728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09334"/>
                </p:ext>
              </p:extLst>
            </p:nvPr>
          </p:nvGraphicFramePr>
          <p:xfrm>
            <a:off x="573544" y="1381529"/>
            <a:ext cx="87471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25" name="Equation" r:id="rId3" imgW="609480" imgH="253800" progId="Equation.DSMT4">
                    <p:embed/>
                  </p:oleObj>
                </mc:Choice>
                <mc:Fallback>
                  <p:oleObj name="Equation" r:id="rId3" imgW="609480" imgH="2538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544" y="1381529"/>
                          <a:ext cx="874713" cy="3651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47900" y="922087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Mielivaltaiset KH-vektorit</a:t>
              </a:r>
              <a:endParaRPr lang="fi-FI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36273" y="1381125"/>
              <a:ext cx="3261202" cy="363538"/>
              <a:chOff x="3301269" y="2018897"/>
              <a:chExt cx="3261202" cy="363538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8951153"/>
                  </p:ext>
                </p:extLst>
              </p:nvPr>
            </p:nvGraphicFramePr>
            <p:xfrm>
              <a:off x="3936746" y="2018897"/>
              <a:ext cx="2625725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26" name="Equation" r:id="rId5" imgW="1828800" imgH="253800" progId="Equation.DSMT4">
                      <p:embed/>
                    </p:oleObj>
                  </mc:Choice>
                  <mc:Fallback>
                    <p:oleObj name="Equation" r:id="rId5" imgW="1828800" imgH="253800" progId="Equation.DSMT4">
                      <p:embed/>
                      <p:pic>
                        <p:nvPicPr>
                          <p:cNvPr id="247" name="Object 2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746" y="2018897"/>
                            <a:ext cx="2625725" cy="36353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ight Arrow 10"/>
              <p:cNvSpPr/>
              <p:nvPr/>
            </p:nvSpPr>
            <p:spPr>
              <a:xfrm>
                <a:off x="3301269" y="2114154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974472" y="1215634"/>
              <a:ext cx="2337025" cy="693738"/>
              <a:chOff x="1924987" y="2671096"/>
              <a:chExt cx="2337025" cy="693738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1924987" y="2931844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982140"/>
                  </p:ext>
                </p:extLst>
              </p:nvPr>
            </p:nvGraphicFramePr>
            <p:xfrm>
              <a:off x="2476074" y="2671096"/>
              <a:ext cx="1785938" cy="693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27" name="Equation" r:id="rId7" imgW="1244520" imgH="482400" progId="Equation.DSMT4">
                      <p:embed/>
                    </p:oleObj>
                  </mc:Choice>
                  <mc:Fallback>
                    <p:oleObj name="Equation" r:id="rId7" imgW="1244520" imgH="482400" progId="Equation.DSMT4">
                      <p:embed/>
                      <p:pic>
                        <p:nvPicPr>
                          <p:cNvPr id="8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6074" y="2671096"/>
                            <a:ext cx="1785938" cy="69373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4"/>
          <p:cNvGrpSpPr/>
          <p:nvPr/>
        </p:nvGrpSpPr>
        <p:grpSpPr>
          <a:xfrm>
            <a:off x="4650654" y="140087"/>
            <a:ext cx="1903085" cy="861626"/>
            <a:chOff x="7159143" y="4668811"/>
            <a:chExt cx="1903085" cy="861626"/>
          </a:xfrm>
        </p:grpSpPr>
        <p:sp>
          <p:nvSpPr>
            <p:cNvPr id="15" name="TextBox 14"/>
            <p:cNvSpPr txBox="1"/>
            <p:nvPr/>
          </p:nvSpPr>
          <p:spPr>
            <a:xfrm>
              <a:off x="7159143" y="4668811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määritelmä</a:t>
              </a:r>
              <a:endParaRPr lang="fi-FI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338329"/>
                </p:ext>
              </p:extLst>
            </p:nvPr>
          </p:nvGraphicFramePr>
          <p:xfrm>
            <a:off x="7345602" y="5049424"/>
            <a:ext cx="1163637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28" name="Equation" r:id="rId9" imgW="520560" imgH="215640" progId="Equation.DSMT4">
                    <p:embed/>
                  </p:oleObj>
                </mc:Choice>
                <mc:Fallback>
                  <p:oleObj name="Equation" r:id="rId9" imgW="520560" imgH="215640" progId="Equation.DSMT4">
                    <p:embed/>
                    <p:pic>
                      <p:nvPicPr>
                        <p:cNvPr id="247" name="Object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5602" y="5049424"/>
                          <a:ext cx="1163637" cy="4810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50797" y="2153865"/>
            <a:ext cx="8581500" cy="369332"/>
            <a:chOff x="450797" y="2791637"/>
            <a:chExt cx="858150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918153" y="2791637"/>
              <a:ext cx="8114144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Tietyn </a:t>
              </a:r>
              <a:r>
                <a:rPr lang="fi-FI" dirty="0" err="1" smtClean="0"/>
                <a:t>Bravais</a:t>
              </a:r>
              <a:r>
                <a:rPr lang="fi-FI" dirty="0" smtClean="0"/>
                <a:t>-hilan KH-vektoreiden joukko on suljettu yhteenlaskun suhteen. </a:t>
              </a:r>
              <a:endParaRPr lang="fi-FI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50797" y="287779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3023" y="2767690"/>
            <a:ext cx="7388279" cy="646331"/>
            <a:chOff x="526306" y="3373567"/>
            <a:chExt cx="7388279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991436" y="3373567"/>
              <a:ext cx="6923149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KH-vektorit virittävät käänteishilan aaltovektoreiden avaruudessa. KH-hila on </a:t>
              </a:r>
              <a:r>
                <a:rPr lang="fi-FI" dirty="0" err="1" smtClean="0"/>
                <a:t>Bravais</a:t>
              </a:r>
              <a:r>
                <a:rPr lang="fi-FI" dirty="0" smtClean="0"/>
                <a:t>-hila.</a:t>
              </a:r>
              <a:endParaRPr lang="fi-FI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26306" y="355802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9987" y="3674560"/>
            <a:ext cx="2166863" cy="1320188"/>
            <a:chOff x="579987" y="3674560"/>
            <a:chExt cx="2166863" cy="1320188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1010900" y="3674560"/>
              <a:ext cx="56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1D</a:t>
              </a:r>
              <a:endParaRPr lang="fi-FI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14615" y="4395267"/>
              <a:ext cx="1920189" cy="141244"/>
              <a:chOff x="714615" y="4395267"/>
              <a:chExt cx="1920189" cy="14124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14615" y="4395267"/>
                <a:ext cx="116073" cy="1226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65644" y="4399910"/>
                <a:ext cx="116073" cy="1226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616673" y="4404553"/>
                <a:ext cx="116073" cy="1226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67702" y="4409196"/>
                <a:ext cx="116073" cy="1226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18731" y="4413839"/>
                <a:ext cx="116073" cy="1226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79987" y="3994506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Suora hila</a:t>
              </a:r>
              <a:endParaRPr lang="fi-FI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22299" y="4587231"/>
              <a:ext cx="536365" cy="846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529845"/>
                </p:ext>
              </p:extLst>
            </p:nvPr>
          </p:nvGraphicFramePr>
          <p:xfrm>
            <a:off x="889419" y="4611402"/>
            <a:ext cx="1809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29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419" y="4611402"/>
                          <a:ext cx="180975" cy="20161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50"/>
            <p:cNvCxnSpPr/>
            <p:nvPr/>
          </p:nvCxnSpPr>
          <p:spPr>
            <a:xfrm>
              <a:off x="2067701" y="4232961"/>
              <a:ext cx="6791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3742525"/>
                </p:ext>
              </p:extLst>
            </p:nvPr>
          </p:nvGraphicFramePr>
          <p:xfrm>
            <a:off x="2471058" y="4010057"/>
            <a:ext cx="1809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0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058" y="4010057"/>
                          <a:ext cx="180975" cy="20161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49660"/>
                </p:ext>
              </p:extLst>
            </p:nvPr>
          </p:nvGraphicFramePr>
          <p:xfrm>
            <a:off x="1900239" y="4628036"/>
            <a:ext cx="8318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1" name="Equation" r:id="rId15" imgW="583920" imgH="253800" progId="Equation.DSMT4">
                    <p:embed/>
                  </p:oleObj>
                </mc:Choice>
                <mc:Fallback>
                  <p:oleObj name="Equation" r:id="rId15" imgW="583920" imgH="25380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239" y="4628036"/>
                          <a:ext cx="831850" cy="366712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580525" y="5023585"/>
            <a:ext cx="2349461" cy="1617004"/>
            <a:chOff x="580525" y="5023585"/>
            <a:chExt cx="2349461" cy="1617004"/>
          </a:xfrm>
        </p:grpSpPr>
        <p:grpSp>
          <p:nvGrpSpPr>
            <p:cNvPr id="34" name="Group 33"/>
            <p:cNvGrpSpPr/>
            <p:nvPr/>
          </p:nvGrpSpPr>
          <p:grpSpPr>
            <a:xfrm>
              <a:off x="714614" y="5799088"/>
              <a:ext cx="1920189" cy="141244"/>
              <a:chOff x="714615" y="4395267"/>
              <a:chExt cx="1920189" cy="141244"/>
            </a:xfrm>
            <a:solidFill>
              <a:schemeClr val="accent4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714615" y="4395267"/>
                <a:ext cx="116073" cy="1226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65644" y="4399910"/>
                <a:ext cx="116073" cy="1226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16673" y="4404553"/>
                <a:ext cx="116073" cy="1226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67702" y="4409196"/>
                <a:ext cx="116073" cy="1226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18731" y="4413839"/>
                <a:ext cx="116073" cy="1226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80525" y="5435781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Käänteishila</a:t>
              </a:r>
              <a:endParaRPr lang="fi-FI" dirty="0"/>
            </a:p>
          </p:txBody>
        </p:sp>
        <p:sp>
          <p:nvSpPr>
            <p:cNvPr id="42" name="Right Arrow 41"/>
            <p:cNvSpPr/>
            <p:nvPr/>
          </p:nvSpPr>
          <p:spPr>
            <a:xfrm rot="2701560">
              <a:off x="1075622" y="512741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14614" y="6023273"/>
              <a:ext cx="536365" cy="846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0157693"/>
                </p:ext>
              </p:extLst>
            </p:nvPr>
          </p:nvGraphicFramePr>
          <p:xfrm>
            <a:off x="735431" y="6072264"/>
            <a:ext cx="669925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2" name="Equation" r:id="rId17" imgW="469800" imgH="393480" progId="Equation.DSMT4">
                    <p:embed/>
                  </p:oleObj>
                </mc:Choice>
                <mc:Fallback>
                  <p:oleObj name="Equation" r:id="rId17" imgW="469800" imgH="39348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31" y="6072264"/>
                          <a:ext cx="669925" cy="5683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6892642"/>
                </p:ext>
              </p:extLst>
            </p:nvPr>
          </p:nvGraphicFramePr>
          <p:xfrm>
            <a:off x="1863725" y="6153150"/>
            <a:ext cx="90487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3" name="Equation" r:id="rId19" imgW="634680" imgH="253800" progId="Equation.DSMT4">
                    <p:embed/>
                  </p:oleObj>
                </mc:Choice>
                <mc:Fallback>
                  <p:oleObj name="Equation" r:id="rId19" imgW="634680" imgH="253800" progId="Equation.DSMT4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725" y="6153150"/>
                          <a:ext cx="904875" cy="36671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Arrow Connector 54"/>
            <p:cNvCxnSpPr/>
            <p:nvPr/>
          </p:nvCxnSpPr>
          <p:spPr>
            <a:xfrm>
              <a:off x="2250837" y="5630169"/>
              <a:ext cx="6791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5933022"/>
                </p:ext>
              </p:extLst>
            </p:nvPr>
          </p:nvGraphicFramePr>
          <p:xfrm>
            <a:off x="2654194" y="5407265"/>
            <a:ext cx="1809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4" name="Equation" r:id="rId21" imgW="126720" imgH="139680" progId="Equation.DSMT4">
                    <p:embed/>
                  </p:oleObj>
                </mc:Choice>
                <mc:Fallback>
                  <p:oleObj name="Equation" r:id="rId21" imgW="126720" imgH="13968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4194" y="5407265"/>
                          <a:ext cx="180975" cy="20161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Group 106"/>
          <p:cNvGrpSpPr/>
          <p:nvPr/>
        </p:nvGrpSpPr>
        <p:grpSpPr>
          <a:xfrm>
            <a:off x="4132854" y="3553818"/>
            <a:ext cx="3447632" cy="2213897"/>
            <a:chOff x="4132854" y="3553818"/>
            <a:chExt cx="3447632" cy="2213897"/>
          </a:xfrm>
        </p:grpSpPr>
        <p:grpSp>
          <p:nvGrpSpPr>
            <p:cNvPr id="76" name="Group 75"/>
            <p:cNvGrpSpPr/>
            <p:nvPr/>
          </p:nvGrpSpPr>
          <p:grpSpPr>
            <a:xfrm>
              <a:off x="4324884" y="3553818"/>
              <a:ext cx="2305167" cy="2213897"/>
              <a:chOff x="4324884" y="3553818"/>
              <a:chExt cx="2305167" cy="221389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894" y="3553818"/>
                <a:ext cx="2147550" cy="2164915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>
              <a:xfrm>
                <a:off x="4324884" y="5285532"/>
                <a:ext cx="2305167" cy="482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aphicFrame>
          <p:nvGraphicFramePr>
            <p:cNvPr id="7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7818731"/>
                </p:ext>
              </p:extLst>
            </p:nvPr>
          </p:nvGraphicFramePr>
          <p:xfrm>
            <a:off x="5003296" y="4524030"/>
            <a:ext cx="2159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5" name="Equation" r:id="rId24" imgW="126720" imgH="139680" progId="Equation.DSMT4">
                    <p:embed/>
                  </p:oleObj>
                </mc:Choice>
                <mc:Fallback>
                  <p:oleObj name="Equation" r:id="rId24" imgW="126720" imgH="139680" progId="Equation.DSMT4">
                    <p:embed/>
                    <p:pic>
                      <p:nvPicPr>
                        <p:cNvPr id="6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296" y="4524030"/>
                          <a:ext cx="215900" cy="2555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114773"/>
                </p:ext>
              </p:extLst>
            </p:nvPr>
          </p:nvGraphicFramePr>
          <p:xfrm>
            <a:off x="5208654" y="5033689"/>
            <a:ext cx="2159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6" name="Equation" r:id="rId26" imgW="126720" imgH="139680" progId="Equation.DSMT4">
                    <p:embed/>
                  </p:oleObj>
                </mc:Choice>
                <mc:Fallback>
                  <p:oleObj name="Equation" r:id="rId26" imgW="126720" imgH="139680" progId="Equation.DSMT4">
                    <p:embed/>
                    <p:pic>
                      <p:nvPicPr>
                        <p:cNvPr id="3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8654" y="5033689"/>
                          <a:ext cx="215900" cy="2555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905247"/>
                </p:ext>
              </p:extLst>
            </p:nvPr>
          </p:nvGraphicFramePr>
          <p:xfrm>
            <a:off x="4759325" y="5023406"/>
            <a:ext cx="2159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37" name="Equation" r:id="rId28" imgW="126720" imgH="139680" progId="Equation.DSMT4">
                    <p:embed/>
                  </p:oleObj>
                </mc:Choice>
                <mc:Fallback>
                  <p:oleObj name="Equation" r:id="rId28" imgW="126720" imgH="139680" progId="Equation.DSMT4">
                    <p:embed/>
                    <p:pic>
                      <p:nvPicPr>
                        <p:cNvPr id="3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325" y="5023406"/>
                          <a:ext cx="215900" cy="2555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flipH="1">
              <a:off x="4132854" y="3603535"/>
              <a:ext cx="56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3</a:t>
              </a:r>
              <a:r>
                <a:rPr lang="fi-FI" dirty="0" smtClean="0"/>
                <a:t>D</a:t>
              </a:r>
              <a:endParaRPr lang="fi-FI" dirty="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509111" y="3910861"/>
              <a:ext cx="1071375" cy="871871"/>
              <a:chOff x="6437640" y="3917950"/>
              <a:chExt cx="1071375" cy="87187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785591" y="4541535"/>
                <a:ext cx="614012" cy="541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1" name="Object 9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6753836"/>
                  </p:ext>
                </p:extLst>
              </p:nvPr>
            </p:nvGraphicFramePr>
            <p:xfrm>
              <a:off x="7328040" y="4588208"/>
              <a:ext cx="180975" cy="201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38" name="Equation" r:id="rId30" imgW="126720" imgH="139680" progId="Equation.DSMT4">
                      <p:embed/>
                    </p:oleObj>
                  </mc:Choice>
                  <mc:Fallback>
                    <p:oleObj name="Equation" r:id="rId30" imgW="126720" imgH="139680" progId="Equation.DSMT4">
                      <p:embed/>
                      <p:pic>
                        <p:nvPicPr>
                          <p:cNvPr id="52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8040" y="4588208"/>
                            <a:ext cx="180975" cy="2016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6481490" y="4442450"/>
                <a:ext cx="308566" cy="1597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4" name="Object 9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6131611"/>
                  </p:ext>
                </p:extLst>
              </p:nvPr>
            </p:nvGraphicFramePr>
            <p:xfrm>
              <a:off x="6437640" y="4532204"/>
              <a:ext cx="200025" cy="239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39" name="Equation" r:id="rId31" imgW="139680" imgH="164880" progId="Equation.DSMT4">
                      <p:embed/>
                    </p:oleObj>
                  </mc:Choice>
                  <mc:Fallback>
                    <p:oleObj name="Equation" r:id="rId31" imgW="139680" imgH="164880" progId="Equation.DSMT4">
                      <p:embed/>
                      <p:pic>
                        <p:nvPicPr>
                          <p:cNvPr id="91" name="Object 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7640" y="4532204"/>
                            <a:ext cx="200025" cy="23971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7" name="Straight Arrow Connector 96"/>
              <p:cNvCxnSpPr/>
              <p:nvPr/>
            </p:nvCxnSpPr>
            <p:spPr>
              <a:xfrm flipV="1">
                <a:off x="6780866" y="3982952"/>
                <a:ext cx="4725" cy="6139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1" name="Object 10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3173041"/>
                  </p:ext>
                </p:extLst>
              </p:nvPr>
            </p:nvGraphicFramePr>
            <p:xfrm>
              <a:off x="6872288" y="3917950"/>
              <a:ext cx="180975" cy="184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40" name="Equation" r:id="rId33" imgW="126720" imgH="126720" progId="Equation.DSMT4">
                      <p:embed/>
                    </p:oleObj>
                  </mc:Choice>
                  <mc:Fallback>
                    <p:oleObj name="Equation" r:id="rId33" imgW="126720" imgH="126720" progId="Equation.DSMT4">
                      <p:embed/>
                      <p:pic>
                        <p:nvPicPr>
                          <p:cNvPr id="91" name="Object 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2288" y="3917950"/>
                            <a:ext cx="180975" cy="1841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8" name="Group 107"/>
          <p:cNvGrpSpPr/>
          <p:nvPr/>
        </p:nvGrpSpPr>
        <p:grpSpPr>
          <a:xfrm>
            <a:off x="6481188" y="4726141"/>
            <a:ext cx="2524663" cy="2261941"/>
            <a:chOff x="6481188" y="4726141"/>
            <a:chExt cx="2524663" cy="2261941"/>
          </a:xfrm>
        </p:grpSpPr>
        <p:grpSp>
          <p:nvGrpSpPr>
            <p:cNvPr id="89" name="Group 88"/>
            <p:cNvGrpSpPr/>
            <p:nvPr/>
          </p:nvGrpSpPr>
          <p:grpSpPr>
            <a:xfrm>
              <a:off x="6507399" y="4726141"/>
              <a:ext cx="2498452" cy="2261941"/>
              <a:chOff x="6507399" y="4941293"/>
              <a:chExt cx="2498452" cy="2261941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700684" y="4941293"/>
                <a:ext cx="2305167" cy="2261941"/>
                <a:chOff x="8284942" y="3290034"/>
                <a:chExt cx="2305167" cy="2261941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9849" y="3290034"/>
                  <a:ext cx="2147550" cy="2164915"/>
                </a:xfrm>
                <a:prstGeom prst="rect">
                  <a:avLst/>
                </a:prstGeom>
              </p:spPr>
            </p:pic>
            <p:sp>
              <p:nvSpPr>
                <p:cNvPr id="74" name="Rectangle 73"/>
                <p:cNvSpPr/>
                <p:nvPr/>
              </p:nvSpPr>
              <p:spPr>
                <a:xfrm>
                  <a:off x="8284942" y="5069792"/>
                  <a:ext cx="2305167" cy="4821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aphicFrame>
            <p:nvGraphicFramePr>
              <p:cNvPr id="8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4153439"/>
                  </p:ext>
                </p:extLst>
              </p:nvPr>
            </p:nvGraphicFramePr>
            <p:xfrm>
              <a:off x="7532688" y="6430963"/>
              <a:ext cx="215900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41" name="Equation" r:id="rId35" imgW="126720" imgH="177480" progId="Equation.DSMT4">
                      <p:embed/>
                    </p:oleObj>
                  </mc:Choice>
                  <mc:Fallback>
                    <p:oleObj name="Equation" r:id="rId35" imgW="126720" imgH="177480" progId="Equation.DSMT4">
                      <p:embed/>
                      <p:pic>
                        <p:nvPicPr>
                          <p:cNvPr id="68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32688" y="6430963"/>
                            <a:ext cx="215900" cy="32543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8087993"/>
                  </p:ext>
                </p:extLst>
              </p:nvPr>
            </p:nvGraphicFramePr>
            <p:xfrm>
              <a:off x="7380209" y="5878996"/>
              <a:ext cx="215900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42" name="Equation" r:id="rId37" imgW="126720" imgH="177480" progId="Equation.DSMT4">
                      <p:embed/>
                    </p:oleObj>
                  </mc:Choice>
                  <mc:Fallback>
                    <p:oleObj name="Equation" r:id="rId37" imgW="126720" imgH="177480" progId="Equation.DSMT4">
                      <p:embed/>
                      <p:pic>
                        <p:nvPicPr>
                          <p:cNvPr id="86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80209" y="5878996"/>
                            <a:ext cx="215900" cy="32543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2500551"/>
                  </p:ext>
                </p:extLst>
              </p:nvPr>
            </p:nvGraphicFramePr>
            <p:xfrm>
              <a:off x="6507399" y="6201558"/>
              <a:ext cx="800100" cy="720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43" name="Equation" r:id="rId39" imgW="469800" imgH="393480" progId="Equation.DSMT4">
                      <p:embed/>
                    </p:oleObj>
                  </mc:Choice>
                  <mc:Fallback>
                    <p:oleObj name="Equation" r:id="rId39" imgW="469800" imgH="393480" progId="Equation.DSMT4">
                      <p:embed/>
                      <p:pic>
                        <p:nvPicPr>
                          <p:cNvPr id="8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07399" y="6201558"/>
                            <a:ext cx="800100" cy="7207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5" name="Right Arrow 84"/>
            <p:cNvSpPr/>
            <p:nvPr/>
          </p:nvSpPr>
          <p:spPr>
            <a:xfrm rot="2370279">
              <a:off x="6481188" y="516238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211313" y="547060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SC-hila !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7306" y="0"/>
            <a:ext cx="5578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Käänteishilan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alkeisvektorit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23" y="523303"/>
            <a:ext cx="509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</a:t>
            </a:r>
            <a:r>
              <a:rPr lang="fi-FI" dirty="0" smtClean="0"/>
              <a:t>Käytännön </a:t>
            </a:r>
            <a:r>
              <a:rPr lang="fi-FI" dirty="0"/>
              <a:t>tapa määrittää kaikki </a:t>
            </a:r>
            <a:r>
              <a:rPr lang="fi-FI" dirty="0" err="1" smtClean="0"/>
              <a:t>KH:n</a:t>
            </a:r>
            <a:r>
              <a:rPr lang="fi-FI" dirty="0" smtClean="0"/>
              <a:t> </a:t>
            </a:r>
            <a:r>
              <a:rPr lang="fi-FI" dirty="0"/>
              <a:t>vektorit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5686" y="998262"/>
            <a:ext cx="4575771" cy="1701286"/>
            <a:chOff x="495686" y="998262"/>
            <a:chExt cx="4575771" cy="170128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183215"/>
                </p:ext>
              </p:extLst>
            </p:nvPr>
          </p:nvGraphicFramePr>
          <p:xfrm>
            <a:off x="584494" y="1382392"/>
            <a:ext cx="8604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53" name="Equation" r:id="rId3" imgW="520560" imgH="215640" progId="Equation.DSMT4">
                    <p:embed/>
                  </p:oleObj>
                </mc:Choice>
                <mc:Fallback>
                  <p:oleObj name="Equation" r:id="rId3" imgW="520560" imgH="2156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494" y="1382392"/>
                          <a:ext cx="860425" cy="3556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347177"/>
                </p:ext>
              </p:extLst>
            </p:nvPr>
          </p:nvGraphicFramePr>
          <p:xfrm>
            <a:off x="2618769" y="1374245"/>
            <a:ext cx="24526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54" name="Equation" r:id="rId5" imgW="1485720" imgH="241200" progId="Equation.DSMT4">
                    <p:embed/>
                  </p:oleObj>
                </mc:Choice>
                <mc:Fallback>
                  <p:oleObj name="Equation" r:id="rId5" imgW="1485720" imgH="2412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8769" y="1374245"/>
                          <a:ext cx="2452688" cy="3968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ight Arrow 9"/>
            <p:cNvSpPr/>
            <p:nvPr/>
          </p:nvSpPr>
          <p:spPr>
            <a:xfrm>
              <a:off x="2067936" y="147480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264" y="998262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vektorit toteuttavat</a:t>
              </a:r>
              <a:endParaRPr lang="fi-FI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978065"/>
                </p:ext>
              </p:extLst>
            </p:nvPr>
          </p:nvGraphicFramePr>
          <p:xfrm>
            <a:off x="576451" y="2282036"/>
            <a:ext cx="34798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55" name="Equation" r:id="rId7" imgW="2108160" imgH="253800" progId="Equation.DSMT4">
                    <p:embed/>
                  </p:oleObj>
                </mc:Choice>
                <mc:Fallback>
                  <p:oleObj name="Equation" r:id="rId7" imgW="2108160" imgH="2538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451" y="2282036"/>
                          <a:ext cx="3479800" cy="4175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95686" y="1925638"/>
              <a:ext cx="266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Mielivaltainen hilavektori</a:t>
              </a:r>
              <a:endParaRPr lang="fi-FI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4160" y="1907405"/>
            <a:ext cx="3776640" cy="791414"/>
            <a:chOff x="4784160" y="1907405"/>
            <a:chExt cx="3776640" cy="791414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262016"/>
                </p:ext>
              </p:extLst>
            </p:nvPr>
          </p:nvGraphicFramePr>
          <p:xfrm>
            <a:off x="4911138" y="2281307"/>
            <a:ext cx="36496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56" name="Equation" r:id="rId9" imgW="2209680" imgH="253800" progId="Equation.DSMT4">
                    <p:embed/>
                  </p:oleObj>
                </mc:Choice>
                <mc:Fallback>
                  <p:oleObj name="Equation" r:id="rId9" imgW="2209680" imgH="2538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1138" y="2281307"/>
                          <a:ext cx="3649662" cy="4175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784160" y="1907405"/>
              <a:ext cx="2850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Mielivaltainen KH-vektori</a:t>
              </a:r>
              <a:endParaRPr lang="fi-FI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149" y="3027809"/>
            <a:ext cx="7921010" cy="948467"/>
            <a:chOff x="734128" y="2865032"/>
            <a:chExt cx="7921010" cy="948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16273" y="3263861"/>
                  <a:ext cx="5395964" cy="549638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fi-FI" dirty="0" smtClean="0"/>
                    <a:t>   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fi-FI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i-FI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i-FI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fi-FI" dirty="0" smtClean="0"/>
                    <a:t>   </a:t>
                  </a:r>
                  <a:r>
                    <a:rPr lang="fi-FI" dirty="0"/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fi-FI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i-FI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i-FI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fi-FI" dirty="0" smtClean="0"/>
                    <a:t> </a:t>
                  </a:r>
                  <a:endParaRPr lang="fi-FI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73" y="3263861"/>
                  <a:ext cx="5395964" cy="5496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734128" y="2865032"/>
              <a:ext cx="336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Väitös: </a:t>
              </a:r>
              <a:r>
                <a:rPr lang="fi-FI" dirty="0" err="1"/>
                <a:t>KH:n</a:t>
              </a:r>
              <a:r>
                <a:rPr lang="fi-FI" dirty="0"/>
                <a:t> </a:t>
              </a:r>
              <a:r>
                <a:rPr lang="fi-FI" dirty="0" smtClean="0"/>
                <a:t>alkeisvektorit ovat</a:t>
              </a:r>
              <a:endParaRPr lang="fi-FI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39092" y="3194022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(Syklinen </a:t>
              </a:r>
              <a:r>
                <a:rPr lang="fi-FI" dirty="0" err="1" smtClean="0"/>
                <a:t>permutointi</a:t>
              </a:r>
              <a:r>
                <a:rPr lang="fi-FI" dirty="0" smtClean="0"/>
                <a:t>)</a:t>
              </a:r>
              <a:endParaRPr lang="fi-FI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5703" y="5064323"/>
            <a:ext cx="7105275" cy="503238"/>
            <a:chOff x="1825703" y="5212102"/>
            <a:chExt cx="7105275" cy="5032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283331"/>
                </p:ext>
              </p:extLst>
            </p:nvPr>
          </p:nvGraphicFramePr>
          <p:xfrm>
            <a:off x="2393653" y="5212102"/>
            <a:ext cx="653732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57" name="Equation" r:id="rId12" imgW="3962160" imgH="304560" progId="Equation.DSMT4">
                    <p:embed/>
                  </p:oleObj>
                </mc:Choice>
                <mc:Fallback>
                  <p:oleObj name="Equation" r:id="rId12" imgW="3962160" imgH="30456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653" y="5212102"/>
                          <a:ext cx="6537325" cy="5032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ight Arrow 30"/>
            <p:cNvSpPr/>
            <p:nvPr/>
          </p:nvSpPr>
          <p:spPr>
            <a:xfrm>
              <a:off x="1825703" y="540869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4197134"/>
            <a:ext cx="4784160" cy="907531"/>
            <a:chOff x="0" y="4197134"/>
            <a:chExt cx="4784160" cy="907531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4292968"/>
              <a:ext cx="3149142" cy="811697"/>
              <a:chOff x="0" y="4440747"/>
              <a:chExt cx="3149142" cy="81169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076232" y="4440747"/>
                <a:ext cx="2072910" cy="442365"/>
                <a:chOff x="5796266" y="4092967"/>
                <a:chExt cx="2072910" cy="44236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6335679" y="4092967"/>
                      <a:ext cx="1533497" cy="442365"/>
                    </a:xfrm>
                    <a:prstGeom prst="rect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a14:m>
                      <a:r>
                        <a:rPr lang="fi-FI" i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fi-FI" i="1" baseline="-25000" dirty="0" smtClean="0">
                          <a:latin typeface="Cambria" panose="02040503050406030204" pitchFamily="18" charset="0"/>
                        </a:rPr>
                        <a:t>ij</a:t>
                      </a:r>
                      <a:endParaRPr lang="fi-FI" i="1" baseline="-25000" dirty="0">
                        <a:latin typeface="Cambria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5679" y="4092967"/>
                      <a:ext cx="1533497" cy="4423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t="-5195" b="-9091"/>
                      </a:stretch>
                    </a:blipFill>
                    <a:ln w="28575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fi-FI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Right Arrow 22"/>
                <p:cNvSpPr/>
                <p:nvPr/>
              </p:nvSpPr>
              <p:spPr>
                <a:xfrm>
                  <a:off x="5796266" y="4266644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0" y="4883112"/>
                <a:ext cx="1031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Todistus</a:t>
                </a:r>
                <a:endParaRPr lang="fi-FI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252972" y="4197134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Kohtisuoruus</a:t>
              </a:r>
            </a:p>
            <a:p>
              <a:r>
                <a:rPr lang="fi-FI" dirty="0" smtClean="0"/>
                <a:t>Skaalaus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3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500" y="-45813"/>
            <a:ext cx="7988300" cy="5931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algn="ctr"/>
            <a:r>
              <a:rPr lang="fi-FI" dirty="0" smtClean="0"/>
              <a:t>Esimerkki: 2D-suorakaidehila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66963" y="1010275"/>
            <a:ext cx="6303962" cy="2666359"/>
            <a:chOff x="2366963" y="1010275"/>
            <a:chExt cx="6303962" cy="2666359"/>
          </a:xfrm>
        </p:grpSpPr>
        <p:grpSp>
          <p:nvGrpSpPr>
            <p:cNvPr id="18" name="Group 17"/>
            <p:cNvGrpSpPr/>
            <p:nvPr/>
          </p:nvGrpSpPr>
          <p:grpSpPr>
            <a:xfrm>
              <a:off x="3117844" y="1603296"/>
              <a:ext cx="5073240" cy="2073338"/>
              <a:chOff x="1219200" y="2041492"/>
              <a:chExt cx="5589588" cy="2578100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9200" y="2041492"/>
                <a:ext cx="5589588" cy="25781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flipV="1">
                <a:off x="1328738" y="2200275"/>
                <a:ext cx="21431" cy="50006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917406" y="2957513"/>
                <a:ext cx="0" cy="76676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350169" y="2138363"/>
                <a:ext cx="1290637" cy="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518151" y="2890838"/>
                <a:ext cx="399255" cy="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358057"/>
                </p:ext>
              </p:extLst>
            </p:nvPr>
          </p:nvGraphicFramePr>
          <p:xfrm>
            <a:off x="2366963" y="1725613"/>
            <a:ext cx="792162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4" name="Equation" r:id="rId4" imgW="507960" imgH="253800" progId="Equation.DSMT4">
                    <p:embed/>
                  </p:oleObj>
                </mc:Choice>
                <mc:Fallback>
                  <p:oleObj name="Equation" r:id="rId4" imgW="507960" imgH="25380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963" y="1725613"/>
                          <a:ext cx="792162" cy="350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4199485"/>
                </p:ext>
              </p:extLst>
            </p:nvPr>
          </p:nvGraphicFramePr>
          <p:xfrm>
            <a:off x="3463925" y="1314450"/>
            <a:ext cx="7302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5" name="Equation" r:id="rId6" imgW="469800" imgH="253800" progId="Equation.DSMT4">
                    <p:embed/>
                  </p:oleObj>
                </mc:Choice>
                <mc:Fallback>
                  <p:oleObj name="Equation" r:id="rId6" imgW="469800" imgH="2538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3925" y="1314450"/>
                          <a:ext cx="73025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460723"/>
                </p:ext>
              </p:extLst>
            </p:nvPr>
          </p:nvGraphicFramePr>
          <p:xfrm>
            <a:off x="6746875" y="1787525"/>
            <a:ext cx="11461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6" name="Equation" r:id="rId8" imgW="736560" imgH="304560" progId="Equation.DSMT4">
                    <p:embed/>
                  </p:oleObj>
                </mc:Choice>
                <mc:Fallback>
                  <p:oleObj name="Equation" r:id="rId8" imgW="736560" imgH="30456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6875" y="1787525"/>
                          <a:ext cx="1146175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198221"/>
                </p:ext>
              </p:extLst>
            </p:nvPr>
          </p:nvGraphicFramePr>
          <p:xfrm>
            <a:off x="7464425" y="2400300"/>
            <a:ext cx="1206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7" name="Equation" r:id="rId10" imgW="774360" imgH="304560" progId="Equation.DSMT4">
                    <p:embed/>
                  </p:oleObj>
                </mc:Choice>
                <mc:Fallback>
                  <p:oleObj name="Equation" r:id="rId10" imgW="774360" imgH="30456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4425" y="2400300"/>
                          <a:ext cx="1206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flipV="1">
              <a:off x="5054349" y="1164116"/>
              <a:ext cx="0" cy="6128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054349" y="1776925"/>
              <a:ext cx="69160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20010"/>
                </p:ext>
              </p:extLst>
            </p:nvPr>
          </p:nvGraphicFramePr>
          <p:xfrm>
            <a:off x="5153657" y="1010275"/>
            <a:ext cx="230536" cy="307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8" name="Kaava" r:id="rId12" imgW="164957" imgH="241091" progId="Equation.3">
                    <p:embed/>
                  </p:oleObj>
                </mc:Choice>
                <mc:Fallback>
                  <p:oleObj name="Kaava" r:id="rId12" imgW="164957" imgH="241091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657" y="1010275"/>
                          <a:ext cx="230536" cy="307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404643"/>
                </p:ext>
              </p:extLst>
            </p:nvPr>
          </p:nvGraphicFramePr>
          <p:xfrm>
            <a:off x="5677186" y="1470521"/>
            <a:ext cx="230536" cy="291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9" name="Kaava" r:id="rId14" imgW="165028" imgH="228501" progId="Equation.3">
                    <p:embed/>
                  </p:oleObj>
                </mc:Choice>
                <mc:Fallback>
                  <p:oleObj name="Kaava" r:id="rId14" imgW="165028" imgH="228501" progId="Equation.3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7186" y="1470521"/>
                          <a:ext cx="230536" cy="2910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07587"/>
              </p:ext>
            </p:extLst>
          </p:nvPr>
        </p:nvGraphicFramePr>
        <p:xfrm>
          <a:off x="302787" y="794679"/>
          <a:ext cx="15938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0" name="Equation" r:id="rId16" imgW="965160" imgH="507960" progId="Equation.DSMT4">
                  <p:embed/>
                </p:oleObj>
              </mc:Choice>
              <mc:Fallback>
                <p:oleObj name="Equation" r:id="rId16" imgW="965160" imgH="50796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87" y="794679"/>
                        <a:ext cx="1593850" cy="8350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75770" y="4887745"/>
            <a:ext cx="4777887" cy="646331"/>
            <a:chOff x="1099712" y="5049369"/>
            <a:chExt cx="4777887" cy="646331"/>
          </a:xfrm>
        </p:grpSpPr>
        <p:sp>
          <p:nvSpPr>
            <p:cNvPr id="27" name="Right Arrow 26"/>
            <p:cNvSpPr/>
            <p:nvPr/>
          </p:nvSpPr>
          <p:spPr>
            <a:xfrm>
              <a:off x="1099712" y="5203987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3368" y="5049369"/>
              <a:ext cx="4174231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Alkeiskopit ovat samanmuotoiset mutta kiertyneet 90</a:t>
              </a:r>
              <a:r>
                <a:rPr lang="fi-FI" baseline="30000" dirty="0" smtClean="0"/>
                <a:t>o</a:t>
              </a:r>
              <a:r>
                <a:rPr lang="fi-FI" dirty="0" smtClean="0"/>
                <a:t> toistensa suhteen.</a:t>
              </a:r>
              <a:endParaRPr lang="fi-FI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860313" y="5018093"/>
            <a:ext cx="31250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Vrt. kolmiohilan KH = 30</a:t>
            </a:r>
            <a:r>
              <a:rPr lang="fi-FI" baseline="30000" dirty="0" smtClean="0"/>
              <a:t>o</a:t>
            </a:r>
            <a:r>
              <a:rPr lang="fi-FI" dirty="0" smtClean="0"/>
              <a:t> kiertynyt kolmiohila (</a:t>
            </a:r>
            <a:r>
              <a:rPr lang="fi-FI" dirty="0" err="1" smtClean="0"/>
              <a:t>laskarit</a:t>
            </a:r>
            <a:r>
              <a:rPr lang="fi-FI" dirty="0" smtClean="0"/>
              <a:t>)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8931" y="1811659"/>
            <a:ext cx="1667706" cy="1042600"/>
            <a:chOff x="228931" y="1811659"/>
            <a:chExt cx="1667706" cy="104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10992" y="2411894"/>
                  <a:ext cx="1533497" cy="442365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i-FI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i-FI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i-FI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fi-FI" i="1" dirty="0" smtClean="0">
                      <a:latin typeface="Symbol" panose="05050102010706020507" pitchFamily="18" charset="2"/>
                    </a:rPr>
                    <a:t>d</a:t>
                  </a:r>
                  <a:r>
                    <a:rPr lang="fi-FI" i="1" baseline="-25000" dirty="0" smtClean="0">
                      <a:latin typeface="Cambria" panose="02040503050406030204" pitchFamily="18" charset="0"/>
                    </a:rPr>
                    <a:t>ij</a:t>
                  </a:r>
                  <a:endParaRPr lang="fi-FI" i="1" baseline="-250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92" y="2411894"/>
                  <a:ext cx="1533497" cy="442365"/>
                </a:xfrm>
                <a:prstGeom prst="rect">
                  <a:avLst/>
                </a:prstGeom>
                <a:blipFill>
                  <a:blip r:embed="rId18"/>
                  <a:stretch>
                    <a:fillRect t="-5195" b="-9091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28931" y="1811659"/>
              <a:ext cx="1667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Kohtisuoruus, Skaalaus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205" y="3171699"/>
            <a:ext cx="8384121" cy="1407744"/>
            <a:chOff x="314205" y="3171699"/>
            <a:chExt cx="8384121" cy="1407744"/>
          </a:xfrm>
        </p:grpSpPr>
        <p:sp>
          <p:nvSpPr>
            <p:cNvPr id="7" name="TextBox 6"/>
            <p:cNvSpPr txBox="1"/>
            <p:nvPr/>
          </p:nvSpPr>
          <p:spPr>
            <a:xfrm>
              <a:off x="314205" y="3933112"/>
              <a:ext cx="8384121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Hilan alkeisvektori ja sen käänteishilan vastaava alkeisvektori yhdensuuntaiset.</a:t>
              </a:r>
            </a:p>
            <a:p>
              <a:r>
                <a:rPr lang="fi-FI" dirty="0" smtClean="0"/>
                <a:t>Vastaavien alkeisvektoreiden pituudet skaalautuvat: pitkä </a:t>
              </a:r>
              <a:r>
                <a:rPr lang="fi-FI" dirty="0" smtClean="0">
                  <a:sym typeface="Wingdings" panose="05000000000000000000" pitchFamily="2" charset="2"/>
                </a:rPr>
                <a:t> lyhyt,  lyhyt  pitkä.</a:t>
              </a:r>
              <a:endParaRPr lang="fi-FI" dirty="0" smtClean="0"/>
            </a:p>
          </p:txBody>
        </p:sp>
        <p:sp>
          <p:nvSpPr>
            <p:cNvPr id="31" name="Right Arrow 30"/>
            <p:cNvSpPr/>
            <p:nvPr/>
          </p:nvSpPr>
          <p:spPr>
            <a:xfrm rot="4016745">
              <a:off x="1359728" y="327846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17583255" flipH="1">
              <a:off x="2361098" y="327552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69457" y="489651"/>
            <a:ext cx="2785631" cy="1003738"/>
            <a:chOff x="6169457" y="489651"/>
            <a:chExt cx="2785631" cy="1003738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483837"/>
                </p:ext>
              </p:extLst>
            </p:nvPr>
          </p:nvGraphicFramePr>
          <p:xfrm>
            <a:off x="6262688" y="880689"/>
            <a:ext cx="2692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71" name="Equation" r:id="rId19" imgW="1930320" imgH="241200" progId="Equation.DSMT4">
                    <p:embed/>
                  </p:oleObj>
                </mc:Choice>
                <mc:Fallback>
                  <p:oleObj name="Equation" r:id="rId19" imgW="1930320" imgH="241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2688" y="880689"/>
                          <a:ext cx="2692400" cy="3079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6169457" y="489651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Sijoitus yo. kaavoihin</a:t>
              </a:r>
              <a:endParaRPr lang="fi-FI" dirty="0"/>
            </a:p>
          </p:txBody>
        </p:sp>
        <p:sp>
          <p:nvSpPr>
            <p:cNvPr id="37" name="Right Arrow 36"/>
            <p:cNvSpPr/>
            <p:nvPr/>
          </p:nvSpPr>
          <p:spPr>
            <a:xfrm rot="19188828" flipH="1">
              <a:off x="7191813" y="1321147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041026" y="1559674"/>
            <a:ext cx="2846798" cy="217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110" y="5674014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599763" y="6622388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48980"/>
            <a:ext cx="4822825" cy="2438400"/>
            <a:chOff x="304800" y="1371600"/>
            <a:chExt cx="4822825" cy="24384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371600"/>
              <a:ext cx="4822825" cy="24384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3916295" y="3062542"/>
              <a:ext cx="152400" cy="1322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3082580"/>
            <a:ext cx="685800" cy="369888"/>
            <a:chOff x="3124200" y="3505200"/>
            <a:chExt cx="685800" cy="369888"/>
          </a:xfrm>
        </p:grpSpPr>
        <p:sp>
          <p:nvSpPr>
            <p:cNvPr id="10" name="Oval 9"/>
            <p:cNvSpPr/>
            <p:nvPr/>
          </p:nvSpPr>
          <p:spPr>
            <a:xfrm>
              <a:off x="3175956" y="3531078"/>
              <a:ext cx="179388" cy="304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3124200" y="3505200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i="1" dirty="0"/>
                <a:t>4</a:t>
              </a:r>
              <a:r>
                <a:rPr lang="el-GR" i="1" dirty="0"/>
                <a:t>π</a:t>
              </a:r>
              <a:r>
                <a:rPr lang="fi-FI" i="1" dirty="0"/>
                <a:t>/a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72110" y="152961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Käänteishilaesimerkki 2</a:t>
            </a:r>
            <a:endParaRPr lang="fi-FI" dirty="0" smtClean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85800" y="315878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i="1" dirty="0"/>
              <a:t>a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24202"/>
              </p:ext>
            </p:extLst>
          </p:nvPr>
        </p:nvGraphicFramePr>
        <p:xfrm>
          <a:off x="6127268" y="1393480"/>
          <a:ext cx="24272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0" name="Equation" r:id="rId4" imgW="1574640" imgH="431640" progId="Equation.DSMT4">
                  <p:embed/>
                </p:oleObj>
              </mc:Choice>
              <mc:Fallback>
                <p:oleObj name="Equation" r:id="rId4" imgW="1574640" imgH="431640" progId="Equation.DSMT4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268" y="1393480"/>
                        <a:ext cx="2427288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38368" y="101325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 dirty="0" err="1"/>
              <a:t>bcc</a:t>
            </a:r>
            <a:r>
              <a:rPr lang="fi-FI" sz="2000" dirty="0"/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V="1">
            <a:off x="949290" y="2628579"/>
            <a:ext cx="1044575" cy="1079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84935" y="1484307"/>
            <a:ext cx="1044575" cy="685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2110" y="1560041"/>
            <a:ext cx="1066800" cy="6096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97264"/>
              </p:ext>
            </p:extLst>
          </p:nvPr>
        </p:nvGraphicFramePr>
        <p:xfrm>
          <a:off x="938213" y="4301780"/>
          <a:ext cx="18970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1" name="Equation" r:id="rId6" imgW="1307880" imgH="431640" progId="Equation.DSMT4">
                  <p:embed/>
                </p:oleObj>
              </mc:Choice>
              <mc:Fallback>
                <p:oleObj name="Equation" r:id="rId6" imgW="1307880" imgH="431640" progId="Equation.DSMT4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301780"/>
                        <a:ext cx="1897062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006058" y="2272442"/>
            <a:ext cx="565942" cy="461057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992495" y="2690588"/>
            <a:ext cx="141517" cy="521340"/>
          </a:xfrm>
          <a:prstGeom prst="line">
            <a:avLst/>
          </a:prstGeom>
          <a:ln w="3810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>
            <a:off x="3581400" y="2286537"/>
            <a:ext cx="457200" cy="457200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01322" y="3683802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 dirty="0" err="1"/>
              <a:t>fcc</a:t>
            </a:r>
            <a:r>
              <a:rPr lang="fi-FI" sz="2000" dirty="0"/>
              <a:t>: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404248"/>
              </p:ext>
            </p:extLst>
          </p:nvPr>
        </p:nvGraphicFramePr>
        <p:xfrm>
          <a:off x="3394075" y="4266855"/>
          <a:ext cx="18986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2" name="Equation" r:id="rId8" imgW="1307880" imgH="431640" progId="Equation.DSMT4">
                  <p:embed/>
                </p:oleObj>
              </mc:Choice>
              <mc:Fallback>
                <p:oleObj name="Equation" r:id="rId8" imgW="1307880" imgH="43164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266855"/>
                        <a:ext cx="18986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06062"/>
              </p:ext>
            </p:extLst>
          </p:nvPr>
        </p:nvGraphicFramePr>
        <p:xfrm>
          <a:off x="5956300" y="4266855"/>
          <a:ext cx="18986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3" name="Equation" r:id="rId10" imgW="1307880" imgH="431640" progId="Equation.DSMT4">
                  <p:embed/>
                </p:oleObj>
              </mc:Choice>
              <mc:Fallback>
                <p:oleObj name="Equation" r:id="rId10" imgW="1307880" imgH="43164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266855"/>
                        <a:ext cx="18986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74494"/>
              </p:ext>
            </p:extLst>
          </p:nvPr>
        </p:nvGraphicFramePr>
        <p:xfrm>
          <a:off x="6192356" y="2111030"/>
          <a:ext cx="24463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4" name="Equation" r:id="rId12" imgW="1587240" imgH="431640" progId="Equation.DSMT4">
                  <p:embed/>
                </p:oleObj>
              </mc:Choice>
              <mc:Fallback>
                <p:oleObj name="Equation" r:id="rId12" imgW="1587240" imgH="43164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356" y="2111030"/>
                        <a:ext cx="244633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2733"/>
              </p:ext>
            </p:extLst>
          </p:nvPr>
        </p:nvGraphicFramePr>
        <p:xfrm>
          <a:off x="6114568" y="2918253"/>
          <a:ext cx="26019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5" name="Equation" r:id="rId14" imgW="1688760" imgH="431640" progId="Equation.DSMT4">
                  <p:embed/>
                </p:oleObj>
              </mc:Choice>
              <mc:Fallback>
                <p:oleObj name="Equation" r:id="rId14" imgW="1688760" imgH="43164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568" y="2918253"/>
                        <a:ext cx="260191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48786"/>
              </p:ext>
            </p:extLst>
          </p:nvPr>
        </p:nvGraphicFramePr>
        <p:xfrm>
          <a:off x="2502255" y="2884165"/>
          <a:ext cx="222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6" name="Kaava" r:id="rId16" imgW="152280" imgH="215640" progId="Equation.3">
                  <p:embed/>
                </p:oleObj>
              </mc:Choice>
              <mc:Fallback>
                <p:oleObj name="Kaava" r:id="rId16" imgW="152280" imgH="215640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255" y="2884165"/>
                        <a:ext cx="2222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 flipV="1">
            <a:off x="2464762" y="3137310"/>
            <a:ext cx="0" cy="382954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1418"/>
              </p:ext>
            </p:extLst>
          </p:nvPr>
        </p:nvGraphicFramePr>
        <p:xfrm>
          <a:off x="2033873" y="3488980"/>
          <a:ext cx="241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7" name="Kaava" r:id="rId18" imgW="164880" imgH="228600" progId="Equation.3">
                  <p:embed/>
                </p:oleObj>
              </mc:Choice>
              <mc:Fallback>
                <p:oleObj name="Kaava" r:id="rId18" imgW="164880" imgH="228600" progId="Equation.3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873" y="3488980"/>
                        <a:ext cx="24130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2464762" y="3539809"/>
            <a:ext cx="278430" cy="5666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2227815" y="3518581"/>
            <a:ext cx="251070" cy="15240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84211"/>
              </p:ext>
            </p:extLst>
          </p:nvPr>
        </p:nvGraphicFramePr>
        <p:xfrm>
          <a:off x="2745995" y="3359214"/>
          <a:ext cx="2413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8" name="Kaava" r:id="rId20" imgW="164880" imgH="241200" progId="Equation.3">
                  <p:embed/>
                </p:oleObj>
              </mc:Choice>
              <mc:Fallback>
                <p:oleObj name="Kaava" r:id="rId20" imgW="164880" imgH="241200" progId="Equation.3">
                  <p:embed/>
                  <p:pic>
                    <p:nvPicPr>
                      <p:cNvPr id="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995" y="3359214"/>
                        <a:ext cx="2413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27575"/>
              </p:ext>
            </p:extLst>
          </p:nvPr>
        </p:nvGraphicFramePr>
        <p:xfrm>
          <a:off x="1184240" y="2697792"/>
          <a:ext cx="2333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9" name="Equation" r:id="rId22" imgW="152280" imgH="228600" progId="Equation.DSMT4">
                  <p:embed/>
                </p:oleObj>
              </mc:Choice>
              <mc:Fallback>
                <p:oleObj name="Equation" r:id="rId22" imgW="152280" imgH="228600" progId="Equation.DSMT4">
                  <p:embed/>
                  <p:pic>
                    <p:nvPicPr>
                      <p:cNvPr id="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40" y="2697792"/>
                        <a:ext cx="2333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11171"/>
              </p:ext>
            </p:extLst>
          </p:nvPr>
        </p:nvGraphicFramePr>
        <p:xfrm>
          <a:off x="497523" y="1744190"/>
          <a:ext cx="2540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0" name="Equation" r:id="rId24" imgW="164880" imgH="228600" progId="Equation.DSMT4">
                  <p:embed/>
                </p:oleObj>
              </mc:Choice>
              <mc:Fallback>
                <p:oleObj name="Equation" r:id="rId24" imgW="164880" imgH="228600" progId="Equation.DSMT4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3" y="1744190"/>
                        <a:ext cx="2540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6252"/>
              </p:ext>
            </p:extLst>
          </p:nvPr>
        </p:nvGraphicFramePr>
        <p:xfrm>
          <a:off x="2021173" y="1715743"/>
          <a:ext cx="25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1" name="Equation" r:id="rId26" imgW="164880" imgH="228600" progId="Equation.DSMT4">
                  <p:embed/>
                </p:oleObj>
              </mc:Choice>
              <mc:Fallback>
                <p:oleObj name="Equation" r:id="rId26" imgW="164880" imgH="228600" progId="Equation.DSMT4">
                  <p:embed/>
                  <p:pic>
                    <p:nvPicPr>
                      <p:cNvPr id="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173" y="1715743"/>
                        <a:ext cx="2540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37919"/>
              </p:ext>
            </p:extLst>
          </p:nvPr>
        </p:nvGraphicFramePr>
        <p:xfrm>
          <a:off x="4123471" y="2639922"/>
          <a:ext cx="2032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2" name="Equation" r:id="rId28" imgW="139680" imgH="253800" progId="Equation.DSMT4">
                  <p:embed/>
                </p:oleObj>
              </mc:Choice>
              <mc:Fallback>
                <p:oleObj name="Equation" r:id="rId28" imgW="139680" imgH="253800" progId="Equation.DSMT4">
                  <p:embed/>
                  <p:pic>
                    <p:nvPicPr>
                      <p:cNvPr id="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471" y="2639922"/>
                        <a:ext cx="2032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29465"/>
              </p:ext>
            </p:extLst>
          </p:nvPr>
        </p:nvGraphicFramePr>
        <p:xfrm>
          <a:off x="3593635" y="2427637"/>
          <a:ext cx="2206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3" name="Equation" r:id="rId30" imgW="152280" imgH="253800" progId="Equation.DSMT4">
                  <p:embed/>
                </p:oleObj>
              </mc:Choice>
              <mc:Fallback>
                <p:oleObj name="Equation" r:id="rId30" imgW="152280" imgH="253800" progId="Equation.DSMT4">
                  <p:embed/>
                  <p:pic>
                    <p:nvPicPr>
                      <p:cNvPr id="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635" y="2427637"/>
                        <a:ext cx="22066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77130"/>
              </p:ext>
            </p:extLst>
          </p:nvPr>
        </p:nvGraphicFramePr>
        <p:xfrm>
          <a:off x="4221957" y="2002029"/>
          <a:ext cx="2206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4" name="Equation" r:id="rId32" imgW="152280" imgH="253800" progId="Equation.DSMT4">
                  <p:embed/>
                </p:oleObj>
              </mc:Choice>
              <mc:Fallback>
                <p:oleObj name="Equation" r:id="rId32" imgW="152280" imgH="253800" progId="Equation.DSMT4">
                  <p:embed/>
                  <p:pic>
                    <p:nvPicPr>
                      <p:cNvPr id="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957" y="2002029"/>
                        <a:ext cx="22066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504488" y="5629550"/>
            <a:ext cx="2644769" cy="646331"/>
            <a:chOff x="504488" y="5629550"/>
            <a:chExt cx="2644769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990600" y="5629550"/>
              <a:ext cx="2158657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BCC:n</a:t>
              </a:r>
              <a:r>
                <a:rPr lang="fi-FI" dirty="0" smtClean="0"/>
                <a:t> käänteishila on FCC</a:t>
              </a:r>
              <a:endParaRPr lang="fi-FI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504488" y="586659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0" y="5568970"/>
            <a:ext cx="4256955" cy="1019444"/>
            <a:chOff x="4572000" y="5568970"/>
            <a:chExt cx="4256955" cy="1019444"/>
          </a:xfrm>
        </p:grpSpPr>
        <p:sp>
          <p:nvSpPr>
            <p:cNvPr id="43" name="TextBox 42"/>
            <p:cNvSpPr txBox="1"/>
            <p:nvPr/>
          </p:nvSpPr>
          <p:spPr>
            <a:xfrm>
              <a:off x="4653243" y="5942083"/>
              <a:ext cx="4175712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err="1"/>
                <a:t>F</a:t>
              </a:r>
              <a:r>
                <a:rPr lang="fi-FI" dirty="0" err="1" smtClean="0"/>
                <a:t>CC:n</a:t>
              </a:r>
              <a:r>
                <a:rPr lang="fi-FI" dirty="0" smtClean="0"/>
                <a:t> käänteishila on BCC, eli käänteishilan käänteishila on suora hila</a:t>
              </a:r>
              <a:endParaRPr lang="fi-FI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0" y="5568970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Suoralla laskulla myös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2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3500438" y="2443163"/>
            <a:ext cx="1457325" cy="1276350"/>
          </a:xfrm>
          <a:custGeom>
            <a:avLst/>
            <a:gdLst>
              <a:gd name="connsiteX0" fmla="*/ 1452562 w 1457325"/>
              <a:gd name="connsiteY0" fmla="*/ 533400 h 1276350"/>
              <a:gd name="connsiteX1" fmla="*/ 1457325 w 1457325"/>
              <a:gd name="connsiteY1" fmla="*/ 704850 h 1276350"/>
              <a:gd name="connsiteX2" fmla="*/ 371475 w 1457325"/>
              <a:gd name="connsiteY2" fmla="*/ 1276350 h 1276350"/>
              <a:gd name="connsiteX3" fmla="*/ 0 w 1457325"/>
              <a:gd name="connsiteY3" fmla="*/ 709612 h 1276350"/>
              <a:gd name="connsiteX4" fmla="*/ 9525 w 1457325"/>
              <a:gd name="connsiteY4" fmla="*/ 581025 h 1276350"/>
              <a:gd name="connsiteX5" fmla="*/ 1109662 w 1457325"/>
              <a:gd name="connsiteY5" fmla="*/ 0 h 1276350"/>
              <a:gd name="connsiteX6" fmla="*/ 1452562 w 1457325"/>
              <a:gd name="connsiteY6" fmla="*/ 5334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7325" h="1276350">
                <a:moveTo>
                  <a:pt x="1452562" y="533400"/>
                </a:moveTo>
                <a:lnTo>
                  <a:pt x="1457325" y="704850"/>
                </a:lnTo>
                <a:lnTo>
                  <a:pt x="371475" y="1276350"/>
                </a:lnTo>
                <a:lnTo>
                  <a:pt x="0" y="709612"/>
                </a:lnTo>
                <a:lnTo>
                  <a:pt x="9525" y="581025"/>
                </a:lnTo>
                <a:lnTo>
                  <a:pt x="1109662" y="0"/>
                </a:lnTo>
                <a:lnTo>
                  <a:pt x="1452562" y="533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843919" y="58245"/>
            <a:ext cx="5119861" cy="528967"/>
          </a:xfrm>
        </p:spPr>
        <p:txBody>
          <a:bodyPr/>
          <a:lstStyle/>
          <a:p>
            <a:pPr eaLnBrk="1" hangingPunct="1"/>
            <a:r>
              <a:rPr lang="fi-FI" dirty="0" err="1" smtClean="0"/>
              <a:t>Brillouin’n</a:t>
            </a:r>
            <a:r>
              <a:rPr lang="fi-FI" dirty="0" smtClean="0"/>
              <a:t> vyöhykkeet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grpSp>
        <p:nvGrpSpPr>
          <p:cNvPr id="74766" name="Group 19"/>
          <p:cNvGrpSpPr>
            <a:grpSpLocks/>
          </p:cNvGrpSpPr>
          <p:nvPr/>
        </p:nvGrpSpPr>
        <p:grpSpPr bwMode="auto">
          <a:xfrm>
            <a:off x="2295772" y="1524000"/>
            <a:ext cx="5629028" cy="948711"/>
            <a:chOff x="2160000" y="1800000"/>
            <a:chExt cx="5628600" cy="948600"/>
          </a:xfrm>
          <a:solidFill>
            <a:schemeClr val="accent3"/>
          </a:solidFill>
        </p:grpSpPr>
        <p:grpSp>
          <p:nvGrpSpPr>
            <p:cNvPr id="74793" name="Group 9"/>
            <p:cNvGrpSpPr>
              <a:grpSpLocks/>
            </p:cNvGrpSpPr>
            <p:nvPr/>
          </p:nvGrpSpPr>
          <p:grpSpPr bwMode="auto">
            <a:xfrm>
              <a:off x="360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599507" y="2520641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680511" y="1800000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94" name="Group 10"/>
            <p:cNvGrpSpPr>
              <a:grpSpLocks/>
            </p:cNvGrpSpPr>
            <p:nvPr/>
          </p:nvGrpSpPr>
          <p:grpSpPr bwMode="auto">
            <a:xfrm>
              <a:off x="504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3599259" y="2520641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80264" y="1800000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95" name="Group 13"/>
            <p:cNvGrpSpPr>
              <a:grpSpLocks/>
            </p:cNvGrpSpPr>
            <p:nvPr/>
          </p:nvGrpSpPr>
          <p:grpSpPr bwMode="auto">
            <a:xfrm>
              <a:off x="648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3600600" y="2520641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680017" y="1800000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96" name="Group 16"/>
            <p:cNvGrpSpPr>
              <a:grpSpLocks/>
            </p:cNvGrpSpPr>
            <p:nvPr/>
          </p:nvGrpSpPr>
          <p:grpSpPr bwMode="auto">
            <a:xfrm>
              <a:off x="216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18" name="Oval 17"/>
              <p:cNvSpPr/>
              <p:nvPr/>
            </p:nvSpPr>
            <p:spPr>
              <a:xfrm>
                <a:off x="3599753" y="2520641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79171" y="1800000"/>
                <a:ext cx="226996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32" name="Oval 31"/>
          <p:cNvSpPr/>
          <p:nvPr/>
        </p:nvSpPr>
        <p:spPr bwMode="auto">
          <a:xfrm>
            <a:off x="3016250" y="3684588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grpSp>
        <p:nvGrpSpPr>
          <p:cNvPr id="74782" name="Group 10"/>
          <p:cNvGrpSpPr>
            <a:grpSpLocks/>
          </p:cNvGrpSpPr>
          <p:nvPr/>
        </p:nvGrpSpPr>
        <p:grpSpPr bwMode="auto">
          <a:xfrm>
            <a:off x="4455937" y="2964169"/>
            <a:ext cx="1308700" cy="948711"/>
            <a:chOff x="3600000" y="1800000"/>
            <a:chExt cx="1308600" cy="948600"/>
          </a:xfrm>
          <a:solidFill>
            <a:schemeClr val="accent3"/>
          </a:solidFill>
        </p:grpSpPr>
        <p:sp>
          <p:nvSpPr>
            <p:cNvPr id="30" name="Oval 29"/>
            <p:cNvSpPr/>
            <p:nvPr/>
          </p:nvSpPr>
          <p:spPr>
            <a:xfrm>
              <a:off x="3600176" y="2520335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31" name="Oval 30"/>
            <p:cNvSpPr/>
            <p:nvPr/>
          </p:nvSpPr>
          <p:spPr>
            <a:xfrm>
              <a:off x="4679594" y="1799694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grpSp>
        <p:nvGrpSpPr>
          <p:cNvPr id="74783" name="Group 13"/>
          <p:cNvGrpSpPr>
            <a:grpSpLocks/>
          </p:cNvGrpSpPr>
          <p:nvPr/>
        </p:nvGrpSpPr>
        <p:grpSpPr bwMode="auto">
          <a:xfrm>
            <a:off x="5896046" y="2964169"/>
            <a:ext cx="1308700" cy="948711"/>
            <a:chOff x="3600000" y="1800000"/>
            <a:chExt cx="1308600" cy="948600"/>
          </a:xfrm>
          <a:solidFill>
            <a:schemeClr val="accent3"/>
          </a:solidFill>
        </p:grpSpPr>
        <p:sp>
          <p:nvSpPr>
            <p:cNvPr id="28" name="Oval 27"/>
            <p:cNvSpPr/>
            <p:nvPr/>
          </p:nvSpPr>
          <p:spPr>
            <a:xfrm>
              <a:off x="3599929" y="2520335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9" name="Oval 28"/>
            <p:cNvSpPr/>
            <p:nvPr/>
          </p:nvSpPr>
          <p:spPr>
            <a:xfrm>
              <a:off x="4679347" y="1799694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grpSp>
        <p:nvGrpSpPr>
          <p:cNvPr id="74784" name="Group 16"/>
          <p:cNvGrpSpPr>
            <a:grpSpLocks/>
          </p:cNvGrpSpPr>
          <p:nvPr/>
        </p:nvGrpSpPr>
        <p:grpSpPr bwMode="auto">
          <a:xfrm>
            <a:off x="1575718" y="2964169"/>
            <a:ext cx="1308700" cy="948711"/>
            <a:chOff x="3600000" y="1800000"/>
            <a:chExt cx="1308600" cy="948600"/>
          </a:xfrm>
          <a:solidFill>
            <a:schemeClr val="accent3"/>
          </a:solidFill>
        </p:grpSpPr>
        <p:sp>
          <p:nvSpPr>
            <p:cNvPr id="26" name="Oval 25"/>
            <p:cNvSpPr/>
            <p:nvPr/>
          </p:nvSpPr>
          <p:spPr>
            <a:xfrm>
              <a:off x="3600670" y="2520335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27" name="Oval 26"/>
            <p:cNvSpPr/>
            <p:nvPr/>
          </p:nvSpPr>
          <p:spPr>
            <a:xfrm>
              <a:off x="4680087" y="1799694"/>
              <a:ext cx="228583" cy="22857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grpSp>
        <p:nvGrpSpPr>
          <p:cNvPr id="74768" name="Group 33"/>
          <p:cNvGrpSpPr>
            <a:grpSpLocks/>
          </p:cNvGrpSpPr>
          <p:nvPr/>
        </p:nvGrpSpPr>
        <p:grpSpPr bwMode="auto">
          <a:xfrm>
            <a:off x="855663" y="4404339"/>
            <a:ext cx="5629028" cy="948711"/>
            <a:chOff x="2160000" y="1800000"/>
            <a:chExt cx="5628600" cy="948600"/>
          </a:xfrm>
          <a:solidFill>
            <a:schemeClr val="accent3"/>
          </a:solidFill>
        </p:grpSpPr>
        <p:grpSp>
          <p:nvGrpSpPr>
            <p:cNvPr id="74769" name="Group 9"/>
            <p:cNvGrpSpPr>
              <a:grpSpLocks/>
            </p:cNvGrpSpPr>
            <p:nvPr/>
          </p:nvGrpSpPr>
          <p:grpSpPr bwMode="auto">
            <a:xfrm>
              <a:off x="360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3599753" y="2520027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680758" y="1799386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70" name="Group 10"/>
            <p:cNvGrpSpPr>
              <a:grpSpLocks/>
            </p:cNvGrpSpPr>
            <p:nvPr/>
          </p:nvGrpSpPr>
          <p:grpSpPr bwMode="auto">
            <a:xfrm>
              <a:off x="504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3599506" y="2520027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80510" y="1799386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71" name="Group 13"/>
            <p:cNvGrpSpPr>
              <a:grpSpLocks/>
            </p:cNvGrpSpPr>
            <p:nvPr/>
          </p:nvGrpSpPr>
          <p:grpSpPr bwMode="auto">
            <a:xfrm>
              <a:off x="648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3602434" y="2520027"/>
                <a:ext cx="226996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80264" y="1799386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  <p:grpSp>
          <p:nvGrpSpPr>
            <p:cNvPr id="74772" name="Group 16"/>
            <p:cNvGrpSpPr>
              <a:grpSpLocks/>
            </p:cNvGrpSpPr>
            <p:nvPr/>
          </p:nvGrpSpPr>
          <p:grpSpPr bwMode="auto">
            <a:xfrm>
              <a:off x="2160000" y="1800000"/>
              <a:ext cx="1308600" cy="948600"/>
              <a:chOff x="3600000" y="1800000"/>
              <a:chExt cx="1308600" cy="948600"/>
            </a:xfrm>
            <a:grpFill/>
          </p:grpSpPr>
          <p:sp>
            <p:nvSpPr>
              <p:cNvPr id="39" name="Oval 38"/>
              <p:cNvSpPr/>
              <p:nvPr/>
            </p:nvSpPr>
            <p:spPr>
              <a:xfrm>
                <a:off x="3600000" y="2520027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79418" y="1799386"/>
                <a:ext cx="228583" cy="22857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cxnSp>
        <p:nvCxnSpPr>
          <p:cNvPr id="61" name="Straight Connector 60"/>
          <p:cNvCxnSpPr/>
          <p:nvPr/>
        </p:nvCxnSpPr>
        <p:spPr>
          <a:xfrm rot="5400000">
            <a:off x="4000500" y="30099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552700" y="30099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456114" y="3200400"/>
            <a:ext cx="2790847" cy="10304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646460" y="4267200"/>
            <a:ext cx="2443752" cy="92333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i-FI" dirty="0" err="1" smtClean="0"/>
              <a:t>Brillouin’n</a:t>
            </a:r>
            <a:r>
              <a:rPr lang="fi-FI" dirty="0" smtClean="0"/>
              <a:t> vyöhyke</a:t>
            </a:r>
          </a:p>
          <a:p>
            <a:pPr marL="342900" indent="-342900"/>
            <a:r>
              <a:rPr lang="fi-FI" dirty="0" smtClean="0"/>
              <a:t>= </a:t>
            </a:r>
            <a:r>
              <a:rPr lang="fi-FI" dirty="0" err="1" smtClean="0"/>
              <a:t>KH:n</a:t>
            </a:r>
            <a:r>
              <a:rPr lang="fi-FI" dirty="0" smtClean="0"/>
              <a:t> Wigner-Seitz</a:t>
            </a:r>
          </a:p>
          <a:p>
            <a:pPr marL="342900" indent="-342900"/>
            <a:r>
              <a:rPr lang="fi-FI" dirty="0" smtClean="0"/>
              <a:t>-alkeiskoppi</a:t>
            </a:r>
            <a:endParaRPr lang="fi-FI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14800" y="802759"/>
            <a:ext cx="2288362" cy="2392879"/>
            <a:chOff x="4114800" y="802759"/>
            <a:chExt cx="2288362" cy="2392879"/>
          </a:xfrm>
        </p:grpSpPr>
        <p:sp>
          <p:nvSpPr>
            <p:cNvPr id="33" name="Oval 32"/>
            <p:cNvSpPr/>
            <p:nvPr/>
          </p:nvSpPr>
          <p:spPr bwMode="auto">
            <a:xfrm>
              <a:off x="4114800" y="296703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32803" y="802759"/>
              <a:ext cx="2170359" cy="2174705"/>
              <a:chOff x="4232803" y="802759"/>
              <a:chExt cx="2170359" cy="217470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256420" y="802759"/>
                <a:ext cx="2146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i-FI" dirty="0"/>
                  <a:t>K</a:t>
                </a:r>
                <a:r>
                  <a:rPr lang="fi-FI" dirty="0" smtClean="0"/>
                  <a:t>äänteishilan origo</a:t>
                </a:r>
                <a:endParaRPr lang="fi-FI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4232803" y="1219199"/>
                <a:ext cx="351100" cy="175826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6134" y="1098798"/>
            <a:ext cx="3369861" cy="1410834"/>
            <a:chOff x="135340" y="1062491"/>
            <a:chExt cx="3369861" cy="1410834"/>
          </a:xfrm>
        </p:grpSpPr>
        <p:sp>
          <p:nvSpPr>
            <p:cNvPr id="14" name="TextBox 13"/>
            <p:cNvSpPr txBox="1"/>
            <p:nvPr/>
          </p:nvSpPr>
          <p:spPr>
            <a:xfrm>
              <a:off x="135340" y="1062491"/>
              <a:ext cx="3132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Piirretään lyhyimpien</a:t>
              </a:r>
            </a:p>
            <a:p>
              <a:r>
                <a:rPr lang="fi-FI" b="1" dirty="0" smtClean="0"/>
                <a:t>G</a:t>
              </a:r>
              <a:r>
                <a:rPr lang="fi-FI" dirty="0" smtClean="0"/>
                <a:t>-</a:t>
              </a:r>
              <a:r>
                <a:rPr lang="fi-FI" dirty="0" err="1" smtClean="0"/>
                <a:t>vektroreiden</a:t>
              </a:r>
              <a:r>
                <a:rPr lang="fi-FI" dirty="0" smtClean="0"/>
                <a:t> kohtisuorat puolittajat eli </a:t>
              </a:r>
            </a:p>
            <a:p>
              <a:r>
                <a:rPr lang="fi-FI" dirty="0" err="1" smtClean="0"/>
                <a:t>Braggin-tasot</a:t>
              </a:r>
              <a:endParaRPr lang="fi-FI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887940" y="1905000"/>
              <a:ext cx="1617261" cy="568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 bwMode="auto">
          <a:xfrm>
            <a:off x="4111380" y="2964411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grpSp>
        <p:nvGrpSpPr>
          <p:cNvPr id="38" name="Group 37"/>
          <p:cNvGrpSpPr/>
          <p:nvPr/>
        </p:nvGrpSpPr>
        <p:grpSpPr>
          <a:xfrm>
            <a:off x="2884488" y="3044099"/>
            <a:ext cx="2645322" cy="34064"/>
            <a:chOff x="2884488" y="3044099"/>
            <a:chExt cx="2645322" cy="34064"/>
          </a:xfrm>
        </p:grpSpPr>
        <p:cxnSp>
          <p:nvCxnSpPr>
            <p:cNvPr id="23" name="Straight Arrow Connector 22"/>
            <p:cNvCxnSpPr>
              <a:endCxn id="27" idx="6"/>
            </p:cNvCxnSpPr>
            <p:nvPr/>
          </p:nvCxnSpPr>
          <p:spPr>
            <a:xfrm flipH="1">
              <a:off x="2884488" y="3047999"/>
              <a:ext cx="1211262" cy="301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4318548" y="3044099"/>
              <a:ext cx="1211262" cy="301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438400" y="1981200"/>
            <a:ext cx="3429000" cy="2286000"/>
            <a:chOff x="2438400" y="1981200"/>
            <a:chExt cx="3429000" cy="2286000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2438400" y="1981200"/>
              <a:ext cx="3048000" cy="160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819400" y="2667000"/>
              <a:ext cx="3048000" cy="160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264038" y="3223070"/>
              <a:ext cx="298818" cy="484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865318" y="2473325"/>
              <a:ext cx="323403" cy="5296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651979" y="1219200"/>
            <a:ext cx="3291621" cy="3740844"/>
            <a:chOff x="2651979" y="1219200"/>
            <a:chExt cx="3291621" cy="3740844"/>
          </a:xfrm>
        </p:grpSpPr>
        <p:cxnSp>
          <p:nvCxnSpPr>
            <p:cNvPr id="51" name="Straight Connector 50"/>
            <p:cNvCxnSpPr/>
            <p:nvPr/>
          </p:nvCxnSpPr>
          <p:spPr>
            <a:xfrm rot="16200000" flipH="1">
              <a:off x="3238500" y="1790700"/>
              <a:ext cx="3276600" cy="2133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651979" y="1912044"/>
              <a:ext cx="2072421" cy="30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69" idx="3"/>
            </p:cNvCxnSpPr>
            <p:nvPr/>
          </p:nvCxnSpPr>
          <p:spPr>
            <a:xfrm flipV="1">
              <a:off x="3244849" y="3159533"/>
              <a:ext cx="900009" cy="5549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18548" y="2454365"/>
              <a:ext cx="900009" cy="5549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63427" y="2299127"/>
            <a:ext cx="13844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012" y="609332"/>
            <a:ext cx="268535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2D-hilan 2D-käänteishila</a:t>
            </a:r>
            <a:endParaRPr lang="fi-FI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4379741" y="1141003"/>
            <a:ext cx="1951903" cy="2898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16819" y="571005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303357" y="27738"/>
            <a:ext cx="7988300" cy="1081088"/>
          </a:xfrm>
        </p:spPr>
        <p:txBody>
          <a:bodyPr/>
          <a:lstStyle/>
          <a:p>
            <a:pPr eaLnBrk="1" hangingPunct="1"/>
            <a:r>
              <a:rPr lang="fi-FI" dirty="0" smtClean="0"/>
              <a:t>1. </a:t>
            </a:r>
            <a:r>
              <a:rPr lang="fi-FI" dirty="0" err="1" smtClean="0"/>
              <a:t>Brillouin’n</a:t>
            </a:r>
            <a:r>
              <a:rPr lang="fi-FI" dirty="0" smtClean="0"/>
              <a:t> vyöhyke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05939" y="3513694"/>
            <a:ext cx="3602868" cy="3932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dirty="0" smtClean="0"/>
              <a:t>Merkitys 1D, 2D, 3D:ssa?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grpSp>
        <p:nvGrpSpPr>
          <p:cNvPr id="97" name="Group 96"/>
          <p:cNvGrpSpPr/>
          <p:nvPr/>
        </p:nvGrpSpPr>
        <p:grpSpPr>
          <a:xfrm>
            <a:off x="227829" y="731327"/>
            <a:ext cx="4056111" cy="2465696"/>
            <a:chOff x="3872075" y="700591"/>
            <a:chExt cx="4056111" cy="2465696"/>
          </a:xfrm>
        </p:grpSpPr>
        <p:sp>
          <p:nvSpPr>
            <p:cNvPr id="48" name="Freeform 47"/>
            <p:cNvSpPr/>
            <p:nvPr/>
          </p:nvSpPr>
          <p:spPr>
            <a:xfrm>
              <a:off x="5258971" y="1430642"/>
              <a:ext cx="1050105" cy="761298"/>
            </a:xfrm>
            <a:custGeom>
              <a:avLst/>
              <a:gdLst>
                <a:gd name="connsiteX0" fmla="*/ 1452562 w 1457325"/>
                <a:gd name="connsiteY0" fmla="*/ 533400 h 1276350"/>
                <a:gd name="connsiteX1" fmla="*/ 1457325 w 1457325"/>
                <a:gd name="connsiteY1" fmla="*/ 704850 h 1276350"/>
                <a:gd name="connsiteX2" fmla="*/ 371475 w 1457325"/>
                <a:gd name="connsiteY2" fmla="*/ 1276350 h 1276350"/>
                <a:gd name="connsiteX3" fmla="*/ 0 w 1457325"/>
                <a:gd name="connsiteY3" fmla="*/ 709612 h 1276350"/>
                <a:gd name="connsiteX4" fmla="*/ 9525 w 1457325"/>
                <a:gd name="connsiteY4" fmla="*/ 581025 h 1276350"/>
                <a:gd name="connsiteX5" fmla="*/ 1109662 w 1457325"/>
                <a:gd name="connsiteY5" fmla="*/ 0 h 1276350"/>
                <a:gd name="connsiteX6" fmla="*/ 1452562 w 1457325"/>
                <a:gd name="connsiteY6" fmla="*/ 5334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325" h="1276350">
                  <a:moveTo>
                    <a:pt x="1452562" y="533400"/>
                  </a:moveTo>
                  <a:lnTo>
                    <a:pt x="1457325" y="704850"/>
                  </a:lnTo>
                  <a:lnTo>
                    <a:pt x="371475" y="1276350"/>
                  </a:lnTo>
                  <a:lnTo>
                    <a:pt x="0" y="709612"/>
                  </a:lnTo>
                  <a:lnTo>
                    <a:pt x="9525" y="581025"/>
                  </a:lnTo>
                  <a:lnTo>
                    <a:pt x="1109662" y="0"/>
                  </a:lnTo>
                  <a:lnTo>
                    <a:pt x="1452562" y="533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49" name="Group 46"/>
            <p:cNvGrpSpPr>
              <a:grpSpLocks/>
            </p:cNvGrpSpPr>
            <p:nvPr/>
          </p:nvGrpSpPr>
          <p:grpSpPr bwMode="auto">
            <a:xfrm>
              <a:off x="3872075" y="882393"/>
              <a:ext cx="4056111" cy="2283894"/>
              <a:chOff x="1440000" y="1800000"/>
              <a:chExt cx="5628600" cy="3828600"/>
            </a:xfrm>
          </p:grpSpPr>
          <p:grpSp>
            <p:nvGrpSpPr>
              <p:cNvPr id="50" name="Group 19"/>
              <p:cNvGrpSpPr>
                <a:grpSpLocks/>
              </p:cNvGrpSpPr>
              <p:nvPr/>
            </p:nvGrpSpPr>
            <p:grpSpPr bwMode="auto">
              <a:xfrm>
                <a:off x="2160000" y="1800000"/>
                <a:ext cx="4549183" cy="949214"/>
                <a:chOff x="2160000" y="1800000"/>
                <a:chExt cx="4549183" cy="949214"/>
              </a:xfrm>
            </p:grpSpPr>
            <p:grpSp>
              <p:nvGrpSpPr>
                <p:cNvPr id="77" name="Group 9"/>
                <p:cNvGrpSpPr>
                  <a:grpSpLocks/>
                </p:cNvGrpSpPr>
                <p:nvPr/>
              </p:nvGrpSpPr>
              <p:grpSpPr bwMode="auto">
                <a:xfrm>
                  <a:off x="360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87" name="Oval 7"/>
                  <p:cNvSpPr/>
                  <p:nvPr/>
                </p:nvSpPr>
                <p:spPr>
                  <a:xfrm>
                    <a:off x="3599507" y="2520641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88" name="Oval 8"/>
                  <p:cNvSpPr/>
                  <p:nvPr/>
                </p:nvSpPr>
                <p:spPr>
                  <a:xfrm>
                    <a:off x="4680511" y="1800000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78" name="Group 10"/>
                <p:cNvGrpSpPr>
                  <a:grpSpLocks/>
                </p:cNvGrpSpPr>
                <p:nvPr/>
              </p:nvGrpSpPr>
              <p:grpSpPr bwMode="auto">
                <a:xfrm>
                  <a:off x="504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3599259" y="2520641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680264" y="1800000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sp>
              <p:nvSpPr>
                <p:cNvPr id="83" name="Oval 82"/>
                <p:cNvSpPr/>
                <p:nvPr/>
              </p:nvSpPr>
              <p:spPr bwMode="auto">
                <a:xfrm>
                  <a:off x="6480600" y="2520641"/>
                  <a:ext cx="228583" cy="2285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i-FI"/>
                </a:p>
              </p:txBody>
            </p:sp>
            <p:grpSp>
              <p:nvGrpSpPr>
                <p:cNvPr id="80" name="Group 16"/>
                <p:cNvGrpSpPr>
                  <a:grpSpLocks/>
                </p:cNvGrpSpPr>
                <p:nvPr/>
              </p:nvGrpSpPr>
              <p:grpSpPr bwMode="auto">
                <a:xfrm>
                  <a:off x="216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3599753" y="2520641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82" name="Oval 18"/>
                  <p:cNvSpPr/>
                  <p:nvPr/>
                </p:nvSpPr>
                <p:spPr>
                  <a:xfrm>
                    <a:off x="4679171" y="1800000"/>
                    <a:ext cx="226996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</p:grpSp>
          <p:grpSp>
            <p:nvGrpSpPr>
              <p:cNvPr id="51" name="Group 20"/>
              <p:cNvGrpSpPr>
                <a:grpSpLocks/>
              </p:cNvGrpSpPr>
              <p:nvPr/>
            </p:nvGrpSpPr>
            <p:grpSpPr bwMode="auto">
              <a:xfrm>
                <a:off x="1440000" y="3240000"/>
                <a:ext cx="5628600" cy="948600"/>
                <a:chOff x="2160000" y="1800000"/>
                <a:chExt cx="5628600" cy="948600"/>
              </a:xfrm>
            </p:grpSpPr>
            <p:grpSp>
              <p:nvGrpSpPr>
                <p:cNvPr id="65" name="Group 9"/>
                <p:cNvGrpSpPr>
                  <a:grpSpLocks/>
                </p:cNvGrpSpPr>
                <p:nvPr/>
              </p:nvGrpSpPr>
              <p:grpSpPr bwMode="auto">
                <a:xfrm>
                  <a:off x="360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3600423" y="2520335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4679840" y="1799694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66" name="Group 10"/>
                <p:cNvGrpSpPr>
                  <a:grpSpLocks/>
                </p:cNvGrpSpPr>
                <p:nvPr/>
              </p:nvGrpSpPr>
              <p:grpSpPr bwMode="auto">
                <a:xfrm>
                  <a:off x="504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3600176" y="2520335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679594" y="1799694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67" name="Group 13"/>
                <p:cNvGrpSpPr>
                  <a:grpSpLocks/>
                </p:cNvGrpSpPr>
                <p:nvPr/>
              </p:nvGrpSpPr>
              <p:grpSpPr bwMode="auto">
                <a:xfrm>
                  <a:off x="648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3599929" y="2520335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79347" y="1799694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68" name="Group 16"/>
                <p:cNvGrpSpPr>
                  <a:grpSpLocks/>
                </p:cNvGrpSpPr>
                <p:nvPr/>
              </p:nvGrpSpPr>
              <p:grpSpPr bwMode="auto">
                <a:xfrm>
                  <a:off x="216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3600670" y="2520335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680087" y="1799694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</p:grp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1799418" y="4679386"/>
                <a:ext cx="4549182" cy="949214"/>
                <a:chOff x="3239418" y="1799386"/>
                <a:chExt cx="4549182" cy="949214"/>
              </a:xfrm>
            </p:grpSpPr>
            <p:grpSp>
              <p:nvGrpSpPr>
                <p:cNvPr id="53" name="Group 9"/>
                <p:cNvGrpSpPr>
                  <a:grpSpLocks/>
                </p:cNvGrpSpPr>
                <p:nvPr/>
              </p:nvGrpSpPr>
              <p:grpSpPr bwMode="auto">
                <a:xfrm>
                  <a:off x="360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599753" y="2520027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4680758" y="1799386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54" name="Group 10"/>
                <p:cNvGrpSpPr>
                  <a:grpSpLocks/>
                </p:cNvGrpSpPr>
                <p:nvPr/>
              </p:nvGrpSpPr>
              <p:grpSpPr bwMode="auto">
                <a:xfrm>
                  <a:off x="504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3599506" y="2520027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4680510" y="1799386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grpSp>
              <p:nvGrpSpPr>
                <p:cNvPr id="55" name="Group 13"/>
                <p:cNvGrpSpPr>
                  <a:grpSpLocks/>
                </p:cNvGrpSpPr>
                <p:nvPr/>
              </p:nvGrpSpPr>
              <p:grpSpPr bwMode="auto">
                <a:xfrm>
                  <a:off x="6480000" y="1800000"/>
                  <a:ext cx="1308600" cy="948600"/>
                  <a:chOff x="3600000" y="1800000"/>
                  <a:chExt cx="1308600" cy="948600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3602434" y="2520027"/>
                    <a:ext cx="226996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680264" y="1799386"/>
                    <a:ext cx="228583" cy="22857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i-FI"/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 bwMode="auto">
                <a:xfrm>
                  <a:off x="3239418" y="1799386"/>
                  <a:ext cx="228583" cy="2285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i-FI"/>
                </a:p>
              </p:txBody>
            </p:sp>
          </p:grpSp>
        </p:grpSp>
        <p:cxnSp>
          <p:nvCxnSpPr>
            <p:cNvPr id="89" name="Straight Connector 88"/>
            <p:cNvCxnSpPr/>
            <p:nvPr/>
          </p:nvCxnSpPr>
          <p:spPr>
            <a:xfrm rot="16200000" flipH="1">
              <a:off x="5273549" y="909075"/>
              <a:ext cx="1954377" cy="1537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493698" y="1155097"/>
              <a:ext cx="2196298" cy="954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5737512" y="1768681"/>
              <a:ext cx="11362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694270" y="1768681"/>
              <a:ext cx="11362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768236" y="1564153"/>
              <a:ext cx="2196298" cy="954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4395029" y="1227229"/>
              <a:ext cx="1954377" cy="1537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-256926" y="4105044"/>
            <a:ext cx="9086290" cy="6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dirty="0" err="1" smtClean="0"/>
              <a:t>Fononien</a:t>
            </a:r>
            <a:r>
              <a:rPr lang="fi-FI" dirty="0" smtClean="0"/>
              <a:t> ja elektronien aaltovektorit </a:t>
            </a:r>
            <a:r>
              <a:rPr lang="fi-FI" b="1" dirty="0"/>
              <a:t>k</a:t>
            </a:r>
            <a:r>
              <a:rPr lang="fi-FI" b="1" i="1" dirty="0"/>
              <a:t> </a:t>
            </a:r>
            <a:r>
              <a:rPr lang="fi-FI" dirty="0" smtClean="0"/>
              <a:t>voidaan </a:t>
            </a:r>
            <a:r>
              <a:rPr lang="fi-FI" dirty="0"/>
              <a:t>rajoittaa 1. </a:t>
            </a:r>
            <a:r>
              <a:rPr lang="fi-FI" dirty="0" err="1" smtClean="0"/>
              <a:t>Brillouin’n</a:t>
            </a:r>
            <a:r>
              <a:rPr lang="fi-FI" dirty="0" smtClean="0"/>
              <a:t> vyöhykkeeseen. (Tilojen/ominaismoodien aaltovektori </a:t>
            </a:r>
            <a:r>
              <a:rPr lang="fi-FI" b="1" dirty="0" smtClean="0"/>
              <a:t>k</a:t>
            </a:r>
            <a:r>
              <a:rPr lang="fi-FI" dirty="0" smtClean="0"/>
              <a:t> = tilan kvanttiluku)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7" y="1243651"/>
            <a:ext cx="4630130" cy="2044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075" y="73132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2D</a:t>
            </a:r>
            <a:endParaRPr lang="fi-FI" dirty="0"/>
          </a:p>
        </p:txBody>
      </p:sp>
      <p:sp>
        <p:nvSpPr>
          <p:cNvPr id="157" name="TextBox 156"/>
          <p:cNvSpPr txBox="1"/>
          <p:nvPr/>
        </p:nvSpPr>
        <p:spPr>
          <a:xfrm>
            <a:off x="6458329" y="99760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1D, </a:t>
            </a:r>
            <a:r>
              <a:rPr lang="fi-FI" dirty="0" err="1" smtClean="0"/>
              <a:t>fononit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6218313" y="3327180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1. </a:t>
            </a:r>
            <a:r>
              <a:rPr lang="fi-FI" dirty="0" err="1" smtClean="0"/>
              <a:t>Bv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533228" y="2129565"/>
            <a:ext cx="186002" cy="213082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Group 15"/>
          <p:cNvGrpSpPr/>
          <p:nvPr/>
        </p:nvGrpSpPr>
        <p:grpSpPr>
          <a:xfrm>
            <a:off x="1602936" y="1368841"/>
            <a:ext cx="7246112" cy="595158"/>
            <a:chOff x="1602936" y="1368841"/>
            <a:chExt cx="7246112" cy="595158"/>
          </a:xfrm>
        </p:grpSpPr>
        <p:grpSp>
          <p:nvGrpSpPr>
            <p:cNvPr id="15" name="Group 14"/>
            <p:cNvGrpSpPr/>
            <p:nvPr/>
          </p:nvGrpSpPr>
          <p:grpSpPr>
            <a:xfrm>
              <a:off x="1602936" y="1426707"/>
              <a:ext cx="7246112" cy="537292"/>
              <a:chOff x="1602936" y="1426707"/>
              <a:chExt cx="7246112" cy="53729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7758685" y="1594667"/>
                <a:ext cx="1090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fi-FI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 </a:t>
                </a:r>
                <a:endParaRPr lang="fi-FI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881500" y="1464255"/>
                <a:ext cx="5795659" cy="383566"/>
                <a:chOff x="1881500" y="1464255"/>
                <a:chExt cx="5795659" cy="383566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 flipV="1">
                  <a:off x="2121767" y="1601055"/>
                  <a:ext cx="13726" cy="177067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 flipV="1">
                  <a:off x="1881500" y="1464255"/>
                  <a:ext cx="201426" cy="312555"/>
                </a:xfrm>
                <a:prstGeom prst="straightConnector1">
                  <a:avLst/>
                </a:prstGeom>
                <a:ln w="28575">
                  <a:solidFill>
                    <a:schemeClr val="accent3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>
                  <a:off x="5516919" y="1847821"/>
                  <a:ext cx="2160240" cy="0"/>
                </a:xfrm>
                <a:prstGeom prst="straightConnector1">
                  <a:avLst/>
                </a:prstGeom>
                <a:ln w="28575">
                  <a:solidFill>
                    <a:srgbClr val="0066FF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6640933" y="1757773"/>
                  <a:ext cx="1036226" cy="196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1602936" y="1426707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b="1" dirty="0" smtClean="0"/>
                  <a:t>G</a:t>
                </a:r>
                <a:endParaRPr lang="fi-FI" b="1" dirty="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2151313" y="148605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 smtClean="0"/>
                <a:t>k</a:t>
              </a:r>
              <a:r>
                <a:rPr lang="fi-FI" b="1" baseline="-25000" dirty="0" err="1"/>
                <a:t>f</a:t>
              </a:r>
              <a:endParaRPr lang="fi-FI" b="1" baseline="-25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124822" y="136884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err="1" smtClean="0"/>
                <a:t>k</a:t>
              </a:r>
              <a:r>
                <a:rPr lang="fi-FI" i="1" baseline="-25000" dirty="0" err="1"/>
                <a:t>f</a:t>
              </a:r>
              <a:endParaRPr lang="fi-FI" i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64610" y="1178799"/>
            <a:ext cx="8687686" cy="4912782"/>
            <a:chOff x="-264610" y="1178799"/>
            <a:chExt cx="8687686" cy="4912782"/>
          </a:xfrm>
        </p:grpSpPr>
        <p:sp>
          <p:nvSpPr>
            <p:cNvPr id="158" name="TextBox 157"/>
            <p:cNvSpPr txBox="1"/>
            <p:nvPr/>
          </p:nvSpPr>
          <p:spPr>
            <a:xfrm>
              <a:off x="1968706" y="1178799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 smtClean="0"/>
                <a:t>k</a:t>
              </a:r>
              <a:r>
                <a:rPr lang="fi-FI" b="1" baseline="-25000" dirty="0" err="1" smtClean="0"/>
                <a:t>i</a:t>
              </a:r>
              <a:endParaRPr lang="fi-FI" b="1" baseline="-25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34895" y="138742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err="1" smtClean="0"/>
                <a:t>k</a:t>
              </a:r>
              <a:r>
                <a:rPr lang="fi-FI" i="1" baseline="-25000" dirty="0" err="1" smtClean="0"/>
                <a:t>i</a:t>
              </a:r>
              <a:endParaRPr lang="fi-FI" i="1" baseline="-25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933875" y="1448979"/>
              <a:ext cx="205902" cy="14591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ontent Placeholder 2"/>
            <p:cNvSpPr txBox="1">
              <a:spLocks/>
            </p:cNvSpPr>
            <p:nvPr/>
          </p:nvSpPr>
          <p:spPr bwMode="auto">
            <a:xfrm>
              <a:off x="-264610" y="5682867"/>
              <a:ext cx="8687686" cy="40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fi-FI" dirty="0" smtClean="0"/>
                <a:t>Aallot, joiden aaltovektorit ovat vyöhykkeiden reunoilla (</a:t>
              </a:r>
              <a:r>
                <a:rPr lang="fi-FI" dirty="0" err="1" smtClean="0"/>
                <a:t>Braggin</a:t>
              </a:r>
              <a:r>
                <a:rPr lang="fi-FI" dirty="0" smtClean="0"/>
                <a:t> tasot), heijastuvat: </a:t>
              </a:r>
              <a:r>
                <a:rPr lang="fi-FI" b="1" dirty="0" err="1" smtClean="0"/>
                <a:t>k</a:t>
              </a:r>
              <a:r>
                <a:rPr lang="fi-FI" b="1" baseline="-25000" dirty="0" err="1" smtClean="0"/>
                <a:t>f</a:t>
              </a:r>
              <a:r>
                <a:rPr lang="fi-FI" b="1" baseline="-25000" dirty="0" smtClean="0"/>
                <a:t> </a:t>
              </a:r>
              <a:r>
                <a:rPr lang="fi-FI" dirty="0" smtClean="0"/>
                <a:t>= </a:t>
              </a:r>
              <a:r>
                <a:rPr lang="fi-FI" b="1" dirty="0" err="1" smtClean="0"/>
                <a:t>k</a:t>
              </a:r>
              <a:r>
                <a:rPr lang="fi-FI" b="1" baseline="-25000" dirty="0" err="1" smtClean="0"/>
                <a:t>i</a:t>
              </a:r>
              <a:r>
                <a:rPr lang="fi-FI" b="1" baseline="-25000" dirty="0" smtClean="0"/>
                <a:t> </a:t>
              </a:r>
              <a:r>
                <a:rPr lang="fi-FI" dirty="0" smtClean="0"/>
                <a:t>+ </a:t>
              </a:r>
              <a:r>
                <a:rPr lang="fi-FI" b="1" dirty="0" smtClean="0"/>
                <a:t>G</a:t>
              </a:r>
              <a:r>
                <a:rPr lang="fi-FI" dirty="0"/>
                <a:t> </a:t>
              </a:r>
              <a:r>
                <a:rPr lang="fi-FI" dirty="0" smtClean="0"/>
                <a:t>(Sironnan </a:t>
              </a:r>
              <a:r>
                <a:rPr lang="fi-FI" dirty="0" err="1" smtClean="0"/>
                <a:t>Laue</a:t>
              </a:r>
              <a:r>
                <a:rPr lang="fi-FI" dirty="0" smtClean="0"/>
                <a:t> –ehto).</a:t>
              </a: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5560813" y="1748395"/>
              <a:ext cx="1036226" cy="196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-261329" y="4921075"/>
            <a:ext cx="9416295" cy="3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dirty="0" smtClean="0"/>
              <a:t>Sallittujen </a:t>
            </a:r>
            <a:r>
              <a:rPr lang="fi-FI" b="1" dirty="0" smtClean="0"/>
              <a:t>k</a:t>
            </a:r>
            <a:r>
              <a:rPr lang="fi-FI" b="1" i="1" dirty="0" smtClean="0"/>
              <a:t> </a:t>
            </a:r>
            <a:r>
              <a:rPr lang="fi-FI" dirty="0" smtClean="0"/>
              <a:t>–pisteiden määrä 1</a:t>
            </a:r>
            <a:r>
              <a:rPr lang="fi-FI" dirty="0"/>
              <a:t>. </a:t>
            </a:r>
            <a:r>
              <a:rPr lang="fi-FI" dirty="0" err="1" smtClean="0"/>
              <a:t>Bv:ssä</a:t>
            </a:r>
            <a:r>
              <a:rPr lang="fi-FI" dirty="0" smtClean="0"/>
              <a:t> = hilapisteiden määrä periodisten reunaehtojen normitustilavuudessa </a:t>
            </a:r>
            <a:r>
              <a:rPr lang="fi-FI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34" y="329006"/>
            <a:ext cx="7988300" cy="609867"/>
          </a:xfrm>
        </p:spPr>
        <p:txBody>
          <a:bodyPr/>
          <a:lstStyle/>
          <a:p>
            <a:r>
              <a:rPr lang="fi-FI" dirty="0"/>
              <a:t>(2 ja) 3D atomistiset mallit, </a:t>
            </a:r>
            <a:r>
              <a:rPr lang="fi-FI" dirty="0" smtClean="0"/>
              <a:t>käänteishila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0" y="1023390"/>
            <a:ext cx="8378811" cy="4135438"/>
          </a:xfrm>
        </p:spPr>
        <p:txBody>
          <a:bodyPr/>
          <a:lstStyle/>
          <a:p>
            <a:r>
              <a:rPr lang="fi-FI" dirty="0" smtClean="0"/>
              <a:t>Käänteishilaan tutustuttiin jo 1D hilavärähtelyiden ja tiukan sidoksen approksimaation yhteydessä</a:t>
            </a:r>
          </a:p>
          <a:p>
            <a:r>
              <a:rPr lang="fi-FI" dirty="0" smtClean="0"/>
              <a:t>Nyt siirrytään 3D tilanteeseen, pohjana (</a:t>
            </a:r>
            <a:r>
              <a:rPr lang="fi-FI" dirty="0" err="1" smtClean="0"/>
              <a:t>Bravais</a:t>
            </a:r>
            <a:r>
              <a:rPr lang="fi-FI" dirty="0" smtClean="0"/>
              <a:t>) hilan formalismi </a:t>
            </a:r>
          </a:p>
          <a:p>
            <a:r>
              <a:rPr lang="fi-FI" dirty="0" smtClean="0"/>
              <a:t>Sovelletaan yleisemmin erilaisten kidehiloissa ”elävien” aaltojen tapauksissa, </a:t>
            </a:r>
            <a:r>
              <a:rPr lang="fi-FI" dirty="0" err="1" smtClean="0"/>
              <a:t>fononien</a:t>
            </a:r>
            <a:r>
              <a:rPr lang="fi-FI" dirty="0" smtClean="0"/>
              <a:t> sijaan nyt tarkastellaan erityisesti Röntgen-säteilyä ja elektronitiloja kiteisissä aineissa. Miten ulkoiset kentät vaikuttavat elektroneihin? Mitä </a:t>
            </a:r>
            <a:r>
              <a:rPr lang="fi-FI" dirty="0" err="1" smtClean="0"/>
              <a:t>fononi</a:t>
            </a:r>
            <a:r>
              <a:rPr lang="fi-FI" dirty="0" smtClean="0"/>
              <a:t>-elektroni, </a:t>
            </a:r>
            <a:r>
              <a:rPr lang="fi-FI" dirty="0" err="1" smtClean="0"/>
              <a:t>fononi</a:t>
            </a:r>
            <a:r>
              <a:rPr lang="fi-FI" dirty="0" smtClean="0"/>
              <a:t>-fotoni –vuorovaikutukset aiheuttavat?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995398" y="199896"/>
            <a:ext cx="7988300" cy="6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Korkeammat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Brillouin’n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vyöhykkeet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67758" y="1434850"/>
            <a:ext cx="7063668" cy="3608387"/>
            <a:chOff x="1367758" y="1434850"/>
            <a:chExt cx="7063668" cy="360838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373401" y="1434850"/>
              <a:ext cx="7058025" cy="3608387"/>
              <a:chOff x="1043608" y="1491407"/>
              <a:chExt cx="7056784" cy="3607023"/>
            </a:xfrm>
          </p:grpSpPr>
          <p:pic>
            <p:nvPicPr>
              <p:cNvPr id="9" name="Picture 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3608" y="1570038"/>
                <a:ext cx="3187314" cy="3528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89474" y="1772816"/>
                <a:ext cx="3110918" cy="310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 flipV="1">
                <a:off x="1115032" y="1491407"/>
                <a:ext cx="288874" cy="360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1115032" y="3429011"/>
                <a:ext cx="288874" cy="360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367758" y="1436914"/>
              <a:ext cx="3457815" cy="3606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45470" y="1027705"/>
            <a:ext cx="139012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2D neliöhila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653" y="1213156"/>
            <a:ext cx="8859564" cy="3394417"/>
            <a:chOff x="95653" y="1213156"/>
            <a:chExt cx="8859564" cy="3394417"/>
          </a:xfrm>
        </p:grpSpPr>
        <p:sp>
          <p:nvSpPr>
            <p:cNvPr id="15" name="TextBox 14"/>
            <p:cNvSpPr txBox="1"/>
            <p:nvPr/>
          </p:nvSpPr>
          <p:spPr>
            <a:xfrm>
              <a:off x="95653" y="1213156"/>
              <a:ext cx="4352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1. </a:t>
              </a:r>
              <a:r>
                <a:rPr lang="fi-FI" dirty="0" err="1" smtClean="0"/>
                <a:t>Bv:stä</a:t>
              </a:r>
              <a:r>
                <a:rPr lang="fi-FI" dirty="0" smtClean="0"/>
                <a:t> päästään  </a:t>
              </a:r>
              <a:r>
                <a:rPr lang="fi-FI" i="1" dirty="0" smtClean="0"/>
                <a:t>n</a:t>
              </a:r>
              <a:r>
                <a:rPr lang="fi-FI" dirty="0" smtClean="0"/>
                <a:t>. </a:t>
              </a:r>
              <a:r>
                <a:rPr lang="fi-FI" dirty="0" err="1" smtClean="0"/>
                <a:t>Bv:een</a:t>
              </a:r>
              <a:r>
                <a:rPr lang="fi-FI" dirty="0" smtClean="0"/>
                <a:t> ylittämällä (</a:t>
              </a:r>
              <a:r>
                <a:rPr lang="fi-FI" i="1" dirty="0" smtClean="0"/>
                <a:t>n</a:t>
              </a:r>
              <a:r>
                <a:rPr lang="fi-FI" dirty="0" smtClean="0"/>
                <a:t>-1) </a:t>
              </a:r>
              <a:r>
                <a:rPr lang="fi-FI" dirty="0" err="1" smtClean="0"/>
                <a:t>Braggin</a:t>
              </a:r>
              <a:r>
                <a:rPr lang="fi-FI" dirty="0" smtClean="0"/>
                <a:t> tasoa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535533" y="2866685"/>
              <a:ext cx="2419684" cy="1740888"/>
              <a:chOff x="6535533" y="2866685"/>
              <a:chExt cx="2419684" cy="174088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244766" y="4238241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2</a:t>
                </a:r>
                <a:r>
                  <a:rPr lang="fi-FI" dirty="0" smtClean="0"/>
                  <a:t>. </a:t>
                </a:r>
                <a:r>
                  <a:rPr lang="fi-FI" dirty="0" err="1" smtClean="0"/>
                  <a:t>Bv</a:t>
                </a:r>
                <a:endParaRPr lang="fi-FI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6875693" y="2866685"/>
                <a:ext cx="1446115" cy="1474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7152095" y="3373187"/>
                <a:ext cx="1169714" cy="10093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7" idx="1"/>
              </p:cNvCxnSpPr>
              <p:nvPr/>
            </p:nvCxnSpPr>
            <p:spPr>
              <a:xfrm flipH="1" flipV="1">
                <a:off x="6858000" y="3621924"/>
                <a:ext cx="1386766" cy="8009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6535533" y="3286904"/>
                <a:ext cx="1739969" cy="1097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6401778" y="2763525"/>
            <a:ext cx="1531261" cy="2561800"/>
            <a:chOff x="6401778" y="2763525"/>
            <a:chExt cx="1531261" cy="2561800"/>
          </a:xfrm>
        </p:grpSpPr>
        <p:sp>
          <p:nvSpPr>
            <p:cNvPr id="23" name="TextBox 22"/>
            <p:cNvSpPr txBox="1"/>
            <p:nvPr/>
          </p:nvSpPr>
          <p:spPr>
            <a:xfrm>
              <a:off x="7222588" y="495599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3. </a:t>
              </a:r>
              <a:r>
                <a:rPr lang="fi-FI" dirty="0" err="1" smtClean="0"/>
                <a:t>Bv</a:t>
              </a:r>
              <a:endParaRPr lang="fi-FI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6681788" y="3685787"/>
              <a:ext cx="710686" cy="13158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435594" y="3437258"/>
              <a:ext cx="939187" cy="1577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958190" y="3705934"/>
              <a:ext cx="451977" cy="12956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7234593" y="3459190"/>
              <a:ext cx="209391" cy="1483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401778" y="3057673"/>
              <a:ext cx="950610" cy="18306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753365" y="2809144"/>
              <a:ext cx="690619" cy="21631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7022448" y="2763525"/>
              <a:ext cx="429879" cy="22582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7292197" y="3057674"/>
              <a:ext cx="193946" cy="19640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7257" y="2025499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Jokaisen </a:t>
            </a:r>
            <a:r>
              <a:rPr lang="fi-FI" dirty="0" err="1" smtClean="0"/>
              <a:t>Bv:n</a:t>
            </a:r>
            <a:r>
              <a:rPr lang="fi-FI" dirty="0" smtClean="0"/>
              <a:t> pituus/pinta-ala/tilavuus on sama</a:t>
            </a:r>
            <a:endParaRPr lang="fi-FI" dirty="0"/>
          </a:p>
        </p:txBody>
      </p:sp>
      <p:sp>
        <p:nvSpPr>
          <p:cNvPr id="43" name="TextBox 42"/>
          <p:cNvSpPr txBox="1"/>
          <p:nvPr/>
        </p:nvSpPr>
        <p:spPr>
          <a:xfrm>
            <a:off x="109378" y="2704159"/>
            <a:ext cx="449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Helpottavat (joskus) elektronitilojen havainnollistamista</a:t>
            </a:r>
            <a:endParaRPr lang="fi-FI" dirty="0"/>
          </a:p>
        </p:txBody>
      </p:sp>
      <p:sp>
        <p:nvSpPr>
          <p:cNvPr id="32" name="TextBox 31"/>
          <p:cNvSpPr txBox="1"/>
          <p:nvPr/>
        </p:nvSpPr>
        <p:spPr>
          <a:xfrm>
            <a:off x="2453721" y="4656232"/>
            <a:ext cx="306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G</a:t>
            </a:r>
            <a:r>
              <a:rPr lang="fi-FI" dirty="0" smtClean="0"/>
              <a:t>-vektoreiden kohtisuorat puolittajat</a:t>
            </a:r>
            <a:endParaRPr lang="fi-FI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257433" y="3603942"/>
            <a:ext cx="1057047" cy="1051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68451" y="3756343"/>
            <a:ext cx="1198429" cy="97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264933" y="3335444"/>
            <a:ext cx="1187743" cy="1250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646579" y="6645320"/>
            <a:ext cx="1544637" cy="227155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787931" y="-1665"/>
            <a:ext cx="6774107" cy="6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>
                <a:solidFill>
                  <a:srgbClr val="FF7900"/>
                </a:solidFill>
              </a:rPr>
              <a:t>1. </a:t>
            </a:r>
            <a:r>
              <a:rPr lang="en-US" sz="3200" b="1" dirty="0" err="1" smtClean="0">
                <a:solidFill>
                  <a:srgbClr val="FF7900"/>
                </a:solidFill>
              </a:rPr>
              <a:t>Brillouin’n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vyöhyke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smtClean="0">
                <a:solidFill>
                  <a:srgbClr val="FF7900"/>
                </a:solidFill>
              </a:rPr>
              <a:t>2 </a:t>
            </a:r>
            <a:r>
              <a:rPr lang="en-US" sz="3200" b="1" dirty="0" smtClean="0">
                <a:solidFill>
                  <a:srgbClr val="FF7900"/>
                </a:solidFill>
              </a:rPr>
              <a:t>ja 3D:ssa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612134" y="508248"/>
            <a:ext cx="3326552" cy="2628728"/>
            <a:chOff x="5612134" y="508248"/>
            <a:chExt cx="3326552" cy="2628728"/>
          </a:xfrm>
        </p:grpSpPr>
        <p:pic>
          <p:nvPicPr>
            <p:cNvPr id="6" name="Picture 22" descr="reciprocal_of_bc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4399" y="508248"/>
              <a:ext cx="2582023" cy="224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852361" y="721518"/>
              <a:ext cx="564578" cy="30777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400" dirty="0"/>
                <a:t>B</a:t>
              </a:r>
              <a:r>
                <a:rPr lang="fi-FI" sz="1400" dirty="0" smtClean="0"/>
                <a:t>CC</a:t>
              </a:r>
              <a:endParaRPr lang="fi-FI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2134" y="2767644"/>
              <a:ext cx="3326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(Kuten </a:t>
              </a:r>
              <a:r>
                <a:rPr lang="fi-FI" dirty="0" err="1"/>
                <a:t>F</a:t>
              </a:r>
              <a:r>
                <a:rPr lang="fi-FI" dirty="0" err="1" smtClean="0"/>
                <a:t>CC:n</a:t>
              </a:r>
              <a:r>
                <a:rPr lang="fi-FI" dirty="0" smtClean="0"/>
                <a:t> WS-alkeiskoppi)</a:t>
              </a:r>
              <a:endParaRPr lang="fi-FI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6261" y="3308637"/>
            <a:ext cx="889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Notaatio: kreikkalaiset kirjaimet: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fi-FI" dirty="0" smtClean="0"/>
              <a:t>= origo, </a:t>
            </a:r>
            <a:r>
              <a:rPr lang="fi-FI" dirty="0" smtClean="0">
                <a:latin typeface="Symbol" panose="05050102010706020507" pitchFamily="18" charset="2"/>
              </a:rPr>
              <a:t>L, D, S </a:t>
            </a:r>
            <a:r>
              <a:rPr lang="fi-FI" dirty="0" smtClean="0"/>
              <a:t>… = suuntia, </a:t>
            </a:r>
          </a:p>
          <a:p>
            <a:r>
              <a:rPr lang="fi-FI" dirty="0" smtClean="0"/>
              <a:t>latinalaiset kirjaimet: K, L, M, X, …   </a:t>
            </a:r>
            <a:r>
              <a:rPr lang="fi-FI" dirty="0"/>
              <a:t>(symmetria</a:t>
            </a:r>
            <a:r>
              <a:rPr lang="fi-FI" dirty="0" smtClean="0"/>
              <a:t>) piste </a:t>
            </a:r>
            <a:r>
              <a:rPr lang="fi-FI" dirty="0" err="1" smtClean="0"/>
              <a:t>Brillouin’n</a:t>
            </a:r>
            <a:r>
              <a:rPr lang="fi-FI" dirty="0" smtClean="0"/>
              <a:t> </a:t>
            </a:r>
            <a:r>
              <a:rPr lang="fi-FI" dirty="0"/>
              <a:t>vyöhykkeen </a:t>
            </a:r>
            <a:r>
              <a:rPr lang="fi-FI" dirty="0" smtClean="0"/>
              <a:t>reunalla</a:t>
            </a:r>
          </a:p>
          <a:p>
            <a:r>
              <a:rPr lang="fi-FI" dirty="0" smtClean="0"/>
              <a:t>Merkitys: Käytetään elektronien vyörakenteiden ja </a:t>
            </a:r>
            <a:r>
              <a:rPr lang="fi-FI" dirty="0" err="1" smtClean="0"/>
              <a:t>fononien</a:t>
            </a:r>
            <a:r>
              <a:rPr lang="fi-FI" dirty="0" smtClean="0"/>
              <a:t> dispersiorelaatioiden esittämiseen.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96261" y="451380"/>
            <a:ext cx="5348351" cy="2680151"/>
            <a:chOff x="196261" y="451380"/>
            <a:chExt cx="5348351" cy="2680151"/>
          </a:xfrm>
        </p:grpSpPr>
        <p:sp>
          <p:nvSpPr>
            <p:cNvPr id="10" name="TextBox 9"/>
            <p:cNvSpPr txBox="1"/>
            <p:nvPr/>
          </p:nvSpPr>
          <p:spPr>
            <a:xfrm>
              <a:off x="196261" y="2762199"/>
              <a:ext cx="333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(Kuten </a:t>
              </a:r>
              <a:r>
                <a:rPr lang="fi-FI" dirty="0" err="1" smtClean="0"/>
                <a:t>BCC:n</a:t>
              </a:r>
              <a:r>
                <a:rPr lang="fi-FI" dirty="0" smtClean="0"/>
                <a:t> WS-alkeiskoppi)</a:t>
              </a:r>
              <a:endParaRPr lang="fi-FI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17806" y="474071"/>
              <a:ext cx="2802491" cy="2254540"/>
              <a:chOff x="591671" y="518410"/>
              <a:chExt cx="3509997" cy="3015835"/>
            </a:xfrm>
          </p:grpSpPr>
          <p:pic>
            <p:nvPicPr>
              <p:cNvPr id="7" name="Picture 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25008" y="724790"/>
                <a:ext cx="2811288" cy="2809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91671" y="829876"/>
                <a:ext cx="693055" cy="41170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FCC</a:t>
                </a:r>
                <a:endParaRPr lang="fi-FI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55039" y="518410"/>
                <a:ext cx="418002" cy="411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err="1" smtClean="0"/>
                  <a:t>k</a:t>
                </a:r>
                <a:r>
                  <a:rPr lang="fi-FI" sz="1400" baseline="-25000" dirty="0" err="1" smtClean="0"/>
                  <a:t>z</a:t>
                </a:r>
                <a:endParaRPr lang="fi-FI" sz="1400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83666" y="2412568"/>
                <a:ext cx="418002" cy="4117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err="1" smtClean="0"/>
                  <a:t>k</a:t>
                </a:r>
                <a:r>
                  <a:rPr lang="fi-FI" sz="1400" baseline="-25000" dirty="0" err="1"/>
                  <a:t>y</a:t>
                </a:r>
                <a:endParaRPr lang="fi-FI" sz="1400" baseline="-250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844168" y="2747042"/>
                <a:ext cx="122945" cy="9302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15745" y="2623259"/>
                <a:ext cx="418002" cy="411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err="1" smtClean="0"/>
                  <a:t>k</a:t>
                </a:r>
                <a:r>
                  <a:rPr lang="fi-FI" sz="1400" baseline="-25000" dirty="0" err="1" smtClean="0"/>
                  <a:t>x</a:t>
                </a:r>
                <a:endParaRPr lang="fi-FI" sz="1400" baseline="-250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15089" y="451380"/>
              <a:ext cx="2529523" cy="2426623"/>
              <a:chOff x="3015089" y="451380"/>
              <a:chExt cx="2529523" cy="242662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089" y="571078"/>
                <a:ext cx="2529523" cy="23069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423105" y="451380"/>
                <a:ext cx="1918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 smtClean="0"/>
                  <a:t>Timantin elektronivyöt</a:t>
                </a:r>
                <a:endParaRPr lang="fi-FI" sz="1400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1120843" y="4446621"/>
            <a:ext cx="7760193" cy="2250409"/>
            <a:chOff x="1120843" y="3273609"/>
            <a:chExt cx="7760193" cy="2250409"/>
          </a:xfrm>
        </p:grpSpPr>
        <p:grpSp>
          <p:nvGrpSpPr>
            <p:cNvPr id="58" name="Group 57"/>
            <p:cNvGrpSpPr/>
            <p:nvPr/>
          </p:nvGrpSpPr>
          <p:grpSpPr>
            <a:xfrm>
              <a:off x="1120843" y="3273609"/>
              <a:ext cx="7760193" cy="2250409"/>
              <a:chOff x="1120843" y="3319713"/>
              <a:chExt cx="7760193" cy="225040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74671" y="3319713"/>
                <a:ext cx="6906365" cy="2250409"/>
                <a:chOff x="1974671" y="3319713"/>
                <a:chExt cx="6906365" cy="2250409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9204" y="3319713"/>
                  <a:ext cx="4545826" cy="2250409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1974671" y="3551262"/>
                  <a:ext cx="1069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err="1" smtClean="0"/>
                    <a:t>Grafeeni</a:t>
                  </a:r>
                  <a:endParaRPr lang="fi-FI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572117" y="5129509"/>
                  <a:ext cx="3308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Huom. </a:t>
                  </a:r>
                  <a:r>
                    <a:rPr lang="fi-FI" dirty="0" err="1" smtClean="0"/>
                    <a:t>Kuusikulmio</a:t>
                  </a:r>
                  <a:r>
                    <a:rPr lang="fi-FI" dirty="0" smtClean="0"/>
                    <a:t> kiertyy 30</a:t>
                  </a:r>
                  <a:r>
                    <a:rPr lang="fi-FI" baseline="30000" dirty="0" smtClean="0"/>
                    <a:t>o</a:t>
                  </a:r>
                  <a:endParaRPr lang="fi-FI" baseline="30000" dirty="0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4230255" y="5018292"/>
                  <a:ext cx="1502036" cy="8526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871375" y="4732524"/>
                  <a:ext cx="587889" cy="4086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423105" y="4014725"/>
                  <a:ext cx="586204" cy="30609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3924359" y="4012813"/>
                  <a:ext cx="509068" cy="30074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433427" y="4301322"/>
                  <a:ext cx="7925" cy="61616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391178" y="4313638"/>
                  <a:ext cx="31927" cy="56954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2858762" y="4444917"/>
                  <a:ext cx="514381" cy="2742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120843" y="4075585"/>
                <a:ext cx="1774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WS-alkeiskoppi</a:t>
                </a:r>
                <a:endParaRPr lang="fi-FI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576638" y="4519613"/>
              <a:ext cx="128587" cy="109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31184" y="3974712"/>
              <a:ext cx="104453" cy="121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4358" y="4665560"/>
              <a:ext cx="144215" cy="146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790488" y="4889423"/>
              <a:ext cx="104453" cy="121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78541" y="4918114"/>
              <a:ext cx="104453" cy="121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111" y="5083405"/>
              <a:ext cx="3299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Oval 33"/>
            <p:cNvSpPr/>
            <p:nvPr/>
          </p:nvSpPr>
          <p:spPr>
            <a:xfrm>
              <a:off x="3858161" y="4484850"/>
              <a:ext cx="128587" cy="1441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Oval 44"/>
            <p:cNvSpPr/>
            <p:nvPr/>
          </p:nvSpPr>
          <p:spPr>
            <a:xfrm>
              <a:off x="4377058" y="5322882"/>
              <a:ext cx="128587" cy="1441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16333" y="5092082"/>
              <a:ext cx="3299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41803" y="4813157"/>
              <a:ext cx="104453" cy="121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66892" y="4886733"/>
              <a:ext cx="144215" cy="146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/>
            <p:cNvSpPr/>
            <p:nvPr/>
          </p:nvSpPr>
          <p:spPr>
            <a:xfrm>
              <a:off x="3859209" y="5045445"/>
              <a:ext cx="128587" cy="1441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924358" y="4839137"/>
              <a:ext cx="501254" cy="27103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391179" y="4831954"/>
              <a:ext cx="533179" cy="27338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893155" y="5045445"/>
              <a:ext cx="128587" cy="1441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6" name="Straight Connector 35"/>
            <p:cNvCxnSpPr>
              <a:endCxn id="49" idx="0"/>
            </p:cNvCxnSpPr>
            <p:nvPr/>
          </p:nvCxnSpPr>
          <p:spPr>
            <a:xfrm>
              <a:off x="3916543" y="4640756"/>
              <a:ext cx="6960" cy="404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993645" y="5164645"/>
              <a:ext cx="378650" cy="216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06026" y="5174394"/>
              <a:ext cx="378650" cy="216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923502" y="4563298"/>
              <a:ext cx="103394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3407141" y="3689824"/>
              <a:ext cx="509402" cy="864772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69428" y="4396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/>
                <a:t>a</a:t>
              </a:r>
              <a:r>
                <a:rPr lang="fi-FI" b="1" baseline="-25000" dirty="0" smtClean="0"/>
                <a:t>1</a:t>
              </a:r>
              <a:endParaRPr lang="fi-FI" b="1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40813" y="35785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/>
                <a:t>a</a:t>
              </a:r>
              <a:r>
                <a:rPr lang="fi-FI" b="1" baseline="-25000" dirty="0"/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34566" y="3935213"/>
              <a:ext cx="410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b</a:t>
              </a:r>
              <a:r>
                <a:rPr lang="fi-FI" b="1" baseline="-25000" dirty="0" smtClean="0"/>
                <a:t>1</a:t>
              </a:r>
              <a:endParaRPr lang="fi-FI" b="1" baseline="-25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32307" y="3431316"/>
              <a:ext cx="410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 smtClean="0"/>
                <a:t>b</a:t>
              </a:r>
              <a:r>
                <a:rPr lang="fi-FI" b="1" baseline="-25000" dirty="0"/>
                <a:t>2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502788" y="6122255"/>
            <a:ext cx="17491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Lasku-harjoitus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4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>
                <a:solidFill>
                  <a:srgbClr val="FF7900"/>
                </a:solidFill>
              </a:rPr>
              <a:t>3D Brillouinin vyöhykkeitä</a:t>
            </a:r>
            <a:endParaRPr lang="en-US"/>
          </a:p>
        </p:txBody>
      </p:sp>
      <p:sp>
        <p:nvSpPr>
          <p:cNvPr id="15362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15363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73238"/>
            <a:ext cx="5991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630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462" y="58644"/>
            <a:ext cx="8433227" cy="563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Hilatasojen nimeäminen: </a:t>
            </a:r>
            <a:r>
              <a:rPr lang="fi-FI" dirty="0"/>
              <a:t>Millerin </a:t>
            </a:r>
            <a:r>
              <a:rPr lang="fi-FI" dirty="0" smtClean="0"/>
              <a:t>indeksit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345" y="725353"/>
            <a:ext cx="2597289" cy="2658450"/>
            <a:chOff x="425668" y="1464398"/>
            <a:chExt cx="2597289" cy="2658450"/>
          </a:xfrm>
        </p:grpSpPr>
        <p:sp>
          <p:nvSpPr>
            <p:cNvPr id="7" name="TextBox 6"/>
            <p:cNvSpPr txBox="1"/>
            <p:nvPr/>
          </p:nvSpPr>
          <p:spPr>
            <a:xfrm>
              <a:off x="1003901" y="1464398"/>
              <a:ext cx="1395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Tasoperhe</a:t>
              </a:r>
              <a:endParaRPr lang="fi-FI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5668" y="1908106"/>
              <a:ext cx="2597289" cy="2214742"/>
              <a:chOff x="425668" y="1908106"/>
              <a:chExt cx="2597289" cy="221474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76302" y="2077401"/>
                <a:ext cx="2013701" cy="1661450"/>
                <a:chOff x="660826" y="4915993"/>
                <a:chExt cx="2013701" cy="166145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60826" y="4915993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53" name="Oval 52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64455" y="5303837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47" name="Oval 46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68084" y="5691681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41" name="Oval 40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671713" y="6079525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35" name="Oval 34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675342" y="6467369"/>
                  <a:ext cx="1999185" cy="110074"/>
                  <a:chOff x="660826" y="4915993"/>
                  <a:chExt cx="1999185" cy="110074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660826" y="4918841"/>
                    <a:ext cx="1530632" cy="107226"/>
                    <a:chOff x="660826" y="4918841"/>
                    <a:chExt cx="1530632" cy="107226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660826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1130904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1600982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071060" y="4918841"/>
                      <a:ext cx="120398" cy="10722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sp>
                <p:nvSpPr>
                  <p:cNvPr id="29" name="Oval 28"/>
                  <p:cNvSpPr/>
                  <p:nvPr/>
                </p:nvSpPr>
                <p:spPr>
                  <a:xfrm>
                    <a:off x="2539613" y="4915993"/>
                    <a:ext cx="120398" cy="107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  <p:cxnSp>
            <p:nvCxnSpPr>
              <p:cNvPr id="10" name="Straight Connector 9"/>
              <p:cNvCxnSpPr/>
              <p:nvPr/>
            </p:nvCxnSpPr>
            <p:spPr>
              <a:xfrm flipH="1">
                <a:off x="491778" y="2031297"/>
                <a:ext cx="2136646" cy="1803036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905434" y="2351314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62184" y="1945971"/>
                <a:ext cx="1818827" cy="151247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321388" y="2797037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853700" y="31811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276766" y="3514498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25668" y="1908106"/>
                <a:ext cx="450698" cy="4038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43113" y="1981390"/>
                <a:ext cx="866506" cy="70617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59235" y="1953682"/>
                <a:ext cx="1357912" cy="1113895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1202043" y="3611115"/>
                <a:ext cx="206839" cy="201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78732" y="3666383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d</a:t>
                </a:r>
                <a:r>
                  <a:rPr lang="fi-FI" baseline="-25000" dirty="0" smtClean="0"/>
                  <a:t>1</a:t>
                </a:r>
                <a:endParaRPr lang="fi-FI" baseline="-25000" dirty="0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3670132"/>
                  </p:ext>
                </p:extLst>
              </p:nvPr>
            </p:nvGraphicFramePr>
            <p:xfrm>
              <a:off x="2056169" y="3759311"/>
              <a:ext cx="966788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57" name="Equation" r:id="rId3" imgW="672840" imgH="253800" progId="Equation.DSMT4">
                      <p:embed/>
                    </p:oleObj>
                  </mc:Choice>
                  <mc:Fallback>
                    <p:oleObj name="Equation" r:id="rId3" imgW="672840" imgH="2538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6169" y="3759311"/>
                            <a:ext cx="966788" cy="3635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2177193" y="3675240"/>
                <a:ext cx="166661" cy="1840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740367" y="1371001"/>
            <a:ext cx="2651384" cy="1284220"/>
            <a:chOff x="5909416" y="5049905"/>
            <a:chExt cx="2651384" cy="12842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990581"/>
                </p:ext>
              </p:extLst>
            </p:nvPr>
          </p:nvGraphicFramePr>
          <p:xfrm>
            <a:off x="6337300" y="5718175"/>
            <a:ext cx="125412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8" name="Equation" r:id="rId5" imgW="876240" imgH="431640" progId="Equation.DSMT4">
                    <p:embed/>
                  </p:oleObj>
                </mc:Choice>
                <mc:Fallback>
                  <p:oleObj name="Equation" r:id="rId5" imgW="876240" imgH="431640" progId="Equation.DSMT4">
                    <p:embed/>
                    <p:pic>
                      <p:nvPicPr>
                        <p:cNvPr id="94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5718175"/>
                          <a:ext cx="1254125" cy="6159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5909416" y="5049905"/>
              <a:ext cx="2651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Lyhin tasoperhettä vastaava </a:t>
              </a:r>
              <a:r>
                <a:rPr lang="fi-FI" dirty="0" err="1" smtClean="0"/>
                <a:t>KH:n</a:t>
              </a:r>
              <a:r>
                <a:rPr lang="fi-FI" dirty="0" smtClean="0"/>
                <a:t> vektori</a:t>
              </a:r>
              <a:endParaRPr lang="fi-FI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182183" y="2135149"/>
            <a:ext cx="779179" cy="172242"/>
            <a:chOff x="4182183" y="2135149"/>
            <a:chExt cx="779179" cy="172242"/>
          </a:xfrm>
        </p:grpSpPr>
        <p:sp>
          <p:nvSpPr>
            <p:cNvPr id="61" name="Right Arrow 60"/>
            <p:cNvSpPr/>
            <p:nvPr/>
          </p:nvSpPr>
          <p:spPr>
            <a:xfrm>
              <a:off x="4581471" y="213514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flipH="1">
              <a:off x="4182183" y="213514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9512" y="3504607"/>
            <a:ext cx="8419758" cy="1231404"/>
            <a:chOff x="574630" y="3486003"/>
            <a:chExt cx="8419758" cy="1231404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551342"/>
                </p:ext>
              </p:extLst>
            </p:nvPr>
          </p:nvGraphicFramePr>
          <p:xfrm>
            <a:off x="623912" y="3882585"/>
            <a:ext cx="35655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9" name="Equation" r:id="rId7" imgW="2158920" imgH="253800" progId="Equation.DSMT4">
                    <p:embed/>
                  </p:oleObj>
                </mc:Choice>
                <mc:Fallback>
                  <p:oleObj name="Equation" r:id="rId7" imgW="2158920" imgH="2538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912" y="3882585"/>
                          <a:ext cx="3565525" cy="4175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ight Arrow 65"/>
            <p:cNvSpPr/>
            <p:nvPr/>
          </p:nvSpPr>
          <p:spPr>
            <a:xfrm>
              <a:off x="4846422" y="401237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4630" y="3486003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alkeisvektoreiden avulla</a:t>
              </a:r>
              <a:endParaRPr lang="fi-FI" dirty="0"/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646619"/>
                </p:ext>
              </p:extLst>
            </p:nvPr>
          </p:nvGraphicFramePr>
          <p:xfrm>
            <a:off x="5727579" y="3889740"/>
            <a:ext cx="58737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60" name="Equation" r:id="rId9" imgW="355320" imgH="253800" progId="Equation.DSMT4">
                    <p:embed/>
                  </p:oleObj>
                </mc:Choice>
                <mc:Fallback>
                  <p:oleObj name="Equation" r:id="rId9" imgW="355320" imgH="253800" progId="Equation.DSMT4">
                    <p:embed/>
                    <p:pic>
                      <p:nvPicPr>
                        <p:cNvPr id="64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7579" y="3889740"/>
                          <a:ext cx="587375" cy="4175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5036367" y="3486003"/>
              <a:ext cx="2621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Tasojen Millerin indeksit</a:t>
              </a:r>
              <a:endParaRPr lang="fi-FI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24412" y="3779914"/>
              <a:ext cx="2569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Riippuvat </a:t>
              </a:r>
              <a:r>
                <a:rPr lang="fi-FI" dirty="0" err="1" smtClean="0"/>
                <a:t>alkeis</a:t>
              </a:r>
              <a:r>
                <a:rPr lang="fi-FI" dirty="0" smtClean="0"/>
                <a:t>-vektoreiden valinnasta.</a:t>
              </a:r>
            </a:p>
            <a:p>
              <a:r>
                <a:rPr lang="fi-FI" dirty="0" smtClean="0"/>
                <a:t>Tason merkintä.</a:t>
              </a:r>
              <a:endParaRPr lang="fi-FI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0345" y="4348075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err="1"/>
                <a:t>h</a:t>
              </a:r>
              <a:r>
                <a:rPr lang="fi-FI" i="1" dirty="0" err="1" smtClean="0"/>
                <a:t>,k,l</a:t>
              </a:r>
              <a:r>
                <a:rPr lang="fi-FI" dirty="0" smtClean="0"/>
                <a:t>: ei yhteisiä tekijöitä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435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503" y="571005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477607" y="6638646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5632" y="3271673"/>
            <a:ext cx="6711950" cy="2473140"/>
            <a:chOff x="2467516" y="3463773"/>
            <a:chExt cx="6711950" cy="2473140"/>
          </a:xfrm>
        </p:grpSpPr>
        <p:grpSp>
          <p:nvGrpSpPr>
            <p:cNvPr id="7" name="Group 6"/>
            <p:cNvGrpSpPr/>
            <p:nvPr/>
          </p:nvGrpSpPr>
          <p:grpSpPr>
            <a:xfrm>
              <a:off x="2467516" y="3463773"/>
              <a:ext cx="6711950" cy="2473140"/>
              <a:chOff x="2467516" y="3463773"/>
              <a:chExt cx="6711950" cy="2473140"/>
            </a:xfrm>
          </p:grpSpPr>
          <p:pic>
            <p:nvPicPr>
              <p:cNvPr id="12" name="Picture 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67516" y="3463773"/>
                <a:ext cx="6711950" cy="2444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555556" y="5690440"/>
                <a:ext cx="430306" cy="187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31805" y="5749742"/>
                <a:ext cx="430306" cy="187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50543" y="5616470"/>
                <a:ext cx="430306" cy="187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81181" y="4242873"/>
                  <a:ext cx="48436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181" y="4242873"/>
                  <a:ext cx="48436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1311" r="-20253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829181" y="4539208"/>
                  <a:ext cx="47904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181" y="4539208"/>
                  <a:ext cx="47904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1667" r="-21519" b="-1667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981950" y="5321108"/>
                  <a:ext cx="48436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950" y="5321108"/>
                  <a:ext cx="48436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1667" r="-20000" b="-1667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678157" y="3920435"/>
                  <a:ext cx="38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157" y="3920435"/>
                  <a:ext cx="3826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itle 1"/>
          <p:cNvSpPr txBox="1">
            <a:spLocks/>
          </p:cNvSpPr>
          <p:nvPr/>
        </p:nvSpPr>
        <p:spPr>
          <a:xfrm>
            <a:off x="1030288" y="33588"/>
            <a:ext cx="6864350" cy="4869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Millerin indeksit: kuutiolliset hilat</a:t>
            </a:r>
            <a:endParaRPr lang="fi-FI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973792" y="788003"/>
            <a:ext cx="290335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FCC ja BCC = SC + Kanta</a:t>
            </a:r>
            <a:endParaRPr lang="fi-FI" dirty="0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/>
          </p:nvPr>
        </p:nvGraphicFramePr>
        <p:xfrm>
          <a:off x="953630" y="622106"/>
          <a:ext cx="24669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Equation" r:id="rId8" imgW="1600200" imgH="1218960" progId="Equation.DSMT4">
                  <p:embed/>
                </p:oleObj>
              </mc:Choice>
              <mc:Fallback>
                <p:oleObj name="Equation" r:id="rId8" imgW="1600200" imgH="121896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630" y="622106"/>
                        <a:ext cx="2466975" cy="1930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0589" y="730474"/>
            <a:ext cx="50526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SC</a:t>
            </a:r>
            <a:endParaRPr lang="fi-FI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973792" y="1345288"/>
          <a:ext cx="35655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Equation" r:id="rId10" imgW="2158920" imgH="253800" progId="Equation.DSMT4">
                  <p:embed/>
                </p:oleObj>
              </mc:Choice>
              <mc:Fallback>
                <p:oleObj name="Equation" r:id="rId10" imgW="2158920" imgH="253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792" y="1345288"/>
                        <a:ext cx="3565525" cy="4175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30025" y="4420105"/>
            <a:ext cx="1430337" cy="1979633"/>
            <a:chOff x="2621909" y="4612205"/>
            <a:chExt cx="1430337" cy="1979633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945172" y="5164564"/>
              <a:ext cx="488861" cy="32403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621909" y="5582188"/>
            <a:ext cx="1430337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0" name="Equation" r:id="rId12" imgW="927000" imgH="634680" progId="Equation.DSMT4">
                    <p:embed/>
                  </p:oleObj>
                </mc:Choice>
                <mc:Fallback>
                  <p:oleObj name="Equation" r:id="rId12" imgW="927000" imgH="634680" progId="Equation.DSMT4">
                    <p:embed/>
                    <p:pic>
                      <p:nvPicPr>
                        <p:cNvPr id="2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909" y="5582188"/>
                          <a:ext cx="1430337" cy="1009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 flipH="1">
              <a:off x="2964911" y="4800873"/>
              <a:ext cx="222307" cy="1391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788213" y="4612205"/>
            <a:ext cx="19526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1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2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213" y="4612205"/>
                          <a:ext cx="195262" cy="28257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224830" y="4998510"/>
            <a:ext cx="1248599" cy="1144418"/>
            <a:chOff x="630369" y="5258081"/>
            <a:chExt cx="1248599" cy="1144418"/>
          </a:xfrm>
        </p:grpSpPr>
        <p:grpSp>
          <p:nvGrpSpPr>
            <p:cNvPr id="27" name="Group 26"/>
            <p:cNvGrpSpPr/>
            <p:nvPr/>
          </p:nvGrpSpPr>
          <p:grpSpPr>
            <a:xfrm>
              <a:off x="858802" y="5321723"/>
              <a:ext cx="665312" cy="1061924"/>
              <a:chOff x="194435" y="4648200"/>
              <a:chExt cx="928077" cy="150055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1122512" y="4648200"/>
                <a:ext cx="0" cy="11430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360512" y="5372100"/>
                <a:ext cx="762000" cy="4191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194435" y="5767757"/>
                <a:ext cx="914400" cy="3809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30369" y="5999274"/>
                <a:ext cx="234950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102" name="Equation" r:id="rId16" imgW="152280" imgH="253800" progId="Equation.DSMT4">
                        <p:embed/>
                      </p:oleObj>
                    </mc:Choice>
                    <mc:Fallback>
                      <p:oleObj name="Equation" r:id="rId16" imgW="152280" imgH="253800" progId="Equation.DSMT4">
                        <p:embed/>
                        <p:pic>
                          <p:nvPicPr>
                            <p:cNvPr id="28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369" y="5999274"/>
                              <a:ext cx="234950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27014198"/>
                    </p:ext>
                  </p:extLst>
                </p:nvPr>
              </p:nvGraphicFramePr>
              <p:xfrm>
                <a:off x="630369" y="5999274"/>
                <a:ext cx="234950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621" name="Equation" r:id="rId18" imgW="152280" imgH="253800" progId="Equation.DSMT4">
                        <p:embed/>
                      </p:oleObj>
                    </mc:Choice>
                    <mc:Fallback>
                      <p:oleObj name="Equation" r:id="rId18" imgW="152280" imgH="253800" progId="Equation.DSMT4">
                        <p:embed/>
                        <p:pic>
                          <p:nvPicPr>
                            <p:cNvPr id="69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369" y="5999274"/>
                              <a:ext cx="234950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44018" y="5258081"/>
                <a:ext cx="234950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103" name="Equation" r:id="rId20" imgW="152280" imgH="253800" progId="Equation.DSMT4">
                        <p:embed/>
                      </p:oleObj>
                    </mc:Choice>
                    <mc:Fallback>
                      <p:oleObj name="Equation" r:id="rId20" imgW="152280" imgH="253800" progId="Equation.DSMT4">
                        <p:embed/>
                        <p:pic>
                          <p:nvPicPr>
                            <p:cNvPr id="29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44018" y="5258081"/>
                              <a:ext cx="234950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6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5554874"/>
                    </p:ext>
                  </p:extLst>
                </p:nvPr>
              </p:nvGraphicFramePr>
              <p:xfrm>
                <a:off x="1644018" y="5258081"/>
                <a:ext cx="234950" cy="403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622" name="Equation" r:id="rId22" imgW="152280" imgH="253800" progId="Equation.DSMT4">
                        <p:embed/>
                      </p:oleObj>
                    </mc:Choice>
                    <mc:Fallback>
                      <p:oleObj name="Equation" r:id="rId22" imgW="152280" imgH="253800" progId="Equation.DSMT4">
                        <p:embed/>
                        <p:pic>
                          <p:nvPicPr>
                            <p:cNvPr id="75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44018" y="5258081"/>
                              <a:ext cx="234950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18656" y="5406908"/>
                  <a:ext cx="468526" cy="4103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56" y="5406908"/>
                  <a:ext cx="468526" cy="410305"/>
                </a:xfrm>
                <a:prstGeom prst="rect">
                  <a:avLst/>
                </a:prstGeom>
                <a:blipFill>
                  <a:blip r:embed="rId24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5525051" y="3269462"/>
            <a:ext cx="2985658" cy="381239"/>
            <a:chOff x="5916935" y="3461562"/>
            <a:chExt cx="2985658" cy="381239"/>
          </a:xfrm>
        </p:grpSpPr>
        <p:sp>
          <p:nvSpPr>
            <p:cNvPr id="35" name="TextBox 34"/>
            <p:cNvSpPr txBox="1"/>
            <p:nvPr/>
          </p:nvSpPr>
          <p:spPr>
            <a:xfrm>
              <a:off x="5916935" y="3461562"/>
              <a:ext cx="706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(110)</a:t>
              </a:r>
              <a:endParaRPr lang="fi-FI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13558" y="3473469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(111)</a:t>
              </a:r>
              <a:endParaRPr lang="fi-FI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7791" y="3475025"/>
            <a:ext cx="2150884" cy="425145"/>
            <a:chOff x="1209675" y="3667125"/>
            <a:chExt cx="2150884" cy="425145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2781620" y="3803136"/>
              <a:ext cx="578939" cy="28913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209675" y="3667125"/>
            <a:ext cx="186055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4" name="Equation" r:id="rId25" imgW="1206360" imgH="241200" progId="Equation.DSMT4">
                    <p:embed/>
                  </p:oleObj>
                </mc:Choice>
                <mc:Fallback>
                  <p:oleObj name="Equation" r:id="rId25" imgW="1206360" imgH="241200" progId="Equation.DSMT4">
                    <p:embed/>
                    <p:pic>
                      <p:nvPicPr>
                        <p:cNvPr id="3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9675" y="3667125"/>
                          <a:ext cx="1860550" cy="382588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441106" y="2784707"/>
            <a:ext cx="5141151" cy="842180"/>
            <a:chOff x="1832990" y="2976807"/>
            <a:chExt cx="5141151" cy="842180"/>
          </a:xfrm>
        </p:grpSpPr>
        <p:grpSp>
          <p:nvGrpSpPr>
            <p:cNvPr id="41" name="Group 40"/>
            <p:cNvGrpSpPr/>
            <p:nvPr/>
          </p:nvGrpSpPr>
          <p:grpSpPr>
            <a:xfrm>
              <a:off x="1832990" y="2976807"/>
              <a:ext cx="5141151" cy="714068"/>
              <a:chOff x="1832990" y="2976807"/>
              <a:chExt cx="5141151" cy="71406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832990" y="2976807"/>
                <a:ext cx="5141151" cy="369332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(</a:t>
                </a:r>
                <a:r>
                  <a:rPr lang="fi-FI" i="1" dirty="0" err="1" smtClean="0"/>
                  <a:t>hkl</a:t>
                </a:r>
                <a:r>
                  <a:rPr lang="fi-FI" dirty="0" smtClean="0"/>
                  <a:t>) = tason yksikkönormaalin koordinaattiesitys</a:t>
                </a:r>
                <a:endParaRPr lang="fi-FI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750259" y="3413071"/>
                <a:ext cx="263489" cy="2778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620312" y="344965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(010)</a:t>
              </a:r>
              <a:endParaRPr lang="fi-FI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77164" y="5411962"/>
            <a:ext cx="1430264" cy="1084936"/>
            <a:chOff x="552560" y="5298711"/>
            <a:chExt cx="1430264" cy="1084936"/>
          </a:xfrm>
        </p:grpSpPr>
        <p:grpSp>
          <p:nvGrpSpPr>
            <p:cNvPr id="47" name="Group 46"/>
            <p:cNvGrpSpPr/>
            <p:nvPr/>
          </p:nvGrpSpPr>
          <p:grpSpPr>
            <a:xfrm>
              <a:off x="858802" y="5321723"/>
              <a:ext cx="665312" cy="1061924"/>
              <a:chOff x="194435" y="4648200"/>
              <a:chExt cx="928077" cy="150055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1122512" y="4648200"/>
                <a:ext cx="0" cy="11430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360512" y="5372100"/>
                <a:ext cx="762000" cy="4191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194435" y="5767757"/>
                <a:ext cx="914400" cy="3809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718656" y="5406908"/>
                  <a:ext cx="4692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56" y="5406908"/>
                  <a:ext cx="469295" cy="369332"/>
                </a:xfrm>
                <a:prstGeom prst="rect">
                  <a:avLst/>
                </a:prstGeom>
                <a:blipFill>
                  <a:blip r:embed="rId27"/>
                  <a:stretch>
                    <a:fillRect t="-21311" r="-22078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523916" y="5298711"/>
                  <a:ext cx="4589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916" y="5298711"/>
                  <a:ext cx="458908" cy="369332"/>
                </a:xfrm>
                <a:prstGeom prst="rect">
                  <a:avLst/>
                </a:prstGeom>
                <a:blipFill>
                  <a:blip r:embed="rId28"/>
                  <a:stretch>
                    <a:fillRect t="-21311" r="-22667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52560" y="5920694"/>
                  <a:ext cx="476925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60" y="5920694"/>
                  <a:ext cx="476925" cy="391261"/>
                </a:xfrm>
                <a:prstGeom prst="rect">
                  <a:avLst/>
                </a:prstGeom>
                <a:blipFill>
                  <a:blip r:embed="rId29"/>
                  <a:stretch>
                    <a:fillRect t="-20000" r="-21795" b="-3077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5744662" y="5492821"/>
            <a:ext cx="3462811" cy="1042281"/>
            <a:chOff x="5744662" y="5684921"/>
            <a:chExt cx="3462811" cy="1042281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>
              <p:extLst/>
            </p:nvPr>
          </p:nvGraphicFramePr>
          <p:xfrm>
            <a:off x="6248967" y="6082053"/>
            <a:ext cx="2078572" cy="645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5" name="Equation" r:id="rId30" imgW="1320480" imgH="431640" progId="Equation.DSMT4">
                    <p:embed/>
                  </p:oleObj>
                </mc:Choice>
                <mc:Fallback>
                  <p:oleObj name="Equation" r:id="rId30" imgW="1320480" imgH="431640" progId="Equation.DSMT4">
                    <p:embed/>
                    <p:pic>
                      <p:nvPicPr>
                        <p:cNvPr id="55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967" y="6082053"/>
                          <a:ext cx="2078572" cy="64514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8355958" y="6464412"/>
              <a:ext cx="851515" cy="21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[S13.12]</a:t>
              </a:r>
              <a:endParaRPr lang="fi-FI" sz="1400" dirty="0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5744662" y="610035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34607" y="5684921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</a:t>
              </a:r>
              <a:r>
                <a:rPr lang="fi-FI" i="1" dirty="0" err="1" smtClean="0"/>
                <a:t>h,k,l</a:t>
              </a:r>
              <a:r>
                <a:rPr lang="fi-FI" dirty="0" smtClean="0"/>
                <a:t>) –tasojen välimatka</a:t>
              </a:r>
              <a:endParaRPr lang="fi-FI" dirty="0"/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5018213" y="1996424"/>
          <a:ext cx="5873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Equation" r:id="rId32" imgW="355320" imgH="253800" progId="Equation.DSMT4">
                  <p:embed/>
                </p:oleObj>
              </mc:Choice>
              <mc:Fallback>
                <p:oleObj name="Equation" r:id="rId32" imgW="355320" imgH="2538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213" y="1996424"/>
                        <a:ext cx="587375" cy="4175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605588" y="210342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Millerin indeksit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2923" y="571005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998576" y="-8200"/>
            <a:ext cx="7988300" cy="54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Millerin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indeksit</a:t>
            </a:r>
            <a:r>
              <a:rPr lang="en-US" sz="3200" b="1" dirty="0" smtClean="0">
                <a:solidFill>
                  <a:srgbClr val="FF7900"/>
                </a:solidFill>
              </a:rPr>
              <a:t>: </a:t>
            </a:r>
            <a:r>
              <a:rPr lang="en-US" sz="3200" b="1" dirty="0" err="1" smtClean="0">
                <a:solidFill>
                  <a:srgbClr val="FF7900"/>
                </a:solidFill>
              </a:rPr>
              <a:t>Ortorombinen</a:t>
            </a:r>
            <a:r>
              <a:rPr lang="en-US" sz="3200" b="1" dirty="0" smtClean="0">
                <a:solidFill>
                  <a:srgbClr val="FF7900"/>
                </a:solidFill>
              </a:rPr>
              <a:t> hila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2021" y="1820334"/>
            <a:ext cx="6862361" cy="694059"/>
            <a:chOff x="252021" y="1546650"/>
            <a:chExt cx="6862361" cy="694059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52021" y="1546650"/>
            <a:ext cx="2411412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2" name="Equation" r:id="rId3" imgW="1562040" imgH="431640" progId="Equation.DSMT4">
                    <p:embed/>
                  </p:oleObj>
                </mc:Choice>
                <mc:Fallback>
                  <p:oleObj name="Equation" r:id="rId3" imgW="1562040" imgH="431640" progId="Equation.DSMT4">
                    <p:embed/>
                    <p:pic>
                      <p:nvPicPr>
                        <p:cNvPr id="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21" y="1546650"/>
                          <a:ext cx="2411412" cy="6842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175794" y="1556496"/>
            <a:ext cx="3938588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3" name="Equation" r:id="rId5" imgW="2552400" imgH="431640" progId="Equation.DSMT4">
                    <p:embed/>
                  </p:oleObj>
                </mc:Choice>
                <mc:Fallback>
                  <p:oleObj name="Equation" r:id="rId5" imgW="2552400" imgH="431640" progId="Equation.DSMT4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794" y="1556496"/>
                          <a:ext cx="3938588" cy="6842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09893" y="2876031"/>
            <a:ext cx="1743306" cy="422275"/>
            <a:chOff x="209893" y="1941523"/>
            <a:chExt cx="1743306" cy="422275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18124" y="1941523"/>
            <a:ext cx="12350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4" name="Equation" r:id="rId7" imgW="799920" imgH="266400" progId="Equation.DSMT4">
                    <p:embed/>
                  </p:oleObj>
                </mc:Choice>
                <mc:Fallback>
                  <p:oleObj name="Equation" r:id="rId7" imgW="799920" imgH="266400" progId="Equation.DSMT4">
                    <p:embed/>
                    <p:pic>
                      <p:nvPicPr>
                        <p:cNvPr id="1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124" y="1941523"/>
                          <a:ext cx="1235075" cy="422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ight Arrow 10"/>
            <p:cNvSpPr/>
            <p:nvPr/>
          </p:nvSpPr>
          <p:spPr>
            <a:xfrm>
              <a:off x="209893" y="206653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8942" y="2876031"/>
            <a:ext cx="3420621" cy="1930400"/>
            <a:chOff x="748942" y="1941523"/>
            <a:chExt cx="3420621" cy="193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48942" y="2639583"/>
            <a:ext cx="1157287" cy="120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5" name="Equation" r:id="rId9" imgW="749160" imgH="761760" progId="Equation.DSMT4">
                    <p:embed/>
                  </p:oleObj>
                </mc:Choice>
                <mc:Fallback>
                  <p:oleObj name="Equation" r:id="rId9" imgW="749160" imgH="761760" progId="Equation.DSMT4">
                    <p:embed/>
                    <p:pic>
                      <p:nvPicPr>
                        <p:cNvPr id="1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42" y="2639583"/>
                          <a:ext cx="1157287" cy="1206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226588" y="1941523"/>
            <a:ext cx="942975" cy="193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6" name="Equation" r:id="rId11" imgW="609480" imgH="1218960" progId="Equation.DSMT4">
                    <p:embed/>
                  </p:oleObj>
                </mc:Choice>
                <mc:Fallback>
                  <p:oleObj name="Equation" r:id="rId11" imgW="609480" imgH="1218960" progId="Equation.DSMT4">
                    <p:embed/>
                    <p:pic>
                      <p:nvPicPr>
                        <p:cNvPr id="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588" y="1941523"/>
                          <a:ext cx="942975" cy="1930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ight Arrow 14"/>
            <p:cNvSpPr/>
            <p:nvPr/>
          </p:nvSpPr>
          <p:spPr>
            <a:xfrm>
              <a:off x="2737677" y="285133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65819" y="5248587"/>
            <a:ext cx="2842272" cy="544830"/>
            <a:chOff x="2902234" y="4277371"/>
            <a:chExt cx="2842272" cy="5448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126" y="4277371"/>
              <a:ext cx="2278380" cy="54483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8" name="Right Arrow 17"/>
            <p:cNvSpPr/>
            <p:nvPr/>
          </p:nvSpPr>
          <p:spPr>
            <a:xfrm>
              <a:off x="2902234" y="446366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3781170" y="5988796"/>
          <a:ext cx="46656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14" imgW="3022560" imgH="431640" progId="Equation.DSMT4">
                  <p:embed/>
                </p:oleObj>
              </mc:Choice>
              <mc:Fallback>
                <p:oleObj name="Equation" r:id="rId14" imgW="3022560" imgH="43164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170" y="5988796"/>
                        <a:ext cx="4665663" cy="681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252021" y="613245"/>
          <a:ext cx="45100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Equation" r:id="rId16" imgW="2730240" imgH="533160" progId="Equation.DSMT4">
                  <p:embed/>
                </p:oleObj>
              </mc:Choice>
              <mc:Fallback>
                <p:oleObj name="Equation" r:id="rId16" imgW="2730240" imgH="5331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21" y="613245"/>
                        <a:ext cx="4510088" cy="876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35080" y="573070"/>
            <a:ext cx="3689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Tiettyä tasoa vastaava KH-vektori.</a:t>
            </a:r>
          </a:p>
          <a:p>
            <a:r>
              <a:rPr lang="fi-FI" dirty="0" smtClean="0"/>
              <a:t>Mitkä ovat indeksit </a:t>
            </a:r>
            <a:r>
              <a:rPr lang="fi-FI" i="1" dirty="0" smtClean="0"/>
              <a:t>h, k </a:t>
            </a:r>
            <a:r>
              <a:rPr lang="fi-FI" dirty="0" smtClean="0"/>
              <a:t>ja </a:t>
            </a:r>
            <a:r>
              <a:rPr lang="fi-FI" i="1" dirty="0" smtClean="0"/>
              <a:t>l </a:t>
            </a:r>
            <a:r>
              <a:rPr lang="fi-FI" dirty="0" smtClean="0"/>
              <a:t>? </a:t>
            </a:r>
            <a:endParaRPr lang="fi-FI" dirty="0"/>
          </a:p>
        </p:txBody>
      </p:sp>
      <p:grpSp>
        <p:nvGrpSpPr>
          <p:cNvPr id="28" name="Group 27"/>
          <p:cNvGrpSpPr/>
          <p:nvPr/>
        </p:nvGrpSpPr>
        <p:grpSpPr>
          <a:xfrm>
            <a:off x="4992726" y="2727407"/>
            <a:ext cx="4130596" cy="3066010"/>
            <a:chOff x="4992726" y="2453723"/>
            <a:chExt cx="4130596" cy="30660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26" y="2453723"/>
              <a:ext cx="4130596" cy="30660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094496" y="3864478"/>
                  <a:ext cx="7022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i-F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4496" y="3864478"/>
                  <a:ext cx="702244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21311" r="-21739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323565" y="2931075"/>
                  <a:ext cx="7128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i-F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565" y="2931075"/>
                  <a:ext cx="712887" cy="369332"/>
                </a:xfrm>
                <a:prstGeom prst="rect">
                  <a:avLst/>
                </a:prstGeom>
                <a:blipFill>
                  <a:blip r:embed="rId20"/>
                  <a:stretch>
                    <a:fillRect t="-21667" r="-21368" b="-1667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614460" y="4993989"/>
                  <a:ext cx="7128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fi-F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460" y="4993989"/>
                  <a:ext cx="712887" cy="369332"/>
                </a:xfrm>
                <a:prstGeom prst="rect">
                  <a:avLst/>
                </a:prstGeom>
                <a:blipFill>
                  <a:blip r:embed="rId21"/>
                  <a:stretch>
                    <a:fillRect t="-21311" r="-21368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7521061" y="332445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(???)</a:t>
            </a:r>
            <a:endParaRPr lang="fi-FI" dirty="0"/>
          </a:p>
        </p:txBody>
      </p:sp>
      <p:sp>
        <p:nvSpPr>
          <p:cNvPr id="30" name="TextBox 29"/>
          <p:cNvSpPr txBox="1"/>
          <p:nvPr/>
        </p:nvSpPr>
        <p:spPr>
          <a:xfrm>
            <a:off x="7521060" y="3334693"/>
            <a:ext cx="723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(332)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98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1011078" y="229076"/>
            <a:ext cx="7988300" cy="5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>
                <a:solidFill>
                  <a:srgbClr val="FF7900"/>
                </a:solidFill>
              </a:rPr>
              <a:t>H</a:t>
            </a:r>
            <a:r>
              <a:rPr lang="en-US" sz="3200" b="1" dirty="0" err="1" smtClean="0">
                <a:solidFill>
                  <a:srgbClr val="FF7900"/>
                </a:solidFill>
              </a:rPr>
              <a:t>ilatasojen</a:t>
            </a:r>
            <a:r>
              <a:rPr lang="en-US" sz="3200" b="1" dirty="0" smtClean="0">
                <a:solidFill>
                  <a:srgbClr val="FF7900"/>
                </a:solidFill>
              </a:rPr>
              <a:t> ja </a:t>
            </a:r>
            <a:r>
              <a:rPr lang="en-US" sz="3200" b="1" dirty="0">
                <a:solidFill>
                  <a:srgbClr val="FF7900"/>
                </a:solidFill>
              </a:rPr>
              <a:t>–</a:t>
            </a:r>
            <a:r>
              <a:rPr lang="en-US" sz="3200" b="1" dirty="0" err="1" smtClean="0">
                <a:solidFill>
                  <a:srgbClr val="FF7900"/>
                </a:solidFill>
              </a:rPr>
              <a:t>suuntien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merkinnät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endParaRPr lang="en-US" sz="3200" b="1" dirty="0">
              <a:solidFill>
                <a:srgbClr val="FF7900"/>
              </a:solidFill>
            </a:endParaRPr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14" y="815832"/>
            <a:ext cx="67119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53143" y="3063816"/>
            <a:ext cx="8414017" cy="1103767"/>
            <a:chOff x="653143" y="3063816"/>
            <a:chExt cx="8414017" cy="1103767"/>
          </a:xfrm>
        </p:grpSpPr>
        <p:sp>
          <p:nvSpPr>
            <p:cNvPr id="8" name="TextBox 7"/>
            <p:cNvSpPr txBox="1"/>
            <p:nvPr/>
          </p:nvSpPr>
          <p:spPr>
            <a:xfrm>
              <a:off x="653143" y="3386474"/>
              <a:ext cx="7088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Tietty hilataso           Ekvivalentit hilatasot                               Esim.</a:t>
              </a:r>
              <a:endParaRPr lang="fi-FI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20776" y="3798251"/>
                  <a:ext cx="775469" cy="36933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h𝑘𝑙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776" y="3798251"/>
                  <a:ext cx="77546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399530" y="3798251"/>
                  <a:ext cx="762645" cy="36933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h𝑘𝑙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530" y="3798251"/>
                  <a:ext cx="7626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606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5355771" y="3798251"/>
              <a:ext cx="3711389" cy="369332"/>
              <a:chOff x="5355771" y="3798251"/>
              <a:chExt cx="37113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5355771" y="3798251"/>
                    <a:ext cx="3711389" cy="369332"/>
                  </a:xfrm>
                  <a:prstGeom prst="rect">
                    <a:avLst/>
                  </a:prstGeom>
                  <a:ln w="28575">
                    <a:solidFill>
                      <a:schemeClr val="accent4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i-FI" dirty="0" smtClean="0"/>
                      <a:t>(100), (010), (001),(100)… </a:t>
                    </a:r>
                    <a14:m>
                      <m:oMath xmlns:m="http://schemas.openxmlformats.org/officeDocument/2006/math">
                        <m:r>
                          <a:rPr lang="fi-FI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i-FI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100}</m:t>
                        </m:r>
                      </m:oMath>
                    </a14:m>
                    <a:endParaRPr lang="fi-FI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5771" y="3798251"/>
                    <a:ext cx="371138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42" t="-4545" b="-18182"/>
                    </a:stretch>
                  </a:blipFill>
                  <a:ln w="28575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fi-FI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>
                <a:off x="7467492" y="3865069"/>
                <a:ext cx="96050" cy="23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871398" y="3063816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= -1</a:t>
              </a:r>
              <a:endParaRPr lang="fi-FI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523201" y="3355738"/>
              <a:ext cx="383670" cy="478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1810" y="4509409"/>
            <a:ext cx="8608402" cy="905598"/>
            <a:chOff x="481810" y="4509409"/>
            <a:chExt cx="8608402" cy="905598"/>
          </a:xfrm>
        </p:grpSpPr>
        <p:sp>
          <p:nvSpPr>
            <p:cNvPr id="17" name="TextBox 16"/>
            <p:cNvSpPr txBox="1"/>
            <p:nvPr/>
          </p:nvSpPr>
          <p:spPr>
            <a:xfrm>
              <a:off x="481810" y="4509409"/>
              <a:ext cx="7024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Tietty hilasuunta        Ekvivalentit hilasuunnat                           Esim.</a:t>
              </a:r>
              <a:endParaRPr lang="fi-FI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019496" y="5041779"/>
                  <a:ext cx="743409" cy="36933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h𝑘𝑙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96" y="5041779"/>
                  <a:ext cx="74340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398250" y="5041779"/>
                  <a:ext cx="1057597" cy="36933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h𝑘𝑙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250" y="5041779"/>
                  <a:ext cx="105759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>
              <a:off x="5325035" y="5045675"/>
              <a:ext cx="3765177" cy="369332"/>
              <a:chOff x="5325035" y="5045675"/>
              <a:chExt cx="376517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325035" y="5045675"/>
                    <a:ext cx="3765177" cy="369332"/>
                  </a:xfrm>
                  <a:prstGeom prst="rect">
                    <a:avLst/>
                  </a:prstGeom>
                  <a:ln w="28575">
                    <a:solidFill>
                      <a:schemeClr val="accent4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i-FI" dirty="0" smtClean="0"/>
                      <a:t>[100</a:t>
                    </a:r>
                    <a:r>
                      <a:rPr lang="fi-FI" dirty="0"/>
                      <a:t>]</a:t>
                    </a:r>
                    <a:r>
                      <a:rPr lang="fi-FI" dirty="0" smtClean="0"/>
                      <a:t>, </a:t>
                    </a:r>
                    <a:r>
                      <a:rPr lang="fi-FI" dirty="0"/>
                      <a:t>[</a:t>
                    </a:r>
                    <a:r>
                      <a:rPr lang="fi-FI" dirty="0" smtClean="0"/>
                      <a:t>010</a:t>
                    </a:r>
                    <a:r>
                      <a:rPr lang="fi-FI" dirty="0"/>
                      <a:t>]</a:t>
                    </a:r>
                    <a:r>
                      <a:rPr lang="fi-FI" dirty="0" smtClean="0"/>
                      <a:t>, </a:t>
                    </a:r>
                    <a:r>
                      <a:rPr lang="fi-FI" dirty="0"/>
                      <a:t>[</a:t>
                    </a:r>
                    <a:r>
                      <a:rPr lang="fi-FI" dirty="0" smtClean="0"/>
                      <a:t>001</a:t>
                    </a:r>
                    <a:r>
                      <a:rPr lang="fi-FI" dirty="0"/>
                      <a:t>]</a:t>
                    </a:r>
                    <a:r>
                      <a:rPr lang="fi-FI" dirty="0" smtClean="0"/>
                      <a:t> </a:t>
                    </a:r>
                    <a:r>
                      <a:rPr lang="fi-FI" dirty="0"/>
                      <a:t>[100]</a:t>
                    </a:r>
                    <a14:m>
                      <m:oMath xmlns:m="http://schemas.openxmlformats.org/officeDocument/2006/math">
                        <m:r>
                          <a:rPr lang="fi-FI" b="0" i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fi-FI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&lt;100&gt;</m:t>
                        </m:r>
                      </m:oMath>
                    </a14:m>
                    <a:endParaRPr lang="fi-FI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5035" y="5045675"/>
                    <a:ext cx="376517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25" t="-6154" b="-20000"/>
                    </a:stretch>
                  </a:blipFill>
                  <a:ln w="28575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fi-FI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/>
              <p:cNvCxnSpPr/>
              <p:nvPr/>
            </p:nvCxnSpPr>
            <p:spPr>
              <a:xfrm>
                <a:off x="7327900" y="5100913"/>
                <a:ext cx="96050" cy="23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08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031621" y="2053849"/>
            <a:ext cx="5979137" cy="2497607"/>
            <a:chOff x="3221512" y="2542031"/>
            <a:chExt cx="5979137" cy="2497607"/>
          </a:xfrm>
        </p:grpSpPr>
        <p:grpSp>
          <p:nvGrpSpPr>
            <p:cNvPr id="54" name="Group 53"/>
            <p:cNvGrpSpPr/>
            <p:nvPr/>
          </p:nvGrpSpPr>
          <p:grpSpPr>
            <a:xfrm>
              <a:off x="3221512" y="2924907"/>
              <a:ext cx="5979137" cy="2114731"/>
              <a:chOff x="3407536" y="3125446"/>
              <a:chExt cx="5979137" cy="211473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407536" y="3177408"/>
                <a:ext cx="5979137" cy="2062769"/>
                <a:chOff x="2467516" y="3463773"/>
                <a:chExt cx="6711950" cy="247314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2467516" y="3463773"/>
                  <a:ext cx="6711950" cy="2473140"/>
                  <a:chOff x="2467516" y="3463773"/>
                  <a:chExt cx="6711950" cy="2473140"/>
                </a:xfrm>
              </p:grpSpPr>
              <p:pic>
                <p:nvPicPr>
                  <p:cNvPr id="46" name="Picture 1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467516" y="3463773"/>
                    <a:ext cx="6711950" cy="2444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7" name="Rectangle 46"/>
                  <p:cNvSpPr/>
                  <p:nvPr/>
                </p:nvSpPr>
                <p:spPr>
                  <a:xfrm>
                    <a:off x="5555556" y="5690440"/>
                    <a:ext cx="430306" cy="187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7931805" y="5749742"/>
                    <a:ext cx="430306" cy="187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250543" y="5616470"/>
                    <a:ext cx="430306" cy="187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381181" y="4242873"/>
                      <a:ext cx="484363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i-FI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fi-FI" dirty="0"/>
                    </a:p>
                  </p:txBody>
                </p:sp>
              </mc:Choice>
              <mc:Fallback xmlns="">
                <p:sp>
                  <p:nvSpPr>
                    <p:cNvPr id="72" name="Rectangle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1181" y="4242873"/>
                      <a:ext cx="48436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1311" r="-202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i-FI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3829181" y="4539208"/>
                      <a:ext cx="479041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i-FI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fi-FI" dirty="0"/>
                    </a:p>
                  </p:txBody>
                </p:sp>
              </mc:Choice>
              <mc:Fallback xmlns="">
                <p:sp>
                  <p:nvSpPr>
                    <p:cNvPr id="74" name="Rectangle 7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9181" y="4539208"/>
                      <a:ext cx="47904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1667" r="-21519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i-FI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3981950" y="5321108"/>
                      <a:ext cx="484363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i-FI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fi-FI" dirty="0"/>
                    </a:p>
                  </p:txBody>
                </p:sp>
              </mc:Choice>
              <mc:Fallback xmlns="">
                <p:sp>
                  <p:nvSpPr>
                    <p:cNvPr id="81" name="Rectangle 8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1950" y="5321108"/>
                      <a:ext cx="484363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1667" r="-20000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i-FI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3678157" y="3920435"/>
                      <a:ext cx="38266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fi-FI" dirty="0"/>
                    </a:p>
                  </p:txBody>
                </p:sp>
              </mc:Choice>
              <mc:Fallback xmlns="">
                <p:sp>
                  <p:nvSpPr>
                    <p:cNvPr id="79" name="Rectangle 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78157" y="3920435"/>
                      <a:ext cx="38266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i-FI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3" name="Rectangle 52"/>
              <p:cNvSpPr/>
              <p:nvPr/>
            </p:nvSpPr>
            <p:spPr>
              <a:xfrm>
                <a:off x="3427992" y="3125446"/>
                <a:ext cx="2056909" cy="2026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241752" y="2884665"/>
              <a:ext cx="2622243" cy="374298"/>
              <a:chOff x="5916935" y="3456596"/>
              <a:chExt cx="2622243" cy="374298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916935" y="3461562"/>
                <a:ext cx="706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(110)</a:t>
                </a:r>
                <a:endParaRPr lang="fi-FI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50143" y="3456596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(111)</a:t>
                </a:r>
                <a:endParaRPr lang="fi-FI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518849" y="2542031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Millerin indeksit</a:t>
              </a:r>
              <a:endParaRPr lang="fi-FI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462923" y="571005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72628" y="6732587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66502" y="32151"/>
            <a:ext cx="5470776" cy="40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>
                <a:solidFill>
                  <a:srgbClr val="FF8618"/>
                </a:solidFill>
              </a:rPr>
              <a:t>Mitä opimme käänteishiloista?</a:t>
            </a:r>
            <a:endParaRPr lang="fi-FI" sz="2800" dirty="0">
              <a:solidFill>
                <a:srgbClr val="FF8618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993" y="574361"/>
            <a:ext cx="1957853" cy="2687335"/>
            <a:chOff x="165993" y="574361"/>
            <a:chExt cx="1957853" cy="2687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993" y="1220692"/>
              <a:ext cx="1957853" cy="20410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151" y="574361"/>
              <a:ext cx="1782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Hilatasot ja hilatasoperheet </a:t>
              </a:r>
              <a:endParaRPr lang="fi-FI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81658" y="572419"/>
            <a:ext cx="4436148" cy="927369"/>
            <a:chOff x="3281658" y="572419"/>
            <a:chExt cx="4436148" cy="92736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5545491"/>
                    </p:ext>
                  </p:extLst>
                </p:nvPr>
              </p:nvGraphicFramePr>
              <p:xfrm>
                <a:off x="3407536" y="950150"/>
                <a:ext cx="860425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223" name="Equation" r:id="rId9" imgW="520560" imgH="215640" progId="Equation.DSMT4">
                        <p:embed/>
                      </p:oleObj>
                    </mc:Choice>
                    <mc:Fallback>
                      <p:oleObj name="Equation" r:id="rId9" imgW="520560" imgH="215640" progId="Equation.DSMT4">
                        <p:embed/>
                        <p:pic>
                          <p:nvPicPr>
                            <p:cNvPr id="7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7536" y="950150"/>
                              <a:ext cx="860425" cy="35560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5545491"/>
                    </p:ext>
                  </p:extLst>
                </p:nvPr>
              </p:nvGraphicFramePr>
              <p:xfrm>
                <a:off x="3407536" y="950150"/>
                <a:ext cx="860425" cy="355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2923" name="Equation" r:id="rId11" imgW="520560" imgH="215640" progId="Equation.DSMT4">
                        <p:embed/>
                      </p:oleObj>
                    </mc:Choice>
                    <mc:Fallback>
                      <p:oleObj name="Equation" r:id="rId11" imgW="520560" imgH="215640" progId="Equation.DSMT4">
                        <p:embed/>
                        <p:pic>
                          <p:nvPicPr>
                            <p:cNvPr id="7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7536" y="950150"/>
                              <a:ext cx="860425" cy="35560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281658" y="57241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vektorit</a:t>
              </a:r>
              <a:endParaRPr lang="fi-FI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632876" y="950150"/>
                  <a:ext cx="2084930" cy="549638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fi-FI" dirty="0" smtClean="0"/>
                    <a:t> ,  …</a:t>
                  </a:r>
                  <a:endParaRPr lang="fi-FI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6" y="950150"/>
                  <a:ext cx="2084930" cy="549638"/>
                </a:xfrm>
                <a:prstGeom prst="rect">
                  <a:avLst/>
                </a:prstGeom>
                <a:blipFill>
                  <a:blip r:embed="rId13"/>
                  <a:stretch>
                    <a:fillRect r="-1153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5632876" y="574361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Alkeisvektorit</a:t>
              </a:r>
              <a:endParaRPr lang="fi-FI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1706" y="3631280"/>
            <a:ext cx="4985559" cy="2895081"/>
            <a:chOff x="317806" y="3996449"/>
            <a:chExt cx="4985559" cy="2895081"/>
          </a:xfrm>
        </p:grpSpPr>
        <p:grpSp>
          <p:nvGrpSpPr>
            <p:cNvPr id="36" name="Group 35"/>
            <p:cNvGrpSpPr/>
            <p:nvPr/>
          </p:nvGrpSpPr>
          <p:grpSpPr>
            <a:xfrm>
              <a:off x="757539" y="4641121"/>
              <a:ext cx="4545826" cy="2250409"/>
              <a:chOff x="3407536" y="3736689"/>
              <a:chExt cx="4545826" cy="225040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7536" y="3736689"/>
                <a:ext cx="4545826" cy="2250409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3414092" y="3804413"/>
                <a:ext cx="2325881" cy="2158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633833" y="3828643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Grafeeni</a:t>
                </a:r>
                <a:endParaRPr lang="fi-FI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17806" y="3996449"/>
              <a:ext cx="3682609" cy="2666370"/>
              <a:chOff x="317806" y="3996449"/>
              <a:chExt cx="3682609" cy="2666370"/>
            </a:xfrm>
          </p:grpSpPr>
          <p:pic>
            <p:nvPicPr>
              <p:cNvPr id="30" name="Picture 1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43639" y="4562562"/>
                <a:ext cx="2244620" cy="2100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17806" y="4641121"/>
                <a:ext cx="65915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FCC</a:t>
                </a:r>
                <a:endParaRPr lang="fi-FI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71545" y="3996449"/>
                <a:ext cx="2428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1. </a:t>
                </a:r>
                <a:r>
                  <a:rPr lang="fi-FI" dirty="0" err="1" smtClean="0"/>
                  <a:t>Brillouin’n</a:t>
                </a:r>
                <a:r>
                  <a:rPr lang="fi-FI" dirty="0" smtClean="0"/>
                  <a:t> vyöhyke</a:t>
                </a:r>
                <a:endParaRPr lang="fi-FI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31943" y="1782086"/>
            <a:ext cx="3994164" cy="1576924"/>
            <a:chOff x="1331943" y="1782086"/>
            <a:chExt cx="3994164" cy="1576924"/>
          </a:xfrm>
        </p:grpSpPr>
        <p:grpSp>
          <p:nvGrpSpPr>
            <p:cNvPr id="13" name="Group 12"/>
            <p:cNvGrpSpPr/>
            <p:nvPr/>
          </p:nvGrpSpPr>
          <p:grpSpPr>
            <a:xfrm>
              <a:off x="1499579" y="1782086"/>
              <a:ext cx="3826528" cy="1576924"/>
              <a:chOff x="4219444" y="5049905"/>
              <a:chExt cx="3826528" cy="1576924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7325881"/>
                  </p:ext>
                </p:extLst>
              </p:nvPr>
            </p:nvGraphicFramePr>
            <p:xfrm>
              <a:off x="5767865" y="5718919"/>
              <a:ext cx="1363663" cy="615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24" name="Equation" r:id="rId16" imgW="952200" imgH="431640" progId="Equation.DSMT4">
                      <p:embed/>
                    </p:oleObj>
                  </mc:Choice>
                  <mc:Fallback>
                    <p:oleObj name="Equation" r:id="rId16" imgW="952200" imgH="431640" progId="Equation.DSMT4">
                      <p:embed/>
                      <p:pic>
                        <p:nvPicPr>
                          <p:cNvPr id="94" name="Object 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7865" y="5718919"/>
                            <a:ext cx="1363663" cy="6159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5394588" y="5049905"/>
                <a:ext cx="2651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Lyhin tasoperhettä vastaava </a:t>
                </a:r>
                <a:r>
                  <a:rPr lang="fi-FI" dirty="0" err="1" smtClean="0"/>
                  <a:t>KH:n</a:t>
                </a:r>
                <a:r>
                  <a:rPr lang="fi-FI" dirty="0" smtClean="0"/>
                  <a:t> vektori</a:t>
                </a:r>
                <a:endParaRPr lang="fi-FI" dirty="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3648572"/>
                  </p:ext>
                </p:extLst>
              </p:nvPr>
            </p:nvGraphicFramePr>
            <p:xfrm>
              <a:off x="4884593" y="6143595"/>
              <a:ext cx="509588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25" name="Equation" r:id="rId18" imgW="355320" imgH="266400" progId="Equation.DSMT4">
                      <p:embed/>
                    </p:oleObj>
                  </mc:Choice>
                  <mc:Fallback>
                    <p:oleObj name="Equation" r:id="rId18" imgW="355320" imgH="26640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4593" y="6143595"/>
                            <a:ext cx="509588" cy="3794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3850733"/>
                  </p:ext>
                </p:extLst>
              </p:nvPr>
            </p:nvGraphicFramePr>
            <p:xfrm>
              <a:off x="4781162" y="5736686"/>
              <a:ext cx="21907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26" name="Equation" r:id="rId20" imgW="152280" imgH="228600" progId="Equation.DSMT4">
                      <p:embed/>
                    </p:oleObj>
                  </mc:Choice>
                  <mc:Fallback>
                    <p:oleObj name="Equation" r:id="rId20" imgW="152280" imgH="228600" progId="Equation.DSMT4">
                      <p:embed/>
                      <p:pic>
                        <p:nvPicPr>
                          <p:cNvPr id="1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1162" y="5736686"/>
                            <a:ext cx="219075" cy="3254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3646593"/>
                  </p:ext>
                </p:extLst>
              </p:nvPr>
            </p:nvGraphicFramePr>
            <p:xfrm>
              <a:off x="4219444" y="6299804"/>
              <a:ext cx="23653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27" name="Equation" r:id="rId22" imgW="164880" imgH="228600" progId="Equation.DSMT4">
                      <p:embed/>
                    </p:oleObj>
                  </mc:Choice>
                  <mc:Fallback>
                    <p:oleObj name="Equation" r:id="rId22" imgW="164880" imgH="228600" progId="Equation.DSMT4">
                      <p:embed/>
                      <p:pic>
                        <p:nvPicPr>
                          <p:cNvPr id="1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444" y="6299804"/>
                            <a:ext cx="236538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Straight Arrow Connector 19"/>
            <p:cNvCxnSpPr/>
            <p:nvPr/>
          </p:nvCxnSpPr>
          <p:spPr>
            <a:xfrm flipH="1">
              <a:off x="1977912" y="2650546"/>
              <a:ext cx="525186" cy="46823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802391" y="2684475"/>
              <a:ext cx="227479" cy="200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331943" y="2861613"/>
              <a:ext cx="413733" cy="3579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195929" y="4911699"/>
            <a:ext cx="2707252" cy="1484237"/>
            <a:chOff x="6195929" y="4911699"/>
            <a:chExt cx="2707252" cy="1484237"/>
          </a:xfrm>
        </p:grpSpPr>
        <p:sp>
          <p:nvSpPr>
            <p:cNvPr id="57" name="TextBox 56"/>
            <p:cNvSpPr txBox="1"/>
            <p:nvPr/>
          </p:nvSpPr>
          <p:spPr>
            <a:xfrm>
              <a:off x="7238711" y="5216490"/>
              <a:ext cx="1492716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Sirontateoria</a:t>
              </a:r>
              <a:endParaRPr lang="fi-FI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32430" y="5749605"/>
              <a:ext cx="2370751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Elektronitilat periodisessa kiteessä</a:t>
              </a:r>
              <a:endParaRPr lang="fi-FI" dirty="0"/>
            </a:p>
          </p:txBody>
        </p:sp>
        <p:sp>
          <p:nvSpPr>
            <p:cNvPr id="60" name="Right Arrow 59"/>
            <p:cNvSpPr/>
            <p:nvPr/>
          </p:nvSpPr>
          <p:spPr>
            <a:xfrm rot="2115000">
              <a:off x="6195929" y="4911699"/>
              <a:ext cx="673001" cy="4061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0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5581" y="155095"/>
            <a:ext cx="7964109" cy="40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b="0" dirty="0" smtClean="0">
                <a:solidFill>
                  <a:srgbClr val="FF8618"/>
                </a:solidFill>
              </a:rPr>
              <a:t>Pohdintatehtävä, värähtelyn </a:t>
            </a:r>
            <a:r>
              <a:rPr lang="fi-FI" sz="2800" dirty="0" smtClean="0">
                <a:solidFill>
                  <a:srgbClr val="FF8618"/>
                </a:solidFill>
              </a:rPr>
              <a:t>k = </a:t>
            </a:r>
            <a:r>
              <a:rPr lang="fi-FI" sz="2800" dirty="0" err="1" smtClean="0">
                <a:solidFill>
                  <a:srgbClr val="FF8618"/>
                </a:solidFill>
              </a:rPr>
              <a:t>G</a:t>
            </a:r>
            <a:r>
              <a:rPr lang="fi-FI" sz="2800" baseline="-25000" dirty="0" err="1" smtClean="0">
                <a:solidFill>
                  <a:srgbClr val="FF8618"/>
                </a:solidFill>
              </a:rPr>
              <a:t>p</a:t>
            </a:r>
            <a:r>
              <a:rPr lang="fi-FI" sz="2800" dirty="0" smtClean="0">
                <a:solidFill>
                  <a:srgbClr val="FF8618"/>
                </a:solidFill>
              </a:rPr>
              <a:t>  </a:t>
            </a:r>
            <a:r>
              <a:rPr lang="fi-FI" sz="2800" b="0" dirty="0" smtClean="0">
                <a:solidFill>
                  <a:srgbClr val="FF8618"/>
                </a:solidFill>
              </a:rPr>
              <a:t>-moodi</a:t>
            </a:r>
            <a:endParaRPr lang="fi-FI" sz="2800" b="0" dirty="0">
              <a:solidFill>
                <a:srgbClr val="FF861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890" y="906715"/>
            <a:ext cx="861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Malli(M), Todellisuus (T), Sovellukset (S)</a:t>
            </a:r>
          </a:p>
          <a:p>
            <a:endParaRPr lang="fi-FI" dirty="0" smtClean="0"/>
          </a:p>
          <a:p>
            <a:r>
              <a:rPr lang="fi-FI" dirty="0" smtClean="0"/>
              <a:t>Energia: millaista, kuinka suuri? (M,T)  ks. Simon, sivuhuomautukset 6 s. 142 ja   13 s. 85</a:t>
            </a:r>
          </a:p>
          <a:p>
            <a:endParaRPr lang="fi-FI" dirty="0"/>
          </a:p>
          <a:p>
            <a:r>
              <a:rPr lang="fi-FI" dirty="0" err="1" smtClean="0"/>
              <a:t>Fononi-fononi</a:t>
            </a:r>
            <a:r>
              <a:rPr lang="fi-FI" dirty="0" smtClean="0"/>
              <a:t> sironta: Mitä </a:t>
            </a:r>
            <a:r>
              <a:rPr lang="fi-FI" dirty="0" err="1" smtClean="0"/>
              <a:t>siroaa</a:t>
            </a:r>
            <a:r>
              <a:rPr lang="fi-FI" dirty="0" smtClean="0"/>
              <a:t>? (T) Liikemäärän ja energian säilyminen? (T,S)</a:t>
            </a:r>
          </a:p>
          <a:p>
            <a:endParaRPr lang="fi-FI" dirty="0"/>
          </a:p>
          <a:p>
            <a:r>
              <a:rPr lang="fi-FI" dirty="0" smtClean="0"/>
              <a:t>Lämmönjohtavuus: Mikä kuljettaa lämpöä? Mikä rajoittaa lämmönjohtavuutta? (T,S)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37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72500" y="1140112"/>
            <a:ext cx="75418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Hilatasot ja hilatasoperheet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Käänteishila ja </a:t>
            </a:r>
            <a:r>
              <a:rPr lang="fi-FI" dirty="0" err="1" smtClean="0"/>
              <a:t>Brillouin’n</a:t>
            </a:r>
            <a:r>
              <a:rPr lang="fi-FI" dirty="0" smtClean="0"/>
              <a:t> vyöhykkeet</a:t>
            </a:r>
            <a:endParaRPr lang="fi-FI" dirty="0"/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Millerin indeksit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Sirontateoria (esitetään pohjautuen </a:t>
            </a:r>
            <a:r>
              <a:rPr lang="fi-FI" dirty="0"/>
              <a:t>Röntgen-sirontaan): </a:t>
            </a:r>
            <a:r>
              <a:rPr lang="fi-FI" dirty="0" smtClean="0"/>
              <a:t>         </a:t>
            </a:r>
          </a:p>
          <a:p>
            <a:pPr marL="742950" lvl="1" indent="-285750">
              <a:lnSpc>
                <a:spcPct val="200000"/>
              </a:lnSpc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fi-FI" dirty="0" err="1" smtClean="0"/>
              <a:t>Braggin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err="1"/>
              <a:t>Lauen</a:t>
            </a:r>
            <a:r>
              <a:rPr lang="fi-FI" dirty="0"/>
              <a:t> sirontaehdot </a:t>
            </a:r>
          </a:p>
          <a:p>
            <a:pPr marL="742950" lvl="1" indent="-285750">
              <a:lnSpc>
                <a:spcPct val="200000"/>
              </a:lnSpc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fi-FI" dirty="0" smtClean="0"/>
              <a:t>Puuttuvat </a:t>
            </a:r>
            <a:r>
              <a:rPr lang="fi-FI" dirty="0"/>
              <a:t>heijastukset, valintasäännöt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irontakokeet: Röntgen-säteet, elektronit, neutronit, atomit</a:t>
            </a:r>
            <a:endParaRPr lang="fi-FI" dirty="0"/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572500" y="320577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>
                <a:solidFill>
                  <a:srgbClr val="FF7900"/>
                </a:solidFill>
              </a:rPr>
              <a:t>Aiheet</a:t>
            </a:r>
            <a:r>
              <a:rPr lang="en-US" sz="3200" b="1" dirty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tällä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viikolla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4" y="1780437"/>
            <a:ext cx="8072837" cy="1332000"/>
          </a:xfrm>
        </p:spPr>
        <p:txBody>
          <a:bodyPr/>
          <a:lstStyle/>
          <a:p>
            <a:r>
              <a:rPr lang="fi-FI" dirty="0" smtClean="0"/>
              <a:t>Käänteishila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649929" y="366005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Osaamistavoitteet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961058" y="1447093"/>
            <a:ext cx="69304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määritellä ja omin sanoin selittää käänteishilan käsitteen.</a:t>
            </a:r>
          </a:p>
          <a:p>
            <a:pPr>
              <a:buClr>
                <a:srgbClr val="00B0F0"/>
              </a:buClr>
              <a:buSzPct val="125000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selittää mitä ovat hilatasot ja hilatasoperheet, sekä mikä on näiden yhteys käänteishilan vektoreihin </a:t>
            </a:r>
            <a:r>
              <a:rPr 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i-FI" dirty="0" smtClean="0"/>
              <a:t>.</a:t>
            </a:r>
          </a:p>
          <a:p>
            <a:pPr>
              <a:buClr>
                <a:srgbClr val="00B0F0"/>
              </a:buClr>
              <a:buSzPct val="125000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määrittää hilatasoille (ja hilatasoperheille) niitä vastaavat Millerin indeksit kuutiollisissa rakenteissa.</a:t>
            </a:r>
          </a:p>
        </p:txBody>
      </p:sp>
    </p:spTree>
    <p:extLst>
      <p:ext uri="{BB962C8B-B14F-4D97-AF65-F5344CB8AC3E}">
        <p14:creationId xmlns:p14="http://schemas.microsoft.com/office/powerpoint/2010/main" val="968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1" y="5726665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5209267" y="6611080"/>
            <a:ext cx="1544637" cy="125413"/>
          </a:xfrm>
        </p:spPr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extShape 1"/>
          <p:cNvSpPr txBox="1">
            <a:spLocks noChangeArrowheads="1"/>
          </p:cNvSpPr>
          <p:nvPr/>
        </p:nvSpPr>
        <p:spPr bwMode="auto">
          <a:xfrm>
            <a:off x="1926276" y="68221"/>
            <a:ext cx="3356752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err="1" smtClean="0">
                <a:solidFill>
                  <a:srgbClr val="FF7900"/>
                </a:solidFill>
              </a:rPr>
              <a:t>käänteishila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77062"/>
              </p:ext>
            </p:extLst>
          </p:nvPr>
        </p:nvGraphicFramePr>
        <p:xfrm>
          <a:off x="282881" y="1115351"/>
          <a:ext cx="38036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9" name="Equation" r:id="rId3" imgW="2654280" imgH="457200" progId="Equation.3">
                  <p:embed/>
                </p:oleObj>
              </mc:Choice>
              <mc:Fallback>
                <p:oleObj name="Equation" r:id="rId3" imgW="2654280" imgH="4572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81" y="1115351"/>
                        <a:ext cx="3803650" cy="655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8706" y="70062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Esim. atomiketjun värähtely</a:t>
            </a:r>
            <a:endParaRPr lang="fi-FI" dirty="0"/>
          </a:p>
        </p:txBody>
      </p:sp>
      <p:grpSp>
        <p:nvGrpSpPr>
          <p:cNvPr id="63" name="Group 62"/>
          <p:cNvGrpSpPr/>
          <p:nvPr/>
        </p:nvGrpSpPr>
        <p:grpSpPr>
          <a:xfrm>
            <a:off x="5133120" y="534084"/>
            <a:ext cx="4074301" cy="2845322"/>
            <a:chOff x="5133120" y="534084"/>
            <a:chExt cx="4074301" cy="2845322"/>
          </a:xfrm>
        </p:grpSpPr>
        <p:grpSp>
          <p:nvGrpSpPr>
            <p:cNvPr id="7" name="Group 6"/>
            <p:cNvGrpSpPr/>
            <p:nvPr/>
          </p:nvGrpSpPr>
          <p:grpSpPr>
            <a:xfrm>
              <a:off x="5210574" y="534084"/>
              <a:ext cx="3996847" cy="2611333"/>
              <a:chOff x="5210574" y="534084"/>
              <a:chExt cx="3996847" cy="261133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210084" y="534084"/>
                <a:ext cx="2997337" cy="646331"/>
                <a:chOff x="5237373" y="572859"/>
                <a:chExt cx="2997337" cy="64633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237373" y="572859"/>
                  <a:ext cx="29973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Jäätynyt aalto                   , ei aikariippuvuutta</a:t>
                  </a:r>
                  <a:endParaRPr lang="fi-FI" dirty="0"/>
                </a:p>
              </p:txBody>
            </p:sp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3482778"/>
                    </p:ext>
                  </p:extLst>
                </p:nvPr>
              </p:nvGraphicFramePr>
              <p:xfrm>
                <a:off x="6769912" y="595337"/>
                <a:ext cx="1165225" cy="34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280" name="Equation" r:id="rId5" imgW="812520" imgH="241200" progId="Equation.DSMT4">
                        <p:embed/>
                      </p:oleObj>
                    </mc:Choice>
                    <mc:Fallback>
                      <p:oleObj name="Equation" r:id="rId5" imgW="812520" imgH="241200" progId="Equation.DSMT4">
                        <p:embed/>
                        <p:pic>
                          <p:nvPicPr>
                            <p:cNvPr id="21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69912" y="595337"/>
                              <a:ext cx="1165225" cy="346075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" name="Group 2"/>
              <p:cNvGrpSpPr/>
              <p:nvPr/>
            </p:nvGrpSpPr>
            <p:grpSpPr>
              <a:xfrm>
                <a:off x="5210574" y="1804210"/>
                <a:ext cx="3353401" cy="1341207"/>
                <a:chOff x="5210574" y="1804210"/>
                <a:chExt cx="3353401" cy="1341207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5210574" y="2435363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757359" y="1804210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307815" y="2299804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845364" y="3048673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392438" y="2742335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931862" y="1909929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469296" y="2009612"/>
                  <a:ext cx="94679" cy="96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5270543" y="2479519"/>
              <a:ext cx="3292196" cy="70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65597" y="1852582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813135" y="1863469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60673" y="1858988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00527" y="1862191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448065" y="1865394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80235" y="1876281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535457" y="1871800"/>
              <a:ext cx="0" cy="1292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33120" y="3102407"/>
              <a:ext cx="36263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0          1a         2a         3a        4a         5a         6a</a:t>
              </a:r>
              <a:endParaRPr lang="fi-FI" sz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44461" y="1213066"/>
            <a:ext cx="8507289" cy="2742637"/>
            <a:chOff x="244461" y="1213066"/>
            <a:chExt cx="8507289" cy="2742637"/>
          </a:xfrm>
        </p:grpSpPr>
        <p:grpSp>
          <p:nvGrpSpPr>
            <p:cNvPr id="67" name="Group 66"/>
            <p:cNvGrpSpPr/>
            <p:nvPr/>
          </p:nvGrpSpPr>
          <p:grpSpPr>
            <a:xfrm>
              <a:off x="244461" y="1213066"/>
              <a:ext cx="8507289" cy="2742637"/>
              <a:chOff x="244461" y="1213066"/>
              <a:chExt cx="8507289" cy="274263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44461" y="1213066"/>
                <a:ext cx="8507289" cy="2742637"/>
                <a:chOff x="244461" y="1213066"/>
                <a:chExt cx="8507289" cy="2742637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44461" y="1213066"/>
                  <a:ext cx="8176112" cy="2742637"/>
                  <a:chOff x="237774" y="1211856"/>
                  <a:chExt cx="8176112" cy="2742637"/>
                </a:xfrm>
              </p:grpSpPr>
              <p:graphicFrame>
                <p:nvGraphicFramePr>
                  <p:cNvPr id="28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90047691"/>
                      </p:ext>
                    </p:extLst>
                  </p:nvPr>
                </p:nvGraphicFramePr>
                <p:xfrm>
                  <a:off x="237774" y="2528932"/>
                  <a:ext cx="4294188" cy="5651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281" name="Equation" r:id="rId7" imgW="2997000" imgH="393480" progId="Equation.DSMT4">
                          <p:embed/>
                        </p:oleObj>
                      </mc:Choice>
                      <mc:Fallback>
                        <p:oleObj name="Equation" r:id="rId7" imgW="2997000" imgH="393480" progId="Equation.DSMT4">
                          <p:embed/>
                          <p:pic>
                            <p:nvPicPr>
                              <p:cNvPr id="31" name="Object 3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7774" y="2528932"/>
                                <a:ext cx="4294188" cy="56515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accent4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9" name="Right Arrow 28"/>
                  <p:cNvSpPr/>
                  <p:nvPr/>
                </p:nvSpPr>
                <p:spPr>
                  <a:xfrm rot="5400000">
                    <a:off x="1822452" y="2132537"/>
                    <a:ext cx="379891" cy="172242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791646" y="1211856"/>
                    <a:ext cx="3622240" cy="2742637"/>
                    <a:chOff x="4791646" y="1211855"/>
                    <a:chExt cx="3622240" cy="2742637"/>
                  </a:xfrm>
                </p:grpSpPr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791646" y="1211855"/>
                      <a:ext cx="12362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err="1" smtClean="0"/>
                        <a:t>Aliasaallot</a:t>
                      </a:r>
                      <a:endParaRPr lang="fi-FI" dirty="0" smtClean="0"/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5754184" y="3585160"/>
                      <a:ext cx="265970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Sama fyysinen toteuma!</a:t>
                      </a:r>
                      <a:endParaRPr lang="fi-FI" dirty="0"/>
                    </a:p>
                  </p:txBody>
                </p: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6220939" y="1323578"/>
                      <a:ext cx="1946237" cy="363328"/>
                      <a:chOff x="6573993" y="3970979"/>
                      <a:chExt cx="1946237" cy="363328"/>
                    </a:xfrm>
                  </p:grpSpPr>
                  <p:graphicFrame>
                    <p:nvGraphicFramePr>
                      <p:cNvPr id="34" name="Object 3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485174352"/>
                          </p:ext>
                        </p:extLst>
                      </p:nvPr>
                    </p:nvGraphicFramePr>
                    <p:xfrm>
                      <a:off x="7585193" y="4002520"/>
                      <a:ext cx="935037" cy="3317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0282" name="Equation" r:id="rId9" imgW="596880" imgH="203040" progId="Equation.3">
                              <p:embed/>
                            </p:oleObj>
                          </mc:Choice>
                          <mc:Fallback>
                            <p:oleObj name="Equation" r:id="rId9" imgW="596880" imgH="203040" progId="Equation.3">
                              <p:embed/>
                              <p:pic>
                                <p:nvPicPr>
                                  <p:cNvPr id="47" name="Object 46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585193" y="4002520"/>
                                    <a:ext cx="935037" cy="33178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35" name="Object 3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008136331"/>
                          </p:ext>
                        </p:extLst>
                      </p:nvPr>
                    </p:nvGraphicFramePr>
                    <p:xfrm>
                      <a:off x="6573993" y="3970979"/>
                      <a:ext cx="200025" cy="2905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0283" name="Equation" r:id="rId11" imgW="126720" imgH="177480" progId="Equation.3">
                              <p:embed/>
                            </p:oleObj>
                          </mc:Choice>
                          <mc:Fallback>
                            <p:oleObj name="Equation" r:id="rId11" imgW="126720" imgH="177480" progId="Equation.3">
                              <p:embed/>
                              <p:pic>
                                <p:nvPicPr>
                                  <p:cNvPr id="48" name="Object 4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6573993" y="3970979"/>
                                    <a:ext cx="200025" cy="2905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5125436" y="3170968"/>
                  <a:ext cx="362631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200" dirty="0" smtClean="0"/>
                    <a:t>0          1a         2a         3a        4a         5a         6a</a:t>
                  </a:r>
                  <a:endParaRPr lang="fi-FI" sz="1200" dirty="0"/>
                </a:p>
              </p:txBody>
            </p:sp>
          </p:grp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389" y="1744099"/>
                <a:ext cx="3524250" cy="161925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/>
            <p:cNvCxnSpPr/>
            <p:nvPr/>
          </p:nvCxnSpPr>
          <p:spPr>
            <a:xfrm flipV="1">
              <a:off x="6487984" y="3156304"/>
              <a:ext cx="364067" cy="4462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6029715" y="1584153"/>
              <a:ext cx="187056" cy="3067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7190615" y="1688117"/>
              <a:ext cx="183453" cy="3043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52620" y="3318361"/>
            <a:ext cx="8863931" cy="3539639"/>
            <a:chOff x="152620" y="3318361"/>
            <a:chExt cx="8863931" cy="3539639"/>
          </a:xfrm>
        </p:grpSpPr>
        <p:grpSp>
          <p:nvGrpSpPr>
            <p:cNvPr id="48" name="Group 47"/>
            <p:cNvGrpSpPr/>
            <p:nvPr/>
          </p:nvGrpSpPr>
          <p:grpSpPr>
            <a:xfrm>
              <a:off x="152620" y="3318361"/>
              <a:ext cx="8863931" cy="2456461"/>
              <a:chOff x="152620" y="3318361"/>
              <a:chExt cx="8863931" cy="245646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52620" y="3549602"/>
                <a:ext cx="4788454" cy="1068416"/>
                <a:chOff x="208706" y="2859450"/>
                <a:chExt cx="4788454" cy="1068416"/>
              </a:xfrm>
            </p:grpSpPr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1997444"/>
                    </p:ext>
                  </p:extLst>
                </p:nvPr>
              </p:nvGraphicFramePr>
              <p:xfrm>
                <a:off x="282881" y="3252223"/>
                <a:ext cx="4714279" cy="6756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284" name="Equation" r:id="rId14" imgW="3022560" imgH="431640" progId="Equation.3">
                        <p:embed/>
                      </p:oleObj>
                    </mc:Choice>
                    <mc:Fallback>
                      <p:oleObj name="Equation" r:id="rId14" imgW="3022560" imgH="431640" progId="Equation.3">
                        <p:embed/>
                        <p:pic>
                          <p:nvPicPr>
                            <p:cNvPr id="26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2881" y="3252223"/>
                              <a:ext cx="4714279" cy="67564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5" name="TextBox 44"/>
                <p:cNvSpPr txBox="1"/>
                <p:nvPr/>
              </p:nvSpPr>
              <p:spPr>
                <a:xfrm>
                  <a:off x="208706" y="2859450"/>
                  <a:ext cx="2112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Käänteishila</a:t>
                  </a:r>
                  <a:endParaRPr lang="fi-FI" dirty="0"/>
                </a:p>
              </p:txBody>
            </p:sp>
          </p:grpSp>
          <p:sp>
            <p:nvSpPr>
              <p:cNvPr id="46" name="Right Arrow 45"/>
              <p:cNvSpPr/>
              <p:nvPr/>
            </p:nvSpPr>
            <p:spPr>
              <a:xfrm rot="5400000">
                <a:off x="1822451" y="3422186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283028" y="4574493"/>
                <a:ext cx="3733523" cy="12003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Aallon poikkeama sama jokaisen atomin kohdalla ja aallon taajuus sama kaikilla k, jotka eroavat </a:t>
                </a:r>
                <a:r>
                  <a:rPr lang="fi-FI" i="1" dirty="0" err="1" smtClean="0"/>
                  <a:t>G</a:t>
                </a:r>
                <a:r>
                  <a:rPr lang="fi-FI" i="1" baseline="-25000" dirty="0" err="1" smtClean="0"/>
                  <a:t>p</a:t>
                </a:r>
                <a:r>
                  <a:rPr lang="fi-FI" dirty="0" err="1" smtClean="0"/>
                  <a:t>:n</a:t>
                </a:r>
                <a:r>
                  <a:rPr lang="fi-FI" dirty="0" smtClean="0"/>
                  <a:t> verran toisistaan.</a:t>
                </a:r>
                <a:endParaRPr lang="fi-FI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89568" y="4813670"/>
              <a:ext cx="5463530" cy="2044330"/>
              <a:chOff x="289568" y="4813670"/>
              <a:chExt cx="5463530" cy="2044330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8" y="4813670"/>
                <a:ext cx="4630130" cy="2044330"/>
              </a:xfrm>
              <a:prstGeom prst="rect">
                <a:avLst/>
              </a:prstGeom>
            </p:spPr>
          </p:pic>
          <p:cxnSp>
            <p:nvCxnSpPr>
              <p:cNvPr id="73" name="Straight Arrow Connector 72"/>
              <p:cNvCxnSpPr/>
              <p:nvPr/>
            </p:nvCxnSpPr>
            <p:spPr>
              <a:xfrm>
                <a:off x="1297680" y="5417840"/>
                <a:ext cx="2160240" cy="0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433584" y="6209928"/>
                <a:ext cx="417646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4585791" y="6051277"/>
                <a:ext cx="1167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i-FI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 </a:t>
                </a:r>
                <a:endParaRPr lang="fi-FI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459262" y="5101674"/>
                <a:ext cx="1167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i-FI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 </a:t>
                </a:r>
                <a:endParaRPr lang="fi-FI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22213" y="5685414"/>
                <a:ext cx="129554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i-FI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fi-FI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 </a:t>
                </a:r>
                <a:endParaRPr lang="fi-FI" dirty="0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>
                <a:off x="1945752" y="5816897"/>
                <a:ext cx="2160240" cy="0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49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Shape 1"/>
          <p:cNvSpPr txBox="1">
            <a:spLocks noChangeArrowheads="1"/>
          </p:cNvSpPr>
          <p:nvPr/>
        </p:nvSpPr>
        <p:spPr bwMode="auto">
          <a:xfrm>
            <a:off x="3087695" y="58533"/>
            <a:ext cx="3356752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err="1" smtClean="0">
                <a:solidFill>
                  <a:srgbClr val="FF7900"/>
                </a:solidFill>
              </a:rPr>
              <a:t>käänteishila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09442"/>
              </p:ext>
            </p:extLst>
          </p:nvPr>
        </p:nvGraphicFramePr>
        <p:xfrm>
          <a:off x="694178" y="627536"/>
          <a:ext cx="1327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47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78" y="627536"/>
                        <a:ext cx="1327150" cy="565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31313" y="1302758"/>
            <a:ext cx="6236402" cy="4306586"/>
            <a:chOff x="146573" y="1302758"/>
            <a:chExt cx="6236402" cy="4306586"/>
          </a:xfrm>
        </p:grpSpPr>
        <p:grpSp>
          <p:nvGrpSpPr>
            <p:cNvPr id="69" name="Group 68"/>
            <p:cNvGrpSpPr/>
            <p:nvPr/>
          </p:nvGrpSpPr>
          <p:grpSpPr>
            <a:xfrm>
              <a:off x="397113" y="2082208"/>
              <a:ext cx="5985862" cy="3527136"/>
              <a:chOff x="520057" y="2082208"/>
              <a:chExt cx="5985862" cy="352713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20057" y="2159213"/>
                <a:ext cx="5985862" cy="3450131"/>
                <a:chOff x="520057" y="2159213"/>
                <a:chExt cx="5985862" cy="3450131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520057" y="2159213"/>
                  <a:ext cx="5985862" cy="3450131"/>
                  <a:chOff x="520057" y="2159213"/>
                  <a:chExt cx="5985862" cy="3450131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520057" y="2159213"/>
                    <a:ext cx="5985862" cy="3450131"/>
                    <a:chOff x="458585" y="1974797"/>
                    <a:chExt cx="5985862" cy="3450131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458585" y="1974797"/>
                      <a:ext cx="5985862" cy="3450131"/>
                      <a:chOff x="458585" y="1460207"/>
                      <a:chExt cx="5985862" cy="4775112"/>
                    </a:xfrm>
                  </p:grpSpPr>
                  <p:graphicFrame>
                    <p:nvGraphicFramePr>
                      <p:cNvPr id="9" name="Object 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987607242"/>
                          </p:ext>
                        </p:extLst>
                      </p:nvPr>
                    </p:nvGraphicFramePr>
                    <p:xfrm>
                      <a:off x="458585" y="1460207"/>
                      <a:ext cx="5985862" cy="45802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2248" name="Graph" r:id="rId5" imgW="3920760" imgH="3000960" progId="Origin95.Graph">
                              <p:embed/>
                            </p:oleObj>
                          </mc:Choice>
                          <mc:Fallback>
                            <p:oleObj name="Graph" r:id="rId5" imgW="3920760" imgH="3000960" progId="Origin95.Graph">
                              <p:embed/>
                              <p:pic>
                                <p:nvPicPr>
                                  <p:cNvPr id="2" name="Object 1"/>
                                  <p:cNvPicPr/>
                                  <p:nvPr/>
                                </p:nvPicPr>
                                <p:blipFill>
                                  <a:blip r:embed="rId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458585" y="1460207"/>
                                    <a:ext cx="5985862" cy="458027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4766071" y="1564925"/>
                        <a:ext cx="1146929" cy="809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568619" y="2192414"/>
                        <a:ext cx="847941" cy="29097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3" name="Rectangle 12"/>
                      <p:cNvSpPr/>
                      <p:nvPr/>
                    </p:nvSpPr>
                    <p:spPr>
                      <a:xfrm rot="5400000">
                        <a:off x="3247590" y="3742937"/>
                        <a:ext cx="847941" cy="41368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1735317" y="2517058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008060" y="2486629"/>
                      <a:ext cx="473206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+A</a:t>
                      </a:r>
                      <a:endParaRPr lang="fi-FI" dirty="0"/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038796" y="4260758"/>
                      <a:ext cx="415498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-A</a:t>
                      </a:r>
                      <a:endParaRPr lang="fi-FI" dirty="0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3430588" y="2503834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5131738" y="2501061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99287898"/>
                      </p:ext>
                    </p:extLst>
                  </p:nvPr>
                </p:nvGraphicFramePr>
                <p:xfrm>
                  <a:off x="556183" y="2584931"/>
                  <a:ext cx="454025" cy="254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249" name="Equation" r:id="rId7" imgW="317160" imgH="177480" progId="Equation.DSMT4">
                          <p:embed/>
                        </p:oleObj>
                      </mc:Choice>
                      <mc:Fallback>
                        <p:oleObj name="Equation" r:id="rId7" imgW="317160" imgH="177480" progId="Equation.DSMT4">
                          <p:embed/>
                          <p:pic>
                            <p:nvPicPr>
                              <p:cNvPr id="12" name="Object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6183" y="2584931"/>
                                <a:ext cx="454025" cy="25400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accent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1087932" y="2654394"/>
                    <a:ext cx="708163" cy="9754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406814" y="4990383"/>
                  <a:ext cx="434606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i-FI" i="1" dirty="0"/>
                    <a:t>x</a:t>
                  </a:r>
                  <a:r>
                    <a:rPr lang="fi-FI" i="1" dirty="0" smtClean="0"/>
                    <a:t>=  ma                 (m+1)a              (m+2)a</a:t>
                  </a:r>
                  <a:endParaRPr lang="fi-FI" i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69208" y="2818740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564923" y="2864295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260638" y="2840694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/>
              <p:cNvSpPr txBox="1"/>
              <p:nvPr/>
            </p:nvSpPr>
            <p:spPr>
              <a:xfrm>
                <a:off x="4566286" y="3250701"/>
                <a:ext cx="261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3</a:t>
                </a:r>
                <a:endParaRPr lang="fi-FI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25819" y="235331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p</a:t>
                </a:r>
                <a:r>
                  <a:rPr lang="fi-FI" dirty="0" smtClean="0"/>
                  <a:t>=</a:t>
                </a:r>
              </a:p>
              <a:p>
                <a:r>
                  <a:rPr lang="fi-FI" dirty="0"/>
                  <a:t> </a:t>
                </a:r>
                <a:r>
                  <a:rPr lang="fi-FI" dirty="0" smtClean="0"/>
                  <a:t>  1</a:t>
                </a:r>
                <a:endParaRPr lang="fi-FI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66754" y="2935760"/>
                <a:ext cx="228193" cy="37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2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3724036" y="2938526"/>
                <a:ext cx="310027" cy="8855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4544515" y="3173968"/>
                <a:ext cx="566056" cy="885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4784467" y="3394787"/>
                <a:ext cx="881153" cy="4427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437356" y="2082208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b="1" dirty="0" err="1" smtClean="0"/>
                  <a:t>G</a:t>
                </a:r>
                <a:r>
                  <a:rPr lang="fi-FI" b="1" baseline="-25000" dirty="0" err="1" smtClean="0"/>
                  <a:t>p</a:t>
                </a:r>
                <a:endParaRPr lang="fi-FI" b="1" baseline="-25000" dirty="0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H="1">
                <a:off x="3888417" y="2393812"/>
                <a:ext cx="584243" cy="526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4573539" y="2462230"/>
                <a:ext cx="32167" cy="752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4724051" y="2519419"/>
                <a:ext cx="288085" cy="898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9556831"/>
                </p:ext>
              </p:extLst>
            </p:nvPr>
          </p:nvGraphicFramePr>
          <p:xfrm>
            <a:off x="258436" y="2003184"/>
            <a:ext cx="150971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50" name="Equation" r:id="rId9" imgW="1054080" imgH="253800" progId="Equation.DSMT4">
                    <p:embed/>
                  </p:oleObj>
                </mc:Choice>
                <mc:Fallback>
                  <p:oleObj name="Equation" r:id="rId9" imgW="1054080" imgH="2538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36" y="2003184"/>
                          <a:ext cx="1509712" cy="3651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ight Arrow 23"/>
            <p:cNvSpPr/>
            <p:nvPr/>
          </p:nvSpPr>
          <p:spPr>
            <a:xfrm rot="3423431">
              <a:off x="1321103" y="140658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9806744"/>
                </p:ext>
              </p:extLst>
            </p:nvPr>
          </p:nvGraphicFramePr>
          <p:xfrm>
            <a:off x="2383719" y="1819275"/>
            <a:ext cx="13652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51" name="Equation" r:id="rId11" imgW="952200" imgH="241200" progId="Equation.DSMT4">
                    <p:embed/>
                  </p:oleObj>
                </mc:Choice>
                <mc:Fallback>
                  <p:oleObj name="Equation" r:id="rId11" imgW="952200" imgH="24120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719" y="1819275"/>
                          <a:ext cx="1365250" cy="3444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445337" y="2417848"/>
              <a:ext cx="308780" cy="2695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620276" y="2213805"/>
              <a:ext cx="682599" cy="811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6573" y="1358712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Atomien</a:t>
              </a:r>
              <a:endParaRPr lang="fi-FI" dirty="0"/>
            </a:p>
            <a:p>
              <a:r>
                <a:rPr lang="fi-FI" dirty="0" smtClean="0"/>
                <a:t>poikkeamat</a:t>
              </a:r>
              <a:endParaRPr lang="fi-FI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51637" y="1441643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Fiktiivinen jatkuva aalto</a:t>
              </a:r>
              <a:endParaRPr lang="fi-FI" dirty="0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782063"/>
              </p:ext>
            </p:extLst>
          </p:nvPr>
        </p:nvGraphicFramePr>
        <p:xfrm>
          <a:off x="70345" y="3460430"/>
          <a:ext cx="8001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52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5" y="3460430"/>
                        <a:ext cx="800100" cy="3270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932824" y="790211"/>
            <a:ext cx="7717342" cy="2921048"/>
            <a:chOff x="1055768" y="790211"/>
            <a:chExt cx="7717342" cy="2921048"/>
          </a:xfrm>
        </p:grpSpPr>
        <p:grpSp>
          <p:nvGrpSpPr>
            <p:cNvPr id="54" name="Group 53"/>
            <p:cNvGrpSpPr/>
            <p:nvPr/>
          </p:nvGrpSpPr>
          <p:grpSpPr>
            <a:xfrm>
              <a:off x="1055768" y="3544805"/>
              <a:ext cx="4173762" cy="166454"/>
              <a:chOff x="1178712" y="3544805"/>
              <a:chExt cx="4173762" cy="166454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178712" y="3633254"/>
                <a:ext cx="616797" cy="12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795509" y="3560802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490780" y="3547578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191930" y="3544805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814757" y="790211"/>
              <a:ext cx="2958353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Joka hetki aallon vaihe sama jokaisen atomin kohdalla kaikilla </a:t>
              </a:r>
              <a:r>
                <a:rPr lang="fi-FI" b="1" dirty="0" err="1" smtClean="0"/>
                <a:t>G</a:t>
              </a:r>
              <a:r>
                <a:rPr lang="fi-FI" b="1" baseline="-25000" dirty="0" err="1" smtClean="0"/>
                <a:t>p</a:t>
              </a:r>
              <a:endParaRPr lang="fi-FI" b="1" baseline="-250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5646" y="5475948"/>
            <a:ext cx="37609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Miten vaikuttaa vaihenopeus </a:t>
            </a:r>
            <a:r>
              <a:rPr lang="fi-FI" i="1" dirty="0" smtClean="0">
                <a:latin typeface="Symbol" panose="05050102010706020507" pitchFamily="18" charset="2"/>
              </a:rPr>
              <a:t>w </a:t>
            </a:r>
            <a:r>
              <a:rPr lang="fi-FI" i="1" dirty="0" smtClean="0"/>
              <a:t>/k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79" name="TextBox 78"/>
          <p:cNvSpPr txBox="1"/>
          <p:nvPr/>
        </p:nvSpPr>
        <p:spPr>
          <a:xfrm>
            <a:off x="2106699" y="601207"/>
            <a:ext cx="288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Atomiväli = aallonpituuden</a:t>
            </a:r>
          </a:p>
          <a:p>
            <a:r>
              <a:rPr lang="fi-FI" i="1" dirty="0">
                <a:latin typeface="Symbol" panose="05050102010706020507" pitchFamily="18" charset="2"/>
              </a:rPr>
              <a:t>l</a:t>
            </a:r>
            <a:r>
              <a:rPr lang="fi-FI" i="1" dirty="0" smtClean="0"/>
              <a:t> = 2</a:t>
            </a:r>
            <a:r>
              <a:rPr lang="fi-FI" i="1" dirty="0" smtClean="0">
                <a:latin typeface="Symbol" panose="05050102010706020507" pitchFamily="18" charset="2"/>
              </a:rPr>
              <a:t>p </a:t>
            </a:r>
            <a:r>
              <a:rPr lang="fi-FI" i="1" dirty="0" smtClean="0"/>
              <a:t>/</a:t>
            </a:r>
            <a:r>
              <a:rPr lang="fi-FI" i="1" dirty="0" err="1" smtClean="0"/>
              <a:t>G</a:t>
            </a:r>
            <a:r>
              <a:rPr lang="fi-FI" i="1" baseline="-25000" dirty="0" err="1" smtClean="0"/>
              <a:t>p</a:t>
            </a:r>
            <a:r>
              <a:rPr lang="fi-FI" i="1" dirty="0" smtClean="0"/>
              <a:t>  </a:t>
            </a:r>
            <a:r>
              <a:rPr lang="fi-FI" dirty="0" smtClean="0"/>
              <a:t>monikerta</a:t>
            </a:r>
            <a:endParaRPr lang="fi-FI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56009" y="1994688"/>
            <a:ext cx="3441166" cy="2159016"/>
            <a:chOff x="5656009" y="1994688"/>
            <a:chExt cx="3441166" cy="2159016"/>
          </a:xfrm>
        </p:grpSpPr>
        <p:sp>
          <p:nvSpPr>
            <p:cNvPr id="10" name="TextBox 9"/>
            <p:cNvSpPr txBox="1"/>
            <p:nvPr/>
          </p:nvSpPr>
          <p:spPr>
            <a:xfrm>
              <a:off x="5693147" y="2953375"/>
              <a:ext cx="3404028" cy="120032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Mitä tämä tarkoittaa teoria-mallissa?</a:t>
              </a:r>
            </a:p>
            <a:p>
              <a:r>
                <a:rPr lang="fi-FI" dirty="0" smtClean="0"/>
                <a:t>Mitä tapahtuu todellisuudessa?</a:t>
              </a:r>
            </a:p>
            <a:p>
              <a:r>
                <a:rPr lang="fi-FI" dirty="0" smtClean="0"/>
                <a:t>Mitkä ovat seuraukset?</a:t>
              </a:r>
              <a:endParaRPr lang="fi-FI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6009" y="2584931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Pohdintaa</a:t>
              </a:r>
              <a:endParaRPr lang="fi-FI" dirty="0"/>
            </a:p>
          </p:txBody>
        </p:sp>
        <p:sp>
          <p:nvSpPr>
            <p:cNvPr id="67" name="Right Arrow 66"/>
            <p:cNvSpPr/>
            <p:nvPr/>
          </p:nvSpPr>
          <p:spPr>
            <a:xfrm rot="5400000">
              <a:off x="6118632" y="209851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2942" y="2860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Olkoon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5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312" y="5749717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419134" y="6662285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Shape 1"/>
          <p:cNvSpPr txBox="1">
            <a:spLocks noChangeArrowheads="1"/>
          </p:cNvSpPr>
          <p:nvPr/>
        </p:nvSpPr>
        <p:spPr bwMode="auto">
          <a:xfrm>
            <a:off x="1363299" y="79523"/>
            <a:ext cx="3814665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Pohdintaa</a:t>
            </a:r>
            <a:r>
              <a:rPr lang="en-US" sz="3200" b="1" dirty="0" smtClean="0">
                <a:solidFill>
                  <a:srgbClr val="FF7900"/>
                </a:solidFill>
              </a:rPr>
              <a:t>: </a:t>
            </a:r>
            <a:r>
              <a:rPr lang="en-US" sz="3200" b="1" i="1" dirty="0" smtClean="0">
                <a:solidFill>
                  <a:srgbClr val="FF7900"/>
                </a:solidFill>
              </a:rPr>
              <a:t>k = </a:t>
            </a:r>
            <a:r>
              <a:rPr lang="en-US" sz="3200" b="1" i="1" dirty="0" err="1" smtClean="0">
                <a:solidFill>
                  <a:srgbClr val="FF7900"/>
                </a:solidFill>
              </a:rPr>
              <a:t>G</a:t>
            </a:r>
            <a:r>
              <a:rPr lang="en-US" sz="3200" b="1" i="1" baseline="-25000" dirty="0" err="1" smtClean="0">
                <a:solidFill>
                  <a:srgbClr val="FF7900"/>
                </a:solidFill>
              </a:rPr>
              <a:t>p</a:t>
            </a:r>
            <a:endParaRPr lang="en-US" i="1" baseline="-250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-1656" y="822060"/>
            <a:ext cx="4425244" cy="3560652"/>
            <a:chOff x="-1656" y="614592"/>
            <a:chExt cx="4425244" cy="3560652"/>
          </a:xfrm>
        </p:grpSpPr>
        <p:grpSp>
          <p:nvGrpSpPr>
            <p:cNvPr id="2" name="Group 1"/>
            <p:cNvGrpSpPr/>
            <p:nvPr/>
          </p:nvGrpSpPr>
          <p:grpSpPr>
            <a:xfrm>
              <a:off x="-1656" y="1254399"/>
              <a:ext cx="4294616" cy="2920845"/>
              <a:chOff x="397113" y="2082208"/>
              <a:chExt cx="5985862" cy="352713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97113" y="2082208"/>
                <a:ext cx="5985862" cy="3527136"/>
                <a:chOff x="520057" y="2082208"/>
                <a:chExt cx="5985862" cy="3527136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20057" y="2159213"/>
                  <a:ext cx="5985862" cy="3450131"/>
                  <a:chOff x="520057" y="2159213"/>
                  <a:chExt cx="5985862" cy="3450131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520057" y="2159213"/>
                    <a:ext cx="5985862" cy="3450131"/>
                    <a:chOff x="520057" y="2159213"/>
                    <a:chExt cx="5985862" cy="3450131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520057" y="2159213"/>
                      <a:ext cx="5985862" cy="3450131"/>
                      <a:chOff x="458585" y="1974797"/>
                      <a:chExt cx="5985862" cy="3450131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458585" y="1974797"/>
                        <a:ext cx="5985862" cy="3450131"/>
                        <a:chOff x="458585" y="1460207"/>
                        <a:chExt cx="5985862" cy="4775112"/>
                      </a:xfrm>
                    </p:grpSpPr>
                    <p:graphicFrame>
                      <p:nvGraphicFramePr>
                        <p:cNvPr id="9" name="Object 8"/>
                        <p:cNvGraphicFramePr>
                          <a:graphicFrameLocks noChangeAspect="1"/>
                        </p:cNvGraphicFramePr>
                        <p:nvPr>
                          <p:extLst/>
                        </p:nvPr>
                      </p:nvGraphicFramePr>
                      <p:xfrm>
                        <a:off x="458585" y="1460207"/>
                        <a:ext cx="5985862" cy="458027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8172" name="Graph" r:id="rId3" imgW="3920760" imgH="3000960" progId="Origin95.Graph">
                                <p:embed/>
                              </p:oleObj>
                            </mc:Choice>
                            <mc:Fallback>
                              <p:oleObj name="Graph" r:id="rId3" imgW="3920760" imgH="3000960" progId="Origin95.Graph">
                                <p:embed/>
                                <p:pic>
                                  <p:nvPicPr>
                                    <p:cNvPr id="9" name="Object 8"/>
                                    <p:cNvPicPr/>
                                    <p:nvPr/>
                                  </p:nvPicPr>
                                  <p:blipFill>
                                    <a:blip r:embed="rId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458585" y="1460207"/>
                                      <a:ext cx="5985862" cy="458027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11" name="Rectangle 10"/>
                        <p:cNvSpPr/>
                        <p:nvPr/>
                      </p:nvSpPr>
                      <p:spPr>
                        <a:xfrm>
                          <a:off x="4766071" y="1564925"/>
                          <a:ext cx="1146929" cy="8094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i-FI"/>
                        </a:p>
                      </p:txBody>
                    </p:sp>
                    <p:sp>
                      <p:nvSpPr>
                        <p:cNvPr id="12" name="Rectangle 11"/>
                        <p:cNvSpPr/>
                        <p:nvPr/>
                      </p:nvSpPr>
                      <p:spPr>
                        <a:xfrm>
                          <a:off x="568619" y="2192414"/>
                          <a:ext cx="847941" cy="290978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i-FI"/>
                        </a:p>
                      </p:txBody>
                    </p:sp>
                    <p:sp>
                      <p:nvSpPr>
                        <p:cNvPr id="13" name="Rectangle 12"/>
                        <p:cNvSpPr/>
                        <p:nvPr/>
                      </p:nvSpPr>
                      <p:spPr>
                        <a:xfrm rot="5400000">
                          <a:off x="3247590" y="3742937"/>
                          <a:ext cx="847941" cy="41368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i-FI"/>
                        </a:p>
                      </p:txBody>
                    </p:sp>
                  </p:grpSp>
                  <p:sp>
                    <p:nvSpPr>
                      <p:cNvPr id="15" name="Oval 14"/>
                      <p:cNvSpPr/>
                      <p:nvPr/>
                    </p:nvSpPr>
                    <p:spPr>
                      <a:xfrm>
                        <a:off x="1735317" y="2517058"/>
                        <a:ext cx="160544" cy="1504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943800" y="2486630"/>
                        <a:ext cx="570187" cy="37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i-FI" sz="1400" dirty="0" smtClean="0"/>
                          <a:t>+A</a:t>
                        </a:r>
                        <a:endParaRPr lang="fi-FI" sz="1400" dirty="0"/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1006666" y="4260758"/>
                        <a:ext cx="507627" cy="37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i-FI" sz="1400" dirty="0" smtClean="0"/>
                          <a:t>-A</a:t>
                        </a:r>
                        <a:endParaRPr lang="fi-FI" sz="1400" dirty="0"/>
                      </a:p>
                    </p:txBody>
                  </p:sp>
                  <p:sp>
                    <p:nvSpPr>
                      <p:cNvPr id="20" name="Oval 19"/>
                      <p:cNvSpPr/>
                      <p:nvPr/>
                    </p:nvSpPr>
                    <p:spPr>
                      <a:xfrm>
                        <a:off x="3430588" y="2503834"/>
                        <a:ext cx="160544" cy="1504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21" name="Oval 20"/>
                      <p:cNvSpPr/>
                      <p:nvPr/>
                    </p:nvSpPr>
                    <p:spPr>
                      <a:xfrm>
                        <a:off x="5131738" y="2501061"/>
                        <a:ext cx="160544" cy="1504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graphicFrame>
                  <p:nvGraphicFramePr>
                    <p:cNvPr id="34" name="Object 3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92961134"/>
                        </p:ext>
                      </p:extLst>
                    </p:nvPr>
                  </p:nvGraphicFramePr>
                  <p:xfrm>
                    <a:off x="724613" y="2465556"/>
                    <a:ext cx="454025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98173" name="Equation" r:id="rId5" imgW="317160" imgH="177480" progId="Equation.DSMT4">
                            <p:embed/>
                          </p:oleObj>
                        </mc:Choice>
                        <mc:Fallback>
                          <p:oleObj name="Equation" r:id="rId5" imgW="317160" imgH="177480" progId="Equation.DSMT4">
                            <p:embed/>
                            <p:pic>
                              <p:nvPicPr>
                                <p:cNvPr id="34" name="Object 3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24613" y="2465556"/>
                                  <a:ext cx="454025" cy="25400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solidFill>
                                    <a:schemeClr val="accent1"/>
                                  </a:solidFill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35" name="Straight Arrow Connector 34"/>
                    <p:cNvCxnSpPr>
                      <a:stCxn id="18" idx="0"/>
                    </p:cNvCxnSpPr>
                    <p:nvPr/>
                  </p:nvCxnSpPr>
                  <p:spPr>
                    <a:xfrm>
                      <a:off x="1290365" y="2671046"/>
                      <a:ext cx="441470" cy="80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170740" y="5027245"/>
                    <a:ext cx="4750516" cy="37166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sz="1400" i="1" dirty="0"/>
                      <a:t>x</a:t>
                    </a:r>
                    <a:r>
                      <a:rPr lang="fi-FI" sz="1400" i="1" dirty="0" smtClean="0"/>
                      <a:t>=  ma                 (m+1)a              (m+2)a</a:t>
                    </a:r>
                    <a:endParaRPr lang="fi-FI" sz="1400" i="1" dirty="0"/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869208" y="2818740"/>
                    <a:ext cx="3535" cy="2054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564923" y="2864295"/>
                    <a:ext cx="3535" cy="2054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5260638" y="2840694"/>
                    <a:ext cx="3535" cy="2054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4534156" y="3250701"/>
                  <a:ext cx="261256" cy="334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1200" dirty="0" smtClean="0"/>
                    <a:t>3</a:t>
                  </a:r>
                  <a:endParaRPr lang="fi-FI" sz="12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425819" y="2353318"/>
                  <a:ext cx="603702" cy="6318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i="1" dirty="0" smtClean="0"/>
                    <a:t>p</a:t>
                  </a:r>
                  <a:r>
                    <a:rPr lang="fi-FI" sz="1400" dirty="0" smtClean="0"/>
                    <a:t>=</a:t>
                  </a:r>
                </a:p>
                <a:p>
                  <a:r>
                    <a:rPr lang="fi-FI" sz="1400" dirty="0"/>
                    <a:t> </a:t>
                  </a:r>
                  <a:r>
                    <a:rPr lang="fi-FI" sz="1400" dirty="0" smtClean="0"/>
                    <a:t>  1</a:t>
                  </a:r>
                  <a:endParaRPr lang="fi-FI" sz="14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266754" y="2935760"/>
                  <a:ext cx="228193" cy="37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1400" dirty="0"/>
                    <a:t>2</a:t>
                  </a: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3724036" y="2938526"/>
                  <a:ext cx="310027" cy="8855"/>
                </a:xfrm>
                <a:prstGeom prst="straightConnector1">
                  <a:avLst/>
                </a:prstGeom>
                <a:ln w="2857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4544515" y="3173968"/>
                  <a:ext cx="566056" cy="8854"/>
                </a:xfrm>
                <a:prstGeom prst="straightConnector1">
                  <a:avLst/>
                </a:prstGeom>
                <a:ln w="2857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4784467" y="3394787"/>
                  <a:ext cx="881153" cy="4427"/>
                </a:xfrm>
                <a:prstGeom prst="straightConnector1">
                  <a:avLst/>
                </a:prstGeom>
                <a:ln w="2857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4437356" y="2082208"/>
                  <a:ext cx="554548" cy="371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400" b="1" dirty="0" err="1" smtClean="0"/>
                    <a:t>G</a:t>
                  </a:r>
                  <a:r>
                    <a:rPr lang="fi-FI" sz="1400" b="1" baseline="-25000" dirty="0" err="1" smtClean="0"/>
                    <a:t>p</a:t>
                  </a:r>
                  <a:endParaRPr lang="fi-FI" sz="1400" b="1" baseline="-25000" dirty="0"/>
                </a:p>
              </p:txBody>
            </p: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3888417" y="2393812"/>
                  <a:ext cx="584243" cy="5268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H="1">
                  <a:off x="4573539" y="2462230"/>
                  <a:ext cx="32167" cy="7523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4724051" y="2519419"/>
                  <a:ext cx="288085" cy="8986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6915051"/>
                  </p:ext>
                </p:extLst>
              </p:nvPr>
            </p:nvGraphicFramePr>
            <p:xfrm>
              <a:off x="537232" y="3214550"/>
              <a:ext cx="800100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74" name="Equation" r:id="rId7" imgW="558720" imgH="228600" progId="Equation.DSMT4">
                      <p:embed/>
                    </p:oleObj>
                  </mc:Choice>
                  <mc:Fallback>
                    <p:oleObj name="Equation" r:id="rId7" imgW="558720" imgH="228600" progId="Equation.DSMT4">
                      <p:embed/>
                      <p:pic>
                        <p:nvPicPr>
                          <p:cNvPr id="48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232" y="3214550"/>
                            <a:ext cx="800100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" name="Group 53"/>
              <p:cNvGrpSpPr/>
              <p:nvPr/>
            </p:nvGrpSpPr>
            <p:grpSpPr>
              <a:xfrm>
                <a:off x="1281439" y="3544805"/>
                <a:ext cx="3948091" cy="166454"/>
                <a:chOff x="1404383" y="3544805"/>
                <a:chExt cx="3948091" cy="166454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404383" y="3620033"/>
                  <a:ext cx="391126" cy="1451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1795509" y="3560802"/>
                  <a:ext cx="160544" cy="1504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490780" y="3547578"/>
                  <a:ext cx="160544" cy="1504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191930" y="3544805"/>
                  <a:ext cx="160544" cy="1504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  <p:sp>
          <p:nvSpPr>
            <p:cNvPr id="79" name="TextBox 78"/>
            <p:cNvSpPr txBox="1"/>
            <p:nvPr/>
          </p:nvSpPr>
          <p:spPr>
            <a:xfrm>
              <a:off x="1539465" y="661941"/>
              <a:ext cx="28841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Atomiväli = aallonpituuden</a:t>
              </a:r>
            </a:p>
            <a:p>
              <a:r>
                <a:rPr lang="fi-FI" i="1" dirty="0">
                  <a:latin typeface="Symbol" panose="05050102010706020507" pitchFamily="18" charset="2"/>
                </a:rPr>
                <a:t>l</a:t>
              </a:r>
              <a:r>
                <a:rPr lang="fi-FI" i="1" dirty="0" smtClean="0"/>
                <a:t> = 2</a:t>
              </a:r>
              <a:r>
                <a:rPr lang="fi-FI" i="1" dirty="0" smtClean="0">
                  <a:latin typeface="Symbol" panose="05050102010706020507" pitchFamily="18" charset="2"/>
                </a:rPr>
                <a:t>p </a:t>
              </a:r>
              <a:r>
                <a:rPr lang="fi-FI" i="1" dirty="0" smtClean="0"/>
                <a:t>/</a:t>
              </a:r>
              <a:r>
                <a:rPr lang="fi-FI" i="1" dirty="0" err="1" smtClean="0"/>
                <a:t>G</a:t>
              </a:r>
              <a:r>
                <a:rPr lang="fi-FI" i="1" baseline="-25000" dirty="0" err="1" smtClean="0"/>
                <a:t>p</a:t>
              </a:r>
              <a:r>
                <a:rPr lang="fi-FI" i="1" dirty="0" smtClean="0"/>
                <a:t>  </a:t>
              </a:r>
              <a:r>
                <a:rPr lang="fi-FI" dirty="0" smtClean="0"/>
                <a:t>monikerta</a:t>
              </a:r>
              <a:endParaRPr lang="fi-FI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182435"/>
                </p:ext>
              </p:extLst>
            </p:nvPr>
          </p:nvGraphicFramePr>
          <p:xfrm>
            <a:off x="77289" y="614592"/>
            <a:ext cx="132715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75" name="Equation" r:id="rId9" imgW="927000" imgH="393480" progId="Equation.DSMT4">
                    <p:embed/>
                  </p:oleObj>
                </mc:Choice>
                <mc:Fallback>
                  <p:oleObj name="Equation" r:id="rId9" imgW="927000" imgH="39348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89" y="614592"/>
                          <a:ext cx="1327150" cy="5651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120"/>
          <p:cNvGrpSpPr/>
          <p:nvPr/>
        </p:nvGrpSpPr>
        <p:grpSpPr>
          <a:xfrm>
            <a:off x="5309296" y="206299"/>
            <a:ext cx="3649052" cy="1039272"/>
            <a:chOff x="5309296" y="290823"/>
            <a:chExt cx="3649052" cy="1039272"/>
          </a:xfrm>
        </p:grpSpPr>
        <p:sp>
          <p:nvSpPr>
            <p:cNvPr id="32" name="TextBox 31"/>
            <p:cNvSpPr txBox="1"/>
            <p:nvPr/>
          </p:nvSpPr>
          <p:spPr>
            <a:xfrm>
              <a:off x="5309296" y="683764"/>
              <a:ext cx="1127037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Sidokset levossa</a:t>
              </a:r>
              <a:endParaRPr lang="fi-FI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57233" y="683764"/>
              <a:ext cx="1801115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Värähtely-energia </a:t>
              </a:r>
              <a:r>
                <a:rPr lang="fi-FI" dirty="0"/>
                <a:t>(</a:t>
              </a:r>
              <a:r>
                <a:rPr lang="fi-FI" dirty="0">
                  <a:latin typeface="Symbol" panose="05050102010706020507" pitchFamily="18" charset="2"/>
                </a:rPr>
                <a:t>w</a:t>
              </a:r>
              <a:r>
                <a:rPr lang="fi-FI" dirty="0"/>
                <a:t>) = </a:t>
              </a:r>
              <a:r>
                <a:rPr lang="fi-FI" dirty="0" smtClean="0"/>
                <a:t>0</a:t>
              </a:r>
              <a:endParaRPr lang="fi-FI" dirty="0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6725043" y="92080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6239807" y="290823"/>
              <a:ext cx="675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Malli</a:t>
              </a:r>
              <a:endParaRPr lang="fi-FI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007055" y="1436500"/>
            <a:ext cx="3858483" cy="2122719"/>
            <a:chOff x="5007055" y="1436500"/>
            <a:chExt cx="3858483" cy="2122719"/>
          </a:xfrm>
        </p:grpSpPr>
        <p:grpSp>
          <p:nvGrpSpPr>
            <p:cNvPr id="123" name="Group 122"/>
            <p:cNvGrpSpPr/>
            <p:nvPr/>
          </p:nvGrpSpPr>
          <p:grpSpPr>
            <a:xfrm>
              <a:off x="5007055" y="1436500"/>
              <a:ext cx="3858483" cy="2122719"/>
              <a:chOff x="4907163" y="1697756"/>
              <a:chExt cx="3858483" cy="212271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833906" y="1697756"/>
                <a:ext cx="132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dirty="0" smtClean="0"/>
                  <a:t>Todellisuus</a:t>
                </a:r>
                <a:endParaRPr lang="fi-FI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026581" y="2130651"/>
                <a:ext cx="1688060" cy="646331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i-FI" dirty="0" smtClean="0"/>
                  <a:t>Kide </a:t>
                </a:r>
                <a:r>
                  <a:rPr lang="fi-FI" dirty="0"/>
                  <a:t>osa suurta massaa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07163" y="2897145"/>
                <a:ext cx="3797613" cy="923330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i-FI" b="1" dirty="0" err="1">
                    <a:sym typeface="Wingdings" panose="05000000000000000000" pitchFamily="2" charset="2"/>
                  </a:rPr>
                  <a:t>G</a:t>
                </a:r>
                <a:r>
                  <a:rPr lang="fi-FI" b="1" baseline="-25000" dirty="0" err="1">
                    <a:sym typeface="Wingdings" panose="05000000000000000000" pitchFamily="2" charset="2"/>
                  </a:rPr>
                  <a:t>p</a:t>
                </a:r>
                <a:r>
                  <a:rPr lang="fi-FI" dirty="0">
                    <a:sym typeface="Wingdings" panose="05000000000000000000" pitchFamily="2" charset="2"/>
                  </a:rPr>
                  <a:t> moodin osallistuminen sirontaan ei vaadi rekyylienergian siirtoa, vain </a:t>
                </a:r>
                <a:r>
                  <a:rPr lang="fi-FI" dirty="0" smtClean="0">
                    <a:sym typeface="Wingdings" panose="05000000000000000000" pitchFamily="2" charset="2"/>
                  </a:rPr>
                  <a:t>värähtelyn liikemäärä </a:t>
                </a:r>
                <a:r>
                  <a:rPr lang="fi-FI" dirty="0">
                    <a:sym typeface="Wingdings" panose="05000000000000000000" pitchFamily="2" charset="2"/>
                  </a:rPr>
                  <a:t>muuttuu.</a:t>
                </a:r>
              </a:p>
            </p:txBody>
          </p:sp>
          <p:sp>
            <p:nvSpPr>
              <p:cNvPr id="88" name="Right Arrow 87"/>
              <p:cNvSpPr/>
              <p:nvPr/>
            </p:nvSpPr>
            <p:spPr>
              <a:xfrm>
                <a:off x="6822949" y="2179104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23582" y="2383710"/>
                <a:ext cx="1942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 err="1" smtClean="0"/>
                  <a:t>Sivuhuom</a:t>
                </a:r>
                <a:r>
                  <a:rPr lang="fi-FI" sz="1400" dirty="0" smtClean="0"/>
                  <a:t>. 6 sivu 142,</a:t>
                </a:r>
              </a:p>
              <a:p>
                <a:r>
                  <a:rPr lang="fi-FI" sz="1400" dirty="0"/>
                  <a:t> </a:t>
                </a:r>
                <a:r>
                  <a:rPr lang="fi-FI" sz="1400" dirty="0" smtClean="0"/>
                  <a:t>                 (13 s. 85) </a:t>
                </a:r>
                <a:endParaRPr lang="fi-FI" sz="1400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>
              <a:off x="7753190" y="2950669"/>
              <a:ext cx="920247" cy="458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82881" y="3728636"/>
            <a:ext cx="8776919" cy="3128154"/>
            <a:chOff x="282881" y="3728636"/>
            <a:chExt cx="8776919" cy="3128154"/>
          </a:xfrm>
        </p:grpSpPr>
        <p:grpSp>
          <p:nvGrpSpPr>
            <p:cNvPr id="4" name="Group 3"/>
            <p:cNvGrpSpPr/>
            <p:nvPr/>
          </p:nvGrpSpPr>
          <p:grpSpPr>
            <a:xfrm>
              <a:off x="282881" y="4812460"/>
              <a:ext cx="4630130" cy="2044330"/>
              <a:chOff x="282881" y="4812460"/>
              <a:chExt cx="4630130" cy="204433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82881" y="4812460"/>
                <a:ext cx="4630130" cy="2044330"/>
                <a:chOff x="282881" y="4812460"/>
                <a:chExt cx="4630130" cy="2044330"/>
              </a:xfrm>
            </p:grpSpPr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881" y="4812460"/>
                  <a:ext cx="4630130" cy="2044330"/>
                </a:xfrm>
                <a:prstGeom prst="rect">
                  <a:avLst/>
                </a:prstGeom>
              </p:spPr>
            </p:pic>
            <p:grpSp>
              <p:nvGrpSpPr>
                <p:cNvPr id="89" name="Group 88"/>
                <p:cNvGrpSpPr/>
                <p:nvPr/>
              </p:nvGrpSpPr>
              <p:grpSpPr>
                <a:xfrm>
                  <a:off x="715526" y="5100464"/>
                  <a:ext cx="3904356" cy="953072"/>
                  <a:chOff x="715526" y="5100464"/>
                  <a:chExt cx="3904356" cy="953072"/>
                </a:xfrm>
              </p:grpSpPr>
              <p:cxnSp>
                <p:nvCxnSpPr>
                  <p:cNvPr id="66" name="Straight Arrow Connector 65"/>
                  <p:cNvCxnSpPr/>
                  <p:nvPr/>
                </p:nvCxnSpPr>
                <p:spPr>
                  <a:xfrm>
                    <a:off x="1290993" y="5416630"/>
                    <a:ext cx="2160240" cy="0"/>
                  </a:xfrm>
                  <a:prstGeom prst="straightConnector1">
                    <a:avLst/>
                  </a:prstGeom>
                  <a:ln w="28575">
                    <a:solidFill>
                      <a:srgbClr val="0066FF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/>
                  <p:cNvSpPr/>
                  <p:nvPr/>
                </p:nvSpPr>
                <p:spPr>
                  <a:xfrm>
                    <a:off x="3452575" y="5100464"/>
                    <a:ext cx="116730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  <a:r>
                      <a:rPr lang="fi-FI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fi-FI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2</a:t>
                    </a:r>
                    <a:r>
                      <a:rPr lang="el-GR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π</a:t>
                    </a:r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/a </a:t>
                    </a:r>
                    <a:endParaRPr lang="fi-FI" dirty="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715526" y="5684204"/>
                    <a:ext cx="129554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</a:t>
                    </a:r>
                    <a:r>
                      <a:rPr lang="fi-FI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fi-FI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</a:t>
                    </a:r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r>
                      <a:rPr lang="el-GR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π</a:t>
                    </a:r>
                    <a:r>
                      <a:rPr lang="fi-FI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/a </a:t>
                    </a:r>
                    <a:endParaRPr lang="fi-FI" dirty="0"/>
                  </a:p>
                </p:txBody>
              </p:sp>
              <p:cxnSp>
                <p:nvCxnSpPr>
                  <p:cNvPr id="85" name="Straight Arrow Connector 84"/>
                  <p:cNvCxnSpPr/>
                  <p:nvPr/>
                </p:nvCxnSpPr>
                <p:spPr>
                  <a:xfrm>
                    <a:off x="1939065" y="5815687"/>
                    <a:ext cx="2160240" cy="0"/>
                  </a:xfrm>
                  <a:prstGeom prst="straightConnector1">
                    <a:avLst/>
                  </a:prstGeom>
                  <a:ln w="28575">
                    <a:solidFill>
                      <a:srgbClr val="0066FF"/>
                    </a:solidFill>
                    <a:headEnd type="triangl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9" name="TextBox 98"/>
              <p:cNvSpPr txBox="1"/>
              <p:nvPr/>
            </p:nvSpPr>
            <p:spPr>
              <a:xfrm>
                <a:off x="1672533" y="4915842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err="1" smtClean="0"/>
                  <a:t>k</a:t>
                </a:r>
                <a:r>
                  <a:rPr lang="fi-FI" i="1" baseline="-25000" dirty="0" err="1" smtClean="0"/>
                  <a:t>i</a:t>
                </a:r>
                <a:endParaRPr lang="fi-FI" i="1" baseline="-25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665496" y="491110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err="1" smtClean="0"/>
                  <a:t>k</a:t>
                </a:r>
                <a:r>
                  <a:rPr lang="fi-FI" i="1" baseline="-25000" dirty="0" err="1"/>
                  <a:t>f</a:t>
                </a:r>
                <a:endParaRPr lang="fi-FI" i="1" baseline="-250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27527" y="3728636"/>
              <a:ext cx="7732273" cy="1610145"/>
              <a:chOff x="1334887" y="3718402"/>
              <a:chExt cx="7732273" cy="1610145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1334887" y="3858106"/>
                <a:ext cx="7732273" cy="1470441"/>
                <a:chOff x="1334887" y="3858106"/>
                <a:chExt cx="7732273" cy="1470441"/>
              </a:xfrm>
            </p:grpSpPr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2415007" y="5326582"/>
                  <a:ext cx="1036226" cy="196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Group 133"/>
                <p:cNvGrpSpPr/>
                <p:nvPr/>
              </p:nvGrpSpPr>
              <p:grpSpPr>
                <a:xfrm>
                  <a:off x="1334887" y="3858106"/>
                  <a:ext cx="7732273" cy="1461063"/>
                  <a:chOff x="1334887" y="3858106"/>
                  <a:chExt cx="7732273" cy="1461063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3087741" y="3858106"/>
                    <a:ext cx="5979419" cy="1408184"/>
                    <a:chOff x="3087741" y="3858106"/>
                    <a:chExt cx="5979419" cy="1408184"/>
                  </a:xfrm>
                </p:grpSpPr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H="1">
                      <a:off x="3087741" y="4592335"/>
                      <a:ext cx="852167" cy="673955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962478" y="4344604"/>
                      <a:ext cx="2888884" cy="646331"/>
                    </a:xfrm>
                    <a:prstGeom prst="rect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fi-FI" dirty="0">
                          <a:sym typeface="Wingdings" panose="05000000000000000000" pitchFamily="2" charset="2"/>
                        </a:rPr>
                        <a:t>Aaltoon </a:t>
                      </a:r>
                      <a:r>
                        <a:rPr lang="fi-FI" i="1" dirty="0">
                          <a:sym typeface="Wingdings" panose="05000000000000000000" pitchFamily="2" charset="2"/>
                        </a:rPr>
                        <a:t>k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 = -</a:t>
                      </a:r>
                      <a:r>
                        <a:rPr lang="fi-FI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p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/2 voidaan </a:t>
                      </a:r>
                      <a:r>
                        <a:rPr lang="fi-FI" dirty="0" err="1">
                          <a:sym typeface="Wingdings" panose="05000000000000000000" pitchFamily="2" charset="2"/>
                        </a:rPr>
                        <a:t>superponoida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 aalto </a:t>
                      </a:r>
                      <a:r>
                        <a:rPr lang="fi-FI" i="1" dirty="0">
                          <a:sym typeface="Wingdings" panose="05000000000000000000" pitchFamily="2" charset="2"/>
                        </a:rPr>
                        <a:t>k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 = </a:t>
                      </a:r>
                      <a:r>
                        <a:rPr lang="fi-FI" b="1" dirty="0" err="1">
                          <a:sym typeface="Wingdings" panose="05000000000000000000" pitchFamily="2" charset="2"/>
                        </a:rPr>
                        <a:t>G</a:t>
                      </a:r>
                      <a:r>
                        <a:rPr lang="fi-FI" b="1" baseline="-25000" dirty="0" err="1">
                          <a:sym typeface="Wingdings" panose="05000000000000000000" pitchFamily="2" charset="2"/>
                        </a:rPr>
                        <a:t>p</a:t>
                      </a:r>
                      <a:r>
                        <a:rPr lang="fi-FI" b="1" baseline="-25000" dirty="0">
                          <a:sym typeface="Wingdings" panose="05000000000000000000" pitchFamily="2" charset="2"/>
                        </a:rPr>
                        <a:t> </a:t>
                      </a:r>
                      <a:endParaRPr lang="fi-FI" dirty="0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7497619" y="4070649"/>
                      <a:ext cx="1569541" cy="923330"/>
                    </a:xfrm>
                    <a:prstGeom prst="rect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fi-FI" dirty="0" smtClean="0">
                          <a:sym typeface="Wingdings" panose="05000000000000000000" pitchFamily="2" charset="2"/>
                        </a:rPr>
                        <a:t>Elastisesti</a:t>
                      </a:r>
                    </a:p>
                    <a:p>
                      <a:r>
                        <a:rPr lang="fi-FI" dirty="0" smtClean="0">
                          <a:sym typeface="Wingdings" panose="05000000000000000000" pitchFamily="2" charset="2"/>
                        </a:rPr>
                        <a:t>heijastunut 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aalto </a:t>
                      </a:r>
                      <a:r>
                        <a:rPr lang="fi-FI" i="1" dirty="0">
                          <a:sym typeface="Wingdings" panose="05000000000000000000" pitchFamily="2" charset="2"/>
                        </a:rPr>
                        <a:t>k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 = +</a:t>
                      </a:r>
                      <a:r>
                        <a:rPr lang="fi-FI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p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/2 </a:t>
                      </a:r>
                    </a:p>
                  </p:txBody>
                </p:sp>
                <p:sp>
                  <p:nvSpPr>
                    <p:cNvPr id="95" name="Right Arrow 94"/>
                    <p:cNvSpPr/>
                    <p:nvPr/>
                  </p:nvSpPr>
                  <p:spPr>
                    <a:xfrm rot="8383834">
                      <a:off x="5443363" y="3858106"/>
                      <a:ext cx="379891" cy="172242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ight Arrow 95"/>
                    <p:cNvSpPr/>
                    <p:nvPr/>
                  </p:nvSpPr>
                  <p:spPr>
                    <a:xfrm>
                      <a:off x="7012894" y="4559301"/>
                      <a:ext cx="379891" cy="172242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>
                      <a:off x="7607323" y="4685439"/>
                      <a:ext cx="1135271" cy="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>
                      <a:off x="4875750" y="4670894"/>
                      <a:ext cx="740584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>
                      <a:off x="8151906" y="4940883"/>
                      <a:ext cx="784625" cy="0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Arrow Connector 130"/>
                  <p:cNvCxnSpPr/>
                  <p:nvPr/>
                </p:nvCxnSpPr>
                <p:spPr>
                  <a:xfrm>
                    <a:off x="1334887" y="5317204"/>
                    <a:ext cx="1036226" cy="1965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6786941" y="3718402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Seuraukset</a:t>
                </a:r>
                <a:endParaRPr lang="fi-FI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1939065" y="3784749"/>
            <a:ext cx="7158831" cy="2874433"/>
            <a:chOff x="1939065" y="3784749"/>
            <a:chExt cx="7158831" cy="2874433"/>
          </a:xfrm>
        </p:grpSpPr>
        <p:sp>
          <p:nvSpPr>
            <p:cNvPr id="98" name="Right Arrow 97"/>
            <p:cNvSpPr/>
            <p:nvPr/>
          </p:nvSpPr>
          <p:spPr>
            <a:xfrm rot="5400000">
              <a:off x="6160266" y="388857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939065" y="5193120"/>
              <a:ext cx="7158831" cy="1466062"/>
              <a:chOff x="1939065" y="5193120"/>
              <a:chExt cx="7158831" cy="1466062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H="1">
                <a:off x="3690081" y="5479170"/>
                <a:ext cx="1112433" cy="2452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8151906" y="5555224"/>
                <a:ext cx="74058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6416649" y="5815687"/>
                <a:ext cx="74058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5833907" y="6289850"/>
                <a:ext cx="3211135" cy="36933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i-FI" dirty="0" err="1" smtClean="0">
                    <a:sym typeface="Wingdings" panose="05000000000000000000" pitchFamily="2" charset="2"/>
                  </a:rPr>
                  <a:t>Ääreellinen</a:t>
                </a:r>
                <a:r>
                  <a:rPr lang="fi-FI" dirty="0" smtClean="0">
                    <a:sym typeface="Wingdings" panose="05000000000000000000" pitchFamily="2" charset="2"/>
                  </a:rPr>
                  <a:t> lämmönjohtavuus</a:t>
                </a:r>
                <a:endParaRPr lang="fi-FI" dirty="0"/>
              </a:p>
            </p:txBody>
          </p:sp>
          <p:sp>
            <p:nvSpPr>
              <p:cNvPr id="125" name="Right Arrow 124"/>
              <p:cNvSpPr/>
              <p:nvPr/>
            </p:nvSpPr>
            <p:spPr>
              <a:xfrm>
                <a:off x="5379334" y="6388395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8442" y="5734349"/>
                <a:ext cx="1574036" cy="599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H="1" flipV="1">
                <a:off x="1939065" y="5728554"/>
                <a:ext cx="449377" cy="262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829646" y="5193120"/>
                <a:ext cx="4268250" cy="92333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>
                    <a:sym typeface="Wingdings" panose="05000000000000000000" pitchFamily="2" charset="2"/>
                  </a:rPr>
                  <a:t>Fononisironnan</a:t>
                </a:r>
                <a:r>
                  <a:rPr lang="fi-FI" dirty="0" smtClean="0">
                    <a:sym typeface="Wingdings" panose="05000000000000000000" pitchFamily="2" charset="2"/>
                  </a:rPr>
                  <a:t> jälkeen voi olla |</a:t>
                </a:r>
                <a:r>
                  <a:rPr lang="fi-FI" i="1" dirty="0" smtClean="0">
                    <a:sym typeface="Wingdings" panose="05000000000000000000" pitchFamily="2" charset="2"/>
                  </a:rPr>
                  <a:t>k</a:t>
                </a:r>
                <a:r>
                  <a:rPr lang="fi-FI" dirty="0" smtClean="0">
                    <a:sym typeface="Wingdings" panose="05000000000000000000" pitchFamily="2" charset="2"/>
                  </a:rPr>
                  <a:t>| &gt;</a:t>
                </a:r>
                <a:r>
                  <a:rPr lang="fi-FI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  <a:r>
                  <a:rPr lang="fi-FI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i-FI" dirty="0" smtClean="0">
                    <a:sym typeface="Wingdings" panose="05000000000000000000" pitchFamily="2" charset="2"/>
                  </a:rPr>
                  <a:t>/2. Kideliikemäärä </a:t>
                </a:r>
                <a:r>
                  <a:rPr lang="fi-FI" b="1" dirty="0" smtClean="0">
                    <a:sym typeface="Wingdings" panose="05000000000000000000" pitchFamily="2" charset="2"/>
                  </a:rPr>
                  <a:t>k</a:t>
                </a:r>
                <a:r>
                  <a:rPr lang="fi-FI" dirty="0" smtClean="0">
                    <a:sym typeface="Wingdings" panose="05000000000000000000" pitchFamily="2" charset="2"/>
                  </a:rPr>
                  <a:t> + </a:t>
                </a:r>
                <a:r>
                  <a:rPr lang="fi-FI" b="1" dirty="0" err="1" smtClean="0">
                    <a:sym typeface="Wingdings" panose="05000000000000000000" pitchFamily="2" charset="2"/>
                  </a:rPr>
                  <a:t>G</a:t>
                </a:r>
                <a:r>
                  <a:rPr lang="fi-FI" b="1" baseline="-25000" dirty="0" err="1" smtClean="0">
                    <a:sym typeface="Wingdings" panose="05000000000000000000" pitchFamily="2" charset="2"/>
                  </a:rPr>
                  <a:t>p</a:t>
                </a:r>
                <a:r>
                  <a:rPr lang="fi-FI" b="1" dirty="0" smtClean="0">
                    <a:sym typeface="Wingdings" panose="05000000000000000000" pitchFamily="2" charset="2"/>
                  </a:rPr>
                  <a:t> </a:t>
                </a:r>
                <a:r>
                  <a:rPr lang="fi-FI" dirty="0" smtClean="0">
                    <a:sym typeface="Wingdings" panose="05000000000000000000" pitchFamily="2" charset="2"/>
                  </a:rPr>
                  <a:t>ja energiavirta kääntyvät  (</a:t>
                </a:r>
                <a:r>
                  <a:rPr lang="fi-FI" dirty="0" err="1" smtClean="0">
                    <a:sym typeface="Wingdings" panose="05000000000000000000" pitchFamily="2" charset="2"/>
                  </a:rPr>
                  <a:t>Umklapp</a:t>
                </a:r>
                <a:r>
                  <a:rPr lang="fi-FI" dirty="0" smtClean="0">
                    <a:sym typeface="Wingdings" panose="05000000000000000000" pitchFamily="2" charset="2"/>
                  </a:rPr>
                  <a:t> prosessi).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405" y="5676535"/>
            <a:ext cx="8749243" cy="95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390319" y="6640304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52904"/>
              </p:ext>
            </p:extLst>
          </p:nvPr>
        </p:nvGraphicFramePr>
        <p:xfrm>
          <a:off x="379134" y="827790"/>
          <a:ext cx="1327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2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34" y="827790"/>
                        <a:ext cx="1327150" cy="565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79737" y="1424273"/>
            <a:ext cx="6228106" cy="3527136"/>
            <a:chOff x="154869" y="2082208"/>
            <a:chExt cx="6228106" cy="3527136"/>
          </a:xfrm>
        </p:grpSpPr>
        <p:grpSp>
          <p:nvGrpSpPr>
            <p:cNvPr id="8" name="Group 7"/>
            <p:cNvGrpSpPr/>
            <p:nvPr/>
          </p:nvGrpSpPr>
          <p:grpSpPr>
            <a:xfrm>
              <a:off x="397113" y="2082208"/>
              <a:ext cx="5985862" cy="3527136"/>
              <a:chOff x="520057" y="2082208"/>
              <a:chExt cx="5985862" cy="35271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20057" y="2159213"/>
                <a:ext cx="5985862" cy="3450131"/>
                <a:chOff x="520057" y="2159213"/>
                <a:chExt cx="5985862" cy="345013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20057" y="2159213"/>
                  <a:ext cx="5985862" cy="3450131"/>
                  <a:chOff x="520057" y="2159213"/>
                  <a:chExt cx="5985862" cy="3450131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20057" y="2159213"/>
                    <a:ext cx="5985862" cy="3450131"/>
                    <a:chOff x="458585" y="1974797"/>
                    <a:chExt cx="5985862" cy="3450131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458585" y="1974797"/>
                      <a:ext cx="5985862" cy="3450131"/>
                      <a:chOff x="458585" y="1460207"/>
                      <a:chExt cx="5985862" cy="4775112"/>
                    </a:xfrm>
                  </p:grpSpPr>
                  <p:graphicFrame>
                    <p:nvGraphicFramePr>
                      <p:cNvPr id="40" name="Object 39"/>
                      <p:cNvGraphicFramePr>
                        <a:graphicFrameLocks noChangeAspect="1"/>
                      </p:cNvGraphicFramePr>
                      <p:nvPr>
                        <p:extLst/>
                      </p:nvPr>
                    </p:nvGraphicFramePr>
                    <p:xfrm>
                      <a:off x="458585" y="1460207"/>
                      <a:ext cx="5985862" cy="45802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5083" name="Graph" r:id="rId5" imgW="3920760" imgH="3000960" progId="Origin95.Graph">
                              <p:embed/>
                            </p:oleObj>
                          </mc:Choice>
                          <mc:Fallback>
                            <p:oleObj name="Graph" r:id="rId5" imgW="3920760" imgH="3000960" progId="Origin95.Graph">
                              <p:embed/>
                              <p:pic>
                                <p:nvPicPr>
                                  <p:cNvPr id="9" name="Object 8"/>
                                  <p:cNvPicPr/>
                                  <p:nvPr/>
                                </p:nvPicPr>
                                <p:blipFill>
                                  <a:blip r:embed="rId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458585" y="1460207"/>
                                    <a:ext cx="5985862" cy="458027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4766071" y="1564925"/>
                        <a:ext cx="1146929" cy="809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568619" y="2192414"/>
                        <a:ext cx="847941" cy="29097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3" name="Rectangle 42"/>
                      <p:cNvSpPr/>
                      <p:nvPr/>
                    </p:nvSpPr>
                    <p:spPr>
                      <a:xfrm rot="5400000">
                        <a:off x="3247590" y="3742937"/>
                        <a:ext cx="847941" cy="41368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1735317" y="2517058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008060" y="2486629"/>
                      <a:ext cx="473206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+A</a:t>
                      </a:r>
                      <a:endParaRPr lang="fi-FI" dirty="0"/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038796" y="4260758"/>
                      <a:ext cx="415498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-A</a:t>
                      </a:r>
                      <a:endParaRPr lang="fi-FI" dirty="0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3430588" y="2503834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5131738" y="2501061"/>
                      <a:ext cx="160544" cy="1504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i-FI"/>
                    </a:p>
                  </p:txBody>
                </p:sp>
              </p:grpSp>
              <p:graphicFrame>
                <p:nvGraphicFramePr>
                  <p:cNvPr id="32" name="Object 3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56183" y="2584931"/>
                  <a:ext cx="454025" cy="254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084" name="Equation" r:id="rId7" imgW="317160" imgH="177480" progId="Equation.DSMT4">
                          <p:embed/>
                        </p:oleObj>
                      </mc:Choice>
                      <mc:Fallback>
                        <p:oleObj name="Equation" r:id="rId7" imgW="317160" imgH="177480" progId="Equation.DSMT4">
                          <p:embed/>
                          <p:pic>
                            <p:nvPicPr>
                              <p:cNvPr id="34" name="Object 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6183" y="2584931"/>
                                <a:ext cx="454025" cy="25400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accent1"/>
                                </a:solidFill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1087932" y="2654394"/>
                    <a:ext cx="708163" cy="9754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1406814" y="4990383"/>
                  <a:ext cx="434606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i-FI" i="1" dirty="0"/>
                    <a:t>x</a:t>
                  </a:r>
                  <a:r>
                    <a:rPr lang="fi-FI" i="1" dirty="0" smtClean="0"/>
                    <a:t>=  ma                 (m+1)a              (m+2)a</a:t>
                  </a:r>
                  <a:endParaRPr lang="fi-FI" i="1" dirty="0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869208" y="2818740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564923" y="2864295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260638" y="2840694"/>
                  <a:ext cx="3535" cy="2054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4566286" y="3250701"/>
                <a:ext cx="261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3</a:t>
                </a:r>
                <a:endParaRPr lang="fi-FI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25819" y="235331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smtClean="0"/>
                  <a:t>p</a:t>
                </a:r>
                <a:r>
                  <a:rPr lang="fi-FI" dirty="0" smtClean="0"/>
                  <a:t>=</a:t>
                </a:r>
              </a:p>
              <a:p>
                <a:r>
                  <a:rPr lang="fi-FI" dirty="0"/>
                  <a:t> </a:t>
                </a:r>
                <a:r>
                  <a:rPr lang="fi-FI" dirty="0" smtClean="0"/>
                  <a:t>  1</a:t>
                </a:r>
                <a:endParaRPr lang="fi-FI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66754" y="2935760"/>
                <a:ext cx="228193" cy="37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2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724036" y="2938526"/>
                <a:ext cx="310027" cy="8855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544515" y="3173968"/>
                <a:ext cx="566056" cy="885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784467" y="3394787"/>
                <a:ext cx="881153" cy="4427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437356" y="2082208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b="1" dirty="0" err="1" smtClean="0"/>
                  <a:t>G</a:t>
                </a:r>
                <a:r>
                  <a:rPr lang="fi-FI" b="1" baseline="-25000" dirty="0" err="1" smtClean="0"/>
                  <a:t>p</a:t>
                </a:r>
                <a:endParaRPr lang="fi-FI" b="1" baseline="-250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3888417" y="2393812"/>
                <a:ext cx="584243" cy="526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573539" y="2462230"/>
                <a:ext cx="32167" cy="752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724051" y="2519419"/>
                <a:ext cx="288085" cy="898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54869" y="3460430"/>
            <a:ext cx="80010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85" name="Equation" r:id="rId9" imgW="558720" imgH="228600" progId="Equation.DSMT4">
                    <p:embed/>
                  </p:oleObj>
                </mc:Choice>
                <mc:Fallback>
                  <p:oleObj name="Equation" r:id="rId9" imgW="558720" imgH="22860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869" y="3460430"/>
                          <a:ext cx="800100" cy="3270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1055768" y="3544805"/>
              <a:ext cx="4173762" cy="166454"/>
              <a:chOff x="1178712" y="3544805"/>
              <a:chExt cx="4173762" cy="166454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1178712" y="3633254"/>
                <a:ext cx="616797" cy="12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795509" y="3560802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490780" y="3547578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191930" y="3544805"/>
                <a:ext cx="160544" cy="1504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791655" y="801461"/>
            <a:ext cx="288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Atomiväli = aallonpituuden</a:t>
            </a:r>
          </a:p>
          <a:p>
            <a:r>
              <a:rPr lang="fi-FI" i="1" dirty="0">
                <a:latin typeface="Symbol" panose="05050102010706020507" pitchFamily="18" charset="2"/>
              </a:rPr>
              <a:t>l</a:t>
            </a:r>
            <a:r>
              <a:rPr lang="fi-FI" i="1" dirty="0" smtClean="0"/>
              <a:t> = 2</a:t>
            </a:r>
            <a:r>
              <a:rPr lang="fi-FI" i="1" dirty="0" smtClean="0">
                <a:latin typeface="Symbol" panose="05050102010706020507" pitchFamily="18" charset="2"/>
              </a:rPr>
              <a:t>p </a:t>
            </a:r>
            <a:r>
              <a:rPr lang="fi-FI" i="1" dirty="0" smtClean="0"/>
              <a:t>/</a:t>
            </a:r>
            <a:r>
              <a:rPr lang="fi-FI" i="1" dirty="0" err="1" smtClean="0"/>
              <a:t>G</a:t>
            </a:r>
            <a:r>
              <a:rPr lang="fi-FI" i="1" baseline="-25000" dirty="0" err="1" smtClean="0"/>
              <a:t>p</a:t>
            </a:r>
            <a:r>
              <a:rPr lang="fi-FI" i="1" dirty="0" smtClean="0"/>
              <a:t>  </a:t>
            </a:r>
            <a:r>
              <a:rPr lang="fi-FI" dirty="0" smtClean="0"/>
              <a:t>monikerta</a:t>
            </a:r>
            <a:endParaRPr lang="fi-FI" dirty="0"/>
          </a:p>
        </p:txBody>
      </p:sp>
      <p:sp>
        <p:nvSpPr>
          <p:cNvPr id="45" name="TextShape 1"/>
          <p:cNvSpPr txBox="1">
            <a:spLocks noChangeArrowheads="1"/>
          </p:cNvSpPr>
          <p:nvPr/>
        </p:nvSpPr>
        <p:spPr bwMode="auto">
          <a:xfrm>
            <a:off x="886226" y="46482"/>
            <a:ext cx="7988300" cy="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FF7900"/>
                </a:solidFill>
              </a:rPr>
              <a:t>1D 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 3D, 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Hilatasot</a:t>
            </a:r>
            <a:r>
              <a:rPr lang="en-US" sz="3200" b="1" dirty="0" smtClean="0">
                <a:solidFill>
                  <a:srgbClr val="FF7900"/>
                </a:solidFill>
                <a:sym typeface="Wingdings" panose="05000000000000000000" pitchFamily="2" charset="2"/>
              </a:rPr>
              <a:t> ja </a:t>
            </a:r>
            <a:r>
              <a:rPr lang="en-US" sz="3200" b="1" dirty="0" err="1" smtClean="0">
                <a:solidFill>
                  <a:srgbClr val="FF7900"/>
                </a:solidFill>
                <a:sym typeface="Wingdings" panose="05000000000000000000" pitchFamily="2" charset="2"/>
              </a:rPr>
              <a:t>hilatasoperheet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214429" y="6095472"/>
            <a:ext cx="7441054" cy="369332"/>
            <a:chOff x="1433472" y="5791348"/>
            <a:chExt cx="744105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1958897" y="5791348"/>
              <a:ext cx="691562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3D hilan käänteishila, joka on </a:t>
              </a:r>
              <a:r>
                <a:rPr lang="fi-FI" dirty="0" err="1" smtClean="0"/>
                <a:t>Bravais</a:t>
              </a:r>
              <a:r>
                <a:rPr lang="fi-FI" dirty="0"/>
                <a:t>-</a:t>
              </a:r>
              <a:r>
                <a:rPr lang="fi-FI" dirty="0" smtClean="0"/>
                <a:t>hila ja matemaattinen käsite </a:t>
              </a:r>
              <a:endParaRPr lang="fi-FI" dirty="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1433472" y="588989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4851" y="4986512"/>
            <a:ext cx="7553221" cy="646331"/>
            <a:chOff x="694851" y="4986512"/>
            <a:chExt cx="7553221" cy="646331"/>
          </a:xfrm>
        </p:grpSpPr>
        <p:sp>
          <p:nvSpPr>
            <p:cNvPr id="50" name="TextBox 49"/>
            <p:cNvSpPr txBox="1"/>
            <p:nvPr/>
          </p:nvSpPr>
          <p:spPr>
            <a:xfrm>
              <a:off x="694851" y="4986512"/>
              <a:ext cx="7553221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Yleistetään tämä tärkeä tapaus 3D </a:t>
              </a:r>
              <a:r>
                <a:rPr lang="fi-FI" dirty="0" err="1" smtClean="0"/>
                <a:t>Bravais</a:t>
              </a:r>
              <a:r>
                <a:rPr lang="fi-FI" dirty="0" smtClean="0"/>
                <a:t> (kide)hiloihin ja tasoaaltoihin, joilla sama vaihe tietyn hilatasoperheen atomien kohdalla.</a:t>
              </a:r>
              <a:endParaRPr lang="fi-FI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771749" y="5296768"/>
              <a:ext cx="125038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4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aalto_Scien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24441</TotalTime>
  <Words>1416</Words>
  <Application>Microsoft Office PowerPoint</Application>
  <PresentationFormat>On-screen Show (4:3)</PresentationFormat>
  <Paragraphs>338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Georgia</vt:lpstr>
      <vt:lpstr>Symbol</vt:lpstr>
      <vt:lpstr>Times New Roman</vt:lpstr>
      <vt:lpstr>Wingdings</vt:lpstr>
      <vt:lpstr>aalto_Science</vt:lpstr>
      <vt:lpstr>Equation</vt:lpstr>
      <vt:lpstr>Graph</vt:lpstr>
      <vt:lpstr>MathType 7.0 Equation</vt:lpstr>
      <vt:lpstr>Kaava</vt:lpstr>
      <vt:lpstr>PHYS-C0240 Materiaalifysiikka (5op), Kevät 2019</vt:lpstr>
      <vt:lpstr>(2 ja) 3D atomistiset mallit, käänteishila</vt:lpstr>
      <vt:lpstr>PowerPoint Presentation</vt:lpstr>
      <vt:lpstr>Käänteishila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Brillouin’n vyöhykkeet</vt:lpstr>
      <vt:lpstr>1. Brillouin’n vyöhyke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Tfy-0.3233 Materiaalifysiikka I (5op), kevät 2011</dc:title>
  <dc:creator>fit</dc:creator>
  <cp:lastModifiedBy>Puska Martti</cp:lastModifiedBy>
  <cp:revision>1228</cp:revision>
  <cp:lastPrinted>2015-03-09T13:41:09Z</cp:lastPrinted>
  <dcterms:created xsi:type="dcterms:W3CDTF">2006-08-16T00:00:00Z</dcterms:created>
  <dcterms:modified xsi:type="dcterms:W3CDTF">2019-05-09T15:07:33Z</dcterms:modified>
</cp:coreProperties>
</file>