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08" r:id="rId2"/>
    <p:sldId id="501" r:id="rId3"/>
    <p:sldId id="494" r:id="rId4"/>
    <p:sldId id="502" r:id="rId5"/>
    <p:sldId id="495" r:id="rId6"/>
    <p:sldId id="507" r:id="rId7"/>
    <p:sldId id="496" r:id="rId8"/>
    <p:sldId id="497" r:id="rId9"/>
    <p:sldId id="506" r:id="rId10"/>
    <p:sldId id="500" r:id="rId11"/>
    <p:sldId id="455" r:id="rId12"/>
    <p:sldId id="456" r:id="rId13"/>
    <p:sldId id="458" r:id="rId14"/>
    <p:sldId id="509" r:id="rId15"/>
    <p:sldId id="510" r:id="rId16"/>
    <p:sldId id="484" r:id="rId17"/>
    <p:sldId id="486" r:id="rId18"/>
    <p:sldId id="485" r:id="rId19"/>
    <p:sldId id="487" r:id="rId20"/>
    <p:sldId id="488" r:id="rId21"/>
    <p:sldId id="454" r:id="rId22"/>
    <p:sldId id="460" r:id="rId23"/>
    <p:sldId id="462" r:id="rId24"/>
    <p:sldId id="466" r:id="rId25"/>
    <p:sldId id="463" r:id="rId26"/>
    <p:sldId id="493" r:id="rId27"/>
    <p:sldId id="492" r:id="rId28"/>
    <p:sldId id="464" r:id="rId29"/>
    <p:sldId id="505" r:id="rId30"/>
    <p:sldId id="470" r:id="rId31"/>
    <p:sldId id="491" r:id="rId32"/>
    <p:sldId id="490" r:id="rId33"/>
    <p:sldId id="476" r:id="rId34"/>
    <p:sldId id="489" r:id="rId35"/>
    <p:sldId id="474" r:id="rId36"/>
    <p:sldId id="47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576" autoAdjust="0"/>
  </p:normalViewPr>
  <p:slideViewPr>
    <p:cSldViewPr snapToGrid="0">
      <p:cViewPr varScale="1">
        <p:scale>
          <a:sx n="163" d="100"/>
          <a:sy n="163" d="100"/>
        </p:scale>
        <p:origin x="166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66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0.wmf"/><Relationship Id="rId18" Type="http://schemas.openxmlformats.org/officeDocument/2006/relationships/image" Target="../media/image95.wmf"/><Relationship Id="rId3" Type="http://schemas.openxmlformats.org/officeDocument/2006/relationships/image" Target="../media/image83.wmf"/><Relationship Id="rId21" Type="http://schemas.openxmlformats.org/officeDocument/2006/relationships/image" Target="../media/image98.wmf"/><Relationship Id="rId7" Type="http://schemas.openxmlformats.org/officeDocument/2006/relationships/image" Target="../media/image85.wmf"/><Relationship Id="rId12" Type="http://schemas.openxmlformats.org/officeDocument/2006/relationships/image" Target="../media/image89.wmf"/><Relationship Id="rId17" Type="http://schemas.openxmlformats.org/officeDocument/2006/relationships/image" Target="../media/image94.wmf"/><Relationship Id="rId2" Type="http://schemas.openxmlformats.org/officeDocument/2006/relationships/image" Target="../media/image82.wmf"/><Relationship Id="rId16" Type="http://schemas.openxmlformats.org/officeDocument/2006/relationships/image" Target="../media/image93.wmf"/><Relationship Id="rId20" Type="http://schemas.openxmlformats.org/officeDocument/2006/relationships/image" Target="../media/image97.wmf"/><Relationship Id="rId1" Type="http://schemas.openxmlformats.org/officeDocument/2006/relationships/image" Target="../media/image81.wmf"/><Relationship Id="rId6" Type="http://schemas.openxmlformats.org/officeDocument/2006/relationships/image" Target="../media/image35.wmf"/><Relationship Id="rId11" Type="http://schemas.openxmlformats.org/officeDocument/2006/relationships/image" Target="../media/image88.wmf"/><Relationship Id="rId5" Type="http://schemas.openxmlformats.org/officeDocument/2006/relationships/image" Target="../media/image84.wmf"/><Relationship Id="rId15" Type="http://schemas.openxmlformats.org/officeDocument/2006/relationships/image" Target="../media/image92.wmf"/><Relationship Id="rId10" Type="http://schemas.openxmlformats.org/officeDocument/2006/relationships/image" Target="../media/image72.wmf"/><Relationship Id="rId19" Type="http://schemas.openxmlformats.org/officeDocument/2006/relationships/image" Target="../media/image96.wmf"/><Relationship Id="rId4" Type="http://schemas.openxmlformats.org/officeDocument/2006/relationships/image" Target="../media/image34.wmf"/><Relationship Id="rId9" Type="http://schemas.openxmlformats.org/officeDocument/2006/relationships/image" Target="../media/image87.wmf"/><Relationship Id="rId14" Type="http://schemas.openxmlformats.org/officeDocument/2006/relationships/image" Target="../media/image91.wmf"/><Relationship Id="rId22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2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12" Type="http://schemas.openxmlformats.org/officeDocument/2006/relationships/image" Target="../media/image111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Relationship Id="rId14" Type="http://schemas.openxmlformats.org/officeDocument/2006/relationships/image" Target="../media/image11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26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12" Type="http://schemas.openxmlformats.org/officeDocument/2006/relationships/image" Target="../media/image125.wmf"/><Relationship Id="rId2" Type="http://schemas.openxmlformats.org/officeDocument/2006/relationships/image" Target="../media/image115.wmf"/><Relationship Id="rId16" Type="http://schemas.openxmlformats.org/officeDocument/2006/relationships/image" Target="../media/image129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24.wmf"/><Relationship Id="rId5" Type="http://schemas.openxmlformats.org/officeDocument/2006/relationships/image" Target="../media/image118.wmf"/><Relationship Id="rId15" Type="http://schemas.openxmlformats.org/officeDocument/2006/relationships/image" Target="../media/image12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Relationship Id="rId14" Type="http://schemas.openxmlformats.org/officeDocument/2006/relationships/image" Target="../media/image12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33.wmf"/><Relationship Id="rId5" Type="http://schemas.openxmlformats.org/officeDocument/2006/relationships/image" Target="../media/image118.wmf"/><Relationship Id="rId10" Type="http://schemas.openxmlformats.org/officeDocument/2006/relationships/image" Target="../media/image132.wmf"/><Relationship Id="rId4" Type="http://schemas.openxmlformats.org/officeDocument/2006/relationships/image" Target="../media/image117.wmf"/><Relationship Id="rId9" Type="http://schemas.openxmlformats.org/officeDocument/2006/relationships/image" Target="../media/image1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90.wmf"/><Relationship Id="rId7" Type="http://schemas.openxmlformats.org/officeDocument/2006/relationships/image" Target="../media/image157.wmf"/><Relationship Id="rId2" Type="http://schemas.openxmlformats.org/officeDocument/2006/relationships/image" Target="../media/image94.wmf"/><Relationship Id="rId1" Type="http://schemas.openxmlformats.org/officeDocument/2006/relationships/image" Target="../media/image91.wmf"/><Relationship Id="rId6" Type="http://schemas.openxmlformats.org/officeDocument/2006/relationships/image" Target="../media/image156.wmf"/><Relationship Id="rId11" Type="http://schemas.openxmlformats.org/officeDocument/2006/relationships/image" Target="../media/image160.wmf"/><Relationship Id="rId5" Type="http://schemas.openxmlformats.org/officeDocument/2006/relationships/image" Target="../media/image155.wmf"/><Relationship Id="rId10" Type="http://schemas.openxmlformats.org/officeDocument/2006/relationships/image" Target="../media/image159.wmf"/><Relationship Id="rId4" Type="http://schemas.openxmlformats.org/officeDocument/2006/relationships/image" Target="../media/image92.wmf"/><Relationship Id="rId9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64.wmf"/><Relationship Id="rId7" Type="http://schemas.openxmlformats.org/officeDocument/2006/relationships/image" Target="../media/image103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5.wmf"/><Relationship Id="rId5" Type="http://schemas.openxmlformats.org/officeDocument/2006/relationships/image" Target="../media/image124.wmf"/><Relationship Id="rId4" Type="http://schemas.openxmlformats.org/officeDocument/2006/relationships/image" Target="../media/image109.wmf"/><Relationship Id="rId9" Type="http://schemas.openxmlformats.org/officeDocument/2006/relationships/image" Target="../media/image10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09.wmf"/><Relationship Id="rId7" Type="http://schemas.openxmlformats.org/officeDocument/2006/relationships/image" Target="../media/image92.wmf"/><Relationship Id="rId2" Type="http://schemas.openxmlformats.org/officeDocument/2006/relationships/image" Target="../media/image164.wmf"/><Relationship Id="rId1" Type="http://schemas.openxmlformats.org/officeDocument/2006/relationships/image" Target="../media/image170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10" Type="http://schemas.openxmlformats.org/officeDocument/2006/relationships/image" Target="../media/image176.wmf"/><Relationship Id="rId4" Type="http://schemas.openxmlformats.org/officeDocument/2006/relationships/image" Target="../media/image171.wmf"/><Relationship Id="rId9" Type="http://schemas.openxmlformats.org/officeDocument/2006/relationships/image" Target="../media/image17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DAF2-B2C3-4193-A79F-6034679F44EC}" type="datetimeFigureOut">
              <a:rPr lang="fi-FI" smtClean="0"/>
              <a:t>16.5.2019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0158-E5E3-49B4-AA27-0F1DF085F5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8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0158-E5E3-49B4-AA27-0F1DF085F5F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29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ECDA-4624-441F-AD58-C7BAF08A2890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89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49041-8AC7-4926-95E3-14DA813E8FB7}" type="datetime1">
              <a:rPr lang="en-US" smtClean="0"/>
              <a:t>5/16/2019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30588" y="6275388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9706-1E1D-4C83-9F08-DCAA8B34A8FB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30588" y="6400800"/>
            <a:ext cx="1544637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A491-D97B-41B3-81C6-EAD372D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BC83-56D2-4872-8EEA-BB02EDD06796}" type="datetime1">
              <a:rPr lang="en-US" smtClean="0"/>
              <a:t>5/16/2019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3BC1-1FE6-446C-A567-802BE73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8448-4FCA-4535-AE11-025CBAC55391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33DE-2C81-42CB-88E2-81A316C0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DCC0-FE19-4847-946F-F47484F5F5C0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00D-1929-4D89-BF9E-65B5502B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5BA2-C939-4E27-B298-0FEE41DDCC48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51F9-2EAB-4990-902E-03E24A81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B0EE-D59E-4CEF-96DF-41845A879EA7}" type="datetime1">
              <a:rPr lang="en-US" smtClean="0"/>
              <a:t>5/16/2019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531-9D24-4364-8259-44B64DD7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7D545-AB30-428B-A15E-128D238BF7FE}" type="datetime1">
              <a:rPr lang="en-US" smtClean="0"/>
              <a:t>5/16/2019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alto_EN_Science_13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4DF7-0A1B-450B-AB21-B4668D5A2B6A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A889-3339-435A-8AF9-B2C57C81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4B14-C944-4F5E-9BB9-A447BFFD38A1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8F7-896B-4135-A4D1-0F0914EA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EN_Science_13_RGB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3746CA-4289-42DB-B7C1-DDE25D425274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7D213-3D0B-462A-9182-936F4F2E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FF7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72" r:id="rId7"/>
    <p:sldLayoutId id="2147483673" r:id="rId8"/>
    <p:sldLayoutId id="2147483664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.bin"/><Relationship Id="rId26" Type="http://schemas.openxmlformats.org/officeDocument/2006/relationships/oleObject" Target="../embeddings/oleObject21.bin"/><Relationship Id="rId39" Type="http://schemas.openxmlformats.org/officeDocument/2006/relationships/image" Target="../media/image39.wmf"/><Relationship Id="rId21" Type="http://schemas.openxmlformats.org/officeDocument/2006/relationships/oleObject" Target="../embeddings/oleObject20.bin"/><Relationship Id="rId34" Type="http://schemas.openxmlformats.org/officeDocument/2006/relationships/oleObject" Target="../embeddings/oleObject23.bin"/><Relationship Id="rId42" Type="http://schemas.openxmlformats.org/officeDocument/2006/relationships/oleObject" Target="../embeddings/oleObject25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4.wmf"/><Relationship Id="rId20" Type="http://schemas.openxmlformats.org/officeDocument/2006/relationships/image" Target="../media/image34.wmf"/><Relationship Id="rId29" Type="http://schemas.openxmlformats.org/officeDocument/2006/relationships/image" Target="../media/image36.wmf"/><Relationship Id="rId41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5.wmf"/><Relationship Id="rId32" Type="http://schemas.openxmlformats.org/officeDocument/2006/relationships/oleObject" Target="../embeddings/oleObject22.bin"/><Relationship Id="rId37" Type="http://schemas.openxmlformats.org/officeDocument/2006/relationships/image" Target="../media/image38.wmf"/><Relationship Id="rId40" Type="http://schemas.openxmlformats.org/officeDocument/2006/relationships/oleObject" Target="../embeddings/oleObject24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510.bin"/><Relationship Id="rId31" Type="http://schemas.openxmlformats.org/officeDocument/2006/relationships/image" Target="../media/image37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Relationship Id="rId22" Type="http://schemas.openxmlformats.org/officeDocument/2006/relationships/image" Target="../media/image35.wmf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38.wmf"/><Relationship Id="rId43" Type="http://schemas.openxmlformats.org/officeDocument/2006/relationships/image" Target="../media/image40.wmf"/><Relationship Id="rId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25" Type="http://schemas.openxmlformats.org/officeDocument/2006/relationships/image" Target="../media/image43.png"/><Relationship Id="rId33" Type="http://schemas.openxmlformats.org/officeDocument/2006/relationships/image" Target="../media/image37.wmf"/><Relationship Id="rId38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2.bin"/><Relationship Id="rId18" Type="http://schemas.openxmlformats.org/officeDocument/2006/relationships/image" Target="../media/image86.wmf"/><Relationship Id="rId26" Type="http://schemas.openxmlformats.org/officeDocument/2006/relationships/image" Target="../media/image89.wmf"/><Relationship Id="rId39" Type="http://schemas.openxmlformats.org/officeDocument/2006/relationships/oleObject" Target="../embeddings/oleObject85.bin"/><Relationship Id="rId21" Type="http://schemas.openxmlformats.org/officeDocument/2006/relationships/oleObject" Target="../embeddings/oleObject76.bin"/><Relationship Id="rId34" Type="http://schemas.openxmlformats.org/officeDocument/2006/relationships/image" Target="../media/image93.wmf"/><Relationship Id="rId42" Type="http://schemas.openxmlformats.org/officeDocument/2006/relationships/image" Target="../media/image97.wmf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5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88.wmf"/><Relationship Id="rId32" Type="http://schemas.openxmlformats.org/officeDocument/2006/relationships/image" Target="../media/image92.wmf"/><Relationship Id="rId37" Type="http://schemas.openxmlformats.org/officeDocument/2006/relationships/oleObject" Target="../embeddings/oleObject84.bin"/><Relationship Id="rId40" Type="http://schemas.openxmlformats.org/officeDocument/2006/relationships/image" Target="../media/image96.wmf"/><Relationship Id="rId45" Type="http://schemas.openxmlformats.org/officeDocument/2006/relationships/oleObject" Target="../embeddings/oleObject88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90.wmf"/><Relationship Id="rId36" Type="http://schemas.openxmlformats.org/officeDocument/2006/relationships/image" Target="../media/image94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75.bin"/><Relationship Id="rId31" Type="http://schemas.openxmlformats.org/officeDocument/2006/relationships/oleObject" Target="../embeddings/oleObject81.bin"/><Relationship Id="rId44" Type="http://schemas.openxmlformats.org/officeDocument/2006/relationships/image" Target="../media/image98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35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91.wmf"/><Relationship Id="rId35" Type="http://schemas.openxmlformats.org/officeDocument/2006/relationships/oleObject" Target="../embeddings/oleObject83.bin"/><Relationship Id="rId43" Type="http://schemas.openxmlformats.org/officeDocument/2006/relationships/oleObject" Target="../embeddings/oleObject87.bin"/><Relationship Id="rId8" Type="http://schemas.openxmlformats.org/officeDocument/2006/relationships/image" Target="../media/image83.wmf"/><Relationship Id="rId3" Type="http://schemas.openxmlformats.org/officeDocument/2006/relationships/oleObject" Target="../embeddings/oleObject6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33" Type="http://schemas.openxmlformats.org/officeDocument/2006/relationships/oleObject" Target="../embeddings/oleObject82.bin"/><Relationship Id="rId38" Type="http://schemas.openxmlformats.org/officeDocument/2006/relationships/image" Target="../media/image95.wmf"/><Relationship Id="rId46" Type="http://schemas.openxmlformats.org/officeDocument/2006/relationships/image" Target="../media/image99.wmf"/><Relationship Id="rId20" Type="http://schemas.openxmlformats.org/officeDocument/2006/relationships/image" Target="../media/image87.wmf"/><Relationship Id="rId41" Type="http://schemas.openxmlformats.org/officeDocument/2006/relationships/oleObject" Target="../embeddings/oleObject8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96.bin"/><Relationship Id="rId26" Type="http://schemas.openxmlformats.org/officeDocument/2006/relationships/oleObject" Target="../embeddings/oleObject100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06.wmf"/><Relationship Id="rId25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29" Type="http://schemas.openxmlformats.org/officeDocument/2006/relationships/image" Target="../media/image112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3.wmf"/><Relationship Id="rId24" Type="http://schemas.openxmlformats.org/officeDocument/2006/relationships/oleObject" Target="../embeddings/oleObject99.bin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09.wmf"/><Relationship Id="rId28" Type="http://schemas.openxmlformats.org/officeDocument/2006/relationships/oleObject" Target="../embeddings/oleObject101.bin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107.wmf"/><Relationship Id="rId31" Type="http://schemas.openxmlformats.org/officeDocument/2006/relationships/image" Target="../media/image113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Relationship Id="rId27" Type="http://schemas.openxmlformats.org/officeDocument/2006/relationships/image" Target="../media/image111.wmf"/><Relationship Id="rId30" Type="http://schemas.openxmlformats.org/officeDocument/2006/relationships/oleObject" Target="../embeddings/oleObject102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10.bin"/><Relationship Id="rId26" Type="http://schemas.openxmlformats.org/officeDocument/2006/relationships/oleObject" Target="../embeddings/oleObject114.bin"/><Relationship Id="rId3" Type="http://schemas.openxmlformats.org/officeDocument/2006/relationships/image" Target="../media/image130.png"/><Relationship Id="rId21" Type="http://schemas.openxmlformats.org/officeDocument/2006/relationships/image" Target="../media/image122.wmf"/><Relationship Id="rId34" Type="http://schemas.openxmlformats.org/officeDocument/2006/relationships/oleObject" Target="../embeddings/oleObject118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33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29" Type="http://schemas.openxmlformats.org/officeDocument/2006/relationships/image" Target="../media/image126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113.bin"/><Relationship Id="rId32" Type="http://schemas.openxmlformats.org/officeDocument/2006/relationships/oleObject" Target="../embeddings/oleObject117.bin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28" Type="http://schemas.openxmlformats.org/officeDocument/2006/relationships/oleObject" Target="../embeddings/oleObject115.bin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21.wmf"/><Relationship Id="rId31" Type="http://schemas.openxmlformats.org/officeDocument/2006/relationships/image" Target="../media/image127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116.bin"/><Relationship Id="rId35" Type="http://schemas.openxmlformats.org/officeDocument/2006/relationships/image" Target="../media/image129.wmf"/><Relationship Id="rId8" Type="http://schemas.openxmlformats.org/officeDocument/2006/relationships/oleObject" Target="../embeddings/oleObject10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21.bin"/><Relationship Id="rId26" Type="http://schemas.openxmlformats.org/officeDocument/2006/relationships/image" Target="../media/image132.wmf"/><Relationship Id="rId3" Type="http://schemas.openxmlformats.org/officeDocument/2006/relationships/image" Target="../media/image130.png"/><Relationship Id="rId21" Type="http://schemas.openxmlformats.org/officeDocument/2006/relationships/oleObject" Target="../embeddings/oleObject123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20.wmf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2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7.wmf"/><Relationship Id="rId24" Type="http://schemas.openxmlformats.org/officeDocument/2006/relationships/image" Target="../media/image131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oleObject" Target="../embeddings/oleObject125.bin"/><Relationship Id="rId28" Type="http://schemas.openxmlformats.org/officeDocument/2006/relationships/image" Target="../media/image133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24.bin"/><Relationship Id="rId27" Type="http://schemas.openxmlformats.org/officeDocument/2006/relationships/oleObject" Target="../embeddings/oleObject12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38.wmf"/><Relationship Id="rId3" Type="http://schemas.openxmlformats.org/officeDocument/2006/relationships/oleObject" Target="../embeddings/oleObject128.bin"/><Relationship Id="rId7" Type="http://schemas.openxmlformats.org/officeDocument/2006/relationships/image" Target="../media/image139.png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5.wmf"/><Relationship Id="rId11" Type="http://schemas.openxmlformats.org/officeDocument/2006/relationships/image" Target="../media/image137.wmf"/><Relationship Id="rId5" Type="http://schemas.openxmlformats.org/officeDocument/2006/relationships/oleObject" Target="../embeddings/oleObject129.bin"/><Relationship Id="rId10" Type="http://schemas.openxmlformats.org/officeDocument/2006/relationships/oleObject" Target="../embeddings/oleObject131.bin"/><Relationship Id="rId4" Type="http://schemas.openxmlformats.org/officeDocument/2006/relationships/image" Target="../media/image134.wmf"/><Relationship Id="rId9" Type="http://schemas.openxmlformats.org/officeDocument/2006/relationships/image" Target="../media/image13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9.png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2.png"/><Relationship Id="rId5" Type="http://schemas.openxmlformats.org/officeDocument/2006/relationships/image" Target="../media/image120.wmf"/><Relationship Id="rId10" Type="http://schemas.openxmlformats.org/officeDocument/2006/relationships/image" Target="../media/image141.wmf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3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4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24.gif"/><Relationship Id="rId3" Type="http://schemas.openxmlformats.org/officeDocument/2006/relationships/image" Target="../media/image153.png"/><Relationship Id="rId7" Type="http://schemas.openxmlformats.org/officeDocument/2006/relationships/image" Target="../media/image150.wmf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5" Type="http://schemas.openxmlformats.org/officeDocument/2006/relationships/image" Target="../media/image154.jpeg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51.wmf"/><Relationship Id="rId1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55.wmf"/><Relationship Id="rId18" Type="http://schemas.openxmlformats.org/officeDocument/2006/relationships/image" Target="../media/image139.png"/><Relationship Id="rId26" Type="http://schemas.openxmlformats.org/officeDocument/2006/relationships/image" Target="../media/image160.wmf"/><Relationship Id="rId3" Type="http://schemas.openxmlformats.org/officeDocument/2006/relationships/image" Target="../media/image161.png"/><Relationship Id="rId21" Type="http://schemas.openxmlformats.org/officeDocument/2006/relationships/oleObject" Target="../embeddings/oleObject149.bin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57.wmf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48.bin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92.wmf"/><Relationship Id="rId24" Type="http://schemas.openxmlformats.org/officeDocument/2006/relationships/image" Target="../media/image159.wmf"/><Relationship Id="rId5" Type="http://schemas.openxmlformats.org/officeDocument/2006/relationships/image" Target="../media/image91.wmf"/><Relationship Id="rId15" Type="http://schemas.openxmlformats.org/officeDocument/2006/relationships/image" Target="../media/image156.wmf"/><Relationship Id="rId23" Type="http://schemas.openxmlformats.org/officeDocument/2006/relationships/oleObject" Target="../embeddings/oleObject150.bin"/><Relationship Id="rId10" Type="http://schemas.openxmlformats.org/officeDocument/2006/relationships/oleObject" Target="../embeddings/oleObject81.bin"/><Relationship Id="rId19" Type="http://schemas.openxmlformats.org/officeDocument/2006/relationships/oleObject" Target="../embeddings/oleObject109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47.bin"/><Relationship Id="rId22" Type="http://schemas.openxmlformats.org/officeDocument/2006/relationships/image" Target="../media/image15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26.emf"/><Relationship Id="rId21" Type="http://schemas.openxmlformats.org/officeDocument/2006/relationships/image" Target="../media/image105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09.wmf"/><Relationship Id="rId5" Type="http://schemas.openxmlformats.org/officeDocument/2006/relationships/image" Target="../media/image162.wmf"/><Relationship Id="rId15" Type="http://schemas.openxmlformats.org/officeDocument/2006/relationships/image" Target="../media/image165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5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f.eu/about/synchrotron-science/synchrotron" TargetMode="External"/><Relationship Id="rId2" Type="http://schemas.openxmlformats.org/officeDocument/2006/relationships/image" Target="../media/image169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72.wmf"/><Relationship Id="rId18" Type="http://schemas.openxmlformats.org/officeDocument/2006/relationships/oleObject" Target="../embeddings/oleObject161.bin"/><Relationship Id="rId3" Type="http://schemas.openxmlformats.org/officeDocument/2006/relationships/oleObject" Target="../embeddings/oleObject156.bin"/><Relationship Id="rId21" Type="http://schemas.openxmlformats.org/officeDocument/2006/relationships/image" Target="../media/image175.wmf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4.wmf"/><Relationship Id="rId11" Type="http://schemas.openxmlformats.org/officeDocument/2006/relationships/image" Target="../media/image171.wmf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173.wmf"/><Relationship Id="rId23" Type="http://schemas.openxmlformats.org/officeDocument/2006/relationships/image" Target="../media/image176.wmf"/><Relationship Id="rId10" Type="http://schemas.openxmlformats.org/officeDocument/2006/relationships/oleObject" Target="../embeddings/oleObject157.bin"/><Relationship Id="rId19" Type="http://schemas.openxmlformats.org/officeDocument/2006/relationships/image" Target="../media/image174.wmf"/><Relationship Id="rId4" Type="http://schemas.openxmlformats.org/officeDocument/2006/relationships/image" Target="../media/image170.wmf"/><Relationship Id="rId9" Type="http://schemas.openxmlformats.org/officeDocument/2006/relationships/image" Target="../media/image177.jpeg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7.bin"/><Relationship Id="rId3" Type="http://schemas.openxmlformats.org/officeDocument/2006/relationships/image" Target="../media/image12.emf"/><Relationship Id="rId21" Type="http://schemas.openxmlformats.org/officeDocument/2006/relationships/image" Target="../media/image15.emf"/><Relationship Id="rId34" Type="http://schemas.openxmlformats.org/officeDocument/2006/relationships/oleObject" Target="../embeddings/oleObject9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01.png"/><Relationship Id="rId33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14.png"/><Relationship Id="rId2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image" Target="../media/image100.png"/><Relationship Id="rId32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23" Type="http://schemas.openxmlformats.org/officeDocument/2006/relationships/image" Target="../media/image99.png"/><Relationship Id="rId28" Type="http://schemas.openxmlformats.org/officeDocument/2006/relationships/oleObject" Target="../embeddings/oleObject7.bin"/><Relationship Id="rId36" Type="http://schemas.openxmlformats.org/officeDocument/2006/relationships/oleObject" Target="../embeddings/oleObject910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31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12.png"/><Relationship Id="rId22" Type="http://schemas.openxmlformats.org/officeDocument/2006/relationships/image" Target="../media/image98.png"/><Relationship Id="rId27" Type="http://schemas.openxmlformats.org/officeDocument/2006/relationships/image" Target="../media/image9.wmf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11.w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573088" y="1771650"/>
            <a:ext cx="7772400" cy="1331913"/>
          </a:xfrm>
        </p:spPr>
        <p:txBody>
          <a:bodyPr/>
          <a:lstStyle/>
          <a:p>
            <a:pPr eaLnBrk="1" hangingPunct="1"/>
            <a:r>
              <a:rPr lang="fi-FI" dirty="0" smtClean="0"/>
              <a:t>PHYS-C0240 Materiaalifysiikka (5op), Kevät 2019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573088" y="3505200"/>
            <a:ext cx="6284912" cy="197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 dirty="0" err="1"/>
              <a:t>Emppu</a:t>
            </a:r>
            <a:r>
              <a:rPr lang="fi-FI" sz="2000" dirty="0"/>
              <a:t> </a:t>
            </a:r>
            <a:r>
              <a:rPr lang="fi-FI" sz="2000" dirty="0" smtClean="0"/>
              <a:t>Salonen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smtClean="0"/>
              <a:t>Martti Puska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err="1" smtClean="0"/>
              <a:t>Kristoffer</a:t>
            </a:r>
            <a:r>
              <a:rPr lang="fi-FI" sz="2000" dirty="0" smtClean="0"/>
              <a:t> </a:t>
            </a:r>
            <a:r>
              <a:rPr lang="fi-FI" sz="2000" dirty="0" err="1" smtClean="0"/>
              <a:t>Simula</a:t>
            </a:r>
            <a:endParaRPr lang="fi-FI" sz="2000" dirty="0" smtClean="0"/>
          </a:p>
          <a:p>
            <a:pPr eaLnBrk="1" hangingPunct="1">
              <a:lnSpc>
                <a:spcPct val="80000"/>
              </a:lnSpc>
            </a:pPr>
            <a:endParaRPr lang="fi-FI" sz="2000" dirty="0" smtClean="0"/>
          </a:p>
          <a:p>
            <a:pPr eaLnBrk="1" hangingPunct="1">
              <a:lnSpc>
                <a:spcPct val="80000"/>
              </a:lnSpc>
            </a:pPr>
            <a:r>
              <a:rPr lang="fi-FI" sz="2000" dirty="0" smtClean="0"/>
              <a:t>Luento 5, torstai 16.5.2019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smtClean="0"/>
              <a:t>OSA 2</a:t>
            </a:r>
            <a:r>
              <a:rPr lang="fi-FI" sz="2000" dirty="0"/>
              <a:t>: Sironta </a:t>
            </a:r>
            <a:r>
              <a:rPr lang="fi-FI" sz="2000" dirty="0" smtClean="0"/>
              <a:t>kidehilasta</a:t>
            </a:r>
            <a:endParaRPr lang="fi-FI" sz="2000" dirty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5088" y="5961063"/>
            <a:ext cx="1960562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65592" y="5961063"/>
            <a:ext cx="287846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sz="1800" dirty="0" smtClean="0"/>
              <a:t>1</a:t>
            </a:r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62263" y="6137275"/>
            <a:ext cx="2027237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7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3088" y="5961063"/>
            <a:ext cx="2047875" cy="17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8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301956" y="5562599"/>
            <a:ext cx="8537244" cy="1020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407217" y="21544"/>
            <a:ext cx="3955407" cy="57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Sironnan</a:t>
            </a:r>
            <a:r>
              <a:rPr lang="en-US" sz="3200" b="1" dirty="0" smtClean="0">
                <a:solidFill>
                  <a:srgbClr val="FF7900"/>
                </a:solidFill>
              </a:rPr>
              <a:t> Laue-</a:t>
            </a:r>
            <a:r>
              <a:rPr lang="en-US" sz="3200" b="1" dirty="0" err="1" smtClean="0">
                <a:solidFill>
                  <a:srgbClr val="FF7900"/>
                </a:solidFill>
              </a:rPr>
              <a:t>ehto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80391" y="683741"/>
            <a:ext cx="1813317" cy="646331"/>
            <a:chOff x="526695" y="808099"/>
            <a:chExt cx="1813317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526695" y="808099"/>
              <a:ext cx="1813317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Kaksi sirottajaa,</a:t>
              </a:r>
            </a:p>
            <a:p>
              <a:r>
                <a:rPr lang="fi-FI" dirty="0" smtClean="0"/>
                <a:t>väli = vektori </a:t>
              </a:r>
              <a:r>
                <a:rPr lang="fi-FI" b="1" dirty="0"/>
                <a:t>r</a:t>
              </a:r>
              <a:r>
                <a:rPr lang="fi-FI" dirty="0" smtClean="0"/>
                <a:t> 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28954" y="1400523"/>
              <a:ext cx="64373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 flipH="1">
            <a:off x="2545688" y="683740"/>
            <a:ext cx="2918765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Tuleva tasoaalto, </a:t>
            </a:r>
            <a:r>
              <a:rPr lang="fi-FI" dirty="0" err="1" smtClean="0"/>
              <a:t>aaltov</a:t>
            </a:r>
            <a:r>
              <a:rPr lang="fi-FI" dirty="0" smtClean="0"/>
              <a:t>. </a:t>
            </a:r>
            <a:r>
              <a:rPr lang="fi-FI" b="1" dirty="0" smtClean="0"/>
              <a:t>k</a:t>
            </a:r>
          </a:p>
          <a:p>
            <a:r>
              <a:rPr lang="fi-FI" dirty="0" smtClean="0"/>
              <a:t>Heijastunut </a:t>
            </a:r>
            <a:r>
              <a:rPr lang="fi-FI" b="1" dirty="0" smtClean="0"/>
              <a:t>k´</a:t>
            </a:r>
            <a:r>
              <a:rPr lang="fi-FI" dirty="0" smtClean="0"/>
              <a:t>  </a:t>
            </a:r>
            <a:endParaRPr lang="fi-FI" dirty="0"/>
          </a:p>
        </p:txBody>
      </p:sp>
      <p:sp>
        <p:nvSpPr>
          <p:cNvPr id="80" name="TextBox 79"/>
          <p:cNvSpPr txBox="1"/>
          <p:nvPr/>
        </p:nvSpPr>
        <p:spPr>
          <a:xfrm flipH="1">
            <a:off x="5817052" y="681996"/>
            <a:ext cx="242420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Elastinen sironta</a:t>
            </a:r>
          </a:p>
          <a:p>
            <a:r>
              <a:rPr lang="fi-FI" b="1" dirty="0" smtClean="0"/>
              <a:t>|k| =</a:t>
            </a:r>
            <a:r>
              <a:rPr lang="fi-FI" dirty="0" smtClean="0"/>
              <a:t> |</a:t>
            </a:r>
            <a:r>
              <a:rPr lang="fi-FI" b="1" dirty="0" smtClean="0"/>
              <a:t>k´|</a:t>
            </a:r>
            <a:r>
              <a:rPr lang="fi-FI" dirty="0" smtClean="0"/>
              <a:t>  </a:t>
            </a:r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9502" y="3844480"/>
            <a:ext cx="4924868" cy="2106252"/>
            <a:chOff x="319502" y="3844480"/>
            <a:chExt cx="4924868" cy="2106252"/>
          </a:xfrm>
        </p:grpSpPr>
        <p:grpSp>
          <p:nvGrpSpPr>
            <p:cNvPr id="103" name="Group 102"/>
            <p:cNvGrpSpPr/>
            <p:nvPr/>
          </p:nvGrpSpPr>
          <p:grpSpPr>
            <a:xfrm>
              <a:off x="319502" y="3844480"/>
              <a:ext cx="4924868" cy="2106252"/>
              <a:chOff x="297644" y="3902915"/>
              <a:chExt cx="4924868" cy="210625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97644" y="3902915"/>
                <a:ext cx="4924868" cy="2106252"/>
                <a:chOff x="173284" y="3522526"/>
                <a:chExt cx="4924868" cy="2106252"/>
              </a:xfrm>
            </p:grpSpPr>
            <p:graphicFrame>
              <p:nvGraphicFramePr>
                <p:cNvPr id="87" name="Object 8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202906" y="3941053"/>
                <a:ext cx="503238" cy="2936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9712" name="Equation" r:id="rId3" imgW="380880" imgH="203040" progId="Equation.DSMT4">
                        <p:embed/>
                      </p:oleObj>
                    </mc:Choice>
                    <mc:Fallback>
                      <p:oleObj name="Equation" r:id="rId3" imgW="380880" imgH="203040" progId="Equation.DSMT4">
                        <p:embed/>
                        <p:pic>
                          <p:nvPicPr>
                            <p:cNvPr id="87" name="Object 8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02906" y="3941053"/>
                              <a:ext cx="503238" cy="293687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8" name="TextBox 87"/>
                <p:cNvSpPr txBox="1"/>
                <p:nvPr/>
              </p:nvSpPr>
              <p:spPr>
                <a:xfrm>
                  <a:off x="4092749" y="3522526"/>
                  <a:ext cx="1005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Kidehila</a:t>
                  </a:r>
                  <a:endParaRPr lang="fi-FI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73284" y="4545101"/>
                  <a:ext cx="36172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Konstruktiivinen interferenssi sironnoille kaikista hilapisteistä </a:t>
                  </a:r>
                  <a:endParaRPr lang="fi-FI" dirty="0"/>
                </a:p>
              </p:txBody>
            </p:sp>
            <p:graphicFrame>
              <p:nvGraphicFramePr>
                <p:cNvPr id="75" name="Object 7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50589" y="5279528"/>
                <a:ext cx="3136900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9713" name="Equation" r:id="rId5" imgW="2374560" imgH="241200" progId="Equation.DSMT4">
                        <p:embed/>
                      </p:oleObj>
                    </mc:Choice>
                    <mc:Fallback>
                      <p:oleObj name="Equation" r:id="rId5" imgW="2374560" imgH="241200" progId="Equation.DSMT4">
                        <p:embed/>
                        <p:pic>
                          <p:nvPicPr>
                            <p:cNvPr id="75" name="Object 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589" y="5279528"/>
                              <a:ext cx="3136900" cy="34925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4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2" name="Right Arrow 101"/>
              <p:cNvSpPr/>
              <p:nvPr/>
            </p:nvSpPr>
            <p:spPr>
              <a:xfrm rot="19014655" flipH="1">
                <a:off x="3880840" y="4851496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477671" y="5484126"/>
              <a:ext cx="201899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86692" y="1602419"/>
            <a:ext cx="3456629" cy="731382"/>
            <a:chOff x="386692" y="1602419"/>
            <a:chExt cx="3456629" cy="731382"/>
          </a:xfrm>
        </p:grpSpPr>
        <p:sp>
          <p:nvSpPr>
            <p:cNvPr id="78" name="TextBox 77"/>
            <p:cNvSpPr txBox="1"/>
            <p:nvPr/>
          </p:nvSpPr>
          <p:spPr>
            <a:xfrm>
              <a:off x="386692" y="1602419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Matkaero aallon osien välillä:</a:t>
              </a:r>
              <a:endParaRPr lang="fi-FI" dirty="0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485758" y="1957563"/>
            <a:ext cx="335756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714" name="Equation" r:id="rId7" imgW="2031840" imgH="228600" progId="Equation.DSMT4">
                    <p:embed/>
                  </p:oleObj>
                </mc:Choice>
                <mc:Fallback>
                  <p:oleObj name="Equation" r:id="rId7" imgW="2031840" imgH="228600" progId="Equation.DSMT4">
                    <p:embed/>
                    <p:pic>
                      <p:nvPicPr>
                        <p:cNvPr id="71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58" y="1957563"/>
                          <a:ext cx="3357563" cy="3762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237484" y="2533826"/>
            <a:ext cx="2646878" cy="1104578"/>
            <a:chOff x="1079223" y="2533826"/>
            <a:chExt cx="2646878" cy="1104578"/>
          </a:xfrm>
        </p:grpSpPr>
        <p:grpSp>
          <p:nvGrpSpPr>
            <p:cNvPr id="99" name="Group 98"/>
            <p:cNvGrpSpPr/>
            <p:nvPr/>
          </p:nvGrpSpPr>
          <p:grpSpPr>
            <a:xfrm>
              <a:off x="1079223" y="2533826"/>
              <a:ext cx="2646878" cy="722955"/>
              <a:chOff x="1079223" y="2533826"/>
              <a:chExt cx="2646878" cy="722955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079223" y="2887449"/>
                <a:ext cx="2646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Intensiteettimaksimi kun</a:t>
                </a:r>
                <a:endParaRPr lang="fi-FI" dirty="0"/>
              </a:p>
            </p:txBody>
          </p:sp>
          <p:sp>
            <p:nvSpPr>
              <p:cNvPr id="97" name="Right Arrow 96"/>
              <p:cNvSpPr/>
              <p:nvPr/>
            </p:nvSpPr>
            <p:spPr>
              <a:xfrm rot="13655216" flipH="1">
                <a:off x="1406269" y="2637651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72" name="Object 71"/>
            <p:cNvGraphicFramePr>
              <a:graphicFrameLocks noChangeAspect="1"/>
            </p:cNvGraphicFramePr>
            <p:nvPr>
              <p:extLst/>
            </p:nvPr>
          </p:nvGraphicFramePr>
          <p:xfrm>
            <a:off x="1205406" y="3262167"/>
            <a:ext cx="230822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715" name="Equation" r:id="rId9" imgW="1396800" imgH="228600" progId="Equation.DSMT4">
                    <p:embed/>
                  </p:oleObj>
                </mc:Choice>
                <mc:Fallback>
                  <p:oleObj name="Equation" r:id="rId9" imgW="1396800" imgH="228600" progId="Equation.DSMT4">
                    <p:embed/>
                    <p:pic>
                      <p:nvPicPr>
                        <p:cNvPr id="72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5406" y="3262167"/>
                          <a:ext cx="2308225" cy="37623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93181" y="3057525"/>
            <a:ext cx="3832023" cy="1544420"/>
            <a:chOff x="93181" y="3057525"/>
            <a:chExt cx="3832023" cy="1544420"/>
          </a:xfrm>
        </p:grpSpPr>
        <p:sp>
          <p:nvSpPr>
            <p:cNvPr id="98" name="Right Arrow 97"/>
            <p:cNvSpPr/>
            <p:nvPr/>
          </p:nvSpPr>
          <p:spPr>
            <a:xfrm rot="10800000" flipH="1">
              <a:off x="858798" y="412961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890226"/>
                </p:ext>
              </p:extLst>
            </p:nvPr>
          </p:nvGraphicFramePr>
          <p:xfrm>
            <a:off x="93181" y="3057525"/>
            <a:ext cx="119697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716" name="Equation" r:id="rId11" imgW="723600" imgH="431640" progId="Equation.DSMT4">
                    <p:embed/>
                  </p:oleObj>
                </mc:Choice>
                <mc:Fallback>
                  <p:oleObj name="Equation" r:id="rId11" imgW="723600" imgH="431640" progId="Equation.DSMT4">
                    <p:embed/>
                    <p:pic>
                      <p:nvPicPr>
                        <p:cNvPr id="73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81" y="3057525"/>
                          <a:ext cx="1196975" cy="7112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261230"/>
                </p:ext>
              </p:extLst>
            </p:nvPr>
          </p:nvGraphicFramePr>
          <p:xfrm>
            <a:off x="1321704" y="3808195"/>
            <a:ext cx="260350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717" name="Equation" r:id="rId13" imgW="1574640" imgH="482400" progId="Equation.DSMT4">
                    <p:embed/>
                  </p:oleObj>
                </mc:Choice>
                <mc:Fallback>
                  <p:oleObj name="Equation" r:id="rId13" imgW="1574640" imgH="482400" progId="Equation.DSMT4">
                    <p:embed/>
                    <p:pic>
                      <p:nvPicPr>
                        <p:cNvPr id="7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1704" y="3808195"/>
                          <a:ext cx="2603500" cy="79375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68"/>
          <p:cNvGrpSpPr/>
          <p:nvPr/>
        </p:nvGrpSpPr>
        <p:grpSpPr>
          <a:xfrm>
            <a:off x="5335357" y="1999782"/>
            <a:ext cx="3387592" cy="1993177"/>
            <a:chOff x="5259514" y="2050601"/>
            <a:chExt cx="3387592" cy="1993177"/>
          </a:xfrm>
        </p:grpSpPr>
        <p:grpSp>
          <p:nvGrpSpPr>
            <p:cNvPr id="76" name="Group 75"/>
            <p:cNvGrpSpPr/>
            <p:nvPr/>
          </p:nvGrpSpPr>
          <p:grpSpPr>
            <a:xfrm>
              <a:off x="5259514" y="2268000"/>
              <a:ext cx="3387592" cy="1775778"/>
              <a:chOff x="5259514" y="2268000"/>
              <a:chExt cx="3387592" cy="177577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6083663" y="2434356"/>
                <a:ext cx="1144669" cy="2748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275475" y="3311353"/>
                <a:ext cx="130238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326072" y="2396953"/>
                <a:ext cx="920868" cy="3244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5259514" y="3311353"/>
                <a:ext cx="9144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485774" y="3311353"/>
                <a:ext cx="1660653" cy="67068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228332" y="2461843"/>
                <a:ext cx="1142756" cy="46957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7079583" y="2320753"/>
                <a:ext cx="27605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66795" y="3158953"/>
                <a:ext cx="27605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>
              <a:xfrm flipV="1">
                <a:off x="6602423" y="2580916"/>
                <a:ext cx="517587" cy="6226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6504824" y="2441786"/>
                <a:ext cx="17824" cy="7171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6909751" y="2618319"/>
                <a:ext cx="238806" cy="845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15" name="Object 11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504635" y="3427066"/>
                  <a:ext cx="388938" cy="3698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79718" name="Equation" r:id="rId15" imgW="228501" imgH="215806" progId="Equation.DSMT4">
                          <p:embed/>
                        </p:oleObj>
                      </mc:Choice>
                      <mc:Fallback>
                        <p:oleObj name="Equation" r:id="rId15" imgW="228501" imgH="215806" progId="Equation.DSMT4">
                          <p:embed/>
                          <p:pic>
                            <p:nvPicPr>
                              <p:cNvPr id="63" name="Object 6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04635" y="3427066"/>
                                <a:ext cx="388938" cy="36988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3" name="Object 6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10890523"/>
                      </p:ext>
                    </p:extLst>
                  </p:nvPr>
                </p:nvGraphicFramePr>
                <p:xfrm>
                  <a:off x="6504635" y="3427066"/>
                  <a:ext cx="388938" cy="36988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26015" name="Kaava" r:id="rId19" imgW="228501" imgH="215806" progId="Equation.3">
                          <p:embed/>
                        </p:oleObj>
                      </mc:Choice>
                      <mc:Fallback>
                        <p:oleObj name="Kaava" r:id="rId19" imgW="228501" imgH="215806" progId="Equation.3">
                          <p:embed/>
                          <p:pic>
                            <p:nvPicPr>
                              <p:cNvPr id="48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04635" y="3427066"/>
                                <a:ext cx="388938" cy="36988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cxnSp>
            <p:nvCxnSpPr>
              <p:cNvPr id="116" name="Straight Arrow Connector 115"/>
              <p:cNvCxnSpPr/>
              <p:nvPr/>
            </p:nvCxnSpPr>
            <p:spPr>
              <a:xfrm>
                <a:off x="7276268" y="3620193"/>
                <a:ext cx="1001358" cy="42358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7645748" y="2634652"/>
                <a:ext cx="1001358" cy="42358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18" name="Object 11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85090" y="2406598"/>
                  <a:ext cx="258762" cy="3698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79719" name="Kaava" r:id="rId21" imgW="152280" imgH="215640" progId="Equation.3">
                          <p:embed/>
                        </p:oleObj>
                      </mc:Choice>
                      <mc:Fallback>
                        <p:oleObj name="Kaava" r:id="rId21" imgW="152280" imgH="215640" progId="Equation.3">
                          <p:embed/>
                          <p:pic>
                            <p:nvPicPr>
                              <p:cNvPr id="66" name="Object 6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85090" y="2406598"/>
                                <a:ext cx="258762" cy="3698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6" name="Object 6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17764088"/>
                      </p:ext>
                    </p:extLst>
                  </p:nvPr>
                </p:nvGraphicFramePr>
                <p:xfrm>
                  <a:off x="6685090" y="2406598"/>
                  <a:ext cx="258762" cy="3698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26016" name="Kaava" r:id="rId23" imgW="152280" imgH="215640" progId="Equation.3">
                          <p:embed/>
                        </p:oleObj>
                      </mc:Choice>
                      <mc:Fallback>
                        <p:oleObj name="Kaava" r:id="rId23" imgW="152280" imgH="215640" progId="Equation.3">
                          <p:embed/>
                          <p:pic>
                            <p:nvPicPr>
                              <p:cNvPr id="54" name="Object 5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85090" y="2406598"/>
                                <a:ext cx="258762" cy="3698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>
                  <a:xfrm>
                    <a:off x="7940167" y="2268000"/>
                    <a:ext cx="447879" cy="4103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oMath>
                      </m:oMathPara>
                    </a14:m>
                    <a:endParaRPr lang="fi-FI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0167" y="2268000"/>
                    <a:ext cx="447879" cy="41030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i-FI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9" name="Object 7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609714" y="2105437"/>
                <a:ext cx="314325" cy="3632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9720" name="Equation" r:id="rId26" imgW="215640" imgH="228600" progId="Equation.DSMT4">
                        <p:embed/>
                      </p:oleObj>
                    </mc:Choice>
                    <mc:Fallback>
                      <p:oleObj name="Equation" r:id="rId26" imgW="215640" imgH="228600" progId="Equation.DSMT4">
                        <p:embed/>
                        <p:pic>
                          <p:nvPicPr>
                            <p:cNvPr id="84" name="Object 8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09714" y="2105437"/>
                              <a:ext cx="314325" cy="36322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4" name="Object 8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736718"/>
                    </p:ext>
                  </p:extLst>
                </p:nvPr>
              </p:nvGraphicFramePr>
              <p:xfrm>
                <a:off x="6609714" y="2105437"/>
                <a:ext cx="314325" cy="3632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6029" name="Equation" r:id="rId28" imgW="215640" imgH="228600" progId="Equation.DSMT4">
                        <p:embed/>
                      </p:oleObj>
                    </mc:Choice>
                    <mc:Fallback>
                      <p:oleObj name="Equation" r:id="rId28" imgW="215640" imgH="228600" progId="Equation.DSMT4">
                        <p:embed/>
                        <p:pic>
                          <p:nvPicPr>
                            <p:cNvPr id="87" name="Object 8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09714" y="2105437"/>
                              <a:ext cx="314325" cy="36322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574129" y="2050601"/>
                <a:ext cx="202565" cy="344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9721" name="Equation" r:id="rId30" imgW="139680" imgH="215640" progId="Equation.DSMT4">
                        <p:embed/>
                      </p:oleObj>
                    </mc:Choice>
                    <mc:Fallback>
                      <p:oleObj name="Equation" r:id="rId30" imgW="139680" imgH="215640" progId="Equation.DSMT4">
                        <p:embed/>
                        <p:pic>
                          <p:nvPicPr>
                            <p:cNvPr id="106" name="Object 10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74129" y="2050601"/>
                              <a:ext cx="202565" cy="3440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6" name="Object 1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09885919"/>
                    </p:ext>
                  </p:extLst>
                </p:nvPr>
              </p:nvGraphicFramePr>
              <p:xfrm>
                <a:off x="5574129" y="2050601"/>
                <a:ext cx="202565" cy="344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6030" name="Equation" r:id="rId32" imgW="139680" imgH="215640" progId="Equation.DSMT4">
                        <p:embed/>
                      </p:oleObj>
                    </mc:Choice>
                    <mc:Fallback>
                      <p:oleObj name="Equation" r:id="rId32" imgW="139680" imgH="215640" progId="Equation.DSMT4">
                        <p:embed/>
                        <p:pic>
                          <p:nvPicPr>
                            <p:cNvPr id="84" name="Object 8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74129" y="2050601"/>
                              <a:ext cx="202565" cy="3440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5" name="Object 8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669930" y="3038266"/>
                <a:ext cx="239236" cy="3632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9722" name="Equation" r:id="rId34" imgW="164880" imgH="228600" progId="Equation.DSMT4">
                        <p:embed/>
                      </p:oleObj>
                    </mc:Choice>
                    <mc:Fallback>
                      <p:oleObj name="Equation" r:id="rId34" imgW="164880" imgH="228600" progId="Equation.DSMT4">
                        <p:embed/>
                        <p:pic>
                          <p:nvPicPr>
                            <p:cNvPr id="108" name="Object 10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69930" y="3038266"/>
                              <a:ext cx="239236" cy="36322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8" name="Object 10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9640262"/>
                    </p:ext>
                  </p:extLst>
                </p:nvPr>
              </p:nvGraphicFramePr>
              <p:xfrm>
                <a:off x="6669930" y="3038266"/>
                <a:ext cx="239236" cy="3632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6031" name="Equation" r:id="rId36" imgW="164880" imgH="228600" progId="Equation.DSMT4">
                        <p:embed/>
                      </p:oleObj>
                    </mc:Choice>
                    <mc:Fallback>
                      <p:oleObj name="Equation" r:id="rId36" imgW="164880" imgH="228600" progId="Equation.DSMT4">
                        <p:embed/>
                        <p:pic>
                          <p:nvPicPr>
                            <p:cNvPr id="107" name="Object 10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69930" y="3038266"/>
                              <a:ext cx="239236" cy="36322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6" name="Object 8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598024" y="2722116"/>
                <a:ext cx="168275" cy="239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9723" name="Equation" r:id="rId38" imgW="126720" imgH="164880" progId="Equation.DSMT4">
                        <p:embed/>
                      </p:oleObj>
                    </mc:Choice>
                    <mc:Fallback>
                      <p:oleObj name="Equation" r:id="rId38" imgW="126720" imgH="164880" progId="Equation.DSMT4">
                        <p:embed/>
                        <p:pic>
                          <p:nvPicPr>
                            <p:cNvPr id="109" name="Object 10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98024" y="2722116"/>
                              <a:ext cx="168275" cy="239713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9" name="Object 10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086516"/>
                    </p:ext>
                  </p:extLst>
                </p:nvPr>
              </p:nvGraphicFramePr>
              <p:xfrm>
                <a:off x="6598024" y="2722116"/>
                <a:ext cx="168275" cy="239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6032" name="Equation" r:id="rId40" imgW="126720" imgH="164880" progId="Equation.DSMT4">
                        <p:embed/>
                      </p:oleObj>
                    </mc:Choice>
                    <mc:Fallback>
                      <p:oleObj name="Equation" r:id="rId40" imgW="126720" imgH="164880" progId="Equation.DSMT4">
                        <p:embed/>
                        <p:pic>
                          <p:nvPicPr>
                            <p:cNvPr id="107" name="Object 10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98024" y="2722116"/>
                              <a:ext cx="168275" cy="239713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006623" y="5146308"/>
            <a:ext cx="5113621" cy="1279625"/>
            <a:chOff x="4006623" y="5146308"/>
            <a:chExt cx="5113621" cy="1279625"/>
          </a:xfrm>
        </p:grpSpPr>
        <p:sp>
          <p:nvSpPr>
            <p:cNvPr id="67" name="TextBox 66"/>
            <p:cNvSpPr txBox="1"/>
            <p:nvPr/>
          </p:nvSpPr>
          <p:spPr>
            <a:xfrm>
              <a:off x="4006623" y="5280848"/>
              <a:ext cx="19416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Voimassa kaikille</a:t>
              </a:r>
            </a:p>
            <a:p>
              <a:r>
                <a:rPr lang="fi-FI" dirty="0" smtClean="0"/>
                <a:t>hilavektoreille </a:t>
              </a:r>
              <a:endParaRPr lang="fi-FI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742717" y="5146308"/>
              <a:ext cx="3377527" cy="1279625"/>
              <a:chOff x="5310313" y="5280848"/>
              <a:chExt cx="3377527" cy="1279625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5310313" y="5280848"/>
                <a:ext cx="3377527" cy="1279625"/>
                <a:chOff x="5310313" y="5280848"/>
                <a:chExt cx="3377527" cy="127962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5643417" y="5280848"/>
                  <a:ext cx="3044423" cy="1279625"/>
                  <a:chOff x="5368947" y="5252344"/>
                  <a:chExt cx="3044423" cy="1279625"/>
                </a:xfrm>
              </p:grpSpPr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5493016" y="5252344"/>
                    <a:ext cx="12234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dirty="0" err="1" smtClean="0"/>
                      <a:t>Laue</a:t>
                    </a:r>
                    <a:r>
                      <a:rPr lang="fi-FI" dirty="0" smtClean="0"/>
                      <a:t>-ehto</a:t>
                    </a:r>
                    <a:endParaRPr lang="fi-FI" dirty="0"/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5368947" y="6162637"/>
                    <a:ext cx="3044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dirty="0" err="1" smtClean="0"/>
                      <a:t>Laue</a:t>
                    </a:r>
                    <a:r>
                      <a:rPr lang="fi-FI" dirty="0" smtClean="0"/>
                      <a:t>: Kideliikemäärä säilyy!</a:t>
                    </a:r>
                    <a:endParaRPr lang="fi-FI" dirty="0"/>
                  </a:p>
                </p:txBody>
              </p:sp>
            </p:grpSp>
            <p:sp>
              <p:nvSpPr>
                <p:cNvPr id="124" name="Right Arrow 123"/>
                <p:cNvSpPr/>
                <p:nvPr/>
              </p:nvSpPr>
              <p:spPr>
                <a:xfrm rot="10800000" flipH="1">
                  <a:off x="5310313" y="5811569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122" name="Object 12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879574" y="5720069"/>
              <a:ext cx="1829826" cy="416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724" name="Equation" r:id="rId42" imgW="1041120" imgH="215640" progId="Equation.DSMT4">
                      <p:embed/>
                    </p:oleObj>
                  </mc:Choice>
                  <mc:Fallback>
                    <p:oleObj name="Equation" r:id="rId42" imgW="1041120" imgH="215640" progId="Equation.DSMT4">
                      <p:embed/>
                      <p:pic>
                        <p:nvPicPr>
                          <p:cNvPr id="82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9574" y="5720069"/>
                            <a:ext cx="1829826" cy="416254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073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583809" y="-13738"/>
            <a:ext cx="7658499" cy="57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Sironnan</a:t>
            </a:r>
            <a:r>
              <a:rPr lang="en-US" sz="3200" b="1" dirty="0" smtClean="0">
                <a:solidFill>
                  <a:srgbClr val="FF7900"/>
                </a:solidFill>
              </a:rPr>
              <a:t> Laue-</a:t>
            </a:r>
            <a:r>
              <a:rPr lang="en-US" sz="3200" b="1" dirty="0" err="1" smtClean="0">
                <a:solidFill>
                  <a:srgbClr val="FF7900"/>
                </a:solidFill>
              </a:rPr>
              <a:t>ehto</a:t>
            </a:r>
            <a:r>
              <a:rPr lang="en-US" sz="3200" b="1" dirty="0" smtClean="0">
                <a:solidFill>
                  <a:srgbClr val="FF7900"/>
                </a:solidFill>
              </a:rPr>
              <a:t>, </a:t>
            </a:r>
            <a:r>
              <a:rPr lang="en-US" sz="3200" b="1" dirty="0" err="1" smtClean="0">
                <a:solidFill>
                  <a:srgbClr val="FF7900"/>
                </a:solidFill>
              </a:rPr>
              <a:t>toinen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näkökulma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632396" y="1061209"/>
            <a:ext cx="2954447" cy="2152120"/>
            <a:chOff x="5380776" y="1631836"/>
            <a:chExt cx="2954447" cy="2152120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5400000">
              <a:off x="5803146" y="1251879"/>
              <a:ext cx="2109707" cy="2954447"/>
              <a:chOff x="1703" y="1820"/>
              <a:chExt cx="2377" cy="128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728" y="2112"/>
                <a:ext cx="2352" cy="1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2880" y="2130"/>
                <a:ext cx="1200" cy="480"/>
              </a:xfrm>
              <a:prstGeom prst="straightConnector1">
                <a:avLst/>
              </a:prstGeom>
              <a:noFill/>
              <a:ln w="28575" algn="ctr">
                <a:solidFill>
                  <a:schemeClr val="accent3"/>
                </a:solidFill>
                <a:prstDash val="lgDash"/>
                <a:round/>
                <a:headEnd/>
                <a:tailEnd type="stealth" w="lg" len="lg"/>
              </a:ln>
            </p:spPr>
          </p:cxn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1728" y="2130"/>
                <a:ext cx="1152" cy="480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271" y="2429"/>
                <a:ext cx="1222" cy="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703" y="2629"/>
                <a:ext cx="1200" cy="480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7"/>
              <p:cNvSpPr>
                <a:spLocks/>
              </p:cNvSpPr>
              <p:nvPr/>
            </p:nvSpPr>
            <p:spPr bwMode="auto">
              <a:xfrm rot="10640220">
                <a:off x="2664" y="2660"/>
                <a:ext cx="384" cy="116"/>
              </a:xfrm>
              <a:custGeom>
                <a:avLst/>
                <a:gdLst>
                  <a:gd name="T0" fmla="*/ 304800 w 609600"/>
                  <a:gd name="T1" fmla="*/ 0 h 685800"/>
                  <a:gd name="T2" fmla="*/ 304800 w 609600"/>
                  <a:gd name="T3" fmla="*/ 342900 h 685800"/>
                  <a:gd name="T4" fmla="*/ 609600 w 609600"/>
                  <a:gd name="T5" fmla="*/ 342900 h 685800"/>
                  <a:gd name="T6" fmla="*/ 11796480 60000 65536"/>
                  <a:gd name="T7" fmla="*/ 11796480 60000 65536"/>
                  <a:gd name="T8" fmla="*/ 5898240 60000 65536"/>
                  <a:gd name="T9" fmla="*/ 304800 w 609600"/>
                  <a:gd name="T10" fmla="*/ 0 h 685800"/>
                  <a:gd name="T11" fmla="*/ 609600 w 609600"/>
                  <a:gd name="T12" fmla="*/ 34290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9600" h="685800" stroke="0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  <a:lnTo>
                      <a:pt x="304800" y="342900"/>
                    </a:lnTo>
                    <a:close/>
                  </a:path>
                  <a:path w="609600" h="685800" fill="none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9" name="Arc 27"/>
              <p:cNvSpPr>
                <a:spLocks/>
              </p:cNvSpPr>
              <p:nvPr/>
            </p:nvSpPr>
            <p:spPr bwMode="auto">
              <a:xfrm rot="18201717">
                <a:off x="2704" y="2385"/>
                <a:ext cx="149" cy="300"/>
              </a:xfrm>
              <a:custGeom>
                <a:avLst/>
                <a:gdLst>
                  <a:gd name="T0" fmla="*/ 304800 w 609600"/>
                  <a:gd name="T1" fmla="*/ 0 h 685800"/>
                  <a:gd name="T2" fmla="*/ 304800 w 609600"/>
                  <a:gd name="T3" fmla="*/ 342900 h 685800"/>
                  <a:gd name="T4" fmla="*/ 609600 w 609600"/>
                  <a:gd name="T5" fmla="*/ 342900 h 685800"/>
                  <a:gd name="T6" fmla="*/ 11796480 60000 65536"/>
                  <a:gd name="T7" fmla="*/ 11796480 60000 65536"/>
                  <a:gd name="T8" fmla="*/ 5898240 60000 65536"/>
                  <a:gd name="T9" fmla="*/ 304800 w 609600"/>
                  <a:gd name="T10" fmla="*/ 0 h 685800"/>
                  <a:gd name="T11" fmla="*/ 609600 w 609600"/>
                  <a:gd name="T12" fmla="*/ 34290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9600" h="685800" stroke="0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  <a:lnTo>
                      <a:pt x="304800" y="342900"/>
                    </a:lnTo>
                    <a:close/>
                  </a:path>
                  <a:path w="609600" h="685800" fill="none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" name="Arc 27"/>
              <p:cNvSpPr>
                <a:spLocks/>
              </p:cNvSpPr>
              <p:nvPr/>
            </p:nvSpPr>
            <p:spPr bwMode="auto">
              <a:xfrm rot="21132200">
                <a:off x="2684" y="2403"/>
                <a:ext cx="501" cy="168"/>
              </a:xfrm>
              <a:custGeom>
                <a:avLst/>
                <a:gdLst>
                  <a:gd name="T0" fmla="*/ 304800 w 609600"/>
                  <a:gd name="T1" fmla="*/ 0 h 685800"/>
                  <a:gd name="T2" fmla="*/ 304800 w 609600"/>
                  <a:gd name="T3" fmla="*/ 342900 h 685800"/>
                  <a:gd name="T4" fmla="*/ 609600 w 609600"/>
                  <a:gd name="T5" fmla="*/ 342900 h 685800"/>
                  <a:gd name="T6" fmla="*/ 11796480 60000 65536"/>
                  <a:gd name="T7" fmla="*/ 11796480 60000 65536"/>
                  <a:gd name="T8" fmla="*/ 5898240 60000 65536"/>
                  <a:gd name="T9" fmla="*/ 304800 w 609600"/>
                  <a:gd name="T10" fmla="*/ 0 h 685800"/>
                  <a:gd name="T11" fmla="*/ 609600 w 609600"/>
                  <a:gd name="T12" fmla="*/ 34290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9600" h="685800" stroke="0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  <a:lnTo>
                      <a:pt x="304800" y="342900"/>
                    </a:lnTo>
                    <a:close/>
                  </a:path>
                  <a:path w="609600" h="685800" fill="none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142842" y="2091868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6999627" y="163183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k'</a:t>
              </a: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5808203" y="234533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i="1" dirty="0"/>
                <a:t>θ</a:t>
              </a:r>
              <a:endParaRPr lang="fi-FI" i="1" dirty="0"/>
            </a:p>
          </p:txBody>
        </p:sp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6797864" y="325142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7704909" y="3273461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31" name="TextBox 28"/>
            <p:cNvSpPr txBox="1">
              <a:spLocks noChangeArrowheads="1"/>
            </p:cNvSpPr>
            <p:nvPr/>
          </p:nvSpPr>
          <p:spPr bwMode="auto">
            <a:xfrm>
              <a:off x="6818224" y="2345335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i="1" dirty="0"/>
                <a:t>θ</a:t>
              </a:r>
              <a:endParaRPr lang="fi-FI" i="1" dirty="0"/>
            </a:p>
          </p:txBody>
        </p:sp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6943658" y="2792557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i="1" dirty="0"/>
                <a:t>θ</a:t>
              </a:r>
              <a:endParaRPr lang="fi-FI" i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24694" y="422980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</a:t>
            </a:r>
            <a:r>
              <a:rPr lang="fi-FI" dirty="0" err="1" smtClean="0">
                <a:sym typeface="Wingdings" panose="05000000000000000000" pitchFamily="2" charset="2"/>
              </a:rPr>
              <a:t>Bragg</a:t>
            </a:r>
            <a:r>
              <a:rPr lang="fi-FI" dirty="0" smtClean="0">
                <a:sym typeface="Wingdings" panose="05000000000000000000" pitchFamily="2" charset="2"/>
              </a:rPr>
              <a:t> &amp; </a:t>
            </a:r>
            <a:r>
              <a:rPr lang="fi-FI" dirty="0" err="1" smtClean="0">
                <a:sym typeface="Wingdings" panose="05000000000000000000" pitchFamily="2" charset="2"/>
              </a:rPr>
              <a:t>Laue</a:t>
            </a:r>
            <a:r>
              <a:rPr lang="fi-FI" dirty="0" smtClean="0">
                <a:sym typeface="Wingdings" panose="05000000000000000000" pitchFamily="2" charset="2"/>
              </a:rPr>
              <a:t> &amp; Miller relaatio</a:t>
            </a:r>
            <a:endParaRPr lang="fi-FI" dirty="0"/>
          </a:p>
        </p:txBody>
      </p:sp>
      <p:grpSp>
        <p:nvGrpSpPr>
          <p:cNvPr id="60" name="Group 59"/>
          <p:cNvGrpSpPr/>
          <p:nvPr/>
        </p:nvGrpSpPr>
        <p:grpSpPr>
          <a:xfrm>
            <a:off x="252116" y="813778"/>
            <a:ext cx="3657405" cy="821796"/>
            <a:chOff x="219455" y="1061209"/>
            <a:chExt cx="3657405" cy="821796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282450"/>
                </p:ext>
              </p:extLst>
            </p:nvPr>
          </p:nvGraphicFramePr>
          <p:xfrm>
            <a:off x="311335" y="1465493"/>
            <a:ext cx="356552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61" name="Equation" r:id="rId3" imgW="2158920" imgH="253800" progId="Equation.DSMT4">
                    <p:embed/>
                  </p:oleObj>
                </mc:Choice>
                <mc:Fallback>
                  <p:oleObj name="Equation" r:id="rId3" imgW="2158920" imgH="253800" progId="Equation.DSMT4">
                    <p:embed/>
                    <p:pic>
                      <p:nvPicPr>
                        <p:cNvPr id="64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35" y="1465493"/>
                          <a:ext cx="3565525" cy="41751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219455" y="1061209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vektori</a:t>
              </a:r>
              <a:endParaRPr lang="fi-FI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16448" y="3398176"/>
            <a:ext cx="2070529" cy="951421"/>
            <a:chOff x="5643285" y="3930257"/>
            <a:chExt cx="2070529" cy="951421"/>
          </a:xfrm>
        </p:grpSpPr>
        <p:grpSp>
          <p:nvGrpSpPr>
            <p:cNvPr id="43" name="Group 42"/>
            <p:cNvGrpSpPr/>
            <p:nvPr/>
          </p:nvGrpSpPr>
          <p:grpSpPr>
            <a:xfrm>
              <a:off x="5643285" y="3930257"/>
              <a:ext cx="2058333" cy="178447"/>
              <a:chOff x="5643285" y="3783956"/>
              <a:chExt cx="2058333" cy="17844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643285" y="3783956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300437" y="3790053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536700" y="3797369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964901" y="3803466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649383" y="4316744"/>
              <a:ext cx="2058333" cy="178447"/>
              <a:chOff x="5643285" y="3783956"/>
              <a:chExt cx="2058333" cy="17844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643285" y="3783956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300437" y="3790053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536700" y="3797369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964901" y="3803466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655481" y="4703231"/>
              <a:ext cx="2058333" cy="178447"/>
              <a:chOff x="5643285" y="3783956"/>
              <a:chExt cx="2058333" cy="17844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643285" y="3783956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00437" y="3790053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36700" y="3797369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964901" y="3803466"/>
                <a:ext cx="164918" cy="15893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95488" y="3508212"/>
            <a:ext cx="3365451" cy="1115231"/>
            <a:chOff x="295488" y="3508212"/>
            <a:chExt cx="3365451" cy="1115231"/>
          </a:xfrm>
        </p:grpSpPr>
        <p:graphicFrame>
          <p:nvGraphicFramePr>
            <p:cNvPr id="6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560692"/>
                </p:ext>
              </p:extLst>
            </p:nvPr>
          </p:nvGraphicFramePr>
          <p:xfrm>
            <a:off x="393864" y="3864618"/>
            <a:ext cx="3267075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62" name="Equation" r:id="rId5" imgW="1765080" imgH="431640" progId="Equation.DSMT4">
                    <p:embed/>
                  </p:oleObj>
                </mc:Choice>
                <mc:Fallback>
                  <p:oleObj name="Equation" r:id="rId5" imgW="1765080" imgH="431640" progId="Equation.DSMT4">
                    <p:embed/>
                    <p:pic>
                      <p:nvPicPr>
                        <p:cNvPr id="6861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864" y="3864618"/>
                          <a:ext cx="3267075" cy="7588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Box 64"/>
            <p:cNvSpPr txBox="1"/>
            <p:nvPr/>
          </p:nvSpPr>
          <p:spPr>
            <a:xfrm>
              <a:off x="295488" y="35082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Laue</a:t>
              </a:r>
              <a:endParaRPr lang="fi-FI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42780" y="4400703"/>
            <a:ext cx="3650255" cy="1097969"/>
            <a:chOff x="742780" y="4400703"/>
            <a:chExt cx="3650255" cy="1097969"/>
          </a:xfrm>
        </p:grpSpPr>
        <p:graphicFrame>
          <p:nvGraphicFramePr>
            <p:cNvPr id="6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373998"/>
                </p:ext>
              </p:extLst>
            </p:nvPr>
          </p:nvGraphicFramePr>
          <p:xfrm>
            <a:off x="742780" y="4804801"/>
            <a:ext cx="895829" cy="693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63" name="Equation" r:id="rId7" imgW="482400" imgH="393480" progId="Equation.DSMT4">
                    <p:embed/>
                  </p:oleObj>
                </mc:Choice>
                <mc:Fallback>
                  <p:oleObj name="Equation" r:id="rId7" imgW="482400" imgH="393480" progId="Equation.DSMT4">
                    <p:embed/>
                    <p:pic>
                      <p:nvPicPr>
                        <p:cNvPr id="6861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780" y="4804801"/>
                          <a:ext cx="895829" cy="69387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5194039"/>
                </p:ext>
              </p:extLst>
            </p:nvPr>
          </p:nvGraphicFramePr>
          <p:xfrm>
            <a:off x="2760336" y="4959135"/>
            <a:ext cx="1632699" cy="398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64" name="Equation" r:id="rId9" imgW="888840" imgH="228600" progId="Equation.DSMT4">
                    <p:embed/>
                  </p:oleObj>
                </mc:Choice>
                <mc:Fallback>
                  <p:oleObj name="Equation" r:id="rId9" imgW="888840" imgH="228600" progId="Equation.DSMT4">
                    <p:embed/>
                    <p:pic>
                      <p:nvPicPr>
                        <p:cNvPr id="6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336" y="4959135"/>
                          <a:ext cx="1632699" cy="39853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Right Arrow 67"/>
            <p:cNvSpPr/>
            <p:nvPr/>
          </p:nvSpPr>
          <p:spPr>
            <a:xfrm rot="10800000" flipH="1">
              <a:off x="2294597" y="507228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993115" y="4400703"/>
              <a:ext cx="565023" cy="558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183856" y="2147777"/>
            <a:ext cx="3067476" cy="1468622"/>
            <a:chOff x="3175631" y="2245073"/>
            <a:chExt cx="3067476" cy="1468622"/>
          </a:xfrm>
        </p:grpSpPr>
        <p:sp>
          <p:nvSpPr>
            <p:cNvPr id="23" name="TextBox 36"/>
            <p:cNvSpPr txBox="1">
              <a:spLocks noChangeArrowheads="1"/>
            </p:cNvSpPr>
            <p:nvPr/>
          </p:nvSpPr>
          <p:spPr bwMode="auto">
            <a:xfrm>
              <a:off x="3316387" y="2790365"/>
              <a:ext cx="2926720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dirty="0" smtClean="0"/>
                <a:t>Vektorin </a:t>
              </a:r>
              <a:r>
                <a:rPr lang="fi-FI" b="1" dirty="0"/>
                <a:t>G </a:t>
              </a:r>
              <a:r>
                <a:rPr lang="fi-FI" dirty="0"/>
                <a:t>puolittaa </a:t>
              </a:r>
              <a:r>
                <a:rPr lang="fi-FI" dirty="0" smtClean="0"/>
                <a:t>            </a:t>
              </a:r>
              <a:r>
                <a:rPr lang="fi-FI" b="1" dirty="0" smtClean="0"/>
                <a:t>k</a:t>
              </a:r>
              <a:r>
                <a:rPr lang="fi-FI" dirty="0" smtClean="0"/>
                <a:t>- </a:t>
              </a:r>
              <a:r>
                <a:rPr lang="fi-FI" dirty="0"/>
                <a:t>avaruudessa</a:t>
              </a:r>
              <a:endParaRPr lang="fi-FI" b="1" dirty="0"/>
            </a:p>
            <a:p>
              <a:r>
                <a:rPr lang="fi-FI" dirty="0" err="1" smtClean="0"/>
                <a:t>Braggin</a:t>
              </a:r>
              <a:r>
                <a:rPr lang="fi-FI" dirty="0" smtClean="0"/>
                <a:t> </a:t>
              </a:r>
              <a:r>
                <a:rPr lang="fi-FI" dirty="0"/>
                <a:t>taso </a:t>
              </a:r>
              <a:r>
                <a:rPr lang="fi-FI" dirty="0" smtClean="0"/>
                <a:t>|| </a:t>
              </a:r>
              <a:r>
                <a:rPr lang="fi-FI" dirty="0"/>
                <a:t>(</a:t>
              </a:r>
              <a:r>
                <a:rPr lang="fi-FI" i="1" dirty="0" err="1"/>
                <a:t>h,k,l</a:t>
              </a:r>
              <a:r>
                <a:rPr lang="fi-FI" dirty="0"/>
                <a:t>) </a:t>
              </a:r>
              <a:r>
                <a:rPr lang="fi-FI" dirty="0" smtClean="0"/>
                <a:t>-tasot</a:t>
              </a:r>
            </a:p>
          </p:txBody>
        </p:sp>
        <p:sp>
          <p:nvSpPr>
            <p:cNvPr id="62" name="Right Arrow 61"/>
            <p:cNvSpPr/>
            <p:nvPr/>
          </p:nvSpPr>
          <p:spPr>
            <a:xfrm rot="13207849" flipH="1">
              <a:off x="3175631" y="2450875"/>
              <a:ext cx="379891" cy="1789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4967000" y="2245073"/>
              <a:ext cx="847847" cy="51311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2" name="Group 81"/>
          <p:cNvGrpSpPr/>
          <p:nvPr/>
        </p:nvGrpSpPr>
        <p:grpSpPr>
          <a:xfrm>
            <a:off x="5791038" y="500000"/>
            <a:ext cx="1847301" cy="459078"/>
            <a:chOff x="347414" y="3434330"/>
            <a:chExt cx="1847301" cy="459078"/>
          </a:xfrm>
        </p:grpSpPr>
        <p:graphicFrame>
          <p:nvGraphicFramePr>
            <p:cNvPr id="8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5026020"/>
                </p:ext>
              </p:extLst>
            </p:nvPr>
          </p:nvGraphicFramePr>
          <p:xfrm>
            <a:off x="1043778" y="3513995"/>
            <a:ext cx="1150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65" name="Equation" r:id="rId11" imgW="622080" imgH="215640" progId="Equation.DSMT4">
                    <p:embed/>
                  </p:oleObj>
                </mc:Choice>
                <mc:Fallback>
                  <p:oleObj name="Equation" r:id="rId11" imgW="622080" imgH="215640" progId="Equation.DSMT4">
                    <p:embed/>
                    <p:pic>
                      <p:nvPicPr>
                        <p:cNvPr id="6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778" y="3513995"/>
                          <a:ext cx="1150937" cy="3794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347414" y="343433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Laue</a:t>
              </a:r>
              <a:endParaRPr lang="fi-FI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3864" y="1870075"/>
            <a:ext cx="8765816" cy="2007469"/>
            <a:chOff x="393864" y="1870075"/>
            <a:chExt cx="8765816" cy="2007469"/>
          </a:xfrm>
        </p:grpSpPr>
        <p:grpSp>
          <p:nvGrpSpPr>
            <p:cNvPr id="77" name="Group 76"/>
            <p:cNvGrpSpPr/>
            <p:nvPr/>
          </p:nvGrpSpPr>
          <p:grpSpPr>
            <a:xfrm>
              <a:off x="393864" y="1870075"/>
              <a:ext cx="2676361" cy="1166813"/>
              <a:chOff x="393864" y="1870075"/>
              <a:chExt cx="2676361" cy="1166813"/>
            </a:xfrm>
          </p:grpSpPr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2808955"/>
                  </p:ext>
                </p:extLst>
              </p:nvPr>
            </p:nvGraphicFramePr>
            <p:xfrm>
              <a:off x="847725" y="1870075"/>
              <a:ext cx="2222500" cy="1166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866" name="Equation" r:id="rId13" imgW="1346040" imgH="711000" progId="Equation.DSMT4">
                      <p:embed/>
                    </p:oleObj>
                  </mc:Choice>
                  <mc:Fallback>
                    <p:oleObj name="Equation" r:id="rId13" imgW="1346040" imgH="711000" progId="Equation.DSMT4">
                      <p:embed/>
                      <p:pic>
                        <p:nvPicPr>
                          <p:cNvPr id="3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725" y="1870075"/>
                            <a:ext cx="2222500" cy="11668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Right Arrow 60"/>
              <p:cNvSpPr/>
              <p:nvPr/>
            </p:nvSpPr>
            <p:spPr>
              <a:xfrm rot="10800000" flipH="1">
                <a:off x="393864" y="1972061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 </a:t>
                </a:r>
                <a:endParaRPr lang="en-US" dirty="0"/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8649221" y="3477644"/>
              <a:ext cx="0" cy="3999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4771092"/>
                </p:ext>
              </p:extLst>
            </p:nvPr>
          </p:nvGraphicFramePr>
          <p:xfrm>
            <a:off x="8761218" y="3491057"/>
            <a:ext cx="3984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67" name="Equation" r:id="rId15" imgW="241200" imgH="228600" progId="Equation.DSMT4">
                    <p:embed/>
                  </p:oleObj>
                </mc:Choice>
                <mc:Fallback>
                  <p:oleObj name="Equation" r:id="rId15" imgW="241200" imgH="228600" progId="Equation.DSMT4">
                    <p:embed/>
                    <p:pic>
                      <p:nvPicPr>
                        <p:cNvPr id="57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1218" y="3491057"/>
                          <a:ext cx="398462" cy="374650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655474" y="4435807"/>
            <a:ext cx="4231168" cy="1283021"/>
            <a:chOff x="4655474" y="4435807"/>
            <a:chExt cx="4231168" cy="1283021"/>
          </a:xfrm>
        </p:grpSpPr>
        <p:grpSp>
          <p:nvGrpSpPr>
            <p:cNvPr id="76" name="Group 75"/>
            <p:cNvGrpSpPr/>
            <p:nvPr/>
          </p:nvGrpSpPr>
          <p:grpSpPr>
            <a:xfrm>
              <a:off x="5538209" y="4435807"/>
              <a:ext cx="3348433" cy="1283021"/>
              <a:chOff x="5538209" y="4435807"/>
              <a:chExt cx="3348433" cy="1283021"/>
            </a:xfrm>
          </p:grpSpPr>
          <p:graphicFrame>
            <p:nvGraphicFramePr>
              <p:cNvPr id="66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2651306"/>
                  </p:ext>
                </p:extLst>
              </p:nvPr>
            </p:nvGraphicFramePr>
            <p:xfrm>
              <a:off x="5538209" y="4869947"/>
              <a:ext cx="1627571" cy="313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868" name="Equation" r:id="rId17" imgW="876240" imgH="177480" progId="Equation.DSMT4">
                      <p:embed/>
                    </p:oleObj>
                  </mc:Choice>
                  <mc:Fallback>
                    <p:oleObj name="Equation" r:id="rId17" imgW="876240" imgH="177480" progId="Equation.DSMT4">
                      <p:embed/>
                      <p:pic>
                        <p:nvPicPr>
                          <p:cNvPr id="64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38209" y="4869947"/>
                            <a:ext cx="1627571" cy="31353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" name="TextBox 68"/>
              <p:cNvSpPr txBox="1"/>
              <p:nvPr/>
            </p:nvSpPr>
            <p:spPr>
              <a:xfrm>
                <a:off x="5718567" y="4435807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Bragg</a:t>
                </a:r>
                <a:endParaRPr lang="fi-FI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073051" y="5349496"/>
                <a:ext cx="281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i="1" dirty="0" err="1" smtClean="0"/>
                  <a:t>m</a:t>
                </a:r>
                <a:r>
                  <a:rPr lang="fi-FI" b="1" dirty="0" err="1" smtClean="0"/>
                  <a:t>G</a:t>
                </a:r>
                <a:r>
                  <a:rPr lang="fi-FI" b="1" dirty="0" smtClean="0"/>
                  <a:t> </a:t>
                </a:r>
                <a:r>
                  <a:rPr lang="fi-FI" dirty="0" smtClean="0"/>
                  <a:t>on myös </a:t>
                </a:r>
                <a:r>
                  <a:rPr lang="fi-FI" dirty="0" err="1" smtClean="0"/>
                  <a:t>KH:n</a:t>
                </a:r>
                <a:r>
                  <a:rPr lang="fi-FI" dirty="0" smtClean="0"/>
                  <a:t> vektori</a:t>
                </a:r>
                <a:endParaRPr lang="fi-FI" dirty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H="1" flipV="1">
                <a:off x="5785963" y="5158401"/>
                <a:ext cx="332713" cy="2577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ight Arrow 74"/>
            <p:cNvSpPr/>
            <p:nvPr/>
          </p:nvSpPr>
          <p:spPr>
            <a:xfrm rot="10004790" flipH="1">
              <a:off x="4975225" y="500268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/>
            <p:cNvSpPr/>
            <p:nvPr/>
          </p:nvSpPr>
          <p:spPr>
            <a:xfrm rot="20804790" flipH="1">
              <a:off x="4655474" y="507644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6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477" y="1793424"/>
            <a:ext cx="3028882" cy="2152120"/>
            <a:chOff x="5133227" y="1631836"/>
            <a:chExt cx="3028882" cy="2152120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5400000">
              <a:off x="5478815" y="1328661"/>
              <a:ext cx="2109707" cy="2800883"/>
              <a:chOff x="1703" y="1995"/>
              <a:chExt cx="2377" cy="122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728" y="2112"/>
                <a:ext cx="2352" cy="1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cxnSpLocks noChangeShapeType="1"/>
              </p:cNvCxnSpPr>
              <p:nvPr/>
            </p:nvCxnSpPr>
            <p:spPr bwMode="auto">
              <a:xfrm flipV="1">
                <a:off x="2880" y="2130"/>
                <a:ext cx="1200" cy="480"/>
              </a:xfrm>
              <a:prstGeom prst="straightConnector1">
                <a:avLst/>
              </a:prstGeom>
              <a:noFill/>
              <a:ln w="28575" algn="ctr">
                <a:solidFill>
                  <a:schemeClr val="accent3"/>
                </a:solidFill>
                <a:prstDash val="lgDash"/>
                <a:round/>
                <a:headEnd/>
                <a:tailEnd type="stealth" w="lg" len="lg"/>
              </a:ln>
            </p:spPr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1728" y="2130"/>
                <a:ext cx="1152" cy="480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271" y="2604"/>
                <a:ext cx="1222" cy="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703" y="2629"/>
                <a:ext cx="1200" cy="480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rc 27"/>
              <p:cNvSpPr>
                <a:spLocks/>
              </p:cNvSpPr>
              <p:nvPr/>
            </p:nvSpPr>
            <p:spPr bwMode="auto">
              <a:xfrm rot="10640220">
                <a:off x="2664" y="2660"/>
                <a:ext cx="384" cy="116"/>
              </a:xfrm>
              <a:custGeom>
                <a:avLst/>
                <a:gdLst>
                  <a:gd name="T0" fmla="*/ 304800 w 609600"/>
                  <a:gd name="T1" fmla="*/ 0 h 685800"/>
                  <a:gd name="T2" fmla="*/ 304800 w 609600"/>
                  <a:gd name="T3" fmla="*/ 342900 h 685800"/>
                  <a:gd name="T4" fmla="*/ 609600 w 609600"/>
                  <a:gd name="T5" fmla="*/ 342900 h 685800"/>
                  <a:gd name="T6" fmla="*/ 11796480 60000 65536"/>
                  <a:gd name="T7" fmla="*/ 11796480 60000 65536"/>
                  <a:gd name="T8" fmla="*/ 5898240 60000 65536"/>
                  <a:gd name="T9" fmla="*/ 304800 w 609600"/>
                  <a:gd name="T10" fmla="*/ 0 h 685800"/>
                  <a:gd name="T11" fmla="*/ 609600 w 609600"/>
                  <a:gd name="T12" fmla="*/ 34290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9600" h="685800" stroke="0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  <a:lnTo>
                      <a:pt x="304800" y="342900"/>
                    </a:lnTo>
                    <a:close/>
                  </a:path>
                  <a:path w="609600" h="685800" fill="none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Arc 27"/>
              <p:cNvSpPr>
                <a:spLocks/>
              </p:cNvSpPr>
              <p:nvPr/>
            </p:nvSpPr>
            <p:spPr bwMode="auto">
              <a:xfrm rot="18201717">
                <a:off x="2704" y="2385"/>
                <a:ext cx="149" cy="300"/>
              </a:xfrm>
              <a:custGeom>
                <a:avLst/>
                <a:gdLst>
                  <a:gd name="T0" fmla="*/ 304800 w 609600"/>
                  <a:gd name="T1" fmla="*/ 0 h 685800"/>
                  <a:gd name="T2" fmla="*/ 304800 w 609600"/>
                  <a:gd name="T3" fmla="*/ 342900 h 685800"/>
                  <a:gd name="T4" fmla="*/ 609600 w 609600"/>
                  <a:gd name="T5" fmla="*/ 342900 h 685800"/>
                  <a:gd name="T6" fmla="*/ 11796480 60000 65536"/>
                  <a:gd name="T7" fmla="*/ 11796480 60000 65536"/>
                  <a:gd name="T8" fmla="*/ 5898240 60000 65536"/>
                  <a:gd name="T9" fmla="*/ 304800 w 609600"/>
                  <a:gd name="T10" fmla="*/ 0 h 685800"/>
                  <a:gd name="T11" fmla="*/ 609600 w 609600"/>
                  <a:gd name="T12" fmla="*/ 34290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9600" h="685800" stroke="0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  <a:lnTo>
                      <a:pt x="304800" y="342900"/>
                    </a:lnTo>
                    <a:close/>
                  </a:path>
                  <a:path w="609600" h="685800" fill="none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" name="Arc 27"/>
              <p:cNvSpPr>
                <a:spLocks/>
              </p:cNvSpPr>
              <p:nvPr/>
            </p:nvSpPr>
            <p:spPr bwMode="auto">
              <a:xfrm rot="21132200">
                <a:off x="2684" y="2403"/>
                <a:ext cx="501" cy="168"/>
              </a:xfrm>
              <a:custGeom>
                <a:avLst/>
                <a:gdLst>
                  <a:gd name="T0" fmla="*/ 304800 w 609600"/>
                  <a:gd name="T1" fmla="*/ 0 h 685800"/>
                  <a:gd name="T2" fmla="*/ 304800 w 609600"/>
                  <a:gd name="T3" fmla="*/ 342900 h 685800"/>
                  <a:gd name="T4" fmla="*/ 609600 w 609600"/>
                  <a:gd name="T5" fmla="*/ 342900 h 685800"/>
                  <a:gd name="T6" fmla="*/ 11796480 60000 65536"/>
                  <a:gd name="T7" fmla="*/ 11796480 60000 65536"/>
                  <a:gd name="T8" fmla="*/ 5898240 60000 65536"/>
                  <a:gd name="T9" fmla="*/ 304800 w 609600"/>
                  <a:gd name="T10" fmla="*/ 0 h 685800"/>
                  <a:gd name="T11" fmla="*/ 609600 w 609600"/>
                  <a:gd name="T12" fmla="*/ 34290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9600" h="685800" stroke="0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  <a:lnTo>
                      <a:pt x="304800" y="342900"/>
                    </a:lnTo>
                    <a:close/>
                  </a:path>
                  <a:path w="609600" h="685800" fill="none">
                    <a:moveTo>
                      <a:pt x="304800" y="0"/>
                    </a:moveTo>
                    <a:lnTo>
                      <a:pt x="304799" y="0"/>
                    </a:lnTo>
                    <a:cubicBezTo>
                      <a:pt x="473136" y="0"/>
                      <a:pt x="609600" y="153521"/>
                      <a:pt x="609600" y="342900"/>
                    </a:cubicBezTo>
                    <a:cubicBezTo>
                      <a:pt x="609600" y="342900"/>
                      <a:pt x="609599" y="342900"/>
                      <a:pt x="609599" y="34290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142842" y="2091868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6999627" y="163183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k'</a:t>
              </a:r>
            </a:p>
          </p:txBody>
        </p:sp>
        <p:sp>
          <p:nvSpPr>
            <p:cNvPr id="9" name="TextBox 28"/>
            <p:cNvSpPr txBox="1">
              <a:spLocks noChangeArrowheads="1"/>
            </p:cNvSpPr>
            <p:nvPr/>
          </p:nvSpPr>
          <p:spPr bwMode="auto">
            <a:xfrm>
              <a:off x="5808203" y="234533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i="1" dirty="0"/>
                <a:t>θ</a:t>
              </a:r>
              <a:endParaRPr lang="fi-FI" i="1" dirty="0"/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6797864" y="325142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7704909" y="3273461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6818224" y="2345335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i="1" dirty="0"/>
                <a:t>θ</a:t>
              </a:r>
              <a:endParaRPr lang="fi-FI" i="1" dirty="0"/>
            </a:p>
          </p:txBody>
        </p:sp>
        <p:sp>
          <p:nvSpPr>
            <p:cNvPr id="13" name="TextBox 28"/>
            <p:cNvSpPr txBox="1">
              <a:spLocks noChangeArrowheads="1"/>
            </p:cNvSpPr>
            <p:nvPr/>
          </p:nvSpPr>
          <p:spPr bwMode="auto">
            <a:xfrm>
              <a:off x="6943658" y="2792557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i="1" dirty="0"/>
                <a:t>θ</a:t>
              </a:r>
              <a:endParaRPr lang="fi-FI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284" y="647566"/>
            <a:ext cx="1232106" cy="781008"/>
            <a:chOff x="845342" y="3383401"/>
            <a:chExt cx="1232106" cy="781008"/>
          </a:xfrm>
        </p:grpSpPr>
        <p:graphicFrame>
          <p:nvGraphicFramePr>
            <p:cNvPr id="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148901"/>
                </p:ext>
              </p:extLst>
            </p:nvPr>
          </p:nvGraphicFramePr>
          <p:xfrm>
            <a:off x="926511" y="3784996"/>
            <a:ext cx="1150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42" name="Equation" r:id="rId3" imgW="622080" imgH="215640" progId="Equation.DSMT4">
                    <p:embed/>
                  </p:oleObj>
                </mc:Choice>
                <mc:Fallback>
                  <p:oleObj name="Equation" r:id="rId3" imgW="622080" imgH="215640" progId="Equation.DSMT4">
                    <p:embed/>
                    <p:pic>
                      <p:nvPicPr>
                        <p:cNvPr id="8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11" y="3784996"/>
                          <a:ext cx="1150937" cy="3794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845342" y="338340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Laue</a:t>
              </a:r>
              <a:endParaRPr lang="fi-FI" dirty="0"/>
            </a:p>
          </p:txBody>
        </p:sp>
      </p:grpSp>
      <p:sp>
        <p:nvSpPr>
          <p:cNvPr id="25" name="TextShape 1"/>
          <p:cNvSpPr txBox="1">
            <a:spLocks noChangeArrowheads="1"/>
          </p:cNvSpPr>
          <p:nvPr/>
        </p:nvSpPr>
        <p:spPr bwMode="auto">
          <a:xfrm>
            <a:off x="583809" y="-13738"/>
            <a:ext cx="7658499" cy="57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Sironnan</a:t>
            </a:r>
            <a:r>
              <a:rPr lang="en-US" sz="3200" b="1" dirty="0" smtClean="0">
                <a:solidFill>
                  <a:srgbClr val="FF7900"/>
                </a:solidFill>
              </a:rPr>
              <a:t> Laue-</a:t>
            </a:r>
            <a:r>
              <a:rPr lang="en-US" sz="3200" b="1" dirty="0" err="1" smtClean="0">
                <a:solidFill>
                  <a:srgbClr val="FF7900"/>
                </a:solidFill>
              </a:rPr>
              <a:t>ehto</a:t>
            </a:r>
            <a:r>
              <a:rPr lang="en-US" sz="3200" b="1" dirty="0" smtClean="0">
                <a:solidFill>
                  <a:srgbClr val="FF7900"/>
                </a:solidFill>
              </a:rPr>
              <a:t>, </a:t>
            </a:r>
            <a:r>
              <a:rPr lang="en-US" sz="3200" b="1" dirty="0" err="1" smtClean="0">
                <a:solidFill>
                  <a:srgbClr val="FF7900"/>
                </a:solidFill>
              </a:rPr>
              <a:t>toinen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näkökulma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2757" y="286829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Braggin</a:t>
            </a:r>
            <a:r>
              <a:rPr lang="fi-FI" dirty="0" smtClean="0"/>
              <a:t> taso</a:t>
            </a:r>
            <a:endParaRPr lang="fi-FI" dirty="0"/>
          </a:p>
        </p:txBody>
      </p:sp>
      <p:grpSp>
        <p:nvGrpSpPr>
          <p:cNvPr id="33" name="Group 32"/>
          <p:cNvGrpSpPr/>
          <p:nvPr/>
        </p:nvGrpSpPr>
        <p:grpSpPr>
          <a:xfrm>
            <a:off x="4235992" y="554708"/>
            <a:ext cx="4780156" cy="5172180"/>
            <a:chOff x="4235992" y="554708"/>
            <a:chExt cx="4780156" cy="5172180"/>
          </a:xfrm>
        </p:grpSpPr>
        <p:grpSp>
          <p:nvGrpSpPr>
            <p:cNvPr id="65" name="Group 64"/>
            <p:cNvGrpSpPr/>
            <p:nvPr/>
          </p:nvGrpSpPr>
          <p:grpSpPr>
            <a:xfrm>
              <a:off x="4235992" y="554708"/>
              <a:ext cx="4780156" cy="5172180"/>
              <a:chOff x="4235992" y="554708"/>
              <a:chExt cx="4780156" cy="517218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052736" y="1847016"/>
                <a:ext cx="2097224" cy="2102607"/>
                <a:chOff x="4807757" y="1674250"/>
                <a:chExt cx="2097224" cy="2102607"/>
              </a:xfrm>
            </p:grpSpPr>
            <p:grpSp>
              <p:nvGrpSpPr>
                <p:cNvPr id="27" name="Group 32"/>
                <p:cNvGrpSpPr>
                  <a:grpSpLocks/>
                </p:cNvGrpSpPr>
                <p:nvPr/>
              </p:nvGrpSpPr>
              <p:grpSpPr bwMode="auto">
                <a:xfrm rot="5400000">
                  <a:off x="4805065" y="1676942"/>
                  <a:ext cx="2102607" cy="2097224"/>
                  <a:chOff x="1703" y="2444"/>
                  <a:chExt cx="2369" cy="915"/>
                </a:xfrm>
              </p:grpSpPr>
              <p:cxnSp>
                <p:nvCxnSpPr>
                  <p:cNvPr id="35" name="Straight Arrow Connector 34"/>
                  <p:cNvCxnSpPr/>
                  <p:nvPr/>
                </p:nvCxnSpPr>
                <p:spPr>
                  <a:xfrm>
                    <a:off x="1720" y="3122"/>
                    <a:ext cx="2352" cy="1"/>
                  </a:xfrm>
                  <a:prstGeom prst="straightConnector1">
                    <a:avLst/>
                  </a:prstGeom>
                  <a:ln w="28575">
                    <a:solidFill>
                      <a:schemeClr val="accent4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/>
                  <p:nvPr/>
                </p:nvCxnSpPr>
                <p:spPr>
                  <a:xfrm rot="10800000">
                    <a:off x="2893" y="2620"/>
                    <a:ext cx="1152" cy="48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 flipV="1">
                    <a:off x="2434" y="2890"/>
                    <a:ext cx="915" cy="2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flipV="1">
                    <a:off x="1703" y="2629"/>
                    <a:ext cx="1200" cy="48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rc 27"/>
                  <p:cNvSpPr>
                    <a:spLocks/>
                  </p:cNvSpPr>
                  <p:nvPr/>
                </p:nvSpPr>
                <p:spPr bwMode="auto">
                  <a:xfrm rot="10640220">
                    <a:off x="2664" y="2660"/>
                    <a:ext cx="384" cy="116"/>
                  </a:xfrm>
                  <a:custGeom>
                    <a:avLst/>
                    <a:gdLst>
                      <a:gd name="T0" fmla="*/ 304800 w 609600"/>
                      <a:gd name="T1" fmla="*/ 0 h 685800"/>
                      <a:gd name="T2" fmla="*/ 304800 w 609600"/>
                      <a:gd name="T3" fmla="*/ 342900 h 685800"/>
                      <a:gd name="T4" fmla="*/ 609600 w 609600"/>
                      <a:gd name="T5" fmla="*/ 342900 h 685800"/>
                      <a:gd name="T6" fmla="*/ 11796480 60000 65536"/>
                      <a:gd name="T7" fmla="*/ 11796480 60000 65536"/>
                      <a:gd name="T8" fmla="*/ 5898240 60000 65536"/>
                      <a:gd name="T9" fmla="*/ 304800 w 609600"/>
                      <a:gd name="T10" fmla="*/ 0 h 685800"/>
                      <a:gd name="T11" fmla="*/ 609600 w 609600"/>
                      <a:gd name="T12" fmla="*/ 342900 h 6858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09600" h="685800" stroke="0">
                        <a:moveTo>
                          <a:pt x="304800" y="0"/>
                        </a:moveTo>
                        <a:lnTo>
                          <a:pt x="304799" y="0"/>
                        </a:lnTo>
                        <a:cubicBezTo>
                          <a:pt x="473136" y="0"/>
                          <a:pt x="609600" y="153521"/>
                          <a:pt x="609600" y="342900"/>
                        </a:cubicBezTo>
                        <a:cubicBezTo>
                          <a:pt x="609600" y="342900"/>
                          <a:pt x="609599" y="342900"/>
                          <a:pt x="609599" y="342900"/>
                        </a:cubicBezTo>
                        <a:lnTo>
                          <a:pt x="304800" y="342900"/>
                        </a:lnTo>
                        <a:close/>
                      </a:path>
                      <a:path w="609600" h="685800" fill="none">
                        <a:moveTo>
                          <a:pt x="304800" y="0"/>
                        </a:moveTo>
                        <a:lnTo>
                          <a:pt x="304799" y="0"/>
                        </a:lnTo>
                        <a:cubicBezTo>
                          <a:pt x="473136" y="0"/>
                          <a:pt x="609600" y="153521"/>
                          <a:pt x="609600" y="342900"/>
                        </a:cubicBezTo>
                        <a:cubicBezTo>
                          <a:pt x="609600" y="342900"/>
                          <a:pt x="609599" y="342900"/>
                          <a:pt x="609599" y="34290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6142842" y="2091868"/>
                  <a:ext cx="4572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i-FI" b="1" dirty="0"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</a:p>
              </p:txBody>
            </p:sp>
            <p:sp>
              <p:nvSpPr>
                <p:cNvPr id="29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873089" y="2670592"/>
                  <a:ext cx="4572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i-FI" b="1" dirty="0">
                      <a:latin typeface="Times New Roman" pitchFamily="18" charset="0"/>
                      <a:cs typeface="Times New Roman" pitchFamily="18" charset="0"/>
                    </a:rPr>
                    <a:t>k'</a:t>
                  </a:r>
                </a:p>
              </p:txBody>
            </p:sp>
            <p:sp>
              <p:nvSpPr>
                <p:cNvPr id="3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808203" y="2345336"/>
                  <a:ext cx="4572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i="1" dirty="0"/>
                    <a:t>θ</a:t>
                  </a:r>
                  <a:endParaRPr lang="fi-FI" i="1" dirty="0"/>
                </a:p>
              </p:txBody>
            </p:sp>
            <p:sp>
              <p:nvSpPr>
                <p:cNvPr id="3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921278" y="3226385"/>
                  <a:ext cx="4572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i-FI" b="1" dirty="0"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</a:p>
              </p:txBody>
            </p:sp>
          </p:grpSp>
          <p:sp>
            <p:nvSpPr>
              <p:cNvPr id="44" name="Right Arrow 43"/>
              <p:cNvSpPr/>
              <p:nvPr/>
            </p:nvSpPr>
            <p:spPr>
              <a:xfrm rot="10800000" flipH="1">
                <a:off x="4413058" y="743582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567825" y="1793424"/>
                <a:ext cx="46939" cy="2209793"/>
                <a:chOff x="5704636" y="1793424"/>
                <a:chExt cx="46939" cy="2209793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5705856" y="179342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704636" y="395749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8115876" y="1816283"/>
                <a:ext cx="46939" cy="2209793"/>
                <a:chOff x="5704636" y="1793424"/>
                <a:chExt cx="46939" cy="22097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5705856" y="179342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704636" y="395749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126447" y="1760081"/>
                <a:ext cx="46939" cy="2209793"/>
                <a:chOff x="5704636" y="1793424"/>
                <a:chExt cx="46939" cy="2209793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5705856" y="179342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704636" y="395749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5800102" y="434397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KH</a:t>
                </a:r>
                <a:endParaRPr lang="fi-FI" dirty="0"/>
              </a:p>
            </p:txBody>
          </p:sp>
          <p:cxnSp>
            <p:nvCxnSpPr>
              <p:cNvPr id="57" name="Straight Arrow Connector 56"/>
              <p:cNvCxnSpPr>
                <a:endCxn id="54" idx="5"/>
              </p:cNvCxnSpPr>
              <p:nvPr/>
            </p:nvCxnSpPr>
            <p:spPr>
              <a:xfrm flipH="1" flipV="1">
                <a:off x="5165471" y="3963179"/>
                <a:ext cx="747529" cy="380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6366717" y="4011858"/>
                <a:ext cx="1735561" cy="5014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47" idx="3"/>
              </p:cNvCxnSpPr>
              <p:nvPr/>
            </p:nvCxnSpPr>
            <p:spPr>
              <a:xfrm flipV="1">
                <a:off x="6166257" y="3996522"/>
                <a:ext cx="408263" cy="3417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054806" y="554708"/>
                <a:ext cx="3716120" cy="646331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Tulevan ja </a:t>
                </a:r>
                <a:r>
                  <a:rPr lang="fi-FI" dirty="0" err="1" smtClean="0"/>
                  <a:t>sironneen</a:t>
                </a:r>
                <a:r>
                  <a:rPr lang="fi-FI" dirty="0" smtClean="0"/>
                  <a:t> aallon         </a:t>
                </a:r>
                <a:r>
                  <a:rPr lang="fi-FI" b="1" dirty="0" smtClean="0"/>
                  <a:t>k</a:t>
                </a:r>
                <a:r>
                  <a:rPr lang="fi-FI" dirty="0" smtClean="0"/>
                  <a:t>-vektorit ovat jollain </a:t>
                </a:r>
                <a:r>
                  <a:rPr lang="fi-FI" dirty="0" err="1" smtClean="0"/>
                  <a:t>Brggin</a:t>
                </a:r>
                <a:r>
                  <a:rPr lang="fi-FI" dirty="0" smtClean="0"/>
                  <a:t> tasolla</a:t>
                </a:r>
                <a:endParaRPr lang="fi-FI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35992" y="4803558"/>
                <a:ext cx="4780156" cy="92333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/>
                  <a:t>Braggin</a:t>
                </a:r>
                <a:r>
                  <a:rPr lang="fi-FI" dirty="0" smtClean="0"/>
                  <a:t> tasot puolittavat </a:t>
                </a:r>
                <a:r>
                  <a:rPr lang="fi-FI" dirty="0" err="1" smtClean="0"/>
                  <a:t>KH:n</a:t>
                </a:r>
                <a:r>
                  <a:rPr lang="fi-FI" dirty="0" smtClean="0"/>
                  <a:t> vektorit ja ovat kohtisuorassa niitä vastaan. Ne muodostavat </a:t>
                </a:r>
                <a:r>
                  <a:rPr lang="fi-FI" dirty="0" err="1" smtClean="0"/>
                  <a:t>Brillouin’n</a:t>
                </a:r>
                <a:r>
                  <a:rPr lang="fi-FI" dirty="0" smtClean="0"/>
                  <a:t> vyöhykkeiden reunat.</a:t>
                </a:r>
                <a:endParaRPr lang="fi-FI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567825" y="1485104"/>
              <a:ext cx="125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latin typeface="Symbol" panose="05050102010706020507" pitchFamily="18" charset="2"/>
                  <a:cs typeface="Symap" panose="00000400000000000000" pitchFamily="2" charset="0"/>
                </a:rPr>
                <a:t>G</a:t>
              </a:r>
              <a:r>
                <a:rPr lang="fi-FI" dirty="0" smtClean="0"/>
                <a:t> (=origo) 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4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547829" y="86614"/>
            <a:ext cx="4489030" cy="5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Pohdintaa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sironnasta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304" y="599846"/>
            <a:ext cx="885139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1)  Mitä oikeastaan </a:t>
            </a:r>
            <a:r>
              <a:rPr lang="fi-FI" sz="1600" dirty="0" err="1" smtClean="0"/>
              <a:t>siroaa</a:t>
            </a:r>
            <a:r>
              <a:rPr lang="fi-FI" sz="1600" dirty="0" smtClean="0"/>
              <a:t>?</a:t>
            </a:r>
          </a:p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2)  Mistä sironta tapahtuu? Kuinka laajasta tilavuudesta? Mitä eri paikoista </a:t>
            </a:r>
            <a:r>
              <a:rPr lang="fi-FI" sz="1600" dirty="0" err="1" smtClean="0"/>
              <a:t>siroaa</a:t>
            </a:r>
            <a:r>
              <a:rPr lang="fi-FI" sz="1600" dirty="0" smtClean="0"/>
              <a:t>? Kuinka näytteen koko vaikuttaa?</a:t>
            </a:r>
          </a:p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3)  Miksi sironta voi olla elastista? </a:t>
            </a:r>
          </a:p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4)  Mitä sironnassa välittömästi ja myöhemmin sen jälkeen tapahtuu?</a:t>
            </a:r>
          </a:p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5)  Mikä määrää </a:t>
            </a:r>
            <a:r>
              <a:rPr lang="fi-FI" sz="1600" dirty="0" err="1" smtClean="0"/>
              <a:t>sironneen</a:t>
            </a:r>
            <a:r>
              <a:rPr lang="fi-FI" sz="1600" dirty="0" smtClean="0"/>
              <a:t> aallon intensiteetin?</a:t>
            </a:r>
          </a:p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6)  Mitä </a:t>
            </a:r>
            <a:r>
              <a:rPr lang="fi-FI" sz="1600" dirty="0"/>
              <a:t>fysiikan ilmiöitä tai lakeja </a:t>
            </a:r>
            <a:r>
              <a:rPr lang="fi-FI" sz="1600" dirty="0" err="1"/>
              <a:t>Braggin</a:t>
            </a:r>
            <a:r>
              <a:rPr lang="fi-FI" sz="1600" dirty="0"/>
              <a:t> ja </a:t>
            </a:r>
            <a:r>
              <a:rPr lang="fi-FI" sz="1600" dirty="0" err="1"/>
              <a:t>Lauen</a:t>
            </a:r>
            <a:r>
              <a:rPr lang="fi-FI" sz="1600" dirty="0"/>
              <a:t> formuloinnit </a:t>
            </a:r>
            <a:r>
              <a:rPr lang="fi-FI" sz="1600" dirty="0" smtClean="0"/>
              <a:t>korostavat?</a:t>
            </a:r>
          </a:p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7)  Mitä muita ilmiöitä havaitaan röntgensäteiden ja materian vuorovaikutuksessa?</a:t>
            </a:r>
            <a:endParaRPr lang="fi-FI" sz="1600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25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1648058" y="886"/>
            <a:ext cx="6281617" cy="5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Pohdintaa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sironnasta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kiteestä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243" y="614476"/>
            <a:ext cx="278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Q: Mitä oikeastaan </a:t>
            </a:r>
            <a:r>
              <a:rPr lang="fi-FI" sz="1600" dirty="0" err="1" smtClean="0"/>
              <a:t>siroaa</a:t>
            </a:r>
            <a:r>
              <a:rPr lang="fi-FI" sz="1600" dirty="0" smtClean="0"/>
              <a:t>?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106242" y="999857"/>
            <a:ext cx="890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A: Tasoaalto, joka liittyy röntgensäteilyyn tai hiukkasiin (de </a:t>
            </a:r>
            <a:r>
              <a:rPr lang="fi-FI" sz="1600" dirty="0" err="1" smtClean="0"/>
              <a:t>Broglie</a:t>
            </a:r>
            <a:r>
              <a:rPr lang="fi-FI" sz="1600" dirty="0" smtClean="0"/>
              <a:t> -aallonpituus) kuten neutronit, elektronit ja atomit. Myös kenttien ajamat kidehilan </a:t>
            </a:r>
            <a:r>
              <a:rPr lang="fi-FI" sz="1600" dirty="0" err="1" smtClean="0"/>
              <a:t>fononit</a:t>
            </a:r>
            <a:r>
              <a:rPr lang="fi-FI" sz="1600" dirty="0" smtClean="0"/>
              <a:t> ja johtavuuselektronit </a:t>
            </a:r>
            <a:r>
              <a:rPr lang="fi-FI" sz="1600" dirty="0" err="1" smtClean="0"/>
              <a:t>siroavat</a:t>
            </a:r>
            <a:r>
              <a:rPr lang="fi-FI" sz="16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243" y="2067701"/>
            <a:ext cx="818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Q: Mistä </a:t>
            </a:r>
            <a:r>
              <a:rPr lang="fi-FI" sz="1600" dirty="0">
                <a:solidFill>
                  <a:prstClr val="black"/>
                </a:solidFill>
              </a:rPr>
              <a:t>sironta tapahtuu? Kuinka laajasta tilavuudesta? Mitä eri paikoista </a:t>
            </a:r>
            <a:r>
              <a:rPr lang="fi-FI" sz="1600" dirty="0" err="1">
                <a:solidFill>
                  <a:prstClr val="black"/>
                </a:solidFill>
              </a:rPr>
              <a:t>siroaa</a:t>
            </a:r>
            <a:r>
              <a:rPr lang="fi-FI" sz="1600" dirty="0">
                <a:solidFill>
                  <a:prstClr val="black"/>
                </a:solidFill>
              </a:rPr>
              <a:t>? Kuinka näytteen koko vaikuttaa?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242" y="2724133"/>
            <a:ext cx="8818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A: Tulevan </a:t>
            </a:r>
            <a:r>
              <a:rPr lang="fi-FI" sz="1600" dirty="0">
                <a:solidFill>
                  <a:prstClr val="black"/>
                </a:solidFill>
              </a:rPr>
              <a:t>aallon osien sironta tapahtuu teoriassa koko </a:t>
            </a:r>
            <a:r>
              <a:rPr lang="fi-FI" sz="1600" dirty="0" err="1">
                <a:solidFill>
                  <a:prstClr val="black"/>
                </a:solidFill>
              </a:rPr>
              <a:t>Bravais</a:t>
            </a:r>
            <a:r>
              <a:rPr lang="fi-FI" sz="1600" dirty="0">
                <a:solidFill>
                  <a:prstClr val="black"/>
                </a:solidFill>
              </a:rPr>
              <a:t>-hilasta. </a:t>
            </a:r>
            <a:r>
              <a:rPr lang="fi-FI" sz="1600" dirty="0" smtClean="0">
                <a:solidFill>
                  <a:prstClr val="black"/>
                </a:solidFill>
              </a:rPr>
              <a:t>Mutta varsinkin hiukkassäteily ei tunkeudu syvälle aineeseen. </a:t>
            </a:r>
            <a:r>
              <a:rPr lang="fi-FI" sz="1600" dirty="0" err="1" smtClean="0">
                <a:solidFill>
                  <a:prstClr val="black"/>
                </a:solidFill>
              </a:rPr>
              <a:t>Ääreellinen</a:t>
            </a:r>
            <a:r>
              <a:rPr lang="fi-FI" sz="1600" dirty="0" smtClean="0">
                <a:solidFill>
                  <a:prstClr val="black"/>
                </a:solidFill>
              </a:rPr>
              <a:t> </a:t>
            </a:r>
            <a:r>
              <a:rPr lang="fi-FI" sz="1600" dirty="0">
                <a:solidFill>
                  <a:prstClr val="black"/>
                </a:solidFill>
              </a:rPr>
              <a:t>hila aiheuttaa sirontapiikkien avaruuskulman leviämisen. Fysikaalisesti sironta tapahtuu kannan atomeista aallon </a:t>
            </a:r>
            <a:r>
              <a:rPr lang="fi-FI" sz="1600" dirty="0" err="1">
                <a:solidFill>
                  <a:prstClr val="black"/>
                </a:solidFill>
              </a:rPr>
              <a:t>vuorovaikuttaessa</a:t>
            </a:r>
            <a:r>
              <a:rPr lang="fi-FI" sz="1600" dirty="0">
                <a:solidFill>
                  <a:prstClr val="black"/>
                </a:solidFill>
              </a:rPr>
              <a:t> elektronien (Röntgen), ytimien (neutronit) tai molempien (</a:t>
            </a:r>
            <a:r>
              <a:rPr lang="fi-FI" sz="1600" dirty="0" smtClean="0">
                <a:solidFill>
                  <a:prstClr val="black"/>
                </a:solidFill>
              </a:rPr>
              <a:t>atomit, neutronit) kanssa. Neutronit vuorovaikuttavat spininsä kautta </a:t>
            </a:r>
            <a:r>
              <a:rPr lang="fi-FI" sz="1600" dirty="0">
                <a:solidFill>
                  <a:prstClr val="black"/>
                </a:solidFill>
              </a:rPr>
              <a:t>myös </a:t>
            </a:r>
            <a:r>
              <a:rPr lang="fi-FI" sz="1600" dirty="0" smtClean="0">
                <a:solidFill>
                  <a:prstClr val="black"/>
                </a:solidFill>
              </a:rPr>
              <a:t>elektroniverhon </a:t>
            </a:r>
            <a:r>
              <a:rPr lang="fi-FI" sz="1600" dirty="0">
                <a:solidFill>
                  <a:prstClr val="black"/>
                </a:solidFill>
              </a:rPr>
              <a:t>mahdollisen magneettisen </a:t>
            </a:r>
            <a:r>
              <a:rPr lang="fi-FI" sz="1600" dirty="0" smtClean="0">
                <a:solidFill>
                  <a:prstClr val="black"/>
                </a:solidFill>
              </a:rPr>
              <a:t>momentin </a:t>
            </a:r>
            <a:r>
              <a:rPr lang="fi-FI" sz="1600" dirty="0">
                <a:solidFill>
                  <a:prstClr val="black"/>
                </a:solidFill>
              </a:rPr>
              <a:t>kanssa.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242" y="4664984"/>
            <a:ext cx="327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 smtClean="0"/>
              <a:t>Q: Miksi </a:t>
            </a:r>
            <a:r>
              <a:rPr lang="fi-FI" sz="1600" dirty="0"/>
              <a:t>sironta voi olla elastista?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242" y="5106414"/>
            <a:ext cx="862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A: Sironnassa </a:t>
            </a:r>
            <a:r>
              <a:rPr lang="fi-FI" sz="1600" dirty="0">
                <a:solidFill>
                  <a:prstClr val="black"/>
                </a:solidFill>
              </a:rPr>
              <a:t>hila saa rekyylienergiaa, mutta suuren massan takia vain äärimmäisen vähän.</a:t>
            </a:r>
          </a:p>
        </p:txBody>
      </p:sp>
    </p:spTree>
    <p:extLst>
      <p:ext uri="{BB962C8B-B14F-4D97-AF65-F5344CB8AC3E}">
        <p14:creationId xmlns:p14="http://schemas.microsoft.com/office/powerpoint/2010/main" val="16204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Shape 1"/>
          <p:cNvSpPr txBox="1">
            <a:spLocks noChangeArrowheads="1"/>
          </p:cNvSpPr>
          <p:nvPr/>
        </p:nvSpPr>
        <p:spPr bwMode="auto">
          <a:xfrm>
            <a:off x="1427783" y="7279"/>
            <a:ext cx="6281617" cy="5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Pohdintaa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sironnasta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kiteestä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4024" y="567247"/>
            <a:ext cx="6487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Q: Mitä </a:t>
            </a:r>
            <a:r>
              <a:rPr lang="fi-FI" sz="1600" dirty="0">
                <a:solidFill>
                  <a:prstClr val="black"/>
                </a:solidFill>
              </a:rPr>
              <a:t>sironnassa välittömästi ja </a:t>
            </a:r>
            <a:r>
              <a:rPr lang="fi-FI" sz="1600" dirty="0" smtClean="0">
                <a:solidFill>
                  <a:prstClr val="black"/>
                </a:solidFill>
              </a:rPr>
              <a:t>myöhemmin sen </a:t>
            </a:r>
            <a:r>
              <a:rPr lang="fi-FI" sz="1600" dirty="0">
                <a:solidFill>
                  <a:prstClr val="black"/>
                </a:solidFill>
              </a:rPr>
              <a:t>jälkeen tapahtuu?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022" y="876541"/>
            <a:ext cx="854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A: Voidaan </a:t>
            </a:r>
            <a:r>
              <a:rPr lang="fi-FI" sz="1600" dirty="0">
                <a:solidFill>
                  <a:prstClr val="black"/>
                </a:solidFill>
              </a:rPr>
              <a:t>ajatella: Jokainen sirottaja on palloaallon lähde. Kaukana näytteestä palloaallot muodostavat </a:t>
            </a:r>
            <a:r>
              <a:rPr lang="fi-FI" sz="1600" dirty="0" smtClean="0">
                <a:solidFill>
                  <a:prstClr val="black"/>
                </a:solidFill>
              </a:rPr>
              <a:t>tasoaaltoja jotka interferoivat keskenään, joskus konstruktiivisestikin.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023" y="1627055"/>
            <a:ext cx="4471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Q: Mikä </a:t>
            </a:r>
            <a:r>
              <a:rPr lang="fi-FI" sz="1600" dirty="0">
                <a:solidFill>
                  <a:prstClr val="black"/>
                </a:solidFill>
              </a:rPr>
              <a:t>määrää </a:t>
            </a:r>
            <a:r>
              <a:rPr lang="fi-FI" sz="1600" dirty="0" err="1">
                <a:solidFill>
                  <a:prstClr val="black"/>
                </a:solidFill>
              </a:rPr>
              <a:t>sironneen</a:t>
            </a:r>
            <a:r>
              <a:rPr lang="fi-FI" sz="1600" dirty="0">
                <a:solidFill>
                  <a:prstClr val="black"/>
                </a:solidFill>
              </a:rPr>
              <a:t> aallon intensiteetin?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022" y="1965609"/>
            <a:ext cx="8540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A: Intensiteetin </a:t>
            </a:r>
            <a:r>
              <a:rPr lang="fi-FI" sz="1600" dirty="0">
                <a:solidFill>
                  <a:prstClr val="black"/>
                </a:solidFill>
              </a:rPr>
              <a:t>määrää vuorovaikutus aallon ja sirottajan välillä. Röntgen: sähkökentän ja atomin värähtelevien (virittyneiden) elektronien </a:t>
            </a:r>
            <a:r>
              <a:rPr lang="fi-FI" sz="1600" dirty="0" err="1">
                <a:solidFill>
                  <a:prstClr val="black"/>
                </a:solidFill>
              </a:rPr>
              <a:t>dipolimomentin</a:t>
            </a:r>
            <a:r>
              <a:rPr lang="fi-FI" sz="1600" dirty="0">
                <a:solidFill>
                  <a:prstClr val="black"/>
                </a:solidFill>
              </a:rPr>
              <a:t> vuorovaikutus, kulmariippuva, saadaan elektronitiheydestä, nollakulmalla verrannollinen </a:t>
            </a:r>
            <a:r>
              <a:rPr lang="fi-FI" sz="1600" dirty="0" smtClean="0">
                <a:solidFill>
                  <a:prstClr val="black"/>
                </a:solidFill>
              </a:rPr>
              <a:t>ionin elektronien lukumäärään. </a:t>
            </a:r>
            <a:r>
              <a:rPr lang="fi-FI" sz="1600" dirty="0">
                <a:solidFill>
                  <a:prstClr val="black"/>
                </a:solidFill>
              </a:rPr>
              <a:t>Neutronit: lyhyen kantaman vahva vuorovaikutus, kuvataan sirontapituuden avulla.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022" y="3267048"/>
            <a:ext cx="7669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Q: Mitä </a:t>
            </a:r>
            <a:r>
              <a:rPr lang="fi-FI" sz="1600" dirty="0">
                <a:solidFill>
                  <a:prstClr val="black"/>
                </a:solidFill>
              </a:rPr>
              <a:t>fysiikan ilmiöitä tai lakeja </a:t>
            </a:r>
            <a:r>
              <a:rPr lang="fi-FI" sz="1600" dirty="0" err="1">
                <a:solidFill>
                  <a:prstClr val="black"/>
                </a:solidFill>
              </a:rPr>
              <a:t>Braggin</a:t>
            </a:r>
            <a:r>
              <a:rPr lang="fi-FI" sz="1600" dirty="0">
                <a:solidFill>
                  <a:prstClr val="black"/>
                </a:solidFill>
              </a:rPr>
              <a:t> ja </a:t>
            </a:r>
            <a:r>
              <a:rPr lang="fi-FI" sz="1600" dirty="0" err="1">
                <a:solidFill>
                  <a:prstClr val="black"/>
                </a:solidFill>
              </a:rPr>
              <a:t>Lauen</a:t>
            </a:r>
            <a:r>
              <a:rPr lang="fi-FI" sz="1600" dirty="0">
                <a:solidFill>
                  <a:prstClr val="black"/>
                </a:solidFill>
              </a:rPr>
              <a:t> formuloinnit korostavat?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4022" y="3595515"/>
            <a:ext cx="689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solidFill>
                  <a:prstClr val="black"/>
                </a:solidFill>
              </a:rPr>
              <a:t>A: </a:t>
            </a:r>
            <a:r>
              <a:rPr lang="fi-FI" sz="1600" dirty="0" err="1" smtClean="0">
                <a:solidFill>
                  <a:prstClr val="black"/>
                </a:solidFill>
              </a:rPr>
              <a:t>Bragg</a:t>
            </a:r>
            <a:r>
              <a:rPr lang="fi-FI" sz="1600" dirty="0">
                <a:solidFill>
                  <a:prstClr val="black"/>
                </a:solidFill>
              </a:rPr>
              <a:t>: konstruktiivinen interferenssi, </a:t>
            </a:r>
            <a:r>
              <a:rPr lang="fi-FI" sz="1600" dirty="0" err="1">
                <a:solidFill>
                  <a:prstClr val="black"/>
                </a:solidFill>
              </a:rPr>
              <a:t>Laue</a:t>
            </a:r>
            <a:r>
              <a:rPr lang="fi-FI" sz="1600" dirty="0">
                <a:solidFill>
                  <a:prstClr val="black"/>
                </a:solidFill>
              </a:rPr>
              <a:t>: kideliikemäärän säilyminen</a:t>
            </a:r>
            <a:endParaRPr lang="fi-FI" dirty="0"/>
          </a:p>
        </p:txBody>
      </p:sp>
      <p:sp>
        <p:nvSpPr>
          <p:cNvPr id="20" name="Rectangle 19"/>
          <p:cNvSpPr/>
          <p:nvPr/>
        </p:nvSpPr>
        <p:spPr>
          <a:xfrm>
            <a:off x="194022" y="4196218"/>
            <a:ext cx="7845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Q: Mitä </a:t>
            </a:r>
            <a:r>
              <a:rPr lang="fi-FI" sz="1600" dirty="0">
                <a:solidFill>
                  <a:prstClr val="black"/>
                </a:solidFill>
              </a:rPr>
              <a:t>muita ilmiöitä havaitaan röntgensäteiden ja materian vuorovaikutuksessa?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7832" y="4563689"/>
            <a:ext cx="8745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600" dirty="0" smtClean="0">
                <a:solidFill>
                  <a:prstClr val="black"/>
                </a:solidFill>
              </a:rPr>
              <a:t>A: </a:t>
            </a:r>
            <a:r>
              <a:rPr lang="fi-FI" sz="1600" dirty="0" smtClean="0">
                <a:solidFill>
                  <a:prstClr val="black"/>
                </a:solidFill>
              </a:rPr>
              <a:t>Röntgenfluoresenssi</a:t>
            </a:r>
            <a:r>
              <a:rPr lang="fi-FI" sz="1600" dirty="0">
                <a:solidFill>
                  <a:prstClr val="black"/>
                </a:solidFill>
              </a:rPr>
              <a:t>: Elektroni tippuu aukkoon sisäkuorella ja pehmeämpää röntgensäteilyä emittoituu. Röntgenabsorptio: Irrotetaan elektroni sisäkuorelta ja a) se päätyy tyhjälle elektronikuorelle (mitataan prosessin intensiteettiä röntgenenergian </a:t>
            </a:r>
            <a:r>
              <a:rPr lang="fi-FI" sz="1600" dirty="0" smtClean="0">
                <a:solidFill>
                  <a:prstClr val="black"/>
                </a:solidFill>
              </a:rPr>
              <a:t>funktiona). </a:t>
            </a:r>
            <a:r>
              <a:rPr lang="fi-FI" sz="1600" dirty="0">
                <a:solidFill>
                  <a:prstClr val="black"/>
                </a:solidFill>
              </a:rPr>
              <a:t>b) Elektroni irtoaa ja mitataan sen energiaa (XPS).</a:t>
            </a:r>
          </a:p>
        </p:txBody>
      </p:sp>
    </p:spTree>
    <p:extLst>
      <p:ext uri="{BB962C8B-B14F-4D97-AF65-F5344CB8AC3E}">
        <p14:creationId xmlns:p14="http://schemas.microsoft.com/office/powerpoint/2010/main" val="2441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Poikittainen </a:t>
            </a: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9849" y="20857"/>
            <a:ext cx="6448586" cy="6279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Sirontateoriaa (Röntgensäteille)</a:t>
            </a:r>
            <a:endParaRPr lang="fi-FI" dirty="0"/>
          </a:p>
        </p:txBody>
      </p:sp>
      <p:sp>
        <p:nvSpPr>
          <p:cNvPr id="27" name="TextBox 26"/>
          <p:cNvSpPr txBox="1"/>
          <p:nvPr/>
        </p:nvSpPr>
        <p:spPr>
          <a:xfrm>
            <a:off x="261306" y="348133"/>
            <a:ext cx="687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Aikariippuva kuvaus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 Hilapisteessä usean atomin kanta (ja atomeilla elektroniverho)  Sironnan intensiteetti</a:t>
            </a:r>
            <a:endParaRPr lang="fi-FI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41211" y="1349044"/>
            <a:ext cx="3678502" cy="1621043"/>
            <a:chOff x="5341211" y="983280"/>
            <a:chExt cx="3678502" cy="1621043"/>
          </a:xfrm>
        </p:grpSpPr>
        <p:sp>
          <p:nvSpPr>
            <p:cNvPr id="29" name="TextBox 28"/>
            <p:cNvSpPr txBox="1"/>
            <p:nvPr/>
          </p:nvSpPr>
          <p:spPr>
            <a:xfrm>
              <a:off x="5341211" y="983280"/>
              <a:ext cx="3185487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Seurataan </a:t>
              </a:r>
              <a:r>
                <a:rPr lang="fi-FI" dirty="0" err="1" smtClean="0"/>
                <a:t>tietyn</a:t>
              </a:r>
              <a:r>
                <a:rPr lang="fi-FI" dirty="0" smtClean="0"/>
                <a:t> aallonharjan</a:t>
              </a:r>
            </a:p>
            <a:p>
              <a:r>
                <a:rPr lang="fi-FI" dirty="0" smtClean="0"/>
                <a:t>siirtymistä ajan funktiona </a:t>
              </a:r>
              <a:endParaRPr lang="fi-FI" dirty="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856256"/>
                </p:ext>
              </p:extLst>
            </p:nvPr>
          </p:nvGraphicFramePr>
          <p:xfrm>
            <a:off x="5361525" y="1820098"/>
            <a:ext cx="674687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18" name="Kaava" r:id="rId3" imgW="393480" imgH="457200" progId="Equation.3">
                    <p:embed/>
                  </p:oleObj>
                </mc:Choice>
                <mc:Fallback>
                  <p:oleObj name="Kaava" r:id="rId3" imgW="393480" imgH="457200" progId="Equation.3">
                    <p:embed/>
                    <p:pic>
                      <p:nvPicPr>
                        <p:cNvPr id="105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1525" y="1820098"/>
                          <a:ext cx="674687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6764784" y="1896719"/>
              <a:ext cx="2254929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Aallonharja matkalla näytteeseen</a:t>
              </a:r>
              <a:endParaRPr lang="fi-FI" dirty="0"/>
            </a:p>
          </p:txBody>
        </p:sp>
        <p:sp>
          <p:nvSpPr>
            <p:cNvPr id="32" name="Right Arrow 31"/>
            <p:cNvSpPr/>
            <p:nvPr/>
          </p:nvSpPr>
          <p:spPr>
            <a:xfrm rot="10800000" flipH="1">
              <a:off x="6315135" y="210640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0466" y="1405842"/>
            <a:ext cx="9019959" cy="3334533"/>
            <a:chOff x="120466" y="1405842"/>
            <a:chExt cx="9019959" cy="3334533"/>
          </a:xfrm>
        </p:grpSpPr>
        <p:grpSp>
          <p:nvGrpSpPr>
            <p:cNvPr id="7" name="Group 6"/>
            <p:cNvGrpSpPr/>
            <p:nvPr/>
          </p:nvGrpSpPr>
          <p:grpSpPr>
            <a:xfrm>
              <a:off x="120466" y="1405842"/>
              <a:ext cx="9019959" cy="3334533"/>
              <a:chOff x="120466" y="1405842"/>
              <a:chExt cx="9019959" cy="33345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669422" y="4129685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NÄYTE</a:t>
                </a: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078738" y="1637506"/>
                <a:ext cx="2029322" cy="2406409"/>
              </a:xfrm>
              <a:custGeom>
                <a:avLst/>
                <a:gdLst>
                  <a:gd name="connsiteX0" fmla="*/ 147716 w 2029322"/>
                  <a:gd name="connsiteY0" fmla="*/ 440648 h 2406409"/>
                  <a:gd name="connsiteX1" fmla="*/ 960 w 2029322"/>
                  <a:gd name="connsiteY1" fmla="*/ 847048 h 2406409"/>
                  <a:gd name="connsiteX2" fmla="*/ 226738 w 2029322"/>
                  <a:gd name="connsiteY2" fmla="*/ 1377626 h 2406409"/>
                  <a:gd name="connsiteX3" fmla="*/ 260605 w 2029322"/>
                  <a:gd name="connsiteY3" fmla="*/ 2246870 h 2406409"/>
                  <a:gd name="connsiteX4" fmla="*/ 960516 w 2029322"/>
                  <a:gd name="connsiteY4" fmla="*/ 2404914 h 2406409"/>
                  <a:gd name="connsiteX5" fmla="*/ 1976516 w 2029322"/>
                  <a:gd name="connsiteY5" fmla="*/ 2224292 h 2406409"/>
                  <a:gd name="connsiteX6" fmla="*/ 1829760 w 2029322"/>
                  <a:gd name="connsiteY6" fmla="*/ 1558248 h 2406409"/>
                  <a:gd name="connsiteX7" fmla="*/ 1355627 w 2029322"/>
                  <a:gd name="connsiteY7" fmla="*/ 1084114 h 2406409"/>
                  <a:gd name="connsiteX8" fmla="*/ 1558827 w 2029322"/>
                  <a:gd name="connsiteY8" fmla="*/ 463226 h 2406409"/>
                  <a:gd name="connsiteX9" fmla="*/ 1558827 w 2029322"/>
                  <a:gd name="connsiteY9" fmla="*/ 226159 h 2406409"/>
                  <a:gd name="connsiteX10" fmla="*/ 1378205 w 2029322"/>
                  <a:gd name="connsiteY10" fmla="*/ 124559 h 2406409"/>
                  <a:gd name="connsiteX11" fmla="*/ 870205 w 2029322"/>
                  <a:gd name="connsiteY11" fmla="*/ 381 h 2406409"/>
                  <a:gd name="connsiteX12" fmla="*/ 429938 w 2029322"/>
                  <a:gd name="connsiteY12" fmla="*/ 90692 h 2406409"/>
                  <a:gd name="connsiteX13" fmla="*/ 204160 w 2029322"/>
                  <a:gd name="connsiteY13" fmla="*/ 226159 h 2406409"/>
                  <a:gd name="connsiteX14" fmla="*/ 147716 w 2029322"/>
                  <a:gd name="connsiteY14" fmla="*/ 440648 h 240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9322" h="2406409">
                    <a:moveTo>
                      <a:pt x="147716" y="440648"/>
                    </a:moveTo>
                    <a:cubicBezTo>
                      <a:pt x="113849" y="544129"/>
                      <a:pt x="-12210" y="690885"/>
                      <a:pt x="960" y="847048"/>
                    </a:cubicBezTo>
                    <a:cubicBezTo>
                      <a:pt x="14130" y="1003211"/>
                      <a:pt x="183464" y="1144322"/>
                      <a:pt x="226738" y="1377626"/>
                    </a:cubicBezTo>
                    <a:cubicBezTo>
                      <a:pt x="270012" y="1610930"/>
                      <a:pt x="138309" y="2075655"/>
                      <a:pt x="260605" y="2246870"/>
                    </a:cubicBezTo>
                    <a:cubicBezTo>
                      <a:pt x="382901" y="2418085"/>
                      <a:pt x="674531" y="2408677"/>
                      <a:pt x="960516" y="2404914"/>
                    </a:cubicBezTo>
                    <a:cubicBezTo>
                      <a:pt x="1246501" y="2401151"/>
                      <a:pt x="1831642" y="2365403"/>
                      <a:pt x="1976516" y="2224292"/>
                    </a:cubicBezTo>
                    <a:cubicBezTo>
                      <a:pt x="2121390" y="2083181"/>
                      <a:pt x="1933241" y="1748278"/>
                      <a:pt x="1829760" y="1558248"/>
                    </a:cubicBezTo>
                    <a:cubicBezTo>
                      <a:pt x="1726279" y="1368218"/>
                      <a:pt x="1400782" y="1266618"/>
                      <a:pt x="1355627" y="1084114"/>
                    </a:cubicBezTo>
                    <a:cubicBezTo>
                      <a:pt x="1310472" y="901610"/>
                      <a:pt x="1524960" y="606218"/>
                      <a:pt x="1558827" y="463226"/>
                    </a:cubicBezTo>
                    <a:cubicBezTo>
                      <a:pt x="1592694" y="320234"/>
                      <a:pt x="1588931" y="282603"/>
                      <a:pt x="1558827" y="226159"/>
                    </a:cubicBezTo>
                    <a:cubicBezTo>
                      <a:pt x="1528723" y="169715"/>
                      <a:pt x="1492975" y="162189"/>
                      <a:pt x="1378205" y="124559"/>
                    </a:cubicBezTo>
                    <a:cubicBezTo>
                      <a:pt x="1263435" y="86929"/>
                      <a:pt x="1028249" y="6025"/>
                      <a:pt x="870205" y="381"/>
                    </a:cubicBezTo>
                    <a:cubicBezTo>
                      <a:pt x="712161" y="-5263"/>
                      <a:pt x="540946" y="53062"/>
                      <a:pt x="429938" y="90692"/>
                    </a:cubicBezTo>
                    <a:cubicBezTo>
                      <a:pt x="318931" y="128322"/>
                      <a:pt x="254960" y="162189"/>
                      <a:pt x="204160" y="226159"/>
                    </a:cubicBezTo>
                    <a:cubicBezTo>
                      <a:pt x="153360" y="290129"/>
                      <a:pt x="181583" y="337167"/>
                      <a:pt x="147716" y="44064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86000" y="1995367"/>
                <a:ext cx="0" cy="1681163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90800" y="2000130"/>
                <a:ext cx="0" cy="1681163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95400" y="2304930"/>
                <a:ext cx="9144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2304930"/>
                <a:ext cx="130238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295400" y="3219330"/>
                <a:ext cx="9144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09800" y="3219330"/>
                <a:ext cx="130238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5-Point Star 15"/>
              <p:cNvSpPr/>
              <p:nvPr/>
            </p:nvSpPr>
            <p:spPr>
              <a:xfrm>
                <a:off x="304800" y="2533530"/>
                <a:ext cx="457200" cy="415483"/>
              </a:xfrm>
              <a:prstGeom prst="star5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0466" y="2177543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LÄHDE</a:t>
                </a:r>
                <a:endParaRPr lang="fi-FI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375332">
                <a:off x="7565714" y="4411980"/>
                <a:ext cx="459206" cy="2539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005125" y="4599697"/>
                <a:ext cx="374409" cy="140678"/>
              </a:xfrm>
              <a:custGeom>
                <a:avLst/>
                <a:gdLst>
                  <a:gd name="connsiteX0" fmla="*/ 0 w 374409"/>
                  <a:gd name="connsiteY0" fmla="*/ 0 h 140678"/>
                  <a:gd name="connsiteX1" fmla="*/ 115747 w 374409"/>
                  <a:gd name="connsiteY1" fmla="*/ 138896 h 140678"/>
                  <a:gd name="connsiteX2" fmla="*/ 196770 w 374409"/>
                  <a:gd name="connsiteY2" fmla="*/ 81023 h 140678"/>
                  <a:gd name="connsiteX3" fmla="*/ 358816 w 374409"/>
                  <a:gd name="connsiteY3" fmla="*/ 115747 h 140678"/>
                  <a:gd name="connsiteX4" fmla="*/ 358816 w 374409"/>
                  <a:gd name="connsiteY4" fmla="*/ 104172 h 14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09" h="140678">
                    <a:moveTo>
                      <a:pt x="0" y="0"/>
                    </a:moveTo>
                    <a:cubicBezTo>
                      <a:pt x="41476" y="62696"/>
                      <a:pt x="82952" y="125392"/>
                      <a:pt x="115747" y="138896"/>
                    </a:cubicBezTo>
                    <a:cubicBezTo>
                      <a:pt x="148542" y="152400"/>
                      <a:pt x="156259" y="84881"/>
                      <a:pt x="196770" y="81023"/>
                    </a:cubicBezTo>
                    <a:cubicBezTo>
                      <a:pt x="237281" y="77165"/>
                      <a:pt x="331808" y="111889"/>
                      <a:pt x="358816" y="115747"/>
                    </a:cubicBezTo>
                    <a:cubicBezTo>
                      <a:pt x="385824" y="119605"/>
                      <a:pt x="372320" y="111888"/>
                      <a:pt x="358816" y="104172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639052" y="3945019"/>
                <a:ext cx="1501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DETEKTORI</a:t>
                </a:r>
                <a:endParaRPr lang="fi-FI" dirty="0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4619614"/>
                  </p:ext>
                </p:extLst>
              </p:nvPr>
            </p:nvGraphicFramePr>
            <p:xfrm>
              <a:off x="1633538" y="1816100"/>
              <a:ext cx="238125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419" name="Equation" r:id="rId5" imgW="139680" imgH="215640" progId="Equation.DSMT4">
                      <p:embed/>
                    </p:oleObj>
                  </mc:Choice>
                  <mc:Fallback>
                    <p:oleObj name="Equation" r:id="rId5" imgW="139680" imgH="215640" progId="Equation.DSMT4">
                      <p:embed/>
                      <p:pic>
                        <p:nvPicPr>
                          <p:cNvPr id="52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3538" y="1816100"/>
                            <a:ext cx="238125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4088951"/>
                  </p:ext>
                </p:extLst>
              </p:nvPr>
            </p:nvGraphicFramePr>
            <p:xfrm>
              <a:off x="166876" y="1405842"/>
              <a:ext cx="1214437" cy="522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420" name="Equation" r:id="rId7" imgW="711000" imgH="304560" progId="Equation.DSMT4">
                      <p:embed/>
                    </p:oleObj>
                  </mc:Choice>
                  <mc:Fallback>
                    <p:oleObj name="Equation" r:id="rId7" imgW="711000" imgH="304560" progId="Equation.DSMT4">
                      <p:embed/>
                      <p:pic>
                        <p:nvPicPr>
                          <p:cNvPr id="62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76" y="1405842"/>
                            <a:ext cx="1214437" cy="522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3" name="Straight Arrow Connector 22"/>
              <p:cNvCxnSpPr/>
              <p:nvPr/>
            </p:nvCxnSpPr>
            <p:spPr>
              <a:xfrm>
                <a:off x="553651" y="3108960"/>
                <a:ext cx="1806644" cy="101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37397" y="2645121"/>
              <a:ext cx="280987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421" name="Kaava" r:id="rId9" imgW="164880" imgH="215640" progId="Equation.3">
                      <p:embed/>
                    </p:oleObj>
                  </mc:Choice>
                  <mc:Fallback>
                    <p:oleObj name="Kaava" r:id="rId9" imgW="164880" imgH="215640" progId="Equation.3">
                      <p:embed/>
                      <p:pic>
                        <p:nvPicPr>
                          <p:cNvPr id="78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7397" y="2645121"/>
                            <a:ext cx="280987" cy="3714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5" name="Straight Connector 24"/>
              <p:cNvCxnSpPr/>
              <p:nvPr/>
            </p:nvCxnSpPr>
            <p:spPr>
              <a:xfrm flipH="1">
                <a:off x="2430627" y="2000130"/>
                <a:ext cx="7773" cy="203120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5912570"/>
                  </p:ext>
                </p:extLst>
              </p:nvPr>
            </p:nvGraphicFramePr>
            <p:xfrm>
              <a:off x="1647825" y="3278188"/>
              <a:ext cx="238125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422" name="Equation" r:id="rId11" imgW="139680" imgH="215640" progId="Equation.DSMT4">
                      <p:embed/>
                    </p:oleObj>
                  </mc:Choice>
                  <mc:Fallback>
                    <p:oleObj name="Equation" r:id="rId11" imgW="139680" imgH="215640" progId="Equation.DSMT4">
                      <p:embed/>
                      <p:pic>
                        <p:nvPicPr>
                          <p:cNvPr id="34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7825" y="3278188"/>
                            <a:ext cx="238125" cy="3698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TextBox 32"/>
            <p:cNvSpPr txBox="1"/>
            <p:nvPr/>
          </p:nvSpPr>
          <p:spPr>
            <a:xfrm>
              <a:off x="1852310" y="1452840"/>
              <a:ext cx="1172180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/>
                <a:t>T</a:t>
              </a:r>
              <a:r>
                <a:rPr lang="fi-FI" dirty="0" smtClean="0"/>
                <a:t>asoaalto</a:t>
              </a:r>
              <a:endParaRPr lang="fi-FI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0747" y="3771903"/>
            <a:ext cx="2928132" cy="2453593"/>
            <a:chOff x="180747" y="3771903"/>
            <a:chExt cx="2928132" cy="245359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40" y="3771903"/>
              <a:ext cx="1828639" cy="518870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 flipH="1">
              <a:off x="1835293" y="3884862"/>
              <a:ext cx="595334" cy="8267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0747" y="4699070"/>
              <a:ext cx="2339102" cy="1526426"/>
              <a:chOff x="180747" y="4699070"/>
              <a:chExt cx="2339102" cy="1526426"/>
            </a:xfrm>
          </p:grpSpPr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4675970"/>
                  </p:ext>
                </p:extLst>
              </p:nvPr>
            </p:nvGraphicFramePr>
            <p:xfrm>
              <a:off x="253911" y="5336139"/>
              <a:ext cx="215265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423" name="Equation" r:id="rId14" imgW="1257120" imgH="266400" progId="Equation.DSMT4">
                      <p:embed/>
                    </p:oleObj>
                  </mc:Choice>
                  <mc:Fallback>
                    <p:oleObj name="Equation" r:id="rId14" imgW="1257120" imgH="266400" progId="Equation.DSMT4">
                      <p:embed/>
                      <p:pic>
                        <p:nvPicPr>
                          <p:cNvPr id="106" name="Object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911" y="5336139"/>
                            <a:ext cx="2152650" cy="45720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Box 38"/>
              <p:cNvSpPr txBox="1"/>
              <p:nvPr/>
            </p:nvSpPr>
            <p:spPr>
              <a:xfrm>
                <a:off x="197026" y="4699070"/>
                <a:ext cx="2313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Säteilyn sähkökenttä</a:t>
                </a:r>
                <a:endParaRPr lang="fi-FI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747" y="5856164"/>
                <a:ext cx="2339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Poikittainen aaltoliike</a:t>
                </a:r>
                <a:endParaRPr lang="fi-FI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1712" y="5062194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Reaaliosa</a:t>
                </a:r>
                <a:endParaRPr lang="fi-FI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7360" y="5062194"/>
                <a:ext cx="2245876" cy="78590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10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767" y="47858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Sirontateoriaa</a:t>
            </a:r>
            <a:endParaRPr lang="fi-FI" dirty="0"/>
          </a:p>
        </p:txBody>
      </p:sp>
      <p:sp>
        <p:nvSpPr>
          <p:cNvPr id="7" name="Freeform 6"/>
          <p:cNvSpPr/>
          <p:nvPr/>
        </p:nvSpPr>
        <p:spPr>
          <a:xfrm>
            <a:off x="8005125" y="5183182"/>
            <a:ext cx="374409" cy="140678"/>
          </a:xfrm>
          <a:custGeom>
            <a:avLst/>
            <a:gdLst>
              <a:gd name="connsiteX0" fmla="*/ 0 w 374409"/>
              <a:gd name="connsiteY0" fmla="*/ 0 h 140678"/>
              <a:gd name="connsiteX1" fmla="*/ 115747 w 374409"/>
              <a:gd name="connsiteY1" fmla="*/ 138896 h 140678"/>
              <a:gd name="connsiteX2" fmla="*/ 196770 w 374409"/>
              <a:gd name="connsiteY2" fmla="*/ 81023 h 140678"/>
              <a:gd name="connsiteX3" fmla="*/ 358816 w 374409"/>
              <a:gd name="connsiteY3" fmla="*/ 115747 h 140678"/>
              <a:gd name="connsiteX4" fmla="*/ 358816 w 374409"/>
              <a:gd name="connsiteY4" fmla="*/ 104172 h 14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09" h="140678">
                <a:moveTo>
                  <a:pt x="0" y="0"/>
                </a:moveTo>
                <a:cubicBezTo>
                  <a:pt x="41476" y="62696"/>
                  <a:pt x="82952" y="125392"/>
                  <a:pt x="115747" y="138896"/>
                </a:cubicBezTo>
                <a:cubicBezTo>
                  <a:pt x="148542" y="152400"/>
                  <a:pt x="156259" y="84881"/>
                  <a:pt x="196770" y="81023"/>
                </a:cubicBezTo>
                <a:cubicBezTo>
                  <a:pt x="237281" y="77165"/>
                  <a:pt x="331808" y="111889"/>
                  <a:pt x="358816" y="115747"/>
                </a:cubicBezTo>
                <a:cubicBezTo>
                  <a:pt x="385824" y="119605"/>
                  <a:pt x="372320" y="111888"/>
                  <a:pt x="358816" y="10417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120466" y="1120060"/>
            <a:ext cx="9019959" cy="4129371"/>
            <a:chOff x="120466" y="536575"/>
            <a:chExt cx="9019959" cy="4129371"/>
          </a:xfrm>
        </p:grpSpPr>
        <p:grpSp>
          <p:nvGrpSpPr>
            <p:cNvPr id="9" name="Group 12"/>
            <p:cNvGrpSpPr/>
            <p:nvPr/>
          </p:nvGrpSpPr>
          <p:grpSpPr>
            <a:xfrm>
              <a:off x="3459480" y="1995367"/>
              <a:ext cx="304800" cy="1685926"/>
              <a:chOff x="2697480" y="1595437"/>
              <a:chExt cx="304800" cy="168592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697480" y="1595437"/>
                <a:ext cx="0" cy="1681163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49880" y="1600200"/>
                <a:ext cx="0" cy="168116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002280" y="1600200"/>
                <a:ext cx="0" cy="1681163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3527583" y="3066930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78738" y="1637506"/>
              <a:ext cx="2029322" cy="2406409"/>
            </a:xfrm>
            <a:custGeom>
              <a:avLst/>
              <a:gdLst>
                <a:gd name="connsiteX0" fmla="*/ 147716 w 2029322"/>
                <a:gd name="connsiteY0" fmla="*/ 440648 h 2406409"/>
                <a:gd name="connsiteX1" fmla="*/ 960 w 2029322"/>
                <a:gd name="connsiteY1" fmla="*/ 847048 h 2406409"/>
                <a:gd name="connsiteX2" fmla="*/ 226738 w 2029322"/>
                <a:gd name="connsiteY2" fmla="*/ 1377626 h 2406409"/>
                <a:gd name="connsiteX3" fmla="*/ 260605 w 2029322"/>
                <a:gd name="connsiteY3" fmla="*/ 2246870 h 2406409"/>
                <a:gd name="connsiteX4" fmla="*/ 960516 w 2029322"/>
                <a:gd name="connsiteY4" fmla="*/ 2404914 h 2406409"/>
                <a:gd name="connsiteX5" fmla="*/ 1976516 w 2029322"/>
                <a:gd name="connsiteY5" fmla="*/ 2224292 h 2406409"/>
                <a:gd name="connsiteX6" fmla="*/ 1829760 w 2029322"/>
                <a:gd name="connsiteY6" fmla="*/ 1558248 h 2406409"/>
                <a:gd name="connsiteX7" fmla="*/ 1355627 w 2029322"/>
                <a:gd name="connsiteY7" fmla="*/ 1084114 h 2406409"/>
                <a:gd name="connsiteX8" fmla="*/ 1558827 w 2029322"/>
                <a:gd name="connsiteY8" fmla="*/ 463226 h 2406409"/>
                <a:gd name="connsiteX9" fmla="*/ 1558827 w 2029322"/>
                <a:gd name="connsiteY9" fmla="*/ 226159 h 2406409"/>
                <a:gd name="connsiteX10" fmla="*/ 1378205 w 2029322"/>
                <a:gd name="connsiteY10" fmla="*/ 124559 h 2406409"/>
                <a:gd name="connsiteX11" fmla="*/ 870205 w 2029322"/>
                <a:gd name="connsiteY11" fmla="*/ 381 h 2406409"/>
                <a:gd name="connsiteX12" fmla="*/ 429938 w 2029322"/>
                <a:gd name="connsiteY12" fmla="*/ 90692 h 2406409"/>
                <a:gd name="connsiteX13" fmla="*/ 204160 w 2029322"/>
                <a:gd name="connsiteY13" fmla="*/ 226159 h 2406409"/>
                <a:gd name="connsiteX14" fmla="*/ 147716 w 2029322"/>
                <a:gd name="connsiteY14" fmla="*/ 440648 h 240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9322" h="2406409">
                  <a:moveTo>
                    <a:pt x="147716" y="440648"/>
                  </a:moveTo>
                  <a:cubicBezTo>
                    <a:pt x="113849" y="544129"/>
                    <a:pt x="-12210" y="690885"/>
                    <a:pt x="960" y="847048"/>
                  </a:cubicBezTo>
                  <a:cubicBezTo>
                    <a:pt x="14130" y="1003211"/>
                    <a:pt x="183464" y="1144322"/>
                    <a:pt x="226738" y="1377626"/>
                  </a:cubicBezTo>
                  <a:cubicBezTo>
                    <a:pt x="270012" y="1610930"/>
                    <a:pt x="138309" y="2075655"/>
                    <a:pt x="260605" y="2246870"/>
                  </a:cubicBezTo>
                  <a:cubicBezTo>
                    <a:pt x="382901" y="2418085"/>
                    <a:pt x="674531" y="2408677"/>
                    <a:pt x="960516" y="2404914"/>
                  </a:cubicBezTo>
                  <a:cubicBezTo>
                    <a:pt x="1246501" y="2401151"/>
                    <a:pt x="1831642" y="2365403"/>
                    <a:pt x="1976516" y="2224292"/>
                  </a:cubicBezTo>
                  <a:cubicBezTo>
                    <a:pt x="2121390" y="2083181"/>
                    <a:pt x="1933241" y="1748278"/>
                    <a:pt x="1829760" y="1558248"/>
                  </a:cubicBezTo>
                  <a:cubicBezTo>
                    <a:pt x="1726279" y="1368218"/>
                    <a:pt x="1400782" y="1266618"/>
                    <a:pt x="1355627" y="1084114"/>
                  </a:cubicBezTo>
                  <a:cubicBezTo>
                    <a:pt x="1310472" y="901610"/>
                    <a:pt x="1524960" y="606218"/>
                    <a:pt x="1558827" y="463226"/>
                  </a:cubicBezTo>
                  <a:cubicBezTo>
                    <a:pt x="1592694" y="320234"/>
                    <a:pt x="1588931" y="282603"/>
                    <a:pt x="1558827" y="226159"/>
                  </a:cubicBezTo>
                  <a:cubicBezTo>
                    <a:pt x="1528723" y="169715"/>
                    <a:pt x="1492975" y="162189"/>
                    <a:pt x="1378205" y="124559"/>
                  </a:cubicBezTo>
                  <a:cubicBezTo>
                    <a:pt x="1263435" y="86929"/>
                    <a:pt x="1028249" y="6025"/>
                    <a:pt x="870205" y="381"/>
                  </a:cubicBezTo>
                  <a:cubicBezTo>
                    <a:pt x="712161" y="-5263"/>
                    <a:pt x="540946" y="53062"/>
                    <a:pt x="429938" y="90692"/>
                  </a:cubicBezTo>
                  <a:cubicBezTo>
                    <a:pt x="318931" y="128322"/>
                    <a:pt x="254960" y="162189"/>
                    <a:pt x="204160" y="226159"/>
                  </a:cubicBezTo>
                  <a:cubicBezTo>
                    <a:pt x="153360" y="290129"/>
                    <a:pt x="181583" y="337167"/>
                    <a:pt x="147716" y="440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468880" y="2304930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83280" y="2304930"/>
              <a:ext cx="80772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8880" y="3219330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5-Point Star 14"/>
            <p:cNvSpPr/>
            <p:nvPr/>
          </p:nvSpPr>
          <p:spPr>
            <a:xfrm>
              <a:off x="304800" y="2533530"/>
              <a:ext cx="457200" cy="415483"/>
            </a:xfrm>
            <a:prstGeom prst="star5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66" y="2177543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LÄHDE</a:t>
              </a:r>
              <a:endParaRPr lang="fi-FI" dirty="0"/>
            </a:p>
          </p:txBody>
        </p:sp>
        <p:sp>
          <p:nvSpPr>
            <p:cNvPr id="17" name="Rectangle 16"/>
            <p:cNvSpPr/>
            <p:nvPr/>
          </p:nvSpPr>
          <p:spPr>
            <a:xfrm rot="1375332">
              <a:off x="7565714" y="4411980"/>
              <a:ext cx="459206" cy="25396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39052" y="3945019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DETEKTORI</a:t>
              </a:r>
              <a:endParaRPr lang="fi-FI" dirty="0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3579551" y="3150725"/>
              <a:ext cx="142313" cy="111004"/>
            </a:xfrm>
            <a:prstGeom prst="star5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278458" y="1327315"/>
              <a:ext cx="304488" cy="6444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642173"/>
                </p:ext>
              </p:extLst>
            </p:nvPr>
          </p:nvGraphicFramePr>
          <p:xfrm>
            <a:off x="2697163" y="1876425"/>
            <a:ext cx="23812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18" name="Equation" r:id="rId3" imgW="139680" imgH="215640" progId="Equation.DSMT4">
                    <p:embed/>
                  </p:oleObj>
                </mc:Choice>
                <mc:Fallback>
                  <p:oleObj name="Equation" r:id="rId3" imgW="139680" imgH="215640" progId="Equation.DSMT4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163" y="1876425"/>
                          <a:ext cx="23812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9928298"/>
                </p:ext>
              </p:extLst>
            </p:nvPr>
          </p:nvGraphicFramePr>
          <p:xfrm>
            <a:off x="2373313" y="890588"/>
            <a:ext cx="11541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19" name="Equation" r:id="rId5" imgW="672840" imgH="266400" progId="Equation.DSMT4">
                    <p:embed/>
                  </p:oleObj>
                </mc:Choice>
                <mc:Fallback>
                  <p:oleObj name="Equation" r:id="rId5" imgW="672840" imgH="266400" progId="Equation.DSMT4">
                    <p:embed/>
                    <p:pic>
                      <p:nvPicPr>
                        <p:cNvPr id="106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313" y="890588"/>
                          <a:ext cx="1154112" cy="4572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>
              <a:off x="518160" y="3066930"/>
              <a:ext cx="3113162" cy="438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961163" y="2719219"/>
            <a:ext cx="215900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20" name="Kaava" r:id="rId7" imgW="126720" imgH="215640" progId="Equation.3">
                    <p:embed/>
                  </p:oleObj>
                </mc:Choice>
                <mc:Fallback>
                  <p:oleObj name="Kaava" r:id="rId7" imgW="126720" imgH="215640" progId="Equation.3">
                    <p:embed/>
                    <p:pic>
                      <p:nvPicPr>
                        <p:cNvPr id="102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1163" y="2719219"/>
                          <a:ext cx="215900" cy="3698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>
            <a:xfrm flipH="1">
              <a:off x="3897239" y="2256826"/>
              <a:ext cx="1522897" cy="8726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69422" y="412968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NÄYTE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058350"/>
                </p:ext>
              </p:extLst>
            </p:nvPr>
          </p:nvGraphicFramePr>
          <p:xfrm>
            <a:off x="2586038" y="3257550"/>
            <a:ext cx="23812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21" name="Equation" r:id="rId9" imgW="139680" imgH="215640" progId="Equation.DSMT4">
                    <p:embed/>
                  </p:oleObj>
                </mc:Choice>
                <mc:Fallback>
                  <p:oleObj name="Equation" r:id="rId9" imgW="139680" imgH="21564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038" y="3257550"/>
                          <a:ext cx="23812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2590033"/>
                </p:ext>
              </p:extLst>
            </p:nvPr>
          </p:nvGraphicFramePr>
          <p:xfrm>
            <a:off x="4603750" y="536575"/>
            <a:ext cx="60960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22" name="Kaava" r:id="rId11" imgW="355320" imgH="457200" progId="Equation.3">
                    <p:embed/>
                  </p:oleObj>
                </mc:Choice>
                <mc:Fallback>
                  <p:oleObj name="Kaava" r:id="rId11" imgW="355320" imgH="457200" progId="Equation.3">
                    <p:embed/>
                    <p:pic>
                      <p:nvPicPr>
                        <p:cNvPr id="111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0" y="536575"/>
                          <a:ext cx="609600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5506716" y="2565249"/>
            <a:ext cx="2714175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Aallonharja </a:t>
            </a:r>
            <a:r>
              <a:rPr lang="fi-FI" dirty="0" err="1" smtClean="0"/>
              <a:t>Bravais</a:t>
            </a:r>
            <a:r>
              <a:rPr lang="fi-FI" dirty="0" smtClean="0"/>
              <a:t>-hilan pisteessä</a:t>
            </a:r>
            <a:endParaRPr lang="fi-FI" dirty="0"/>
          </a:p>
        </p:txBody>
      </p:sp>
      <p:sp>
        <p:nvSpPr>
          <p:cNvPr id="33" name="Right Arrow 32"/>
          <p:cNvSpPr/>
          <p:nvPr/>
        </p:nvSpPr>
        <p:spPr>
          <a:xfrm rot="13403317" flipH="1">
            <a:off x="5359305" y="2057367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384807" y="3549544"/>
            <a:ext cx="1696605" cy="369332"/>
            <a:chOff x="6384807" y="2966059"/>
            <a:chExt cx="1696605" cy="369332"/>
          </a:xfrm>
        </p:grpSpPr>
        <p:sp>
          <p:nvSpPr>
            <p:cNvPr id="35" name="Right Arrow 34"/>
            <p:cNvSpPr/>
            <p:nvPr/>
          </p:nvSpPr>
          <p:spPr>
            <a:xfrm rot="10800000" flipH="1">
              <a:off x="6384807" y="307307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0" y="2966059"/>
              <a:ext cx="1223412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>
                  <a:sym typeface="Wingdings" panose="05000000000000000000" pitchFamily="2" charset="2"/>
                </a:rPr>
                <a:t>U</a:t>
              </a:r>
              <a:r>
                <a:rPr lang="fi-FI" dirty="0" smtClean="0">
                  <a:sym typeface="Wingdings" panose="05000000000000000000" pitchFamily="2" charset="2"/>
                </a:rPr>
                <a:t>usi o</a:t>
              </a:r>
              <a:r>
                <a:rPr lang="fi-FI" dirty="0" smtClean="0"/>
                <a:t>rigo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4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767" y="47858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Sirontateoriaa</a:t>
            </a:r>
            <a:endParaRPr lang="fi-FI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055042"/>
              </p:ext>
            </p:extLst>
          </p:nvPr>
        </p:nvGraphicFramePr>
        <p:xfrm>
          <a:off x="299284" y="797028"/>
          <a:ext cx="696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8" name="Kaava" r:id="rId3" imgW="406080" imgH="457200" progId="Equation.3">
                  <p:embed/>
                </p:oleObj>
              </mc:Choice>
              <mc:Fallback>
                <p:oleObj name="Kaava" r:id="rId3" imgW="406080" imgH="457200" progId="Equation.3">
                  <p:embed/>
                  <p:pic>
                    <p:nvPicPr>
                      <p:cNvPr id="113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84" y="797028"/>
                        <a:ext cx="696912" cy="784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20466" y="1874648"/>
            <a:ext cx="9019959" cy="3431797"/>
            <a:chOff x="120466" y="1308578"/>
            <a:chExt cx="9019959" cy="3431797"/>
          </a:xfrm>
        </p:grpSpPr>
        <p:grpSp>
          <p:nvGrpSpPr>
            <p:cNvPr id="8" name="Group 7"/>
            <p:cNvGrpSpPr/>
            <p:nvPr/>
          </p:nvGrpSpPr>
          <p:grpSpPr>
            <a:xfrm>
              <a:off x="120466" y="1308578"/>
              <a:ext cx="9019959" cy="3431797"/>
              <a:chOff x="120466" y="1308578"/>
              <a:chExt cx="9019959" cy="3431797"/>
            </a:xfrm>
          </p:grpSpPr>
          <p:cxnSp>
            <p:nvCxnSpPr>
              <p:cNvPr id="11" name="Straight Arrow Connector 10"/>
              <p:cNvCxnSpPr>
                <a:stCxn id="28" idx="1"/>
              </p:cNvCxnSpPr>
              <p:nvPr/>
            </p:nvCxnSpPr>
            <p:spPr>
              <a:xfrm>
                <a:off x="3590870" y="3111567"/>
                <a:ext cx="992710" cy="49979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545224" y="2442665"/>
                <a:ext cx="1001358" cy="42358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3078738" y="1637506"/>
                <a:ext cx="2029322" cy="2406409"/>
              </a:xfrm>
              <a:custGeom>
                <a:avLst/>
                <a:gdLst>
                  <a:gd name="connsiteX0" fmla="*/ 147716 w 2029322"/>
                  <a:gd name="connsiteY0" fmla="*/ 440648 h 2406409"/>
                  <a:gd name="connsiteX1" fmla="*/ 960 w 2029322"/>
                  <a:gd name="connsiteY1" fmla="*/ 847048 h 2406409"/>
                  <a:gd name="connsiteX2" fmla="*/ 226738 w 2029322"/>
                  <a:gd name="connsiteY2" fmla="*/ 1377626 h 2406409"/>
                  <a:gd name="connsiteX3" fmla="*/ 260605 w 2029322"/>
                  <a:gd name="connsiteY3" fmla="*/ 2246870 h 2406409"/>
                  <a:gd name="connsiteX4" fmla="*/ 960516 w 2029322"/>
                  <a:gd name="connsiteY4" fmla="*/ 2404914 h 2406409"/>
                  <a:gd name="connsiteX5" fmla="*/ 1976516 w 2029322"/>
                  <a:gd name="connsiteY5" fmla="*/ 2224292 h 2406409"/>
                  <a:gd name="connsiteX6" fmla="*/ 1829760 w 2029322"/>
                  <a:gd name="connsiteY6" fmla="*/ 1558248 h 2406409"/>
                  <a:gd name="connsiteX7" fmla="*/ 1355627 w 2029322"/>
                  <a:gd name="connsiteY7" fmla="*/ 1084114 h 2406409"/>
                  <a:gd name="connsiteX8" fmla="*/ 1558827 w 2029322"/>
                  <a:gd name="connsiteY8" fmla="*/ 463226 h 2406409"/>
                  <a:gd name="connsiteX9" fmla="*/ 1558827 w 2029322"/>
                  <a:gd name="connsiteY9" fmla="*/ 226159 h 2406409"/>
                  <a:gd name="connsiteX10" fmla="*/ 1378205 w 2029322"/>
                  <a:gd name="connsiteY10" fmla="*/ 124559 h 2406409"/>
                  <a:gd name="connsiteX11" fmla="*/ 870205 w 2029322"/>
                  <a:gd name="connsiteY11" fmla="*/ 381 h 2406409"/>
                  <a:gd name="connsiteX12" fmla="*/ 429938 w 2029322"/>
                  <a:gd name="connsiteY12" fmla="*/ 90692 h 2406409"/>
                  <a:gd name="connsiteX13" fmla="*/ 204160 w 2029322"/>
                  <a:gd name="connsiteY13" fmla="*/ 226159 h 2406409"/>
                  <a:gd name="connsiteX14" fmla="*/ 147716 w 2029322"/>
                  <a:gd name="connsiteY14" fmla="*/ 440648 h 240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9322" h="2406409">
                    <a:moveTo>
                      <a:pt x="147716" y="440648"/>
                    </a:moveTo>
                    <a:cubicBezTo>
                      <a:pt x="113849" y="544129"/>
                      <a:pt x="-12210" y="690885"/>
                      <a:pt x="960" y="847048"/>
                    </a:cubicBezTo>
                    <a:cubicBezTo>
                      <a:pt x="14130" y="1003211"/>
                      <a:pt x="183464" y="1144322"/>
                      <a:pt x="226738" y="1377626"/>
                    </a:cubicBezTo>
                    <a:cubicBezTo>
                      <a:pt x="270012" y="1610930"/>
                      <a:pt x="138309" y="2075655"/>
                      <a:pt x="260605" y="2246870"/>
                    </a:cubicBezTo>
                    <a:cubicBezTo>
                      <a:pt x="382901" y="2418085"/>
                      <a:pt x="674531" y="2408677"/>
                      <a:pt x="960516" y="2404914"/>
                    </a:cubicBezTo>
                    <a:cubicBezTo>
                      <a:pt x="1246501" y="2401151"/>
                      <a:pt x="1831642" y="2365403"/>
                      <a:pt x="1976516" y="2224292"/>
                    </a:cubicBezTo>
                    <a:cubicBezTo>
                      <a:pt x="2121390" y="2083181"/>
                      <a:pt x="1933241" y="1748278"/>
                      <a:pt x="1829760" y="1558248"/>
                    </a:cubicBezTo>
                    <a:cubicBezTo>
                      <a:pt x="1726279" y="1368218"/>
                      <a:pt x="1400782" y="1266618"/>
                      <a:pt x="1355627" y="1084114"/>
                    </a:cubicBezTo>
                    <a:cubicBezTo>
                      <a:pt x="1310472" y="901610"/>
                      <a:pt x="1524960" y="606218"/>
                      <a:pt x="1558827" y="463226"/>
                    </a:cubicBezTo>
                    <a:cubicBezTo>
                      <a:pt x="1592694" y="320234"/>
                      <a:pt x="1588931" y="282603"/>
                      <a:pt x="1558827" y="226159"/>
                    </a:cubicBezTo>
                    <a:cubicBezTo>
                      <a:pt x="1528723" y="169715"/>
                      <a:pt x="1492975" y="162189"/>
                      <a:pt x="1378205" y="124559"/>
                    </a:cubicBezTo>
                    <a:cubicBezTo>
                      <a:pt x="1263435" y="86929"/>
                      <a:pt x="1028249" y="6025"/>
                      <a:pt x="870205" y="381"/>
                    </a:cubicBezTo>
                    <a:cubicBezTo>
                      <a:pt x="712161" y="-5263"/>
                      <a:pt x="540946" y="53062"/>
                      <a:pt x="429938" y="90692"/>
                    </a:cubicBezTo>
                    <a:cubicBezTo>
                      <a:pt x="318931" y="128322"/>
                      <a:pt x="254960" y="162189"/>
                      <a:pt x="204160" y="226159"/>
                    </a:cubicBezTo>
                    <a:cubicBezTo>
                      <a:pt x="153360" y="290129"/>
                      <a:pt x="181583" y="337167"/>
                      <a:pt x="147716" y="44064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561741" y="3607589"/>
                <a:ext cx="2233722" cy="95312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537568" y="2850330"/>
                <a:ext cx="1711960" cy="67636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 rot="614363">
                <a:off x="4148564" y="3296278"/>
                <a:ext cx="286001" cy="601883"/>
              </a:xfrm>
              <a:custGeom>
                <a:avLst/>
                <a:gdLst>
                  <a:gd name="connsiteX0" fmla="*/ 185195 w 286001"/>
                  <a:gd name="connsiteY0" fmla="*/ 0 h 601883"/>
                  <a:gd name="connsiteX1" fmla="*/ 277792 w 286001"/>
                  <a:gd name="connsiteY1" fmla="*/ 370389 h 601883"/>
                  <a:gd name="connsiteX2" fmla="*/ 0 w 286001"/>
                  <a:gd name="connsiteY2" fmla="*/ 601883 h 6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001" h="601883">
                    <a:moveTo>
                      <a:pt x="185195" y="0"/>
                    </a:moveTo>
                    <a:cubicBezTo>
                      <a:pt x="246926" y="135037"/>
                      <a:pt x="308658" y="270075"/>
                      <a:pt x="277792" y="370389"/>
                    </a:cubicBezTo>
                    <a:cubicBezTo>
                      <a:pt x="246926" y="470703"/>
                      <a:pt x="0" y="601883"/>
                      <a:pt x="0" y="60188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614363">
                <a:off x="4274280" y="3332588"/>
                <a:ext cx="282971" cy="657851"/>
              </a:xfrm>
              <a:custGeom>
                <a:avLst/>
                <a:gdLst>
                  <a:gd name="connsiteX0" fmla="*/ 185195 w 286001"/>
                  <a:gd name="connsiteY0" fmla="*/ 0 h 601883"/>
                  <a:gd name="connsiteX1" fmla="*/ 277792 w 286001"/>
                  <a:gd name="connsiteY1" fmla="*/ 370389 h 601883"/>
                  <a:gd name="connsiteX2" fmla="*/ 0 w 286001"/>
                  <a:gd name="connsiteY2" fmla="*/ 601883 h 6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001" h="601883">
                    <a:moveTo>
                      <a:pt x="185195" y="0"/>
                    </a:moveTo>
                    <a:cubicBezTo>
                      <a:pt x="246926" y="135037"/>
                      <a:pt x="308658" y="270075"/>
                      <a:pt x="277792" y="370389"/>
                    </a:cubicBezTo>
                    <a:cubicBezTo>
                      <a:pt x="246926" y="470703"/>
                      <a:pt x="0" y="601883"/>
                      <a:pt x="0" y="60188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304800" y="2533530"/>
                <a:ext cx="457200" cy="415483"/>
              </a:xfrm>
              <a:prstGeom prst="star5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20466" y="2177543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LÄHDE</a:t>
                </a:r>
                <a:endParaRPr lang="fi-FI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375332">
                <a:off x="7565714" y="4411980"/>
                <a:ext cx="459206" cy="2539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005125" y="4599697"/>
                <a:ext cx="374409" cy="140678"/>
              </a:xfrm>
              <a:custGeom>
                <a:avLst/>
                <a:gdLst>
                  <a:gd name="connsiteX0" fmla="*/ 0 w 374409"/>
                  <a:gd name="connsiteY0" fmla="*/ 0 h 140678"/>
                  <a:gd name="connsiteX1" fmla="*/ 115747 w 374409"/>
                  <a:gd name="connsiteY1" fmla="*/ 138896 h 140678"/>
                  <a:gd name="connsiteX2" fmla="*/ 196770 w 374409"/>
                  <a:gd name="connsiteY2" fmla="*/ 81023 h 140678"/>
                  <a:gd name="connsiteX3" fmla="*/ 358816 w 374409"/>
                  <a:gd name="connsiteY3" fmla="*/ 115747 h 140678"/>
                  <a:gd name="connsiteX4" fmla="*/ 358816 w 374409"/>
                  <a:gd name="connsiteY4" fmla="*/ 104172 h 14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09" h="140678">
                    <a:moveTo>
                      <a:pt x="0" y="0"/>
                    </a:moveTo>
                    <a:cubicBezTo>
                      <a:pt x="41476" y="62696"/>
                      <a:pt x="82952" y="125392"/>
                      <a:pt x="115747" y="138896"/>
                    </a:cubicBezTo>
                    <a:cubicBezTo>
                      <a:pt x="148542" y="152400"/>
                      <a:pt x="156259" y="84881"/>
                      <a:pt x="196770" y="81023"/>
                    </a:cubicBezTo>
                    <a:cubicBezTo>
                      <a:pt x="237281" y="77165"/>
                      <a:pt x="331808" y="111889"/>
                      <a:pt x="358816" y="115747"/>
                    </a:cubicBezTo>
                    <a:cubicBezTo>
                      <a:pt x="385824" y="119605"/>
                      <a:pt x="372320" y="111888"/>
                      <a:pt x="358816" y="104172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39052" y="3945019"/>
                <a:ext cx="1501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DETEKTORI</a:t>
                </a:r>
                <a:endParaRPr lang="fi-FI" dirty="0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614363">
                <a:off x="4306679" y="2132323"/>
                <a:ext cx="286001" cy="601883"/>
              </a:xfrm>
              <a:custGeom>
                <a:avLst/>
                <a:gdLst>
                  <a:gd name="connsiteX0" fmla="*/ 185195 w 286001"/>
                  <a:gd name="connsiteY0" fmla="*/ 0 h 601883"/>
                  <a:gd name="connsiteX1" fmla="*/ 277792 w 286001"/>
                  <a:gd name="connsiteY1" fmla="*/ 370389 h 601883"/>
                  <a:gd name="connsiteX2" fmla="*/ 0 w 286001"/>
                  <a:gd name="connsiteY2" fmla="*/ 601883 h 6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001" h="601883">
                    <a:moveTo>
                      <a:pt x="185195" y="0"/>
                    </a:moveTo>
                    <a:cubicBezTo>
                      <a:pt x="246926" y="135037"/>
                      <a:pt x="308658" y="270075"/>
                      <a:pt x="277792" y="370389"/>
                    </a:cubicBezTo>
                    <a:cubicBezTo>
                      <a:pt x="246926" y="470703"/>
                      <a:pt x="0" y="601883"/>
                      <a:pt x="0" y="60188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614363">
                <a:off x="4424775" y="2161013"/>
                <a:ext cx="282971" cy="657851"/>
              </a:xfrm>
              <a:custGeom>
                <a:avLst/>
                <a:gdLst>
                  <a:gd name="connsiteX0" fmla="*/ 185195 w 286001"/>
                  <a:gd name="connsiteY0" fmla="*/ 0 h 601883"/>
                  <a:gd name="connsiteX1" fmla="*/ 277792 w 286001"/>
                  <a:gd name="connsiteY1" fmla="*/ 370389 h 601883"/>
                  <a:gd name="connsiteX2" fmla="*/ 0 w 286001"/>
                  <a:gd name="connsiteY2" fmla="*/ 601883 h 6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001" h="601883">
                    <a:moveTo>
                      <a:pt x="185195" y="0"/>
                    </a:moveTo>
                    <a:cubicBezTo>
                      <a:pt x="246926" y="135037"/>
                      <a:pt x="308658" y="270075"/>
                      <a:pt x="277792" y="370389"/>
                    </a:cubicBezTo>
                    <a:cubicBezTo>
                      <a:pt x="246926" y="470703"/>
                      <a:pt x="0" y="601883"/>
                      <a:pt x="0" y="60188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614363">
                <a:off x="4561935" y="2229593"/>
                <a:ext cx="282971" cy="657851"/>
              </a:xfrm>
              <a:custGeom>
                <a:avLst/>
                <a:gdLst>
                  <a:gd name="connsiteX0" fmla="*/ 185195 w 286001"/>
                  <a:gd name="connsiteY0" fmla="*/ 0 h 601883"/>
                  <a:gd name="connsiteX1" fmla="*/ 277792 w 286001"/>
                  <a:gd name="connsiteY1" fmla="*/ 370389 h 601883"/>
                  <a:gd name="connsiteX2" fmla="*/ 0 w 286001"/>
                  <a:gd name="connsiteY2" fmla="*/ 601883 h 6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001" h="601883">
                    <a:moveTo>
                      <a:pt x="185195" y="0"/>
                    </a:moveTo>
                    <a:cubicBezTo>
                      <a:pt x="246926" y="135037"/>
                      <a:pt x="308658" y="270075"/>
                      <a:pt x="277792" y="370389"/>
                    </a:cubicBezTo>
                    <a:cubicBezTo>
                      <a:pt x="246926" y="470703"/>
                      <a:pt x="0" y="601883"/>
                      <a:pt x="0" y="60188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614363">
                <a:off x="4403820" y="3401168"/>
                <a:ext cx="282971" cy="657851"/>
              </a:xfrm>
              <a:custGeom>
                <a:avLst/>
                <a:gdLst>
                  <a:gd name="connsiteX0" fmla="*/ 185195 w 286001"/>
                  <a:gd name="connsiteY0" fmla="*/ 0 h 601883"/>
                  <a:gd name="connsiteX1" fmla="*/ 277792 w 286001"/>
                  <a:gd name="connsiteY1" fmla="*/ 370389 h 601883"/>
                  <a:gd name="connsiteX2" fmla="*/ 0 w 286001"/>
                  <a:gd name="connsiteY2" fmla="*/ 601883 h 6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001" h="601883">
                    <a:moveTo>
                      <a:pt x="185195" y="0"/>
                    </a:moveTo>
                    <a:cubicBezTo>
                      <a:pt x="246926" y="135037"/>
                      <a:pt x="308658" y="270075"/>
                      <a:pt x="277792" y="370389"/>
                    </a:cubicBezTo>
                    <a:cubicBezTo>
                      <a:pt x="246926" y="470703"/>
                      <a:pt x="0" y="601883"/>
                      <a:pt x="0" y="60188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263231" y="2228730"/>
                <a:ext cx="27605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50443" y="3066930"/>
                <a:ext cx="27605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5942912"/>
                  </p:ext>
                </p:extLst>
              </p:nvPr>
            </p:nvGraphicFramePr>
            <p:xfrm>
              <a:off x="4038600" y="2871788"/>
              <a:ext cx="280988" cy="438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39" name="Equation" r:id="rId5" imgW="164880" imgH="215640" progId="Equation.DSMT4">
                      <p:embed/>
                    </p:oleObj>
                  </mc:Choice>
                  <mc:Fallback>
                    <p:oleObj name="Equation" r:id="rId5" imgW="164880" imgH="215640" progId="Equation.DSMT4">
                      <p:embed/>
                      <p:pic>
                        <p:nvPicPr>
                          <p:cNvPr id="53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8600" y="2871788"/>
                            <a:ext cx="280988" cy="438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Straight Arrow Connector 29"/>
              <p:cNvCxnSpPr>
                <a:stCxn id="28" idx="5"/>
              </p:cNvCxnSpPr>
              <p:nvPr/>
            </p:nvCxnSpPr>
            <p:spPr>
              <a:xfrm>
                <a:off x="3786071" y="3327093"/>
                <a:ext cx="714385" cy="349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31260" y="3404422"/>
              <a:ext cx="304800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40" name="Kaava" r:id="rId7" imgW="177480" imgH="215640" progId="Equation.3">
                      <p:embed/>
                    </p:oleObj>
                  </mc:Choice>
                  <mc:Fallback>
                    <p:oleObj name="Kaava" r:id="rId7" imgW="177480" imgH="215640" progId="Equation.3">
                      <p:embed/>
                      <p:pic>
                        <p:nvPicPr>
                          <p:cNvPr id="89" name="Object 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1260" y="3404422"/>
                            <a:ext cx="304800" cy="3698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2" name="Group 31"/>
              <p:cNvGrpSpPr/>
              <p:nvPr/>
            </p:nvGrpSpPr>
            <p:grpSpPr>
              <a:xfrm>
                <a:off x="2050627" y="3300088"/>
                <a:ext cx="1499818" cy="538149"/>
                <a:chOff x="2050627" y="3300088"/>
                <a:chExt cx="1499818" cy="538149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2795252" y="3300088"/>
                  <a:ext cx="755193" cy="30499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2050627" y="3468905"/>
                  <a:ext cx="7489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Origo</a:t>
                  </a:r>
                  <a:endParaRPr lang="en-US" dirty="0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2649230" y="1308578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NÄYTE</a:t>
                </a: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4602192"/>
                  </p:ext>
                </p:extLst>
              </p:nvPr>
            </p:nvGraphicFramePr>
            <p:xfrm>
              <a:off x="5137150" y="2254250"/>
              <a:ext cx="280988" cy="436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41" name="Equation" r:id="rId9" imgW="164880" imgH="215640" progId="Equation.DSMT4">
                      <p:embed/>
                    </p:oleObj>
                  </mc:Choice>
                  <mc:Fallback>
                    <p:oleObj name="Equation" r:id="rId9" imgW="164880" imgH="215640" progId="Equation.DSMT4">
                      <p:embed/>
                      <p:pic>
                        <p:nvPicPr>
                          <p:cNvPr id="119" name="Object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7150" y="2254250"/>
                            <a:ext cx="280988" cy="4365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9" name="Straight Arrow Connector 8"/>
            <p:cNvCxnSpPr/>
            <p:nvPr/>
          </p:nvCxnSpPr>
          <p:spPr>
            <a:xfrm>
              <a:off x="1295400" y="2566193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6740743"/>
                </p:ext>
              </p:extLst>
            </p:nvPr>
          </p:nvGraphicFramePr>
          <p:xfrm>
            <a:off x="1633538" y="2077363"/>
            <a:ext cx="23812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42" name="Equation" r:id="rId11" imgW="139680" imgH="215640" progId="Equation.DSMT4">
                    <p:embed/>
                  </p:oleObj>
                </mc:Choice>
                <mc:Fallback>
                  <p:oleObj name="Equation" r:id="rId11" imgW="139680" imgH="21564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538" y="2077363"/>
                          <a:ext cx="238125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1714427" y="873394"/>
            <a:ext cx="295220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Tapahtunut sironta origossa ja hilapisteessä </a:t>
            </a:r>
            <a:r>
              <a:rPr lang="fi-FI" b="1" dirty="0" smtClean="0"/>
              <a:t>R</a:t>
            </a:r>
            <a:endParaRPr lang="fi-FI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699835" y="2959304"/>
            <a:ext cx="701087" cy="8404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02298"/>
              </p:ext>
            </p:extLst>
          </p:nvPr>
        </p:nvGraphicFramePr>
        <p:xfrm>
          <a:off x="3842140" y="2887692"/>
          <a:ext cx="2571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3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140" y="2887692"/>
                        <a:ext cx="2571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/>
          <p:cNvSpPr/>
          <p:nvPr/>
        </p:nvSpPr>
        <p:spPr>
          <a:xfrm rot="10800000" flipH="1">
            <a:off x="1257241" y="1122600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18138" y="5344111"/>
            <a:ext cx="1890261" cy="1283152"/>
            <a:chOff x="5418138" y="5178645"/>
            <a:chExt cx="1890261" cy="1283152"/>
          </a:xfrm>
        </p:grpSpPr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9252929"/>
                </p:ext>
              </p:extLst>
            </p:nvPr>
          </p:nvGraphicFramePr>
          <p:xfrm>
            <a:off x="5510423" y="5591847"/>
            <a:ext cx="1195388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44" name="Equation" r:id="rId15" imgW="698400" imgH="507960" progId="Equation.DSMT4">
                    <p:embed/>
                  </p:oleObj>
                </mc:Choice>
                <mc:Fallback>
                  <p:oleObj name="Equation" r:id="rId15" imgW="698400" imgH="50796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0423" y="5591847"/>
                          <a:ext cx="1195388" cy="8699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5418138" y="5178645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Elastinen sironta</a:t>
              </a:r>
              <a:endParaRPr lang="fi-FI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21994" y="1217626"/>
            <a:ext cx="4233304" cy="1154045"/>
            <a:chOff x="4806432" y="1279893"/>
            <a:chExt cx="4233304" cy="1154045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1854658"/>
                </p:ext>
              </p:extLst>
            </p:nvPr>
          </p:nvGraphicFramePr>
          <p:xfrm>
            <a:off x="4901123" y="1694163"/>
            <a:ext cx="4138613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45" name="Equation" r:id="rId17" imgW="2412720" imgH="431640" progId="Equation.DSMT4">
                    <p:embed/>
                  </p:oleObj>
                </mc:Choice>
                <mc:Fallback>
                  <p:oleObj name="Equation" r:id="rId17" imgW="2412720" imgH="431640" progId="Equation.DSMT4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1123" y="1694163"/>
                          <a:ext cx="4138613" cy="7397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4806432" y="1279893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Pituusskaalat</a:t>
              </a:r>
              <a:endParaRPr lang="fi-FI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8329" y="4534465"/>
            <a:ext cx="3617340" cy="1640656"/>
            <a:chOff x="488329" y="4534465"/>
            <a:chExt cx="3617340" cy="1640656"/>
          </a:xfrm>
        </p:grpSpPr>
        <p:grpSp>
          <p:nvGrpSpPr>
            <p:cNvPr id="48" name="Group 47"/>
            <p:cNvGrpSpPr/>
            <p:nvPr/>
          </p:nvGrpSpPr>
          <p:grpSpPr>
            <a:xfrm>
              <a:off x="571973" y="4534465"/>
              <a:ext cx="3533696" cy="1640656"/>
              <a:chOff x="980463" y="3994886"/>
              <a:chExt cx="3533696" cy="1640656"/>
            </a:xfrm>
          </p:grpSpPr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7520171"/>
                  </p:ext>
                </p:extLst>
              </p:nvPr>
            </p:nvGraphicFramePr>
            <p:xfrm>
              <a:off x="980463" y="4983080"/>
              <a:ext cx="2979738" cy="65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46" name="Equation" r:id="rId19" imgW="1739880" imgH="380880" progId="Equation.DSMT4">
                      <p:embed/>
                    </p:oleObj>
                  </mc:Choice>
                  <mc:Fallback>
                    <p:oleObj name="Equation" r:id="rId19" imgW="1739880" imgH="380880" progId="Equation.DSMT4">
                      <p:embed/>
                      <p:pic>
                        <p:nvPicPr>
                          <p:cNvPr id="99" name="Object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0463" y="4983080"/>
                            <a:ext cx="2979738" cy="65246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Straight Arrow Connector 51"/>
              <p:cNvCxnSpPr/>
              <p:nvPr/>
            </p:nvCxnSpPr>
            <p:spPr>
              <a:xfrm flipH="1">
                <a:off x="3397202" y="3994886"/>
                <a:ext cx="1116957" cy="8805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88329" y="4821539"/>
              <a:ext cx="2313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Aallon osat eli säteet</a:t>
              </a:r>
            </a:p>
            <a:p>
              <a:r>
                <a:rPr lang="fi-FI" dirty="0" smtClean="0"/>
                <a:t>palloaaltoja</a:t>
              </a:r>
              <a:endParaRPr lang="fi-FI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95374" y="5424325"/>
              <a:ext cx="114790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52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002" y="5517026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7016163" y="6669989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767" y="47858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Sirontateoriaa</a:t>
            </a:r>
            <a:endParaRPr lang="fi-FI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52031"/>
              </p:ext>
            </p:extLst>
          </p:nvPr>
        </p:nvGraphicFramePr>
        <p:xfrm>
          <a:off x="5393895" y="452191"/>
          <a:ext cx="63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78" name="Equation" r:id="rId3" imgW="368280" imgH="457200" progId="Equation.DSMT4">
                  <p:embed/>
                </p:oleObj>
              </mc:Choice>
              <mc:Fallback>
                <p:oleObj name="Equation" r:id="rId3" imgW="368280" imgH="457200" progId="Equation.DSMT4">
                  <p:embed/>
                  <p:pic>
                    <p:nvPicPr>
                      <p:cNvPr id="116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895" y="452191"/>
                        <a:ext cx="631825" cy="784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0466" y="975640"/>
            <a:ext cx="9019959" cy="3604941"/>
            <a:chOff x="120466" y="1637506"/>
            <a:chExt cx="9019959" cy="360494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232772" y="4307759"/>
              <a:ext cx="1001358" cy="4235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491160" y="3259886"/>
              <a:ext cx="1001358" cy="4235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3078738" y="1637506"/>
              <a:ext cx="2029322" cy="2406409"/>
            </a:xfrm>
            <a:custGeom>
              <a:avLst/>
              <a:gdLst>
                <a:gd name="connsiteX0" fmla="*/ 147716 w 2029322"/>
                <a:gd name="connsiteY0" fmla="*/ 440648 h 2406409"/>
                <a:gd name="connsiteX1" fmla="*/ 960 w 2029322"/>
                <a:gd name="connsiteY1" fmla="*/ 847048 h 2406409"/>
                <a:gd name="connsiteX2" fmla="*/ 226738 w 2029322"/>
                <a:gd name="connsiteY2" fmla="*/ 1377626 h 2406409"/>
                <a:gd name="connsiteX3" fmla="*/ 260605 w 2029322"/>
                <a:gd name="connsiteY3" fmla="*/ 2246870 h 2406409"/>
                <a:gd name="connsiteX4" fmla="*/ 960516 w 2029322"/>
                <a:gd name="connsiteY4" fmla="*/ 2404914 h 2406409"/>
                <a:gd name="connsiteX5" fmla="*/ 1976516 w 2029322"/>
                <a:gd name="connsiteY5" fmla="*/ 2224292 h 2406409"/>
                <a:gd name="connsiteX6" fmla="*/ 1829760 w 2029322"/>
                <a:gd name="connsiteY6" fmla="*/ 1558248 h 2406409"/>
                <a:gd name="connsiteX7" fmla="*/ 1355627 w 2029322"/>
                <a:gd name="connsiteY7" fmla="*/ 1084114 h 2406409"/>
                <a:gd name="connsiteX8" fmla="*/ 1558827 w 2029322"/>
                <a:gd name="connsiteY8" fmla="*/ 463226 h 2406409"/>
                <a:gd name="connsiteX9" fmla="*/ 1558827 w 2029322"/>
                <a:gd name="connsiteY9" fmla="*/ 226159 h 2406409"/>
                <a:gd name="connsiteX10" fmla="*/ 1378205 w 2029322"/>
                <a:gd name="connsiteY10" fmla="*/ 124559 h 2406409"/>
                <a:gd name="connsiteX11" fmla="*/ 870205 w 2029322"/>
                <a:gd name="connsiteY11" fmla="*/ 381 h 2406409"/>
                <a:gd name="connsiteX12" fmla="*/ 429938 w 2029322"/>
                <a:gd name="connsiteY12" fmla="*/ 90692 h 2406409"/>
                <a:gd name="connsiteX13" fmla="*/ 204160 w 2029322"/>
                <a:gd name="connsiteY13" fmla="*/ 226159 h 2406409"/>
                <a:gd name="connsiteX14" fmla="*/ 147716 w 2029322"/>
                <a:gd name="connsiteY14" fmla="*/ 440648 h 240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9322" h="2406409">
                  <a:moveTo>
                    <a:pt x="147716" y="440648"/>
                  </a:moveTo>
                  <a:cubicBezTo>
                    <a:pt x="113849" y="544129"/>
                    <a:pt x="-12210" y="690885"/>
                    <a:pt x="960" y="847048"/>
                  </a:cubicBezTo>
                  <a:cubicBezTo>
                    <a:pt x="14130" y="1003211"/>
                    <a:pt x="183464" y="1144322"/>
                    <a:pt x="226738" y="1377626"/>
                  </a:cubicBezTo>
                  <a:cubicBezTo>
                    <a:pt x="270012" y="1610930"/>
                    <a:pt x="138309" y="2075655"/>
                    <a:pt x="260605" y="2246870"/>
                  </a:cubicBezTo>
                  <a:cubicBezTo>
                    <a:pt x="382901" y="2418085"/>
                    <a:pt x="674531" y="2408677"/>
                    <a:pt x="960516" y="2404914"/>
                  </a:cubicBezTo>
                  <a:cubicBezTo>
                    <a:pt x="1246501" y="2401151"/>
                    <a:pt x="1831642" y="2365403"/>
                    <a:pt x="1976516" y="2224292"/>
                  </a:cubicBezTo>
                  <a:cubicBezTo>
                    <a:pt x="2121390" y="2083181"/>
                    <a:pt x="1933241" y="1748278"/>
                    <a:pt x="1829760" y="1558248"/>
                  </a:cubicBezTo>
                  <a:cubicBezTo>
                    <a:pt x="1726279" y="1368218"/>
                    <a:pt x="1400782" y="1266618"/>
                    <a:pt x="1355627" y="1084114"/>
                  </a:cubicBezTo>
                  <a:cubicBezTo>
                    <a:pt x="1310472" y="901610"/>
                    <a:pt x="1524960" y="606218"/>
                    <a:pt x="1558827" y="463226"/>
                  </a:cubicBezTo>
                  <a:cubicBezTo>
                    <a:pt x="1592694" y="320234"/>
                    <a:pt x="1588931" y="282603"/>
                    <a:pt x="1558827" y="226159"/>
                  </a:cubicBezTo>
                  <a:cubicBezTo>
                    <a:pt x="1528723" y="169715"/>
                    <a:pt x="1492975" y="162189"/>
                    <a:pt x="1378205" y="124559"/>
                  </a:cubicBezTo>
                  <a:cubicBezTo>
                    <a:pt x="1263435" y="86929"/>
                    <a:pt x="1028249" y="6025"/>
                    <a:pt x="870205" y="381"/>
                  </a:cubicBezTo>
                  <a:cubicBezTo>
                    <a:pt x="712161" y="-5263"/>
                    <a:pt x="540946" y="53062"/>
                    <a:pt x="429938" y="90692"/>
                  </a:cubicBezTo>
                  <a:cubicBezTo>
                    <a:pt x="318931" y="128322"/>
                    <a:pt x="254960" y="162189"/>
                    <a:pt x="204160" y="226159"/>
                  </a:cubicBezTo>
                  <a:cubicBezTo>
                    <a:pt x="153360" y="290129"/>
                    <a:pt x="181583" y="337167"/>
                    <a:pt x="147716" y="440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2" name="Group 13"/>
            <p:cNvGrpSpPr/>
            <p:nvPr/>
          </p:nvGrpSpPr>
          <p:grpSpPr>
            <a:xfrm rot="1494569">
              <a:off x="7312845" y="4192474"/>
              <a:ext cx="304800" cy="1049973"/>
              <a:chOff x="1524000" y="1595437"/>
              <a:chExt cx="304800" cy="168592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524000" y="1595437"/>
                <a:ext cx="0" cy="1681163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6400" y="1600200"/>
                <a:ext cx="0" cy="168116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828800" y="1600200"/>
                <a:ext cx="0" cy="1681163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786078" y="3256804"/>
              <a:ext cx="2446694" cy="104021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01258" y="2381130"/>
              <a:ext cx="2245124" cy="93996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5-Point Star 14"/>
            <p:cNvSpPr/>
            <p:nvPr/>
          </p:nvSpPr>
          <p:spPr>
            <a:xfrm>
              <a:off x="304800" y="2533530"/>
              <a:ext cx="457200" cy="415483"/>
            </a:xfrm>
            <a:prstGeom prst="star5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66" y="2177543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LÄHDE</a:t>
              </a:r>
              <a:endParaRPr lang="fi-FI" dirty="0"/>
            </a:p>
          </p:txBody>
        </p:sp>
        <p:sp>
          <p:nvSpPr>
            <p:cNvPr id="17" name="Rectangle 16"/>
            <p:cNvSpPr/>
            <p:nvPr/>
          </p:nvSpPr>
          <p:spPr>
            <a:xfrm rot="1375332">
              <a:off x="7565714" y="4411980"/>
              <a:ext cx="459206" cy="25396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005125" y="4599697"/>
              <a:ext cx="374409" cy="140678"/>
            </a:xfrm>
            <a:custGeom>
              <a:avLst/>
              <a:gdLst>
                <a:gd name="connsiteX0" fmla="*/ 0 w 374409"/>
                <a:gd name="connsiteY0" fmla="*/ 0 h 140678"/>
                <a:gd name="connsiteX1" fmla="*/ 115747 w 374409"/>
                <a:gd name="connsiteY1" fmla="*/ 138896 h 140678"/>
                <a:gd name="connsiteX2" fmla="*/ 196770 w 374409"/>
                <a:gd name="connsiteY2" fmla="*/ 81023 h 140678"/>
                <a:gd name="connsiteX3" fmla="*/ 358816 w 374409"/>
                <a:gd name="connsiteY3" fmla="*/ 115747 h 140678"/>
                <a:gd name="connsiteX4" fmla="*/ 358816 w 374409"/>
                <a:gd name="connsiteY4" fmla="*/ 104172 h 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09" h="140678">
                  <a:moveTo>
                    <a:pt x="0" y="0"/>
                  </a:moveTo>
                  <a:cubicBezTo>
                    <a:pt x="41476" y="62696"/>
                    <a:pt x="82952" y="125392"/>
                    <a:pt x="115747" y="138896"/>
                  </a:cubicBezTo>
                  <a:cubicBezTo>
                    <a:pt x="148542" y="152400"/>
                    <a:pt x="156259" y="84881"/>
                    <a:pt x="196770" y="81023"/>
                  </a:cubicBezTo>
                  <a:cubicBezTo>
                    <a:pt x="237281" y="77165"/>
                    <a:pt x="331808" y="111889"/>
                    <a:pt x="358816" y="115747"/>
                  </a:cubicBezTo>
                  <a:cubicBezTo>
                    <a:pt x="385824" y="119605"/>
                    <a:pt x="372320" y="111888"/>
                    <a:pt x="358816" y="1041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39052" y="3945019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DETEKTORI</a:t>
              </a:r>
              <a:endParaRPr lang="fi-FI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263231" y="2228730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val 20"/>
            <p:cNvSpPr/>
            <p:nvPr/>
          </p:nvSpPr>
          <p:spPr>
            <a:xfrm>
              <a:off x="3550443" y="3066930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49341"/>
                </p:ext>
              </p:extLst>
            </p:nvPr>
          </p:nvGraphicFramePr>
          <p:xfrm>
            <a:off x="6613525" y="4044829"/>
            <a:ext cx="2381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79" name="Equation" r:id="rId5" imgW="139680" imgH="215640" progId="Equation.DSMT4">
                    <p:embed/>
                  </p:oleObj>
                </mc:Choice>
                <mc:Fallback>
                  <p:oleObj name="Equation" r:id="rId5" imgW="139680" imgH="215640" progId="Equation.DSMT4">
                    <p:embed/>
                    <p:pic>
                      <p:nvPicPr>
                        <p:cNvPr id="53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3525" y="4044829"/>
                          <a:ext cx="238125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>
              <a:stCxn id="21" idx="4"/>
            </p:cNvCxnSpPr>
            <p:nvPr/>
          </p:nvCxnSpPr>
          <p:spPr>
            <a:xfrm>
              <a:off x="3688471" y="3371730"/>
              <a:ext cx="3713687" cy="15299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416246"/>
                </p:ext>
              </p:extLst>
            </p:nvPr>
          </p:nvGraphicFramePr>
          <p:xfrm>
            <a:off x="6299141" y="4485092"/>
            <a:ext cx="23971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80" name="Kaava" r:id="rId7" imgW="139680" imgH="215640" progId="Equation.3">
                    <p:embed/>
                  </p:oleObj>
                </mc:Choice>
                <mc:Fallback>
                  <p:oleObj name="Kaava" r:id="rId7" imgW="139680" imgH="215640" progId="Equation.3">
                    <p:embed/>
                    <p:pic>
                      <p:nvPicPr>
                        <p:cNvPr id="87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9141" y="4485092"/>
                          <a:ext cx="239713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Group 13"/>
            <p:cNvGrpSpPr/>
            <p:nvPr/>
          </p:nvGrpSpPr>
          <p:grpSpPr>
            <a:xfrm rot="1494569">
              <a:off x="7452803" y="3390173"/>
              <a:ext cx="304798" cy="1049975"/>
              <a:chOff x="1773368" y="1594504"/>
              <a:chExt cx="304798" cy="168592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773368" y="1594504"/>
                <a:ext cx="0" cy="1681166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25763" y="1599261"/>
                <a:ext cx="0" cy="168116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078166" y="1599257"/>
                <a:ext cx="0" cy="1681161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151692"/>
                </p:ext>
              </p:extLst>
            </p:nvPr>
          </p:nvGraphicFramePr>
          <p:xfrm>
            <a:off x="7120719" y="3075623"/>
            <a:ext cx="236537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81" name="Equation" r:id="rId9" imgW="139680" imgH="215640" progId="Equation.DSMT4">
                    <p:embed/>
                  </p:oleObj>
                </mc:Choice>
                <mc:Fallback>
                  <p:oleObj name="Equation" r:id="rId9" imgW="139680" imgH="215640" progId="Equation.DSMT4">
                    <p:embed/>
                    <p:pic>
                      <p:nvPicPr>
                        <p:cNvPr id="114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0719" y="3075623"/>
                          <a:ext cx="236537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ight Arrow 32"/>
          <p:cNvSpPr/>
          <p:nvPr/>
        </p:nvSpPr>
        <p:spPr>
          <a:xfrm rot="10800000" flipH="1">
            <a:off x="6403297" y="691734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37846" y="454690"/>
            <a:ext cx="2049165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Aalto on saapunut detektoriin</a:t>
            </a:r>
            <a:endParaRPr lang="fi-FI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698320" y="1721664"/>
            <a:ext cx="701087" cy="8404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60628"/>
              </p:ext>
            </p:extLst>
          </p:nvPr>
        </p:nvGraphicFramePr>
        <p:xfrm>
          <a:off x="3764340" y="1753580"/>
          <a:ext cx="2571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82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340" y="1753580"/>
                        <a:ext cx="2571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H="1">
            <a:off x="3070338" y="2653264"/>
            <a:ext cx="542001" cy="36834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55160" y="30428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Origo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319153" y="7092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NÄYTE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37463" y="2044697"/>
            <a:ext cx="8877729" cy="4648203"/>
            <a:chOff x="137463" y="2044697"/>
            <a:chExt cx="8877729" cy="4648203"/>
          </a:xfrm>
        </p:grpSpPr>
        <p:sp>
          <p:nvSpPr>
            <p:cNvPr id="51" name="Right Brace 50"/>
            <p:cNvSpPr/>
            <p:nvPr/>
          </p:nvSpPr>
          <p:spPr>
            <a:xfrm rot="17624208">
              <a:off x="7859623" y="2641965"/>
              <a:ext cx="198622" cy="299956"/>
            </a:xfrm>
            <a:prstGeom prst="rightBrace">
              <a:avLst>
                <a:gd name="adj1" fmla="val 8333"/>
                <a:gd name="adj2" fmla="val 4925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37463" y="2044697"/>
              <a:ext cx="8877729" cy="4648203"/>
              <a:chOff x="137463" y="2044697"/>
              <a:chExt cx="8877729" cy="464820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086257" y="2044697"/>
                <a:ext cx="6685543" cy="4625292"/>
                <a:chOff x="1950175" y="2618266"/>
                <a:chExt cx="6685543" cy="4625292"/>
              </a:xfrm>
            </p:grpSpPr>
            <p:graphicFrame>
              <p:nvGraphicFramePr>
                <p:cNvPr id="62" name="Object 6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3486978"/>
                    </p:ext>
                  </p:extLst>
                </p:nvPr>
              </p:nvGraphicFramePr>
              <p:xfrm>
                <a:off x="7831294" y="2957460"/>
                <a:ext cx="347662" cy="2841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683" name="Kaava" r:id="rId13" imgW="203040" imgH="164880" progId="Equation.3">
                        <p:embed/>
                      </p:oleObj>
                    </mc:Choice>
                    <mc:Fallback>
                      <p:oleObj name="Kaava" r:id="rId13" imgW="203040" imgH="164880" progId="Equation.3">
                        <p:embed/>
                        <p:pic>
                          <p:nvPicPr>
                            <p:cNvPr id="4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31294" y="2957460"/>
                              <a:ext cx="347662" cy="2841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3" name="TextBox 62"/>
                <p:cNvSpPr txBox="1"/>
                <p:nvPr/>
              </p:nvSpPr>
              <p:spPr>
                <a:xfrm>
                  <a:off x="7476775" y="2618266"/>
                  <a:ext cx="11589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Matkaero</a:t>
                  </a:r>
                  <a:endParaRPr lang="fi-FI" dirty="0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7563827" y="2940304"/>
                  <a:ext cx="962137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 flipV="1">
                  <a:off x="1950175" y="7228928"/>
                  <a:ext cx="2087046" cy="14630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37463" y="3839193"/>
                <a:ext cx="8877729" cy="2853707"/>
                <a:chOff x="137463" y="3839193"/>
                <a:chExt cx="8877729" cy="2853707"/>
              </a:xfrm>
            </p:grpSpPr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89549717"/>
                    </p:ext>
                  </p:extLst>
                </p:nvPr>
              </p:nvGraphicFramePr>
              <p:xfrm>
                <a:off x="2049463" y="5907088"/>
                <a:ext cx="4656137" cy="785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684" name="Equation" r:id="rId15" imgW="2717640" imgH="457200" progId="Equation.DSMT4">
                        <p:embed/>
                      </p:oleObj>
                    </mc:Choice>
                    <mc:Fallback>
                      <p:oleObj name="Equation" r:id="rId15" imgW="2717640" imgH="457200" progId="Equation.DSMT4">
                        <p:embed/>
                        <p:pic>
                          <p:nvPicPr>
                            <p:cNvPr id="119" name="Object 1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9463" y="5907088"/>
                              <a:ext cx="4656137" cy="7858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4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5" name="TextBox 54"/>
                <p:cNvSpPr txBox="1"/>
                <p:nvPr/>
              </p:nvSpPr>
              <p:spPr>
                <a:xfrm>
                  <a:off x="7516393" y="5943050"/>
                  <a:ext cx="1498799" cy="507831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fi-FI" dirty="0" smtClean="0">
                      <a:sym typeface="Wingdings" panose="05000000000000000000" pitchFamily="2" charset="2"/>
                    </a:rPr>
                    <a:t>Interferenssi</a:t>
                  </a:r>
                  <a:endParaRPr lang="fi-FI" dirty="0"/>
                </a:p>
              </p:txBody>
            </p:sp>
            <p:graphicFrame>
              <p:nvGraphicFramePr>
                <p:cNvPr id="57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2142973"/>
                    </p:ext>
                  </p:extLst>
                </p:nvPr>
              </p:nvGraphicFramePr>
              <p:xfrm>
                <a:off x="137463" y="5469650"/>
                <a:ext cx="2392362" cy="304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685" name="Equation" r:id="rId17" imgW="1396800" imgH="177480" progId="Equation.DSMT4">
                        <p:embed/>
                      </p:oleObj>
                    </mc:Choice>
                    <mc:Fallback>
                      <p:oleObj name="Equation" r:id="rId17" imgW="1396800" imgH="17748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463" y="5469650"/>
                              <a:ext cx="2392362" cy="304800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8" name="Right Arrow 57"/>
                <p:cNvSpPr/>
                <p:nvPr/>
              </p:nvSpPr>
              <p:spPr>
                <a:xfrm rot="10800000" flipH="1">
                  <a:off x="1403427" y="6227988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Arrow 58"/>
                <p:cNvSpPr/>
                <p:nvPr/>
              </p:nvSpPr>
              <p:spPr>
                <a:xfrm rot="10800000" flipH="1">
                  <a:off x="7052696" y="6101702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4526998" y="3839193"/>
                  <a:ext cx="2940606" cy="186646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8" name="Group 67"/>
          <p:cNvGrpSpPr/>
          <p:nvPr/>
        </p:nvGrpSpPr>
        <p:grpSpPr>
          <a:xfrm>
            <a:off x="206894" y="1563688"/>
            <a:ext cx="7474944" cy="3753973"/>
            <a:chOff x="206894" y="1563688"/>
            <a:chExt cx="7474944" cy="3753973"/>
          </a:xfrm>
        </p:grpSpPr>
        <p:grpSp>
          <p:nvGrpSpPr>
            <p:cNvPr id="35" name="Group 34"/>
            <p:cNvGrpSpPr/>
            <p:nvPr/>
          </p:nvGrpSpPr>
          <p:grpSpPr>
            <a:xfrm>
              <a:off x="206894" y="2613756"/>
              <a:ext cx="6913825" cy="2703905"/>
              <a:chOff x="232365" y="2605664"/>
              <a:chExt cx="6913825" cy="2703905"/>
            </a:xfrm>
          </p:grpSpPr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7650776"/>
                  </p:ext>
                </p:extLst>
              </p:nvPr>
            </p:nvGraphicFramePr>
            <p:xfrm>
              <a:off x="1344556" y="4587256"/>
              <a:ext cx="2828925" cy="722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0686" name="Equation" r:id="rId19" imgW="1790640" imgH="457200" progId="Equation.DSMT4">
                      <p:embed/>
                    </p:oleObj>
                  </mc:Choice>
                  <mc:Fallback>
                    <p:oleObj name="Equation" r:id="rId19" imgW="1790640" imgH="457200" progId="Equation.DSMT4">
                      <p:embed/>
                      <p:pic>
                        <p:nvPicPr>
                          <p:cNvPr id="57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556" y="4587256"/>
                            <a:ext cx="2828925" cy="7223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1442009"/>
                  </p:ext>
                </p:extLst>
              </p:nvPr>
            </p:nvGraphicFramePr>
            <p:xfrm>
              <a:off x="232365" y="2605664"/>
              <a:ext cx="1825625" cy="722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0687" name="Equation" r:id="rId21" imgW="1155600" imgH="457200" progId="Equation.DSMT4">
                      <p:embed/>
                    </p:oleObj>
                  </mc:Choice>
                  <mc:Fallback>
                    <p:oleObj name="Equation" r:id="rId21" imgW="1155600" imgH="457200" progId="Equation.DSMT4">
                      <p:embed/>
                      <p:pic>
                        <p:nvPicPr>
                          <p:cNvPr id="48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365" y="2605664"/>
                            <a:ext cx="1825625" cy="7223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7217646"/>
                  </p:ext>
                </p:extLst>
              </p:nvPr>
            </p:nvGraphicFramePr>
            <p:xfrm>
              <a:off x="1308171" y="3893983"/>
              <a:ext cx="2633663" cy="479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0688" name="Equation" r:id="rId23" imgW="1536480" imgH="279360" progId="Equation.DSMT4">
                      <p:embed/>
                    </p:oleObj>
                  </mc:Choice>
                  <mc:Fallback>
                    <p:oleObj name="Equation" r:id="rId23" imgW="1536480" imgH="279360" progId="Equation.DSMT4">
                      <p:embed/>
                      <p:pic>
                        <p:nvPicPr>
                          <p:cNvPr id="49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171" y="3893983"/>
                            <a:ext cx="2633663" cy="4794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Box 38"/>
              <p:cNvSpPr txBox="1"/>
              <p:nvPr/>
            </p:nvSpPr>
            <p:spPr>
              <a:xfrm>
                <a:off x="1291285" y="3489138"/>
                <a:ext cx="1172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Tasoaalto</a:t>
                </a:r>
                <a:endParaRPr lang="fi-FI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198774" y="4239959"/>
                <a:ext cx="2947416" cy="1836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ight Arrow 40"/>
              <p:cNvSpPr/>
              <p:nvPr/>
            </p:nvSpPr>
            <p:spPr>
              <a:xfrm rot="10800000" flipH="1">
                <a:off x="838664" y="4861507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Arrow 41"/>
              <p:cNvSpPr/>
              <p:nvPr/>
            </p:nvSpPr>
            <p:spPr>
              <a:xfrm rot="10800000" flipH="1">
                <a:off x="838664" y="4008169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53473"/>
                </p:ext>
              </p:extLst>
            </p:nvPr>
          </p:nvGraphicFramePr>
          <p:xfrm>
            <a:off x="6538913" y="1563688"/>
            <a:ext cx="10445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89" name="Equation" r:id="rId25" imgW="609480" imgH="266400" progId="Equation.DSMT4">
                    <p:embed/>
                  </p:oleObj>
                </mc:Choice>
                <mc:Fallback>
                  <p:oleObj name="Equation" r:id="rId25" imgW="609480" imgH="266400" progId="Equation.DSMT4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8913" y="1563688"/>
                          <a:ext cx="1044575" cy="457200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>
              <a:off x="7147543" y="2072622"/>
              <a:ext cx="534295" cy="6203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72500" y="1140112"/>
            <a:ext cx="754183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Hilatasot ja hilatasoperheet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Käänteishila ja </a:t>
            </a:r>
            <a:r>
              <a:rPr lang="fi-FI" dirty="0" err="1" smtClean="0"/>
              <a:t>Brillouin’n</a:t>
            </a:r>
            <a:r>
              <a:rPr lang="fi-FI" dirty="0" smtClean="0"/>
              <a:t> vyöhykkeet</a:t>
            </a:r>
            <a:endParaRPr lang="fi-FI" dirty="0"/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Millerin indeksit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Sirontateoria (esitetään pohjautuen </a:t>
            </a:r>
            <a:r>
              <a:rPr lang="fi-FI" dirty="0"/>
              <a:t>Röntgen-sirontaan): </a:t>
            </a:r>
            <a:r>
              <a:rPr lang="fi-FI" dirty="0" smtClean="0"/>
              <a:t>         </a:t>
            </a:r>
          </a:p>
          <a:p>
            <a:pPr marL="742950" lvl="1" indent="-285750">
              <a:lnSpc>
                <a:spcPct val="200000"/>
              </a:lnSpc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fi-FI" dirty="0" err="1" smtClean="0"/>
              <a:t>Braggin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err="1"/>
              <a:t>Lauen</a:t>
            </a:r>
            <a:r>
              <a:rPr lang="fi-FI" dirty="0"/>
              <a:t> sirontaehdot </a:t>
            </a:r>
          </a:p>
          <a:p>
            <a:pPr marL="742950" lvl="1" indent="-285750">
              <a:lnSpc>
                <a:spcPct val="200000"/>
              </a:lnSpc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fi-FI" dirty="0" smtClean="0"/>
              <a:t>Puuttuvat </a:t>
            </a:r>
            <a:r>
              <a:rPr lang="fi-FI" dirty="0"/>
              <a:t>heijastukset, valintasäännöt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irontakokeet: Röntgen-säteet, elektronit, neutronit, atomit</a:t>
            </a:r>
            <a:endParaRPr lang="fi-FI" dirty="0"/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572500" y="320577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>
                <a:solidFill>
                  <a:srgbClr val="FF7900"/>
                </a:solidFill>
              </a:rPr>
              <a:t>Aiheet</a:t>
            </a:r>
            <a:r>
              <a:rPr lang="en-US" sz="3200" b="1" dirty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tällä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viikolla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3942" y="5373722"/>
            <a:ext cx="9065623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870542" y="6625985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494569">
            <a:off x="7568007" y="3475700"/>
            <a:ext cx="0" cy="1047007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494569">
            <a:off x="7429784" y="3411511"/>
            <a:ext cx="0" cy="10470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494569">
            <a:off x="7292811" y="3344632"/>
            <a:ext cx="0" cy="1047007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48767" y="47858"/>
            <a:ext cx="7988300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Sirontateoriaa</a:t>
            </a:r>
            <a:endParaRPr lang="fi-FI" dirty="0"/>
          </a:p>
        </p:txBody>
      </p:sp>
      <p:grpSp>
        <p:nvGrpSpPr>
          <p:cNvPr id="10" name="Group 9"/>
          <p:cNvGrpSpPr/>
          <p:nvPr/>
        </p:nvGrpSpPr>
        <p:grpSpPr>
          <a:xfrm>
            <a:off x="120466" y="709283"/>
            <a:ext cx="9019959" cy="3185901"/>
            <a:chOff x="120466" y="1554474"/>
            <a:chExt cx="9019959" cy="3185901"/>
          </a:xfrm>
        </p:grpSpPr>
        <p:sp>
          <p:nvSpPr>
            <p:cNvPr id="11" name="TextBox 10"/>
            <p:cNvSpPr txBox="1"/>
            <p:nvPr/>
          </p:nvSpPr>
          <p:spPr>
            <a:xfrm>
              <a:off x="2319153" y="155447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NÄYTE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78738" y="1637506"/>
              <a:ext cx="2029322" cy="2406409"/>
            </a:xfrm>
            <a:custGeom>
              <a:avLst/>
              <a:gdLst>
                <a:gd name="connsiteX0" fmla="*/ 147716 w 2029322"/>
                <a:gd name="connsiteY0" fmla="*/ 440648 h 2406409"/>
                <a:gd name="connsiteX1" fmla="*/ 960 w 2029322"/>
                <a:gd name="connsiteY1" fmla="*/ 847048 h 2406409"/>
                <a:gd name="connsiteX2" fmla="*/ 226738 w 2029322"/>
                <a:gd name="connsiteY2" fmla="*/ 1377626 h 2406409"/>
                <a:gd name="connsiteX3" fmla="*/ 260605 w 2029322"/>
                <a:gd name="connsiteY3" fmla="*/ 2246870 h 2406409"/>
                <a:gd name="connsiteX4" fmla="*/ 960516 w 2029322"/>
                <a:gd name="connsiteY4" fmla="*/ 2404914 h 2406409"/>
                <a:gd name="connsiteX5" fmla="*/ 1976516 w 2029322"/>
                <a:gd name="connsiteY5" fmla="*/ 2224292 h 2406409"/>
                <a:gd name="connsiteX6" fmla="*/ 1829760 w 2029322"/>
                <a:gd name="connsiteY6" fmla="*/ 1558248 h 2406409"/>
                <a:gd name="connsiteX7" fmla="*/ 1355627 w 2029322"/>
                <a:gd name="connsiteY7" fmla="*/ 1084114 h 2406409"/>
                <a:gd name="connsiteX8" fmla="*/ 1558827 w 2029322"/>
                <a:gd name="connsiteY8" fmla="*/ 463226 h 2406409"/>
                <a:gd name="connsiteX9" fmla="*/ 1558827 w 2029322"/>
                <a:gd name="connsiteY9" fmla="*/ 226159 h 2406409"/>
                <a:gd name="connsiteX10" fmla="*/ 1378205 w 2029322"/>
                <a:gd name="connsiteY10" fmla="*/ 124559 h 2406409"/>
                <a:gd name="connsiteX11" fmla="*/ 870205 w 2029322"/>
                <a:gd name="connsiteY11" fmla="*/ 381 h 2406409"/>
                <a:gd name="connsiteX12" fmla="*/ 429938 w 2029322"/>
                <a:gd name="connsiteY12" fmla="*/ 90692 h 2406409"/>
                <a:gd name="connsiteX13" fmla="*/ 204160 w 2029322"/>
                <a:gd name="connsiteY13" fmla="*/ 226159 h 2406409"/>
                <a:gd name="connsiteX14" fmla="*/ 147716 w 2029322"/>
                <a:gd name="connsiteY14" fmla="*/ 440648 h 240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9322" h="2406409">
                  <a:moveTo>
                    <a:pt x="147716" y="440648"/>
                  </a:moveTo>
                  <a:cubicBezTo>
                    <a:pt x="113849" y="544129"/>
                    <a:pt x="-12210" y="690885"/>
                    <a:pt x="960" y="847048"/>
                  </a:cubicBezTo>
                  <a:cubicBezTo>
                    <a:pt x="14130" y="1003211"/>
                    <a:pt x="183464" y="1144322"/>
                    <a:pt x="226738" y="1377626"/>
                  </a:cubicBezTo>
                  <a:cubicBezTo>
                    <a:pt x="270012" y="1610930"/>
                    <a:pt x="138309" y="2075655"/>
                    <a:pt x="260605" y="2246870"/>
                  </a:cubicBezTo>
                  <a:cubicBezTo>
                    <a:pt x="382901" y="2418085"/>
                    <a:pt x="674531" y="2408677"/>
                    <a:pt x="960516" y="2404914"/>
                  </a:cubicBezTo>
                  <a:cubicBezTo>
                    <a:pt x="1246501" y="2401151"/>
                    <a:pt x="1831642" y="2365403"/>
                    <a:pt x="1976516" y="2224292"/>
                  </a:cubicBezTo>
                  <a:cubicBezTo>
                    <a:pt x="2121390" y="2083181"/>
                    <a:pt x="1933241" y="1748278"/>
                    <a:pt x="1829760" y="1558248"/>
                  </a:cubicBezTo>
                  <a:cubicBezTo>
                    <a:pt x="1726279" y="1368218"/>
                    <a:pt x="1400782" y="1266618"/>
                    <a:pt x="1355627" y="1084114"/>
                  </a:cubicBezTo>
                  <a:cubicBezTo>
                    <a:pt x="1310472" y="901610"/>
                    <a:pt x="1524960" y="606218"/>
                    <a:pt x="1558827" y="463226"/>
                  </a:cubicBezTo>
                  <a:cubicBezTo>
                    <a:pt x="1592694" y="320234"/>
                    <a:pt x="1588931" y="282603"/>
                    <a:pt x="1558827" y="226159"/>
                  </a:cubicBezTo>
                  <a:cubicBezTo>
                    <a:pt x="1528723" y="169715"/>
                    <a:pt x="1492975" y="162189"/>
                    <a:pt x="1378205" y="124559"/>
                  </a:cubicBezTo>
                  <a:cubicBezTo>
                    <a:pt x="1263435" y="86929"/>
                    <a:pt x="1028249" y="6025"/>
                    <a:pt x="870205" y="381"/>
                  </a:cubicBezTo>
                  <a:cubicBezTo>
                    <a:pt x="712161" y="-5263"/>
                    <a:pt x="540946" y="53062"/>
                    <a:pt x="429938" y="90692"/>
                  </a:cubicBezTo>
                  <a:cubicBezTo>
                    <a:pt x="318931" y="128322"/>
                    <a:pt x="254960" y="162189"/>
                    <a:pt x="204160" y="226159"/>
                  </a:cubicBezTo>
                  <a:cubicBezTo>
                    <a:pt x="153360" y="290129"/>
                    <a:pt x="181583" y="337167"/>
                    <a:pt x="147716" y="440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295400" y="2304930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9800" y="2304931"/>
              <a:ext cx="2202180" cy="6488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95400" y="3219330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09800" y="3219330"/>
              <a:ext cx="13023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5-Point Star 16"/>
            <p:cNvSpPr/>
            <p:nvPr/>
          </p:nvSpPr>
          <p:spPr>
            <a:xfrm>
              <a:off x="304800" y="2533530"/>
              <a:ext cx="457200" cy="415483"/>
            </a:xfrm>
            <a:prstGeom prst="star5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466" y="2177543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LÄHDE</a:t>
              </a:r>
              <a:endParaRPr lang="fi-FI" dirty="0"/>
            </a:p>
          </p:txBody>
        </p:sp>
        <p:sp>
          <p:nvSpPr>
            <p:cNvPr id="19" name="Rectangle 18"/>
            <p:cNvSpPr/>
            <p:nvPr/>
          </p:nvSpPr>
          <p:spPr>
            <a:xfrm rot="1375332">
              <a:off x="7565714" y="4411980"/>
              <a:ext cx="459206" cy="25396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05125" y="4599697"/>
              <a:ext cx="374409" cy="140678"/>
            </a:xfrm>
            <a:custGeom>
              <a:avLst/>
              <a:gdLst>
                <a:gd name="connsiteX0" fmla="*/ 0 w 374409"/>
                <a:gd name="connsiteY0" fmla="*/ 0 h 140678"/>
                <a:gd name="connsiteX1" fmla="*/ 115747 w 374409"/>
                <a:gd name="connsiteY1" fmla="*/ 138896 h 140678"/>
                <a:gd name="connsiteX2" fmla="*/ 196770 w 374409"/>
                <a:gd name="connsiteY2" fmla="*/ 81023 h 140678"/>
                <a:gd name="connsiteX3" fmla="*/ 358816 w 374409"/>
                <a:gd name="connsiteY3" fmla="*/ 115747 h 140678"/>
                <a:gd name="connsiteX4" fmla="*/ 358816 w 374409"/>
                <a:gd name="connsiteY4" fmla="*/ 104172 h 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09" h="140678">
                  <a:moveTo>
                    <a:pt x="0" y="0"/>
                  </a:moveTo>
                  <a:cubicBezTo>
                    <a:pt x="41476" y="62696"/>
                    <a:pt x="82952" y="125392"/>
                    <a:pt x="115747" y="138896"/>
                  </a:cubicBezTo>
                  <a:cubicBezTo>
                    <a:pt x="148542" y="152400"/>
                    <a:pt x="156259" y="84881"/>
                    <a:pt x="196770" y="81023"/>
                  </a:cubicBezTo>
                  <a:cubicBezTo>
                    <a:pt x="237281" y="77165"/>
                    <a:pt x="331808" y="111889"/>
                    <a:pt x="358816" y="115747"/>
                  </a:cubicBezTo>
                  <a:cubicBezTo>
                    <a:pt x="385824" y="119605"/>
                    <a:pt x="372320" y="111888"/>
                    <a:pt x="358816" y="1041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9052" y="3945019"/>
              <a:ext cx="1501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DETEKTORI</a:t>
              </a:r>
              <a:endParaRPr lang="fi-FI" dirty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811676"/>
                </p:ext>
              </p:extLst>
            </p:nvPr>
          </p:nvGraphicFramePr>
          <p:xfrm>
            <a:off x="1633538" y="1815154"/>
            <a:ext cx="2381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2" name="Equation" r:id="rId3" imgW="139680" imgH="215640" progId="Equation.DSMT4">
                    <p:embed/>
                  </p:oleObj>
                </mc:Choice>
                <mc:Fallback>
                  <p:oleObj name="Equation" r:id="rId3" imgW="139680" imgH="215640" progId="Equation.DSMT4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538" y="1815154"/>
                          <a:ext cx="238125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3669422" y="3219330"/>
              <a:ext cx="3752458" cy="152104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411980" y="2369820"/>
              <a:ext cx="2837548" cy="115687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263231" y="2228730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Oval 25"/>
            <p:cNvSpPr/>
            <p:nvPr/>
          </p:nvSpPr>
          <p:spPr>
            <a:xfrm>
              <a:off x="3550443" y="3066930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786071" y="2488893"/>
              <a:ext cx="517587" cy="6226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9674671"/>
                </p:ext>
              </p:extLst>
            </p:nvPr>
          </p:nvGraphicFramePr>
          <p:xfrm>
            <a:off x="3714943" y="2584998"/>
            <a:ext cx="258763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3" name="Equation" r:id="rId5" imgW="152280" imgH="203040" progId="Equation.DSMT4">
                    <p:embed/>
                  </p:oleObj>
                </mc:Choice>
                <mc:Fallback>
                  <p:oleObj name="Equation" r:id="rId5" imgW="152280" imgH="20304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943" y="2584998"/>
                          <a:ext cx="258763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Connector 28"/>
            <p:cNvCxnSpPr/>
            <p:nvPr/>
          </p:nvCxnSpPr>
          <p:spPr>
            <a:xfrm flipV="1">
              <a:off x="3688472" y="2349763"/>
              <a:ext cx="17824" cy="717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093399" y="2526296"/>
              <a:ext cx="238806" cy="845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3731260" y="1935043"/>
            <a:ext cx="36671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4" name="Kaava" r:id="rId7" imgW="215619" imgH="215619" progId="Equation.3">
                    <p:embed/>
                  </p:oleObj>
                </mc:Choice>
                <mc:Fallback>
                  <p:oleObj name="Kaava" r:id="rId7" imgW="215619" imgH="21561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260" y="1935043"/>
                          <a:ext cx="366713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3688283" y="3335043"/>
            <a:ext cx="388938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5" name="Kaava" r:id="rId9" imgW="228501" imgH="215806" progId="Equation.3">
                    <p:embed/>
                  </p:oleObj>
                </mc:Choice>
                <mc:Fallback>
                  <p:oleObj name="Kaava" r:id="rId9" imgW="228501" imgH="215806" progId="Equation.3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8283" y="3335043"/>
                          <a:ext cx="388938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>
            <a:xfrm>
              <a:off x="6278492" y="4269659"/>
              <a:ext cx="1001358" cy="4235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571703" y="3265326"/>
              <a:ext cx="1001358" cy="4235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043864"/>
                </p:ext>
              </p:extLst>
            </p:nvPr>
          </p:nvGraphicFramePr>
          <p:xfrm>
            <a:off x="6497638" y="3305816"/>
            <a:ext cx="28098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6" name="Equation" r:id="rId11" imgW="164880" imgH="215640" progId="Equation.DSMT4">
                    <p:embed/>
                  </p:oleObj>
                </mc:Choice>
                <mc:Fallback>
                  <p:oleObj name="Equation" r:id="rId11" imgW="164880" imgH="215640" progId="Equation.DSMT4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638" y="3305816"/>
                          <a:ext cx="280987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3519209"/>
                </p:ext>
              </p:extLst>
            </p:nvPr>
          </p:nvGraphicFramePr>
          <p:xfrm>
            <a:off x="3919553" y="2326400"/>
            <a:ext cx="258762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7" name="Kaava" r:id="rId13" imgW="152280" imgH="215640" progId="Equation.3">
                    <p:embed/>
                  </p:oleObj>
                </mc:Choice>
                <mc:Fallback>
                  <p:oleObj name="Kaava" r:id="rId13" imgW="152280" imgH="215640" progId="Equation.3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9553" y="2326400"/>
                          <a:ext cx="258762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3840163" y="2959100"/>
            <a:ext cx="280987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8" name="Kaava" r:id="rId15" imgW="164880" imgH="215640" progId="Equation.3">
                    <p:embed/>
                  </p:oleObj>
                </mc:Choice>
                <mc:Fallback>
                  <p:oleObj name="Kaava" r:id="rId15" imgW="164880" imgH="215640" progId="Equation.3">
                    <p:embed/>
                    <p:pic>
                      <p:nvPicPr>
                        <p:cNvPr id="55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163" y="2959100"/>
                          <a:ext cx="280987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509205"/>
                </p:ext>
              </p:extLst>
            </p:nvPr>
          </p:nvGraphicFramePr>
          <p:xfrm>
            <a:off x="1633538" y="3275654"/>
            <a:ext cx="2381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9" name="Equation" r:id="rId17" imgW="139680" imgH="215640" progId="Equation.DSMT4">
                    <p:embed/>
                  </p:oleObj>
                </mc:Choice>
                <mc:Fallback>
                  <p:oleObj name="Equation" r:id="rId17" imgW="139680" imgH="215640" progId="Equation.DSMT4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538" y="3275654"/>
                          <a:ext cx="238125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007629"/>
                </p:ext>
              </p:extLst>
            </p:nvPr>
          </p:nvGraphicFramePr>
          <p:xfrm>
            <a:off x="6534912" y="3926685"/>
            <a:ext cx="28098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40" name="Equation" r:id="rId11" imgW="164880" imgH="215640" progId="Equation.DSMT4">
                    <p:embed/>
                  </p:oleObj>
                </mc:Choice>
                <mc:Fallback>
                  <p:oleObj name="Equation" r:id="rId11" imgW="164880" imgH="21564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4912" y="3926685"/>
                          <a:ext cx="280987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2174879" y="26165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Origo</a:t>
            </a:r>
            <a:endParaRPr lang="fi-FI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27020" y="2436181"/>
            <a:ext cx="788164" cy="239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11557"/>
              </p:ext>
            </p:extLst>
          </p:nvPr>
        </p:nvGraphicFramePr>
        <p:xfrm>
          <a:off x="6965950" y="2060575"/>
          <a:ext cx="18716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41" name="Equation" r:id="rId19" imgW="1447560" imgH="266400" progId="Equation.DSMT4">
                  <p:embed/>
                </p:oleObj>
              </mc:Choice>
              <mc:Fallback>
                <p:oleObj name="Equation" r:id="rId19" imgW="1447560" imgH="266400" progId="Equation.DSMT4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060575"/>
                        <a:ext cx="1871663" cy="346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3832177" y="2498522"/>
            <a:ext cx="3539128" cy="14488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297102"/>
              </p:ext>
            </p:extLst>
          </p:nvPr>
        </p:nvGraphicFramePr>
        <p:xfrm>
          <a:off x="6718399" y="3754506"/>
          <a:ext cx="2397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42" name="Kaava" r:id="rId21" imgW="139680" imgH="215640" progId="Equation.3">
                  <p:embed/>
                </p:oleObj>
              </mc:Choice>
              <mc:Fallback>
                <p:oleObj name="Kaava" r:id="rId21" imgW="139680" imgH="215640" progId="Equation.3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99" y="3754506"/>
                        <a:ext cx="2397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944326" y="775636"/>
            <a:ext cx="3568783" cy="735403"/>
            <a:chOff x="342302" y="1602419"/>
            <a:chExt cx="3568783" cy="735403"/>
          </a:xfrm>
        </p:grpSpPr>
        <p:sp>
          <p:nvSpPr>
            <p:cNvPr id="45" name="TextBox 44"/>
            <p:cNvSpPr txBox="1"/>
            <p:nvPr/>
          </p:nvSpPr>
          <p:spPr>
            <a:xfrm>
              <a:off x="342302" y="1602419"/>
              <a:ext cx="28648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Matkaero säteiden välillä:</a:t>
              </a:r>
              <a:endParaRPr lang="fi-FI" dirty="0"/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6629709"/>
                </p:ext>
              </p:extLst>
            </p:nvPr>
          </p:nvGraphicFramePr>
          <p:xfrm>
            <a:off x="413823" y="1947297"/>
            <a:ext cx="3497262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43" name="Equation" r:id="rId23" imgW="2057400" imgH="228600" progId="Equation.DSMT4">
                    <p:embed/>
                  </p:oleObj>
                </mc:Choice>
                <mc:Fallback>
                  <p:oleObj name="Equation" r:id="rId23" imgW="2057400" imgH="228600" progId="Equation.DSMT4">
                    <p:embed/>
                    <p:pic>
                      <p:nvPicPr>
                        <p:cNvPr id="8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823" y="1947297"/>
                          <a:ext cx="3497262" cy="39052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7" name="Straight Connector 46"/>
          <p:cNvCxnSpPr/>
          <p:nvPr/>
        </p:nvCxnSpPr>
        <p:spPr>
          <a:xfrm rot="1494569">
            <a:off x="7432768" y="2542331"/>
            <a:ext cx="0" cy="1047013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494569">
            <a:off x="7569738" y="2609205"/>
            <a:ext cx="0" cy="104701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494569">
            <a:off x="7707966" y="2673393"/>
            <a:ext cx="0" cy="104701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35425" y="164373"/>
            <a:ext cx="3036893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</a:t>
            </a:r>
            <a:r>
              <a:rPr lang="fi-FI" dirty="0" smtClean="0"/>
              <a:t>Interferenssi detektorissa</a:t>
            </a:r>
            <a:endParaRPr lang="fi-FI" dirty="0"/>
          </a:p>
        </p:txBody>
      </p:sp>
      <p:sp>
        <p:nvSpPr>
          <p:cNvPr id="51" name="TextBox 50"/>
          <p:cNvSpPr txBox="1"/>
          <p:nvPr/>
        </p:nvSpPr>
        <p:spPr>
          <a:xfrm>
            <a:off x="5674159" y="6369798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kanta, elektronitiheys</a:t>
            </a:r>
            <a:endParaRPr lang="fi-FI" dirty="0"/>
          </a:p>
        </p:txBody>
      </p:sp>
      <p:sp>
        <p:nvSpPr>
          <p:cNvPr id="52" name="TextBox 51"/>
          <p:cNvSpPr txBox="1"/>
          <p:nvPr/>
        </p:nvSpPr>
        <p:spPr>
          <a:xfrm flipH="1">
            <a:off x="7125201" y="1674630"/>
            <a:ext cx="132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Tasoaalto</a:t>
            </a:r>
            <a:endParaRPr lang="fi-FI" dirty="0"/>
          </a:p>
        </p:txBody>
      </p:sp>
      <p:grpSp>
        <p:nvGrpSpPr>
          <p:cNvPr id="53" name="Group 52"/>
          <p:cNvGrpSpPr/>
          <p:nvPr/>
        </p:nvGrpSpPr>
        <p:grpSpPr>
          <a:xfrm>
            <a:off x="486355" y="5412261"/>
            <a:ext cx="4352101" cy="1147808"/>
            <a:chOff x="486355" y="5412261"/>
            <a:chExt cx="4352101" cy="1147808"/>
          </a:xfrm>
        </p:grpSpPr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947493"/>
                </p:ext>
              </p:extLst>
            </p:nvPr>
          </p:nvGraphicFramePr>
          <p:xfrm>
            <a:off x="1007977" y="5804419"/>
            <a:ext cx="3624263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44" name="Equation" r:id="rId25" imgW="2120760" imgH="393480" progId="Equation.DSMT4">
                    <p:embed/>
                  </p:oleObj>
                </mc:Choice>
                <mc:Fallback>
                  <p:oleObj name="Equation" r:id="rId25" imgW="2120760" imgH="393480" progId="Equation.DSMT4">
                    <p:embed/>
                    <p:pic>
                      <p:nvPicPr>
                        <p:cNvPr id="73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7977" y="5804419"/>
                          <a:ext cx="3624263" cy="7556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883527" y="5412261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Sironneiden</a:t>
              </a:r>
              <a:r>
                <a:rPr lang="fi-FI" dirty="0" smtClean="0"/>
                <a:t> säteiden kokonaiskenttä</a:t>
              </a:r>
              <a:endParaRPr lang="fi-FI" dirty="0"/>
            </a:p>
          </p:txBody>
        </p:sp>
        <p:sp>
          <p:nvSpPr>
            <p:cNvPr id="56" name="Right Arrow 55"/>
            <p:cNvSpPr/>
            <p:nvPr/>
          </p:nvSpPr>
          <p:spPr>
            <a:xfrm rot="10800000" flipH="1">
              <a:off x="486355" y="607942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4819" y="3178932"/>
            <a:ext cx="8965606" cy="2247949"/>
            <a:chOff x="174819" y="3178932"/>
            <a:chExt cx="8965606" cy="2247949"/>
          </a:xfrm>
        </p:grpSpPr>
        <p:grpSp>
          <p:nvGrpSpPr>
            <p:cNvPr id="58" name="Group 57"/>
            <p:cNvGrpSpPr/>
            <p:nvPr/>
          </p:nvGrpSpPr>
          <p:grpSpPr>
            <a:xfrm>
              <a:off x="7095234" y="4369606"/>
              <a:ext cx="2045191" cy="1057275"/>
              <a:chOff x="6783754" y="4503108"/>
              <a:chExt cx="2045191" cy="1057275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7698154" y="4908061"/>
                <a:ext cx="914400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7698154" y="4908061"/>
                <a:ext cx="762000" cy="6096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6783754" y="4908061"/>
                <a:ext cx="914400" cy="0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8460154" y="4908061"/>
                <a:ext cx="152400" cy="609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2" name="Objec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8915204"/>
                  </p:ext>
                </p:extLst>
              </p:nvPr>
            </p:nvGraphicFramePr>
            <p:xfrm>
              <a:off x="8230850" y="4503108"/>
              <a:ext cx="239713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45" name="Equation" r:id="rId27" imgW="139680" imgH="215640" progId="Equation.DSMT4">
                      <p:embed/>
                    </p:oleObj>
                  </mc:Choice>
                  <mc:Fallback>
                    <p:oleObj name="Equation" r:id="rId27" imgW="139680" imgH="215640" progId="Equation.DSMT4">
                      <p:embed/>
                      <p:pic>
                        <p:nvPicPr>
                          <p:cNvPr id="68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0850" y="4503108"/>
                            <a:ext cx="239713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9091924"/>
                  </p:ext>
                </p:extLst>
              </p:nvPr>
            </p:nvGraphicFramePr>
            <p:xfrm>
              <a:off x="7914938" y="5188908"/>
              <a:ext cx="282575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46" name="Equation" r:id="rId29" imgW="164880" imgH="215640" progId="Equation.DSMT4">
                      <p:embed/>
                    </p:oleObj>
                  </mc:Choice>
                  <mc:Fallback>
                    <p:oleObj name="Equation" r:id="rId29" imgW="164880" imgH="215640" progId="Equation.DSMT4">
                      <p:embed/>
                      <p:pic>
                        <p:nvPicPr>
                          <p:cNvPr id="69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14938" y="5188908"/>
                            <a:ext cx="282575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7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611458" y="5101735"/>
              <a:ext cx="217487" cy="350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47" name="Kaava" r:id="rId31" imgW="126835" imgH="202936" progId="Equation.3">
                      <p:embed/>
                    </p:oleObj>
                  </mc:Choice>
                  <mc:Fallback>
                    <p:oleObj name="Kaava" r:id="rId31" imgW="126835" imgH="202936" progId="Equation.3">
                      <p:embed/>
                      <p:pic>
                        <p:nvPicPr>
                          <p:cNvPr id="70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11458" y="5101735"/>
                            <a:ext cx="217487" cy="350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7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768891"/>
                  </p:ext>
                </p:extLst>
              </p:nvPr>
            </p:nvGraphicFramePr>
            <p:xfrm>
              <a:off x="7164050" y="4503108"/>
              <a:ext cx="239713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48" name="Equation" r:id="rId33" imgW="139680" imgH="215640" progId="Equation.DSMT4">
                      <p:embed/>
                    </p:oleObj>
                  </mc:Choice>
                  <mc:Fallback>
                    <p:oleObj name="Equation" r:id="rId33" imgW="139680" imgH="215640" progId="Equation.DSMT4">
                      <p:embed/>
                      <p:pic>
                        <p:nvPicPr>
                          <p:cNvPr id="71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64050" y="4503108"/>
                            <a:ext cx="239713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7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2132273"/>
                  </p:ext>
                </p:extLst>
              </p:nvPr>
            </p:nvGraphicFramePr>
            <p:xfrm>
              <a:off x="7995793" y="4899787"/>
              <a:ext cx="369888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49" name="Equation" r:id="rId35" imgW="215640" imgH="177480" progId="Equation.DSMT4">
                      <p:embed/>
                    </p:oleObj>
                  </mc:Choice>
                  <mc:Fallback>
                    <p:oleObj name="Equation" r:id="rId35" imgW="215640" imgH="177480" progId="Equation.DSMT4">
                      <p:embed/>
                      <p:pic>
                        <p:nvPicPr>
                          <p:cNvPr id="72" name="Object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95793" y="4899787"/>
                            <a:ext cx="369888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9" name="Group 58"/>
            <p:cNvGrpSpPr/>
            <p:nvPr/>
          </p:nvGrpSpPr>
          <p:grpSpPr>
            <a:xfrm>
              <a:off x="174819" y="3178932"/>
              <a:ext cx="5721355" cy="2047118"/>
              <a:chOff x="174819" y="3178932"/>
              <a:chExt cx="5721355" cy="20471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74819" y="3178932"/>
                <a:ext cx="3728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Vaihe-erokulma hilapisteestä </a:t>
                </a:r>
                <a:r>
                  <a:rPr lang="fi-FI" b="1" dirty="0" smtClean="0"/>
                  <a:t>R</a:t>
                </a:r>
                <a:r>
                  <a:rPr lang="fi-FI" dirty="0" smtClean="0"/>
                  <a:t> ja origosta </a:t>
                </a:r>
                <a:r>
                  <a:rPr lang="fi-FI" dirty="0" err="1" smtClean="0"/>
                  <a:t>sironneen</a:t>
                </a:r>
                <a:r>
                  <a:rPr lang="fi-FI" dirty="0" smtClean="0"/>
                  <a:t> säteen välillä </a:t>
                </a:r>
              </a:p>
            </p:txBody>
          </p:sp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8220808"/>
                  </p:ext>
                </p:extLst>
              </p:nvPr>
            </p:nvGraphicFramePr>
            <p:xfrm>
              <a:off x="315913" y="4554538"/>
              <a:ext cx="3903662" cy="671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50" name="Equation" r:id="rId37" imgW="2298600" imgH="393480" progId="Equation.DSMT4">
                      <p:embed/>
                    </p:oleObj>
                  </mc:Choice>
                  <mc:Fallback>
                    <p:oleObj name="Equation" r:id="rId37" imgW="2298600" imgH="393480" progId="Equation.DSMT4">
                      <p:embed/>
                      <p:pic>
                        <p:nvPicPr>
                          <p:cNvPr id="57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913" y="4554538"/>
                            <a:ext cx="3903662" cy="67151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19050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8508590"/>
                  </p:ext>
                </p:extLst>
              </p:nvPr>
            </p:nvGraphicFramePr>
            <p:xfrm>
              <a:off x="887413" y="3846513"/>
              <a:ext cx="2566987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051" name="Equation" r:id="rId39" imgW="1511280" imgH="241200" progId="Equation.DSMT4">
                      <p:embed/>
                    </p:oleObj>
                  </mc:Choice>
                  <mc:Fallback>
                    <p:oleObj name="Equation" r:id="rId39" imgW="1511280" imgH="241200" progId="Equation.DSMT4">
                      <p:embed/>
                      <p:pic>
                        <p:nvPicPr>
                          <p:cNvPr id="88" name="Object 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7413" y="3846513"/>
                            <a:ext cx="2566987" cy="41116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3" name="Group 62"/>
              <p:cNvGrpSpPr/>
              <p:nvPr/>
            </p:nvGrpSpPr>
            <p:grpSpPr>
              <a:xfrm>
                <a:off x="4300865" y="3999551"/>
                <a:ext cx="1595309" cy="802637"/>
                <a:chOff x="4300865" y="3999551"/>
                <a:chExt cx="1595309" cy="802637"/>
              </a:xfrm>
            </p:grpSpPr>
            <p:graphicFrame>
              <p:nvGraphicFramePr>
                <p:cNvPr id="66" name="Object 6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2118960"/>
                    </p:ext>
                  </p:extLst>
                </p:nvPr>
              </p:nvGraphicFramePr>
              <p:xfrm>
                <a:off x="4487942" y="4391025"/>
                <a:ext cx="993775" cy="4111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052" name="Equation" r:id="rId41" imgW="583920" imgH="241200" progId="Equation.DSMT4">
                        <p:embed/>
                      </p:oleObj>
                    </mc:Choice>
                    <mc:Fallback>
                      <p:oleObj name="Equation" r:id="rId41" imgW="583920" imgH="241200" progId="Equation.DSMT4">
                        <p:embed/>
                        <p:pic>
                          <p:nvPicPr>
                            <p:cNvPr id="87" name="Object 8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87942" y="4391025"/>
                              <a:ext cx="993775" cy="411163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/>
                <p:cNvSpPr txBox="1"/>
                <p:nvPr/>
              </p:nvSpPr>
              <p:spPr>
                <a:xfrm>
                  <a:off x="4300865" y="3999551"/>
                  <a:ext cx="15953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Sirontavektori</a:t>
                  </a:r>
                  <a:endParaRPr lang="fi-FI" dirty="0"/>
                </a:p>
              </p:txBody>
            </p:sp>
          </p:grpSp>
          <p:sp>
            <p:nvSpPr>
              <p:cNvPr id="64" name="Right Arrow 63"/>
              <p:cNvSpPr/>
              <p:nvPr/>
            </p:nvSpPr>
            <p:spPr>
              <a:xfrm rot="10800000" flipH="1">
                <a:off x="407573" y="3943325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V="1">
                <a:off x="1074573" y="4152363"/>
                <a:ext cx="275645" cy="411332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 flipV="1">
                <a:off x="3171452" y="4185359"/>
                <a:ext cx="1197216" cy="17267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4928563" y="5508476"/>
            <a:ext cx="4241579" cy="833290"/>
            <a:chOff x="4928563" y="5508476"/>
            <a:chExt cx="4241579" cy="833290"/>
          </a:xfrm>
        </p:grpSpPr>
        <p:grpSp>
          <p:nvGrpSpPr>
            <p:cNvPr id="78" name="Group 77"/>
            <p:cNvGrpSpPr/>
            <p:nvPr/>
          </p:nvGrpSpPr>
          <p:grpSpPr>
            <a:xfrm>
              <a:off x="5014553" y="5508476"/>
              <a:ext cx="4155589" cy="648624"/>
              <a:chOff x="5014553" y="5516919"/>
              <a:chExt cx="4155589" cy="648624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014553" y="5516919"/>
                <a:ext cx="4155589" cy="648624"/>
                <a:chOff x="5014553" y="5516919"/>
                <a:chExt cx="4155589" cy="648624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5014553" y="5516919"/>
                  <a:ext cx="4155589" cy="534291"/>
                  <a:chOff x="5098643" y="5671978"/>
                  <a:chExt cx="4155589" cy="534291"/>
                </a:xfrm>
              </p:grpSpPr>
              <p:sp>
                <p:nvSpPr>
                  <p:cNvPr id="84" name="TextBox 83"/>
                  <p:cNvSpPr txBox="1"/>
                  <p:nvPr/>
                </p:nvSpPr>
                <p:spPr>
                  <a:xfrm flipH="1">
                    <a:off x="7931934" y="5836937"/>
                    <a:ext cx="13222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i-FI" dirty="0" err="1" smtClean="0"/>
                      <a:t>Laue</a:t>
                    </a:r>
                    <a:r>
                      <a:rPr lang="fi-FI" dirty="0" smtClean="0"/>
                      <a:t>-ehto </a:t>
                    </a:r>
                    <a:endParaRPr lang="fi-FI" dirty="0"/>
                  </a:p>
                </p:txBody>
              </p:sp>
              <p:graphicFrame>
                <p:nvGraphicFramePr>
                  <p:cNvPr id="85" name="Object 8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82334977"/>
                      </p:ext>
                    </p:extLst>
                  </p:nvPr>
                </p:nvGraphicFramePr>
                <p:xfrm>
                  <a:off x="5098643" y="5671978"/>
                  <a:ext cx="1319212" cy="3048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82053" name="Equation" r:id="rId43" imgW="774360" imgH="177480" progId="Equation.DSMT4">
                          <p:embed/>
                        </p:oleObj>
                      </mc:Choice>
                      <mc:Fallback>
                        <p:oleObj name="Equation" r:id="rId43" imgW="774360" imgH="177480" progId="Equation.DSMT4">
                          <p:embed/>
                          <p:pic>
                            <p:nvPicPr>
                              <p:cNvPr id="89" name="Object 8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98643" y="5671978"/>
                                <a:ext cx="1319212" cy="304800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83" name="Object 8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11594721"/>
                    </p:ext>
                  </p:extLst>
                </p:nvPr>
              </p:nvGraphicFramePr>
              <p:xfrm>
                <a:off x="6447266" y="5754381"/>
                <a:ext cx="1362075" cy="4111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054" name="Equation" r:id="rId45" imgW="799920" imgH="241200" progId="Equation.DSMT4">
                        <p:embed/>
                      </p:oleObj>
                    </mc:Choice>
                    <mc:Fallback>
                      <p:oleObj name="Equation" r:id="rId45" imgW="799920" imgH="241200" progId="Equation.DSMT4">
                        <p:embed/>
                        <p:pic>
                          <p:nvPicPr>
                            <p:cNvPr id="90" name="Object 8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47266" y="5754381"/>
                              <a:ext cx="1362075" cy="41116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4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1" name="Right Arrow 80"/>
              <p:cNvSpPr/>
              <p:nvPr/>
            </p:nvSpPr>
            <p:spPr>
              <a:xfrm rot="10800000" flipH="1">
                <a:off x="5601741" y="5839005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4928563" y="5972434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[ks. S(14.1)]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5259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1131" y="5518458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7" y="47859"/>
            <a:ext cx="2977907" cy="486504"/>
          </a:xfrm>
        </p:spPr>
        <p:txBody>
          <a:bodyPr/>
          <a:lstStyle/>
          <a:p>
            <a:r>
              <a:rPr lang="fi-FI" dirty="0" smtClean="0"/>
              <a:t>Sirontateoriaa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9" name="TextBox 38"/>
          <p:cNvSpPr txBox="1"/>
          <p:nvPr/>
        </p:nvSpPr>
        <p:spPr>
          <a:xfrm>
            <a:off x="47841" y="568287"/>
            <a:ext cx="554510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Sironta tapahtuu kaikkien atomien elektroniverhoista!</a:t>
            </a:r>
            <a:endParaRPr lang="fi-FI" dirty="0"/>
          </a:p>
        </p:txBody>
      </p:sp>
      <p:grpSp>
        <p:nvGrpSpPr>
          <p:cNvPr id="74" name="Group 73"/>
          <p:cNvGrpSpPr/>
          <p:nvPr/>
        </p:nvGrpSpPr>
        <p:grpSpPr>
          <a:xfrm>
            <a:off x="0" y="85987"/>
            <a:ext cx="8560800" cy="3841288"/>
            <a:chOff x="0" y="373380"/>
            <a:chExt cx="8560800" cy="384128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3493264" y="2288989"/>
              <a:ext cx="712788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56678" y="1414800"/>
              <a:ext cx="954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NÄYTE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958272" y="1437602"/>
              <a:ext cx="2029322" cy="2406409"/>
            </a:xfrm>
            <a:custGeom>
              <a:avLst/>
              <a:gdLst>
                <a:gd name="connsiteX0" fmla="*/ 147716 w 2029322"/>
                <a:gd name="connsiteY0" fmla="*/ 440648 h 2406409"/>
                <a:gd name="connsiteX1" fmla="*/ 960 w 2029322"/>
                <a:gd name="connsiteY1" fmla="*/ 847048 h 2406409"/>
                <a:gd name="connsiteX2" fmla="*/ 226738 w 2029322"/>
                <a:gd name="connsiteY2" fmla="*/ 1377626 h 2406409"/>
                <a:gd name="connsiteX3" fmla="*/ 260605 w 2029322"/>
                <a:gd name="connsiteY3" fmla="*/ 2246870 h 2406409"/>
                <a:gd name="connsiteX4" fmla="*/ 960516 w 2029322"/>
                <a:gd name="connsiteY4" fmla="*/ 2404914 h 2406409"/>
                <a:gd name="connsiteX5" fmla="*/ 1976516 w 2029322"/>
                <a:gd name="connsiteY5" fmla="*/ 2224292 h 2406409"/>
                <a:gd name="connsiteX6" fmla="*/ 1829760 w 2029322"/>
                <a:gd name="connsiteY6" fmla="*/ 1558248 h 2406409"/>
                <a:gd name="connsiteX7" fmla="*/ 1355627 w 2029322"/>
                <a:gd name="connsiteY7" fmla="*/ 1084114 h 2406409"/>
                <a:gd name="connsiteX8" fmla="*/ 1558827 w 2029322"/>
                <a:gd name="connsiteY8" fmla="*/ 463226 h 2406409"/>
                <a:gd name="connsiteX9" fmla="*/ 1558827 w 2029322"/>
                <a:gd name="connsiteY9" fmla="*/ 226159 h 2406409"/>
                <a:gd name="connsiteX10" fmla="*/ 1378205 w 2029322"/>
                <a:gd name="connsiteY10" fmla="*/ 124559 h 2406409"/>
                <a:gd name="connsiteX11" fmla="*/ 870205 w 2029322"/>
                <a:gd name="connsiteY11" fmla="*/ 381 h 2406409"/>
                <a:gd name="connsiteX12" fmla="*/ 429938 w 2029322"/>
                <a:gd name="connsiteY12" fmla="*/ 90692 h 2406409"/>
                <a:gd name="connsiteX13" fmla="*/ 204160 w 2029322"/>
                <a:gd name="connsiteY13" fmla="*/ 226159 h 2406409"/>
                <a:gd name="connsiteX14" fmla="*/ 147716 w 2029322"/>
                <a:gd name="connsiteY14" fmla="*/ 440648 h 240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9322" h="2406409">
                  <a:moveTo>
                    <a:pt x="147716" y="440648"/>
                  </a:moveTo>
                  <a:cubicBezTo>
                    <a:pt x="113849" y="544129"/>
                    <a:pt x="-12210" y="690885"/>
                    <a:pt x="960" y="847048"/>
                  </a:cubicBezTo>
                  <a:cubicBezTo>
                    <a:pt x="14130" y="1003211"/>
                    <a:pt x="183464" y="1144322"/>
                    <a:pt x="226738" y="1377626"/>
                  </a:cubicBezTo>
                  <a:cubicBezTo>
                    <a:pt x="270012" y="1610930"/>
                    <a:pt x="138309" y="2075655"/>
                    <a:pt x="260605" y="2246870"/>
                  </a:cubicBezTo>
                  <a:cubicBezTo>
                    <a:pt x="382901" y="2418085"/>
                    <a:pt x="674531" y="2408677"/>
                    <a:pt x="960516" y="2404914"/>
                  </a:cubicBezTo>
                  <a:cubicBezTo>
                    <a:pt x="1246501" y="2401151"/>
                    <a:pt x="1831642" y="2365403"/>
                    <a:pt x="1976516" y="2224292"/>
                  </a:cubicBezTo>
                  <a:cubicBezTo>
                    <a:pt x="2121390" y="2083181"/>
                    <a:pt x="1933241" y="1748278"/>
                    <a:pt x="1829760" y="1558248"/>
                  </a:cubicBezTo>
                  <a:cubicBezTo>
                    <a:pt x="1726279" y="1368218"/>
                    <a:pt x="1400782" y="1266618"/>
                    <a:pt x="1355627" y="1084114"/>
                  </a:cubicBezTo>
                  <a:cubicBezTo>
                    <a:pt x="1310472" y="901610"/>
                    <a:pt x="1524960" y="606218"/>
                    <a:pt x="1558827" y="463226"/>
                  </a:cubicBezTo>
                  <a:cubicBezTo>
                    <a:pt x="1592694" y="320234"/>
                    <a:pt x="1588931" y="282603"/>
                    <a:pt x="1558827" y="226159"/>
                  </a:cubicBezTo>
                  <a:cubicBezTo>
                    <a:pt x="1528723" y="169715"/>
                    <a:pt x="1492975" y="162189"/>
                    <a:pt x="1378205" y="124559"/>
                  </a:cubicBezTo>
                  <a:cubicBezTo>
                    <a:pt x="1263435" y="86929"/>
                    <a:pt x="1028249" y="6025"/>
                    <a:pt x="870205" y="381"/>
                  </a:cubicBezTo>
                  <a:cubicBezTo>
                    <a:pt x="712161" y="-5263"/>
                    <a:pt x="540946" y="53062"/>
                    <a:pt x="429938" y="90692"/>
                  </a:cubicBezTo>
                  <a:cubicBezTo>
                    <a:pt x="318931" y="128322"/>
                    <a:pt x="254960" y="162189"/>
                    <a:pt x="204160" y="226159"/>
                  </a:cubicBezTo>
                  <a:cubicBezTo>
                    <a:pt x="153360" y="290129"/>
                    <a:pt x="181583" y="337167"/>
                    <a:pt x="147716" y="44064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74934" y="2105026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89334" y="2105027"/>
              <a:ext cx="2202180" cy="6488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74934" y="3019426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89334" y="3019426"/>
              <a:ext cx="13023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5-Point Star 92"/>
            <p:cNvSpPr/>
            <p:nvPr/>
          </p:nvSpPr>
          <p:spPr>
            <a:xfrm>
              <a:off x="184334" y="2333626"/>
              <a:ext cx="457200" cy="415483"/>
            </a:xfrm>
            <a:prstGeom prst="star5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0" y="1977639"/>
              <a:ext cx="954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LÄHDE</a:t>
              </a:r>
              <a:endParaRPr lang="fi-FI" dirty="0"/>
            </a:p>
          </p:txBody>
        </p:sp>
        <p:sp>
          <p:nvSpPr>
            <p:cNvPr id="95" name="Rectangle 94"/>
            <p:cNvSpPr/>
            <p:nvPr/>
          </p:nvSpPr>
          <p:spPr>
            <a:xfrm rot="1375332">
              <a:off x="6847344" y="3750412"/>
              <a:ext cx="459206" cy="25396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316797" y="3961088"/>
              <a:ext cx="374409" cy="140678"/>
            </a:xfrm>
            <a:custGeom>
              <a:avLst/>
              <a:gdLst>
                <a:gd name="connsiteX0" fmla="*/ 0 w 374409"/>
                <a:gd name="connsiteY0" fmla="*/ 0 h 140678"/>
                <a:gd name="connsiteX1" fmla="*/ 115747 w 374409"/>
                <a:gd name="connsiteY1" fmla="*/ 138896 h 140678"/>
                <a:gd name="connsiteX2" fmla="*/ 196770 w 374409"/>
                <a:gd name="connsiteY2" fmla="*/ 81023 h 140678"/>
                <a:gd name="connsiteX3" fmla="*/ 358816 w 374409"/>
                <a:gd name="connsiteY3" fmla="*/ 115747 h 140678"/>
                <a:gd name="connsiteX4" fmla="*/ 358816 w 374409"/>
                <a:gd name="connsiteY4" fmla="*/ 104172 h 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09" h="140678">
                  <a:moveTo>
                    <a:pt x="0" y="0"/>
                  </a:moveTo>
                  <a:cubicBezTo>
                    <a:pt x="41476" y="62696"/>
                    <a:pt x="82952" y="125392"/>
                    <a:pt x="115747" y="138896"/>
                  </a:cubicBezTo>
                  <a:cubicBezTo>
                    <a:pt x="148542" y="152400"/>
                    <a:pt x="156259" y="84881"/>
                    <a:pt x="196770" y="81023"/>
                  </a:cubicBezTo>
                  <a:cubicBezTo>
                    <a:pt x="237281" y="77165"/>
                    <a:pt x="331808" y="111889"/>
                    <a:pt x="358816" y="115747"/>
                  </a:cubicBezTo>
                  <a:cubicBezTo>
                    <a:pt x="385824" y="119605"/>
                    <a:pt x="372320" y="111888"/>
                    <a:pt x="358816" y="1041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059427" y="3331432"/>
              <a:ext cx="150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DETEKTORI</a:t>
              </a:r>
              <a:endParaRPr lang="fi-FI" dirty="0"/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320203"/>
                </p:ext>
              </p:extLst>
            </p:nvPr>
          </p:nvGraphicFramePr>
          <p:xfrm>
            <a:off x="1511300" y="1614810"/>
            <a:ext cx="239713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4" name="Equation" r:id="rId4" imgW="139680" imgH="215640" progId="Equation.DSMT4">
                    <p:embed/>
                  </p:oleObj>
                </mc:Choice>
                <mc:Fallback>
                  <p:oleObj name="Equation" r:id="rId4" imgW="139680" imgH="215640" progId="Equation.DSMT4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1300" y="1614810"/>
                          <a:ext cx="239713" cy="3698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>
              <a:off x="3548956" y="3019426"/>
              <a:ext cx="2857346" cy="118559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91514" y="2169916"/>
              <a:ext cx="2600617" cy="106655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142765" y="2028826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Oval 32"/>
            <p:cNvSpPr/>
            <p:nvPr/>
          </p:nvSpPr>
          <p:spPr>
            <a:xfrm>
              <a:off x="3429977" y="2867026"/>
              <a:ext cx="27605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506138"/>
                </p:ext>
              </p:extLst>
            </p:nvPr>
          </p:nvGraphicFramePr>
          <p:xfrm>
            <a:off x="3617913" y="2357760"/>
            <a:ext cx="25717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5" name="Equation" r:id="rId6" imgW="152280" imgH="203040" progId="Equation.DSMT4">
                    <p:embed/>
                  </p:oleObj>
                </mc:Choice>
                <mc:Fallback>
                  <p:oleObj name="Equation" r:id="rId6" imgW="152280" imgH="20304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7913" y="2357760"/>
                          <a:ext cx="257175" cy="3492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5461330" y="3791083"/>
              <a:ext cx="1001358" cy="4235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883800" y="2813833"/>
              <a:ext cx="1001358" cy="4235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393956"/>
                </p:ext>
              </p:extLst>
            </p:nvPr>
          </p:nvGraphicFramePr>
          <p:xfrm>
            <a:off x="6265863" y="2570218"/>
            <a:ext cx="280987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6" name="Equation" r:id="rId8" imgW="164880" imgH="215640" progId="Equation.DSMT4">
                    <p:embed/>
                  </p:oleObj>
                </mc:Choice>
                <mc:Fallback>
                  <p:oleObj name="Equation" r:id="rId8" imgW="164880" imgH="215640" progId="Equation.DSMT4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2570218"/>
                          <a:ext cx="280987" cy="4349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3924398" y="1990007"/>
              <a:ext cx="647602" cy="6197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57950" y="433794"/>
              <a:ext cx="1634688" cy="1801159"/>
              <a:chOff x="6634584" y="318006"/>
              <a:chExt cx="1634688" cy="180115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639509" y="318006"/>
                <a:ext cx="1629763" cy="15446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aphicFrame>
            <p:nvGraphicFramePr>
              <p:cNvPr id="63" name="Object 6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5317539"/>
                  </p:ext>
                </p:extLst>
              </p:nvPr>
            </p:nvGraphicFramePr>
            <p:xfrm>
              <a:off x="6634584" y="1597447"/>
              <a:ext cx="258763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97" name="Equation" r:id="rId10" imgW="152280" imgH="203040" progId="Equation.DSMT4">
                      <p:embed/>
                    </p:oleObj>
                  </mc:Choice>
                  <mc:Fallback>
                    <p:oleObj name="Equation" r:id="rId10" imgW="152280" imgH="203040" progId="Equation.DSMT4">
                      <p:embed/>
                      <p:pic>
                        <p:nvPicPr>
                          <p:cNvPr id="63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34584" y="1597447"/>
                            <a:ext cx="258763" cy="349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Oval 7"/>
              <p:cNvSpPr/>
              <p:nvPr/>
            </p:nvSpPr>
            <p:spPr>
              <a:xfrm>
                <a:off x="6991759" y="1188899"/>
                <a:ext cx="605340" cy="56862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067960" y="370985"/>
                <a:ext cx="605340" cy="57259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V="1">
                <a:off x="6774027" y="1496491"/>
                <a:ext cx="517587" cy="6226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7276638" y="620729"/>
                <a:ext cx="86442" cy="8666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7367948" y="606914"/>
                <a:ext cx="229151" cy="690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9233713"/>
                  </p:ext>
                </p:extLst>
              </p:nvPr>
            </p:nvGraphicFramePr>
            <p:xfrm>
              <a:off x="6950497" y="843118"/>
              <a:ext cx="236537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98" name="Equation" r:id="rId12" imgW="139680" imgH="241200" progId="Equation.DSMT4">
                      <p:embed/>
                    </p:oleObj>
                  </mc:Choice>
                  <mc:Fallback>
                    <p:oleObj name="Equation" r:id="rId12" imgW="139680" imgH="241200" progId="Equation.DSMT4">
                      <p:embed/>
                      <p:pic>
                        <p:nvPicPr>
                          <p:cNvPr id="6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50497" y="843118"/>
                            <a:ext cx="236537" cy="414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8029260"/>
                  </p:ext>
                </p:extLst>
              </p:nvPr>
            </p:nvGraphicFramePr>
            <p:xfrm>
              <a:off x="7375367" y="347782"/>
              <a:ext cx="214312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99" name="Kaava" r:id="rId14" imgW="126720" imgH="164880" progId="Equation.3">
                      <p:embed/>
                    </p:oleObj>
                  </mc:Choice>
                  <mc:Fallback>
                    <p:oleObj name="Kaava" r:id="rId14" imgW="126720" imgH="164880" progId="Equation.3">
                      <p:embed/>
                      <p:pic>
                        <p:nvPicPr>
                          <p:cNvPr id="67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75367" y="347782"/>
                            <a:ext cx="214312" cy="2825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3" name="Straight Arrow Connector 12"/>
            <p:cNvCxnSpPr/>
            <p:nvPr/>
          </p:nvCxnSpPr>
          <p:spPr>
            <a:xfrm flipV="1">
              <a:off x="4538697" y="1681351"/>
              <a:ext cx="1753211" cy="4632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7540" y="149178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Zoom</a:t>
              </a:r>
              <a:r>
                <a:rPr lang="fi-FI" dirty="0" smtClean="0"/>
                <a:t> in</a:t>
              </a:r>
              <a:endParaRPr lang="fi-FI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30099" y="330753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Origo</a:t>
              </a:r>
              <a:endParaRPr lang="fi-FI" dirty="0"/>
            </a:p>
          </p:txBody>
        </p:sp>
        <p:cxnSp>
          <p:nvCxnSpPr>
            <p:cNvPr id="38" name="Straight Arrow Connector 37"/>
            <p:cNvCxnSpPr>
              <a:endCxn id="33" idx="3"/>
            </p:cNvCxnSpPr>
            <p:nvPr/>
          </p:nvCxnSpPr>
          <p:spPr>
            <a:xfrm flipV="1">
              <a:off x="2682240" y="3127189"/>
              <a:ext cx="788164" cy="23989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224532" y="373380"/>
              <a:ext cx="2025063" cy="196856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aphicFrame>
          <p:nvGraphicFramePr>
            <p:cNvPr id="98" name="Object 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973525"/>
                </p:ext>
              </p:extLst>
            </p:nvPr>
          </p:nvGraphicFramePr>
          <p:xfrm>
            <a:off x="5975350" y="3522718"/>
            <a:ext cx="2809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0" name="Equation" r:id="rId16" imgW="164880" imgH="215640" progId="Equation.DSMT4">
                    <p:embed/>
                  </p:oleObj>
                </mc:Choice>
                <mc:Fallback>
                  <p:oleObj name="Equation" r:id="rId16" imgW="164880" imgH="215640" progId="Equation.DSMT4">
                    <p:embed/>
                    <p:pic>
                      <p:nvPicPr>
                        <p:cNvPr id="98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5350" y="3522718"/>
                          <a:ext cx="280988" cy="4365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546334"/>
                </p:ext>
              </p:extLst>
            </p:nvPr>
          </p:nvGraphicFramePr>
          <p:xfrm>
            <a:off x="1449388" y="2575248"/>
            <a:ext cx="239712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1" name="Equation" r:id="rId18" imgW="139680" imgH="215640" progId="Equation.DSMT4">
                    <p:embed/>
                  </p:oleObj>
                </mc:Choice>
                <mc:Fallback>
                  <p:oleObj name="Equation" r:id="rId18" imgW="139680" imgH="215640" progId="Equation.DSMT4">
                    <p:embed/>
                    <p:pic>
                      <p:nvPicPr>
                        <p:cNvPr id="99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9388" y="2575248"/>
                          <a:ext cx="239712" cy="3698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Straight Arrow Connector 99"/>
            <p:cNvCxnSpPr/>
            <p:nvPr/>
          </p:nvCxnSpPr>
          <p:spPr>
            <a:xfrm flipH="1">
              <a:off x="7456217" y="505292"/>
              <a:ext cx="551554" cy="9861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58" idx="6"/>
            </p:cNvCxnSpPr>
            <p:nvPr/>
          </p:nvCxnSpPr>
          <p:spPr>
            <a:xfrm flipH="1">
              <a:off x="8092638" y="1040346"/>
              <a:ext cx="246191" cy="16578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8" idx="7"/>
            </p:cNvCxnSpPr>
            <p:nvPr/>
          </p:nvCxnSpPr>
          <p:spPr>
            <a:xfrm flipH="1">
              <a:off x="7331815" y="590266"/>
              <a:ext cx="712813" cy="79769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8007771" y="26531"/>
            <a:ext cx="1284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Atomit</a:t>
            </a:r>
          </a:p>
          <a:p>
            <a:r>
              <a:rPr lang="fi-FI" sz="600" dirty="0" smtClean="0"/>
              <a:t> </a:t>
            </a:r>
          </a:p>
          <a:p>
            <a:r>
              <a:rPr lang="fi-FI" dirty="0"/>
              <a:t> </a:t>
            </a:r>
            <a:r>
              <a:rPr lang="fi-FI" dirty="0" smtClean="0"/>
              <a:t>   </a:t>
            </a:r>
            <a:r>
              <a:rPr lang="fi-FI" dirty="0" err="1" smtClean="0"/>
              <a:t>Alkeis</a:t>
            </a:r>
            <a:r>
              <a:rPr lang="fi-FI" dirty="0" smtClean="0"/>
              <a:t>-</a:t>
            </a:r>
          </a:p>
          <a:p>
            <a:r>
              <a:rPr lang="fi-FI" dirty="0"/>
              <a:t> </a:t>
            </a:r>
            <a:r>
              <a:rPr lang="fi-FI" dirty="0" smtClean="0"/>
              <a:t>   koppi</a:t>
            </a:r>
            <a:endParaRPr lang="fi-FI" dirty="0"/>
          </a:p>
        </p:txBody>
      </p:sp>
      <p:sp>
        <p:nvSpPr>
          <p:cNvPr id="17" name="Oval 16"/>
          <p:cNvSpPr/>
          <p:nvPr/>
        </p:nvSpPr>
        <p:spPr>
          <a:xfrm>
            <a:off x="7070744" y="1277911"/>
            <a:ext cx="6108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Oval 68"/>
          <p:cNvSpPr/>
          <p:nvPr/>
        </p:nvSpPr>
        <p:spPr>
          <a:xfrm>
            <a:off x="7144318" y="401045"/>
            <a:ext cx="6108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5696334" y="682782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Neutronisironnan tapauksessa…</a:t>
            </a:r>
            <a:endParaRPr lang="fi-FI" dirty="0"/>
          </a:p>
        </p:txBody>
      </p:sp>
      <p:grpSp>
        <p:nvGrpSpPr>
          <p:cNvPr id="47" name="Group 46"/>
          <p:cNvGrpSpPr/>
          <p:nvPr/>
        </p:nvGrpSpPr>
        <p:grpSpPr>
          <a:xfrm>
            <a:off x="44170" y="4786470"/>
            <a:ext cx="9004036" cy="1997095"/>
            <a:chOff x="44170" y="4786470"/>
            <a:chExt cx="9004036" cy="1997095"/>
          </a:xfrm>
        </p:grpSpPr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57285"/>
                </p:ext>
              </p:extLst>
            </p:nvPr>
          </p:nvGraphicFramePr>
          <p:xfrm>
            <a:off x="44170" y="5069230"/>
            <a:ext cx="4494213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2" name="Equation" r:id="rId20" imgW="2628720" imgH="571320" progId="Equation.DSMT4">
                    <p:embed/>
                  </p:oleObj>
                </mc:Choice>
                <mc:Fallback>
                  <p:oleObj name="Equation" r:id="rId20" imgW="2628720" imgH="571320" progId="Equation.DSMT4">
                    <p:embed/>
                    <p:pic>
                      <p:nvPicPr>
                        <p:cNvPr id="77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0" y="5069230"/>
                          <a:ext cx="4494213" cy="109061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Box 79"/>
            <p:cNvSpPr txBox="1"/>
            <p:nvPr/>
          </p:nvSpPr>
          <p:spPr>
            <a:xfrm>
              <a:off x="232981" y="6414233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Elektronitiheys atomissa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177478" y="6008903"/>
              <a:ext cx="361442" cy="4053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ight Arrow 71"/>
            <p:cNvSpPr/>
            <p:nvPr/>
          </p:nvSpPr>
          <p:spPr>
            <a:xfrm rot="10800000" flipH="1">
              <a:off x="184334" y="478647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41" y="5115551"/>
              <a:ext cx="9000365" cy="115698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51795" y="5995367"/>
            <a:ext cx="1859192" cy="779326"/>
            <a:chOff x="3951795" y="5995367"/>
            <a:chExt cx="1859192" cy="779326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5025907" y="5686678"/>
              <a:ext cx="222530" cy="83990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1795" y="6403389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Laue</a:t>
              </a:r>
              <a:r>
                <a:rPr lang="fi-FI" dirty="0" smtClean="0"/>
                <a:t>-ehto</a:t>
              </a:r>
              <a:endParaRPr lang="fi-FI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619737" y="6168051"/>
              <a:ext cx="348263" cy="3089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333688"/>
                </p:ext>
              </p:extLst>
            </p:nvPr>
          </p:nvGraphicFramePr>
          <p:xfrm>
            <a:off x="5139475" y="6363530"/>
            <a:ext cx="671512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3" name="Equation" r:id="rId22" imgW="393480" imgH="241200" progId="Equation.DSMT4">
                    <p:embed/>
                  </p:oleObj>
                </mc:Choice>
                <mc:Fallback>
                  <p:oleObj name="Equation" r:id="rId22" imgW="393480" imgH="241200" progId="Equation.DSMT4">
                    <p:embed/>
                    <p:pic>
                      <p:nvPicPr>
                        <p:cNvPr id="9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475" y="6363530"/>
                          <a:ext cx="671512" cy="41116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76816"/>
              </p:ext>
            </p:extLst>
          </p:nvPr>
        </p:nvGraphicFramePr>
        <p:xfrm>
          <a:off x="4525963" y="5118100"/>
          <a:ext cx="42767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4" name="Equation" r:id="rId24" imgW="2501640" imgH="533160" progId="Equation.DSMT4">
                  <p:embed/>
                </p:oleObj>
              </mc:Choice>
              <mc:Fallback>
                <p:oleObj name="Equation" r:id="rId24" imgW="2501640" imgH="53316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5118100"/>
                        <a:ext cx="4276725" cy="10191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627271" y="5995367"/>
            <a:ext cx="3255820" cy="724706"/>
            <a:chOff x="5627271" y="5995367"/>
            <a:chExt cx="3255820" cy="724706"/>
          </a:xfrm>
        </p:grpSpPr>
        <p:grpSp>
          <p:nvGrpSpPr>
            <p:cNvPr id="29" name="Group 28"/>
            <p:cNvGrpSpPr/>
            <p:nvPr/>
          </p:nvGrpSpPr>
          <p:grpSpPr>
            <a:xfrm>
              <a:off x="5627271" y="5995367"/>
              <a:ext cx="3255820" cy="724706"/>
              <a:chOff x="5627271" y="5995367"/>
              <a:chExt cx="3255820" cy="724706"/>
            </a:xfrm>
          </p:grpSpPr>
          <p:sp>
            <p:nvSpPr>
              <p:cNvPr id="79" name="Left Brace 78"/>
              <p:cNvSpPr/>
              <p:nvPr/>
            </p:nvSpPr>
            <p:spPr>
              <a:xfrm rot="16200000">
                <a:off x="7126202" y="4496436"/>
                <a:ext cx="226882" cy="3224743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36486" y="6350741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Rakennetekijä</a:t>
                </a:r>
                <a:endParaRPr lang="fi-FI" dirty="0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7420465" y="6197001"/>
                <a:ext cx="469880" cy="2128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>
              <a:off x="7308804" y="6695730"/>
              <a:ext cx="1463444" cy="342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111591" y="4266162"/>
            <a:ext cx="3775393" cy="1041914"/>
            <a:chOff x="5111591" y="4266162"/>
            <a:chExt cx="3775393" cy="1041914"/>
          </a:xfrm>
        </p:grpSpPr>
        <p:grpSp>
          <p:nvGrpSpPr>
            <p:cNvPr id="34" name="Group 33"/>
            <p:cNvGrpSpPr/>
            <p:nvPr/>
          </p:nvGrpSpPr>
          <p:grpSpPr>
            <a:xfrm>
              <a:off x="5111591" y="4266162"/>
              <a:ext cx="3775393" cy="650326"/>
              <a:chOff x="5111591" y="4266162"/>
              <a:chExt cx="3775393" cy="65032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5111591" y="4266162"/>
                <a:ext cx="37753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Elektronitiheyden Fourier-muunnos</a:t>
                </a:r>
              </a:p>
              <a:p>
                <a:r>
                  <a:rPr lang="fi-FI" dirty="0" smtClean="0"/>
                  <a:t>= Atomin muototekijä</a:t>
                </a:r>
              </a:p>
            </p:txBody>
          </p:sp>
          <p:graphicFrame>
            <p:nvGraphicFramePr>
              <p:cNvPr id="87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8848279"/>
                  </p:ext>
                </p:extLst>
              </p:nvPr>
            </p:nvGraphicFramePr>
            <p:xfrm>
              <a:off x="7415213" y="4505325"/>
              <a:ext cx="652462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05" name="Equation" r:id="rId26" imgW="380880" imgH="241200" progId="Equation.DSMT4">
                      <p:embed/>
                    </p:oleObj>
                  </mc:Choice>
                  <mc:Fallback>
                    <p:oleObj name="Equation" r:id="rId26" imgW="380880" imgH="241200" progId="Equation.DSMT4">
                      <p:embed/>
                      <p:pic>
                        <p:nvPicPr>
                          <p:cNvPr id="85" name="Object 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15213" y="4505325"/>
                            <a:ext cx="652462" cy="41116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3" name="Straight Connector 42"/>
            <p:cNvCxnSpPr/>
            <p:nvPr/>
          </p:nvCxnSpPr>
          <p:spPr>
            <a:xfrm>
              <a:off x="5328272" y="4905639"/>
              <a:ext cx="2685985" cy="685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5894896" y="5014022"/>
              <a:ext cx="600203" cy="2940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8092"/>
              </p:ext>
            </p:extLst>
          </p:nvPr>
        </p:nvGraphicFramePr>
        <p:xfrm>
          <a:off x="7268906" y="2113037"/>
          <a:ext cx="15843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6" name="Equation" r:id="rId28" imgW="927000" imgH="266400" progId="Equation.DSMT4">
                  <p:embed/>
                </p:oleObj>
              </mc:Choice>
              <mc:Fallback>
                <p:oleObj name="Equation" r:id="rId28" imgW="927000" imgH="26640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906" y="2113037"/>
                        <a:ext cx="1584325" cy="5095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7841" y="2322338"/>
            <a:ext cx="7188645" cy="2328300"/>
            <a:chOff x="47841" y="2322338"/>
            <a:chExt cx="7188645" cy="2328300"/>
          </a:xfrm>
        </p:grpSpPr>
        <p:grpSp>
          <p:nvGrpSpPr>
            <p:cNvPr id="46" name="Group 45"/>
            <p:cNvGrpSpPr/>
            <p:nvPr/>
          </p:nvGrpSpPr>
          <p:grpSpPr>
            <a:xfrm>
              <a:off x="47841" y="3512938"/>
              <a:ext cx="4354296" cy="1137700"/>
              <a:chOff x="47841" y="3512938"/>
              <a:chExt cx="4354296" cy="113770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47841" y="3512938"/>
                <a:ext cx="3954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Sironneiden</a:t>
                </a:r>
                <a:r>
                  <a:rPr lang="fi-FI" dirty="0" smtClean="0"/>
                  <a:t> säteiden kokonaiskenttä</a:t>
                </a:r>
                <a:endParaRPr lang="fi-FI" dirty="0"/>
              </a:p>
            </p:txBody>
          </p:sp>
          <p:graphicFrame>
            <p:nvGraphicFramePr>
              <p:cNvPr id="71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0917100"/>
                  </p:ext>
                </p:extLst>
              </p:nvPr>
            </p:nvGraphicFramePr>
            <p:xfrm>
              <a:off x="126999" y="3894988"/>
              <a:ext cx="4275138" cy="755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07" name="Equation" r:id="rId30" imgW="2501640" imgH="393480" progId="Equation.DSMT4">
                      <p:embed/>
                    </p:oleObj>
                  </mc:Choice>
                  <mc:Fallback>
                    <p:oleObj name="Equation" r:id="rId30" imgW="2501640" imgH="393480" progId="Equation.DSMT4">
                      <p:embed/>
                      <p:pic>
                        <p:nvPicPr>
                          <p:cNvPr id="73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6999" y="3894988"/>
                            <a:ext cx="4275138" cy="7556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" name="Straight Arrow Connector 14"/>
            <p:cNvCxnSpPr/>
            <p:nvPr/>
          </p:nvCxnSpPr>
          <p:spPr>
            <a:xfrm flipH="1">
              <a:off x="4206052" y="2322338"/>
              <a:ext cx="3030434" cy="166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352903" y="6632098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25634" y="804112"/>
            <a:ext cx="4915941" cy="2489757"/>
            <a:chOff x="125634" y="540768"/>
            <a:chExt cx="4915941" cy="2489757"/>
          </a:xfrm>
        </p:grpSpPr>
        <p:grpSp>
          <p:nvGrpSpPr>
            <p:cNvPr id="30" name="Group 29"/>
            <p:cNvGrpSpPr/>
            <p:nvPr/>
          </p:nvGrpSpPr>
          <p:grpSpPr>
            <a:xfrm>
              <a:off x="353216" y="540768"/>
              <a:ext cx="4688359" cy="2442008"/>
              <a:chOff x="364088" y="1301858"/>
              <a:chExt cx="4688359" cy="2442008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4088" y="1484091"/>
                <a:ext cx="4556125" cy="2133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2642150" y="1301858"/>
                <a:ext cx="2410297" cy="244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8813234"/>
                </p:ext>
              </p:extLst>
            </p:nvPr>
          </p:nvGraphicFramePr>
          <p:xfrm>
            <a:off x="1142551" y="2066349"/>
            <a:ext cx="254000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13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13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551" y="2066349"/>
                          <a:ext cx="254000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1447285"/>
                </p:ext>
              </p:extLst>
            </p:nvPr>
          </p:nvGraphicFramePr>
          <p:xfrm>
            <a:off x="1139822" y="2668575"/>
            <a:ext cx="2349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14" name="Equation" r:id="rId6" imgW="152280" imgH="228600" progId="Equation.DSMT4">
                    <p:embed/>
                  </p:oleObj>
                </mc:Choice>
                <mc:Fallback>
                  <p:oleObj name="Equation" r:id="rId6" imgW="152280" imgH="228600" progId="Equation.DSMT4">
                    <p:embed/>
                    <p:pic>
                      <p:nvPicPr>
                        <p:cNvPr id="14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9822" y="2668575"/>
                          <a:ext cx="23495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Connector 50"/>
            <p:cNvCxnSpPr/>
            <p:nvPr/>
          </p:nvCxnSpPr>
          <p:spPr>
            <a:xfrm flipH="1" flipV="1">
              <a:off x="436188" y="2389765"/>
              <a:ext cx="1122145" cy="387419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18296" y="1260422"/>
              <a:ext cx="9799" cy="1119356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401954"/>
                </p:ext>
              </p:extLst>
            </p:nvPr>
          </p:nvGraphicFramePr>
          <p:xfrm>
            <a:off x="125634" y="1260422"/>
            <a:ext cx="2540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15" name="Equation" r:id="rId8" imgW="164880" imgH="228600" progId="Equation.DSMT4">
                    <p:embed/>
                  </p:oleObj>
                </mc:Choice>
                <mc:Fallback>
                  <p:oleObj name="Equation" r:id="rId8" imgW="164880" imgH="228600" progId="Equation.DSMT4">
                    <p:embed/>
                    <p:pic>
                      <p:nvPicPr>
                        <p:cNvPr id="1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634" y="1260422"/>
                          <a:ext cx="2540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Connector 53"/>
            <p:cNvCxnSpPr/>
            <p:nvPr/>
          </p:nvCxnSpPr>
          <p:spPr>
            <a:xfrm flipV="1">
              <a:off x="460209" y="1820100"/>
              <a:ext cx="877723" cy="540372"/>
            </a:xfrm>
            <a:prstGeom prst="line">
              <a:avLst/>
            </a:prstGeom>
            <a:ln w="381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6188" y="1968746"/>
              <a:ext cx="863082" cy="443616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425405" y="1776402"/>
              <a:ext cx="545981" cy="1046162"/>
              <a:chOff x="244230" y="2239963"/>
              <a:chExt cx="545981" cy="1046162"/>
            </a:xfrm>
          </p:grpSpPr>
          <p:graphicFrame>
            <p:nvGraphicFramePr>
              <p:cNvPr id="43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81723" y="2239963"/>
              <a:ext cx="222250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16" name="Kaava" r:id="rId10" imgW="152280" imgH="215640" progId="Equation.3">
                      <p:embed/>
                    </p:oleObj>
                  </mc:Choice>
                  <mc:Fallback>
                    <p:oleObj name="Kaava" r:id="rId10" imgW="152280" imgH="215640" progId="Equation.3">
                      <p:embed/>
                      <p:pic>
                        <p:nvPicPr>
                          <p:cNvPr id="68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723" y="2239963"/>
                            <a:ext cx="222250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4" name="Straight Connector 43"/>
              <p:cNvCxnSpPr/>
              <p:nvPr/>
            </p:nvCxnSpPr>
            <p:spPr>
              <a:xfrm flipV="1">
                <a:off x="244230" y="2493108"/>
                <a:ext cx="0" cy="382954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5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33375" y="2947988"/>
              <a:ext cx="241300" cy="338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17" name="Kaava" r:id="rId12" imgW="164880" imgH="228600" progId="Equation.3">
                      <p:embed/>
                    </p:oleObj>
                  </mc:Choice>
                  <mc:Fallback>
                    <p:oleObj name="Kaava" r:id="rId12" imgW="164880" imgH="228600" progId="Equation.3">
                      <p:embed/>
                      <p:pic>
                        <p:nvPicPr>
                          <p:cNvPr id="7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375" y="2947988"/>
                            <a:ext cx="241300" cy="3381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6" name="Straight Connector 45"/>
              <p:cNvCxnSpPr/>
              <p:nvPr/>
            </p:nvCxnSpPr>
            <p:spPr>
              <a:xfrm>
                <a:off x="244230" y="2895607"/>
                <a:ext cx="278430" cy="56661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63775" y="2719748"/>
                <a:ext cx="251070" cy="152401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0716985"/>
                  </p:ext>
                </p:extLst>
              </p:nvPr>
            </p:nvGraphicFramePr>
            <p:xfrm>
              <a:off x="548911" y="2653936"/>
              <a:ext cx="241300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18" name="Kaava" r:id="rId14" imgW="164880" imgH="241200" progId="Equation.3">
                      <p:embed/>
                    </p:oleObj>
                  </mc:Choice>
                  <mc:Fallback>
                    <p:oleObj name="Kaava" r:id="rId14" imgW="164880" imgH="241200" progId="Equation.3">
                      <p:embed/>
                      <p:pic>
                        <p:nvPicPr>
                          <p:cNvPr id="7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911" y="2653936"/>
                            <a:ext cx="241300" cy="358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927335"/>
                </p:ext>
              </p:extLst>
            </p:nvPr>
          </p:nvGraphicFramePr>
          <p:xfrm>
            <a:off x="1964528" y="2554934"/>
            <a:ext cx="1968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19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5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528" y="2554934"/>
                          <a:ext cx="19685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003401"/>
                </p:ext>
              </p:extLst>
            </p:nvPr>
          </p:nvGraphicFramePr>
          <p:xfrm>
            <a:off x="893763" y="1619431"/>
            <a:ext cx="2159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20" name="Equation" r:id="rId18" imgW="139680" imgH="228600" progId="Equation.DSMT4">
                    <p:embed/>
                  </p:oleObj>
                </mc:Choice>
                <mc:Fallback>
                  <p:oleObj name="Equation" r:id="rId18" imgW="139680" imgH="228600" progId="Equation.DSMT4">
                    <p:embed/>
                    <p:pic>
                      <p:nvPicPr>
                        <p:cNvPr id="5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763" y="1619431"/>
                          <a:ext cx="2159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33" y="56561"/>
            <a:ext cx="8975750" cy="527863"/>
          </a:xfrm>
        </p:spPr>
        <p:txBody>
          <a:bodyPr/>
          <a:lstStyle/>
          <a:p>
            <a:r>
              <a:rPr lang="fi-FI" dirty="0" smtClean="0"/>
              <a:t>Esimerkki: BCC = SC + kanta, </a:t>
            </a:r>
            <a:r>
              <a:rPr lang="fi-FI" dirty="0" err="1" smtClean="0"/>
              <a:t>CsCl</a:t>
            </a:r>
            <a:r>
              <a:rPr lang="fi-FI" dirty="0" smtClean="0"/>
              <a:t>-rakenne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75254" y="836318"/>
            <a:ext cx="4750525" cy="1181288"/>
            <a:chOff x="3011907" y="902156"/>
            <a:chExt cx="4750525" cy="1181288"/>
          </a:xfrm>
        </p:grpSpPr>
        <p:grpSp>
          <p:nvGrpSpPr>
            <p:cNvPr id="66" name="Group 65"/>
            <p:cNvGrpSpPr/>
            <p:nvPr/>
          </p:nvGrpSpPr>
          <p:grpSpPr>
            <a:xfrm>
              <a:off x="3011907" y="902156"/>
              <a:ext cx="2044149" cy="786600"/>
              <a:chOff x="3011907" y="638812"/>
              <a:chExt cx="2044149" cy="78660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011907" y="638812"/>
                <a:ext cx="204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SC:n</a:t>
                </a:r>
                <a:r>
                  <a:rPr lang="fi-FI" dirty="0" smtClean="0"/>
                  <a:t> käänteishila</a:t>
                </a:r>
                <a:endParaRPr lang="fi-FI" dirty="0"/>
              </a:p>
            </p:txBody>
          </p:sp>
          <p:graphicFrame>
            <p:nvGraphicFramePr>
              <p:cNvPr id="6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2238524"/>
                  </p:ext>
                </p:extLst>
              </p:nvPr>
            </p:nvGraphicFramePr>
            <p:xfrm>
              <a:off x="3101247" y="1006312"/>
              <a:ext cx="1935162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1" name="Kaava" r:id="rId20" imgW="1117440" imgH="241200" progId="Equation.3">
                      <p:embed/>
                    </p:oleObj>
                  </mc:Choice>
                  <mc:Fallback>
                    <p:oleObj name="Kaava" r:id="rId20" imgW="1117440" imgH="241200" progId="Equation.3">
                      <p:embed/>
                      <p:pic>
                        <p:nvPicPr>
                          <p:cNvPr id="32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1247" y="1006312"/>
                            <a:ext cx="1935162" cy="41910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0" name="TextBox 69"/>
            <p:cNvSpPr txBox="1"/>
            <p:nvPr/>
          </p:nvSpPr>
          <p:spPr>
            <a:xfrm>
              <a:off x="3918629" y="1744890"/>
              <a:ext cx="1767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err="1" smtClean="0"/>
                <a:t>x,y,z</a:t>
              </a:r>
              <a:r>
                <a:rPr lang="fi-FI" sz="1600" dirty="0" smtClean="0"/>
                <a:t> komponentit</a:t>
              </a:r>
              <a:endParaRPr lang="fi-FI" sz="16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3836426" y="1643362"/>
              <a:ext cx="421020" cy="1694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903910" y="946454"/>
              <a:ext cx="1858522" cy="775803"/>
              <a:chOff x="5814713" y="638812"/>
              <a:chExt cx="1858522" cy="775803"/>
            </a:xfrm>
          </p:grpSpPr>
          <p:graphicFrame>
            <p:nvGraphicFramePr>
              <p:cNvPr id="7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4094217"/>
                  </p:ext>
                </p:extLst>
              </p:nvPr>
            </p:nvGraphicFramePr>
            <p:xfrm>
              <a:off x="5914285" y="995515"/>
              <a:ext cx="175895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2" name="Equation" r:id="rId22" imgW="1015920" imgH="241200" progId="Equation.DSMT4">
                      <p:embed/>
                    </p:oleObj>
                  </mc:Choice>
                  <mc:Fallback>
                    <p:oleObj name="Equation" r:id="rId22" imgW="1015920" imgH="241200" progId="Equation.DSMT4">
                      <p:embed/>
                      <p:pic>
                        <p:nvPicPr>
                          <p:cNvPr id="6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14285" y="995515"/>
                            <a:ext cx="1758950" cy="41910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" name="TextBox 7"/>
              <p:cNvSpPr txBox="1">
                <a:spLocks noChangeArrowheads="1"/>
              </p:cNvSpPr>
              <p:nvPr/>
            </p:nvSpPr>
            <p:spPr bwMode="auto">
              <a:xfrm>
                <a:off x="5814713" y="638812"/>
                <a:ext cx="1681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i-FI" dirty="0" err="1" smtClean="0"/>
                  <a:t>SC:ssa</a:t>
                </a:r>
                <a:r>
                  <a:rPr lang="fi-FI" dirty="0" smtClean="0"/>
                  <a:t> kanta</a:t>
                </a:r>
                <a:endParaRPr lang="fi-FI" dirty="0"/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 flipV="1">
              <a:off x="5725941" y="1651059"/>
              <a:ext cx="806603" cy="2631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971461" y="2015417"/>
            <a:ext cx="5983627" cy="1405646"/>
            <a:chOff x="2971461" y="2015417"/>
            <a:chExt cx="5983627" cy="1405646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90542"/>
                </p:ext>
              </p:extLst>
            </p:nvPr>
          </p:nvGraphicFramePr>
          <p:xfrm>
            <a:off x="3081338" y="2366963"/>
            <a:ext cx="2019300" cy="104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023" name="Equation" r:id="rId24" imgW="1180800" imgH="545760" progId="Equation.DSMT4">
                    <p:embed/>
                  </p:oleObj>
                </mc:Choice>
                <mc:Fallback>
                  <p:oleObj name="Equation" r:id="rId24" imgW="1180800" imgH="54576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338" y="2366963"/>
                          <a:ext cx="2019300" cy="104298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" name="Group 81"/>
            <p:cNvGrpSpPr/>
            <p:nvPr/>
          </p:nvGrpSpPr>
          <p:grpSpPr>
            <a:xfrm>
              <a:off x="5908331" y="2028419"/>
              <a:ext cx="3046757" cy="1392644"/>
              <a:chOff x="5908331" y="1765075"/>
              <a:chExt cx="3046757" cy="1392644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7037298"/>
                  </p:ext>
                </p:extLst>
              </p:nvPr>
            </p:nvGraphicFramePr>
            <p:xfrm>
              <a:off x="5938838" y="2114731"/>
              <a:ext cx="3016250" cy="1042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4" name="Equation" r:id="rId26" imgW="1765080" imgH="545760" progId="Equation.DSMT4">
                      <p:embed/>
                    </p:oleObj>
                  </mc:Choice>
                  <mc:Fallback>
                    <p:oleObj name="Equation" r:id="rId26" imgW="1765080" imgH="545760" progId="Equation.DSMT4">
                      <p:embed/>
                      <p:pic>
                        <p:nvPicPr>
                          <p:cNvPr id="77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8838" y="2114731"/>
                            <a:ext cx="3016250" cy="10429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5" name="TextBox 74"/>
              <p:cNvSpPr txBox="1"/>
              <p:nvPr/>
            </p:nvSpPr>
            <p:spPr>
              <a:xfrm>
                <a:off x="5908331" y="1765075"/>
                <a:ext cx="2961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Rakennetekijä: SC + Kanta</a:t>
                </a:r>
                <a:endParaRPr lang="fi-FI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2971461" y="2015417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Rakennetekijä</a:t>
              </a:r>
              <a:endParaRPr lang="fi-FI" dirty="0"/>
            </a:p>
          </p:txBody>
        </p:sp>
        <p:sp>
          <p:nvSpPr>
            <p:cNvPr id="83" name="Right Arrow 82"/>
            <p:cNvSpPr/>
            <p:nvPr/>
          </p:nvSpPr>
          <p:spPr>
            <a:xfrm rot="10800000" flipH="1">
              <a:off x="5438291" y="2556846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75582" y="497640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 Rakennetekijän merkitys (ja käyttö)</a:t>
            </a:r>
            <a:endParaRPr lang="fi-FI" dirty="0"/>
          </a:p>
        </p:txBody>
      </p:sp>
      <p:grpSp>
        <p:nvGrpSpPr>
          <p:cNvPr id="10" name="Group 9"/>
          <p:cNvGrpSpPr/>
          <p:nvPr/>
        </p:nvGrpSpPr>
        <p:grpSpPr>
          <a:xfrm>
            <a:off x="274629" y="3593347"/>
            <a:ext cx="8123291" cy="907826"/>
            <a:chOff x="274629" y="3593347"/>
            <a:chExt cx="8123291" cy="907826"/>
          </a:xfrm>
        </p:grpSpPr>
        <p:grpSp>
          <p:nvGrpSpPr>
            <p:cNvPr id="76" name="Group 75"/>
            <p:cNvGrpSpPr/>
            <p:nvPr/>
          </p:nvGrpSpPr>
          <p:grpSpPr>
            <a:xfrm>
              <a:off x="274629" y="3600756"/>
              <a:ext cx="3309679" cy="742430"/>
              <a:chOff x="5368487" y="660757"/>
              <a:chExt cx="3309679" cy="742430"/>
            </a:xfrm>
          </p:grpSpPr>
          <p:graphicFrame>
            <p:nvGraphicFramePr>
              <p:cNvPr id="6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1710137"/>
                  </p:ext>
                </p:extLst>
              </p:nvPr>
            </p:nvGraphicFramePr>
            <p:xfrm>
              <a:off x="5422204" y="1006312"/>
              <a:ext cx="3255962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5" name="Equation" r:id="rId28" imgW="1879560" imgH="228600" progId="Equation.DSMT4">
                      <p:embed/>
                    </p:oleObj>
                  </mc:Choice>
                  <mc:Fallback>
                    <p:oleObj name="Equation" r:id="rId28" imgW="1879560" imgH="228600" progId="Equation.DSMT4">
                      <p:embed/>
                      <p:pic>
                        <p:nvPicPr>
                          <p:cNvPr id="7065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2204" y="1006312"/>
                            <a:ext cx="3255962" cy="39687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" name="TextBox 7"/>
              <p:cNvSpPr txBox="1">
                <a:spLocks noChangeArrowheads="1"/>
              </p:cNvSpPr>
              <p:nvPr/>
            </p:nvSpPr>
            <p:spPr bwMode="auto">
              <a:xfrm>
                <a:off x="5368487" y="660757"/>
                <a:ext cx="28115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i-FI" dirty="0" smtClean="0"/>
                  <a:t>BCC = SC +Kanta</a:t>
                </a:r>
                <a:endParaRPr lang="fi-FI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089074" y="3958969"/>
              <a:ext cx="2706817" cy="395287"/>
              <a:chOff x="4089074" y="3593215"/>
              <a:chExt cx="2706817" cy="395287"/>
            </a:xfrm>
          </p:grpSpPr>
          <p:graphicFrame>
            <p:nvGraphicFramePr>
              <p:cNvPr id="8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1371095"/>
                  </p:ext>
                </p:extLst>
              </p:nvPr>
            </p:nvGraphicFramePr>
            <p:xfrm>
              <a:off x="4576566" y="3593215"/>
              <a:ext cx="2219325" cy="395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6" name="Equation" r:id="rId30" imgW="1358640" imgH="241200" progId="Equation.DSMT4">
                      <p:embed/>
                    </p:oleObj>
                  </mc:Choice>
                  <mc:Fallback>
                    <p:oleObj name="Equation" r:id="rId30" imgW="1358640" imgH="241200" progId="Equation.DSMT4">
                      <p:embed/>
                      <p:pic>
                        <p:nvPicPr>
                          <p:cNvPr id="84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6566" y="3593215"/>
                            <a:ext cx="2219325" cy="39528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6" name="Right Arrow 85"/>
              <p:cNvSpPr/>
              <p:nvPr/>
            </p:nvSpPr>
            <p:spPr>
              <a:xfrm rot="10800000" flipH="1">
                <a:off x="4089074" y="3709614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795891" y="3854842"/>
              <a:ext cx="160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BCC ja </a:t>
              </a:r>
              <a:r>
                <a:rPr lang="fi-FI" dirty="0" err="1" smtClean="0"/>
                <a:t>CsCl</a:t>
              </a:r>
              <a:r>
                <a:rPr lang="fi-FI" dirty="0" smtClean="0"/>
                <a:t> rakenteet</a:t>
              </a:r>
              <a:endParaRPr lang="fi-FI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6453" y="3593347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Rakennetekijä</a:t>
              </a:r>
              <a:endParaRPr lang="fi-FI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9636" y="4544815"/>
            <a:ext cx="8485801" cy="1165839"/>
            <a:chOff x="249636" y="4544815"/>
            <a:chExt cx="8485801" cy="1165839"/>
          </a:xfrm>
        </p:grpSpPr>
        <p:grpSp>
          <p:nvGrpSpPr>
            <p:cNvPr id="11" name="Group 10"/>
            <p:cNvGrpSpPr/>
            <p:nvPr/>
          </p:nvGrpSpPr>
          <p:grpSpPr>
            <a:xfrm>
              <a:off x="249636" y="4544815"/>
              <a:ext cx="6198941" cy="1165839"/>
              <a:chOff x="249636" y="4544815"/>
              <a:chExt cx="6198941" cy="1165839"/>
            </a:xfrm>
          </p:grpSpPr>
          <p:graphicFrame>
            <p:nvGraphicFramePr>
              <p:cNvPr id="8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4838249"/>
                  </p:ext>
                </p:extLst>
              </p:nvPr>
            </p:nvGraphicFramePr>
            <p:xfrm>
              <a:off x="2489352" y="4964529"/>
              <a:ext cx="3959225" cy="746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7" name="Equation" r:id="rId32" imgW="2425680" imgH="457200" progId="Equation.DSMT4">
                      <p:embed/>
                    </p:oleObj>
                  </mc:Choice>
                  <mc:Fallback>
                    <p:oleObj name="Equation" r:id="rId32" imgW="2425680" imgH="457200" progId="Equation.DSMT4">
                      <p:embed/>
                      <p:pic>
                        <p:nvPicPr>
                          <p:cNvPr id="7066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9352" y="4964529"/>
                            <a:ext cx="3959225" cy="7461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" name="TextBox 87"/>
              <p:cNvSpPr txBox="1"/>
              <p:nvPr/>
            </p:nvSpPr>
            <p:spPr>
              <a:xfrm>
                <a:off x="249636" y="4544815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Identtiset atomit</a:t>
                </a:r>
                <a:endParaRPr lang="fi-FI" dirty="0"/>
              </a:p>
            </p:txBody>
          </p:sp>
          <p:graphicFrame>
            <p:nvGraphicFramePr>
              <p:cNvPr id="9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8350112"/>
                  </p:ext>
                </p:extLst>
              </p:nvPr>
            </p:nvGraphicFramePr>
            <p:xfrm>
              <a:off x="354939" y="5105219"/>
              <a:ext cx="1181100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028" name="Equation" r:id="rId34" imgW="723600" imgH="228600" progId="Equation.DSMT4">
                      <p:embed/>
                    </p:oleObj>
                  </mc:Choice>
                  <mc:Fallback>
                    <p:oleObj name="Equation" r:id="rId34" imgW="723600" imgH="228600" progId="Equation.DSMT4">
                      <p:embed/>
                      <p:pic>
                        <p:nvPicPr>
                          <p:cNvPr id="85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939" y="5105219"/>
                            <a:ext cx="1181100" cy="3746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" name="Right Arrow 91"/>
              <p:cNvSpPr/>
              <p:nvPr/>
            </p:nvSpPr>
            <p:spPr>
              <a:xfrm rot="10800000" flipH="1">
                <a:off x="1978272" y="5218186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396103" y="454481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BCC</a:t>
                </a:r>
                <a:endParaRPr lang="fi-FI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58000" y="499193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Sironta tapahtuu</a:t>
              </a:r>
              <a:endParaRPr lang="fi-FI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378854" y="5213431"/>
              <a:ext cx="479146" cy="266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12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750" y="452850"/>
            <a:ext cx="4915941" cy="2483895"/>
            <a:chOff x="89750" y="452850"/>
            <a:chExt cx="4915941" cy="2483895"/>
          </a:xfrm>
        </p:grpSpPr>
        <p:grpSp>
          <p:nvGrpSpPr>
            <p:cNvPr id="62" name="Group 61"/>
            <p:cNvGrpSpPr/>
            <p:nvPr/>
          </p:nvGrpSpPr>
          <p:grpSpPr>
            <a:xfrm>
              <a:off x="89750" y="452850"/>
              <a:ext cx="4915941" cy="2483895"/>
              <a:chOff x="125634" y="540768"/>
              <a:chExt cx="4915941" cy="248389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53216" y="540768"/>
                <a:ext cx="4688359" cy="2442008"/>
                <a:chOff x="364088" y="1301858"/>
                <a:chExt cx="4688359" cy="2442008"/>
              </a:xfrm>
            </p:grpSpPr>
            <p:pic>
              <p:nvPicPr>
                <p:cNvPr id="33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4088" y="1484091"/>
                  <a:ext cx="4556125" cy="21336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2642150" y="1301858"/>
                  <a:ext cx="2410297" cy="244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</p:grpSp>
          <p:graphicFrame>
            <p:nvGraphicFramePr>
              <p:cNvPr id="49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7022350"/>
                  </p:ext>
                </p:extLst>
              </p:nvPr>
            </p:nvGraphicFramePr>
            <p:xfrm>
              <a:off x="1136689" y="2054625"/>
              <a:ext cx="254000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80" name="Equation" r:id="rId4" imgW="164880" imgH="228600" progId="Equation.DSMT4">
                      <p:embed/>
                    </p:oleObj>
                  </mc:Choice>
                  <mc:Fallback>
                    <p:oleObj name="Equation" r:id="rId4" imgW="164880" imgH="228600" progId="Equation.DSMT4">
                      <p:embed/>
                      <p:pic>
                        <p:nvPicPr>
                          <p:cNvPr id="49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6689" y="2054625"/>
                            <a:ext cx="254000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2930347"/>
                  </p:ext>
                </p:extLst>
              </p:nvPr>
            </p:nvGraphicFramePr>
            <p:xfrm>
              <a:off x="1145684" y="2662713"/>
              <a:ext cx="234950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81" name="Equation" r:id="rId6" imgW="152280" imgH="228600" progId="Equation.DSMT4">
                      <p:embed/>
                    </p:oleObj>
                  </mc:Choice>
                  <mc:Fallback>
                    <p:oleObj name="Equation" r:id="rId6" imgW="152280" imgH="228600" progId="Equation.DSMT4">
                      <p:embed/>
                      <p:pic>
                        <p:nvPicPr>
                          <p:cNvPr id="5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5684" y="2662713"/>
                            <a:ext cx="234950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436188" y="2389765"/>
                <a:ext cx="1122145" cy="387419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18296" y="1260422"/>
                <a:ext cx="9799" cy="111935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5634" y="1260422"/>
              <a:ext cx="254000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82" name="Equation" r:id="rId8" imgW="164880" imgH="228600" progId="Equation.DSMT4">
                      <p:embed/>
                    </p:oleObj>
                  </mc:Choice>
                  <mc:Fallback>
                    <p:oleObj name="Equation" r:id="rId8" imgW="164880" imgH="228600" progId="Equation.DSMT4">
                      <p:embed/>
                      <p:pic>
                        <p:nvPicPr>
                          <p:cNvPr id="53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634" y="1260422"/>
                            <a:ext cx="254000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4" name="Straight Connector 53"/>
              <p:cNvCxnSpPr/>
              <p:nvPr/>
            </p:nvCxnSpPr>
            <p:spPr>
              <a:xfrm flipV="1">
                <a:off x="460209" y="1820100"/>
                <a:ext cx="877723" cy="540372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36188" y="1968746"/>
                <a:ext cx="863082" cy="44361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425405" y="1776402"/>
                <a:ext cx="540119" cy="1046162"/>
                <a:chOff x="244230" y="2239963"/>
                <a:chExt cx="540119" cy="1046162"/>
              </a:xfrm>
            </p:grpSpPr>
            <p:graphicFrame>
              <p:nvGraphicFramePr>
                <p:cNvPr id="43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81723" y="2239963"/>
                <a:ext cx="222250" cy="320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3683" name="Kaava" r:id="rId10" imgW="152280" imgH="215640" progId="Equation.3">
                        <p:embed/>
                      </p:oleObj>
                    </mc:Choice>
                    <mc:Fallback>
                      <p:oleObj name="Kaava" r:id="rId10" imgW="152280" imgH="215640" progId="Equation.3">
                        <p:embed/>
                        <p:pic>
                          <p:nvPicPr>
                            <p:cNvPr id="43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1723" y="2239963"/>
                              <a:ext cx="222250" cy="320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44230" y="2493108"/>
                  <a:ext cx="0" cy="382954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5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33375" y="2947988"/>
                <a:ext cx="241300" cy="3381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3684" name="Kaava" r:id="rId12" imgW="164880" imgH="228600" progId="Equation.3">
                        <p:embed/>
                      </p:oleObj>
                    </mc:Choice>
                    <mc:Fallback>
                      <p:oleObj name="Kaava" r:id="rId12" imgW="164880" imgH="228600" progId="Equation.3">
                        <p:embed/>
                        <p:pic>
                          <p:nvPicPr>
                            <p:cNvPr id="45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375" y="2947988"/>
                              <a:ext cx="241300" cy="3381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44230" y="2895607"/>
                  <a:ext cx="278430" cy="566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263775" y="2719748"/>
                  <a:ext cx="251070" cy="15240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58742"/>
                    </p:ext>
                  </p:extLst>
                </p:nvPr>
              </p:nvGraphicFramePr>
              <p:xfrm>
                <a:off x="543049" y="2671522"/>
                <a:ext cx="241300" cy="358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3685" name="Kaava" r:id="rId14" imgW="164880" imgH="241200" progId="Equation.3">
                        <p:embed/>
                      </p:oleObj>
                    </mc:Choice>
                    <mc:Fallback>
                      <p:oleObj name="Kaava" r:id="rId14" imgW="164880" imgH="241200" progId="Equation.3">
                        <p:embed/>
                        <p:pic>
                          <p:nvPicPr>
                            <p:cNvPr id="48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3049" y="2671522"/>
                              <a:ext cx="241300" cy="3587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73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964528" y="2554934"/>
              <a:ext cx="196850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86" name="Equation" r:id="rId16" imgW="126720" imgH="139680" progId="Equation.DSMT4">
                      <p:embed/>
                    </p:oleObj>
                  </mc:Choice>
                  <mc:Fallback>
                    <p:oleObj name="Equation" r:id="rId16" imgW="126720" imgH="139680" progId="Equation.DSMT4">
                      <p:embed/>
                      <p:pic>
                        <p:nvPicPr>
                          <p:cNvPr id="73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4528" y="2554934"/>
                            <a:ext cx="196850" cy="222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1756269"/>
                </p:ext>
              </p:extLst>
            </p:nvPr>
          </p:nvGraphicFramePr>
          <p:xfrm>
            <a:off x="876345" y="1525718"/>
            <a:ext cx="2159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687" name="Equation" r:id="rId18" imgW="139680" imgH="228600" progId="Equation.DSMT4">
                    <p:embed/>
                  </p:oleObj>
                </mc:Choice>
                <mc:Fallback>
                  <p:oleObj name="Equation" r:id="rId18" imgW="139680" imgH="228600" progId="Equation.DSMT4">
                    <p:embed/>
                    <p:pic>
                      <p:nvPicPr>
                        <p:cNvPr id="6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45" y="1525718"/>
                          <a:ext cx="2159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5982286" y="559687"/>
            <a:ext cx="3094626" cy="2481808"/>
            <a:chOff x="5982286" y="559687"/>
            <a:chExt cx="3094626" cy="2481808"/>
          </a:xfrm>
        </p:grpSpPr>
        <p:grpSp>
          <p:nvGrpSpPr>
            <p:cNvPr id="19" name="Group 18"/>
            <p:cNvGrpSpPr/>
            <p:nvPr/>
          </p:nvGrpSpPr>
          <p:grpSpPr>
            <a:xfrm>
              <a:off x="5982286" y="1005419"/>
              <a:ext cx="2892791" cy="2036076"/>
              <a:chOff x="5982286" y="1005419"/>
              <a:chExt cx="2892791" cy="203607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842734" y="1915590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268990" y="1180701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083677" y="1085221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280447" y="1453532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698269" y="1857221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854868" y="2212194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300888" y="2718053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338194" y="1509790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326498" y="2660007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TextBox 25"/>
              <p:cNvSpPr txBox="1">
                <a:spLocks noChangeArrowheads="1"/>
              </p:cNvSpPr>
              <p:nvPr/>
            </p:nvSpPr>
            <p:spPr bwMode="auto">
              <a:xfrm>
                <a:off x="5982286" y="2116845"/>
                <a:ext cx="6858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i-FI" i="1" dirty="0"/>
                  <a:t>2</a:t>
                </a:r>
                <a:r>
                  <a:rPr lang="el-GR" i="1" dirty="0" smtClean="0"/>
                  <a:t>π</a:t>
                </a:r>
                <a:r>
                  <a:rPr lang="fi-FI" i="1" dirty="0"/>
                  <a:t>/a</a:t>
                </a:r>
              </a:p>
            </p:txBody>
          </p:sp>
          <p:sp>
            <p:nvSpPr>
              <p:cNvPr id="65" name="Left Brace 64"/>
              <p:cNvSpPr/>
              <p:nvPr/>
            </p:nvSpPr>
            <p:spPr>
              <a:xfrm>
                <a:off x="6588096" y="1986549"/>
                <a:ext cx="184003" cy="622186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73938" y="1372779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624916" y="1005419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724265" y="1290501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733915" y="1318923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872848" y="1691571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311942" y="2043433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695544" y="2439945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6937982" y="2206893"/>
                <a:ext cx="265374" cy="520759"/>
                <a:chOff x="640323" y="1970975"/>
                <a:chExt cx="265374" cy="520759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640323" y="1970975"/>
                  <a:ext cx="11362" cy="372587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640323" y="2375807"/>
                  <a:ext cx="265374" cy="115927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659868" y="2162239"/>
                  <a:ext cx="192316" cy="17741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Oval 75"/>
              <p:cNvSpPr/>
              <p:nvPr/>
            </p:nvSpPr>
            <p:spPr>
              <a:xfrm>
                <a:off x="7872848" y="2904484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318684" y="2067249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78" name="Straight Connector 77"/>
              <p:cNvCxnSpPr>
                <a:stCxn id="67" idx="4"/>
                <a:endCxn id="95" idx="0"/>
              </p:cNvCxnSpPr>
              <p:nvPr/>
            </p:nvCxnSpPr>
            <p:spPr>
              <a:xfrm>
                <a:off x="6949344" y="1509790"/>
                <a:ext cx="0" cy="10231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76" idx="0"/>
              </p:cNvCxnSpPr>
              <p:nvPr/>
            </p:nvCxnSpPr>
            <p:spPr>
              <a:xfrm>
                <a:off x="7942316" y="1820243"/>
                <a:ext cx="5938" cy="10842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8777081" y="1290501"/>
                <a:ext cx="19415" cy="11698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370989" y="1523722"/>
                <a:ext cx="25002" cy="12204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07" idx="4"/>
              </p:cNvCxnSpPr>
              <p:nvPr/>
            </p:nvCxnSpPr>
            <p:spPr>
              <a:xfrm flipH="1">
                <a:off x="7368218" y="1653345"/>
                <a:ext cx="43862" cy="11163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775728" y="1097665"/>
                <a:ext cx="932511" cy="2305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39382" y="1248539"/>
                <a:ext cx="1034652" cy="293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7032763" y="1474675"/>
                <a:ext cx="833052" cy="248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 flipV="1">
                <a:off x="7016406" y="2650889"/>
                <a:ext cx="856442" cy="3030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6946616" y="1988548"/>
                <a:ext cx="1004017" cy="307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8030678" y="1365357"/>
                <a:ext cx="693587" cy="3622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7946646" y="1927439"/>
                <a:ext cx="830782" cy="364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8028185" y="2549947"/>
                <a:ext cx="678586" cy="384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7407037" y="1203640"/>
                <a:ext cx="678586" cy="384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6978127" y="1116015"/>
                <a:ext cx="668875" cy="3190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6873938" y="2532928"/>
                <a:ext cx="150812" cy="137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aphicFrame>
            <p:nvGraphicFramePr>
              <p:cNvPr id="96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8700952"/>
                  </p:ext>
                </p:extLst>
              </p:nvPr>
            </p:nvGraphicFramePr>
            <p:xfrm>
              <a:off x="6973937" y="2014261"/>
              <a:ext cx="222250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88" name="Kaava" r:id="rId20" imgW="152280" imgH="215640" progId="Equation.3">
                      <p:embed/>
                    </p:oleObj>
                  </mc:Choice>
                  <mc:Fallback>
                    <p:oleObj name="Kaava" r:id="rId20" imgW="152280" imgH="215640" progId="Equation.3">
                      <p:embed/>
                      <p:pic>
                        <p:nvPicPr>
                          <p:cNvPr id="162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3937" y="2014261"/>
                            <a:ext cx="222250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2998722"/>
                  </p:ext>
                </p:extLst>
              </p:nvPr>
            </p:nvGraphicFramePr>
            <p:xfrm>
              <a:off x="7101789" y="2668946"/>
              <a:ext cx="241300" cy="338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89" name="Kaava" r:id="rId21" imgW="164880" imgH="228600" progId="Equation.3">
                      <p:embed/>
                    </p:oleObj>
                  </mc:Choice>
                  <mc:Fallback>
                    <p:oleObj name="Kaava" r:id="rId21" imgW="164880" imgH="228600" progId="Equation.3">
                      <p:embed/>
                      <p:pic>
                        <p:nvPicPr>
                          <p:cNvPr id="16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01789" y="2668946"/>
                            <a:ext cx="241300" cy="3381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0966678"/>
                  </p:ext>
                </p:extLst>
              </p:nvPr>
            </p:nvGraphicFramePr>
            <p:xfrm>
              <a:off x="7133857" y="2252386"/>
              <a:ext cx="241300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3690" name="Kaava" r:id="rId22" imgW="164880" imgH="241200" progId="Equation.3">
                      <p:embed/>
                    </p:oleObj>
                  </mc:Choice>
                  <mc:Fallback>
                    <p:oleObj name="Kaava" r:id="rId22" imgW="164880" imgH="241200" progId="Equation.3">
                      <p:embed/>
                      <p:pic>
                        <p:nvPicPr>
                          <p:cNvPr id="164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3857" y="2252386"/>
                            <a:ext cx="241300" cy="358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9" name="TextBox 98"/>
            <p:cNvSpPr txBox="1"/>
            <p:nvPr/>
          </p:nvSpPr>
          <p:spPr>
            <a:xfrm>
              <a:off x="7032763" y="559687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SC:n</a:t>
              </a:r>
              <a:r>
                <a:rPr lang="fi-FI" dirty="0" smtClean="0"/>
                <a:t>  käänteishila</a:t>
              </a:r>
              <a:endParaRPr lang="fi-FI" dirty="0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274639" y="5740543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33" y="56561"/>
            <a:ext cx="8975750" cy="527863"/>
          </a:xfrm>
        </p:spPr>
        <p:txBody>
          <a:bodyPr/>
          <a:lstStyle/>
          <a:p>
            <a:r>
              <a:rPr lang="fi-FI" dirty="0" smtClean="0"/>
              <a:t>BCC = SC + kanta, rakennetekijän tulkinta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727554" y="6701554"/>
            <a:ext cx="1544637" cy="125413"/>
          </a:xfrm>
        </p:spPr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92919" y="553091"/>
            <a:ext cx="3548430" cy="1031352"/>
            <a:chOff x="2322951" y="4289885"/>
            <a:chExt cx="3548430" cy="1031352"/>
          </a:xfrm>
        </p:grpSpPr>
        <p:graphicFrame>
          <p:nvGraphicFramePr>
            <p:cNvPr id="8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476855"/>
                </p:ext>
              </p:extLst>
            </p:nvPr>
          </p:nvGraphicFramePr>
          <p:xfrm>
            <a:off x="2432620" y="4673195"/>
            <a:ext cx="3438761" cy="648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691" name="Equation" r:id="rId23" imgW="2425680" imgH="457200" progId="Equation.DSMT4">
                    <p:embed/>
                  </p:oleObj>
                </mc:Choice>
                <mc:Fallback>
                  <p:oleObj name="Equation" r:id="rId23" imgW="2425680" imgH="457200" progId="Equation.DSMT4">
                    <p:embed/>
                    <p:pic>
                      <p:nvPicPr>
                        <p:cNvPr id="8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2620" y="4673195"/>
                          <a:ext cx="3438761" cy="64804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Box 92"/>
            <p:cNvSpPr txBox="1"/>
            <p:nvPr/>
          </p:nvSpPr>
          <p:spPr>
            <a:xfrm>
              <a:off x="2322951" y="428988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BCC</a:t>
              </a:r>
              <a:endParaRPr lang="fi-FI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57761" y="1070548"/>
            <a:ext cx="7096600" cy="2338070"/>
            <a:chOff x="1757761" y="1070548"/>
            <a:chExt cx="7096600" cy="2338070"/>
          </a:xfrm>
        </p:grpSpPr>
        <p:grpSp>
          <p:nvGrpSpPr>
            <p:cNvPr id="10" name="Group 9"/>
            <p:cNvGrpSpPr/>
            <p:nvPr/>
          </p:nvGrpSpPr>
          <p:grpSpPr>
            <a:xfrm>
              <a:off x="6835159" y="1070548"/>
              <a:ext cx="2019202" cy="1796005"/>
              <a:chOff x="6835159" y="1070548"/>
              <a:chExt cx="2019202" cy="179600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8694247" y="1844515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269625" y="1441974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8076143" y="1070548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261356" y="1170854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332023" y="1492445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835159" y="1903980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319109" y="2645759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294517" y="2705653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846998" y="2192214"/>
                <a:ext cx="160114" cy="1609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757761" y="2762287"/>
              <a:ext cx="4804909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i-FI" dirty="0" smtClean="0"/>
                <a:t>Rakennetekijä </a:t>
              </a:r>
              <a:r>
                <a:rPr lang="fi-FI" dirty="0"/>
                <a:t>sammuttaa </a:t>
              </a:r>
              <a:r>
                <a:rPr lang="fi-FI" dirty="0" err="1" smtClean="0"/>
                <a:t>SC:n</a:t>
              </a:r>
              <a:r>
                <a:rPr lang="fi-FI" dirty="0" smtClean="0"/>
                <a:t> </a:t>
              </a:r>
              <a:r>
                <a:rPr lang="fi-FI" dirty="0"/>
                <a:t>käänteishilan </a:t>
              </a:r>
              <a:r>
                <a:rPr lang="fi-FI" dirty="0" smtClean="0"/>
                <a:t>pisteitä</a:t>
              </a:r>
              <a:endParaRPr lang="fi-FI" dirty="0"/>
            </a:p>
          </p:txBody>
        </p:sp>
        <p:sp>
          <p:nvSpPr>
            <p:cNvPr id="144" name="Right Arrow 143"/>
            <p:cNvSpPr/>
            <p:nvPr/>
          </p:nvSpPr>
          <p:spPr>
            <a:xfrm rot="16200000" flipH="1">
              <a:off x="3909308" y="241556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24245" y="3650666"/>
            <a:ext cx="6219068" cy="2344854"/>
            <a:chOff x="1424245" y="3650666"/>
            <a:chExt cx="6219068" cy="2344854"/>
          </a:xfrm>
        </p:grpSpPr>
        <p:sp>
          <p:nvSpPr>
            <p:cNvPr id="155" name="TextBox 154"/>
            <p:cNvSpPr txBox="1">
              <a:spLocks noChangeArrowheads="1"/>
            </p:cNvSpPr>
            <p:nvPr/>
          </p:nvSpPr>
          <p:spPr bwMode="auto">
            <a:xfrm>
              <a:off x="5644882" y="3999177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56" name="TextBox 21"/>
            <p:cNvSpPr txBox="1">
              <a:spLocks noChangeArrowheads="1"/>
            </p:cNvSpPr>
            <p:nvPr/>
          </p:nvSpPr>
          <p:spPr bwMode="auto">
            <a:xfrm>
              <a:off x="6654586" y="401556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Times New Roman" pitchFamily="18" charset="0"/>
                  <a:cs typeface="Times New Roman" pitchFamily="18" charset="0"/>
                </a:rPr>
                <a:t>k'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424245" y="3650666"/>
              <a:ext cx="6219068" cy="2344854"/>
              <a:chOff x="1424245" y="3650666"/>
              <a:chExt cx="6219068" cy="23448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06560" y="3650666"/>
                <a:ext cx="3493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SC (100) –sironnan häviäminen </a:t>
                </a:r>
                <a:r>
                  <a:rPr lang="fi-FI" dirty="0" err="1" smtClean="0"/>
                  <a:t>BCC:ssa</a:t>
                </a:r>
                <a:r>
                  <a:rPr lang="fi-FI" dirty="0" smtClean="0"/>
                  <a:t>, </a:t>
                </a:r>
                <a:r>
                  <a:rPr lang="fi-FI" dirty="0" err="1" smtClean="0"/>
                  <a:t>Braggin</a:t>
                </a:r>
                <a:r>
                  <a:rPr lang="fi-FI" dirty="0" smtClean="0"/>
                  <a:t> kuva</a:t>
                </a:r>
                <a:endParaRPr lang="fi-FI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424245" y="3884401"/>
                <a:ext cx="6219068" cy="2111119"/>
                <a:chOff x="1424245" y="3884401"/>
                <a:chExt cx="6219068" cy="211111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424245" y="3884401"/>
                  <a:ext cx="6219068" cy="2111119"/>
                  <a:chOff x="1424245" y="3884401"/>
                  <a:chExt cx="6219068" cy="2111119"/>
                </a:xfrm>
              </p:grpSpPr>
              <p:cxnSp>
                <p:nvCxnSpPr>
                  <p:cNvPr id="161" name="Straight Connector 160"/>
                  <p:cNvCxnSpPr/>
                  <p:nvPr/>
                </p:nvCxnSpPr>
                <p:spPr>
                  <a:xfrm flipH="1" flipV="1">
                    <a:off x="6254091" y="5105384"/>
                    <a:ext cx="408003" cy="3864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flipV="1">
                    <a:off x="5852158" y="5111978"/>
                    <a:ext cx="399140" cy="3890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424245" y="3884401"/>
                    <a:ext cx="6219068" cy="2111119"/>
                    <a:chOff x="-82681" y="4228210"/>
                    <a:chExt cx="6219068" cy="2111119"/>
                  </a:xfrm>
                </p:grpSpPr>
                <p:grpSp>
                  <p:nvGrpSpPr>
                    <p:cNvPr id="131" name="Group 130"/>
                    <p:cNvGrpSpPr/>
                    <p:nvPr/>
                  </p:nvGrpSpPr>
                  <p:grpSpPr>
                    <a:xfrm>
                      <a:off x="3442899" y="5387908"/>
                      <a:ext cx="2693488" cy="951421"/>
                      <a:chOff x="5020326" y="4069245"/>
                      <a:chExt cx="2693488" cy="951421"/>
                    </a:xfrm>
                  </p:grpSpPr>
                  <p:grpSp>
                    <p:nvGrpSpPr>
                      <p:cNvPr id="132" name="Group 131"/>
                      <p:cNvGrpSpPr/>
                      <p:nvPr/>
                    </p:nvGrpSpPr>
                    <p:grpSpPr>
                      <a:xfrm>
                        <a:off x="5577450" y="4069245"/>
                        <a:ext cx="2136364" cy="951421"/>
                        <a:chOff x="5577450" y="3930257"/>
                        <a:chExt cx="2136364" cy="951421"/>
                      </a:xfrm>
                    </p:grpSpPr>
                    <p:grpSp>
                      <p:nvGrpSpPr>
                        <p:cNvPr id="135" name="Group 134"/>
                        <p:cNvGrpSpPr/>
                        <p:nvPr/>
                      </p:nvGrpSpPr>
                      <p:grpSpPr>
                        <a:xfrm>
                          <a:off x="5577450" y="3930257"/>
                          <a:ext cx="2124168" cy="178447"/>
                          <a:chOff x="5577450" y="3783956"/>
                          <a:chExt cx="2124168" cy="178447"/>
                        </a:xfrm>
                      </p:grpSpPr>
                      <p:sp>
                        <p:nvSpPr>
                          <p:cNvPr id="146" name="Oval 145"/>
                          <p:cNvSpPr/>
                          <p:nvPr/>
                        </p:nvSpPr>
                        <p:spPr>
                          <a:xfrm>
                            <a:off x="5577450" y="3783956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7" name="Oval 146"/>
                          <p:cNvSpPr/>
                          <p:nvPr/>
                        </p:nvSpPr>
                        <p:spPr>
                          <a:xfrm>
                            <a:off x="6249232" y="3790053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8" name="Oval 147"/>
                          <p:cNvSpPr/>
                          <p:nvPr/>
                        </p:nvSpPr>
                        <p:spPr>
                          <a:xfrm>
                            <a:off x="7536700" y="3797369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9" name="Oval 148"/>
                          <p:cNvSpPr/>
                          <p:nvPr/>
                        </p:nvSpPr>
                        <p:spPr>
                          <a:xfrm>
                            <a:off x="6964901" y="3803466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</p:grpSp>
                    <p:grpSp>
                      <p:nvGrpSpPr>
                        <p:cNvPr id="136" name="Group 135"/>
                        <p:cNvGrpSpPr/>
                        <p:nvPr/>
                      </p:nvGrpSpPr>
                      <p:grpSpPr>
                        <a:xfrm>
                          <a:off x="5861524" y="4316744"/>
                          <a:ext cx="1559684" cy="178447"/>
                          <a:chOff x="5855426" y="3783956"/>
                          <a:chExt cx="1559684" cy="178447"/>
                        </a:xfrm>
                      </p:grpSpPr>
                      <p:sp>
                        <p:nvSpPr>
                          <p:cNvPr id="142" name="Oval 141"/>
                          <p:cNvSpPr/>
                          <p:nvPr/>
                        </p:nvSpPr>
                        <p:spPr>
                          <a:xfrm>
                            <a:off x="5855426" y="3783956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3" name="Oval 142"/>
                          <p:cNvSpPr/>
                          <p:nvPr/>
                        </p:nvSpPr>
                        <p:spPr>
                          <a:xfrm>
                            <a:off x="6622303" y="3790053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5" name="Oval 144"/>
                          <p:cNvSpPr/>
                          <p:nvPr/>
                        </p:nvSpPr>
                        <p:spPr>
                          <a:xfrm>
                            <a:off x="7250192" y="3803466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</p:grpSp>
                    <p:grpSp>
                      <p:nvGrpSpPr>
                        <p:cNvPr id="137" name="Group 136"/>
                        <p:cNvGrpSpPr/>
                        <p:nvPr/>
                      </p:nvGrpSpPr>
                      <p:grpSpPr>
                        <a:xfrm>
                          <a:off x="5655481" y="4703231"/>
                          <a:ext cx="2058333" cy="178447"/>
                          <a:chOff x="5643285" y="3783956"/>
                          <a:chExt cx="2058333" cy="178447"/>
                        </a:xfrm>
                      </p:grpSpPr>
                      <p:sp>
                        <p:nvSpPr>
                          <p:cNvPr id="138" name="Oval 137"/>
                          <p:cNvSpPr/>
                          <p:nvPr/>
                        </p:nvSpPr>
                        <p:spPr>
                          <a:xfrm>
                            <a:off x="5643285" y="3783956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39" name="Oval 138"/>
                          <p:cNvSpPr/>
                          <p:nvPr/>
                        </p:nvSpPr>
                        <p:spPr>
                          <a:xfrm>
                            <a:off x="6256547" y="3790053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0" name="Oval 139"/>
                          <p:cNvSpPr/>
                          <p:nvPr/>
                        </p:nvSpPr>
                        <p:spPr>
                          <a:xfrm>
                            <a:off x="7536700" y="3797369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  <p:sp>
                        <p:nvSpPr>
                          <p:cNvPr id="141" name="Oval 140"/>
                          <p:cNvSpPr/>
                          <p:nvPr/>
                        </p:nvSpPr>
                        <p:spPr>
                          <a:xfrm>
                            <a:off x="6964901" y="3803466"/>
                            <a:ext cx="164918" cy="15893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i-FI"/>
                          </a:p>
                        </p:txBody>
                      </p:sp>
                    </p:grpSp>
                  </p:grpSp>
                  <p:cxnSp>
                    <p:nvCxnSpPr>
                      <p:cNvPr id="151" name="Straight Arrow Connector 150"/>
                      <p:cNvCxnSpPr/>
                      <p:nvPr/>
                    </p:nvCxnSpPr>
                    <p:spPr>
                      <a:xfrm flipH="1" flipV="1">
                        <a:off x="5548238" y="4148713"/>
                        <a:ext cx="1843" cy="85244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triangl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52" name="Object 1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55338684"/>
                          </p:ext>
                        </p:extLst>
                      </p:nvPr>
                    </p:nvGraphicFramePr>
                    <p:xfrm>
                      <a:off x="5020326" y="4440109"/>
                      <a:ext cx="544513" cy="41592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83692" name="Equation" r:id="rId25" imgW="330120" imgH="253800" progId="Equation.DSMT4">
                              <p:embed/>
                            </p:oleObj>
                          </mc:Choice>
                          <mc:Fallback>
                            <p:oleObj name="Equation" r:id="rId25" imgW="330120" imgH="253800" progId="Equation.DSMT4">
                              <p:embed/>
                              <p:pic>
                                <p:nvPicPr>
                                  <p:cNvPr id="134" name="Object 13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6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020326" y="4440109"/>
                                    <a:ext cx="544513" cy="4159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28575">
                                    <a:noFill/>
                                  </a:ln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115" name="Group 32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3765841" y="4356447"/>
                      <a:ext cx="1903794" cy="2007279"/>
                      <a:chOff x="1753" y="2130"/>
                      <a:chExt cx="2145" cy="1077"/>
                    </a:xfrm>
                  </p:grpSpPr>
                  <p:cxnSp>
                    <p:nvCxnSpPr>
                      <p:cNvPr id="125" name="Straight Arrow Connector 124"/>
                      <p:cNvCxnSpPr/>
                      <p:nvPr/>
                    </p:nvCxnSpPr>
                    <p:spPr>
                      <a:xfrm rot="10800000">
                        <a:off x="1778" y="2130"/>
                        <a:ext cx="1152" cy="48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accent3"/>
                        </a:solidFill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Arrow Connector 126"/>
                      <p:cNvCxnSpPr/>
                      <p:nvPr/>
                    </p:nvCxnSpPr>
                    <p:spPr>
                      <a:xfrm flipV="1">
                        <a:off x="1753" y="2629"/>
                        <a:ext cx="1200" cy="48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accent3"/>
                        </a:solidFill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Straight Arrow Connector 157"/>
                      <p:cNvCxnSpPr/>
                      <p:nvPr/>
                    </p:nvCxnSpPr>
                    <p:spPr>
                      <a:xfrm rot="16200000">
                        <a:off x="2913" y="2222"/>
                        <a:ext cx="564" cy="1406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accent3"/>
                        </a:solidFill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Straight Arrow Connector 159"/>
                      <p:cNvCxnSpPr/>
                      <p:nvPr/>
                    </p:nvCxnSpPr>
                    <p:spPr>
                      <a:xfrm rot="10800000">
                        <a:off x="2701" y="2159"/>
                        <a:ext cx="1152" cy="48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accent3"/>
                        </a:solidFill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6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8221" y="5227010"/>
                      <a:ext cx="929527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fi-FI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fi-FI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lang="fi-FI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(100)</a:t>
                      </a:r>
                      <a:endParaRPr lang="fi-FI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68" name="Straight Arrow Connector 167"/>
                    <p:cNvCxnSpPr/>
                    <p:nvPr/>
                  </p:nvCxnSpPr>
                  <p:spPr bwMode="auto">
                    <a:xfrm>
                      <a:off x="3284300" y="5156136"/>
                      <a:ext cx="0" cy="451018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4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5689693" y="4228210"/>
                      <a:ext cx="3385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A</a:t>
                      </a:r>
                      <a:endParaRPr lang="fi-FI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5659411" y="5066647"/>
                      <a:ext cx="3385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B</a:t>
                      </a:r>
                      <a:endParaRPr lang="fi-FI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-82681" y="4783567"/>
                      <a:ext cx="211307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i-FI" dirty="0" smtClean="0"/>
                        <a:t>A-B –matkaero = </a:t>
                      </a:r>
                      <a:r>
                        <a:rPr lang="fi-FI" dirty="0" smtClean="0">
                          <a:latin typeface="Symbol" panose="05050102010706020507" pitchFamily="18" charset="2"/>
                        </a:rPr>
                        <a:t>l</a:t>
                      </a:r>
                    </a:p>
                  </p:txBody>
                </p:sp>
              </p:grp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1424245" y="4506623"/>
                  <a:ext cx="2226040" cy="5130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2513247" y="554783"/>
            <a:ext cx="5341005" cy="2921697"/>
            <a:chOff x="2513247" y="554783"/>
            <a:chExt cx="5341005" cy="2921697"/>
          </a:xfrm>
        </p:grpSpPr>
        <p:grpSp>
          <p:nvGrpSpPr>
            <p:cNvPr id="11" name="Group 10"/>
            <p:cNvGrpSpPr/>
            <p:nvPr/>
          </p:nvGrpSpPr>
          <p:grpSpPr>
            <a:xfrm>
              <a:off x="6693920" y="554783"/>
              <a:ext cx="1160332" cy="2921697"/>
              <a:chOff x="6693920" y="554783"/>
              <a:chExt cx="1160332" cy="2921697"/>
            </a:xfrm>
          </p:grpSpPr>
          <p:sp>
            <p:nvSpPr>
              <p:cNvPr id="112" name="Left Brace 111"/>
              <p:cNvSpPr/>
              <p:nvPr/>
            </p:nvSpPr>
            <p:spPr>
              <a:xfrm rot="17514309">
                <a:off x="7221372" y="2516265"/>
                <a:ext cx="184003" cy="1081757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TextBox 25"/>
              <p:cNvSpPr txBox="1">
                <a:spLocks noChangeArrowheads="1"/>
              </p:cNvSpPr>
              <p:nvPr/>
            </p:nvSpPr>
            <p:spPr bwMode="auto">
              <a:xfrm>
                <a:off x="6693920" y="3106592"/>
                <a:ext cx="6858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i-FI" i="1" dirty="0"/>
                  <a:t>4</a:t>
                </a:r>
                <a:r>
                  <a:rPr lang="el-GR" i="1" dirty="0"/>
                  <a:t>π</a:t>
                </a:r>
                <a:r>
                  <a:rPr lang="fi-FI" i="1" dirty="0"/>
                  <a:t>/a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99853" y="554783"/>
                <a:ext cx="86433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BCC:n</a:t>
                </a:r>
                <a:endParaRPr lang="fi-FI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513247" y="3024949"/>
              <a:ext cx="39549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dirty="0"/>
                <a:t>, jäljelle jää </a:t>
              </a:r>
              <a:r>
                <a:rPr lang="fi-FI" dirty="0" err="1"/>
                <a:t>BCC:n</a:t>
              </a:r>
              <a:r>
                <a:rPr lang="fi-FI" dirty="0"/>
                <a:t> käänteishila FCC.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593081" y="6181817"/>
            <a:ext cx="281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Miksi (110) säilyy, mutta(111) häviää?</a:t>
            </a:r>
            <a:endParaRPr lang="fi-FI" dirty="0"/>
          </a:p>
        </p:txBody>
      </p:sp>
      <p:grpSp>
        <p:nvGrpSpPr>
          <p:cNvPr id="66" name="Group 65"/>
          <p:cNvGrpSpPr/>
          <p:nvPr/>
        </p:nvGrpSpPr>
        <p:grpSpPr>
          <a:xfrm>
            <a:off x="421298" y="5311872"/>
            <a:ext cx="3478341" cy="369332"/>
            <a:chOff x="421298" y="5311872"/>
            <a:chExt cx="347834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861913" y="5311872"/>
              <a:ext cx="3037726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Destruktiivinen interferenssi</a:t>
              </a:r>
              <a:endParaRPr lang="en-US" dirty="0"/>
            </a:p>
          </p:txBody>
        </p:sp>
        <p:sp>
          <p:nvSpPr>
            <p:cNvPr id="157" name="Right Arrow 156"/>
            <p:cNvSpPr/>
            <p:nvPr/>
          </p:nvSpPr>
          <p:spPr>
            <a:xfrm rot="10800000" flipH="1">
              <a:off x="421298" y="540057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2383" y="4182533"/>
            <a:ext cx="9116165" cy="2430192"/>
            <a:chOff x="152383" y="4182533"/>
            <a:chExt cx="9116165" cy="2430192"/>
          </a:xfrm>
        </p:grpSpPr>
        <p:sp>
          <p:nvSpPr>
            <p:cNvPr id="20" name="TextBox 19"/>
            <p:cNvSpPr txBox="1"/>
            <p:nvPr/>
          </p:nvSpPr>
          <p:spPr>
            <a:xfrm>
              <a:off x="152383" y="5966394"/>
              <a:ext cx="5134739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Kaikki Millerin indeksit eivät vastaa tasoperheitä.</a:t>
              </a:r>
            </a:p>
            <a:p>
              <a:r>
                <a:rPr lang="fi-FI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fi-FI" b="1" baseline="30000" dirty="0" smtClean="0">
                  <a:latin typeface="Times New Roman" pitchFamily="18" charset="0"/>
                  <a:cs typeface="Times New Roman" pitchFamily="18" charset="0"/>
                </a:rPr>
                <a:t>SC</a:t>
              </a:r>
              <a:r>
                <a:rPr lang="fi-FI" baseline="-25000" dirty="0" smtClean="0">
                  <a:latin typeface="Times New Roman" pitchFamily="18" charset="0"/>
                  <a:cs typeface="Times New Roman" pitchFamily="18" charset="0"/>
                </a:rPr>
                <a:t>(100)</a:t>
              </a:r>
              <a:r>
                <a:rPr lang="fi-FI" dirty="0" smtClean="0"/>
                <a:t> ei ole </a:t>
              </a:r>
              <a:r>
                <a:rPr lang="fi-FI" dirty="0" err="1" smtClean="0"/>
                <a:t>BCC:n</a:t>
              </a:r>
              <a:r>
                <a:rPr lang="fi-FI" dirty="0" smtClean="0"/>
                <a:t> hilaperhe. </a:t>
              </a:r>
              <a:r>
                <a:rPr lang="fi-FI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fi-FI" b="1" baseline="30000" dirty="0" smtClean="0">
                  <a:latin typeface="Times New Roman" pitchFamily="18" charset="0"/>
                  <a:cs typeface="Times New Roman" pitchFamily="18" charset="0"/>
                </a:rPr>
                <a:t>SC</a:t>
              </a:r>
              <a:r>
                <a:rPr lang="fi-FI" baseline="-25000" dirty="0" smtClean="0">
                  <a:latin typeface="Times New Roman" pitchFamily="18" charset="0"/>
                  <a:cs typeface="Times New Roman" pitchFamily="18" charset="0"/>
                </a:rPr>
                <a:t>(200)</a:t>
              </a:r>
              <a:r>
                <a:rPr lang="fi-FI" dirty="0" smtClean="0"/>
                <a:t> on.</a:t>
              </a:r>
              <a:endParaRPr lang="fi-FI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 bwMode="auto">
            <a:xfrm>
              <a:off x="8225851" y="4182533"/>
              <a:ext cx="4764" cy="89202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9"/>
            <p:cNvSpPr txBox="1">
              <a:spLocks noChangeArrowheads="1"/>
            </p:cNvSpPr>
            <p:nvPr/>
          </p:nvSpPr>
          <p:spPr bwMode="auto">
            <a:xfrm>
              <a:off x="8225851" y="4523002"/>
              <a:ext cx="10426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fi-FI" b="1" baseline="30000" dirty="0" smtClean="0">
                  <a:latin typeface="Times New Roman" pitchFamily="18" charset="0"/>
                  <a:cs typeface="Times New Roman" pitchFamily="18" charset="0"/>
                </a:rPr>
                <a:t>SC</a:t>
              </a:r>
              <a:r>
                <a:rPr lang="fi-FI" baseline="-25000" dirty="0" smtClean="0">
                  <a:latin typeface="Times New Roman" pitchFamily="18" charset="0"/>
                  <a:cs typeface="Times New Roman" pitchFamily="18" charset="0"/>
                </a:rPr>
                <a:t>(200)</a:t>
              </a:r>
              <a:endParaRPr lang="fi-FI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 flipV="1">
              <a:off x="7800656" y="5123567"/>
              <a:ext cx="0" cy="3999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293753"/>
                </p:ext>
              </p:extLst>
            </p:nvPr>
          </p:nvGraphicFramePr>
          <p:xfrm>
            <a:off x="7861300" y="5105400"/>
            <a:ext cx="50323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693" name="Equation" r:id="rId27" imgW="304560" imgH="266400" progId="Equation.DSMT4">
                    <p:embed/>
                  </p:oleObj>
                </mc:Choice>
                <mc:Fallback>
                  <p:oleObj name="Equation" r:id="rId27" imgW="304560" imgH="266400" progId="Equation.DSMT4">
                    <p:embed/>
                    <p:pic>
                      <p:nvPicPr>
                        <p:cNvPr id="165" name="Object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1300" y="5105400"/>
                          <a:ext cx="503238" cy="43656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TextBox 172"/>
            <p:cNvSpPr txBox="1"/>
            <p:nvPr/>
          </p:nvSpPr>
          <p:spPr>
            <a:xfrm>
              <a:off x="7950798" y="5609033"/>
              <a:ext cx="1172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Taso vain </a:t>
              </a:r>
              <a:r>
                <a:rPr lang="fi-FI" dirty="0" err="1" smtClean="0"/>
                <a:t>BCC:ssa</a:t>
              </a:r>
              <a:endParaRPr lang="fi-FI" dirty="0"/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 flipV="1">
              <a:off x="7326555" y="5585757"/>
              <a:ext cx="624078" cy="16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1400238" y="4353744"/>
            <a:ext cx="6132360" cy="1239885"/>
            <a:chOff x="1400238" y="4353744"/>
            <a:chExt cx="6132360" cy="1239885"/>
          </a:xfrm>
        </p:grpSpPr>
        <p:sp>
          <p:nvSpPr>
            <p:cNvPr id="175" name="TextBox 174"/>
            <p:cNvSpPr txBox="1"/>
            <p:nvPr/>
          </p:nvSpPr>
          <p:spPr>
            <a:xfrm>
              <a:off x="1400238" y="4708370"/>
              <a:ext cx="2305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A-C </a:t>
              </a:r>
              <a:r>
                <a:rPr lang="fi-FI" dirty="0"/>
                <a:t>–matkaero = </a:t>
              </a:r>
              <a:r>
                <a:rPr lang="fi-FI" dirty="0" smtClean="0">
                  <a:latin typeface="Symbol" panose="05050102010706020507" pitchFamily="18" charset="2"/>
                </a:rPr>
                <a:t>l/2</a:t>
              </a:r>
              <a:endParaRPr lang="fi-FI" dirty="0">
                <a:latin typeface="Symbol" panose="05050102010706020507" pitchFamily="18" charset="2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81220" y="435374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C</a:t>
              </a:r>
              <a:endParaRPr lang="fi-FI" dirty="0"/>
            </a:p>
          </p:txBody>
        </p:sp>
        <p:cxnSp>
          <p:nvCxnSpPr>
            <p:cNvPr id="177" name="Straight Arrow Connector 176"/>
            <p:cNvCxnSpPr/>
            <p:nvPr/>
          </p:nvCxnSpPr>
          <p:spPr bwMode="auto">
            <a:xfrm rot="5400000" flipV="1">
              <a:off x="5333359" y="4613794"/>
              <a:ext cx="1065060" cy="89460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 bwMode="auto">
            <a:xfrm rot="16200000">
              <a:off x="6238086" y="4594268"/>
              <a:ext cx="1022457" cy="89460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4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3241" y="5506508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828094" y="6732587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9808" y="0"/>
            <a:ext cx="8975750" cy="5278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err="1" smtClean="0"/>
              <a:t>Bravaishila</a:t>
            </a:r>
            <a:r>
              <a:rPr lang="fi-FI" sz="2800" dirty="0" smtClean="0"/>
              <a:t> + kanta, sironnan ”valintasäännöt”</a:t>
            </a:r>
            <a:endParaRPr lang="fi-FI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2756" y="535620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Esim. </a:t>
            </a:r>
            <a:r>
              <a:rPr lang="fi-FI" dirty="0" err="1" smtClean="0"/>
              <a:t>ZnS</a:t>
            </a:r>
            <a:r>
              <a:rPr lang="fi-FI" dirty="0" smtClean="0"/>
              <a:t>-rakenne: FCC + 2-atomikanta,     FCC: SC + 4-atomikanta</a:t>
            </a:r>
            <a:endParaRPr lang="fi-FI" dirty="0"/>
          </a:p>
        </p:txBody>
      </p:sp>
      <p:grpSp>
        <p:nvGrpSpPr>
          <p:cNvPr id="39" name="Group 38"/>
          <p:cNvGrpSpPr/>
          <p:nvPr/>
        </p:nvGrpSpPr>
        <p:grpSpPr>
          <a:xfrm>
            <a:off x="4202906" y="1014395"/>
            <a:ext cx="4682332" cy="2130923"/>
            <a:chOff x="4202906" y="1014395"/>
            <a:chExt cx="4682332" cy="2130923"/>
          </a:xfrm>
        </p:grpSpPr>
        <p:grpSp>
          <p:nvGrpSpPr>
            <p:cNvPr id="13" name="Group 12"/>
            <p:cNvGrpSpPr/>
            <p:nvPr/>
          </p:nvGrpSpPr>
          <p:grpSpPr>
            <a:xfrm>
              <a:off x="4202906" y="1014395"/>
              <a:ext cx="4682332" cy="1781193"/>
              <a:chOff x="1757319" y="3882019"/>
              <a:chExt cx="4682332" cy="1781193"/>
            </a:xfrm>
          </p:grpSpPr>
          <p:graphicFrame>
            <p:nvGraphicFramePr>
              <p:cNvPr id="1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658845"/>
                  </p:ext>
                </p:extLst>
              </p:nvPr>
            </p:nvGraphicFramePr>
            <p:xfrm>
              <a:off x="1866063" y="4331299"/>
              <a:ext cx="4573588" cy="1331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112" name="Equation" r:id="rId3" imgW="3225600" imgH="939600" progId="Equation.DSMT4">
                      <p:embed/>
                    </p:oleObj>
                  </mc:Choice>
                  <mc:Fallback>
                    <p:oleObj name="Equation" r:id="rId3" imgW="3225600" imgH="939600" progId="Equation.DSMT4">
                      <p:embed/>
                      <p:pic>
                        <p:nvPicPr>
                          <p:cNvPr id="84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063" y="4331299"/>
                            <a:ext cx="4573588" cy="13319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1757319" y="3882019"/>
                <a:ext cx="4339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FCC</a:t>
                </a:r>
                <a:r>
                  <a:rPr lang="fi-FI" dirty="0"/>
                  <a:t> </a:t>
                </a:r>
                <a:r>
                  <a:rPr lang="fi-FI" dirty="0" smtClean="0"/>
                  <a:t>= SC + 4-atomikanta, rakennetekijä</a:t>
                </a:r>
                <a:endParaRPr lang="fi-FI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059168" y="2837541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[Simon, s. 148-9]</a:t>
              </a:r>
              <a:endParaRPr lang="fi-FI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7424" y="3499925"/>
            <a:ext cx="7321881" cy="2130864"/>
            <a:chOff x="707424" y="3499925"/>
            <a:chExt cx="7321881" cy="2130864"/>
          </a:xfrm>
        </p:grpSpPr>
        <p:graphicFrame>
          <p:nvGraphicFramePr>
            <p:cNvPr id="3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485732"/>
                </p:ext>
              </p:extLst>
            </p:nvPr>
          </p:nvGraphicFramePr>
          <p:xfrm>
            <a:off x="724395" y="4083499"/>
            <a:ext cx="6249987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113" name="Equation" r:id="rId5" imgW="4406760" imgH="469800" progId="Equation.DSMT4">
                    <p:embed/>
                  </p:oleObj>
                </mc:Choice>
                <mc:Fallback>
                  <p:oleObj name="Equation" r:id="rId5" imgW="4406760" imgH="469800" progId="Equation.DSMT4">
                    <p:embed/>
                    <p:pic>
                      <p:nvPicPr>
                        <p:cNvPr id="1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395" y="4083499"/>
                          <a:ext cx="6249987" cy="66357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707424" y="3499925"/>
              <a:ext cx="615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ZnS</a:t>
              </a:r>
              <a:r>
                <a:rPr lang="fi-FI" dirty="0" smtClean="0"/>
                <a:t> = SC + 8-atomikanta      =     FCC + 2-atomikanta</a:t>
              </a:r>
              <a:endParaRPr lang="fi-FI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9168" y="4449417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[S(14.13)]</a:t>
              </a:r>
              <a:endParaRPr lang="fi-FI" sz="1400" dirty="0"/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4622537" y="1851612"/>
              <a:ext cx="338033" cy="424261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Left Brace 41"/>
            <p:cNvSpPr/>
            <p:nvPr/>
          </p:nvSpPr>
          <p:spPr>
            <a:xfrm rot="5400000">
              <a:off x="1695217" y="3449789"/>
              <a:ext cx="338033" cy="103691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9516" y="4984458"/>
              <a:ext cx="4289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”Tyhjän” FCC-4-atomikannan rakennetekijä, vastaa </a:t>
              </a:r>
              <a:r>
                <a:rPr lang="fi-FI" dirty="0" err="1" smtClean="0"/>
                <a:t>FCC:n</a:t>
              </a:r>
              <a:r>
                <a:rPr lang="fi-FI" dirty="0" smtClean="0"/>
                <a:t> </a:t>
              </a:r>
              <a:r>
                <a:rPr lang="fi-FI" dirty="0" err="1" smtClean="0"/>
                <a:t>Laue</a:t>
              </a:r>
              <a:r>
                <a:rPr lang="fi-FI" dirty="0" smtClean="0"/>
                <a:t>-ehtoa </a:t>
              </a:r>
              <a:endParaRPr lang="fi-FI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93662" y="4974143"/>
              <a:ext cx="2204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ZnS-2-atomikannan rakennetekijä</a:t>
              </a:r>
              <a:endParaRPr lang="fi-FI" dirty="0"/>
            </a:p>
          </p:txBody>
        </p:sp>
        <p:sp>
          <p:nvSpPr>
            <p:cNvPr id="45" name="Left Brace 44"/>
            <p:cNvSpPr/>
            <p:nvPr/>
          </p:nvSpPr>
          <p:spPr>
            <a:xfrm rot="16200000" flipV="1">
              <a:off x="3738305" y="3603922"/>
              <a:ext cx="338033" cy="247415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Left Brace 46"/>
            <p:cNvSpPr/>
            <p:nvPr/>
          </p:nvSpPr>
          <p:spPr>
            <a:xfrm rot="16200000" flipV="1">
              <a:off x="5964321" y="4055898"/>
              <a:ext cx="338033" cy="155905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430588" y="5591214"/>
              <a:ext cx="180709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3352" y="963190"/>
            <a:ext cx="3746207" cy="2384744"/>
            <a:chOff x="113352" y="963190"/>
            <a:chExt cx="3746207" cy="2384744"/>
          </a:xfrm>
        </p:grpSpPr>
        <p:grpSp>
          <p:nvGrpSpPr>
            <p:cNvPr id="35" name="Group 34"/>
            <p:cNvGrpSpPr/>
            <p:nvPr/>
          </p:nvGrpSpPr>
          <p:grpSpPr>
            <a:xfrm>
              <a:off x="113352" y="968651"/>
              <a:ext cx="3746207" cy="2379283"/>
              <a:chOff x="32860" y="1263114"/>
              <a:chExt cx="3746207" cy="23792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815985" y="1263114"/>
                <a:ext cx="1963082" cy="2103618"/>
                <a:chOff x="1105265" y="1012657"/>
                <a:chExt cx="3038579" cy="2839359"/>
              </a:xfrm>
            </p:grpSpPr>
            <p:pic>
              <p:nvPicPr>
                <p:cNvPr id="7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05265" y="1012657"/>
                  <a:ext cx="3038579" cy="283935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1105265" y="3362250"/>
                  <a:ext cx="224072" cy="21440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772493" y="2830774"/>
                  <a:ext cx="224072" cy="21440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461206" y="3211490"/>
                  <a:ext cx="275385" cy="24221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636349" y="2100722"/>
                  <a:ext cx="272286" cy="24221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902616" y="2536794"/>
                  <a:ext cx="275385" cy="24221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570286" y="2057979"/>
                  <a:ext cx="294561" cy="23756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313925" y="1602202"/>
                  <a:ext cx="294561" cy="23756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3160509" y="2700409"/>
                  <a:ext cx="294561" cy="23756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aphicFrame>
            <p:nvGraphicFramePr>
              <p:cNvPr id="1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392721"/>
                  </p:ext>
                </p:extLst>
              </p:nvPr>
            </p:nvGraphicFramePr>
            <p:xfrm>
              <a:off x="80963" y="2912150"/>
              <a:ext cx="1592262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114" name="Equation" r:id="rId8" imgW="1054080" imgH="228600" progId="Equation.DSMT4">
                      <p:embed/>
                    </p:oleObj>
                  </mc:Choice>
                  <mc:Fallback>
                    <p:oleObj name="Equation" r:id="rId8" imgW="1054080" imgH="228600" progId="Equation.DSMT4">
                      <p:embed/>
                      <p:pic>
                        <p:nvPicPr>
                          <p:cNvPr id="2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963" y="2912150"/>
                            <a:ext cx="1592262" cy="34607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663791"/>
                  </p:ext>
                </p:extLst>
              </p:nvPr>
            </p:nvGraphicFramePr>
            <p:xfrm>
              <a:off x="199364" y="2485195"/>
              <a:ext cx="1924050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115" name="Equation" r:id="rId10" imgW="1346040" imgH="228600" progId="Equation.DSMT4">
                      <p:embed/>
                    </p:oleObj>
                  </mc:Choice>
                  <mc:Fallback>
                    <p:oleObj name="Equation" r:id="rId10" imgW="1346040" imgH="228600" progId="Equation.DSMT4">
                      <p:embed/>
                      <p:pic>
                        <p:nvPicPr>
                          <p:cNvPr id="21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364" y="2485195"/>
                            <a:ext cx="1924050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32860" y="2193409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err="1" smtClean="0"/>
                  <a:t>ZnS</a:t>
                </a:r>
                <a:r>
                  <a:rPr lang="fi-FI" sz="1600" dirty="0" smtClean="0"/>
                  <a:t>-kanta:</a:t>
                </a:r>
                <a:endParaRPr lang="fi-FI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7316" y="1614306"/>
                <a:ext cx="11753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FCC-kanta</a:t>
                </a:r>
                <a:endParaRPr lang="fi-FI" sz="1600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1673225" y="1878239"/>
                <a:ext cx="485868" cy="1909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613091" y="1925610"/>
                <a:ext cx="744698" cy="5086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126877" y="3303843"/>
                <a:ext cx="11753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FCC-kanta</a:t>
                </a:r>
                <a:endParaRPr lang="fi-FI" sz="1600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209636" y="3083299"/>
                <a:ext cx="458648" cy="290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8" idx="5"/>
              </p:cNvCxnSpPr>
              <p:nvPr/>
            </p:nvCxnSpPr>
            <p:spPr>
              <a:xfrm flipH="1" flipV="1">
                <a:off x="1939547" y="3139460"/>
                <a:ext cx="85119" cy="1842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908255" y="1344453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Oval 57"/>
            <p:cNvSpPr/>
            <p:nvPr/>
          </p:nvSpPr>
          <p:spPr>
            <a:xfrm>
              <a:off x="2641874" y="963190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Oval 58"/>
            <p:cNvSpPr/>
            <p:nvPr/>
          </p:nvSpPr>
          <p:spPr>
            <a:xfrm>
              <a:off x="3704009" y="1174869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Oval 59"/>
            <p:cNvSpPr/>
            <p:nvPr/>
          </p:nvSpPr>
          <p:spPr>
            <a:xfrm>
              <a:off x="2804492" y="1247655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Oval 60"/>
            <p:cNvSpPr/>
            <p:nvPr/>
          </p:nvSpPr>
          <p:spPr>
            <a:xfrm>
              <a:off x="2962800" y="1536179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Oval 61"/>
            <p:cNvSpPr/>
            <p:nvPr/>
          </p:nvSpPr>
          <p:spPr>
            <a:xfrm>
              <a:off x="3161128" y="1720558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Oval 62"/>
            <p:cNvSpPr/>
            <p:nvPr/>
          </p:nvSpPr>
          <p:spPr>
            <a:xfrm>
              <a:off x="3335821" y="2019324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Oval 63"/>
            <p:cNvSpPr/>
            <p:nvPr/>
          </p:nvSpPr>
          <p:spPr>
            <a:xfrm>
              <a:off x="3685750" y="2528223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Oval 64"/>
            <p:cNvSpPr/>
            <p:nvPr/>
          </p:nvSpPr>
          <p:spPr>
            <a:xfrm>
              <a:off x="2950033" y="2914619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Oval 65"/>
            <p:cNvSpPr/>
            <p:nvPr/>
          </p:nvSpPr>
          <p:spPr>
            <a:xfrm>
              <a:off x="2622378" y="2335863"/>
              <a:ext cx="140920" cy="153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73824" y="5419126"/>
            <a:ext cx="3959829" cy="1274686"/>
            <a:chOff x="5073824" y="5419126"/>
            <a:chExt cx="3959829" cy="1274686"/>
          </a:xfrm>
        </p:grpSpPr>
        <p:grpSp>
          <p:nvGrpSpPr>
            <p:cNvPr id="26" name="Group 25"/>
            <p:cNvGrpSpPr/>
            <p:nvPr/>
          </p:nvGrpSpPr>
          <p:grpSpPr>
            <a:xfrm>
              <a:off x="5073824" y="5444839"/>
              <a:ext cx="3959829" cy="1248973"/>
              <a:chOff x="5073824" y="5444839"/>
              <a:chExt cx="3959829" cy="1248973"/>
            </a:xfrm>
          </p:grpSpPr>
          <p:graphicFrame>
            <p:nvGraphicFramePr>
              <p:cNvPr id="51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231081"/>
                  </p:ext>
                </p:extLst>
              </p:nvPr>
            </p:nvGraphicFramePr>
            <p:xfrm>
              <a:off x="5234670" y="6232147"/>
              <a:ext cx="1135062" cy="322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116" name="Equation" r:id="rId12" imgW="799920" imgH="228600" progId="Equation.DSMT4">
                      <p:embed/>
                    </p:oleObj>
                  </mc:Choice>
                  <mc:Fallback>
                    <p:oleObj name="Equation" r:id="rId12" imgW="799920" imgH="228600" progId="Equation.DSMT4">
                      <p:embed/>
                      <p:pic>
                        <p:nvPicPr>
                          <p:cNvPr id="36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4670" y="6232147"/>
                            <a:ext cx="1135062" cy="32226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>
                <a:off x="5073824" y="5827368"/>
                <a:ext cx="1239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>
                    <a:sym typeface="Wingdings" panose="05000000000000000000" pitchFamily="2" charset="2"/>
                  </a:rPr>
                  <a:t> timantti</a:t>
                </a:r>
                <a:endParaRPr lang="fi-FI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74888" y="5770482"/>
                <a:ext cx="1858765" cy="923330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Sirontaa, jos</a:t>
                </a:r>
              </a:p>
              <a:p>
                <a:r>
                  <a:rPr lang="fi-FI" dirty="0" smtClean="0"/>
                  <a:t>(</a:t>
                </a:r>
                <a:r>
                  <a:rPr lang="fi-FI" i="1" dirty="0" err="1" smtClean="0"/>
                  <a:t>h+k+l</a:t>
                </a:r>
                <a:r>
                  <a:rPr lang="fi-FI" dirty="0"/>
                  <a:t> </a:t>
                </a:r>
                <a:r>
                  <a:rPr lang="fi-FI" dirty="0" smtClean="0"/>
                  <a:t>)/2 ei ole pariton </a:t>
                </a:r>
                <a:r>
                  <a:rPr lang="fi-FI" dirty="0" err="1" smtClean="0"/>
                  <a:t>kok</a:t>
                </a:r>
                <a:r>
                  <a:rPr lang="fi-FI" dirty="0" smtClean="0"/>
                  <a:t>. luku</a:t>
                </a:r>
                <a:endParaRPr lang="fi-FI" dirty="0"/>
              </a:p>
            </p:txBody>
          </p:sp>
          <p:sp>
            <p:nvSpPr>
              <p:cNvPr id="56" name="Right Arrow 55"/>
              <p:cNvSpPr/>
              <p:nvPr/>
            </p:nvSpPr>
            <p:spPr>
              <a:xfrm rot="10800000" flipH="1">
                <a:off x="6703644" y="6307157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ight Arrow 56"/>
              <p:cNvSpPr/>
              <p:nvPr/>
            </p:nvSpPr>
            <p:spPr>
              <a:xfrm rot="13449299" flipH="1">
                <a:off x="7168799" y="5444839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602925" y="5419126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Lisäehto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6027" y="5765672"/>
            <a:ext cx="2389639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Yleistettävissä muihin kiderakenteisiin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4857" y="-65331"/>
            <a:ext cx="9074989" cy="61641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smtClean="0"/>
              <a:t>Esimerkki: Röntgendiffraktio </a:t>
            </a:r>
            <a:r>
              <a:rPr lang="fi-FI" dirty="0" err="1" smtClean="0"/>
              <a:t>Si</a:t>
            </a:r>
            <a:r>
              <a:rPr lang="fi-FI" dirty="0" smtClean="0"/>
              <a:t>-kiteestä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981" y="610862"/>
            <a:ext cx="3450793" cy="2701386"/>
            <a:chOff x="42981" y="610862"/>
            <a:chExt cx="3450793" cy="2701386"/>
          </a:xfrm>
        </p:grpSpPr>
        <p:grpSp>
          <p:nvGrpSpPr>
            <p:cNvPr id="15" name="Group 14"/>
            <p:cNvGrpSpPr/>
            <p:nvPr/>
          </p:nvGrpSpPr>
          <p:grpSpPr>
            <a:xfrm>
              <a:off x="42981" y="610862"/>
              <a:ext cx="3450793" cy="2701386"/>
              <a:chOff x="42981" y="610862"/>
              <a:chExt cx="3450793" cy="270138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3348" y="610862"/>
                <a:ext cx="2804999" cy="36933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Kiteen pinta on (111)-taso</a:t>
                </a:r>
                <a:endParaRPr lang="fi-FI" dirty="0"/>
              </a:p>
            </p:txBody>
          </p:sp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30692" y="1208630"/>
                <a:ext cx="1963082" cy="21036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Arrow Connector 15"/>
              <p:cNvCxnSpPr>
                <a:stCxn id="8" idx="2"/>
              </p:cNvCxnSpPr>
              <p:nvPr/>
            </p:nvCxnSpPr>
            <p:spPr>
              <a:xfrm>
                <a:off x="1665848" y="980194"/>
                <a:ext cx="931048" cy="914443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2981" y="1081950"/>
                <a:ext cx="1944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(111) kaksoiskerros</a:t>
                </a:r>
                <a:endParaRPr lang="fi-FI" sz="1600" dirty="0"/>
              </a:p>
            </p:txBody>
          </p:sp>
        </p:grp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841134"/>
                </p:ext>
              </p:extLst>
            </p:nvPr>
          </p:nvGraphicFramePr>
          <p:xfrm>
            <a:off x="3015335" y="3046444"/>
            <a:ext cx="1968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30"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7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335" y="3046444"/>
                          <a:ext cx="19685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3493774" y="593055"/>
            <a:ext cx="5542325" cy="3329425"/>
            <a:chOff x="3493774" y="593055"/>
            <a:chExt cx="5542325" cy="3329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799" y="1081950"/>
              <a:ext cx="4991901" cy="284053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948359" y="610862"/>
              <a:ext cx="3929281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Heijastukset (</a:t>
              </a:r>
              <a:r>
                <a:rPr lang="fi-FI" i="1" dirty="0" err="1" smtClean="0"/>
                <a:t>n,n,n</a:t>
              </a:r>
              <a:r>
                <a:rPr lang="fi-FI" dirty="0" smtClean="0"/>
                <a:t>) </a:t>
              </a:r>
              <a:r>
                <a:rPr lang="fi-FI" dirty="0" err="1" smtClean="0"/>
                <a:t>KH:n</a:t>
              </a:r>
              <a:r>
                <a:rPr lang="fi-FI" dirty="0" smtClean="0"/>
                <a:t> vektoreista</a:t>
              </a:r>
              <a:endParaRPr lang="fi-FI" dirty="0"/>
            </a:p>
          </p:txBody>
        </p:sp>
        <p:sp>
          <p:nvSpPr>
            <p:cNvPr id="34" name="Right Arrow 33"/>
            <p:cNvSpPr/>
            <p:nvPr/>
          </p:nvSpPr>
          <p:spPr>
            <a:xfrm rot="10800000" flipH="1">
              <a:off x="3493774" y="69160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32060" y="593055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smtClean="0"/>
                <a:t>n </a:t>
              </a:r>
              <a:r>
                <a:rPr lang="fi-FI" dirty="0" smtClean="0"/>
                <a:t>= ?</a:t>
              </a:r>
              <a:endParaRPr lang="fi-FI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4966" y="1571605"/>
            <a:ext cx="8418222" cy="3974509"/>
            <a:chOff x="324966" y="1571605"/>
            <a:chExt cx="8418222" cy="3974509"/>
          </a:xfrm>
        </p:grpSpPr>
        <p:grpSp>
          <p:nvGrpSpPr>
            <p:cNvPr id="28" name="Group 27"/>
            <p:cNvGrpSpPr/>
            <p:nvPr/>
          </p:nvGrpSpPr>
          <p:grpSpPr>
            <a:xfrm>
              <a:off x="324966" y="4101076"/>
              <a:ext cx="4168239" cy="1080515"/>
              <a:chOff x="324966" y="3801152"/>
              <a:chExt cx="4168239" cy="108051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33229" y="4235336"/>
                <a:ext cx="3659976" cy="646331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i="1" dirty="0" err="1" smtClean="0"/>
                  <a:t>h,k,l</a:t>
                </a:r>
                <a:r>
                  <a:rPr lang="fi-FI" dirty="0" smtClean="0"/>
                  <a:t> kaikki   parittomia tai parillisia</a:t>
                </a:r>
              </a:p>
              <a:p>
                <a:r>
                  <a:rPr lang="fi-FI" dirty="0" smtClean="0"/>
                  <a:t>(</a:t>
                </a:r>
                <a:r>
                  <a:rPr lang="fi-FI" i="1" dirty="0" err="1" smtClean="0"/>
                  <a:t>h+k+l</a:t>
                </a:r>
                <a:r>
                  <a:rPr lang="fi-FI" dirty="0"/>
                  <a:t> </a:t>
                </a:r>
                <a:r>
                  <a:rPr lang="fi-FI" dirty="0" smtClean="0"/>
                  <a:t>)/2 ei ole pariton </a:t>
                </a:r>
                <a:r>
                  <a:rPr lang="fi-FI" dirty="0" err="1" smtClean="0"/>
                  <a:t>kok</a:t>
                </a:r>
                <a:r>
                  <a:rPr lang="fi-FI" dirty="0" smtClean="0"/>
                  <a:t>. luku</a:t>
                </a:r>
                <a:endParaRPr lang="fi-FI" dirty="0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0800000" flipH="1">
                <a:off x="324966" y="4426391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250899" y="3801152"/>
                <a:ext cx="679279" cy="5036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1930178" y="3828241"/>
                <a:ext cx="607096" cy="7691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982538" y="1571605"/>
              <a:ext cx="3760650" cy="3605177"/>
              <a:chOff x="4982538" y="913240"/>
              <a:chExt cx="3760650" cy="360517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480756" y="3872086"/>
                <a:ext cx="3262432" cy="646331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Heijastukset </a:t>
                </a:r>
                <a:r>
                  <a:rPr lang="fi-FI" dirty="0" err="1" smtClean="0"/>
                  <a:t>KH:n</a:t>
                </a:r>
                <a:r>
                  <a:rPr lang="fi-FI" dirty="0" smtClean="0"/>
                  <a:t> vektoreista:</a:t>
                </a:r>
              </a:p>
              <a:p>
                <a:r>
                  <a:rPr lang="fi-FI" dirty="0" smtClean="0"/>
                  <a:t>(1,1,1), (3,3,3), (4,4,4) …</a:t>
                </a:r>
                <a:endParaRPr lang="fi-FI" dirty="0"/>
              </a:p>
            </p:txBody>
          </p:sp>
          <p:sp>
            <p:nvSpPr>
              <p:cNvPr id="31" name="Right Arrow 30"/>
              <p:cNvSpPr/>
              <p:nvPr/>
            </p:nvSpPr>
            <p:spPr>
              <a:xfrm rot="10800000" flipH="1">
                <a:off x="4982538" y="4070249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144400" y="913240"/>
                <a:ext cx="3223959" cy="12003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(1,1,1)</a:t>
                </a:r>
              </a:p>
              <a:p>
                <a:endParaRPr lang="fi-FI" dirty="0" smtClean="0"/>
              </a:p>
              <a:p>
                <a:r>
                  <a:rPr lang="fi-FI" dirty="0" smtClean="0"/>
                  <a:t>                    (3,3,3)</a:t>
                </a:r>
              </a:p>
              <a:p>
                <a:r>
                  <a:rPr lang="fi-FI" dirty="0"/>
                  <a:t> </a:t>
                </a:r>
                <a:r>
                  <a:rPr lang="fi-FI" dirty="0" smtClean="0"/>
                  <a:t>                                    (4,4,4)</a:t>
                </a:r>
                <a:endParaRPr lang="fi-FI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111882" y="5176782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(Ks. Simon (14.12) ja s. 265)</a:t>
              </a:r>
              <a:endParaRPr lang="fi-FI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3138" y="2425867"/>
            <a:ext cx="4517980" cy="1751958"/>
            <a:chOff x="243138" y="2425867"/>
            <a:chExt cx="4517980" cy="1751958"/>
          </a:xfrm>
        </p:grpSpPr>
        <p:sp>
          <p:nvSpPr>
            <p:cNvPr id="10" name="TextBox 9"/>
            <p:cNvSpPr txBox="1"/>
            <p:nvPr/>
          </p:nvSpPr>
          <p:spPr>
            <a:xfrm>
              <a:off x="263348" y="3808493"/>
              <a:ext cx="4497770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Timanttihila = FCC + kahden atomin kanta</a:t>
              </a:r>
              <a:endParaRPr lang="fi-FI" dirty="0"/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138219"/>
                </p:ext>
              </p:extLst>
            </p:nvPr>
          </p:nvGraphicFramePr>
          <p:xfrm>
            <a:off x="263348" y="2905083"/>
            <a:ext cx="1227545" cy="345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31" name="Equation" r:id="rId7" imgW="812520" imgH="228600" progId="Equation.DSMT4">
                    <p:embed/>
                  </p:oleObj>
                </mc:Choice>
                <mc:Fallback>
                  <p:oleObj name="Equation" r:id="rId7" imgW="812520" imgH="228600" progId="Equation.DSMT4">
                    <p:embed/>
                    <p:pic>
                      <p:nvPicPr>
                        <p:cNvPr id="6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48" y="2905083"/>
                          <a:ext cx="1227545" cy="345982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245909"/>
                </p:ext>
              </p:extLst>
            </p:nvPr>
          </p:nvGraphicFramePr>
          <p:xfrm>
            <a:off x="243138" y="2425867"/>
            <a:ext cx="1687040" cy="327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32" name="Equation" r:id="rId9" imgW="1180800" imgH="228600" progId="Equation.DSMT4">
                    <p:embed/>
                  </p:oleObj>
                </mc:Choice>
                <mc:Fallback>
                  <p:oleObj name="Equation" r:id="rId9" imgW="1180800" imgH="228600" progId="Equation.DSMT4">
                    <p:embed/>
                    <p:pic>
                      <p:nvPicPr>
                        <p:cNvPr id="2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38" y="2425867"/>
                          <a:ext cx="1687040" cy="327199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1530692" y="2949391"/>
              <a:ext cx="144762" cy="158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Oval 36"/>
            <p:cNvSpPr/>
            <p:nvPr/>
          </p:nvSpPr>
          <p:spPr>
            <a:xfrm>
              <a:off x="1961756" y="2555632"/>
              <a:ext cx="144762" cy="158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98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495621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91327" y="6631007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58784" y="1090617"/>
            <a:ext cx="6926771" cy="2972196"/>
            <a:chOff x="1858784" y="1383225"/>
            <a:chExt cx="6926771" cy="2972196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6744614" y="1383225"/>
              <a:ext cx="91863" cy="494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858784" y="1709667"/>
              <a:ext cx="6926771" cy="2645754"/>
              <a:chOff x="1858784" y="1709667"/>
              <a:chExt cx="6926771" cy="264575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58784" y="1709667"/>
                <a:ext cx="6926771" cy="2645754"/>
                <a:chOff x="1858784" y="1709667"/>
                <a:chExt cx="6926771" cy="2645754"/>
              </a:xfrm>
            </p:grpSpPr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09857"/>
                    </p:ext>
                  </p:extLst>
                </p:nvPr>
              </p:nvGraphicFramePr>
              <p:xfrm>
                <a:off x="1858784" y="3078003"/>
                <a:ext cx="3368675" cy="701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3562" name="Equation" r:id="rId3" imgW="2184120" imgH="457200" progId="Equation.DSMT4">
                        <p:embed/>
                      </p:oleObj>
                    </mc:Choice>
                    <mc:Fallback>
                      <p:oleObj name="Equation" r:id="rId3" imgW="2184120" imgH="457200" progId="Equation.DSMT4">
                        <p:embed/>
                        <p:pic>
                          <p:nvPicPr>
                            <p:cNvPr id="78" name="Object 7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58784" y="3078003"/>
                              <a:ext cx="3368675" cy="701675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4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" name="Right Arrow 10"/>
                <p:cNvSpPr/>
                <p:nvPr/>
              </p:nvSpPr>
              <p:spPr>
                <a:xfrm rot="18271971" flipH="1">
                  <a:off x="2067395" y="2686320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5302896" y="3233420"/>
                  <a:ext cx="849981" cy="20523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/>
                <p:cNvSpPr/>
                <p:nvPr/>
              </p:nvSpPr>
              <p:spPr>
                <a:xfrm>
                  <a:off x="6147345" y="1709667"/>
                  <a:ext cx="2638210" cy="2645754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flipV="1">
                <a:off x="3846707" y="3368844"/>
                <a:ext cx="1298381" cy="377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itle 1"/>
          <p:cNvSpPr txBox="1">
            <a:spLocks/>
          </p:cNvSpPr>
          <p:nvPr/>
        </p:nvSpPr>
        <p:spPr>
          <a:xfrm>
            <a:off x="164407" y="11783"/>
            <a:ext cx="9285968" cy="5706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 dirty="0" smtClean="0"/>
              <a:t>Sirontamittaukset, käytännön ongelma ja sen ratkaisuja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03772"/>
              </p:ext>
            </p:extLst>
          </p:nvPr>
        </p:nvGraphicFramePr>
        <p:xfrm>
          <a:off x="474523" y="794273"/>
          <a:ext cx="1044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63" name="Equation" r:id="rId5" imgW="609480" imgH="215640" progId="Equation.DSMT4">
                  <p:embed/>
                </p:oleObj>
              </mc:Choice>
              <mc:Fallback>
                <p:oleObj name="Equation" r:id="rId5" imgW="60948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23" y="794273"/>
                        <a:ext cx="1044575" cy="3698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85104" y="41005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/>
              <a:t>Laue</a:t>
            </a:r>
            <a:r>
              <a:rPr lang="fi-FI" dirty="0" smtClean="0"/>
              <a:t>-ehto</a:t>
            </a:r>
            <a:endParaRPr lang="fi-FI" dirty="0"/>
          </a:p>
        </p:txBody>
      </p:sp>
      <p:sp>
        <p:nvSpPr>
          <p:cNvPr id="18" name="TextBox 17"/>
          <p:cNvSpPr txBox="1"/>
          <p:nvPr/>
        </p:nvSpPr>
        <p:spPr>
          <a:xfrm>
            <a:off x="2320596" y="631200"/>
            <a:ext cx="2474940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Sirontaa mutta vain, kun ehto on voimassa.</a:t>
            </a:r>
            <a:endParaRPr lang="fi-FI" dirty="0"/>
          </a:p>
        </p:txBody>
      </p:sp>
      <p:sp>
        <p:nvSpPr>
          <p:cNvPr id="19" name="Right Arrow 18"/>
          <p:cNvSpPr/>
          <p:nvPr/>
        </p:nvSpPr>
        <p:spPr>
          <a:xfrm rot="10800000" flipH="1">
            <a:off x="1851287" y="889996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86722" y="749582"/>
            <a:ext cx="29674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Perin harvassa suunnassa!</a:t>
            </a:r>
            <a:endParaRPr lang="fi-FI" dirty="0"/>
          </a:p>
        </p:txBody>
      </p:sp>
      <p:sp>
        <p:nvSpPr>
          <p:cNvPr id="21" name="Right Arrow 20"/>
          <p:cNvSpPr/>
          <p:nvPr/>
        </p:nvSpPr>
        <p:spPr>
          <a:xfrm rot="10800000" flipH="1">
            <a:off x="5291395" y="868244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76831" y="3511573"/>
            <a:ext cx="261571" cy="296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DD</a:t>
            </a:r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8008284" y="2910356"/>
            <a:ext cx="261571" cy="296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DD</a:t>
            </a:r>
            <a:endParaRPr lang="fi-FI" dirty="0"/>
          </a:p>
        </p:txBody>
      </p:sp>
      <p:sp>
        <p:nvSpPr>
          <p:cNvPr id="24" name="Rectangle 23"/>
          <p:cNvSpPr/>
          <p:nvPr/>
        </p:nvSpPr>
        <p:spPr>
          <a:xfrm>
            <a:off x="7443997" y="1935139"/>
            <a:ext cx="261571" cy="296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DD</a:t>
            </a:r>
            <a:endParaRPr lang="fi-FI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55877" y="3974401"/>
            <a:ext cx="0" cy="884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77182" y="3792984"/>
            <a:ext cx="201367" cy="228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7" name="Group 26"/>
          <p:cNvGrpSpPr/>
          <p:nvPr/>
        </p:nvGrpSpPr>
        <p:grpSpPr>
          <a:xfrm>
            <a:off x="147962" y="3239964"/>
            <a:ext cx="5191509" cy="1626360"/>
            <a:chOff x="147962" y="3532572"/>
            <a:chExt cx="5191509" cy="1626360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147962" y="4451046"/>
              <a:ext cx="5191509" cy="707886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2000" dirty="0" smtClean="0"/>
                <a:t>1) Pyöritetään </a:t>
              </a:r>
              <a:r>
                <a:rPr lang="fi-FI" sz="2000" dirty="0"/>
                <a:t>näytettä (</a:t>
              </a:r>
              <a:r>
                <a:rPr lang="fi-FI" sz="2000" dirty="0" smtClean="0"/>
                <a:t>käänteishila pyörii origon ympäri, </a:t>
              </a:r>
              <a:r>
                <a:rPr lang="fi-FI" sz="2000" dirty="0" err="1" smtClean="0"/>
                <a:t>Ewaldin</a:t>
              </a:r>
              <a:r>
                <a:rPr lang="fi-FI" sz="2000" dirty="0" smtClean="0"/>
                <a:t> pallo paikallaan).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962" y="4040338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Sirontaa nähdään, kun</a:t>
              </a:r>
              <a:endParaRPr lang="fi-FI" dirty="0"/>
            </a:p>
          </p:txBody>
        </p:sp>
        <p:sp>
          <p:nvSpPr>
            <p:cNvPr id="30" name="Right Arrow 29"/>
            <p:cNvSpPr/>
            <p:nvPr/>
          </p:nvSpPr>
          <p:spPr>
            <a:xfrm rot="18271971" flipH="1">
              <a:off x="1370058" y="3636397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47962" y="5025770"/>
            <a:ext cx="5241180" cy="1015663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000" dirty="0" smtClean="0"/>
              <a:t>2) Käytetään useita </a:t>
            </a:r>
            <a:r>
              <a:rPr lang="fi-FI" sz="2000" dirty="0"/>
              <a:t>säteilyn </a:t>
            </a:r>
            <a:r>
              <a:rPr lang="fi-FI" sz="2000" dirty="0" smtClean="0"/>
              <a:t>aallonpituuksia,</a:t>
            </a:r>
            <a:endParaRPr lang="fi-FI" sz="2000" dirty="0"/>
          </a:p>
          <a:p>
            <a:r>
              <a:rPr lang="fi-FI" sz="2000" dirty="0" err="1" smtClean="0"/>
              <a:t>Laue</a:t>
            </a:r>
            <a:r>
              <a:rPr lang="fi-FI" sz="2000" dirty="0" smtClean="0"/>
              <a:t>-menetelmä (</a:t>
            </a:r>
            <a:r>
              <a:rPr lang="fi-FI" sz="2000" dirty="0" err="1" smtClean="0"/>
              <a:t>Ewaldin</a:t>
            </a:r>
            <a:r>
              <a:rPr lang="fi-FI" sz="2000" dirty="0" smtClean="0"/>
              <a:t> pallon kuori</a:t>
            </a:r>
          </a:p>
          <a:p>
            <a:r>
              <a:rPr lang="fi-FI" sz="2000" dirty="0" smtClean="0"/>
              <a:t>paisuu) </a:t>
            </a:r>
            <a:r>
              <a:rPr lang="fi-FI" sz="2000" dirty="0" smtClean="0">
                <a:sym typeface="Wingdings" panose="05000000000000000000" pitchFamily="2" charset="2"/>
              </a:rPr>
              <a:t> mm. erilliskiteiden suuntaaminen.</a:t>
            </a:r>
            <a:endParaRPr lang="fi-FI" sz="20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5144400" y="1519341"/>
            <a:ext cx="4747565" cy="4924558"/>
            <a:chOff x="5106005" y="1776165"/>
            <a:chExt cx="4747565" cy="4924558"/>
          </a:xfrm>
        </p:grpSpPr>
        <p:sp>
          <p:nvSpPr>
            <p:cNvPr id="33" name="Oval 32"/>
            <p:cNvSpPr/>
            <p:nvPr/>
          </p:nvSpPr>
          <p:spPr>
            <a:xfrm>
              <a:off x="5106005" y="1776165"/>
              <a:ext cx="4747565" cy="49245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74323" y="4849606"/>
              <a:ext cx="3151237" cy="1323439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2000" dirty="0" smtClean="0"/>
                <a:t>3) Pulverinäyte (jokainen   </a:t>
              </a:r>
              <a:r>
                <a:rPr lang="fi-FI" sz="2000" dirty="0" err="1" smtClean="0"/>
                <a:t>KH:n</a:t>
              </a:r>
              <a:r>
                <a:rPr lang="fi-FI" sz="2000" dirty="0" smtClean="0"/>
                <a:t> piste </a:t>
              </a:r>
              <a:r>
                <a:rPr lang="fi-FI" sz="2000" dirty="0" smtClean="0">
                  <a:sym typeface="Wingdings" panose="05000000000000000000" pitchFamily="2" charset="2"/>
                </a:rPr>
                <a:t> pallon pinta</a:t>
              </a:r>
              <a:r>
                <a:rPr lang="fi-FI" sz="2000" dirty="0" smtClean="0"/>
                <a:t>)</a:t>
              </a:r>
            </a:p>
            <a:p>
              <a:r>
                <a:rPr lang="fi-FI" sz="2000" dirty="0" smtClean="0"/>
                <a:t>Heijastukset pallojen</a:t>
              </a:r>
            </a:p>
            <a:p>
              <a:r>
                <a:rPr lang="fi-FI" sz="2000" dirty="0"/>
                <a:t> </a:t>
              </a:r>
              <a:r>
                <a:rPr lang="fi-FI" sz="2000" dirty="0" smtClean="0"/>
                <a:t>   leikkauksen suuntaan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65635" y="1102439"/>
            <a:ext cx="6587224" cy="3388681"/>
            <a:chOff x="2465635" y="1395047"/>
            <a:chExt cx="6587224" cy="3388681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635642"/>
                </p:ext>
              </p:extLst>
            </p:nvPr>
          </p:nvGraphicFramePr>
          <p:xfrm>
            <a:off x="2465635" y="1826958"/>
            <a:ext cx="2762144" cy="779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64" name="Equation" r:id="rId7" imgW="1790640" imgH="507960" progId="Equation.DSMT4">
                    <p:embed/>
                  </p:oleObj>
                </mc:Choice>
                <mc:Fallback>
                  <p:oleObj name="Equation" r:id="rId7" imgW="1790640" imgH="507960" progId="Equation.DSMT4">
                    <p:embed/>
                    <p:pic>
                      <p:nvPicPr>
                        <p:cNvPr id="73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5635" y="1826958"/>
                          <a:ext cx="2762144" cy="779431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7238402" y="4414396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dirty="0" smtClean="0"/>
                <a:t>Origo</a:t>
              </a:r>
              <a:endParaRPr lang="en-US" dirty="0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462942"/>
                </p:ext>
              </p:extLst>
            </p:nvPr>
          </p:nvGraphicFramePr>
          <p:xfrm>
            <a:off x="7118848" y="3697237"/>
            <a:ext cx="239712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65" name="Equation" r:id="rId9" imgW="139680" imgH="215640" progId="Equation.DSMT4">
                    <p:embed/>
                  </p:oleObj>
                </mc:Choice>
                <mc:Fallback>
                  <p:oleObj name="Equation" r:id="rId9" imgW="139680" imgH="21564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8848" y="3697237"/>
                          <a:ext cx="239712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5801063"/>
                </p:ext>
              </p:extLst>
            </p:nvPr>
          </p:nvGraphicFramePr>
          <p:xfrm>
            <a:off x="7695110" y="1973212"/>
            <a:ext cx="28416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66" name="Equation" r:id="rId11" imgW="164880" imgH="215640" progId="Equation.DSMT4">
                    <p:embed/>
                  </p:oleObj>
                </mc:Choice>
                <mc:Fallback>
                  <p:oleObj name="Equation" r:id="rId11" imgW="164880" imgH="215640" progId="Equation.DSMT4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5110" y="1973212"/>
                          <a:ext cx="284163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313093"/>
                </p:ext>
              </p:extLst>
            </p:nvPr>
          </p:nvGraphicFramePr>
          <p:xfrm>
            <a:off x="8008284" y="2863533"/>
            <a:ext cx="104457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67" name="Equation" r:id="rId13" imgW="609480" imgH="215640" progId="Equation.DSMT4">
                    <p:embed/>
                  </p:oleObj>
                </mc:Choice>
                <mc:Fallback>
                  <p:oleObj name="Equation" r:id="rId13" imgW="609480" imgH="21564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8284" y="2863533"/>
                          <a:ext cx="1044575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Group 40"/>
            <p:cNvGrpSpPr/>
            <p:nvPr/>
          </p:nvGrpSpPr>
          <p:grpSpPr>
            <a:xfrm>
              <a:off x="7441589" y="1963784"/>
              <a:ext cx="814197" cy="2410768"/>
              <a:chOff x="7441589" y="1963784"/>
              <a:chExt cx="814197" cy="2410768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V="1">
                <a:off x="7441589" y="1963784"/>
                <a:ext cx="813978" cy="108628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7455823" y="3020288"/>
                <a:ext cx="10274" cy="135426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7475590" y="2005859"/>
                <a:ext cx="780196" cy="2293549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>
              <a:off x="7358560" y="1395047"/>
              <a:ext cx="858340" cy="4798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291395" y="2376239"/>
              <a:ext cx="2156154" cy="944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308740" y="2259947"/>
              <a:ext cx="2410878" cy="3230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122126" y="1905393"/>
              <a:ext cx="3851007" cy="2498476"/>
              <a:chOff x="5122126" y="1905393"/>
              <a:chExt cx="3851007" cy="249847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122126" y="3948423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KH:n</a:t>
                </a:r>
                <a:r>
                  <a:rPr lang="fi-FI" dirty="0" smtClean="0"/>
                  <a:t> pisteet</a:t>
                </a:r>
                <a:endParaRPr lang="fi-FI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885379" y="1905393"/>
                <a:ext cx="3087754" cy="2498476"/>
                <a:chOff x="5885379" y="1905393"/>
                <a:chExt cx="3087754" cy="249847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905881" y="1905393"/>
                  <a:ext cx="3053893" cy="77861"/>
                  <a:chOff x="5905881" y="1905393"/>
                  <a:chExt cx="3053893" cy="77861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5905881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6717103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39700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207153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888633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5885379" y="2805497"/>
                  <a:ext cx="3053893" cy="77861"/>
                  <a:chOff x="5905881" y="1905393"/>
                  <a:chExt cx="3053893" cy="77861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5905881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6717103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39700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8207153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888633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905881" y="3533605"/>
                  <a:ext cx="3053893" cy="77861"/>
                  <a:chOff x="5905881" y="1905393"/>
                  <a:chExt cx="3053893" cy="77861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5905881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6717103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739700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8207153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888633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919240" y="4326008"/>
                  <a:ext cx="3053893" cy="77861"/>
                  <a:chOff x="5905881" y="1905393"/>
                  <a:chExt cx="3053893" cy="77861"/>
                </a:xfrm>
              </p:grpSpPr>
              <p:sp>
                <p:nvSpPr>
                  <p:cNvPr id="54" name="Oval 53"/>
                  <p:cNvSpPr/>
                  <p:nvPr/>
                </p:nvSpPr>
                <p:spPr>
                  <a:xfrm>
                    <a:off x="5905881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6717103" y="190637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739700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8207153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886332" y="1905393"/>
                    <a:ext cx="73442" cy="768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</p:grpSp>
        </p:grpSp>
      </p:grpSp>
      <p:grpSp>
        <p:nvGrpSpPr>
          <p:cNvPr id="82" name="Group 81"/>
          <p:cNvGrpSpPr/>
          <p:nvPr/>
        </p:nvGrpSpPr>
        <p:grpSpPr>
          <a:xfrm>
            <a:off x="3825194" y="6156146"/>
            <a:ext cx="4021258" cy="646331"/>
            <a:chOff x="5061814" y="6156146"/>
            <a:chExt cx="4021258" cy="646331"/>
          </a:xfrm>
          <a:solidFill>
            <a:schemeClr val="bg1"/>
          </a:solidFill>
        </p:grpSpPr>
        <p:sp>
          <p:nvSpPr>
            <p:cNvPr id="77" name="Right Arrow 76"/>
            <p:cNvSpPr/>
            <p:nvPr/>
          </p:nvSpPr>
          <p:spPr>
            <a:xfrm rot="10800000" flipH="1">
              <a:off x="5061814" y="6462069"/>
              <a:ext cx="379891" cy="17224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58738" y="6156146"/>
              <a:ext cx="3424334" cy="646331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Hilarakenteiden ja hilavakioiden tarkka määrittäminen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7024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693134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4860" y="78483"/>
            <a:ext cx="8525552" cy="5706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 smtClean="0"/>
              <a:t>Pulverimenetelmä eli Debye-Scherrer menetelmä</a:t>
            </a:r>
            <a:endParaRPr lang="fi-FI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84860" y="757283"/>
            <a:ext cx="7657860" cy="2258526"/>
            <a:chOff x="1164491" y="4553871"/>
            <a:chExt cx="7657860" cy="2258526"/>
          </a:xfrm>
        </p:grpSpPr>
        <p:pic>
          <p:nvPicPr>
            <p:cNvPr id="7" name="Picture 35" descr="File:HEX-2D-diffrac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778" y="4553871"/>
              <a:ext cx="4332901" cy="225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343400" y="6191745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05543" y="5675319"/>
              <a:ext cx="1516184" cy="7815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890108" y="5679226"/>
              <a:ext cx="1516184" cy="7815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821727" y="5669524"/>
              <a:ext cx="1523996" cy="33605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322278" y="5693134"/>
              <a:ext cx="60569" cy="312448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3683738"/>
                </p:ext>
              </p:extLst>
            </p:nvPr>
          </p:nvGraphicFramePr>
          <p:xfrm>
            <a:off x="4778556" y="5243437"/>
            <a:ext cx="241300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0" name="Equation" r:id="rId4" imgW="139680" imgH="215640" progId="Equation.DSMT4">
                    <p:embed/>
                  </p:oleObj>
                </mc:Choice>
                <mc:Fallback>
                  <p:oleObj name="Equation" r:id="rId4" imgW="139680" imgH="21564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556" y="5243437"/>
                          <a:ext cx="241300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647004"/>
                </p:ext>
              </p:extLst>
            </p:nvPr>
          </p:nvGraphicFramePr>
          <p:xfrm>
            <a:off x="4740456" y="5943524"/>
            <a:ext cx="2825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1" name="Equation" r:id="rId6" imgW="164880" imgH="215640" progId="Equation.DSMT4">
                    <p:embed/>
                  </p:oleObj>
                </mc:Choice>
                <mc:Fallback>
                  <p:oleObj name="Equation" r:id="rId6" imgW="164880" imgH="21564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456" y="5943524"/>
                          <a:ext cx="28257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4276760"/>
                </p:ext>
              </p:extLst>
            </p:nvPr>
          </p:nvGraphicFramePr>
          <p:xfrm>
            <a:off x="5581831" y="5581574"/>
            <a:ext cx="67468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2" name="Equation" r:id="rId8" imgW="393480" imgH="241200" progId="Equation.DSMT4">
                    <p:embed/>
                  </p:oleObj>
                </mc:Choice>
                <mc:Fallback>
                  <p:oleObj name="Equation" r:id="rId8" imgW="393480" imgH="241200" progId="Equation.DSMT4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1831" y="5581574"/>
                          <a:ext cx="674688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3549130" y="6311879"/>
              <a:ext cx="30236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i="1" dirty="0" smtClean="0"/>
                <a:t>2</a:t>
              </a:r>
              <a:r>
                <a:rPr lang="el-GR" i="1" dirty="0" smtClean="0"/>
                <a:t>θ</a:t>
              </a:r>
              <a:endParaRPr lang="fi-FI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821727" y="5759939"/>
              <a:ext cx="722924" cy="5519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7504893"/>
                </p:ext>
              </p:extLst>
            </p:nvPr>
          </p:nvGraphicFramePr>
          <p:xfrm>
            <a:off x="2913244" y="5791124"/>
            <a:ext cx="241300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3" name="Equation" r:id="rId10" imgW="139680" imgH="215640" progId="Equation.DSMT4">
                    <p:embed/>
                  </p:oleObj>
                </mc:Choice>
                <mc:Fallback>
                  <p:oleObj name="Equation" r:id="rId10" imgW="139680" imgH="215640" progId="Equation.DSMT4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244" y="5791124"/>
                          <a:ext cx="241300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663059" y="513470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Renkaita!</a:t>
              </a:r>
              <a:endParaRPr lang="fi-FI" dirty="0"/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flipH="1">
              <a:off x="7195894" y="5319374"/>
              <a:ext cx="467165" cy="5181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64491" y="4942227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Pulveri- eli </a:t>
              </a:r>
              <a:r>
                <a:rPr lang="fi-FI" dirty="0" err="1" smtClean="0"/>
                <a:t>Debye-Scherrer</a:t>
              </a:r>
              <a:endParaRPr lang="fi-FI" dirty="0" smtClean="0"/>
            </a:p>
            <a:p>
              <a:r>
                <a:rPr lang="fi-FI" dirty="0" smtClean="0"/>
                <a:t>menetelmä</a:t>
              </a:r>
              <a:endParaRPr lang="fi-FI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0000" y="3744168"/>
            <a:ext cx="1951824" cy="2057863"/>
            <a:chOff x="650000" y="3744168"/>
            <a:chExt cx="1951824" cy="2057863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650000" y="4043514"/>
              <a:ext cx="1951824" cy="1758517"/>
              <a:chOff x="5130246" y="2204381"/>
              <a:chExt cx="3096344" cy="278968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0246" y="2204381"/>
                <a:ext cx="3096344" cy="278968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2457935"/>
                <a:ext cx="200025" cy="37147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3217" y="2829410"/>
                <a:ext cx="257175" cy="371475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698739" y="3744168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Bragg</a:t>
              </a:r>
              <a:r>
                <a:rPr lang="fi-FI" dirty="0" smtClean="0"/>
                <a:t>-geometria</a:t>
              </a:r>
              <a:endParaRPr lang="fi-FI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00" y="3640647"/>
            <a:ext cx="2652800" cy="2652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3216" y="3200475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Näyttöpinnalla renkaita kulmissa 2</a:t>
            </a:r>
            <a:r>
              <a:rPr lang="fi-FI" i="1" dirty="0" smtClean="0">
                <a:latin typeface="Symbol" panose="05050102010706020507" pitchFamily="18" charset="2"/>
              </a:rPr>
              <a:t>q</a:t>
            </a:r>
            <a:endParaRPr lang="fi-FI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89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693134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929935" y="6591925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390" y="7862"/>
            <a:ext cx="9074989" cy="61641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 dirty="0" smtClean="0"/>
              <a:t>Esimerkki: Röntgendiffraktio </a:t>
            </a:r>
            <a:r>
              <a:rPr lang="fi-FI" sz="2800" dirty="0" err="1" smtClean="0"/>
              <a:t>Si</a:t>
            </a:r>
            <a:r>
              <a:rPr lang="fi-FI" sz="2800" dirty="0" smtClean="0"/>
              <a:t>-pulverinäytteestä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37131" y="604751"/>
            <a:ext cx="4441738" cy="2779596"/>
            <a:chOff x="4335840" y="1131442"/>
            <a:chExt cx="4441738" cy="27795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840" y="1131442"/>
              <a:ext cx="4441738" cy="27795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10604" y="1234999"/>
              <a:ext cx="243368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Si</a:t>
              </a:r>
              <a:endParaRPr lang="fi-FI" dirty="0" smtClean="0"/>
            </a:p>
            <a:p>
              <a:r>
                <a:rPr lang="fi-FI" dirty="0" smtClean="0"/>
                <a:t>Aallonpituus </a:t>
              </a:r>
              <a:r>
                <a:rPr lang="fi-FI" i="1" dirty="0" smtClean="0">
                  <a:latin typeface="Symbol" panose="05050102010706020507" pitchFamily="18" charset="2"/>
                </a:rPr>
                <a:t>l</a:t>
              </a:r>
              <a:r>
                <a:rPr lang="fi-FI" dirty="0" smtClean="0"/>
                <a:t> = 0.5 Å</a:t>
              </a:r>
              <a:endParaRPr lang="fi-FI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8714" y="3406164"/>
            <a:ext cx="3961377" cy="1414878"/>
            <a:chOff x="158714" y="3406164"/>
            <a:chExt cx="3961377" cy="1414878"/>
          </a:xfrm>
        </p:grpSpPr>
        <p:grpSp>
          <p:nvGrpSpPr>
            <p:cNvPr id="26" name="Group 25"/>
            <p:cNvGrpSpPr/>
            <p:nvPr/>
          </p:nvGrpSpPr>
          <p:grpSpPr>
            <a:xfrm>
              <a:off x="2531511" y="3416531"/>
              <a:ext cx="1588580" cy="1404511"/>
              <a:chOff x="8009634" y="4370863"/>
              <a:chExt cx="1588580" cy="1404511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0963084"/>
                  </p:ext>
                </p:extLst>
              </p:nvPr>
            </p:nvGraphicFramePr>
            <p:xfrm>
              <a:off x="8625512" y="5403899"/>
              <a:ext cx="282575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963" name="Equation" r:id="rId4" imgW="164880" imgH="215640" progId="Equation.DSMT4">
                      <p:embed/>
                    </p:oleObj>
                  </mc:Choice>
                  <mc:Fallback>
                    <p:oleObj name="Equation" r:id="rId4" imgW="164880" imgH="215640" progId="Equation.DSMT4">
                      <p:embed/>
                      <p:pic>
                        <p:nvPicPr>
                          <p:cNvPr id="73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25512" y="5403899"/>
                            <a:ext cx="282575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8842596"/>
                  </p:ext>
                </p:extLst>
              </p:nvPr>
            </p:nvGraphicFramePr>
            <p:xfrm>
              <a:off x="8503093" y="4799743"/>
              <a:ext cx="369888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964" name="Equation" r:id="rId6" imgW="215640" imgH="177480" progId="Equation.DSMT4">
                      <p:embed/>
                    </p:oleObj>
                  </mc:Choice>
                  <mc:Fallback>
                    <p:oleObj name="Equation" r:id="rId6" imgW="215640" imgH="177480" progId="Equation.DSMT4">
                      <p:embed/>
                      <p:pic>
                        <p:nvPicPr>
                          <p:cNvPr id="76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3093" y="4799743"/>
                            <a:ext cx="369888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4" name="Group 23"/>
              <p:cNvGrpSpPr/>
              <p:nvPr/>
            </p:nvGrpSpPr>
            <p:grpSpPr>
              <a:xfrm>
                <a:off x="8009634" y="4774559"/>
                <a:ext cx="1426974" cy="850830"/>
                <a:chOff x="8009634" y="4774559"/>
                <a:chExt cx="914400" cy="609600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8009634" y="4774559"/>
                  <a:ext cx="762000" cy="60960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8771634" y="4774559"/>
                  <a:ext cx="152400" cy="6096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8009634" y="4774559"/>
                  <a:ext cx="914400" cy="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6481989"/>
                  </p:ext>
                </p:extLst>
              </p:nvPr>
            </p:nvGraphicFramePr>
            <p:xfrm>
              <a:off x="8945575" y="4370863"/>
              <a:ext cx="239713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965" name="Equation" r:id="rId8" imgW="139680" imgH="215640" progId="Equation.DSMT4">
                      <p:embed/>
                    </p:oleObj>
                  </mc:Choice>
                  <mc:Fallback>
                    <p:oleObj name="Equation" r:id="rId8" imgW="139680" imgH="215640" progId="Equation.DSMT4">
                      <p:embed/>
                      <p:pic>
                        <p:nvPicPr>
                          <p:cNvPr id="72" name="Object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45575" y="4370863"/>
                            <a:ext cx="239713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294605"/>
                  </p:ext>
                </p:extLst>
              </p:nvPr>
            </p:nvGraphicFramePr>
            <p:xfrm>
              <a:off x="9380727" y="5199974"/>
              <a:ext cx="217487" cy="350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966" name="Kaava" r:id="rId10" imgW="126835" imgH="202936" progId="Equation.3">
                      <p:embed/>
                    </p:oleObj>
                  </mc:Choice>
                  <mc:Fallback>
                    <p:oleObj name="Kaava" r:id="rId10" imgW="126835" imgH="202936" progId="Equation.3">
                      <p:embed/>
                      <p:pic>
                        <p:nvPicPr>
                          <p:cNvPr id="74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80727" y="5199974"/>
                            <a:ext cx="217487" cy="3508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857734"/>
                </p:ext>
              </p:extLst>
            </p:nvPr>
          </p:nvGraphicFramePr>
          <p:xfrm>
            <a:off x="258331" y="3785701"/>
            <a:ext cx="1914525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67" name="Equation" r:id="rId12" imgW="1117440" imgH="228600" progId="Equation.DSMT4">
                    <p:embed/>
                  </p:oleObj>
                </mc:Choice>
                <mc:Fallback>
                  <p:oleObj name="Equation" r:id="rId12" imgW="1117440" imgH="228600" progId="Equation.DSMT4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31" y="3785701"/>
                          <a:ext cx="1914525" cy="39528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58714" y="3406164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Laue</a:t>
              </a:r>
              <a:r>
                <a:rPr lang="fi-FI" dirty="0" smtClean="0"/>
                <a:t>-ehto</a:t>
              </a:r>
              <a:endParaRPr lang="fi-FI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78556" y="4825233"/>
            <a:ext cx="1747838" cy="1510767"/>
            <a:chOff x="7078556" y="4825233"/>
            <a:chExt cx="1747838" cy="1510767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4004654"/>
                </p:ext>
              </p:extLst>
            </p:nvPr>
          </p:nvGraphicFramePr>
          <p:xfrm>
            <a:off x="7078556" y="4825233"/>
            <a:ext cx="1747838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68" name="Equation" r:id="rId14" imgW="1015920" imgH="457200" progId="Equation.DSMT4">
                    <p:embed/>
                  </p:oleObj>
                </mc:Choice>
                <mc:Fallback>
                  <p:oleObj name="Equation" r:id="rId14" imgW="1015920" imgH="45720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8556" y="4825233"/>
                          <a:ext cx="1747838" cy="7874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1424622"/>
                </p:ext>
              </p:extLst>
            </p:nvPr>
          </p:nvGraphicFramePr>
          <p:xfrm>
            <a:off x="7629419" y="5986750"/>
            <a:ext cx="119697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69" name="Equation" r:id="rId16" imgW="698400" imgH="203040" progId="Equation.DSMT4">
                    <p:embed/>
                  </p:oleObj>
                </mc:Choice>
                <mc:Fallback>
                  <p:oleObj name="Equation" r:id="rId16" imgW="698400" imgH="20304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9419" y="5986750"/>
                          <a:ext cx="1196975" cy="3492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ight Arrow 34"/>
            <p:cNvSpPr/>
            <p:nvPr/>
          </p:nvSpPr>
          <p:spPr>
            <a:xfrm rot="10800000" flipH="1">
              <a:off x="7106337" y="607525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77939" y="3004531"/>
            <a:ext cx="6445141" cy="2261709"/>
            <a:chOff x="177939" y="3004531"/>
            <a:chExt cx="6445141" cy="2261709"/>
          </a:xfrm>
        </p:grpSpPr>
        <p:sp>
          <p:nvSpPr>
            <p:cNvPr id="17" name="TextBox 16"/>
            <p:cNvSpPr txBox="1"/>
            <p:nvPr/>
          </p:nvSpPr>
          <p:spPr>
            <a:xfrm>
              <a:off x="177939" y="3004531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Hilavakio a = ?</a:t>
              </a:r>
              <a:endParaRPr lang="fi-FI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614749" y="3311070"/>
              <a:ext cx="2008331" cy="1955170"/>
              <a:chOff x="4614749" y="3311070"/>
              <a:chExt cx="2008331" cy="1955170"/>
            </a:xfrm>
          </p:grpSpPr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614749" y="3311070"/>
                <a:ext cx="1824552" cy="195517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4856404"/>
                  </p:ext>
                </p:extLst>
              </p:nvPr>
            </p:nvGraphicFramePr>
            <p:xfrm>
              <a:off x="6426230" y="4047824"/>
              <a:ext cx="196850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970" name="Equation" r:id="rId19" imgW="126720" imgH="139680" progId="Equation.DSMT4">
                      <p:embed/>
                    </p:oleObj>
                  </mc:Choice>
                  <mc:Fallback>
                    <p:oleObj name="Equation" r:id="rId19" imgW="126720" imgH="139680" progId="Equation.DSMT4">
                      <p:embed/>
                      <p:pic>
                        <p:nvPicPr>
                          <p:cNvPr id="38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26230" y="4047824"/>
                            <a:ext cx="196850" cy="222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5" name="Group 44"/>
          <p:cNvGrpSpPr/>
          <p:nvPr/>
        </p:nvGrpSpPr>
        <p:grpSpPr>
          <a:xfrm>
            <a:off x="255512" y="4783411"/>
            <a:ext cx="5414191" cy="1519138"/>
            <a:chOff x="255512" y="4783411"/>
            <a:chExt cx="5414191" cy="1519138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720758"/>
                </p:ext>
              </p:extLst>
            </p:nvPr>
          </p:nvGraphicFramePr>
          <p:xfrm>
            <a:off x="255512" y="4783411"/>
            <a:ext cx="1544638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71" name="Equation" r:id="rId21" imgW="901440" imgH="228600" progId="Equation.DSMT4">
                    <p:embed/>
                  </p:oleObj>
                </mc:Choice>
                <mc:Fallback>
                  <p:oleObj name="Equation" r:id="rId21" imgW="901440" imgH="228600" progId="Equation.DSMT4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12" y="4783411"/>
                          <a:ext cx="1544638" cy="395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0324269"/>
                </p:ext>
              </p:extLst>
            </p:nvPr>
          </p:nvGraphicFramePr>
          <p:xfrm>
            <a:off x="3623415" y="5535786"/>
            <a:ext cx="2046288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72" name="Equation" r:id="rId23" imgW="1193760" imgH="444240" progId="Equation.DSMT4">
                    <p:embed/>
                  </p:oleObj>
                </mc:Choice>
                <mc:Fallback>
                  <p:oleObj name="Equation" r:id="rId23" imgW="1193760" imgH="44424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415" y="5535786"/>
                          <a:ext cx="2046288" cy="76676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556626"/>
                </p:ext>
              </p:extLst>
            </p:nvPr>
          </p:nvGraphicFramePr>
          <p:xfrm>
            <a:off x="365291" y="5612633"/>
            <a:ext cx="23717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73" name="Equation" r:id="rId25" imgW="1384200" imgH="279360" progId="Equation.DSMT4">
                    <p:embed/>
                  </p:oleObj>
                </mc:Choice>
                <mc:Fallback>
                  <p:oleObj name="Equation" r:id="rId25" imgW="1384200" imgH="27936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91" y="5612633"/>
                          <a:ext cx="2371725" cy="4826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ight Arrow 42"/>
            <p:cNvSpPr/>
            <p:nvPr/>
          </p:nvSpPr>
          <p:spPr>
            <a:xfrm rot="12524925" flipH="1">
              <a:off x="3055053" y="509597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567" y="592693"/>
            <a:ext cx="4029954" cy="2449577"/>
            <a:chOff x="65567" y="592693"/>
            <a:chExt cx="4029954" cy="2449577"/>
          </a:xfrm>
        </p:grpSpPr>
        <p:grpSp>
          <p:nvGrpSpPr>
            <p:cNvPr id="16" name="Group 15"/>
            <p:cNvGrpSpPr/>
            <p:nvPr/>
          </p:nvGrpSpPr>
          <p:grpSpPr>
            <a:xfrm>
              <a:off x="65567" y="592693"/>
              <a:ext cx="4029954" cy="1955758"/>
              <a:chOff x="65567" y="592693"/>
              <a:chExt cx="4029954" cy="195575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5567" y="1902120"/>
                <a:ext cx="4029954" cy="646331"/>
                <a:chOff x="4982538" y="4274217"/>
                <a:chExt cx="4029954" cy="646331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5480756" y="4274217"/>
                  <a:ext cx="3531736" cy="646331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Heijastukset </a:t>
                  </a:r>
                  <a:r>
                    <a:rPr lang="fi-FI" dirty="0" err="1" smtClean="0"/>
                    <a:t>KH:n</a:t>
                  </a:r>
                  <a:r>
                    <a:rPr lang="fi-FI" dirty="0" smtClean="0"/>
                    <a:t> vektoreista:</a:t>
                  </a:r>
                </a:p>
                <a:p>
                  <a:r>
                    <a:rPr lang="fi-FI" dirty="0" smtClean="0"/>
                    <a:t>(1,1,1), (2,2,0), (3,1,1), (4,0,0) …</a:t>
                  </a:r>
                  <a:endParaRPr lang="fi-FI" dirty="0"/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 rot="10800000" flipH="1">
                  <a:off x="4982538" y="4472380"/>
                  <a:ext cx="379891" cy="17224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47763" y="592693"/>
                <a:ext cx="3747758" cy="1015663"/>
                <a:chOff x="129390" y="824528"/>
                <a:chExt cx="3747758" cy="1015663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217172" y="1193860"/>
                  <a:ext cx="3659976" cy="646331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i-FI" i="1" dirty="0" err="1" smtClean="0"/>
                    <a:t>h,k,l</a:t>
                  </a:r>
                  <a:r>
                    <a:rPr lang="fi-FI" dirty="0" smtClean="0"/>
                    <a:t> kaikki   parittomia tai parillisia</a:t>
                  </a:r>
                </a:p>
                <a:p>
                  <a:r>
                    <a:rPr lang="fi-FI" dirty="0" smtClean="0"/>
                    <a:t>(</a:t>
                  </a:r>
                  <a:r>
                    <a:rPr lang="fi-FI" i="1" dirty="0" err="1" smtClean="0"/>
                    <a:t>h+k+l</a:t>
                  </a:r>
                  <a:r>
                    <a:rPr lang="fi-FI" dirty="0"/>
                    <a:t> </a:t>
                  </a:r>
                  <a:r>
                    <a:rPr lang="fi-FI" dirty="0" smtClean="0"/>
                    <a:t>)/2 ei ole pariton </a:t>
                  </a:r>
                  <a:r>
                    <a:rPr lang="fi-FI" dirty="0" err="1" smtClean="0"/>
                    <a:t>kok</a:t>
                  </a:r>
                  <a:r>
                    <a:rPr lang="fi-FI" dirty="0" smtClean="0"/>
                    <a:t>. luku</a:t>
                  </a:r>
                  <a:endParaRPr lang="fi-FI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29390" y="824528"/>
                  <a:ext cx="13558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Timanttihila</a:t>
                  </a:r>
                  <a:endParaRPr lang="fi-FI" dirty="0"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1982838" y="2672938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|</a:t>
              </a:r>
              <a:r>
                <a:rPr lang="fi-FI" b="1" dirty="0" err="1" smtClean="0"/>
                <a:t>G</a:t>
              </a:r>
              <a:r>
                <a:rPr lang="fi-FI" baseline="-25000" dirty="0" err="1" smtClean="0"/>
                <a:t>hkl</a:t>
              </a:r>
              <a:r>
                <a:rPr lang="fi-FI" dirty="0" smtClean="0"/>
                <a:t>| kasvaa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215593" y="2699655"/>
              <a:ext cx="22518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2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5447422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054750" y="6575827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7269" y="-2317"/>
            <a:ext cx="9074989" cy="61641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smtClean="0"/>
              <a:t>Mitä opimme sironnasta kidehilasta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59783" y="547918"/>
            <a:ext cx="3772379" cy="3259472"/>
            <a:chOff x="-56876" y="950976"/>
            <a:chExt cx="3772379" cy="3259472"/>
          </a:xfrm>
        </p:grpSpPr>
        <p:sp>
          <p:nvSpPr>
            <p:cNvPr id="16" name="TextBox 15"/>
            <p:cNvSpPr txBox="1"/>
            <p:nvPr/>
          </p:nvSpPr>
          <p:spPr>
            <a:xfrm>
              <a:off x="873973" y="950976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Braggin</a:t>
              </a:r>
              <a:r>
                <a:rPr lang="fi-FI" dirty="0" smtClean="0"/>
                <a:t> formalismi</a:t>
              </a:r>
              <a:endParaRPr lang="fi-FI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56876" y="1302137"/>
              <a:ext cx="3554569" cy="2908311"/>
              <a:chOff x="160934" y="1228985"/>
              <a:chExt cx="3554569" cy="29083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432" y="1228985"/>
                <a:ext cx="3454071" cy="2895354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60934" y="2809037"/>
                <a:ext cx="3196743" cy="1328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7889" y="2676662"/>
              <a:ext cx="3587614" cy="769188"/>
              <a:chOff x="1891367" y="4600620"/>
              <a:chExt cx="4023232" cy="930718"/>
            </a:xfrm>
          </p:grpSpPr>
          <p:graphicFrame>
            <p:nvGraphicFramePr>
              <p:cNvPr id="9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55409" y="5039594"/>
              <a:ext cx="3266936" cy="4917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15" name="Equation" r:id="rId4" imgW="1460160" imgH="203040" progId="Equation.DSMT4">
                      <p:embed/>
                    </p:oleObj>
                  </mc:Choice>
                  <mc:Fallback>
                    <p:oleObj name="Equation" r:id="rId4" imgW="1460160" imgH="203040" progId="Equation.DSMT4">
                      <p:embed/>
                      <p:pic>
                        <p:nvPicPr>
                          <p:cNvPr id="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5409" y="5039594"/>
                            <a:ext cx="3266936" cy="491744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1891367" y="4600620"/>
                <a:ext cx="4023232" cy="446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i-FI" dirty="0"/>
                  <a:t>Intensiteettimaksimit </a:t>
                </a:r>
                <a:r>
                  <a:rPr lang="fi-FI" dirty="0" smtClean="0"/>
                  <a:t>näkyvät kun</a:t>
                </a:r>
                <a:endParaRPr lang="fi-FI" dirty="0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412975" y="604814"/>
            <a:ext cx="3850447" cy="2009653"/>
            <a:chOff x="4412975" y="604814"/>
            <a:chExt cx="3850447" cy="2009653"/>
          </a:xfrm>
        </p:grpSpPr>
        <p:grpSp>
          <p:nvGrpSpPr>
            <p:cNvPr id="20" name="Group 19"/>
            <p:cNvGrpSpPr/>
            <p:nvPr/>
          </p:nvGrpSpPr>
          <p:grpSpPr>
            <a:xfrm>
              <a:off x="4412975" y="604814"/>
              <a:ext cx="1597025" cy="799587"/>
              <a:chOff x="647748" y="3383401"/>
              <a:chExt cx="1597025" cy="799587"/>
            </a:xfrm>
          </p:grpSpPr>
          <p:graphicFrame>
            <p:nvGraphicFramePr>
              <p:cNvPr id="21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47748" y="3759125"/>
              <a:ext cx="1597025" cy="4238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16" name="Equation" r:id="rId6" imgW="863280" imgH="241200" progId="Equation.DSMT4">
                      <p:embed/>
                    </p:oleObj>
                  </mc:Choice>
                  <mc:Fallback>
                    <p:oleObj name="Equation" r:id="rId6" imgW="863280" imgH="241200" progId="Equation.DSMT4">
                      <p:embed/>
                      <p:pic>
                        <p:nvPicPr>
                          <p:cNvPr id="2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748" y="3759125"/>
                            <a:ext cx="1597025" cy="42386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45342" y="338340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Laue</a:t>
                </a:r>
                <a:r>
                  <a:rPr lang="fi-FI" dirty="0" smtClean="0"/>
                  <a:t>-ehto</a:t>
                </a:r>
                <a:endParaRPr lang="fi-FI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279495" y="761758"/>
              <a:ext cx="1983927" cy="1852709"/>
              <a:chOff x="2046748" y="1023727"/>
              <a:chExt cx="1983927" cy="185270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46748" y="1324836"/>
                <a:ext cx="1983927" cy="1551600"/>
                <a:chOff x="5126447" y="1760081"/>
                <a:chExt cx="3036368" cy="2265995"/>
              </a:xfrm>
            </p:grpSpPr>
            <p:grpSp>
              <p:nvGrpSpPr>
                <p:cNvPr id="31" name="Group 32"/>
                <p:cNvGrpSpPr>
                  <a:grpSpLocks/>
                </p:cNvGrpSpPr>
                <p:nvPr/>
              </p:nvGrpSpPr>
              <p:grpSpPr bwMode="auto">
                <a:xfrm rot="5400000">
                  <a:off x="6050044" y="1849708"/>
                  <a:ext cx="2102607" cy="2097224"/>
                  <a:chOff x="1703" y="2444"/>
                  <a:chExt cx="2369" cy="915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1720" y="3122"/>
                    <a:ext cx="2352" cy="1"/>
                  </a:xfrm>
                  <a:prstGeom prst="straightConnector1">
                    <a:avLst/>
                  </a:prstGeom>
                  <a:ln w="28575">
                    <a:solidFill>
                      <a:schemeClr val="accent4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10800000">
                    <a:off x="2893" y="2620"/>
                    <a:ext cx="1152" cy="48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 flipH="1" flipV="1">
                    <a:off x="2434" y="2890"/>
                    <a:ext cx="915" cy="2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flipV="1">
                    <a:off x="1703" y="2629"/>
                    <a:ext cx="1200" cy="48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Arc 27"/>
                  <p:cNvSpPr>
                    <a:spLocks/>
                  </p:cNvSpPr>
                  <p:nvPr/>
                </p:nvSpPr>
                <p:spPr bwMode="auto">
                  <a:xfrm rot="10640220">
                    <a:off x="2664" y="2660"/>
                    <a:ext cx="384" cy="116"/>
                  </a:xfrm>
                  <a:custGeom>
                    <a:avLst/>
                    <a:gdLst>
                      <a:gd name="T0" fmla="*/ 304800 w 609600"/>
                      <a:gd name="T1" fmla="*/ 0 h 685800"/>
                      <a:gd name="T2" fmla="*/ 304800 w 609600"/>
                      <a:gd name="T3" fmla="*/ 342900 h 685800"/>
                      <a:gd name="T4" fmla="*/ 609600 w 609600"/>
                      <a:gd name="T5" fmla="*/ 342900 h 685800"/>
                      <a:gd name="T6" fmla="*/ 11796480 60000 65536"/>
                      <a:gd name="T7" fmla="*/ 11796480 60000 65536"/>
                      <a:gd name="T8" fmla="*/ 5898240 60000 65536"/>
                      <a:gd name="T9" fmla="*/ 304800 w 609600"/>
                      <a:gd name="T10" fmla="*/ 0 h 685800"/>
                      <a:gd name="T11" fmla="*/ 609600 w 609600"/>
                      <a:gd name="T12" fmla="*/ 342900 h 6858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09600" h="685800" stroke="0">
                        <a:moveTo>
                          <a:pt x="304800" y="0"/>
                        </a:moveTo>
                        <a:lnTo>
                          <a:pt x="304799" y="0"/>
                        </a:lnTo>
                        <a:cubicBezTo>
                          <a:pt x="473136" y="0"/>
                          <a:pt x="609600" y="153521"/>
                          <a:pt x="609600" y="342900"/>
                        </a:cubicBezTo>
                        <a:cubicBezTo>
                          <a:pt x="609600" y="342900"/>
                          <a:pt x="609599" y="342900"/>
                          <a:pt x="609599" y="342900"/>
                        </a:cubicBezTo>
                        <a:lnTo>
                          <a:pt x="304800" y="342900"/>
                        </a:lnTo>
                        <a:close/>
                      </a:path>
                      <a:path w="609600" h="685800" fill="none">
                        <a:moveTo>
                          <a:pt x="304800" y="0"/>
                        </a:moveTo>
                        <a:lnTo>
                          <a:pt x="304799" y="0"/>
                        </a:lnTo>
                        <a:cubicBezTo>
                          <a:pt x="473136" y="0"/>
                          <a:pt x="609600" y="153521"/>
                          <a:pt x="609600" y="342900"/>
                        </a:cubicBezTo>
                        <a:cubicBezTo>
                          <a:pt x="609600" y="342900"/>
                          <a:pt x="609599" y="342900"/>
                          <a:pt x="609599" y="34290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6567825" y="1793424"/>
                  <a:ext cx="46939" cy="2209793"/>
                  <a:chOff x="5704636" y="1793424"/>
                  <a:chExt cx="46939" cy="2209793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5705856" y="179342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704636" y="395749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8115876" y="1816283"/>
                  <a:ext cx="46939" cy="2209793"/>
                  <a:chOff x="5704636" y="1793424"/>
                  <a:chExt cx="46939" cy="2209793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5705856" y="179342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5704636" y="395749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5126447" y="1760081"/>
                  <a:ext cx="46939" cy="2209793"/>
                  <a:chOff x="5704636" y="1793424"/>
                  <a:chExt cx="46939" cy="2209793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5705856" y="179342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5704636" y="395749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cxnSp>
              <p:nvCxnSpPr>
                <p:cNvPr id="35" name="Straight Arrow Connector 34"/>
                <p:cNvCxnSpPr>
                  <a:endCxn id="39" idx="5"/>
                </p:cNvCxnSpPr>
                <p:nvPr/>
              </p:nvCxnSpPr>
              <p:spPr>
                <a:xfrm flipH="1">
                  <a:off x="5165470" y="3502756"/>
                  <a:ext cx="408263" cy="46042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endCxn id="43" idx="7"/>
                </p:cNvCxnSpPr>
                <p:nvPr/>
              </p:nvCxnSpPr>
              <p:spPr>
                <a:xfrm>
                  <a:off x="5811005" y="3446217"/>
                  <a:ext cx="795842" cy="5179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29" idx="0"/>
                </p:cNvCxnSpPr>
                <p:nvPr/>
              </p:nvCxnSpPr>
              <p:spPr>
                <a:xfrm flipH="1" flipV="1">
                  <a:off x="5165470" y="1839144"/>
                  <a:ext cx="500615" cy="10852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3506946" y="1579283"/>
                <a:ext cx="457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i-FI" b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26" name="TextBox 21"/>
              <p:cNvSpPr txBox="1">
                <a:spLocks noChangeArrowheads="1"/>
              </p:cNvSpPr>
              <p:nvPr/>
            </p:nvSpPr>
            <p:spPr bwMode="auto">
              <a:xfrm>
                <a:off x="3506946" y="2266969"/>
                <a:ext cx="457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i-FI" b="1" dirty="0">
                    <a:latin typeface="Times New Roman" pitchFamily="18" charset="0"/>
                    <a:cs typeface="Times New Roman" pitchFamily="18" charset="0"/>
                  </a:rPr>
                  <a:t>k'</a:t>
                </a:r>
              </a:p>
            </p:txBody>
          </p:sp>
          <p:sp>
            <p:nvSpPr>
              <p:cNvPr id="27" name="TextBox 28"/>
              <p:cNvSpPr txBox="1">
                <a:spLocks noChangeArrowheads="1"/>
              </p:cNvSpPr>
              <p:nvPr/>
            </p:nvSpPr>
            <p:spPr bwMode="auto">
              <a:xfrm>
                <a:off x="3204687" y="1781128"/>
                <a:ext cx="457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i="1" dirty="0"/>
                  <a:t>θ</a:t>
                </a:r>
                <a:endParaRPr lang="fi-FI" i="1" dirty="0"/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2705213" y="2320033"/>
                <a:ext cx="457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i-FI" b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46707" y="212205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KH</a:t>
                </a:r>
                <a:endParaRPr lang="fi-FI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25276" y="1023727"/>
                <a:ext cx="1253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>
                    <a:latin typeface="Symbol" panose="05050102010706020507" pitchFamily="18" charset="2"/>
                    <a:cs typeface="Symap" panose="00000400000000000000" pitchFamily="2" charset="0"/>
                  </a:rPr>
                  <a:t>G</a:t>
                </a:r>
                <a:r>
                  <a:rPr lang="fi-FI" dirty="0" smtClean="0"/>
                  <a:t> (=origo) </a:t>
                </a:r>
                <a:endParaRPr lang="fi-FI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838950" y="3059391"/>
            <a:ext cx="6445234" cy="1202277"/>
            <a:chOff x="6627114" y="4106301"/>
            <a:chExt cx="6445234" cy="1202277"/>
          </a:xfrm>
        </p:grpSpPr>
        <p:grpSp>
          <p:nvGrpSpPr>
            <p:cNvPr id="63" name="Group 62"/>
            <p:cNvGrpSpPr/>
            <p:nvPr/>
          </p:nvGrpSpPr>
          <p:grpSpPr>
            <a:xfrm>
              <a:off x="6627114" y="4106301"/>
              <a:ext cx="6445234" cy="1202277"/>
              <a:chOff x="6627114" y="4106301"/>
              <a:chExt cx="6445234" cy="1202277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643721" y="4106301"/>
                <a:ext cx="3428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Elektronitiheyden Fourier-muunnos = Atomin muototekijä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27114" y="4897416"/>
              <a:ext cx="847725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17" name="Equation" r:id="rId8" imgW="495000" imgH="241200" progId="Equation.DSMT4">
                      <p:embed/>
                    </p:oleObj>
                  </mc:Choice>
                  <mc:Fallback>
                    <p:oleObj name="Equation" r:id="rId8" imgW="495000" imgH="241200" progId="Equation.DSMT4">
                      <p:embed/>
                      <p:pic>
                        <p:nvPicPr>
                          <p:cNvPr id="6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27114" y="4897416"/>
                            <a:ext cx="847725" cy="41116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4" name="Straight Arrow Connector 63"/>
            <p:cNvCxnSpPr/>
            <p:nvPr/>
          </p:nvCxnSpPr>
          <p:spPr>
            <a:xfrm flipH="1">
              <a:off x="8357065" y="4629379"/>
              <a:ext cx="1344099" cy="5909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3631" y="5072814"/>
            <a:ext cx="1859192" cy="779326"/>
            <a:chOff x="3951795" y="5995367"/>
            <a:chExt cx="1859192" cy="779326"/>
          </a:xfrm>
        </p:grpSpPr>
        <p:sp>
          <p:nvSpPr>
            <p:cNvPr id="59" name="Left Brace 58"/>
            <p:cNvSpPr/>
            <p:nvPr/>
          </p:nvSpPr>
          <p:spPr>
            <a:xfrm rot="16200000">
              <a:off x="5025907" y="5686678"/>
              <a:ext cx="222530" cy="83990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51795" y="6403389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Laue</a:t>
              </a:r>
              <a:r>
                <a:rPr lang="fi-FI" dirty="0" smtClean="0"/>
                <a:t>-ehto</a:t>
              </a:r>
              <a:endParaRPr lang="fi-FI" dirty="0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4619737" y="6168051"/>
              <a:ext cx="348263" cy="3089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61"/>
            <p:cNvGraphicFramePr>
              <a:graphicFrameLocks noChangeAspect="1"/>
            </p:cNvGraphicFramePr>
            <p:nvPr>
              <p:extLst/>
            </p:nvPr>
          </p:nvGraphicFramePr>
          <p:xfrm>
            <a:off x="5139475" y="6363530"/>
            <a:ext cx="671512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18" name="Equation" r:id="rId10" imgW="393480" imgH="241200" progId="Equation.DSMT4">
                    <p:embed/>
                  </p:oleObj>
                </mc:Choice>
                <mc:Fallback>
                  <p:oleObj name="Equation" r:id="rId10" imgW="393480" imgH="241200" progId="Equation.DSMT4">
                    <p:embed/>
                    <p:pic>
                      <p:nvPicPr>
                        <p:cNvPr id="62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9475" y="6363530"/>
                          <a:ext cx="671512" cy="41116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1839107" y="5072814"/>
            <a:ext cx="3797010" cy="1626038"/>
            <a:chOff x="1839107" y="5072814"/>
            <a:chExt cx="3797010" cy="1626038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616817" y="5655865"/>
            <a:ext cx="2019300" cy="104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19" name="Equation" r:id="rId12" imgW="1180800" imgH="545760" progId="Equation.DSMT4">
                    <p:embed/>
                  </p:oleObj>
                </mc:Choice>
                <mc:Fallback>
                  <p:oleObj name="Equation" r:id="rId12" imgW="1180800" imgH="54576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6817" y="5655865"/>
                          <a:ext cx="2019300" cy="104298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" name="Group 54"/>
            <p:cNvGrpSpPr/>
            <p:nvPr/>
          </p:nvGrpSpPr>
          <p:grpSpPr>
            <a:xfrm>
              <a:off x="1839107" y="5072814"/>
              <a:ext cx="3348765" cy="558012"/>
              <a:chOff x="5627271" y="5995367"/>
              <a:chExt cx="3348765" cy="558012"/>
            </a:xfrm>
          </p:grpSpPr>
          <p:sp>
            <p:nvSpPr>
              <p:cNvPr id="56" name="Left Brace 55"/>
              <p:cNvSpPr/>
              <p:nvPr/>
            </p:nvSpPr>
            <p:spPr>
              <a:xfrm rot="16200000">
                <a:off x="7126202" y="4496436"/>
                <a:ext cx="226882" cy="3224743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329431" y="6184047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Rakennetekijä</a:t>
                </a:r>
                <a:endParaRPr lang="fi-FI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24982" y="3425299"/>
            <a:ext cx="9259202" cy="2999960"/>
            <a:chOff x="24982" y="3425299"/>
            <a:chExt cx="9259202" cy="2999960"/>
          </a:xfrm>
        </p:grpSpPr>
        <p:sp>
          <p:nvSpPr>
            <p:cNvPr id="49" name="TextBox 48"/>
            <p:cNvSpPr txBox="1"/>
            <p:nvPr/>
          </p:nvSpPr>
          <p:spPr>
            <a:xfrm>
              <a:off x="24982" y="3425299"/>
              <a:ext cx="5545108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Sironta tapahtuu kaikkien atomien elektroniverhoista!</a:t>
              </a:r>
              <a:endParaRPr lang="fi-FI" dirty="0"/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/>
            </p:nvPr>
          </p:nvGraphicFramePr>
          <p:xfrm>
            <a:off x="211138" y="3863975"/>
            <a:ext cx="5187950" cy="111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20" name="Equation" r:id="rId14" imgW="3035160" imgH="583920" progId="Equation.DSMT4">
                    <p:embed/>
                  </p:oleObj>
                </mc:Choice>
                <mc:Fallback>
                  <p:oleObj name="Equation" r:id="rId14" imgW="3035160" imgH="583920" progId="Equation.DSMT4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38" y="3863975"/>
                          <a:ext cx="5187950" cy="11160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5" name="Group 84"/>
            <p:cNvGrpSpPr/>
            <p:nvPr/>
          </p:nvGrpSpPr>
          <p:grpSpPr>
            <a:xfrm>
              <a:off x="6236476" y="4415176"/>
              <a:ext cx="3047708" cy="2010083"/>
              <a:chOff x="6236476" y="4415176"/>
              <a:chExt cx="3047708" cy="20100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236476" y="4456695"/>
                <a:ext cx="2114297" cy="1968564"/>
                <a:chOff x="6224532" y="85987"/>
                <a:chExt cx="2114297" cy="1968564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6457950" y="146401"/>
                  <a:ext cx="1634688" cy="1801159"/>
                  <a:chOff x="6634584" y="318006"/>
                  <a:chExt cx="1634688" cy="1801159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6639509" y="318006"/>
                    <a:ext cx="1629763" cy="154466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graphicFrame>
                <p:nvGraphicFramePr>
                  <p:cNvPr id="76" name="Object 75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34584" y="1597447"/>
                  <a:ext cx="258763" cy="3492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76721" name="Equation" r:id="rId16" imgW="152280" imgH="203040" progId="Equation.DSMT4">
                          <p:embed/>
                        </p:oleObj>
                      </mc:Choice>
                      <mc:Fallback>
                        <p:oleObj name="Equation" r:id="rId16" imgW="152280" imgH="203040" progId="Equation.DSMT4">
                          <p:embed/>
                          <p:pic>
                            <p:nvPicPr>
                              <p:cNvPr id="76" name="Object 7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34584" y="1597447"/>
                                <a:ext cx="258763" cy="3492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77" name="Oval 76"/>
                  <p:cNvSpPr/>
                  <p:nvPr/>
                </p:nvSpPr>
                <p:spPr>
                  <a:xfrm>
                    <a:off x="6991759" y="1188899"/>
                    <a:ext cx="605340" cy="5686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7067960" y="370985"/>
                    <a:ext cx="605340" cy="572595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cxnSp>
                <p:nvCxnSpPr>
                  <p:cNvPr id="79" name="Straight Arrow Connector 78"/>
                  <p:cNvCxnSpPr/>
                  <p:nvPr/>
                </p:nvCxnSpPr>
                <p:spPr>
                  <a:xfrm flipV="1">
                    <a:off x="6774027" y="1496491"/>
                    <a:ext cx="517587" cy="62267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/>
                  <p:nvPr/>
                </p:nvCxnSpPr>
                <p:spPr>
                  <a:xfrm flipV="1">
                    <a:off x="7276638" y="620729"/>
                    <a:ext cx="86442" cy="86664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>
                    <a:off x="7367948" y="606914"/>
                    <a:ext cx="229151" cy="69003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82" name="Object 8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950497" y="843118"/>
                  <a:ext cx="236537" cy="4143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76722" name="Equation" r:id="rId18" imgW="139680" imgH="241200" progId="Equation.DSMT4">
                          <p:embed/>
                        </p:oleObj>
                      </mc:Choice>
                      <mc:Fallback>
                        <p:oleObj name="Equation" r:id="rId18" imgW="139680" imgH="241200" progId="Equation.DSMT4">
                          <p:embed/>
                          <p:pic>
                            <p:nvPicPr>
                              <p:cNvPr id="82" name="Object 8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50497" y="843118"/>
                                <a:ext cx="236537" cy="4143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3" name="Object 8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7375367" y="347782"/>
                  <a:ext cx="214312" cy="2825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76723" name="Kaava" r:id="rId20" imgW="126720" imgH="164880" progId="Equation.3">
                          <p:embed/>
                        </p:oleObj>
                      </mc:Choice>
                      <mc:Fallback>
                        <p:oleObj name="Kaava" r:id="rId20" imgW="126720" imgH="164880" progId="Equation.3">
                          <p:embed/>
                          <p:pic>
                            <p:nvPicPr>
                              <p:cNvPr id="83" name="Object 8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75367" y="347782"/>
                                <a:ext cx="214312" cy="2825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71" name="Oval 70"/>
                <p:cNvSpPr/>
                <p:nvPr/>
              </p:nvSpPr>
              <p:spPr>
                <a:xfrm>
                  <a:off x="6224532" y="85987"/>
                  <a:ext cx="2025063" cy="19685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72" name="Straight Arrow Connector 71"/>
                <p:cNvCxnSpPr/>
                <p:nvPr/>
              </p:nvCxnSpPr>
              <p:spPr>
                <a:xfrm flipH="1">
                  <a:off x="7456217" y="217899"/>
                  <a:ext cx="551554" cy="98614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>
                  <a:endCxn id="75" idx="6"/>
                </p:cNvCxnSpPr>
                <p:nvPr/>
              </p:nvCxnSpPr>
              <p:spPr>
                <a:xfrm flipH="1">
                  <a:off x="8092638" y="752953"/>
                  <a:ext cx="246191" cy="16578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>
                  <a:endCxn id="77" idx="7"/>
                </p:cNvCxnSpPr>
                <p:nvPr/>
              </p:nvCxnSpPr>
              <p:spPr>
                <a:xfrm flipH="1">
                  <a:off x="7331815" y="302873"/>
                  <a:ext cx="712813" cy="797694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7999765" y="4415176"/>
                <a:ext cx="12844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Atomit</a:t>
                </a:r>
              </a:p>
              <a:p>
                <a:r>
                  <a:rPr lang="fi-FI" sz="600" dirty="0" smtClean="0"/>
                  <a:t> </a:t>
                </a:r>
              </a:p>
              <a:p>
                <a:r>
                  <a:rPr lang="fi-FI" dirty="0"/>
                  <a:t> </a:t>
                </a:r>
                <a:r>
                  <a:rPr lang="fi-FI" dirty="0" smtClean="0"/>
                  <a:t>   </a:t>
                </a:r>
                <a:r>
                  <a:rPr lang="fi-FI" dirty="0" err="1" smtClean="0"/>
                  <a:t>Alkeis</a:t>
                </a:r>
                <a:r>
                  <a:rPr lang="fi-FI" dirty="0" smtClean="0"/>
                  <a:t>-</a:t>
                </a:r>
              </a:p>
              <a:p>
                <a:r>
                  <a:rPr lang="fi-FI" dirty="0"/>
                  <a:t> </a:t>
                </a:r>
                <a:r>
                  <a:rPr lang="fi-FI" dirty="0" smtClean="0"/>
                  <a:t>   koppi</a:t>
                </a:r>
                <a:endParaRPr lang="fi-FI" dirty="0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40164" y="5868391"/>
            <a:ext cx="2983268" cy="664450"/>
            <a:chOff x="440164" y="5868391"/>
            <a:chExt cx="2983268" cy="664450"/>
          </a:xfrm>
        </p:grpSpPr>
        <p:sp>
          <p:nvSpPr>
            <p:cNvPr id="86" name="TextBox 85"/>
            <p:cNvSpPr txBox="1"/>
            <p:nvPr/>
          </p:nvSpPr>
          <p:spPr>
            <a:xfrm>
              <a:off x="440164" y="6163509"/>
              <a:ext cx="2727041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Valintasäännöt sironnalle</a:t>
              </a:r>
              <a:endParaRPr lang="fi-FI" dirty="0"/>
            </a:p>
          </p:txBody>
        </p:sp>
        <p:sp>
          <p:nvSpPr>
            <p:cNvPr id="87" name="Right Arrow 86"/>
            <p:cNvSpPr/>
            <p:nvPr/>
          </p:nvSpPr>
          <p:spPr>
            <a:xfrm rot="12943011" flipH="1">
              <a:off x="1573519" y="587826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 rot="8944955">
              <a:off x="3043541" y="586839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4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4" y="1780437"/>
            <a:ext cx="8072837" cy="1332000"/>
          </a:xfrm>
        </p:spPr>
        <p:txBody>
          <a:bodyPr/>
          <a:lstStyle/>
          <a:p>
            <a:r>
              <a:rPr lang="fi-FI" dirty="0" smtClean="0"/>
              <a:t>Sironta kidehilasta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592532" y="51300"/>
            <a:ext cx="8983066" cy="6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 err="1" smtClean="0">
                <a:solidFill>
                  <a:srgbClr val="FF7900"/>
                </a:solidFill>
              </a:rPr>
              <a:t>Diffraktiokokeet</a:t>
            </a:r>
            <a:r>
              <a:rPr lang="en-US" sz="2800" b="1" dirty="0" smtClean="0">
                <a:solidFill>
                  <a:srgbClr val="FF7900"/>
                </a:solidFill>
              </a:rPr>
              <a:t>: </a:t>
            </a:r>
            <a:r>
              <a:rPr lang="en-US" sz="2800" b="1" dirty="0" err="1" smtClean="0">
                <a:solidFill>
                  <a:srgbClr val="FF7900"/>
                </a:solidFill>
              </a:rPr>
              <a:t>Röntgen</a:t>
            </a:r>
            <a:r>
              <a:rPr lang="en-US" sz="2800" b="1" dirty="0" smtClean="0">
                <a:solidFill>
                  <a:srgbClr val="FF7900"/>
                </a:solidFill>
              </a:rPr>
              <a:t> </a:t>
            </a:r>
            <a:r>
              <a:rPr lang="en-US" sz="2800" b="1" dirty="0" err="1" smtClean="0">
                <a:solidFill>
                  <a:srgbClr val="FF7900"/>
                </a:solidFill>
              </a:rPr>
              <a:t>säteet</a:t>
            </a:r>
            <a:r>
              <a:rPr lang="en-US" sz="2800" b="1" dirty="0" smtClean="0">
                <a:solidFill>
                  <a:srgbClr val="FF7900"/>
                </a:solidFill>
              </a:rPr>
              <a:t>, </a:t>
            </a:r>
            <a:r>
              <a:rPr lang="en-US" sz="2800" b="1" dirty="0" err="1" smtClean="0">
                <a:solidFill>
                  <a:srgbClr val="FF7900"/>
                </a:solidFill>
              </a:rPr>
              <a:t>neutronit</a:t>
            </a:r>
            <a:r>
              <a:rPr lang="en-US" sz="2800" b="1" dirty="0" smtClean="0">
                <a:solidFill>
                  <a:srgbClr val="FF7900"/>
                </a:solidFill>
              </a:rPr>
              <a:t>, </a:t>
            </a:r>
            <a:r>
              <a:rPr lang="en-US" sz="2800" b="1" dirty="0" err="1" smtClean="0">
                <a:solidFill>
                  <a:srgbClr val="FF7900"/>
                </a:solidFill>
              </a:rPr>
              <a:t>elektronit</a:t>
            </a:r>
            <a:r>
              <a:rPr lang="en-US" sz="2800" b="1" dirty="0" smtClean="0">
                <a:solidFill>
                  <a:srgbClr val="FF7900"/>
                </a:solidFill>
              </a:rPr>
              <a:t>, </a:t>
            </a:r>
            <a:r>
              <a:rPr lang="en-US" sz="2800" b="1" dirty="0" err="1" smtClean="0">
                <a:solidFill>
                  <a:srgbClr val="FF7900"/>
                </a:solidFill>
              </a:rPr>
              <a:t>atomit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22986" y="1078260"/>
            <a:ext cx="4270028" cy="5257453"/>
            <a:chOff x="2411760" y="1268760"/>
            <a:chExt cx="4270028" cy="5257453"/>
          </a:xfrm>
        </p:grpSpPr>
        <p:sp>
          <p:nvSpPr>
            <p:cNvPr id="7" name="TextShape 3"/>
            <p:cNvSpPr txBox="1">
              <a:spLocks noChangeArrowheads="1"/>
            </p:cNvSpPr>
            <p:nvPr/>
          </p:nvSpPr>
          <p:spPr bwMode="auto">
            <a:xfrm>
              <a:off x="5145088" y="6145213"/>
              <a:ext cx="1536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760" y="1268760"/>
              <a:ext cx="4171215" cy="453485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5672" y="1284423"/>
            <a:ext cx="416224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Aallonpituus (0.1-10Å ) ~ hilavakio (1Å) 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75672" y="915091"/>
            <a:ext cx="366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Braggin</a:t>
            </a:r>
            <a:r>
              <a:rPr lang="fi-FI" dirty="0" smtClean="0"/>
              <a:t> sirontaa, jos</a:t>
            </a:r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3381" y="2182930"/>
            <a:ext cx="8600110" cy="1693821"/>
            <a:chOff x="133381" y="2182930"/>
            <a:chExt cx="8600110" cy="169382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10476" y="2182930"/>
              <a:ext cx="3423015" cy="169382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180967" y="2813816"/>
              <a:ext cx="938178" cy="43204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381" y="2554521"/>
              <a:ext cx="46923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Neutronit: 10 meV-1 </a:t>
              </a:r>
              <a:r>
                <a:rPr lang="fi-FI" dirty="0" err="1" smtClean="0"/>
                <a:t>eV</a:t>
              </a:r>
              <a:r>
                <a:rPr lang="fi-FI" dirty="0" smtClean="0"/>
                <a:t> ~ termiset neutronit </a:t>
              </a:r>
              <a:endParaRPr lang="fi-FI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3381" y="1919759"/>
            <a:ext cx="8584260" cy="1693821"/>
            <a:chOff x="133381" y="1919759"/>
            <a:chExt cx="8584260" cy="169382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294626" y="1919759"/>
              <a:ext cx="3423015" cy="16938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494859" y="2776545"/>
              <a:ext cx="938178" cy="432048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381" y="2866421"/>
              <a:ext cx="25315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Elektronit: 10 eV-1 </a:t>
              </a:r>
              <a:r>
                <a:rPr lang="fi-FI" dirty="0" err="1" smtClean="0"/>
                <a:t>keV</a:t>
              </a:r>
              <a:endParaRPr lang="fi-FI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2123" y="2701089"/>
            <a:ext cx="8634776" cy="1693821"/>
            <a:chOff x="112123" y="2701089"/>
            <a:chExt cx="8634776" cy="169382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23884" y="2701089"/>
              <a:ext cx="3423015" cy="169382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457721" y="3668467"/>
              <a:ext cx="1142771" cy="43204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123" y="3189675"/>
              <a:ext cx="44871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He-atomit: </a:t>
              </a:r>
              <a:r>
                <a:rPr lang="fi-FI" dirty="0"/>
                <a:t>10 meV</a:t>
              </a:r>
              <a:r>
                <a:rPr lang="fi-FI" dirty="0" smtClean="0"/>
                <a:t>-1 </a:t>
              </a:r>
              <a:r>
                <a:rPr lang="fi-FI" dirty="0" err="1"/>
                <a:t>eV</a:t>
              </a:r>
              <a:r>
                <a:rPr lang="fi-FI" dirty="0"/>
                <a:t> ~ termiset </a:t>
              </a:r>
              <a:r>
                <a:rPr lang="fi-FI" dirty="0" smtClean="0"/>
                <a:t>atomit </a:t>
              </a:r>
              <a:endParaRPr lang="fi-FI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413" y="1286969"/>
            <a:ext cx="8631078" cy="3240360"/>
            <a:chOff x="102413" y="1286969"/>
            <a:chExt cx="8631078" cy="3240360"/>
          </a:xfrm>
        </p:grpSpPr>
        <p:grpSp>
          <p:nvGrpSpPr>
            <p:cNvPr id="24" name="Group 23"/>
            <p:cNvGrpSpPr/>
            <p:nvPr/>
          </p:nvGrpSpPr>
          <p:grpSpPr>
            <a:xfrm>
              <a:off x="133381" y="1286969"/>
              <a:ext cx="8600110" cy="3240360"/>
              <a:chOff x="133381" y="1286969"/>
              <a:chExt cx="8600110" cy="324036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706530" y="1409285"/>
                <a:ext cx="1080120" cy="432048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493131" y="1286969"/>
                <a:ext cx="3240360" cy="324036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33381" y="2238673"/>
                <a:ext cx="23006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Röntgen: 1-100 </a:t>
                </a:r>
                <a:r>
                  <a:rPr lang="fi-FI" dirty="0" err="1" smtClean="0"/>
                  <a:t>keV</a:t>
                </a:r>
                <a:r>
                  <a:rPr lang="fi-FI" dirty="0" smtClean="0"/>
                  <a:t> </a:t>
                </a:r>
                <a:endParaRPr lang="fi-FI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02413" y="2238451"/>
              <a:ext cx="4604723" cy="130942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Right Arrow 25"/>
            <p:cNvSpPr/>
            <p:nvPr/>
          </p:nvSpPr>
          <p:spPr>
            <a:xfrm rot="14760301" flipH="1">
              <a:off x="558507" y="184021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0288" y="4281865"/>
            <a:ext cx="349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Miksi erilaiset kulmakertoimet? Mistä voitaisiin johtaa?</a:t>
            </a:r>
            <a:endParaRPr lang="fi-FI" dirty="0"/>
          </a:p>
        </p:txBody>
      </p:sp>
      <p:sp>
        <p:nvSpPr>
          <p:cNvPr id="35" name="TextBox 34"/>
          <p:cNvSpPr txBox="1"/>
          <p:nvPr/>
        </p:nvSpPr>
        <p:spPr>
          <a:xfrm>
            <a:off x="228709" y="4281865"/>
            <a:ext cx="41898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Missä tutkimuksissa eri menetelmiä voidaan käyttää?</a:t>
            </a:r>
            <a:endParaRPr lang="fi-FI" dirty="0"/>
          </a:p>
        </p:txBody>
      </p:sp>
      <p:grpSp>
        <p:nvGrpSpPr>
          <p:cNvPr id="37" name="Group 36"/>
          <p:cNvGrpSpPr/>
          <p:nvPr/>
        </p:nvGrpSpPr>
        <p:grpSpPr>
          <a:xfrm>
            <a:off x="81668" y="3669023"/>
            <a:ext cx="4704686" cy="1934521"/>
            <a:chOff x="81668" y="3669023"/>
            <a:chExt cx="4704686" cy="1934521"/>
          </a:xfrm>
        </p:grpSpPr>
        <p:sp>
          <p:nvSpPr>
            <p:cNvPr id="31" name="TextBox 30"/>
            <p:cNvSpPr txBox="1"/>
            <p:nvPr/>
          </p:nvSpPr>
          <p:spPr>
            <a:xfrm>
              <a:off x="81668" y="4126216"/>
              <a:ext cx="4704686" cy="1477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Röntgen: </a:t>
              </a:r>
              <a:r>
                <a:rPr lang="fi-FI" dirty="0" err="1" smtClean="0"/>
                <a:t>bulk</a:t>
              </a:r>
              <a:r>
                <a:rPr lang="fi-FI" dirty="0" smtClean="0"/>
                <a:t>-kiderakenne</a:t>
              </a:r>
            </a:p>
            <a:p>
              <a:r>
                <a:rPr lang="fi-FI" dirty="0" smtClean="0"/>
                <a:t>Neutronit: </a:t>
              </a:r>
              <a:r>
                <a:rPr lang="fi-FI" dirty="0" err="1" smtClean="0"/>
                <a:t>bulk</a:t>
              </a:r>
              <a:r>
                <a:rPr lang="fi-FI" dirty="0" smtClean="0"/>
                <a:t>-kiderakenne, </a:t>
              </a:r>
              <a:r>
                <a:rPr lang="fi-FI" dirty="0" err="1" smtClean="0"/>
                <a:t>fononien</a:t>
              </a:r>
              <a:r>
                <a:rPr lang="fi-FI" dirty="0" smtClean="0"/>
                <a:t> dispersiorelaatiot, magneettiset rakenteet</a:t>
              </a:r>
            </a:p>
            <a:p>
              <a:r>
                <a:rPr lang="fi-FI" dirty="0" smtClean="0"/>
                <a:t>Elektronit: pintatutkimus</a:t>
              </a:r>
            </a:p>
            <a:p>
              <a:r>
                <a:rPr lang="fi-FI" dirty="0" smtClean="0"/>
                <a:t>He-atomit: pintatutkimus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14760301" flipH="1">
              <a:off x="560808" y="377284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18542" y="512650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 Hiukkasilla de </a:t>
            </a:r>
            <a:r>
              <a:rPr lang="fi-FI" dirty="0" err="1" smtClean="0">
                <a:sym typeface="Wingdings" panose="05000000000000000000" pitchFamily="2" charset="2"/>
              </a:rPr>
              <a:t>Broglie</a:t>
            </a:r>
            <a:r>
              <a:rPr lang="fi-FI" dirty="0" smtClean="0">
                <a:sym typeface="Wingdings" panose="05000000000000000000" pitchFamily="2" charset="2"/>
              </a:rPr>
              <a:t> -aallonpituus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4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Röntgensäteiden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tuottaminen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2960" y="1635006"/>
            <a:ext cx="4572000" cy="2345535"/>
            <a:chOff x="1031449" y="1772816"/>
            <a:chExt cx="5356825" cy="2609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772816"/>
              <a:ext cx="5200650" cy="26098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31449" y="3775878"/>
              <a:ext cx="3179285" cy="256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9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http://www.hardhack.org.au/book/export/html/108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45968" y="1144196"/>
            <a:ext cx="3267249" cy="3021826"/>
            <a:chOff x="5363564" y="2950685"/>
            <a:chExt cx="3028152" cy="28076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60000">
              <a:off x="5363564" y="2950685"/>
              <a:ext cx="3003880" cy="28076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164288" y="3302467"/>
              <a:ext cx="1227428" cy="918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7291" y="4676164"/>
            <a:ext cx="790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Suurjännitelähde, jossa katodilta anodille iskeytyvät elektronit tuottavat röntgensäteilyä: </a:t>
            </a:r>
          </a:p>
          <a:p>
            <a:r>
              <a:rPr lang="fi-FI" sz="1400" dirty="0" smtClean="0"/>
              <a:t>1) jarrutussäteilyn (</a:t>
            </a:r>
            <a:r>
              <a:rPr lang="fi-FI" sz="1400" i="1" dirty="0" smtClean="0"/>
              <a:t>Bremsstrahlung</a:t>
            </a:r>
            <a:r>
              <a:rPr lang="fi-FI" sz="1400" dirty="0" smtClean="0"/>
              <a:t>) jatkumo eri aallonpituuksia ja 2) selkeitä intensiteettipiikkejä transitioista, joissa säteily irrottaa sisempien tilojen elektroneja atomeista (ionisaatio) ja elektronien siirtyessä (”pudotessa”) näille tiloille emittoituu tiettyjä aallonpituuksia vastaavia fotoneita </a:t>
            </a:r>
            <a:endParaRPr lang="fi-FI" sz="1400" dirty="0"/>
          </a:p>
        </p:txBody>
      </p:sp>
      <p:sp>
        <p:nvSpPr>
          <p:cNvPr id="13" name="Oval 12"/>
          <p:cNvSpPr/>
          <p:nvPr/>
        </p:nvSpPr>
        <p:spPr>
          <a:xfrm>
            <a:off x="7228515" y="2928841"/>
            <a:ext cx="320718" cy="31255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1</a:t>
            </a:r>
            <a:endParaRPr lang="fi-FI" sz="1400" dirty="0"/>
          </a:p>
        </p:txBody>
      </p:sp>
      <p:sp>
        <p:nvSpPr>
          <p:cNvPr id="14" name="Oval 13"/>
          <p:cNvSpPr/>
          <p:nvPr/>
        </p:nvSpPr>
        <p:spPr>
          <a:xfrm>
            <a:off x="6244001" y="1797110"/>
            <a:ext cx="320718" cy="31255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1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481675" y="50016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Synkrotronit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" y="637011"/>
            <a:ext cx="6284937" cy="4855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5892735"/>
            <a:ext cx="476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hlinkClick r:id="rId3"/>
              </a:rPr>
              <a:t>http://www.esrf.eu/about/synchrotron-science/synchrotron</a:t>
            </a:r>
            <a:endParaRPr lang="fi-FI" sz="1400" dirty="0"/>
          </a:p>
        </p:txBody>
      </p:sp>
      <p:sp>
        <p:nvSpPr>
          <p:cNvPr id="8" name="Rectangle 7"/>
          <p:cNvSpPr/>
          <p:nvPr/>
        </p:nvSpPr>
        <p:spPr>
          <a:xfrm>
            <a:off x="208483" y="5354651"/>
            <a:ext cx="32221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/>
              <a:t>http://geographyfieldwork.com/SynchrotronWorks.htm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9289" y="277141"/>
            <a:ext cx="3173506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Elektronit kiihdytetään lähes valon nopeuteen ja pakotetaan muuttamaan kulkusuuntaa magneeteissa.</a:t>
            </a:r>
            <a:endParaRPr lang="fi-FI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57963" y="1602800"/>
            <a:ext cx="3034832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I</a:t>
            </a:r>
            <a:r>
              <a:rPr lang="fi-FI" sz="1400" dirty="0" smtClean="0"/>
              <a:t>ntensiivinen ja fokusoitunut </a:t>
            </a:r>
            <a:r>
              <a:rPr lang="fi-FI" sz="1400" dirty="0" err="1" smtClean="0"/>
              <a:t>Röngen</a:t>
            </a:r>
            <a:r>
              <a:rPr lang="fi-FI" sz="1400" dirty="0" smtClean="0"/>
              <a:t> suihku, jonka jatkuvasta </a:t>
            </a:r>
            <a:r>
              <a:rPr lang="fi-FI" sz="1400" dirty="0" err="1" smtClean="0"/>
              <a:t>spekristä</a:t>
            </a:r>
            <a:r>
              <a:rPr lang="fi-FI" sz="1400" dirty="0" smtClean="0"/>
              <a:t> voidaan </a:t>
            </a:r>
            <a:r>
              <a:rPr lang="fi-FI" sz="1400" dirty="0" err="1" smtClean="0"/>
              <a:t>monokromatisoida</a:t>
            </a:r>
            <a:r>
              <a:rPr lang="fi-FI" sz="1400" dirty="0" smtClean="0"/>
              <a:t> halutun energian suihku.</a:t>
            </a:r>
            <a:endParaRPr lang="fi-FI" sz="1400" dirty="0"/>
          </a:p>
        </p:txBody>
      </p:sp>
      <p:sp>
        <p:nvSpPr>
          <p:cNvPr id="11" name="Right Arrow 10"/>
          <p:cNvSpPr/>
          <p:nvPr/>
        </p:nvSpPr>
        <p:spPr>
          <a:xfrm rot="14760301" flipH="1">
            <a:off x="6576667" y="1236395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5693134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029387" y="6582304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930428" y="41461"/>
            <a:ext cx="7988300" cy="53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Röntgensironta</a:t>
            </a:r>
            <a:r>
              <a:rPr lang="en-US" sz="3200" b="1" dirty="0" smtClean="0">
                <a:solidFill>
                  <a:srgbClr val="FF7900"/>
                </a:solidFill>
              </a:rPr>
              <a:t>, </a:t>
            </a:r>
            <a:r>
              <a:rPr lang="en-US" sz="3200" b="1" dirty="0" err="1" smtClean="0">
                <a:solidFill>
                  <a:srgbClr val="FF7900"/>
                </a:solidFill>
              </a:rPr>
              <a:t>atomin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muototekijä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4545" y="520164"/>
            <a:ext cx="9019455" cy="2395289"/>
            <a:chOff x="338089" y="509669"/>
            <a:chExt cx="9019455" cy="2395289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743443"/>
                </p:ext>
              </p:extLst>
            </p:nvPr>
          </p:nvGraphicFramePr>
          <p:xfrm>
            <a:off x="499507" y="1032492"/>
            <a:ext cx="5102225" cy="111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00" name="Equation" r:id="rId3" imgW="2984400" imgH="583920" progId="Equation.DSMT4">
                    <p:embed/>
                  </p:oleObj>
                </mc:Choice>
                <mc:Fallback>
                  <p:oleObj name="Equation" r:id="rId3" imgW="2984400" imgH="583920" progId="Equation.DSMT4">
                    <p:embed/>
                    <p:pic>
                      <p:nvPicPr>
                        <p:cNvPr id="7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07" y="1032492"/>
                          <a:ext cx="5102225" cy="111601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426252" y="509669"/>
              <a:ext cx="8931292" cy="922113"/>
              <a:chOff x="4039958" y="4503761"/>
              <a:chExt cx="8931292" cy="92211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039958" y="4503761"/>
                <a:ext cx="8931292" cy="922113"/>
                <a:chOff x="4039958" y="4503761"/>
                <a:chExt cx="8931292" cy="922113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9201053" y="4503761"/>
                  <a:ext cx="377019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Elektronitiheyden Fourier-muunnos = Atomin muototekijä</a:t>
                  </a:r>
                </a:p>
              </p:txBody>
            </p:sp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62783744"/>
                    </p:ext>
                  </p:extLst>
                </p:nvPr>
              </p:nvGraphicFramePr>
              <p:xfrm>
                <a:off x="6758445" y="5014712"/>
                <a:ext cx="847725" cy="4111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601" name="Equation" r:id="rId5" imgW="495000" imgH="241200" progId="Equation.DSMT4">
                        <p:embed/>
                      </p:oleObj>
                    </mc:Choice>
                    <mc:Fallback>
                      <p:oleObj name="Equation" r:id="rId5" imgW="495000" imgH="241200" progId="Equation.DSMT4">
                        <p:embed/>
                        <p:pic>
                          <p:nvPicPr>
                            <p:cNvPr id="87" name="Object 8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58445" y="5014712"/>
                              <a:ext cx="847725" cy="41116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4" name="TextBox 53"/>
                <p:cNvSpPr txBox="1"/>
                <p:nvPr/>
              </p:nvSpPr>
              <p:spPr>
                <a:xfrm>
                  <a:off x="4039958" y="4614258"/>
                  <a:ext cx="3770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dirty="0" smtClean="0"/>
                    <a:t>Aallon amplitudi detektorissa</a:t>
                  </a:r>
                </a:p>
              </p:txBody>
            </p:sp>
          </p:grpSp>
          <p:cxnSp>
            <p:nvCxnSpPr>
              <p:cNvPr id="9" name="Straight Arrow Connector 8"/>
              <p:cNvCxnSpPr>
                <a:stCxn id="10" idx="1"/>
              </p:cNvCxnSpPr>
              <p:nvPr/>
            </p:nvCxnSpPr>
            <p:spPr>
              <a:xfrm flipH="1">
                <a:off x="8273788" y="4826927"/>
                <a:ext cx="927265" cy="40113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38089" y="2125632"/>
              <a:ext cx="1859192" cy="779326"/>
              <a:chOff x="3951795" y="5995367"/>
              <a:chExt cx="1859192" cy="779326"/>
            </a:xfrm>
          </p:grpSpPr>
          <p:sp>
            <p:nvSpPr>
              <p:cNvPr id="19" name="Left Brace 18"/>
              <p:cNvSpPr/>
              <p:nvPr/>
            </p:nvSpPr>
            <p:spPr>
              <a:xfrm rot="16200000">
                <a:off x="5025907" y="5686678"/>
                <a:ext cx="222530" cy="839907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51795" y="6403389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Laue</a:t>
                </a:r>
                <a:r>
                  <a:rPr lang="fi-FI" dirty="0" smtClean="0"/>
                  <a:t>-ehto</a:t>
                </a:r>
                <a:endParaRPr lang="fi-FI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4619737" y="6168051"/>
                <a:ext cx="348263" cy="3089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1975827"/>
                  </p:ext>
                </p:extLst>
              </p:nvPr>
            </p:nvGraphicFramePr>
            <p:xfrm>
              <a:off x="5139475" y="6363530"/>
              <a:ext cx="671512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02" name="Equation" r:id="rId7" imgW="393480" imgH="241200" progId="Equation.DSMT4">
                      <p:embed/>
                    </p:oleObj>
                  </mc:Choice>
                  <mc:Fallback>
                    <p:oleObj name="Equation" r:id="rId7" imgW="393480" imgH="241200" progId="Equation.DSMT4">
                      <p:embed/>
                      <p:pic>
                        <p:nvPicPr>
                          <p:cNvPr id="85" name="Object 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9475" y="6363530"/>
                            <a:ext cx="671512" cy="41116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" name="Group 24"/>
            <p:cNvGrpSpPr/>
            <p:nvPr/>
          </p:nvGrpSpPr>
          <p:grpSpPr>
            <a:xfrm>
              <a:off x="2013565" y="2125632"/>
              <a:ext cx="3255820" cy="724706"/>
              <a:chOff x="5627271" y="5995367"/>
              <a:chExt cx="3255820" cy="724706"/>
            </a:xfrm>
          </p:grpSpPr>
          <p:sp>
            <p:nvSpPr>
              <p:cNvPr id="27" name="Left Brace 26"/>
              <p:cNvSpPr/>
              <p:nvPr/>
            </p:nvSpPr>
            <p:spPr>
              <a:xfrm rot="16200000">
                <a:off x="7126202" y="4496436"/>
                <a:ext cx="226882" cy="3224743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36486" y="6350741"/>
                <a:ext cx="1646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Rakennetekijä</a:t>
                </a:r>
                <a:endParaRPr lang="fi-FI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420465" y="6197001"/>
                <a:ext cx="469880" cy="2128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316143" y="2419103"/>
            <a:ext cx="6227416" cy="4276812"/>
            <a:chOff x="316143" y="2419103"/>
            <a:chExt cx="6227416" cy="4276812"/>
          </a:xfrm>
        </p:grpSpPr>
        <p:grpSp>
          <p:nvGrpSpPr>
            <p:cNvPr id="48" name="Group 47"/>
            <p:cNvGrpSpPr/>
            <p:nvPr/>
          </p:nvGrpSpPr>
          <p:grpSpPr>
            <a:xfrm>
              <a:off x="316143" y="3317136"/>
              <a:ext cx="3030307" cy="3378779"/>
              <a:chOff x="5654140" y="3449332"/>
              <a:chExt cx="3030307" cy="3378779"/>
            </a:xfrm>
          </p:grpSpPr>
          <p:pic>
            <p:nvPicPr>
              <p:cNvPr id="30" name="Picture 4" descr="Z:\CUP\1_Typescript\SIDEBOTTOM\Jpeg\Chapter-05\SIDEBOTTOM__Fig 5.7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654140" y="3449332"/>
                <a:ext cx="2906660" cy="33787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7849534"/>
                  </p:ext>
                </p:extLst>
              </p:nvPr>
            </p:nvGraphicFramePr>
            <p:xfrm>
              <a:off x="6720710" y="3532621"/>
              <a:ext cx="1963737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03" name="Equation" r:id="rId10" imgW="1536480" imgH="406080" progId="Equation.DSMT4">
                      <p:embed/>
                    </p:oleObj>
                  </mc:Choice>
                  <mc:Fallback>
                    <p:oleObj name="Equation" r:id="rId10" imgW="1536480" imgH="406080" progId="Equation.DSMT4">
                      <p:embed/>
                      <p:pic>
                        <p:nvPicPr>
                          <p:cNvPr id="15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0710" y="3532621"/>
                            <a:ext cx="1963737" cy="520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6" name="Group 35"/>
              <p:cNvGrpSpPr/>
              <p:nvPr/>
            </p:nvGrpSpPr>
            <p:grpSpPr>
              <a:xfrm>
                <a:off x="7234714" y="4058317"/>
                <a:ext cx="1317814" cy="1301072"/>
                <a:chOff x="7698154" y="4502991"/>
                <a:chExt cx="1130791" cy="109732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7698154" y="4908061"/>
                  <a:ext cx="914400" cy="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7698154" y="4908061"/>
                  <a:ext cx="762000" cy="60960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8460154" y="4908061"/>
                  <a:ext cx="152400" cy="6096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2130094"/>
                    </p:ext>
                  </p:extLst>
                </p:nvPr>
              </p:nvGraphicFramePr>
              <p:xfrm>
                <a:off x="8230967" y="4502991"/>
                <a:ext cx="239713" cy="3714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604" name="Equation" r:id="rId12" imgW="139680" imgH="215640" progId="Equation.DSMT4">
                        <p:embed/>
                      </p:oleObj>
                    </mc:Choice>
                    <mc:Fallback>
                      <p:oleObj name="Equation" r:id="rId12" imgW="139680" imgH="215640" progId="Equation.DSMT4">
                        <p:embed/>
                        <p:pic>
                          <p:nvPicPr>
                            <p:cNvPr id="25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30967" y="4502991"/>
                              <a:ext cx="239713" cy="3714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5788396"/>
                    </p:ext>
                  </p:extLst>
                </p:nvPr>
              </p:nvGraphicFramePr>
              <p:xfrm>
                <a:off x="7896050" y="5228841"/>
                <a:ext cx="282575" cy="3714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605" name="Equation" r:id="rId14" imgW="164880" imgH="215640" progId="Equation.DSMT4">
                        <p:embed/>
                      </p:oleObj>
                    </mc:Choice>
                    <mc:Fallback>
                      <p:oleObj name="Equation" r:id="rId14" imgW="164880" imgH="215640" progId="Equation.DSMT4">
                        <p:embed/>
                        <p:pic>
                          <p:nvPicPr>
                            <p:cNvPr id="26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96050" y="5228841"/>
                              <a:ext cx="282575" cy="3714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8611458" y="5101735"/>
                <a:ext cx="217487" cy="3508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606" name="Kaava" r:id="rId16" imgW="126835" imgH="202936" progId="Equation.3">
                        <p:embed/>
                      </p:oleObj>
                    </mc:Choice>
                    <mc:Fallback>
                      <p:oleObj name="Kaava" r:id="rId16" imgW="126835" imgH="202936" progId="Equation.3">
                        <p:embed/>
                        <p:pic>
                          <p:nvPicPr>
                            <p:cNvPr id="27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11458" y="5101735"/>
                              <a:ext cx="217487" cy="3508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5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0177085"/>
                    </p:ext>
                  </p:extLst>
                </p:nvPr>
              </p:nvGraphicFramePr>
              <p:xfrm>
                <a:off x="8002367" y="4906216"/>
                <a:ext cx="369888" cy="3063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2607" name="Equation" r:id="rId18" imgW="215640" imgH="177480" progId="Equation.DSMT4">
                        <p:embed/>
                      </p:oleObj>
                    </mc:Choice>
                    <mc:Fallback>
                      <p:oleObj name="Equation" r:id="rId18" imgW="215640" imgH="17748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02367" y="4906216"/>
                              <a:ext cx="369888" cy="3063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3930146"/>
                </p:ext>
              </p:extLst>
            </p:nvPr>
          </p:nvGraphicFramePr>
          <p:xfrm>
            <a:off x="5392621" y="2976798"/>
            <a:ext cx="1150938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08" name="Equation" r:id="rId20" imgW="672840" imgH="241200" progId="Equation.DSMT4">
                    <p:embed/>
                  </p:oleObj>
                </mc:Choice>
                <mc:Fallback>
                  <p:oleObj name="Equation" r:id="rId20" imgW="672840" imgH="2412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2621" y="2976798"/>
                          <a:ext cx="1150938" cy="4111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ight Arrow 50"/>
            <p:cNvSpPr/>
            <p:nvPr/>
          </p:nvSpPr>
          <p:spPr>
            <a:xfrm rot="13950320" flipH="1">
              <a:off x="5248159" y="252292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411" y="3471370"/>
            <a:ext cx="4220378" cy="2963594"/>
            <a:chOff x="4571411" y="3471370"/>
            <a:chExt cx="4220378" cy="2963594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459065"/>
                </p:ext>
              </p:extLst>
            </p:nvPr>
          </p:nvGraphicFramePr>
          <p:xfrm>
            <a:off x="5939020" y="3934673"/>
            <a:ext cx="15636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09" name="Equation" r:id="rId22" imgW="914400" imgH="279360" progId="Equation.DSMT4">
                    <p:embed/>
                  </p:oleObj>
                </mc:Choice>
                <mc:Fallback>
                  <p:oleObj name="Equation" r:id="rId22" imgW="914400" imgH="27936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9020" y="3934673"/>
                          <a:ext cx="1563687" cy="4762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4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4571411" y="4957636"/>
              <a:ext cx="4220378" cy="1477328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Sironta raskaista atomeista peittää sironnan kevyistä atomeista. </a:t>
              </a:r>
            </a:p>
            <a:p>
              <a:r>
                <a:rPr lang="fi-FI" dirty="0" smtClean="0"/>
                <a:t>Vaikea havaita vetyä. Vaikea erottaa periodisen taulun vierekkäisiä atomeita toisistaan.</a:t>
              </a:r>
              <a:endParaRPr lang="fi-FI" dirty="0"/>
            </a:p>
          </p:txBody>
        </p:sp>
        <p:sp>
          <p:nvSpPr>
            <p:cNvPr id="52" name="Right Arrow 51"/>
            <p:cNvSpPr/>
            <p:nvPr/>
          </p:nvSpPr>
          <p:spPr>
            <a:xfrm rot="13950320" flipH="1">
              <a:off x="5839472" y="357519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 rot="13950320" flipH="1">
              <a:off x="6207366" y="459815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5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340" y="5693134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010688" y="6459522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extShape 3"/>
          <p:cNvSpPr txBox="1">
            <a:spLocks noChangeArrowheads="1"/>
          </p:cNvSpPr>
          <p:nvPr/>
        </p:nvSpPr>
        <p:spPr bwMode="auto">
          <a:xfrm>
            <a:off x="5145088" y="6145213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7" name="TextShape 4"/>
          <p:cNvSpPr txBox="1">
            <a:spLocks noChangeArrowheads="1"/>
          </p:cNvSpPr>
          <p:nvPr/>
        </p:nvSpPr>
        <p:spPr bwMode="auto">
          <a:xfrm>
            <a:off x="6858000" y="6145213"/>
            <a:ext cx="1703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8" name="TextShape 2"/>
          <p:cNvSpPr txBox="1">
            <a:spLocks noChangeArrowheads="1"/>
          </p:cNvSpPr>
          <p:nvPr/>
        </p:nvSpPr>
        <p:spPr bwMode="auto">
          <a:xfrm>
            <a:off x="476529" y="1277074"/>
            <a:ext cx="79883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US" altLang="fi-FI"/>
          </a:p>
          <a:p>
            <a:pPr eaLnBrk="1" hangingPunct="1"/>
            <a:endParaRPr lang="en-US" altLang="fi-FI"/>
          </a:p>
          <a:p>
            <a:pPr eaLnBrk="1" hangingPunct="1"/>
            <a:endParaRPr lang="en-US" altLang="fi-FI"/>
          </a:p>
          <a:p>
            <a:pPr eaLnBrk="1" hangingPunct="1"/>
            <a:endParaRPr lang="en-US" altLang="fi-FI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15419" y="673658"/>
            <a:ext cx="4614409" cy="221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fi-FI" altLang="fi-FI" dirty="0"/>
              <a:t>Vuorovaikutus ensisijaisesti ytimien </a:t>
            </a:r>
            <a:r>
              <a:rPr lang="fi-FI" altLang="fi-FI" dirty="0" smtClean="0"/>
              <a:t>kanssa</a:t>
            </a:r>
          </a:p>
          <a:p>
            <a:pPr eaLnBrk="1" hangingPunct="1"/>
            <a:r>
              <a:rPr lang="fi-FI" altLang="fi-FI" sz="900" dirty="0"/>
              <a:t> </a:t>
            </a:r>
          </a:p>
          <a:p>
            <a:pPr marL="285750" indent="-285750" eaLnBrk="1" hangingPunct="1"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fi-FI" altLang="fi-FI" dirty="0"/>
              <a:t>L</a:t>
            </a:r>
            <a:r>
              <a:rPr lang="fi-FI" altLang="fi-FI" dirty="0" smtClean="0"/>
              <a:t>aitteet </a:t>
            </a:r>
            <a:r>
              <a:rPr lang="fi-FI" altLang="fi-FI" dirty="0"/>
              <a:t>suuria &amp; kalliita (neutronilähde</a:t>
            </a:r>
            <a:r>
              <a:rPr lang="fi-FI" altLang="fi-FI" dirty="0" smtClean="0"/>
              <a:t>!)</a:t>
            </a:r>
          </a:p>
          <a:p>
            <a:pPr eaLnBrk="1" hangingPunct="1">
              <a:buClr>
                <a:srgbClr val="00B0F0"/>
              </a:buClr>
              <a:buSzPct val="125000"/>
            </a:pPr>
            <a:r>
              <a:rPr lang="fi-FI" altLang="fi-FI" sz="1000" dirty="0" smtClean="0"/>
              <a:t> </a:t>
            </a:r>
          </a:p>
          <a:p>
            <a:pPr marL="285750" indent="-285750" eaLnBrk="1" hangingPunct="1"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fi-FI" altLang="fi-FI" dirty="0"/>
              <a:t>E</a:t>
            </a:r>
            <a:r>
              <a:rPr lang="fi-FI" altLang="fi-FI" dirty="0" smtClean="0"/>
              <a:t>nergiahajonta </a:t>
            </a:r>
            <a:r>
              <a:rPr lang="fi-FI" altLang="fi-FI" dirty="0"/>
              <a:t>suuri, matala </a:t>
            </a:r>
            <a:r>
              <a:rPr lang="fi-FI" altLang="fi-FI" dirty="0" smtClean="0"/>
              <a:t>intensiteetti </a:t>
            </a:r>
          </a:p>
          <a:p>
            <a:pPr eaLnBrk="1" hangingPunct="1">
              <a:buClr>
                <a:srgbClr val="00B0F0"/>
              </a:buClr>
              <a:buSzPct val="125000"/>
            </a:pPr>
            <a:r>
              <a:rPr lang="fi-FI" altLang="fi-FI" sz="1000" dirty="0" smtClean="0"/>
              <a:t> </a:t>
            </a:r>
          </a:p>
          <a:p>
            <a:pPr marL="285750" indent="-285750" eaLnBrk="1" hangingPunct="1"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fi-FI" altLang="fi-FI" dirty="0" smtClean="0"/>
              <a:t>Ytimen neutronisieppaus mahdollinen     (</a:t>
            </a:r>
            <a:r>
              <a:rPr lang="fi-FI" altLang="fi-FI" baseline="30000" dirty="0"/>
              <a:t>3</a:t>
            </a:r>
            <a:r>
              <a:rPr lang="fi-FI" altLang="fi-FI" dirty="0"/>
              <a:t>He, vanadium…) </a:t>
            </a:r>
          </a:p>
          <a:p>
            <a:pPr eaLnBrk="1" hangingPunct="1">
              <a:lnSpc>
                <a:spcPct val="120000"/>
              </a:lnSpc>
            </a:pPr>
            <a:endParaRPr lang="fi-FI" altLang="fi-FI" sz="1600" dirty="0"/>
          </a:p>
        </p:txBody>
      </p:sp>
      <p:sp>
        <p:nvSpPr>
          <p:cNvPr id="10" name="TextShape 1"/>
          <p:cNvSpPr txBox="1">
            <a:spLocks noChangeArrowheads="1"/>
          </p:cNvSpPr>
          <p:nvPr/>
        </p:nvSpPr>
        <p:spPr bwMode="auto">
          <a:xfrm>
            <a:off x="3054403" y="11116"/>
            <a:ext cx="3236670" cy="5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Neutronisironta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077" y="2953026"/>
            <a:ext cx="3236035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Vaikutusalan vaihtelu ~</a:t>
            </a:r>
            <a:r>
              <a:rPr lang="fi-FI" dirty="0" err="1" smtClean="0"/>
              <a:t>dekadi</a:t>
            </a:r>
            <a:r>
              <a:rPr lang="fi-FI" dirty="0" smtClean="0"/>
              <a:t>   </a:t>
            </a:r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smtClean="0"/>
              <a:t>Vierekkäisen varausluvun atomit erottuvat </a:t>
            </a:r>
            <a:endParaRPr lang="fi-FI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83007" y="6482493"/>
            <a:ext cx="3756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fi-FI" altLang="fi-FI" sz="1200" i="1" dirty="0" smtClean="0"/>
              <a:t>European </a:t>
            </a:r>
            <a:r>
              <a:rPr lang="fi-FI" altLang="fi-FI" sz="1200" i="1" dirty="0" err="1" smtClean="0"/>
              <a:t>Spallation</a:t>
            </a:r>
            <a:r>
              <a:rPr lang="fi-FI" altLang="fi-FI" sz="1200" i="1" dirty="0" smtClean="0"/>
              <a:t> </a:t>
            </a:r>
            <a:r>
              <a:rPr lang="fi-FI" altLang="fi-FI" sz="1200" i="1" dirty="0" err="1" smtClean="0"/>
              <a:t>Source</a:t>
            </a:r>
            <a:r>
              <a:rPr lang="fi-FI" altLang="fi-FI" sz="1200" i="1" dirty="0" smtClean="0"/>
              <a:t> (ESS), Lund, rakenteilla</a:t>
            </a:r>
            <a:endParaRPr lang="en-US" altLang="fi-FI" sz="12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63" y="3977685"/>
            <a:ext cx="4339168" cy="2440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99" y="514109"/>
            <a:ext cx="3806232" cy="2956173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79922" y="3531559"/>
            <a:ext cx="39322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fi-FI" altLang="fi-FI" sz="1200" i="1" dirty="0" err="1" smtClean="0"/>
              <a:t>Triga</a:t>
            </a:r>
            <a:r>
              <a:rPr lang="fi-FI" altLang="fi-FI" sz="1200" i="1" dirty="0" smtClean="0"/>
              <a:t> Mark II tutkimusreaktori, toimi myös Otaniemessä</a:t>
            </a:r>
            <a:endParaRPr lang="en-US" altLang="fi-FI" sz="12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5077" y="4189078"/>
            <a:ext cx="3424011" cy="1812354"/>
            <a:chOff x="205077" y="4189078"/>
            <a:chExt cx="3424011" cy="1812354"/>
          </a:xfrm>
        </p:grpSpPr>
        <p:sp>
          <p:nvSpPr>
            <p:cNvPr id="12" name="TextBox 11"/>
            <p:cNvSpPr txBox="1"/>
            <p:nvPr/>
          </p:nvSpPr>
          <p:spPr>
            <a:xfrm>
              <a:off x="205077" y="4189078"/>
              <a:ext cx="3424011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Neutronien sirontavaikutusalat kevyille atomeille suuria. </a:t>
              </a:r>
              <a:endParaRPr lang="fi-FI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077" y="5355101"/>
              <a:ext cx="3424011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Vedyn havaitseminen kiinteissä ja biologisissa aineissa</a:t>
              </a:r>
              <a:endParaRPr lang="fi-FI" dirty="0"/>
            </a:p>
          </p:txBody>
        </p:sp>
        <p:sp>
          <p:nvSpPr>
            <p:cNvPr id="19" name="Right Arrow 18"/>
            <p:cNvSpPr/>
            <p:nvPr/>
          </p:nvSpPr>
          <p:spPr>
            <a:xfrm rot="13143670" flipH="1">
              <a:off x="1240345" y="500913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13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5693134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grpSp>
        <p:nvGrpSpPr>
          <p:cNvPr id="94" name="Group 93"/>
          <p:cNvGrpSpPr/>
          <p:nvPr/>
        </p:nvGrpSpPr>
        <p:grpSpPr>
          <a:xfrm>
            <a:off x="4031114" y="2790702"/>
            <a:ext cx="5112884" cy="3008234"/>
            <a:chOff x="4031114" y="3668525"/>
            <a:chExt cx="5112884" cy="3008234"/>
          </a:xfrm>
        </p:grpSpPr>
        <p:grpSp>
          <p:nvGrpSpPr>
            <p:cNvPr id="5" name="Group 4"/>
            <p:cNvGrpSpPr/>
            <p:nvPr/>
          </p:nvGrpSpPr>
          <p:grpSpPr>
            <a:xfrm>
              <a:off x="4031114" y="3843171"/>
              <a:ext cx="5112884" cy="2833588"/>
              <a:chOff x="3695385" y="1179192"/>
              <a:chExt cx="5112884" cy="2833588"/>
            </a:xfrm>
          </p:grpSpPr>
          <p:pic>
            <p:nvPicPr>
              <p:cNvPr id="6" name="Sisällön paikkamerkki 5" descr="3dphonons.eps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720" r="-8720"/>
              <a:stretch>
                <a:fillRect/>
              </a:stretch>
            </p:blipFill>
            <p:spPr>
              <a:xfrm>
                <a:off x="3695385" y="1179192"/>
                <a:ext cx="5112884" cy="283358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846220" y="1624021"/>
                <a:ext cx="521435" cy="120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D</a:t>
                </a:r>
                <a:endParaRPr lang="fi-FI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383212" y="1647430"/>
                <a:ext cx="521435" cy="120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D</a:t>
                </a:r>
                <a:endParaRPr lang="fi-FI" dirty="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6998231" y="3668525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FCC:n</a:t>
              </a:r>
              <a:r>
                <a:rPr lang="fi-FI" dirty="0" smtClean="0"/>
                <a:t> 1. </a:t>
              </a:r>
              <a:r>
                <a:rPr lang="fi-FI" dirty="0" err="1" smtClean="0"/>
                <a:t>Bv</a:t>
              </a:r>
              <a:endParaRPr lang="fi-FI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144400" y="5267377"/>
            <a:ext cx="1537200" cy="3816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0" y="5267377"/>
            <a:ext cx="1702800" cy="381600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0" name="TextShape 1"/>
          <p:cNvSpPr txBox="1">
            <a:spLocks noChangeArrowheads="1"/>
          </p:cNvSpPr>
          <p:nvPr/>
        </p:nvSpPr>
        <p:spPr bwMode="auto">
          <a:xfrm>
            <a:off x="270281" y="96048"/>
            <a:ext cx="8956345" cy="54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600" b="1" dirty="0" err="1" smtClean="0">
                <a:solidFill>
                  <a:srgbClr val="FF7900"/>
                </a:solidFill>
              </a:rPr>
              <a:t>Neutronisironnan</a:t>
            </a:r>
            <a:r>
              <a:rPr lang="en-US" sz="2600" b="1" dirty="0" smtClean="0">
                <a:solidFill>
                  <a:srgbClr val="FF7900"/>
                </a:solidFill>
              </a:rPr>
              <a:t> </a:t>
            </a:r>
            <a:r>
              <a:rPr lang="en-US" sz="2600" b="1" dirty="0" err="1" smtClean="0">
                <a:solidFill>
                  <a:srgbClr val="FF7900"/>
                </a:solidFill>
              </a:rPr>
              <a:t>sovelluksia</a:t>
            </a:r>
            <a:r>
              <a:rPr lang="en-US" sz="2600" b="1" dirty="0" smtClean="0">
                <a:solidFill>
                  <a:srgbClr val="FF7900"/>
                </a:solidFill>
              </a:rPr>
              <a:t>: </a:t>
            </a:r>
            <a:r>
              <a:rPr lang="en-US" sz="2600" b="1" dirty="0" err="1" smtClean="0">
                <a:solidFill>
                  <a:srgbClr val="FF7900"/>
                </a:solidFill>
              </a:rPr>
              <a:t>fononien</a:t>
            </a:r>
            <a:r>
              <a:rPr lang="en-US" sz="2600" b="1" dirty="0" smtClean="0">
                <a:solidFill>
                  <a:srgbClr val="FF7900"/>
                </a:solidFill>
              </a:rPr>
              <a:t> </a:t>
            </a:r>
            <a:r>
              <a:rPr lang="en-US" sz="2600" b="1" dirty="0" err="1" smtClean="0">
                <a:solidFill>
                  <a:srgbClr val="FF7900"/>
                </a:solidFill>
              </a:rPr>
              <a:t>dispersiorelaatioiden</a:t>
            </a:r>
            <a:r>
              <a:rPr lang="en-US" sz="2600" b="1" dirty="0" smtClean="0">
                <a:solidFill>
                  <a:srgbClr val="FF7900"/>
                </a:solidFill>
              </a:rPr>
              <a:t> </a:t>
            </a:r>
            <a:r>
              <a:rPr lang="en-US" sz="2600" b="1" dirty="0" err="1" smtClean="0">
                <a:solidFill>
                  <a:srgbClr val="FF7900"/>
                </a:solidFill>
              </a:rPr>
              <a:t>mittaaminen</a:t>
            </a:r>
            <a:endParaRPr lang="en-US" sz="2600" dirty="0"/>
          </a:p>
        </p:txBody>
      </p:sp>
      <p:sp>
        <p:nvSpPr>
          <p:cNvPr id="84" name="TextBox 83"/>
          <p:cNvSpPr txBox="1"/>
          <p:nvPr/>
        </p:nvSpPr>
        <p:spPr>
          <a:xfrm>
            <a:off x="270281" y="1066438"/>
            <a:ext cx="349967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err="1" smtClean="0"/>
              <a:t>Fononien</a:t>
            </a:r>
            <a:r>
              <a:rPr lang="fi-FI" dirty="0" smtClean="0"/>
              <a:t> energiat ~10-100 </a:t>
            </a:r>
            <a:r>
              <a:rPr lang="fi-FI" dirty="0" err="1" smtClean="0"/>
              <a:t>meV</a:t>
            </a:r>
            <a:endParaRPr lang="fi-FI" dirty="0" smtClean="0"/>
          </a:p>
          <a:p>
            <a:r>
              <a:rPr lang="fi-FI" dirty="0" smtClean="0"/>
              <a:t>k-vektorit ~1/a ~ 1/Å</a:t>
            </a:r>
            <a:endParaRPr lang="fi-FI" dirty="0"/>
          </a:p>
        </p:txBody>
      </p:sp>
      <p:grpSp>
        <p:nvGrpSpPr>
          <p:cNvPr id="92" name="Group 91"/>
          <p:cNvGrpSpPr/>
          <p:nvPr/>
        </p:nvGrpSpPr>
        <p:grpSpPr>
          <a:xfrm>
            <a:off x="93950" y="2249155"/>
            <a:ext cx="3852337" cy="4366252"/>
            <a:chOff x="125344" y="2118519"/>
            <a:chExt cx="3852337" cy="4366252"/>
          </a:xfrm>
        </p:grpSpPr>
        <p:grpSp>
          <p:nvGrpSpPr>
            <p:cNvPr id="90" name="Group 89"/>
            <p:cNvGrpSpPr/>
            <p:nvPr/>
          </p:nvGrpSpPr>
          <p:grpSpPr>
            <a:xfrm>
              <a:off x="164047" y="2457707"/>
              <a:ext cx="3251981" cy="4027064"/>
              <a:chOff x="4722986" y="1078260"/>
              <a:chExt cx="4270028" cy="525745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722986" y="1078260"/>
                <a:ext cx="4270028" cy="5257453"/>
                <a:chOff x="2411760" y="1268760"/>
                <a:chExt cx="4270028" cy="5257453"/>
              </a:xfrm>
            </p:grpSpPr>
            <p:sp>
              <p:nvSpPr>
                <p:cNvPr id="86" name="TextShape 3"/>
                <p:cNvSpPr txBox="1">
                  <a:spLocks noChangeArrowheads="1"/>
                </p:cNvSpPr>
                <p:nvPr/>
              </p:nvSpPr>
              <p:spPr bwMode="auto">
                <a:xfrm>
                  <a:off x="5145088" y="6145213"/>
                  <a:ext cx="15367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endParaRPr lang="en-US"/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11760" y="1268760"/>
                  <a:ext cx="4171215" cy="4534856"/>
                </a:xfrm>
                <a:prstGeom prst="rect">
                  <a:avLst/>
                </a:prstGeom>
              </p:spPr>
            </p:pic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5310476" y="2182930"/>
                <a:ext cx="3423015" cy="16938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6180967" y="2813816"/>
                <a:ext cx="938178" cy="432048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25344" y="2118519"/>
              <a:ext cx="385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Neutroneilla samaa suuruusluokkaa</a:t>
              </a:r>
              <a:endParaRPr lang="fi-FI" dirty="0"/>
            </a:p>
          </p:txBody>
        </p:sp>
      </p:grpSp>
      <p:sp>
        <p:nvSpPr>
          <p:cNvPr id="93" name="Right Arrow 92"/>
          <p:cNvSpPr/>
          <p:nvPr/>
        </p:nvSpPr>
        <p:spPr>
          <a:xfrm rot="14156277" flipH="1">
            <a:off x="1053082" y="1946724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912600" y="1187166"/>
            <a:ext cx="38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Kuvassa alumiinin ja timantin dataa. Kumpi on kumman?</a:t>
            </a:r>
            <a:endParaRPr lang="fi-FI" dirty="0"/>
          </a:p>
        </p:txBody>
      </p:sp>
      <p:grpSp>
        <p:nvGrpSpPr>
          <p:cNvPr id="97" name="Group 96"/>
          <p:cNvGrpSpPr/>
          <p:nvPr/>
        </p:nvGrpSpPr>
        <p:grpSpPr>
          <a:xfrm>
            <a:off x="4664655" y="996943"/>
            <a:ext cx="4033890" cy="2727109"/>
            <a:chOff x="4664655" y="996943"/>
            <a:chExt cx="4033890" cy="2727109"/>
          </a:xfrm>
        </p:grpSpPr>
        <p:sp>
          <p:nvSpPr>
            <p:cNvPr id="81" name="TextBox 80"/>
            <p:cNvSpPr txBox="1"/>
            <p:nvPr/>
          </p:nvSpPr>
          <p:spPr>
            <a:xfrm>
              <a:off x="4975223" y="335472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Alumiini</a:t>
              </a:r>
              <a:endParaRPr lang="fi-FI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44677" y="3354720"/>
              <a:ext cx="99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Timantti</a:t>
              </a:r>
              <a:endParaRPr lang="fi-FI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664655" y="996943"/>
              <a:ext cx="403389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Alumiini: FCC </a:t>
              </a:r>
              <a:r>
                <a:rPr lang="fi-FI" dirty="0" smtClean="0">
                  <a:sym typeface="Wingdings" panose="05000000000000000000" pitchFamily="2" charset="2"/>
                </a:rPr>
                <a:t>vain akustiset moodit</a:t>
              </a:r>
            </a:p>
            <a:p>
              <a:r>
                <a:rPr lang="fi-FI" dirty="0" smtClean="0">
                  <a:sym typeface="Wingdings" panose="05000000000000000000" pitchFamily="2" charset="2"/>
                </a:rPr>
                <a:t>Timantti: </a:t>
              </a:r>
              <a:r>
                <a:rPr lang="fi-FI" dirty="0" err="1" smtClean="0">
                  <a:sym typeface="Wingdings" panose="05000000000000000000" pitchFamily="2" charset="2"/>
                </a:rPr>
                <a:t>FCC+kanta</a:t>
              </a:r>
              <a:r>
                <a:rPr lang="fi-FI" dirty="0" smtClean="0">
                  <a:sym typeface="Wingdings" panose="05000000000000000000" pitchFamily="2" charset="2"/>
                </a:rPr>
                <a:t>  myös optisia</a:t>
              </a:r>
            </a:p>
            <a:p>
              <a:r>
                <a:rPr lang="fi-FI" dirty="0">
                  <a:sym typeface="Wingdings" panose="05000000000000000000" pitchFamily="2" charset="2"/>
                </a:rPr>
                <a:t> </a:t>
              </a:r>
              <a:r>
                <a:rPr lang="fi-FI" dirty="0" smtClean="0">
                  <a:sym typeface="Wingdings" panose="05000000000000000000" pitchFamily="2" charset="2"/>
                </a:rPr>
                <a:t>             moodeja</a:t>
              </a:r>
            </a:p>
            <a:p>
              <a:r>
                <a:rPr lang="fi-FI" dirty="0">
                  <a:sym typeface="Wingdings" panose="05000000000000000000" pitchFamily="2" charset="2"/>
                </a:rPr>
                <a:t> </a:t>
              </a:r>
              <a:r>
                <a:rPr lang="fi-FI" dirty="0" smtClean="0">
                  <a:sym typeface="Wingdings" panose="05000000000000000000" pitchFamily="2" charset="2"/>
                </a:rPr>
                <a:t>             Vahvemmat sidokset </a:t>
              </a:r>
            </a:p>
            <a:p>
              <a:r>
                <a:rPr lang="fi-FI" dirty="0">
                  <a:sym typeface="Wingdings" panose="05000000000000000000" pitchFamily="2" charset="2"/>
                </a:rPr>
                <a:t> </a:t>
              </a:r>
              <a:r>
                <a:rPr lang="fi-FI" dirty="0" smtClean="0">
                  <a:sym typeface="Wingdings" panose="05000000000000000000" pitchFamily="2" charset="2"/>
                </a:rPr>
                <a:t>           korkeammat </a:t>
              </a:r>
              <a:r>
                <a:rPr lang="fi-FI" dirty="0" err="1" smtClean="0">
                  <a:sym typeface="Wingdings" panose="05000000000000000000" pitchFamily="2" charset="2"/>
                </a:rPr>
                <a:t>fononien</a:t>
              </a:r>
              <a:r>
                <a:rPr lang="fi-FI" dirty="0" smtClean="0">
                  <a:sym typeface="Wingdings" panose="05000000000000000000" pitchFamily="2" charset="2"/>
                </a:rPr>
                <a:t> energiat</a:t>
              </a:r>
            </a:p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541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79219" y="1744662"/>
            <a:ext cx="4601484" cy="3733660"/>
            <a:chOff x="4479219" y="1744662"/>
            <a:chExt cx="4601484" cy="3733660"/>
          </a:xfrm>
        </p:grpSpPr>
        <p:grpSp>
          <p:nvGrpSpPr>
            <p:cNvPr id="21" name="Group 20"/>
            <p:cNvGrpSpPr/>
            <p:nvPr/>
          </p:nvGrpSpPr>
          <p:grpSpPr>
            <a:xfrm>
              <a:off x="4479219" y="1744662"/>
              <a:ext cx="4601484" cy="3733660"/>
              <a:chOff x="4592661" y="3175584"/>
              <a:chExt cx="4601484" cy="373366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592661" y="3175584"/>
                <a:ext cx="4601484" cy="3733660"/>
                <a:chOff x="4544291" y="3031278"/>
                <a:chExt cx="4601484" cy="3733660"/>
              </a:xfrm>
            </p:grpSpPr>
            <p:pic>
              <p:nvPicPr>
                <p:cNvPr id="32" name="Picture 31" descr="F766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544291" y="3031278"/>
                  <a:ext cx="4601484" cy="3733660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5278582" y="5458691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MnO</a:t>
                  </a:r>
                  <a:endParaRPr lang="fi-FI" dirty="0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590209" y="3704725"/>
                <a:ext cx="6108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638579" y="5196397"/>
                <a:ext cx="6108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133930" y="4202545"/>
                <a:ext cx="305408" cy="556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201775" y="5652109"/>
                <a:ext cx="305408" cy="556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926471" y="2066253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(111)</a:t>
              </a:r>
              <a:endParaRPr lang="fi-FI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02380" y="381284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(111)</a:t>
              </a:r>
              <a:endParaRPr lang="fi-FI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12237" y="2089137"/>
              <a:ext cx="706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(311)</a:t>
              </a:r>
              <a:endParaRPr lang="fi-FI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81428" y="4380997"/>
              <a:ext cx="706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(311)</a:t>
              </a:r>
              <a:endParaRPr lang="fi-FI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0" y="5693134"/>
            <a:ext cx="9010412" cy="108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430586" y="6555669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35198" y="1509394"/>
            <a:ext cx="3512047" cy="3518986"/>
            <a:chOff x="-69350" y="888524"/>
            <a:chExt cx="3512047" cy="3518986"/>
          </a:xfrm>
        </p:grpSpPr>
        <p:grpSp>
          <p:nvGrpSpPr>
            <p:cNvPr id="14" name="Group 13"/>
            <p:cNvGrpSpPr/>
            <p:nvPr/>
          </p:nvGrpSpPr>
          <p:grpSpPr>
            <a:xfrm>
              <a:off x="173710" y="1665296"/>
              <a:ext cx="3096924" cy="2368653"/>
              <a:chOff x="173710" y="1665296"/>
              <a:chExt cx="3096924" cy="2368653"/>
            </a:xfrm>
          </p:grpSpPr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562794" y="1665296"/>
                <a:ext cx="2707840" cy="2368653"/>
                <a:chOff x="420" y="861"/>
                <a:chExt cx="1350" cy="1090"/>
              </a:xfrm>
            </p:grpSpPr>
            <p:pic>
              <p:nvPicPr>
                <p:cNvPr id="18" name="Picture 17" descr="PDFStudio_2011-10-19_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" y="861"/>
                  <a:ext cx="124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420" y="1014"/>
                  <a:ext cx="258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graphicFrame>
              <p:nvGraphicFramePr>
                <p:cNvPr id="20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50450440"/>
                    </p:ext>
                  </p:extLst>
                </p:nvPr>
              </p:nvGraphicFramePr>
              <p:xfrm>
                <a:off x="1248" y="1781"/>
                <a:ext cx="293" cy="1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53" name="Equation" r:id="rId5" imgW="304560" imgH="177480" progId="Equation.DSMT4">
                        <p:embed/>
                      </p:oleObj>
                    </mc:Choice>
                    <mc:Fallback>
                      <p:oleObj name="Equation" r:id="rId5" imgW="304560" imgH="177480" progId="Equation.DSMT4">
                        <p:embed/>
                        <p:pic>
                          <p:nvPicPr>
                            <p:cNvPr id="2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48" y="1781"/>
                              <a:ext cx="293" cy="17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6" name="TextBox 15"/>
              <p:cNvSpPr txBox="1"/>
              <p:nvPr/>
            </p:nvSpPr>
            <p:spPr>
              <a:xfrm>
                <a:off x="173710" y="1673466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Mn</a:t>
                </a:r>
                <a:r>
                  <a:rPr lang="fi-FI" dirty="0"/>
                  <a:t>-</a:t>
                </a:r>
                <a:r>
                  <a:rPr lang="fi-FI" dirty="0" smtClean="0"/>
                  <a:t>atomi</a:t>
                </a:r>
                <a:endParaRPr lang="fi-FI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9421" y="3669958"/>
                <a:ext cx="276802" cy="161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152501" y="1750046"/>
              <a:ext cx="1865401" cy="2173077"/>
              <a:chOff x="1152501" y="1750046"/>
              <a:chExt cx="1865401" cy="2173077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2175463" y="1750046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V="1">
                <a:off x="2111277" y="2019507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 flipV="1">
                <a:off x="2047091" y="2315046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 flipV="1">
                <a:off x="2500404" y="2793123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 flipV="1">
                <a:off x="2953716" y="3271200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 flipV="1">
                <a:off x="2600694" y="2497584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 flipV="1">
                <a:off x="3017902" y="1997777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 flipV="1">
                <a:off x="1978894" y="3584123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5" name="Line 22"/>
              <p:cNvSpPr>
                <a:spLocks noChangeShapeType="1"/>
              </p:cNvSpPr>
              <p:nvPr/>
            </p:nvSpPr>
            <p:spPr bwMode="auto">
              <a:xfrm flipV="1">
                <a:off x="1583750" y="2836584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 flipV="1">
                <a:off x="1168548" y="2089046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1651947" y="2530180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 flipV="1">
                <a:off x="2047091" y="3271200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2115289" y="2958277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1152501" y="3279892"/>
                <a:ext cx="0" cy="3390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-69350" y="1919546"/>
              <a:ext cx="3113648" cy="2164688"/>
              <a:chOff x="-69350" y="1919546"/>
              <a:chExt cx="3113648" cy="2164688"/>
            </a:xfrm>
          </p:grpSpPr>
          <p:sp>
            <p:nvSpPr>
              <p:cNvPr id="59" name="Oval 9"/>
              <p:cNvSpPr>
                <a:spLocks noChangeArrowheads="1"/>
              </p:cNvSpPr>
              <p:nvPr/>
            </p:nvSpPr>
            <p:spPr bwMode="auto">
              <a:xfrm>
                <a:off x="1056223" y="2767046"/>
                <a:ext cx="180523" cy="1695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0"/>
              <p:cNvSpPr>
                <a:spLocks noChangeArrowheads="1"/>
              </p:cNvSpPr>
              <p:nvPr/>
            </p:nvSpPr>
            <p:spPr bwMode="auto">
              <a:xfrm>
                <a:off x="1440216" y="3518930"/>
                <a:ext cx="180523" cy="1695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582852" y="2580161"/>
                <a:ext cx="409185" cy="2216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69350" y="2256787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O-atomi</a:t>
                </a:r>
              </a:p>
            </p:txBody>
          </p:sp>
          <p:sp>
            <p:nvSpPr>
              <p:cNvPr id="63" name="Oval 9"/>
              <p:cNvSpPr>
                <a:spLocks noChangeArrowheads="1"/>
              </p:cNvSpPr>
              <p:nvPr/>
            </p:nvSpPr>
            <p:spPr bwMode="auto">
              <a:xfrm>
                <a:off x="1926743" y="2982341"/>
                <a:ext cx="180523" cy="1695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1566278" y="2315046"/>
                <a:ext cx="171943" cy="16379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9"/>
              <p:cNvSpPr>
                <a:spLocks noChangeArrowheads="1"/>
              </p:cNvSpPr>
              <p:nvPr/>
            </p:nvSpPr>
            <p:spPr bwMode="auto">
              <a:xfrm>
                <a:off x="1641897" y="1975104"/>
                <a:ext cx="172274" cy="15997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9"/>
              <p:cNvSpPr>
                <a:spLocks noChangeArrowheads="1"/>
              </p:cNvSpPr>
              <p:nvPr/>
            </p:nvSpPr>
            <p:spPr bwMode="auto">
              <a:xfrm>
                <a:off x="2484334" y="1919546"/>
                <a:ext cx="180523" cy="1695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9"/>
              <p:cNvSpPr>
                <a:spLocks noChangeArrowheads="1"/>
              </p:cNvSpPr>
              <p:nvPr/>
            </p:nvSpPr>
            <p:spPr bwMode="auto">
              <a:xfrm>
                <a:off x="2372840" y="2307138"/>
                <a:ext cx="164249" cy="1601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9"/>
              <p:cNvSpPr>
                <a:spLocks noChangeArrowheads="1"/>
              </p:cNvSpPr>
              <p:nvPr/>
            </p:nvSpPr>
            <p:spPr bwMode="auto">
              <a:xfrm>
                <a:off x="2378390" y="3481245"/>
                <a:ext cx="164249" cy="1601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9"/>
              <p:cNvSpPr>
                <a:spLocks noChangeArrowheads="1"/>
              </p:cNvSpPr>
              <p:nvPr/>
            </p:nvSpPr>
            <p:spPr bwMode="auto">
              <a:xfrm>
                <a:off x="2880049" y="2721757"/>
                <a:ext cx="164249" cy="1601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" name="Oval 9"/>
              <p:cNvSpPr>
                <a:spLocks noChangeArrowheads="1"/>
              </p:cNvSpPr>
              <p:nvPr/>
            </p:nvSpPr>
            <p:spPr bwMode="auto">
              <a:xfrm>
                <a:off x="2365081" y="3188599"/>
                <a:ext cx="164249" cy="1601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" name="Oval 9"/>
              <p:cNvSpPr>
                <a:spLocks noChangeArrowheads="1"/>
              </p:cNvSpPr>
              <p:nvPr/>
            </p:nvSpPr>
            <p:spPr bwMode="auto">
              <a:xfrm>
                <a:off x="1540581" y="3237645"/>
                <a:ext cx="164249" cy="1601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Oval 9"/>
              <p:cNvSpPr>
                <a:spLocks noChangeArrowheads="1"/>
              </p:cNvSpPr>
              <p:nvPr/>
            </p:nvSpPr>
            <p:spPr bwMode="auto">
              <a:xfrm>
                <a:off x="2065256" y="2606744"/>
                <a:ext cx="164249" cy="1601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 flipV="1">
                <a:off x="891331" y="3870969"/>
                <a:ext cx="1035412" cy="213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5" name="Line 13"/>
              <p:cNvSpPr>
                <a:spLocks noChangeShapeType="1"/>
              </p:cNvSpPr>
              <p:nvPr/>
            </p:nvSpPr>
            <p:spPr bwMode="auto">
              <a:xfrm flipV="1">
                <a:off x="716220" y="3610200"/>
                <a:ext cx="436281" cy="449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200626" y="4038178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Magneettinen momentti </a:t>
              </a:r>
              <a:endParaRPr lang="fi-FI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3922" y="888524"/>
              <a:ext cx="3018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Antiferromagneettinen </a:t>
              </a:r>
              <a:r>
                <a:rPr lang="fi-FI" dirty="0" err="1" smtClean="0"/>
                <a:t>MnO</a:t>
              </a:r>
              <a:endParaRPr lang="fi-FI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79435" y="5643893"/>
            <a:ext cx="118494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Lämpötila</a:t>
            </a:r>
          </a:p>
          <a:p>
            <a:r>
              <a:rPr lang="fi-FI" dirty="0" smtClean="0"/>
              <a:t>nousee</a:t>
            </a:r>
            <a:endParaRPr lang="fi-FI" dirty="0"/>
          </a:p>
        </p:txBody>
      </p:sp>
      <p:grpSp>
        <p:nvGrpSpPr>
          <p:cNvPr id="55" name="Group 54"/>
          <p:cNvGrpSpPr/>
          <p:nvPr/>
        </p:nvGrpSpPr>
        <p:grpSpPr>
          <a:xfrm>
            <a:off x="626291" y="599405"/>
            <a:ext cx="7612609" cy="652671"/>
            <a:chOff x="538840" y="781756"/>
            <a:chExt cx="7612609" cy="652671"/>
          </a:xfrm>
        </p:grpSpPr>
        <p:sp>
          <p:nvSpPr>
            <p:cNvPr id="12" name="TextBox 11"/>
            <p:cNvSpPr txBox="1"/>
            <p:nvPr/>
          </p:nvSpPr>
          <p:spPr>
            <a:xfrm>
              <a:off x="538840" y="788096"/>
              <a:ext cx="2612578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Neutronilla on magneettinen momentti</a:t>
              </a:r>
              <a:endParaRPr lang="fi-FI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79219" y="781756"/>
              <a:ext cx="3672230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Vuorovaikutus ionien magneettisten momenttien kanssa</a:t>
              </a:r>
              <a:endParaRPr lang="fi-FI" dirty="0"/>
            </a:p>
          </p:txBody>
        </p:sp>
        <p:sp>
          <p:nvSpPr>
            <p:cNvPr id="80" name="Right Arrow 79"/>
            <p:cNvSpPr/>
            <p:nvPr/>
          </p:nvSpPr>
          <p:spPr>
            <a:xfrm rot="10800000" flipH="1">
              <a:off x="4012960" y="101880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Shape 1"/>
          <p:cNvSpPr txBox="1">
            <a:spLocks noChangeArrowheads="1"/>
          </p:cNvSpPr>
          <p:nvPr/>
        </p:nvSpPr>
        <p:spPr bwMode="auto">
          <a:xfrm>
            <a:off x="355905" y="44841"/>
            <a:ext cx="8956345" cy="54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600" b="1" dirty="0" err="1" smtClean="0">
                <a:solidFill>
                  <a:srgbClr val="FF7900"/>
                </a:solidFill>
              </a:rPr>
              <a:t>Neutronisironnan</a:t>
            </a:r>
            <a:r>
              <a:rPr lang="en-US" sz="2600" b="1" dirty="0" smtClean="0">
                <a:solidFill>
                  <a:srgbClr val="FF7900"/>
                </a:solidFill>
              </a:rPr>
              <a:t> </a:t>
            </a:r>
            <a:r>
              <a:rPr lang="en-US" sz="2600" b="1" dirty="0" err="1" smtClean="0">
                <a:solidFill>
                  <a:srgbClr val="FF7900"/>
                </a:solidFill>
              </a:rPr>
              <a:t>sovelluksia</a:t>
            </a:r>
            <a:r>
              <a:rPr lang="en-US" sz="2600" b="1" dirty="0" smtClean="0">
                <a:solidFill>
                  <a:srgbClr val="FF7900"/>
                </a:solidFill>
              </a:rPr>
              <a:t>: </a:t>
            </a:r>
            <a:r>
              <a:rPr lang="en-US" sz="2600" b="1" dirty="0" err="1" smtClean="0">
                <a:solidFill>
                  <a:srgbClr val="FF7900"/>
                </a:solidFill>
              </a:rPr>
              <a:t>magneettiset</a:t>
            </a:r>
            <a:r>
              <a:rPr lang="en-US" sz="2600" b="1" dirty="0" smtClean="0">
                <a:solidFill>
                  <a:srgbClr val="FF7900"/>
                </a:solidFill>
              </a:rPr>
              <a:t> </a:t>
            </a:r>
            <a:r>
              <a:rPr lang="en-US" sz="2600" b="1" dirty="0" err="1" smtClean="0">
                <a:solidFill>
                  <a:srgbClr val="FF7900"/>
                </a:solidFill>
              </a:rPr>
              <a:t>rakenteet</a:t>
            </a:r>
            <a:endParaRPr lang="en-US" sz="26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4242651" y="5643893"/>
            <a:ext cx="1622467" cy="646331"/>
            <a:chOff x="4242651" y="5643893"/>
            <a:chExt cx="1622467" cy="646331"/>
          </a:xfrm>
        </p:grpSpPr>
        <p:sp>
          <p:nvSpPr>
            <p:cNvPr id="82" name="TextBox 81"/>
            <p:cNvSpPr txBox="1"/>
            <p:nvPr/>
          </p:nvSpPr>
          <p:spPr>
            <a:xfrm>
              <a:off x="4720612" y="5643893"/>
              <a:ext cx="1144506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Hilavakio puolittuu</a:t>
              </a:r>
              <a:endParaRPr lang="fi-FI" dirty="0"/>
            </a:p>
          </p:txBody>
        </p:sp>
        <p:sp>
          <p:nvSpPr>
            <p:cNvPr id="85" name="Right Arrow 84"/>
            <p:cNvSpPr/>
            <p:nvPr/>
          </p:nvSpPr>
          <p:spPr>
            <a:xfrm rot="10800000" flipH="1">
              <a:off x="4242651" y="587407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13585" y="5644484"/>
            <a:ext cx="2219260" cy="646331"/>
            <a:chOff x="1713585" y="5644484"/>
            <a:chExt cx="2219260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2149174" y="5644484"/>
              <a:ext cx="1783671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Magneettinen järjestys häviää</a:t>
              </a:r>
              <a:endParaRPr lang="fi-FI" dirty="0"/>
            </a:p>
          </p:txBody>
        </p:sp>
        <p:sp>
          <p:nvSpPr>
            <p:cNvPr id="84" name="Right Arrow 83"/>
            <p:cNvSpPr/>
            <p:nvPr/>
          </p:nvSpPr>
          <p:spPr>
            <a:xfrm rot="10800000" flipH="1">
              <a:off x="1713585" y="587407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165728" y="5643893"/>
            <a:ext cx="2473522" cy="646331"/>
            <a:chOff x="6165728" y="5643893"/>
            <a:chExt cx="2473522" cy="646331"/>
          </a:xfrm>
        </p:grpSpPr>
        <p:sp>
          <p:nvSpPr>
            <p:cNvPr id="83" name="TextBox 82"/>
            <p:cNvSpPr txBox="1"/>
            <p:nvPr/>
          </p:nvSpPr>
          <p:spPr>
            <a:xfrm>
              <a:off x="6629346" y="5643893"/>
              <a:ext cx="2009904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Piikkien välimatkat kasvaa</a:t>
              </a:r>
              <a:endParaRPr lang="fi-FI" dirty="0"/>
            </a:p>
          </p:txBody>
        </p:sp>
        <p:sp>
          <p:nvSpPr>
            <p:cNvPr id="86" name="Right Arrow 85"/>
            <p:cNvSpPr/>
            <p:nvPr/>
          </p:nvSpPr>
          <p:spPr>
            <a:xfrm rot="10800000" flipH="1">
              <a:off x="6165728" y="587407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95217" y="195574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Mikä kideranne?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818021" y="1936641"/>
            <a:ext cx="2018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NaCl kiderakenne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4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Shape 1"/>
          <p:cNvSpPr txBox="1">
            <a:spLocks noChangeArrowheads="1"/>
          </p:cNvSpPr>
          <p:nvPr/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Osaamistavoitteet</a:t>
            </a:r>
            <a:endParaRPr lang="en-US" dirty="0"/>
          </a:p>
        </p:txBody>
      </p:sp>
      <p:sp>
        <p:nvSpPr>
          <p:cNvPr id="8194" name="TextShape 3"/>
          <p:cNvSpPr txBox="1">
            <a:spLocks noChangeArrowheads="1"/>
          </p:cNvSpPr>
          <p:nvPr/>
        </p:nvSpPr>
        <p:spPr bwMode="auto">
          <a:xfrm>
            <a:off x="5145088" y="6145213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8195" name="TextShape 4"/>
          <p:cNvSpPr txBox="1">
            <a:spLocks noChangeArrowheads="1"/>
          </p:cNvSpPr>
          <p:nvPr/>
        </p:nvSpPr>
        <p:spPr bwMode="auto">
          <a:xfrm>
            <a:off x="6858000" y="6145213"/>
            <a:ext cx="1703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497128" y="1272792"/>
            <a:ext cx="81713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25000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/>
              <a:t>Osaat selittää ja johtaa kiteiselle materiaalille aaltojen sironnan konstruktiivisen interferenssin ehdot (Braggin ja Lauen muotoilut</a:t>
            </a:r>
            <a:r>
              <a:rPr lang="fi-FI" dirty="0" smtClean="0"/>
              <a:t>).</a:t>
            </a:r>
            <a:endParaRPr lang="fi-FI" dirty="0"/>
          </a:p>
          <a:p>
            <a:pPr>
              <a:buClr>
                <a:srgbClr val="00B0F0"/>
              </a:buClr>
              <a:buSzPct val="125000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/>
              <a:t>Osaat määrittää rakennetekijän </a:t>
            </a:r>
            <a:r>
              <a:rPr lang="fi-FI" i="1" dirty="0"/>
              <a:t>S</a:t>
            </a:r>
            <a:r>
              <a:rPr lang="fi-FI" dirty="0"/>
              <a:t>(</a:t>
            </a:r>
            <a:r>
              <a:rPr lang="fi-FI" i="1" dirty="0"/>
              <a:t>hkl</a:t>
            </a:r>
            <a:r>
              <a:rPr lang="fi-FI" dirty="0"/>
              <a:t>) ja sironnan valintasäännöt (puuttuvat heijastukset) kuutiollisille </a:t>
            </a:r>
            <a:r>
              <a:rPr lang="fi-FI" dirty="0" smtClean="0"/>
              <a:t>kiderakenteille.</a:t>
            </a:r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soveltaa oppimaasi pulverinäytteiden spektrien tulkintaan.</a:t>
            </a:r>
            <a:endParaRPr lang="fi-FI" dirty="0"/>
          </a:p>
          <a:p>
            <a:pPr>
              <a:buClr>
                <a:srgbClr val="00B0F0"/>
              </a:buClr>
              <a:buSzPct val="125000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/>
              <a:t>Osaat selittää mitä perustavanlaatuisia (= fysikaalisia) ja käytännön mittauksiin liittyviä eroja ja samankaltaisuuksia on </a:t>
            </a:r>
            <a:r>
              <a:rPr lang="fi-FI" dirty="0" smtClean="0"/>
              <a:t>röntgen-, neutroni-, elektroni- ja atomisironnalla.</a:t>
            </a:r>
          </a:p>
        </p:txBody>
      </p:sp>
    </p:spTree>
    <p:extLst>
      <p:ext uri="{BB962C8B-B14F-4D97-AF65-F5344CB8AC3E}">
        <p14:creationId xmlns:p14="http://schemas.microsoft.com/office/powerpoint/2010/main" val="436123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84442"/>
            <a:ext cx="7988300" cy="1081088"/>
          </a:xfrm>
        </p:spPr>
        <p:txBody>
          <a:bodyPr/>
          <a:lstStyle/>
          <a:p>
            <a:r>
              <a:rPr lang="fi-FI" dirty="0" smtClean="0"/>
              <a:t>Sironta kiderakenteista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00" y="1296942"/>
            <a:ext cx="7988300" cy="4135438"/>
          </a:xfrm>
        </p:spPr>
        <p:txBody>
          <a:bodyPr/>
          <a:lstStyle/>
          <a:p>
            <a:r>
              <a:rPr lang="fi-FI" dirty="0" smtClean="0"/>
              <a:t>Aiemmin: </a:t>
            </a:r>
            <a:r>
              <a:rPr lang="fi-FI" dirty="0" err="1" smtClean="0"/>
              <a:t>Fononit</a:t>
            </a:r>
            <a:r>
              <a:rPr lang="fi-FI" dirty="0" smtClean="0"/>
              <a:t> ja elektronitilat kiteissä ovat aaltoja ja niille on käytetty 1D malleja.</a:t>
            </a:r>
          </a:p>
          <a:p>
            <a:r>
              <a:rPr lang="fi-FI" dirty="0" smtClean="0"/>
              <a:t>Seuraavaksi tarkastellaan 3D kiteeseen tulevia ja siellä </a:t>
            </a:r>
            <a:r>
              <a:rPr lang="fi-FI" dirty="0" err="1" smtClean="0"/>
              <a:t>siroavia</a:t>
            </a:r>
            <a:r>
              <a:rPr lang="fi-FI" dirty="0" smtClean="0"/>
              <a:t> aaltoja: röntgensäteily, hiukkassäteily (elektronit, neutronit, atomit). </a:t>
            </a:r>
          </a:p>
          <a:p>
            <a:r>
              <a:rPr lang="fi-FI" dirty="0" smtClean="0"/>
              <a:t>Paljon yhteistä fysiikkaa kiteiden </a:t>
            </a:r>
            <a:r>
              <a:rPr lang="fi-FI" dirty="0" err="1" smtClean="0"/>
              <a:t>fononi</a:t>
            </a:r>
            <a:r>
              <a:rPr lang="fi-FI" dirty="0" smtClean="0"/>
              <a:t>- ja elektronitilojen kanssa. Kaikissa tapauksissa tarkastellaan hilarakenteita ja sovelletaan käänteishilan käsitettä liikemääräavaruudessa.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1827" y="5716037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72628" y="6732587"/>
            <a:ext cx="1544637" cy="125413"/>
          </a:xfrm>
        </p:spPr>
        <p:txBody>
          <a:bodyPr/>
          <a:lstStyle/>
          <a:p>
            <a:pPr>
              <a:defRPr/>
            </a:pPr>
            <a:fld id="{DB00A491-D97B-41B3-81C6-EAD372DAE9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39276" y="54830"/>
            <a:ext cx="7734830" cy="40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800" dirty="0" smtClean="0">
                <a:solidFill>
                  <a:srgbClr val="FF8618"/>
                </a:solidFill>
              </a:rPr>
              <a:t>Mitä tarvitsemme tänään  käänteishiloista?</a:t>
            </a:r>
            <a:endParaRPr lang="fi-FI" sz="2800" dirty="0">
              <a:solidFill>
                <a:srgbClr val="FF8618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8953" y="574361"/>
            <a:ext cx="1957853" cy="2687335"/>
            <a:chOff x="165993" y="574361"/>
            <a:chExt cx="1957853" cy="26873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993" y="1220692"/>
              <a:ext cx="1957853" cy="20410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1151" y="574361"/>
              <a:ext cx="1782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Hilatasot ja hilatasoperheet </a:t>
              </a:r>
              <a:endParaRPr lang="fi-FI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4903" y="2038118"/>
            <a:ext cx="3994164" cy="1320892"/>
            <a:chOff x="1331943" y="2038118"/>
            <a:chExt cx="3994164" cy="1320892"/>
          </a:xfrm>
        </p:grpSpPr>
        <p:grpSp>
          <p:nvGrpSpPr>
            <p:cNvPr id="13" name="Group 12"/>
            <p:cNvGrpSpPr/>
            <p:nvPr/>
          </p:nvGrpSpPr>
          <p:grpSpPr>
            <a:xfrm>
              <a:off x="1499579" y="2038118"/>
              <a:ext cx="3826528" cy="1320892"/>
              <a:chOff x="4219444" y="5305937"/>
              <a:chExt cx="3826528" cy="1320892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67865" y="5974951"/>
              <a:ext cx="1363663" cy="615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60" name="Equation" r:id="rId4" imgW="952200" imgH="431640" progId="Equation.DSMT4">
                      <p:embed/>
                    </p:oleObj>
                  </mc:Choice>
                  <mc:Fallback>
                    <p:oleObj name="Equation" r:id="rId4" imgW="952200" imgH="431640" progId="Equation.DSMT4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7865" y="5974951"/>
                            <a:ext cx="1363663" cy="6159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5394588" y="5305937"/>
                <a:ext cx="2651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Lyhin tasoperhettä vastaava </a:t>
                </a:r>
                <a:r>
                  <a:rPr lang="fi-FI" dirty="0" err="1" smtClean="0"/>
                  <a:t>KH:n</a:t>
                </a:r>
                <a:r>
                  <a:rPr lang="fi-FI" dirty="0" smtClean="0"/>
                  <a:t> vektori</a:t>
                </a:r>
                <a:endParaRPr lang="fi-FI" dirty="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84593" y="6143595"/>
              <a:ext cx="509588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61" name="Equation" r:id="rId6" imgW="355320" imgH="266400" progId="Equation.DSMT4">
                      <p:embed/>
                    </p:oleObj>
                  </mc:Choice>
                  <mc:Fallback>
                    <p:oleObj name="Equation" r:id="rId6" imgW="355320" imgH="266400" progId="Equation.DSMT4">
                      <p:embed/>
                      <p:pic>
                        <p:nvPicPr>
                          <p:cNvPr id="1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4593" y="6143595"/>
                            <a:ext cx="509588" cy="379413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781162" y="5736686"/>
              <a:ext cx="21907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62" name="Equation" r:id="rId8" imgW="152280" imgH="228600" progId="Equation.DSMT4">
                      <p:embed/>
                    </p:oleObj>
                  </mc:Choice>
                  <mc:Fallback>
                    <p:oleObj name="Equation" r:id="rId8" imgW="152280" imgH="228600" progId="Equation.DSMT4">
                      <p:embed/>
                      <p:pic>
                        <p:nvPicPr>
                          <p:cNvPr id="17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1162" y="5736686"/>
                            <a:ext cx="219075" cy="32543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219444" y="6299804"/>
              <a:ext cx="23653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63" name="Equation" r:id="rId10" imgW="164880" imgH="228600" progId="Equation.DSMT4">
                      <p:embed/>
                    </p:oleObj>
                  </mc:Choice>
                  <mc:Fallback>
                    <p:oleObj name="Equation" r:id="rId10" imgW="164880" imgH="228600" progId="Equation.DSMT4">
                      <p:embed/>
                      <p:pic>
                        <p:nvPicPr>
                          <p:cNvPr id="18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444" y="6299804"/>
                            <a:ext cx="236538" cy="327025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Straight Arrow Connector 19"/>
            <p:cNvCxnSpPr/>
            <p:nvPr/>
          </p:nvCxnSpPr>
          <p:spPr>
            <a:xfrm flipH="1">
              <a:off x="1977912" y="2650546"/>
              <a:ext cx="525186" cy="46823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802391" y="2684475"/>
              <a:ext cx="227479" cy="200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331943" y="2861613"/>
              <a:ext cx="413733" cy="3579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209861" y="509999"/>
            <a:ext cx="2890535" cy="1307251"/>
            <a:chOff x="2209861" y="509999"/>
            <a:chExt cx="2890535" cy="130725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946651" y="883940"/>
            <a:ext cx="1145227" cy="473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4" name="Equation" r:id="rId12" imgW="520560" imgH="215640" progId="Equation.DSMT4">
                    <p:embed/>
                  </p:oleObj>
                </mc:Choice>
                <mc:Fallback>
                  <p:oleObj name="Equation" r:id="rId12" imgW="520560" imgH="21564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651" y="883940"/>
                          <a:ext cx="1145227" cy="473304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209861" y="509999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vektorit </a:t>
              </a:r>
              <a:r>
                <a:rPr lang="fi-FI" b="1" dirty="0" smtClean="0"/>
                <a:t>G</a:t>
              </a:r>
              <a:r>
                <a:rPr lang="fi-FI" dirty="0" smtClean="0"/>
                <a:t> toteuttavat</a:t>
              </a:r>
              <a:endParaRPr lang="fi-FI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5812" y="1447918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Mielivaltainen hilavektori</a:t>
              </a:r>
              <a:endParaRPr lang="fi-FI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946651" y="1167589"/>
              <a:ext cx="429846" cy="371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00509" y="573396"/>
            <a:ext cx="3735686" cy="2723176"/>
            <a:chOff x="5400509" y="573396"/>
            <a:chExt cx="3735686" cy="2723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22533" y="1846452"/>
                  <a:ext cx="2084930" cy="549638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fi-FI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i-FI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i-FI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i-FI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i-F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i-FI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i-FI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fi-FI" dirty="0" smtClean="0"/>
                    <a:t> ,  …</a:t>
                  </a:r>
                  <a:endParaRPr lang="fi-FI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2533" y="1846452"/>
                  <a:ext cx="2084930" cy="549638"/>
                </a:xfrm>
                <a:prstGeom prst="rect">
                  <a:avLst/>
                </a:prstGeom>
                <a:blipFill>
                  <a:blip r:embed="rId14"/>
                  <a:stretch>
                    <a:fillRect r="-865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6264746" y="1465914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alkeisvektorit</a:t>
              </a:r>
              <a:endParaRPr lang="fi-FI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632876" y="970911"/>
                  <a:ext cx="1123321" cy="369332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i-FI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fi-FI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i-F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i-FI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fi-FI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876" y="970911"/>
                  <a:ext cx="1123321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16667" r="-11111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5468398" y="573396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Hilan alkeisvektorit</a:t>
              </a:r>
              <a:endParaRPr lang="fi-FI" dirty="0"/>
            </a:p>
          </p:txBody>
        </p:sp>
        <p:sp>
          <p:nvSpPr>
            <p:cNvPr id="59" name="Right Arrow 58"/>
            <p:cNvSpPr/>
            <p:nvPr/>
          </p:nvSpPr>
          <p:spPr>
            <a:xfrm rot="13825007" flipH="1">
              <a:off x="5925000" y="151213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4" name="Object 6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508336" y="2879060"/>
                <a:ext cx="3460750" cy="417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6465" name="Equation" r:id="rId16" imgW="2095200" imgH="253800" progId="Equation.DSMT4">
                        <p:embed/>
                      </p:oleObj>
                    </mc:Choice>
                    <mc:Fallback>
                      <p:oleObj name="Equation" r:id="rId16" imgW="2095200" imgH="253800" progId="Equation.DSMT4">
                        <p:embed/>
                        <p:pic>
                          <p:nvPicPr>
                            <p:cNvPr id="64" name="Object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08336" y="2879060"/>
                              <a:ext cx="3460750" cy="4175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4" name="Object 6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06119029"/>
                    </p:ext>
                  </p:extLst>
                </p:nvPr>
              </p:nvGraphicFramePr>
              <p:xfrm>
                <a:off x="5508336" y="2879060"/>
                <a:ext cx="3460750" cy="417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203" name="Equation" r:id="rId18" imgW="2095200" imgH="253800" progId="Equation.DSMT4">
                        <p:embed/>
                      </p:oleObj>
                    </mc:Choice>
                    <mc:Fallback>
                      <p:oleObj name="Equation" r:id="rId18" imgW="2095200" imgH="253800" progId="Equation.DSMT4">
                        <p:embed/>
                        <p:pic>
                          <p:nvPicPr>
                            <p:cNvPr id="21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08336" y="2879060"/>
                              <a:ext cx="3460750" cy="417512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chemeClr val="accent1"/>
                              </a:solidFill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5400509" y="248604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KH:n</a:t>
              </a:r>
              <a:r>
                <a:rPr lang="fi-FI" dirty="0" smtClean="0"/>
                <a:t> vektorit</a:t>
              </a:r>
              <a:endParaRPr lang="fi-FI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97230" y="1094024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Suunnat hilasta!</a:t>
              </a:r>
              <a:endParaRPr lang="fi-FI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7973309" y="1471343"/>
              <a:ext cx="680570" cy="4837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ight Arrow 78"/>
            <p:cNvSpPr/>
            <p:nvPr/>
          </p:nvSpPr>
          <p:spPr>
            <a:xfrm rot="13544043" flipH="1">
              <a:off x="6913420" y="251295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135" y="3767989"/>
            <a:ext cx="2879197" cy="3009516"/>
            <a:chOff x="44135" y="3767989"/>
            <a:chExt cx="2879197" cy="3009516"/>
          </a:xfrm>
        </p:grpSpPr>
        <p:pic>
          <p:nvPicPr>
            <p:cNvPr id="30" name="Picture 1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536693" y="5480048"/>
              <a:ext cx="1386639" cy="129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840924" y="5663503"/>
              <a:ext cx="65915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FCC</a:t>
              </a:r>
              <a:endParaRPr lang="fi-FI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135" y="3767989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fi-FI" dirty="0" err="1" smtClean="0"/>
                <a:t>Brillouin’n</a:t>
              </a:r>
              <a:r>
                <a:rPr lang="fi-FI" dirty="0" smtClean="0"/>
                <a:t> vyöhyke =</a:t>
              </a:r>
            </a:p>
            <a:p>
              <a:r>
                <a:rPr lang="fi-FI" dirty="0" err="1" smtClean="0"/>
                <a:t>KH:n</a:t>
              </a:r>
              <a:r>
                <a:rPr lang="fi-FI" dirty="0" smtClean="0"/>
                <a:t> </a:t>
              </a:r>
              <a:r>
                <a:rPr lang="fi-FI" dirty="0" err="1" smtClean="0"/>
                <a:t>Wigner</a:t>
              </a:r>
              <a:r>
                <a:rPr lang="fi-FI" dirty="0" smtClean="0"/>
                <a:t>-Seitz -koppi</a:t>
              </a:r>
              <a:endParaRPr lang="fi-FI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94532" y="4507789"/>
              <a:ext cx="1067812" cy="882914"/>
              <a:chOff x="794532" y="4507789"/>
              <a:chExt cx="1067812" cy="88291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115458" y="4742290"/>
                <a:ext cx="454589" cy="3977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794532" y="4507789"/>
                <a:ext cx="1067812" cy="882914"/>
                <a:chOff x="740979" y="1341204"/>
                <a:chExt cx="1067812" cy="882914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40979" y="1341204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1211057" y="1341204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681135" y="1341204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44608" y="1729048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214686" y="1729048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1684764" y="1729048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48237" y="2116892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218315" y="2116892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688393" y="2116892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cxnSp>
            <p:nvCxnSpPr>
              <p:cNvPr id="95" name="Straight Connector 94"/>
              <p:cNvCxnSpPr/>
              <p:nvPr/>
            </p:nvCxnSpPr>
            <p:spPr>
              <a:xfrm>
                <a:off x="1586735" y="4637317"/>
                <a:ext cx="7258" cy="6684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092457" y="4617892"/>
                <a:ext cx="7258" cy="6684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990578" y="4742290"/>
                <a:ext cx="685463" cy="18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986863" y="5140012"/>
                <a:ext cx="685463" cy="18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3105613" y="3457283"/>
            <a:ext cx="5979137" cy="2511523"/>
            <a:chOff x="3105613" y="3457283"/>
            <a:chExt cx="5979137" cy="2511523"/>
          </a:xfrm>
        </p:grpSpPr>
        <p:grpSp>
          <p:nvGrpSpPr>
            <p:cNvPr id="82" name="Group 81"/>
            <p:cNvGrpSpPr/>
            <p:nvPr/>
          </p:nvGrpSpPr>
          <p:grpSpPr>
            <a:xfrm>
              <a:off x="3105613" y="3663297"/>
              <a:ext cx="5979137" cy="2305509"/>
              <a:chOff x="2860291" y="3640995"/>
              <a:chExt cx="5979137" cy="230550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860291" y="3640995"/>
                <a:ext cx="5979137" cy="2305509"/>
                <a:chOff x="2860291" y="3640995"/>
                <a:chExt cx="5979137" cy="2305509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2860291" y="3640995"/>
                  <a:ext cx="5979137" cy="2305509"/>
                  <a:chOff x="2219498" y="3603025"/>
                  <a:chExt cx="5979137" cy="2305509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2219498" y="3845765"/>
                    <a:ext cx="5979137" cy="2062769"/>
                    <a:chOff x="2467516" y="3463773"/>
                    <a:chExt cx="6711950" cy="247314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2467516" y="3463773"/>
                      <a:ext cx="6711950" cy="2473140"/>
                      <a:chOff x="2467516" y="3463773"/>
                      <a:chExt cx="6711950" cy="2473140"/>
                    </a:xfrm>
                  </p:grpSpPr>
                  <p:pic>
                    <p:nvPicPr>
                      <p:cNvPr id="46" name="Picture 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16" y="3463773"/>
                        <a:ext cx="6711950" cy="2444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47" name="Rectangle 46"/>
                      <p:cNvSpPr/>
                      <p:nvPr/>
                    </p:nvSpPr>
                    <p:spPr>
                      <a:xfrm>
                        <a:off x="5555556" y="5690440"/>
                        <a:ext cx="430306" cy="187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7931805" y="5749742"/>
                        <a:ext cx="430306" cy="187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3250543" y="5616470"/>
                        <a:ext cx="430306" cy="187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i-FI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4381181" y="4242873"/>
                          <a:ext cx="484363" cy="3693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i-FI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i-FI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i-FI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i-FI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i-FI" dirty="0"/>
                        </a:p>
                      </p:txBody>
                    </p:sp>
                  </mc:Choice>
                  <mc:Fallback xmlns="">
                    <p:sp>
                      <p:nvSpPr>
                        <p:cNvPr id="72" name="Rectangle 7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81181" y="4242873"/>
                          <a:ext cx="484363" cy="369332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 t="-21311" r="-2025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i-FI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Rectangle 42"/>
                        <p:cNvSpPr/>
                        <p:nvPr/>
                      </p:nvSpPr>
                      <p:spPr>
                        <a:xfrm>
                          <a:off x="3829181" y="4539208"/>
                          <a:ext cx="479041" cy="3693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i-FI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i-FI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i-FI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i-FI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i-FI" dirty="0"/>
                        </a:p>
                      </p:txBody>
                    </p:sp>
                  </mc:Choice>
                  <mc:Fallback xmlns="">
                    <p:sp>
                      <p:nvSpPr>
                        <p:cNvPr id="74" name="Rectangle 73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29181" y="4539208"/>
                          <a:ext cx="479041" cy="369332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 t="-21667" r="-21519" b="-1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i-FI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Rectangle 43"/>
                        <p:cNvSpPr/>
                        <p:nvPr/>
                      </p:nvSpPr>
                      <p:spPr>
                        <a:xfrm>
                          <a:off x="3981950" y="5321108"/>
                          <a:ext cx="484363" cy="3693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i-FI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i-FI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i-FI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i-FI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i-FI" dirty="0"/>
                        </a:p>
                      </p:txBody>
                    </p:sp>
                  </mc:Choice>
                  <mc:Fallback xmlns="">
                    <p:sp>
                      <p:nvSpPr>
                        <p:cNvPr id="81" name="Rectangle 8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81950" y="5321108"/>
                          <a:ext cx="484363" cy="369332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 t="-21667" r="-20000" b="-1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i-FI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Rectangle 44"/>
                        <p:cNvSpPr/>
                        <p:nvPr/>
                      </p:nvSpPr>
                      <p:spPr>
                        <a:xfrm>
                          <a:off x="3678157" y="3920435"/>
                          <a:ext cx="382669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fi-FI" dirty="0"/>
                        </a:p>
                      </p:txBody>
                    </p:sp>
                  </mc:Choice>
                  <mc:Fallback xmlns="">
                    <p:sp>
                      <p:nvSpPr>
                        <p:cNvPr id="79" name="Rectangle 7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78157" y="3920435"/>
                          <a:ext cx="382669" cy="369332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i-FI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698981" y="3603025"/>
                    <a:ext cx="52501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dirty="0" smtClean="0"/>
                      <a:t>Kuutiollisten kiteiden tasojen Millerin indeksit (</a:t>
                    </a:r>
                    <a:r>
                      <a:rPr lang="fi-FI" dirty="0" err="1" smtClean="0"/>
                      <a:t>hkl</a:t>
                    </a:r>
                    <a:r>
                      <a:rPr lang="fi-FI" dirty="0" smtClean="0"/>
                      <a:t>)</a:t>
                    </a:r>
                    <a:endParaRPr lang="fi-FI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65" name="Object 64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3150683" y="5412965"/>
                    <a:ext cx="460375" cy="41751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86466" name="Equation" r:id="rId26" imgW="279360" imgH="253800" progId="Equation.DSMT4">
                            <p:embed/>
                          </p:oleObj>
                        </mc:Choice>
                        <mc:Fallback>
                          <p:oleObj name="Equation" r:id="rId26" imgW="279360" imgH="253800" progId="Equation.DSMT4">
                            <p:embed/>
                            <p:pic>
                              <p:nvPicPr>
                                <p:cNvPr id="65" name="Object 6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7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150683" y="5412965"/>
                                  <a:ext cx="460375" cy="41751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noFill/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65" name="Object 6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386571232"/>
                        </p:ext>
                      </p:extLst>
                    </p:nvPr>
                  </p:nvGraphicFramePr>
                  <p:xfrm>
                    <a:off x="3150683" y="5412965"/>
                    <a:ext cx="460375" cy="41751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74204" name="Equation" r:id="rId28" imgW="279360" imgH="253800" progId="Equation.DSMT4">
                            <p:embed/>
                          </p:oleObj>
                        </mc:Choice>
                        <mc:Fallback>
                          <p:oleObj name="Equation" r:id="rId28" imgW="279360" imgH="253800" progId="Equation.DSMT4">
                            <p:embed/>
                            <p:pic>
                              <p:nvPicPr>
                                <p:cNvPr id="64" name="Object 6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9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150683" y="5412965"/>
                                  <a:ext cx="460375" cy="41751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noFill/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cxnSp>
              <p:nvCxnSpPr>
                <p:cNvPr id="67" name="Straight Arrow Connector 66"/>
                <p:cNvCxnSpPr/>
                <p:nvPr/>
              </p:nvCxnSpPr>
              <p:spPr>
                <a:xfrm flipH="1">
                  <a:off x="2946651" y="5223441"/>
                  <a:ext cx="527947" cy="312175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69" name="Object 68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5141910" y="4656554"/>
                    <a:ext cx="460375" cy="41751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86467" name="Equation" r:id="rId30" imgW="279360" imgH="253800" progId="Equation.DSMT4">
                            <p:embed/>
                          </p:oleObj>
                        </mc:Choice>
                        <mc:Fallback>
                          <p:oleObj name="Equation" r:id="rId30" imgW="279360" imgH="253800" progId="Equation.DSMT4">
                            <p:embed/>
                            <p:pic>
                              <p:nvPicPr>
                                <p:cNvPr id="69" name="Object 68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1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141910" y="4656554"/>
                                  <a:ext cx="460375" cy="41751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noFill/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69" name="Object 6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678148747"/>
                        </p:ext>
                      </p:extLst>
                    </p:nvPr>
                  </p:nvGraphicFramePr>
                  <p:xfrm>
                    <a:off x="5141910" y="4656554"/>
                    <a:ext cx="460375" cy="41751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74205" name="Equation" r:id="rId32" imgW="279360" imgH="253800" progId="Equation.DSMT4">
                            <p:embed/>
                          </p:oleObj>
                        </mc:Choice>
                        <mc:Fallback>
                          <p:oleObj name="Equation" r:id="rId32" imgW="279360" imgH="253800" progId="Equation.DSMT4">
                            <p:embed/>
                            <p:pic>
                              <p:nvPicPr>
                                <p:cNvPr id="65" name="Object 6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3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141910" y="4656554"/>
                                  <a:ext cx="460375" cy="41751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noFill/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cxnSp>
              <p:nvCxnSpPr>
                <p:cNvPr id="70" name="Straight Arrow Connector 69"/>
                <p:cNvCxnSpPr/>
                <p:nvPr/>
              </p:nvCxnSpPr>
              <p:spPr>
                <a:xfrm flipH="1" flipV="1">
                  <a:off x="5155866" y="4669536"/>
                  <a:ext cx="647660" cy="3081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71" name="Object 70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7230216" y="4570336"/>
                    <a:ext cx="439737" cy="41751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86468" name="Equation" r:id="rId34" imgW="266400" imgH="253800" progId="Equation.DSMT4">
                            <p:embed/>
                          </p:oleObj>
                        </mc:Choice>
                        <mc:Fallback>
                          <p:oleObj name="Equation" r:id="rId34" imgW="266400" imgH="253800" progId="Equation.DSMT4">
                            <p:embed/>
                            <p:pic>
                              <p:nvPicPr>
                                <p:cNvPr id="71" name="Object 7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5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230216" y="4570336"/>
                                  <a:ext cx="439737" cy="41751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noFill/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71" name="Object 7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638091148"/>
                        </p:ext>
                      </p:extLst>
                    </p:nvPr>
                  </p:nvGraphicFramePr>
                  <p:xfrm>
                    <a:off x="7221076" y="4569961"/>
                    <a:ext cx="460375" cy="41751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74206" name="Equation" r:id="rId36" imgW="279360" imgH="253800" progId="Equation.DSMT4">
                            <p:embed/>
                          </p:oleObj>
                        </mc:Choice>
                        <mc:Fallback>
                          <p:oleObj name="Equation" r:id="rId36" imgW="279360" imgH="253800" progId="Equation.DSMT4">
                            <p:embed/>
                            <p:pic>
                              <p:nvPicPr>
                                <p:cNvPr id="69" name="Object 68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3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221076" y="4569961"/>
                                  <a:ext cx="460375" cy="41751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noFill/>
                                </a:ln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cxnSp>
              <p:nvCxnSpPr>
                <p:cNvPr id="72" name="Straight Arrow Connector 71"/>
                <p:cNvCxnSpPr/>
                <p:nvPr/>
              </p:nvCxnSpPr>
              <p:spPr>
                <a:xfrm flipH="1" flipV="1">
                  <a:off x="7553090" y="4698380"/>
                  <a:ext cx="481191" cy="259298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4326434" y="3917697"/>
                <a:ext cx="4380225" cy="400529"/>
                <a:chOff x="4158953" y="3456596"/>
                <a:chExt cx="4380225" cy="400529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5916935" y="3461562"/>
                  <a:ext cx="706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(110)</a:t>
                  </a:r>
                  <a:endParaRPr lang="fi-FI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850143" y="3456596"/>
                  <a:ext cx="689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(111)</a:t>
                  </a:r>
                  <a:endParaRPr lang="fi-FI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158953" y="3487793"/>
                  <a:ext cx="7232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(100)</a:t>
                  </a:r>
                  <a:endParaRPr lang="fi-FI" dirty="0"/>
                </a:p>
              </p:txBody>
            </p:sp>
          </p:grpSp>
        </p:grpSp>
        <p:sp>
          <p:nvSpPr>
            <p:cNvPr id="111" name="Right Arrow 110"/>
            <p:cNvSpPr/>
            <p:nvPr/>
          </p:nvSpPr>
          <p:spPr>
            <a:xfrm rot="19323663" flipH="1">
              <a:off x="5757034" y="345728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21136" y="5959986"/>
            <a:ext cx="2535498" cy="674123"/>
            <a:chOff x="6195929" y="4911699"/>
            <a:chExt cx="2535498" cy="674123"/>
          </a:xfrm>
        </p:grpSpPr>
        <p:sp>
          <p:nvSpPr>
            <p:cNvPr id="57" name="TextBox 56"/>
            <p:cNvSpPr txBox="1"/>
            <p:nvPr/>
          </p:nvSpPr>
          <p:spPr>
            <a:xfrm>
              <a:off x="7238711" y="5216490"/>
              <a:ext cx="1492716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Sirontateoria</a:t>
              </a:r>
              <a:endParaRPr lang="fi-FI" dirty="0"/>
            </a:p>
          </p:txBody>
        </p:sp>
        <p:sp>
          <p:nvSpPr>
            <p:cNvPr id="60" name="Right Arrow 59"/>
            <p:cNvSpPr/>
            <p:nvPr/>
          </p:nvSpPr>
          <p:spPr>
            <a:xfrm rot="1697556">
              <a:off x="6195929" y="4911699"/>
              <a:ext cx="673001" cy="4061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5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1956" y="5562599"/>
            <a:ext cx="8537244" cy="1020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957282" y="6583560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2270214" y="24773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Johdanto</a:t>
            </a:r>
            <a:r>
              <a:rPr lang="en-US" sz="3200" b="1" dirty="0" smtClean="0">
                <a:solidFill>
                  <a:srgbClr val="FF7900"/>
                </a:solidFill>
              </a:rPr>
              <a:t>: </a:t>
            </a:r>
            <a:r>
              <a:rPr lang="en-US" sz="3200" b="1" dirty="0" err="1">
                <a:solidFill>
                  <a:srgbClr val="FF7900"/>
                </a:solidFill>
              </a:rPr>
              <a:t>R</a:t>
            </a:r>
            <a:r>
              <a:rPr lang="en-US" sz="3200" b="1" dirty="0" err="1" smtClean="0">
                <a:solidFill>
                  <a:srgbClr val="FF7900"/>
                </a:solidFill>
              </a:rPr>
              <a:t>öntgensironta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83" y="614622"/>
            <a:ext cx="4714318" cy="2548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6" y="827563"/>
            <a:ext cx="2122849" cy="212284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5927" y="3071488"/>
            <a:ext cx="8630935" cy="3251398"/>
            <a:chOff x="375927" y="3071488"/>
            <a:chExt cx="8630935" cy="32513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7" y="3650285"/>
              <a:ext cx="3581376" cy="26726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13433" y="3424026"/>
              <a:ext cx="3889133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Mittaukset tuottavat sironnan intensiteettipiikit tietyissä suunnissa.</a:t>
              </a:r>
              <a:endParaRPr lang="fi-FI" dirty="0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551614" y="317531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4422" y="4842582"/>
              <a:ext cx="4302440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Vertaamalla teoreettisiin ennusteisiin </a:t>
              </a:r>
              <a:r>
                <a:rPr lang="fi-FI" dirty="0" err="1" smtClean="0"/>
                <a:t>piikien</a:t>
              </a:r>
              <a:r>
                <a:rPr lang="fi-FI" dirty="0" smtClean="0"/>
                <a:t> paikoista saadaan materiaalin kidehila ja hilavakio tarkasti määritettyä.</a:t>
              </a:r>
              <a:endParaRPr lang="fi-FI" dirty="0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6636527" y="446888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48251" y="216843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latin typeface="Symbol" panose="05050102010706020507" pitchFamily="18" charset="2"/>
              </a:rPr>
              <a:t>l</a:t>
            </a:r>
            <a:r>
              <a:rPr lang="fi-FI" dirty="0" smtClean="0"/>
              <a:t> ~ 1 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08829" y="75340"/>
            <a:ext cx="6814072" cy="5572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smtClean="0"/>
              <a:t>Näkyvän valon sironta viivahilasta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66735" y="1438207"/>
            <a:ext cx="4294653" cy="3016258"/>
            <a:chOff x="4258282" y="1776304"/>
            <a:chExt cx="4294653" cy="3016258"/>
          </a:xfrm>
        </p:grpSpPr>
        <p:grpSp>
          <p:nvGrpSpPr>
            <p:cNvPr id="7" name="Group 6"/>
            <p:cNvGrpSpPr/>
            <p:nvPr/>
          </p:nvGrpSpPr>
          <p:grpSpPr>
            <a:xfrm>
              <a:off x="4258282" y="1776304"/>
              <a:ext cx="4294653" cy="3016258"/>
              <a:chOff x="4258282" y="1776304"/>
              <a:chExt cx="4294653" cy="301625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1619" flipV="1">
                <a:off x="4260452" y="1776304"/>
                <a:ext cx="4292483" cy="263272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1650174">
                <a:off x="4258282" y="2785172"/>
                <a:ext cx="491777" cy="2342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459456">
                <a:off x="5328777" y="3506573"/>
                <a:ext cx="491777" cy="177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D</a:t>
                </a:r>
                <a:endParaRPr lang="fi-FI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7659456">
                <a:off x="6937275" y="3585031"/>
                <a:ext cx="491777" cy="177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D</a:t>
                </a:r>
                <a:endParaRPr lang="fi-FI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7659456">
                <a:off x="7377039" y="3584330"/>
                <a:ext cx="491777" cy="91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D</a:t>
                </a:r>
                <a:endParaRPr lang="fi-FI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459456">
                <a:off x="7293367" y="4502155"/>
                <a:ext cx="691985" cy="2904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dirty="0" smtClean="0"/>
                  <a:t>D</a:t>
                </a:r>
                <a:endParaRPr lang="fi-FI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27222" y="27483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smtClean="0"/>
                <a:t>d</a:t>
              </a:r>
              <a:endParaRPr lang="fi-FI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2419" y="34452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i="1" dirty="0" smtClean="0"/>
                <a:t>d</a:t>
              </a:r>
              <a:endParaRPr lang="fi-FI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0872" y="3387065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latin typeface="+mj-lt"/>
                </a:rPr>
                <a:t>2</a:t>
              </a:r>
              <a:r>
                <a:rPr lang="fi-FI" b="1" i="1" dirty="0" smtClean="0">
                  <a:latin typeface="Symbol" panose="05050102010706020507" pitchFamily="18" charset="2"/>
                </a:rPr>
                <a:t>q</a:t>
              </a:r>
              <a:endParaRPr lang="fi-FI" b="1" i="1" dirty="0">
                <a:latin typeface="Symbol" panose="05050102010706020507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77769" y="3460782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latin typeface="+mj-lt"/>
                </a:rPr>
                <a:t>2</a:t>
              </a:r>
              <a:r>
                <a:rPr lang="fi-FI" b="1" i="1" dirty="0" smtClean="0">
                  <a:latin typeface="Symbol" panose="05050102010706020507" pitchFamily="18" charset="2"/>
                </a:rPr>
                <a:t>q</a:t>
              </a:r>
              <a:endParaRPr lang="fi-FI" b="1" i="1" dirty="0">
                <a:latin typeface="Symbol" panose="05050102010706020507" pitchFamily="18" charset="2"/>
              </a:endParaRPr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7052419" y="4372530"/>
            <a:ext cx="883037" cy="285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04" name="Equation" r:id="rId4" imgW="520560" imgH="177480" progId="Equation.DSMT4">
                    <p:embed/>
                  </p:oleObj>
                </mc:Choice>
                <mc:Fallback>
                  <p:oleObj name="Equation" r:id="rId4" imgW="520560" imgH="177480" progId="Equation.DSMT4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2419" y="4372530"/>
                          <a:ext cx="883037" cy="28594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341299" y="778871"/>
            <a:ext cx="2243435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Valon aallonpituus </a:t>
            </a:r>
            <a:r>
              <a:rPr lang="fi-FI" b="1" i="1" dirty="0" smtClean="0">
                <a:latin typeface="Symbol" panose="05050102010706020507" pitchFamily="18" charset="2"/>
              </a:rPr>
              <a:t>l</a:t>
            </a:r>
          </a:p>
          <a:p>
            <a:r>
              <a:rPr lang="fi-FI" dirty="0" smtClean="0"/>
              <a:t>Hilavakio </a:t>
            </a:r>
            <a:r>
              <a:rPr lang="fi-FI" i="1" dirty="0" smtClean="0"/>
              <a:t>d</a:t>
            </a:r>
          </a:p>
          <a:p>
            <a:r>
              <a:rPr lang="fi-FI" dirty="0" smtClean="0"/>
              <a:t>Taitekulma 2</a:t>
            </a:r>
            <a:r>
              <a:rPr lang="fi-FI" b="1" i="1" dirty="0" smtClean="0">
                <a:latin typeface="Symbol" panose="05050102010706020507" pitchFamily="18" charset="2"/>
              </a:rPr>
              <a:t>q</a:t>
            </a:r>
            <a:endParaRPr lang="fi-FI" b="1" i="1" dirty="0">
              <a:latin typeface="Symbol" panose="05050102010706020507" pitchFamily="18" charset="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065" y="1923000"/>
            <a:ext cx="2494109" cy="1149750"/>
            <a:chOff x="323065" y="1923000"/>
            <a:chExt cx="2494109" cy="1149750"/>
          </a:xfrm>
        </p:grpSpPr>
        <p:sp>
          <p:nvSpPr>
            <p:cNvPr id="21" name="TextBox 20"/>
            <p:cNvSpPr txBox="1"/>
            <p:nvPr/>
          </p:nvSpPr>
          <p:spPr>
            <a:xfrm>
              <a:off x="323065" y="2426419"/>
              <a:ext cx="2494109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Vierekkäisten säteiden matkaero </a:t>
              </a:r>
              <a:r>
                <a:rPr lang="fi-FI" i="1" dirty="0" smtClean="0"/>
                <a:t>d</a:t>
              </a:r>
              <a:r>
                <a:rPr lang="fi-FI" dirty="0" smtClean="0"/>
                <a:t> </a:t>
              </a:r>
              <a:r>
                <a:rPr lang="fi-FI" dirty="0" err="1" smtClean="0"/>
                <a:t>sin</a:t>
              </a:r>
              <a:r>
                <a:rPr lang="fi-FI" dirty="0" smtClean="0"/>
                <a:t> 2</a:t>
              </a:r>
              <a:r>
                <a:rPr lang="fi-FI" b="1" i="1" dirty="0" smtClean="0">
                  <a:latin typeface="Symbol" panose="05050102010706020507" pitchFamily="18" charset="2"/>
                </a:rPr>
                <a:t>q</a:t>
              </a:r>
              <a:endParaRPr lang="fi-FI" b="1" i="1" dirty="0">
                <a:latin typeface="Symbol" panose="05050102010706020507" pitchFamily="18" charset="2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1186949" y="202682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0922" y="3492017"/>
            <a:ext cx="4768918" cy="1484141"/>
            <a:chOff x="230922" y="3492017"/>
            <a:chExt cx="4768918" cy="1484141"/>
          </a:xfrm>
        </p:grpSpPr>
        <p:graphicFrame>
          <p:nvGraphicFramePr>
            <p:cNvPr id="24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23065" y="4422120"/>
            <a:ext cx="46767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05" name="Equation" r:id="rId6" imgW="1625400" imgH="203040" progId="Equation.DSMT4">
                    <p:embed/>
                  </p:oleObj>
                </mc:Choice>
                <mc:Fallback>
                  <p:oleObj name="Equation" r:id="rId6" imgW="1625400" imgH="203040" progId="Equation.DSMT4">
                    <p:embed/>
                    <p:pic>
                      <p:nvPicPr>
                        <p:cNvPr id="24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65" y="4422120"/>
                          <a:ext cx="4676775" cy="5540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230922" y="3894239"/>
              <a:ext cx="4023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2000" dirty="0"/>
                <a:t>Intensiteettimaksimit </a:t>
              </a:r>
              <a:r>
                <a:rPr lang="fi-FI" sz="2000" dirty="0" smtClean="0"/>
                <a:t>näkyvät kun</a:t>
              </a:r>
              <a:endParaRPr lang="fi-FI" sz="2000" dirty="0"/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1186948" y="3595842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28729" y="77675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>
                <a:latin typeface="Symbol" panose="05050102010706020507" pitchFamily="18" charset="2"/>
              </a:rPr>
              <a:t>l</a:t>
            </a:r>
            <a:r>
              <a:rPr lang="fi-FI" dirty="0" smtClean="0"/>
              <a:t> ~ 100 </a:t>
            </a:r>
            <a:r>
              <a:rPr lang="fi-FI" dirty="0" err="1" smtClean="0"/>
              <a:t>nm</a:t>
            </a:r>
            <a:r>
              <a:rPr lang="fi-FI" dirty="0" smtClean="0"/>
              <a:t> … 1</a:t>
            </a:r>
            <a:r>
              <a:rPr lang="fi-FI" i="1" dirty="0" smtClean="0">
                <a:latin typeface="Symbol" panose="05050102010706020507" pitchFamily="18" charset="2"/>
              </a:rPr>
              <a:t>m</a:t>
            </a:r>
            <a:r>
              <a:rPr lang="fi-FI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32" y="5549669"/>
            <a:ext cx="8537244" cy="1020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2204458" y="67300"/>
            <a:ext cx="5722158" cy="5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Braggin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sironta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kidetasoista</a:t>
            </a:r>
            <a:endParaRPr lang="en-US" dirty="0"/>
          </a:p>
        </p:txBody>
      </p:sp>
      <p:sp>
        <p:nvSpPr>
          <p:cNvPr id="7" name="TextShape 3"/>
          <p:cNvSpPr txBox="1">
            <a:spLocks noChangeArrowheads="1"/>
          </p:cNvSpPr>
          <p:nvPr/>
        </p:nvSpPr>
        <p:spPr bwMode="auto">
          <a:xfrm>
            <a:off x="5145088" y="6145213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sp>
        <p:nvSpPr>
          <p:cNvPr id="8" name="TextShape 4"/>
          <p:cNvSpPr txBox="1">
            <a:spLocks noChangeArrowheads="1"/>
          </p:cNvSpPr>
          <p:nvPr/>
        </p:nvSpPr>
        <p:spPr bwMode="auto">
          <a:xfrm>
            <a:off x="6858000" y="6145213"/>
            <a:ext cx="1703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193264" y="2559953"/>
            <a:ext cx="1951824" cy="1758517"/>
            <a:chOff x="5130246" y="2204381"/>
            <a:chExt cx="3096344" cy="27896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0246" y="2204381"/>
              <a:ext cx="3096344" cy="27896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457935"/>
              <a:ext cx="200025" cy="3714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17" y="2829410"/>
              <a:ext cx="257175" cy="37147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32" y="1228985"/>
            <a:ext cx="3454071" cy="2895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4" y="1201732"/>
            <a:ext cx="200025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5" y="1285562"/>
            <a:ext cx="257175" cy="3714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86248" y="1002142"/>
            <a:ext cx="3455572" cy="3484675"/>
            <a:chOff x="5586248" y="1002142"/>
            <a:chExt cx="3455572" cy="34846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6248" y="1214847"/>
              <a:ext cx="3455572" cy="25238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03754" y="1002142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Useita hilatasoperheitä</a:t>
              </a:r>
              <a:endParaRPr lang="fi-FI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6295246" y="1325839"/>
              <a:ext cx="2282451" cy="301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58000" y="3840486"/>
              <a:ext cx="1980029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Useita d-arvoja ja</a:t>
              </a:r>
            </a:p>
            <a:p>
              <a:r>
                <a:rPr lang="fi-FI" dirty="0" smtClean="0"/>
                <a:t>heijastussarjoja</a:t>
              </a:r>
              <a:endParaRPr lang="fi-FI" dirty="0"/>
            </a:p>
          </p:txBody>
        </p:sp>
        <p:sp>
          <p:nvSpPr>
            <p:cNvPr id="21" name="Right Arrow 20"/>
            <p:cNvSpPr/>
            <p:nvPr/>
          </p:nvSpPr>
          <p:spPr>
            <a:xfrm rot="10800000" flipH="1">
              <a:off x="6366109" y="4077530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14481" y="4245754"/>
            <a:ext cx="4909389" cy="1286075"/>
            <a:chOff x="1714481" y="4245754"/>
            <a:chExt cx="4909389" cy="1286075"/>
          </a:xfrm>
        </p:grpSpPr>
        <p:grpSp>
          <p:nvGrpSpPr>
            <p:cNvPr id="23" name="Group 22"/>
            <p:cNvGrpSpPr/>
            <p:nvPr/>
          </p:nvGrpSpPr>
          <p:grpSpPr>
            <a:xfrm>
              <a:off x="1714481" y="4600620"/>
              <a:ext cx="4909389" cy="931209"/>
              <a:chOff x="1714481" y="4600620"/>
              <a:chExt cx="4909389" cy="931209"/>
            </a:xfrm>
          </p:grpSpPr>
          <p:graphicFrame>
            <p:nvGraphicFramePr>
              <p:cNvPr id="25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14481" y="5039963"/>
              <a:ext cx="4909389" cy="4918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215" name="Equation" r:id="rId8" imgW="1930320" imgH="203040" progId="Equation.DSMT4">
                      <p:embed/>
                    </p:oleObj>
                  </mc:Choice>
                  <mc:Fallback>
                    <p:oleObj name="Equation" r:id="rId8" imgW="1930320" imgH="203040" progId="Equation.DSMT4">
                      <p:embed/>
                      <p:pic>
                        <p:nvPicPr>
                          <p:cNvPr id="18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4481" y="5039963"/>
                            <a:ext cx="4909389" cy="491866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4"/>
                            </a:solidFill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Box 7"/>
              <p:cNvSpPr txBox="1">
                <a:spLocks noChangeArrowheads="1"/>
              </p:cNvSpPr>
              <p:nvPr/>
            </p:nvSpPr>
            <p:spPr bwMode="auto">
              <a:xfrm>
                <a:off x="1891367" y="4600620"/>
                <a:ext cx="4023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i-FI" sz="2000" dirty="0"/>
                  <a:t>Intensiteettimaksimit </a:t>
                </a:r>
                <a:r>
                  <a:rPr lang="fi-FI" sz="2000" dirty="0" smtClean="0"/>
                  <a:t>näkyvät kun</a:t>
                </a:r>
                <a:endParaRPr lang="fi-FI" sz="20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1725009" y="5424972"/>
                <a:ext cx="273986" cy="7435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ight Arrow 23"/>
            <p:cNvSpPr/>
            <p:nvPr/>
          </p:nvSpPr>
          <p:spPr>
            <a:xfrm rot="13413750" flipH="1">
              <a:off x="2694330" y="4245754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80041" y="5731688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Bragg</a:t>
            </a:r>
            <a:r>
              <a:rPr lang="fi-FI" dirty="0" smtClean="0"/>
              <a:t>: Interferenssin oltava konstruktiivista!</a:t>
            </a:r>
            <a:endParaRPr lang="fi-FI" dirty="0"/>
          </a:p>
        </p:txBody>
      </p:sp>
      <p:sp>
        <p:nvSpPr>
          <p:cNvPr id="29" name="TextBox 28"/>
          <p:cNvSpPr txBox="1"/>
          <p:nvPr/>
        </p:nvSpPr>
        <p:spPr>
          <a:xfrm>
            <a:off x="439217" y="752704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Aallon sironta kahdesta tasosta</a:t>
            </a:r>
            <a:endParaRPr lang="fi-FI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538236" y="1083971"/>
            <a:ext cx="3107572" cy="108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aalto_Scien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</Template>
  <TotalTime>26809</TotalTime>
  <Words>1917</Words>
  <Application>Microsoft Office PowerPoint</Application>
  <PresentationFormat>On-screen Show (4:3)</PresentationFormat>
  <Paragraphs>480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Cambria Math</vt:lpstr>
      <vt:lpstr>DejaVu Sans</vt:lpstr>
      <vt:lpstr>Georgia</vt:lpstr>
      <vt:lpstr>Symap</vt:lpstr>
      <vt:lpstr>Symbol</vt:lpstr>
      <vt:lpstr>Times New Roman</vt:lpstr>
      <vt:lpstr>Wingdings</vt:lpstr>
      <vt:lpstr>aalto_Science</vt:lpstr>
      <vt:lpstr>Equation</vt:lpstr>
      <vt:lpstr>MathType 7.0 Equation</vt:lpstr>
      <vt:lpstr>Kaava</vt:lpstr>
      <vt:lpstr>PHYS-C0240 Materiaalifysiikka (5op), Kevät 2019</vt:lpstr>
      <vt:lpstr>PowerPoint Presentation</vt:lpstr>
      <vt:lpstr>Sironta kidehilasta</vt:lpstr>
      <vt:lpstr>PowerPoint Presentation</vt:lpstr>
      <vt:lpstr>Sironta kiderakenteista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Sirontateoriaa</vt:lpstr>
      <vt:lpstr>Esimerkki: BCC = SC + kanta, CsCl-rakenne</vt:lpstr>
      <vt:lpstr>BCC = SC + kanta, rakennetekijän tulkinta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Tfy-0.3233 Materiaalifysiikka I (5op), kevät 2011</dc:title>
  <dc:creator>fit</dc:creator>
  <cp:lastModifiedBy>Puska Martti</cp:lastModifiedBy>
  <cp:revision>1463</cp:revision>
  <cp:lastPrinted>2015-03-09T13:41:09Z</cp:lastPrinted>
  <dcterms:created xsi:type="dcterms:W3CDTF">2006-08-16T00:00:00Z</dcterms:created>
  <dcterms:modified xsi:type="dcterms:W3CDTF">2019-05-16T07:00:17Z</dcterms:modified>
</cp:coreProperties>
</file>