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422" r:id="rId2"/>
    <p:sldId id="496" r:id="rId3"/>
    <p:sldId id="495" r:id="rId4"/>
    <p:sldId id="463" r:id="rId5"/>
    <p:sldId id="503" r:id="rId6"/>
    <p:sldId id="505" r:id="rId7"/>
    <p:sldId id="504" r:id="rId8"/>
    <p:sldId id="460" r:id="rId9"/>
    <p:sldId id="461" r:id="rId10"/>
    <p:sldId id="462" r:id="rId11"/>
    <p:sldId id="506" r:id="rId12"/>
    <p:sldId id="507" r:id="rId13"/>
    <p:sldId id="510" r:id="rId14"/>
    <p:sldId id="509" r:id="rId15"/>
    <p:sldId id="464" r:id="rId16"/>
    <p:sldId id="474" r:id="rId17"/>
    <p:sldId id="475" r:id="rId18"/>
    <p:sldId id="476" r:id="rId19"/>
    <p:sldId id="477" r:id="rId20"/>
    <p:sldId id="478" r:id="rId21"/>
    <p:sldId id="479" r:id="rId22"/>
    <p:sldId id="480" r:id="rId23"/>
    <p:sldId id="481" r:id="rId24"/>
    <p:sldId id="482" r:id="rId25"/>
    <p:sldId id="483" r:id="rId26"/>
    <p:sldId id="49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576" autoAdjust="0"/>
  </p:normalViewPr>
  <p:slideViewPr>
    <p:cSldViewPr snapToGrid="0">
      <p:cViewPr varScale="1">
        <p:scale>
          <a:sx n="163" d="100"/>
          <a:sy n="163" d="100"/>
        </p:scale>
        <p:origin x="175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13" Type="http://schemas.openxmlformats.org/officeDocument/2006/relationships/image" Target="../media/image72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3" Type="http://schemas.openxmlformats.org/officeDocument/2006/relationships/image" Target="../media/image75.wmf"/><Relationship Id="rId7" Type="http://schemas.openxmlformats.org/officeDocument/2006/relationships/image" Target="../media/image79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6" Type="http://schemas.openxmlformats.org/officeDocument/2006/relationships/image" Target="../media/image78.wmf"/><Relationship Id="rId5" Type="http://schemas.openxmlformats.org/officeDocument/2006/relationships/image" Target="../media/image77.wmf"/><Relationship Id="rId10" Type="http://schemas.openxmlformats.org/officeDocument/2006/relationships/image" Target="../media/image82.wmf"/><Relationship Id="rId4" Type="http://schemas.openxmlformats.org/officeDocument/2006/relationships/image" Target="../media/image76.wmf"/><Relationship Id="rId9" Type="http://schemas.openxmlformats.org/officeDocument/2006/relationships/image" Target="../media/image8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6" Type="http://schemas.openxmlformats.org/officeDocument/2006/relationships/image" Target="../media/image104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5" Type="http://schemas.openxmlformats.org/officeDocument/2006/relationships/image" Target="../media/image109.wmf"/><Relationship Id="rId4" Type="http://schemas.openxmlformats.org/officeDocument/2006/relationships/image" Target="../media/image108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13" Type="http://schemas.openxmlformats.org/officeDocument/2006/relationships/image" Target="../media/image120.wmf"/><Relationship Id="rId3" Type="http://schemas.openxmlformats.org/officeDocument/2006/relationships/image" Target="../media/image112.wmf"/><Relationship Id="rId7" Type="http://schemas.openxmlformats.org/officeDocument/2006/relationships/image" Target="../media/image116.wmf"/><Relationship Id="rId12" Type="http://schemas.openxmlformats.org/officeDocument/2006/relationships/image" Target="../media/image119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Relationship Id="rId6" Type="http://schemas.openxmlformats.org/officeDocument/2006/relationships/image" Target="../media/image115.wmf"/><Relationship Id="rId11" Type="http://schemas.openxmlformats.org/officeDocument/2006/relationships/image" Target="../media/image102.wmf"/><Relationship Id="rId5" Type="http://schemas.openxmlformats.org/officeDocument/2006/relationships/image" Target="../media/image114.wmf"/><Relationship Id="rId10" Type="http://schemas.openxmlformats.org/officeDocument/2006/relationships/image" Target="../media/image101.wmf"/><Relationship Id="rId4" Type="http://schemas.openxmlformats.org/officeDocument/2006/relationships/image" Target="../media/image113.wmf"/><Relationship Id="rId9" Type="http://schemas.openxmlformats.org/officeDocument/2006/relationships/image" Target="../media/image118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image" Target="../media/image126.wmf"/><Relationship Id="rId3" Type="http://schemas.openxmlformats.org/officeDocument/2006/relationships/image" Target="../media/image122.wmf"/><Relationship Id="rId7" Type="http://schemas.openxmlformats.org/officeDocument/2006/relationships/image" Target="../media/image102.wmf"/><Relationship Id="rId12" Type="http://schemas.openxmlformats.org/officeDocument/2006/relationships/image" Target="../media/image125.wmf"/><Relationship Id="rId2" Type="http://schemas.openxmlformats.org/officeDocument/2006/relationships/image" Target="../media/image99.wmf"/><Relationship Id="rId16" Type="http://schemas.openxmlformats.org/officeDocument/2006/relationships/image" Target="../media/image129.wmf"/><Relationship Id="rId1" Type="http://schemas.openxmlformats.org/officeDocument/2006/relationships/image" Target="../media/image121.wmf"/><Relationship Id="rId6" Type="http://schemas.openxmlformats.org/officeDocument/2006/relationships/image" Target="../media/image101.wmf"/><Relationship Id="rId11" Type="http://schemas.openxmlformats.org/officeDocument/2006/relationships/image" Target="../media/image124.wmf"/><Relationship Id="rId5" Type="http://schemas.openxmlformats.org/officeDocument/2006/relationships/image" Target="../media/image118.wmf"/><Relationship Id="rId15" Type="http://schemas.openxmlformats.org/officeDocument/2006/relationships/image" Target="../media/image128.wmf"/><Relationship Id="rId10" Type="http://schemas.openxmlformats.org/officeDocument/2006/relationships/image" Target="../media/image123.wmf"/><Relationship Id="rId4" Type="http://schemas.openxmlformats.org/officeDocument/2006/relationships/image" Target="../media/image117.wmf"/><Relationship Id="rId9" Type="http://schemas.openxmlformats.org/officeDocument/2006/relationships/image" Target="../media/image120.wmf"/><Relationship Id="rId14" Type="http://schemas.openxmlformats.org/officeDocument/2006/relationships/image" Target="../media/image12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3" Type="http://schemas.openxmlformats.org/officeDocument/2006/relationships/image" Target="../media/image132.wmf"/><Relationship Id="rId7" Type="http://schemas.openxmlformats.org/officeDocument/2006/relationships/image" Target="../media/image136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6" Type="http://schemas.openxmlformats.org/officeDocument/2006/relationships/image" Target="../media/image135.wmf"/><Relationship Id="rId5" Type="http://schemas.openxmlformats.org/officeDocument/2006/relationships/image" Target="../media/image134.wmf"/><Relationship Id="rId4" Type="http://schemas.openxmlformats.org/officeDocument/2006/relationships/image" Target="../media/image13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1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4" Type="http://schemas.openxmlformats.org/officeDocument/2006/relationships/image" Target="../media/image1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1.wmf"/><Relationship Id="rId3" Type="http://schemas.openxmlformats.org/officeDocument/2006/relationships/image" Target="../media/image146.wmf"/><Relationship Id="rId7" Type="http://schemas.openxmlformats.org/officeDocument/2006/relationships/image" Target="../media/image150.wmf"/><Relationship Id="rId2" Type="http://schemas.openxmlformats.org/officeDocument/2006/relationships/image" Target="../media/image145.wmf"/><Relationship Id="rId1" Type="http://schemas.openxmlformats.org/officeDocument/2006/relationships/image" Target="../media/image144.wmf"/><Relationship Id="rId6" Type="http://schemas.openxmlformats.org/officeDocument/2006/relationships/image" Target="../media/image149.wmf"/><Relationship Id="rId5" Type="http://schemas.openxmlformats.org/officeDocument/2006/relationships/image" Target="../media/image148.wmf"/><Relationship Id="rId4" Type="http://schemas.openxmlformats.org/officeDocument/2006/relationships/image" Target="../media/image147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7" Type="http://schemas.openxmlformats.org/officeDocument/2006/relationships/image" Target="../media/image140.wmf"/><Relationship Id="rId2" Type="http://schemas.openxmlformats.org/officeDocument/2006/relationships/image" Target="../media/image54.wmf"/><Relationship Id="rId1" Type="http://schemas.openxmlformats.org/officeDocument/2006/relationships/image" Target="../media/image42.wmf"/><Relationship Id="rId6" Type="http://schemas.openxmlformats.org/officeDocument/2006/relationships/image" Target="../media/image153.wmf"/><Relationship Id="rId5" Type="http://schemas.openxmlformats.org/officeDocument/2006/relationships/image" Target="../media/image129.wmf"/><Relationship Id="rId4" Type="http://schemas.openxmlformats.org/officeDocument/2006/relationships/image" Target="../media/image13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1.wmf"/><Relationship Id="rId7" Type="http://schemas.openxmlformats.org/officeDocument/2006/relationships/image" Target="../media/image7.wmf"/><Relationship Id="rId12" Type="http://schemas.openxmlformats.org/officeDocument/2006/relationships/image" Target="../media/image19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8.wmf"/><Relationship Id="rId5" Type="http://schemas.openxmlformats.org/officeDocument/2006/relationships/image" Target="../media/image13.wmf"/><Relationship Id="rId10" Type="http://schemas.openxmlformats.org/officeDocument/2006/relationships/image" Target="../media/image17.wmf"/><Relationship Id="rId4" Type="http://schemas.openxmlformats.org/officeDocument/2006/relationships/image" Target="../media/image12.wmf"/><Relationship Id="rId9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7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image" Target="../media/image50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12" Type="http://schemas.openxmlformats.org/officeDocument/2006/relationships/image" Target="../media/image49.wmf"/><Relationship Id="rId2" Type="http://schemas.openxmlformats.org/officeDocument/2006/relationships/image" Target="../media/image39.wmf"/><Relationship Id="rId1" Type="http://schemas.openxmlformats.org/officeDocument/2006/relationships/image" Target="../media/image34.wmf"/><Relationship Id="rId6" Type="http://schemas.openxmlformats.org/officeDocument/2006/relationships/image" Target="../media/image43.wmf"/><Relationship Id="rId11" Type="http://schemas.openxmlformats.org/officeDocument/2006/relationships/image" Target="../media/image48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1.wmf"/><Relationship Id="rId7" Type="http://schemas.openxmlformats.org/officeDocument/2006/relationships/image" Target="../media/image42.wmf"/><Relationship Id="rId2" Type="http://schemas.openxmlformats.org/officeDocument/2006/relationships/image" Target="../media/image15.wmf"/><Relationship Id="rId1" Type="http://schemas.openxmlformats.org/officeDocument/2006/relationships/image" Target="../media/image7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9DAF2-B2C3-4193-A79F-6034679F44EC}" type="datetimeFigureOut">
              <a:rPr lang="fi-FI" smtClean="0"/>
              <a:t>16.5.2019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C0158-E5E3-49B4-AA27-0F1DF085F5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3824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2" descr="Aalto_EN_Science_21_RGB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1730375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0749041-8AC7-4926-95E3-14DA813E8FB7}" type="datetime1">
              <a:rPr lang="en-US" smtClean="0"/>
              <a:t>5/16/2019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30588" y="6275388"/>
            <a:ext cx="1544637" cy="125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B9706-1E1D-4C83-9F08-DCAA8B34A8FB}" type="datetime1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30588" y="6145213"/>
            <a:ext cx="1544637" cy="1254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430588" y="6400800"/>
            <a:ext cx="1544637" cy="1254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0A491-D97B-41B3-81C6-EAD372DAE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FBC83-56D2-4872-8EEA-BB02EDD06796}" type="datetime1">
              <a:rPr lang="en-US" smtClean="0"/>
              <a:t>5/16/2019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83BC1-1FE6-446C-A567-802BE7392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38448-4FCA-4535-AE11-025CBAC55391}" type="datetime1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B33DE-2C81-42CB-88E2-81A316C003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DCC0-FE19-4847-946F-F47484F5F5C0}" type="datetime1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5900D-1929-4D89-BF9E-65B5502B2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55BA2-C939-4E27-B298-0FEE41DDCC48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51F9-2EAB-4990-902E-03E24A815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B0EE-D59E-4CEF-96DF-41845A879EA7}" type="datetime1">
              <a:rPr lang="en-US" smtClean="0"/>
              <a:t>5/16/2019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D8531-9D24-4364-8259-44B64DD7E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alto_EN_Science_21_RGB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0"/>
            <a:ext cx="1730375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FF7900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FF7900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2A7D545-AB30-428B-A15E-128D238BF7FE}" type="datetime1">
              <a:rPr lang="en-US" smtClean="0"/>
              <a:t>5/16/2019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ub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alto_EN_Science_13_RGB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900" y="5811838"/>
            <a:ext cx="23749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9"/>
          <p:cNvSpPr/>
          <p:nvPr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FF7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00" y="547200"/>
            <a:ext cx="7772400" cy="2206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84DF7-0A1B-450B-AB21-B4668D5A2B6A}" type="datetime1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FA889-3339-435A-8AF9-B2C57C813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D4B14-C944-4F5E-9BB9-A447BFFD38A1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3F8F7-896B-4135-A4D1-0F0914EAE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alto_EN_Science_13_RGB_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5900" y="5811838"/>
            <a:ext cx="23749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73746CA-4289-42DB-B7C1-DDE25D425274}" type="datetime1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327D213-3D0B-462A-9182-936F4F2EF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FF7900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9" r:id="rId2"/>
    <p:sldLayoutId id="2147483668" r:id="rId3"/>
    <p:sldLayoutId id="2147483667" r:id="rId4"/>
    <p:sldLayoutId id="2147483666" r:id="rId5"/>
    <p:sldLayoutId id="2147483665" r:id="rId6"/>
    <p:sldLayoutId id="2147483672" r:id="rId7"/>
    <p:sldLayoutId id="2147483673" r:id="rId8"/>
    <p:sldLayoutId id="2147483664" r:id="rId9"/>
    <p:sldLayoutId id="214748367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FF79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7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2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9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5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6.bin"/><Relationship Id="rId18" Type="http://schemas.openxmlformats.org/officeDocument/2006/relationships/image" Target="../media/image67.wmf"/><Relationship Id="rId26" Type="http://schemas.openxmlformats.org/officeDocument/2006/relationships/image" Target="../media/image71.wmf"/><Relationship Id="rId3" Type="http://schemas.openxmlformats.org/officeDocument/2006/relationships/oleObject" Target="../embeddings/oleObject61.bin"/><Relationship Id="rId21" Type="http://schemas.openxmlformats.org/officeDocument/2006/relationships/oleObject" Target="../embeddings/oleObject70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68.bin"/><Relationship Id="rId25" Type="http://schemas.openxmlformats.org/officeDocument/2006/relationships/oleObject" Target="../embeddings/oleObject72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5.bin"/><Relationship Id="rId24" Type="http://schemas.openxmlformats.org/officeDocument/2006/relationships/image" Target="../media/image70.wmf"/><Relationship Id="rId5" Type="http://schemas.openxmlformats.org/officeDocument/2006/relationships/oleObject" Target="../embeddings/oleObject62.bin"/><Relationship Id="rId15" Type="http://schemas.openxmlformats.org/officeDocument/2006/relationships/oleObject" Target="../embeddings/oleObject67.bin"/><Relationship Id="rId23" Type="http://schemas.openxmlformats.org/officeDocument/2006/relationships/oleObject" Target="../embeddings/oleObject71.bin"/><Relationship Id="rId28" Type="http://schemas.openxmlformats.org/officeDocument/2006/relationships/image" Target="../media/image72.wmf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69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4.bin"/><Relationship Id="rId14" Type="http://schemas.openxmlformats.org/officeDocument/2006/relationships/image" Target="../media/image65.wmf"/><Relationship Id="rId22" Type="http://schemas.openxmlformats.org/officeDocument/2006/relationships/image" Target="../media/image69.wmf"/><Relationship Id="rId27" Type="http://schemas.openxmlformats.org/officeDocument/2006/relationships/oleObject" Target="../embeddings/oleObject73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13" Type="http://schemas.openxmlformats.org/officeDocument/2006/relationships/image" Target="../media/image77.wmf"/><Relationship Id="rId18" Type="http://schemas.openxmlformats.org/officeDocument/2006/relationships/oleObject" Target="../embeddings/oleObject81.bin"/><Relationship Id="rId3" Type="http://schemas.openxmlformats.org/officeDocument/2006/relationships/oleObject" Target="../embeddings/oleObject74.bin"/><Relationship Id="rId21" Type="http://schemas.openxmlformats.org/officeDocument/2006/relationships/image" Target="../media/image81.wmf"/><Relationship Id="rId7" Type="http://schemas.openxmlformats.org/officeDocument/2006/relationships/image" Target="../media/image83.png"/><Relationship Id="rId12" Type="http://schemas.openxmlformats.org/officeDocument/2006/relationships/oleObject" Target="../embeddings/oleObject78.bin"/><Relationship Id="rId17" Type="http://schemas.openxmlformats.org/officeDocument/2006/relationships/image" Target="../media/image79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80.bin"/><Relationship Id="rId20" Type="http://schemas.openxmlformats.org/officeDocument/2006/relationships/oleObject" Target="../embeddings/oleObject82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4.wmf"/><Relationship Id="rId11" Type="http://schemas.openxmlformats.org/officeDocument/2006/relationships/image" Target="../media/image76.wmf"/><Relationship Id="rId5" Type="http://schemas.openxmlformats.org/officeDocument/2006/relationships/oleObject" Target="../embeddings/oleObject75.bin"/><Relationship Id="rId15" Type="http://schemas.openxmlformats.org/officeDocument/2006/relationships/image" Target="../media/image78.wmf"/><Relationship Id="rId23" Type="http://schemas.openxmlformats.org/officeDocument/2006/relationships/image" Target="../media/image82.wmf"/><Relationship Id="rId10" Type="http://schemas.openxmlformats.org/officeDocument/2006/relationships/oleObject" Target="../embeddings/oleObject77.bin"/><Relationship Id="rId19" Type="http://schemas.openxmlformats.org/officeDocument/2006/relationships/image" Target="../media/image80.wmf"/><Relationship Id="rId4" Type="http://schemas.openxmlformats.org/officeDocument/2006/relationships/image" Target="../media/image73.wmf"/><Relationship Id="rId9" Type="http://schemas.openxmlformats.org/officeDocument/2006/relationships/image" Target="../media/image75.wmf"/><Relationship Id="rId14" Type="http://schemas.openxmlformats.org/officeDocument/2006/relationships/oleObject" Target="../embeddings/oleObject79.bin"/><Relationship Id="rId22" Type="http://schemas.openxmlformats.org/officeDocument/2006/relationships/oleObject" Target="../embeddings/oleObject8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6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90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88.bin"/><Relationship Id="rId5" Type="http://schemas.openxmlformats.org/officeDocument/2006/relationships/oleObject" Target="../embeddings/oleObject85.bin"/><Relationship Id="rId15" Type="http://schemas.openxmlformats.org/officeDocument/2006/relationships/oleObject" Target="../embeddings/oleObject90.bin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87.bin"/><Relationship Id="rId14" Type="http://schemas.openxmlformats.org/officeDocument/2006/relationships/image" Target="../media/image8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98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98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97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9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13" Type="http://schemas.openxmlformats.org/officeDocument/2006/relationships/oleObject" Target="../embeddings/oleObject104.bin"/><Relationship Id="rId3" Type="http://schemas.openxmlformats.org/officeDocument/2006/relationships/oleObject" Target="../embeddings/oleObject99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103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00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0" Type="http://schemas.openxmlformats.org/officeDocument/2006/relationships/image" Target="../media/image102.wmf"/><Relationship Id="rId4" Type="http://schemas.openxmlformats.org/officeDocument/2006/relationships/image" Target="../media/image99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10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109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6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0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117.wmf"/><Relationship Id="rId26" Type="http://schemas.openxmlformats.org/officeDocument/2006/relationships/image" Target="../media/image119.wmf"/><Relationship Id="rId3" Type="http://schemas.openxmlformats.org/officeDocument/2006/relationships/oleObject" Target="../embeddings/oleObject110.bin"/><Relationship Id="rId21" Type="http://schemas.openxmlformats.org/officeDocument/2006/relationships/oleObject" Target="../embeddings/oleObject119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114.wmf"/><Relationship Id="rId17" Type="http://schemas.openxmlformats.org/officeDocument/2006/relationships/oleObject" Target="../embeddings/oleObject117.bin"/><Relationship Id="rId25" Type="http://schemas.openxmlformats.org/officeDocument/2006/relationships/oleObject" Target="../embeddings/oleObject121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16.wmf"/><Relationship Id="rId20" Type="http://schemas.openxmlformats.org/officeDocument/2006/relationships/image" Target="../media/image118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11.wmf"/><Relationship Id="rId11" Type="http://schemas.openxmlformats.org/officeDocument/2006/relationships/oleObject" Target="../embeddings/oleObject114.bin"/><Relationship Id="rId24" Type="http://schemas.openxmlformats.org/officeDocument/2006/relationships/image" Target="../media/image102.wmf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16.bin"/><Relationship Id="rId23" Type="http://schemas.openxmlformats.org/officeDocument/2006/relationships/oleObject" Target="../embeddings/oleObject120.bin"/><Relationship Id="rId28" Type="http://schemas.openxmlformats.org/officeDocument/2006/relationships/image" Target="../media/image120.wmf"/><Relationship Id="rId10" Type="http://schemas.openxmlformats.org/officeDocument/2006/relationships/image" Target="../media/image113.wmf"/><Relationship Id="rId19" Type="http://schemas.openxmlformats.org/officeDocument/2006/relationships/oleObject" Target="../embeddings/oleObject118.bin"/><Relationship Id="rId4" Type="http://schemas.openxmlformats.org/officeDocument/2006/relationships/image" Target="../media/image110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115.wmf"/><Relationship Id="rId22" Type="http://schemas.openxmlformats.org/officeDocument/2006/relationships/image" Target="../media/image101.wmf"/><Relationship Id="rId27" Type="http://schemas.openxmlformats.org/officeDocument/2006/relationships/oleObject" Target="../embeddings/oleObject122.bin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9.bin"/><Relationship Id="rId18" Type="http://schemas.openxmlformats.org/officeDocument/2006/relationships/image" Target="../media/image119.wmf"/><Relationship Id="rId26" Type="http://schemas.openxmlformats.org/officeDocument/2006/relationships/image" Target="../media/image125.wmf"/><Relationship Id="rId3" Type="http://schemas.openxmlformats.org/officeDocument/2006/relationships/oleObject" Target="../embeddings/oleObject123.bin"/><Relationship Id="rId21" Type="http://schemas.openxmlformats.org/officeDocument/2006/relationships/oleObject" Target="../embeddings/oleObject129.bin"/><Relationship Id="rId34" Type="http://schemas.openxmlformats.org/officeDocument/2006/relationships/image" Target="../media/image129.wmf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118.wmf"/><Relationship Id="rId17" Type="http://schemas.openxmlformats.org/officeDocument/2006/relationships/oleObject" Target="../embeddings/oleObject128.bin"/><Relationship Id="rId25" Type="http://schemas.openxmlformats.org/officeDocument/2006/relationships/oleObject" Target="../embeddings/oleObject131.bin"/><Relationship Id="rId33" Type="http://schemas.openxmlformats.org/officeDocument/2006/relationships/oleObject" Target="../embeddings/oleObject135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02.wmf"/><Relationship Id="rId20" Type="http://schemas.openxmlformats.org/officeDocument/2006/relationships/image" Target="../media/image120.wmf"/><Relationship Id="rId29" Type="http://schemas.openxmlformats.org/officeDocument/2006/relationships/oleObject" Target="../embeddings/oleObject133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9.wmf"/><Relationship Id="rId11" Type="http://schemas.openxmlformats.org/officeDocument/2006/relationships/oleObject" Target="../embeddings/oleObject127.bin"/><Relationship Id="rId24" Type="http://schemas.openxmlformats.org/officeDocument/2006/relationships/image" Target="../media/image124.wmf"/><Relationship Id="rId32" Type="http://schemas.openxmlformats.org/officeDocument/2006/relationships/image" Target="../media/image128.wmf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20.bin"/><Relationship Id="rId23" Type="http://schemas.openxmlformats.org/officeDocument/2006/relationships/oleObject" Target="../embeddings/oleObject130.bin"/><Relationship Id="rId28" Type="http://schemas.openxmlformats.org/officeDocument/2006/relationships/image" Target="../media/image126.wmf"/><Relationship Id="rId10" Type="http://schemas.openxmlformats.org/officeDocument/2006/relationships/image" Target="../media/image117.wmf"/><Relationship Id="rId19" Type="http://schemas.openxmlformats.org/officeDocument/2006/relationships/oleObject" Target="../embeddings/oleObject122.bin"/><Relationship Id="rId31" Type="http://schemas.openxmlformats.org/officeDocument/2006/relationships/oleObject" Target="../embeddings/oleObject134.bin"/><Relationship Id="rId4" Type="http://schemas.openxmlformats.org/officeDocument/2006/relationships/image" Target="../media/image121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01.wmf"/><Relationship Id="rId22" Type="http://schemas.openxmlformats.org/officeDocument/2006/relationships/image" Target="../media/image123.wmf"/><Relationship Id="rId27" Type="http://schemas.openxmlformats.org/officeDocument/2006/relationships/oleObject" Target="../embeddings/oleObject132.bin"/><Relationship Id="rId30" Type="http://schemas.openxmlformats.org/officeDocument/2006/relationships/image" Target="../media/image127.wmf"/><Relationship Id="rId8" Type="http://schemas.openxmlformats.org/officeDocument/2006/relationships/image" Target="../media/image12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13" Type="http://schemas.openxmlformats.org/officeDocument/2006/relationships/image" Target="../media/image134.wmf"/><Relationship Id="rId18" Type="http://schemas.openxmlformats.org/officeDocument/2006/relationships/oleObject" Target="../embeddings/oleObject143.bin"/><Relationship Id="rId3" Type="http://schemas.openxmlformats.org/officeDocument/2006/relationships/oleObject" Target="../embeddings/oleObject136.bin"/><Relationship Id="rId7" Type="http://schemas.openxmlformats.org/officeDocument/2006/relationships/image" Target="../media/image131.wmf"/><Relationship Id="rId12" Type="http://schemas.openxmlformats.org/officeDocument/2006/relationships/oleObject" Target="../embeddings/oleObject140.bin"/><Relationship Id="rId17" Type="http://schemas.openxmlformats.org/officeDocument/2006/relationships/image" Target="../media/image136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42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7.bin"/><Relationship Id="rId11" Type="http://schemas.openxmlformats.org/officeDocument/2006/relationships/image" Target="../media/image133.wmf"/><Relationship Id="rId5" Type="http://schemas.openxmlformats.org/officeDocument/2006/relationships/image" Target="../media/image138.png"/><Relationship Id="rId15" Type="http://schemas.openxmlformats.org/officeDocument/2006/relationships/image" Target="../media/image135.wmf"/><Relationship Id="rId10" Type="http://schemas.openxmlformats.org/officeDocument/2006/relationships/oleObject" Target="../embeddings/oleObject139.bin"/><Relationship Id="rId19" Type="http://schemas.openxmlformats.org/officeDocument/2006/relationships/image" Target="../media/image137.wmf"/><Relationship Id="rId4" Type="http://schemas.openxmlformats.org/officeDocument/2006/relationships/image" Target="../media/image130.wmf"/><Relationship Id="rId9" Type="http://schemas.openxmlformats.org/officeDocument/2006/relationships/image" Target="../media/image132.wmf"/><Relationship Id="rId14" Type="http://schemas.openxmlformats.org/officeDocument/2006/relationships/oleObject" Target="../embeddings/oleObject141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6.bin"/><Relationship Id="rId3" Type="http://schemas.openxmlformats.org/officeDocument/2006/relationships/image" Target="../media/image143.png"/><Relationship Id="rId7" Type="http://schemas.openxmlformats.org/officeDocument/2006/relationships/image" Target="../media/image140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45.bin"/><Relationship Id="rId11" Type="http://schemas.openxmlformats.org/officeDocument/2006/relationships/image" Target="../media/image142.wmf"/><Relationship Id="rId5" Type="http://schemas.openxmlformats.org/officeDocument/2006/relationships/image" Target="../media/image139.wmf"/><Relationship Id="rId10" Type="http://schemas.openxmlformats.org/officeDocument/2006/relationships/oleObject" Target="../embeddings/oleObject147.bin"/><Relationship Id="rId4" Type="http://schemas.openxmlformats.org/officeDocument/2006/relationships/oleObject" Target="../embeddings/oleObject144.bin"/><Relationship Id="rId9" Type="http://schemas.openxmlformats.org/officeDocument/2006/relationships/image" Target="../media/image14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image" Target="../media/image148.wmf"/><Relationship Id="rId18" Type="http://schemas.openxmlformats.org/officeDocument/2006/relationships/oleObject" Target="../embeddings/oleObject155.bin"/><Relationship Id="rId3" Type="http://schemas.openxmlformats.org/officeDocument/2006/relationships/image" Target="../media/image152.png"/><Relationship Id="rId7" Type="http://schemas.openxmlformats.org/officeDocument/2006/relationships/image" Target="../media/image145.wmf"/><Relationship Id="rId12" Type="http://schemas.openxmlformats.org/officeDocument/2006/relationships/oleObject" Target="../embeddings/oleObject152.bin"/><Relationship Id="rId17" Type="http://schemas.openxmlformats.org/officeDocument/2006/relationships/image" Target="../media/image150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54.bin"/><Relationship Id="rId20" Type="http://schemas.openxmlformats.org/officeDocument/2006/relationships/oleObject" Target="../embeddings/oleObject156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49.bin"/><Relationship Id="rId11" Type="http://schemas.openxmlformats.org/officeDocument/2006/relationships/image" Target="../media/image147.wmf"/><Relationship Id="rId5" Type="http://schemas.openxmlformats.org/officeDocument/2006/relationships/image" Target="../media/image144.wmf"/><Relationship Id="rId15" Type="http://schemas.openxmlformats.org/officeDocument/2006/relationships/image" Target="../media/image149.wmf"/><Relationship Id="rId10" Type="http://schemas.openxmlformats.org/officeDocument/2006/relationships/oleObject" Target="../embeddings/oleObject151.bin"/><Relationship Id="rId19" Type="http://schemas.openxmlformats.org/officeDocument/2006/relationships/image" Target="../media/image151.wmf"/><Relationship Id="rId4" Type="http://schemas.openxmlformats.org/officeDocument/2006/relationships/oleObject" Target="../embeddings/oleObject148.bin"/><Relationship Id="rId9" Type="http://schemas.openxmlformats.org/officeDocument/2006/relationships/image" Target="../media/image146.wmf"/><Relationship Id="rId14" Type="http://schemas.openxmlformats.org/officeDocument/2006/relationships/oleObject" Target="../embeddings/oleObject15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3.bin"/><Relationship Id="rId13" Type="http://schemas.openxmlformats.org/officeDocument/2006/relationships/image" Target="../media/image129.wmf"/><Relationship Id="rId3" Type="http://schemas.openxmlformats.org/officeDocument/2006/relationships/oleObject" Target="../embeddings/oleObject40.bin"/><Relationship Id="rId7" Type="http://schemas.openxmlformats.org/officeDocument/2006/relationships/image" Target="../media/image143.png"/><Relationship Id="rId12" Type="http://schemas.openxmlformats.org/officeDocument/2006/relationships/oleObject" Target="../embeddings/oleObject135.bin"/><Relationship Id="rId17" Type="http://schemas.openxmlformats.org/officeDocument/2006/relationships/image" Target="../media/image140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58.bin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4.wmf"/><Relationship Id="rId11" Type="http://schemas.openxmlformats.org/officeDocument/2006/relationships/image" Target="../media/image131.wmf"/><Relationship Id="rId5" Type="http://schemas.openxmlformats.org/officeDocument/2006/relationships/oleObject" Target="../embeddings/oleObject55.bin"/><Relationship Id="rId15" Type="http://schemas.openxmlformats.org/officeDocument/2006/relationships/image" Target="../media/image153.wmf"/><Relationship Id="rId10" Type="http://schemas.openxmlformats.org/officeDocument/2006/relationships/oleObject" Target="../embeddings/oleObject137.bin"/><Relationship Id="rId4" Type="http://schemas.openxmlformats.org/officeDocument/2006/relationships/image" Target="../media/image42.wmf"/><Relationship Id="rId9" Type="http://schemas.openxmlformats.org/officeDocument/2006/relationships/image" Target="../media/image121.wmf"/><Relationship Id="rId14" Type="http://schemas.openxmlformats.org/officeDocument/2006/relationships/oleObject" Target="../embeddings/oleObject15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image" Target="../media/image20.png"/><Relationship Id="rId21" Type="http://schemas.openxmlformats.org/officeDocument/2006/relationships/image" Target="../media/image16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7.wmf"/><Relationship Id="rId25" Type="http://schemas.openxmlformats.org/officeDocument/2006/relationships/image" Target="../media/image18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4.bin"/><Relationship Id="rId20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2.wmf"/><Relationship Id="rId24" Type="http://schemas.openxmlformats.org/officeDocument/2006/relationships/oleObject" Target="../embeddings/oleObject15.bin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23" Type="http://schemas.openxmlformats.org/officeDocument/2006/relationships/image" Target="../media/image17.wmf"/><Relationship Id="rId28" Type="http://schemas.openxmlformats.org/officeDocument/2006/relationships/oleObject" Target="../embeddings/oleObject17.bin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6.wmf"/><Relationship Id="rId22" Type="http://schemas.openxmlformats.org/officeDocument/2006/relationships/image" Target="../media/image3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5.wmf"/><Relationship Id="rId26" Type="http://schemas.openxmlformats.org/officeDocument/2006/relationships/image" Target="../media/image48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43.bin"/><Relationship Id="rId25" Type="http://schemas.openxmlformats.org/officeDocument/2006/relationships/oleObject" Target="../embeddings/oleObject48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29" Type="http://schemas.openxmlformats.org/officeDocument/2006/relationships/oleObject" Target="../embeddings/oleObject50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0.bin"/><Relationship Id="rId24" Type="http://schemas.openxmlformats.org/officeDocument/2006/relationships/oleObject" Target="../embeddings/oleObject47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image" Target="../media/image47.wmf"/><Relationship Id="rId28" Type="http://schemas.openxmlformats.org/officeDocument/2006/relationships/image" Target="../media/image49.wmf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44.bin"/><Relationship Id="rId31" Type="http://schemas.openxmlformats.org/officeDocument/2006/relationships/oleObject" Target="../embeddings/oleObject51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3.wmf"/><Relationship Id="rId22" Type="http://schemas.openxmlformats.org/officeDocument/2006/relationships/oleObject" Target="../embeddings/oleObject46.bin"/><Relationship Id="rId27" Type="http://schemas.openxmlformats.org/officeDocument/2006/relationships/oleObject" Target="../embeddings/oleObject49.bin"/><Relationship Id="rId30" Type="http://schemas.openxmlformats.org/officeDocument/2006/relationships/image" Target="../media/image5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573088" y="1771650"/>
            <a:ext cx="7772400" cy="1331913"/>
          </a:xfrm>
        </p:spPr>
        <p:txBody>
          <a:bodyPr/>
          <a:lstStyle/>
          <a:p>
            <a:pPr eaLnBrk="1" hangingPunct="1"/>
            <a:r>
              <a:rPr lang="fi-FI" dirty="0" smtClean="0"/>
              <a:t>PHYS-C0240 Materiaalifysiikka (5op), </a:t>
            </a:r>
            <a:r>
              <a:rPr lang="fi-FI" dirty="0" smtClean="0"/>
              <a:t>Kevät</a:t>
            </a:r>
            <a:r>
              <a:rPr lang="fi-FI" dirty="0" smtClean="0"/>
              <a:t> 2019</a:t>
            </a:r>
            <a:endParaRPr lang="fi-FI" dirty="0" smtClean="0"/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573088" y="3398838"/>
            <a:ext cx="7123112" cy="1978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sz="2000" dirty="0" err="1"/>
              <a:t>Emppu</a:t>
            </a:r>
            <a:r>
              <a:rPr lang="fi-FI" sz="2000" dirty="0"/>
              <a:t> Salonen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dirty="0"/>
              <a:t>Martti Puska</a:t>
            </a:r>
          </a:p>
          <a:p>
            <a:pPr eaLnBrk="1" hangingPunct="1">
              <a:lnSpc>
                <a:spcPct val="80000"/>
              </a:lnSpc>
            </a:pPr>
            <a:r>
              <a:rPr lang="fi-FI" sz="2000" dirty="0" err="1"/>
              <a:t>Kristoffer</a:t>
            </a:r>
            <a:r>
              <a:rPr lang="fi-FI" sz="2000" dirty="0"/>
              <a:t> </a:t>
            </a:r>
            <a:r>
              <a:rPr lang="fi-FI" sz="2000" dirty="0" err="1"/>
              <a:t>Simula</a:t>
            </a:r>
            <a:endParaRPr lang="fi-FI" sz="2000" dirty="0"/>
          </a:p>
          <a:p>
            <a:pPr eaLnBrk="1" hangingPunct="1">
              <a:lnSpc>
                <a:spcPct val="80000"/>
              </a:lnSpc>
            </a:pPr>
            <a:endParaRPr lang="fi-FI" sz="2000" dirty="0"/>
          </a:p>
          <a:p>
            <a:pPr eaLnBrk="1" hangingPunct="1">
              <a:lnSpc>
                <a:spcPct val="80000"/>
              </a:lnSpc>
            </a:pPr>
            <a:r>
              <a:rPr lang="fi-FI" sz="2000" dirty="0"/>
              <a:t>Luento </a:t>
            </a:r>
            <a:r>
              <a:rPr lang="fi-FI" sz="2000" dirty="0" smtClean="0"/>
              <a:t>6, </a:t>
            </a:r>
            <a:r>
              <a:rPr lang="fi-FI" sz="2000" dirty="0"/>
              <a:t>torstai </a:t>
            </a:r>
            <a:r>
              <a:rPr lang="fi-FI" sz="2000" dirty="0" smtClean="0"/>
              <a:t>23.5.2019</a:t>
            </a:r>
            <a:endParaRPr lang="fi-FI" sz="2000" dirty="0"/>
          </a:p>
          <a:p>
            <a:pPr eaLnBrk="1" hangingPunct="1">
              <a:lnSpc>
                <a:spcPct val="80000"/>
              </a:lnSpc>
            </a:pPr>
            <a:r>
              <a:rPr lang="fi-FI" sz="2000" dirty="0"/>
              <a:t>OSA 1: </a:t>
            </a:r>
            <a:r>
              <a:rPr lang="fi-FI" sz="2000" dirty="0" err="1"/>
              <a:t>Blochin</a:t>
            </a:r>
            <a:r>
              <a:rPr lang="fi-FI" sz="2000" dirty="0"/>
              <a:t> </a:t>
            </a:r>
            <a:r>
              <a:rPr lang="fi-FI" sz="2000" dirty="0" smtClean="0"/>
              <a:t>teoreema, melkein vapaiden elektronien malli</a:t>
            </a:r>
          </a:p>
        </p:txBody>
      </p:sp>
      <p:sp>
        <p:nvSpPr>
          <p:cNvPr id="1126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  <p:sp>
        <p:nvSpPr>
          <p:cNvPr id="1126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8165592" y="5961063"/>
            <a:ext cx="287846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i-FI" sz="1800" dirty="0" smtClean="0"/>
              <a:t>1</a:t>
            </a:r>
          </a:p>
        </p:txBody>
      </p:sp>
      <p:sp>
        <p:nvSpPr>
          <p:cNvPr id="11269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  <p:sp>
        <p:nvSpPr>
          <p:cNvPr id="11270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i-FI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88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144463" y="5631744"/>
            <a:ext cx="8671878" cy="1060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43132" y="55745"/>
            <a:ext cx="8437124" cy="5395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err="1" smtClean="0"/>
              <a:t>Blochin</a:t>
            </a:r>
            <a:r>
              <a:rPr lang="fi-FI" dirty="0" smtClean="0"/>
              <a:t> teoreema, oletukset ja lopputulos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3676" y="778374"/>
            <a:ext cx="8525993" cy="1027640"/>
            <a:chOff x="123676" y="580864"/>
            <a:chExt cx="8525993" cy="1027640"/>
          </a:xfrm>
        </p:grpSpPr>
        <p:grpSp>
          <p:nvGrpSpPr>
            <p:cNvPr id="7" name="Group 6"/>
            <p:cNvGrpSpPr/>
            <p:nvPr/>
          </p:nvGrpSpPr>
          <p:grpSpPr>
            <a:xfrm>
              <a:off x="123676" y="580864"/>
              <a:ext cx="3429517" cy="1027640"/>
              <a:chOff x="403176" y="848390"/>
              <a:chExt cx="3429517" cy="1027640"/>
            </a:xfrm>
          </p:grpSpPr>
          <p:graphicFrame>
            <p:nvGraphicFramePr>
              <p:cNvPr id="12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06233094"/>
                  </p:ext>
                </p:extLst>
              </p:nvPr>
            </p:nvGraphicFramePr>
            <p:xfrm>
              <a:off x="495236" y="1224161"/>
              <a:ext cx="3337457" cy="6518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846" name="Kaava" r:id="rId3" imgW="2145960" imgH="419040" progId="Equation.3">
                      <p:embed/>
                    </p:oleObj>
                  </mc:Choice>
                  <mc:Fallback>
                    <p:oleObj name="Kaava" r:id="rId3" imgW="2145960" imgH="419040" progId="Equation.3">
                      <p:embed/>
                      <p:pic>
                        <p:nvPicPr>
                          <p:cNvPr id="21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5236" y="1224161"/>
                            <a:ext cx="3337457" cy="651869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403176" y="848390"/>
                <a:ext cx="28956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i-FI" dirty="0" err="1"/>
                  <a:t>Schrödingerin</a:t>
                </a:r>
                <a:r>
                  <a:rPr lang="fi-FI" dirty="0"/>
                  <a:t> </a:t>
                </a:r>
                <a:r>
                  <a:rPr lang="fi-FI" dirty="0" smtClean="0"/>
                  <a:t>yhtälö</a:t>
                </a:r>
                <a:endParaRPr lang="fi-FI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534216" y="657587"/>
              <a:ext cx="4115453" cy="837397"/>
              <a:chOff x="4534216" y="818519"/>
              <a:chExt cx="4115453" cy="837397"/>
            </a:xfrm>
          </p:grpSpPr>
          <p:graphicFrame>
            <p:nvGraphicFramePr>
              <p:cNvPr id="9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65324639"/>
                  </p:ext>
                </p:extLst>
              </p:nvPr>
            </p:nvGraphicFramePr>
            <p:xfrm>
              <a:off x="4642126" y="1266366"/>
              <a:ext cx="3752410" cy="389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847" name="Equation" r:id="rId5" imgW="2450880" imgH="253800" progId="Equation.DSMT4">
                      <p:embed/>
                    </p:oleObj>
                  </mc:Choice>
                  <mc:Fallback>
                    <p:oleObj name="Equation" r:id="rId5" imgW="2450880" imgH="253800" progId="Equation.DSMT4">
                      <p:embed/>
                      <p:pic>
                        <p:nvPicPr>
                          <p:cNvPr id="48136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42126" y="1266366"/>
                            <a:ext cx="3752410" cy="389550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4534216" y="818519"/>
                <a:ext cx="41154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i-FI" dirty="0" smtClean="0"/>
                  <a:t>Periodinen potentiaali </a:t>
                </a:r>
                <a:r>
                  <a:rPr lang="fi-FI" dirty="0" err="1" smtClean="0"/>
                  <a:t>Bravais</a:t>
                </a:r>
                <a:r>
                  <a:rPr lang="fi-FI" dirty="0" smtClean="0"/>
                  <a:t>-hilassa</a:t>
                </a:r>
                <a:endParaRPr lang="fi-FI" dirty="0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H="1">
                <a:off x="6604172" y="1145928"/>
                <a:ext cx="228225" cy="1745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Group 29"/>
          <p:cNvGrpSpPr/>
          <p:nvPr/>
        </p:nvGrpSpPr>
        <p:grpSpPr>
          <a:xfrm>
            <a:off x="597661" y="5072178"/>
            <a:ext cx="2821586" cy="1145619"/>
            <a:chOff x="597661" y="4508910"/>
            <a:chExt cx="2821586" cy="1145619"/>
          </a:xfrm>
        </p:grpSpPr>
        <p:graphicFrame>
          <p:nvGraphicFramePr>
            <p:cNvPr id="2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3028398"/>
                </p:ext>
              </p:extLst>
            </p:nvPr>
          </p:nvGraphicFramePr>
          <p:xfrm>
            <a:off x="1163867" y="4878242"/>
            <a:ext cx="1895475" cy="776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848" name="Equation" r:id="rId7" imgW="1231560" imgH="507960" progId="Equation.DSMT4">
                    <p:embed/>
                  </p:oleObj>
                </mc:Choice>
                <mc:Fallback>
                  <p:oleObj name="Equation" r:id="rId7" imgW="1231560" imgH="507960" progId="Equation.DSMT4">
                    <p:embed/>
                    <p:pic>
                      <p:nvPicPr>
                        <p:cNvPr id="2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3867" y="4878242"/>
                          <a:ext cx="1895475" cy="776287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Right Arrow 27"/>
            <p:cNvSpPr/>
            <p:nvPr/>
          </p:nvSpPr>
          <p:spPr>
            <a:xfrm rot="10800000" flipH="1">
              <a:off x="597661" y="5180264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77553" y="4508910"/>
              <a:ext cx="24416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Käänteishilaperiodiset</a:t>
              </a:r>
              <a:endParaRPr lang="fi-FI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63625" y="5743532"/>
            <a:ext cx="4384366" cy="923330"/>
            <a:chOff x="3263625" y="5743532"/>
            <a:chExt cx="4384366" cy="923330"/>
          </a:xfrm>
        </p:grpSpPr>
        <p:sp>
          <p:nvSpPr>
            <p:cNvPr id="32" name="TextBox 31"/>
            <p:cNvSpPr txBox="1"/>
            <p:nvPr/>
          </p:nvSpPr>
          <p:spPr>
            <a:xfrm>
              <a:off x="4406149" y="5743532"/>
              <a:ext cx="3241842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Aallon periodiset reunaehdot superkopin suhteen, ratkaisut 1. </a:t>
              </a:r>
              <a:r>
                <a:rPr lang="fi-FI" dirty="0" err="1" smtClean="0"/>
                <a:t>Brillouinin</a:t>
              </a:r>
              <a:r>
                <a:rPr lang="fi-FI" dirty="0" smtClean="0"/>
                <a:t> vyöhykkeessä</a:t>
              </a:r>
              <a:endParaRPr lang="fi-FI" dirty="0"/>
            </a:p>
          </p:txBody>
        </p:sp>
        <p:sp>
          <p:nvSpPr>
            <p:cNvPr id="33" name="Right Arrow 32"/>
            <p:cNvSpPr/>
            <p:nvPr/>
          </p:nvSpPr>
          <p:spPr>
            <a:xfrm rot="10800000">
              <a:off x="3263625" y="5948718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836738" y="4070190"/>
            <a:ext cx="6900010" cy="1282700"/>
            <a:chOff x="1836738" y="4070190"/>
            <a:chExt cx="6900010" cy="1282700"/>
          </a:xfrm>
        </p:grpSpPr>
        <p:graphicFrame>
          <p:nvGraphicFramePr>
            <p:cNvPr id="2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49334717"/>
                </p:ext>
              </p:extLst>
            </p:nvPr>
          </p:nvGraphicFramePr>
          <p:xfrm>
            <a:off x="1836738" y="4151313"/>
            <a:ext cx="2600325" cy="544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849" name="Equation" r:id="rId9" imgW="1688760" imgH="355320" progId="Equation.DSMT4">
                    <p:embed/>
                  </p:oleObj>
                </mc:Choice>
                <mc:Fallback>
                  <p:oleObj name="Equation" r:id="rId9" imgW="1688760" imgH="355320" progId="Equation.DSMT4">
                    <p:embed/>
                    <p:pic>
                      <p:nvPicPr>
                        <p:cNvPr id="34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6738" y="4151313"/>
                          <a:ext cx="2600325" cy="54451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2570879"/>
                </p:ext>
              </p:extLst>
            </p:nvPr>
          </p:nvGraphicFramePr>
          <p:xfrm>
            <a:off x="5453798" y="4070190"/>
            <a:ext cx="3282950" cy="1282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850" name="Equation" r:id="rId11" imgW="2133360" imgH="838080" progId="Equation.DSMT4">
                    <p:embed/>
                  </p:oleObj>
                </mc:Choice>
                <mc:Fallback>
                  <p:oleObj name="Equation" r:id="rId11" imgW="2133360" imgH="838080" progId="Equation.DSMT4">
                    <p:embed/>
                    <p:pic>
                      <p:nvPicPr>
                        <p:cNvPr id="24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3798" y="4070190"/>
                          <a:ext cx="3282950" cy="1282700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Right Arrow 25"/>
            <p:cNvSpPr/>
            <p:nvPr/>
          </p:nvSpPr>
          <p:spPr>
            <a:xfrm rot="10800000" flipH="1">
              <a:off x="4911504" y="4250740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942260" y="4486060"/>
              <a:ext cx="186892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7301668" y="4486060"/>
              <a:ext cx="346323" cy="623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8074026" y="4275781"/>
              <a:ext cx="346323" cy="623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7095273" y="4486060"/>
              <a:ext cx="230673" cy="29808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123676" y="2100320"/>
            <a:ext cx="9205370" cy="1661091"/>
            <a:chOff x="123676" y="2100320"/>
            <a:chExt cx="9205370" cy="1661091"/>
          </a:xfrm>
        </p:grpSpPr>
        <p:grpSp>
          <p:nvGrpSpPr>
            <p:cNvPr id="34" name="Group 33"/>
            <p:cNvGrpSpPr/>
            <p:nvPr/>
          </p:nvGrpSpPr>
          <p:grpSpPr>
            <a:xfrm>
              <a:off x="123676" y="2100320"/>
              <a:ext cx="9205370" cy="1620246"/>
              <a:chOff x="123676" y="1793083"/>
              <a:chExt cx="9205370" cy="1620246"/>
            </a:xfrm>
          </p:grpSpPr>
          <p:graphicFrame>
            <p:nvGraphicFramePr>
              <p:cNvPr id="15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71883675"/>
                  </p:ext>
                </p:extLst>
              </p:nvPr>
            </p:nvGraphicFramePr>
            <p:xfrm>
              <a:off x="6327775" y="2299438"/>
              <a:ext cx="2462213" cy="4270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851" name="Equation" r:id="rId13" imgW="1600200" imgH="279360" progId="Equation.DSMT4">
                      <p:embed/>
                    </p:oleObj>
                  </mc:Choice>
                  <mc:Fallback>
                    <p:oleObj name="Equation" r:id="rId13" imgW="1600200" imgH="279360" progId="Equation.DSMT4">
                      <p:embed/>
                      <p:pic>
                        <p:nvPicPr>
                          <p:cNvPr id="37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27775" y="2299438"/>
                            <a:ext cx="2462213" cy="427038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rgbClr val="FF0000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TextBox 15"/>
              <p:cNvSpPr txBox="1"/>
              <p:nvPr/>
            </p:nvSpPr>
            <p:spPr>
              <a:xfrm>
                <a:off x="3850558" y="1793083"/>
                <a:ext cx="2249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err="1" smtClean="0"/>
                  <a:t>Blochin</a:t>
                </a:r>
                <a:r>
                  <a:rPr lang="fi-FI" dirty="0" smtClean="0"/>
                  <a:t> aaltofunktiot</a:t>
                </a:r>
                <a:endParaRPr lang="fi-FI" dirty="0"/>
              </a:p>
            </p:txBody>
          </p:sp>
          <p:grpSp>
            <p:nvGrpSpPr>
              <p:cNvPr id="20" name="Group 19"/>
              <p:cNvGrpSpPr/>
              <p:nvPr/>
            </p:nvGrpSpPr>
            <p:grpSpPr>
              <a:xfrm>
                <a:off x="123676" y="2275935"/>
                <a:ext cx="4607986" cy="427038"/>
                <a:chOff x="4394880" y="6158980"/>
                <a:chExt cx="4607986" cy="427038"/>
              </a:xfrm>
            </p:grpSpPr>
            <p:graphicFrame>
              <p:nvGraphicFramePr>
                <p:cNvPr id="18" name="Object 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87164061"/>
                    </p:ext>
                  </p:extLst>
                </p:nvPr>
              </p:nvGraphicFramePr>
              <p:xfrm>
                <a:off x="4880129" y="6158980"/>
                <a:ext cx="4122737" cy="4270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66852" name="Equation" r:id="rId15" imgW="2679480" imgH="279360" progId="Equation.DSMT4">
                        <p:embed/>
                      </p:oleObj>
                    </mc:Choice>
                    <mc:Fallback>
                      <p:oleObj name="Equation" r:id="rId15" imgW="2679480" imgH="279360" progId="Equation.DSMT4">
                        <p:embed/>
                        <p:pic>
                          <p:nvPicPr>
                            <p:cNvPr id="37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80129" y="6158980"/>
                              <a:ext cx="4122737" cy="427038"/>
                            </a:xfrm>
                            <a:prstGeom prst="rect">
                              <a:avLst/>
                            </a:prstGeom>
                            <a:noFill/>
                            <a:ln w="28575">
                              <a:solidFill>
                                <a:srgbClr val="FF0000"/>
                              </a:solidFill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9" name="Right Arrow 18"/>
                <p:cNvSpPr/>
                <p:nvPr/>
              </p:nvSpPr>
              <p:spPr>
                <a:xfrm rot="10800000" flipH="1">
                  <a:off x="4394880" y="6309376"/>
                  <a:ext cx="379891" cy="172242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5211789" y="2426331"/>
                <a:ext cx="759782" cy="175687"/>
                <a:chOff x="5211789" y="2426331"/>
                <a:chExt cx="759782" cy="175687"/>
              </a:xfrm>
            </p:grpSpPr>
            <p:sp>
              <p:nvSpPr>
                <p:cNvPr id="17" name="Right Arrow 16"/>
                <p:cNvSpPr/>
                <p:nvPr/>
              </p:nvSpPr>
              <p:spPr>
                <a:xfrm rot="10800000" flipH="1">
                  <a:off x="5591680" y="2429776"/>
                  <a:ext cx="379891" cy="172242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Right Arrow 20"/>
                <p:cNvSpPr/>
                <p:nvPr/>
              </p:nvSpPr>
              <p:spPr>
                <a:xfrm rot="10800000">
                  <a:off x="5211789" y="2426331"/>
                  <a:ext cx="379891" cy="172242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22" name="TextBox 21"/>
              <p:cNvSpPr txBox="1"/>
              <p:nvPr/>
            </p:nvSpPr>
            <p:spPr>
              <a:xfrm>
                <a:off x="6140470" y="2766998"/>
                <a:ext cx="318857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(</a:t>
                </a:r>
                <a:r>
                  <a:rPr lang="fi-FI" dirty="0" smtClean="0">
                    <a:sym typeface="Wingdings" panose="05000000000000000000" pitchFamily="2" charset="2"/>
                  </a:rPr>
                  <a:t> reunaehdot alkeiskopin reunoilla, luentotehtävä</a:t>
                </a:r>
                <a:r>
                  <a:rPr lang="fi-FI" dirty="0" smtClean="0"/>
                  <a:t>)</a:t>
                </a:r>
                <a:endParaRPr lang="fi-FI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1959430" y="2947117"/>
              <a:ext cx="1684086" cy="814294"/>
              <a:chOff x="1959430" y="2947117"/>
              <a:chExt cx="1684086" cy="814294"/>
            </a:xfrm>
          </p:grpSpPr>
          <p:graphicFrame>
            <p:nvGraphicFramePr>
              <p:cNvPr id="40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91612991"/>
                  </p:ext>
                </p:extLst>
              </p:nvPr>
            </p:nvGraphicFramePr>
            <p:xfrm>
              <a:off x="2235404" y="3216899"/>
              <a:ext cx="1408112" cy="5445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6853" name="Equation" r:id="rId17" imgW="914400" imgH="355320" progId="Equation.DSMT4">
                      <p:embed/>
                    </p:oleObj>
                  </mc:Choice>
                  <mc:Fallback>
                    <p:oleObj name="Equation" r:id="rId17" imgW="914400" imgH="355320" progId="Equation.DSMT4">
                      <p:embed/>
                      <p:pic>
                        <p:nvPicPr>
                          <p:cNvPr id="34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35404" y="3216899"/>
                            <a:ext cx="1408112" cy="5445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5" name="Straight Arrow Connector 34"/>
              <p:cNvCxnSpPr/>
              <p:nvPr/>
            </p:nvCxnSpPr>
            <p:spPr>
              <a:xfrm flipH="1" flipV="1">
                <a:off x="1959430" y="2947117"/>
                <a:ext cx="275974" cy="41392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5065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52400"/>
            <a:ext cx="7988300" cy="10810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r>
              <a:rPr lang="fi-FI" smtClean="0"/>
              <a:t>1D - Blochin aaltofunktio</a:t>
            </a:r>
            <a:endParaRPr lang="fi-FI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816613"/>
            <a:ext cx="6448113" cy="41354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4800600"/>
            <a:ext cx="5897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 smtClean="0"/>
              <a:t>u(x</a:t>
            </a:r>
            <a:r>
              <a:rPr lang="fi-FI" dirty="0" smtClean="0"/>
              <a:t>): 1s-tyyppinen ja sitova atomiytimien (</a:t>
            </a:r>
            <a:r>
              <a:rPr lang="fi-FI" i="1" dirty="0" smtClean="0"/>
              <a:t>x=</a:t>
            </a:r>
            <a:r>
              <a:rPr lang="fi-FI" i="1" dirty="0" err="1" smtClean="0"/>
              <a:t>na</a:t>
            </a:r>
            <a:r>
              <a:rPr lang="fi-FI" dirty="0" smtClean="0"/>
              <a:t>) suhteen</a:t>
            </a:r>
            <a:endParaRPr lang="fi-FI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503625"/>
              </p:ext>
            </p:extLst>
          </p:nvPr>
        </p:nvGraphicFramePr>
        <p:xfrm>
          <a:off x="558800" y="5240338"/>
          <a:ext cx="53895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2" name="Equation" r:id="rId4" imgW="3288960" imgH="317160" progId="Equation.DSMT4">
                  <p:embed/>
                </p:oleObj>
              </mc:Choice>
              <mc:Fallback>
                <p:oleObj name="Equation" r:id="rId4" imgW="3288960" imgH="3171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5240338"/>
                        <a:ext cx="5389563" cy="514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737267"/>
              </p:ext>
            </p:extLst>
          </p:nvPr>
        </p:nvGraphicFramePr>
        <p:xfrm>
          <a:off x="6370638" y="4758272"/>
          <a:ext cx="1906275" cy="462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823" name="Equation" r:id="rId6" imgW="1091880" imgH="266400" progId="Equation.DSMT4">
                  <p:embed/>
                </p:oleObj>
              </mc:Choice>
              <mc:Fallback>
                <p:oleObj name="Equation" r:id="rId6" imgW="1091880" imgH="2664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4758272"/>
                        <a:ext cx="1906275" cy="4629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643063" y="1614487"/>
            <a:ext cx="5569893" cy="1919310"/>
            <a:chOff x="1643063" y="1614487"/>
            <a:chExt cx="5569893" cy="1919310"/>
          </a:xfrm>
        </p:grpSpPr>
        <p:grpSp>
          <p:nvGrpSpPr>
            <p:cNvPr id="11" name="Group 10"/>
            <p:cNvGrpSpPr/>
            <p:nvPr/>
          </p:nvGrpSpPr>
          <p:grpSpPr>
            <a:xfrm>
              <a:off x="1643063" y="1614487"/>
              <a:ext cx="5565141" cy="92838"/>
              <a:chOff x="1643063" y="1614487"/>
              <a:chExt cx="5565141" cy="92838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643063" y="1614487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559871" y="1616863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3476679" y="1619239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393487" y="1621615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310295" y="1623991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227103" y="1626367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136767" y="1628743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645439" y="2295543"/>
              <a:ext cx="5565141" cy="92838"/>
              <a:chOff x="1643063" y="1614487"/>
              <a:chExt cx="5565141" cy="92838"/>
            </a:xfrm>
          </p:grpSpPr>
          <p:sp>
            <p:nvSpPr>
              <p:cNvPr id="21" name="Oval 20"/>
              <p:cNvSpPr/>
              <p:nvPr/>
            </p:nvSpPr>
            <p:spPr>
              <a:xfrm>
                <a:off x="1643063" y="1614487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2559871" y="1616863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476679" y="1619239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393487" y="1621615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5310295" y="1623991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227103" y="1626367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7136767" y="1628743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647815" y="3440959"/>
              <a:ext cx="5565141" cy="92838"/>
              <a:chOff x="1643063" y="1614487"/>
              <a:chExt cx="5565141" cy="92838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1643063" y="1614487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559871" y="1616863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76679" y="1619239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4393487" y="1621615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310295" y="1623991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6227103" y="1626367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7136767" y="1628743"/>
                <a:ext cx="71437" cy="78582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738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7368" y="3186855"/>
            <a:ext cx="847141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sz="2000" dirty="0" smtClean="0"/>
              <a:t>… ja kiteen periodisuuden ”kosto”:</a:t>
            </a:r>
          </a:p>
          <a:p>
            <a:r>
              <a:rPr lang="fi-FI" sz="1000" dirty="0"/>
              <a:t> </a:t>
            </a:r>
            <a:r>
              <a:rPr lang="fi-FI" sz="1000" dirty="0" smtClean="0"/>
              <a:t> </a:t>
            </a:r>
          </a:p>
          <a:p>
            <a:r>
              <a:rPr lang="fi-FI" sz="2000" dirty="0" smtClean="0"/>
              <a:t>Aaltojen sirontaa 1. </a:t>
            </a:r>
            <a:r>
              <a:rPr lang="fi-FI" sz="2000" dirty="0" err="1" smtClean="0"/>
              <a:t>Brillouin’n</a:t>
            </a:r>
            <a:r>
              <a:rPr lang="fi-FI" sz="2000" dirty="0" smtClean="0"/>
              <a:t> vyöhykkeen reunalta                   </a:t>
            </a:r>
            <a:r>
              <a:rPr lang="fi-FI" sz="2000" dirty="0" smtClean="0">
                <a:sym typeface="Wingdings" panose="05000000000000000000" pitchFamily="2" charset="2"/>
              </a:rPr>
              <a:t> Melkein vapaiden elektronit kiteissä: Vyörakenteen energia-aukot</a:t>
            </a:r>
            <a:endParaRPr lang="fi-FI" sz="2000" dirty="0" smtClean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858567" y="105103"/>
            <a:ext cx="7566053" cy="609677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smtClean="0"/>
              <a:t>Blochin teoreema ja vapaat elektronit</a:t>
            </a:r>
            <a:endParaRPr lang="fi-FI" dirty="0" smtClean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5888" y="609209"/>
            <a:ext cx="847141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sz="2000" dirty="0" smtClean="0"/>
              <a:t>Vapaiden elektronien paluu:</a:t>
            </a:r>
          </a:p>
          <a:p>
            <a:r>
              <a:rPr lang="fi-FI" sz="1200" dirty="0" smtClean="0"/>
              <a:t> </a:t>
            </a:r>
            <a:endParaRPr lang="fi-FI" sz="1200" dirty="0"/>
          </a:p>
          <a:p>
            <a:r>
              <a:rPr lang="fi-FI" sz="2000" i="1" dirty="0" smtClean="0"/>
              <a:t>”</a:t>
            </a:r>
            <a:r>
              <a:rPr lang="fi-FI" sz="2000" i="1" dirty="0" err="1" smtClean="0"/>
              <a:t>When</a:t>
            </a:r>
            <a:r>
              <a:rPr lang="fi-FI" sz="2000" i="1" dirty="0" smtClean="0"/>
              <a:t> I </a:t>
            </a:r>
            <a:r>
              <a:rPr lang="fi-FI" sz="2000" i="1" dirty="0" err="1" smtClean="0"/>
              <a:t>started</a:t>
            </a:r>
            <a:r>
              <a:rPr lang="fi-FI" sz="2000" i="1" dirty="0" smtClean="0"/>
              <a:t> to </a:t>
            </a:r>
            <a:r>
              <a:rPr lang="fi-FI" sz="2000" i="1" dirty="0" err="1" smtClean="0"/>
              <a:t>think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about</a:t>
            </a:r>
            <a:r>
              <a:rPr lang="fi-FI" sz="2000" i="1" dirty="0" smtClean="0"/>
              <a:t> it, I </a:t>
            </a:r>
            <a:r>
              <a:rPr lang="fi-FI" sz="2000" i="1" dirty="0" err="1" smtClean="0"/>
              <a:t>felt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that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the</a:t>
            </a:r>
            <a:r>
              <a:rPr lang="fi-FI" sz="2000" i="1" dirty="0" smtClean="0"/>
              <a:t> main </a:t>
            </a:r>
            <a:r>
              <a:rPr lang="fi-FI" sz="2000" i="1" dirty="0" err="1" smtClean="0"/>
              <a:t>problem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was</a:t>
            </a:r>
            <a:r>
              <a:rPr lang="fi-FI" sz="2000" i="1" dirty="0" smtClean="0"/>
              <a:t> to </a:t>
            </a:r>
            <a:r>
              <a:rPr lang="fi-FI" sz="2000" i="1" dirty="0" err="1" smtClean="0"/>
              <a:t>explain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how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the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electrons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could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sneak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by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all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the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ions</a:t>
            </a:r>
            <a:r>
              <a:rPr lang="fi-FI" sz="2000" i="1" dirty="0" smtClean="0"/>
              <a:t> in a </a:t>
            </a:r>
            <a:r>
              <a:rPr lang="fi-FI" sz="2000" i="1" dirty="0" err="1" smtClean="0"/>
              <a:t>metal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so</a:t>
            </a:r>
            <a:r>
              <a:rPr lang="fi-FI" sz="2000" i="1" dirty="0" smtClean="0"/>
              <a:t> as to </a:t>
            </a:r>
            <a:r>
              <a:rPr lang="fi-FI" sz="2000" i="1" dirty="0" err="1" smtClean="0"/>
              <a:t>avoid</a:t>
            </a:r>
            <a:r>
              <a:rPr lang="fi-FI" sz="2000" i="1" dirty="0" smtClean="0"/>
              <a:t> a </a:t>
            </a:r>
            <a:r>
              <a:rPr lang="fi-FI" sz="2000" i="1" dirty="0" err="1" smtClean="0"/>
              <a:t>mean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free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path</a:t>
            </a:r>
            <a:r>
              <a:rPr lang="fi-FI" sz="2000" i="1" dirty="0" smtClean="0"/>
              <a:t> of </a:t>
            </a:r>
            <a:r>
              <a:rPr lang="fi-FI" sz="2000" i="1" dirty="0" err="1" smtClean="0"/>
              <a:t>the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order</a:t>
            </a:r>
            <a:r>
              <a:rPr lang="fi-FI" sz="2000" i="1" dirty="0" smtClean="0"/>
              <a:t> of </a:t>
            </a:r>
            <a:r>
              <a:rPr lang="fi-FI" sz="2000" i="1" dirty="0" err="1" smtClean="0"/>
              <a:t>atomic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distances</a:t>
            </a:r>
            <a:r>
              <a:rPr lang="fi-FI" sz="2000" i="1" dirty="0" smtClean="0"/>
              <a:t>… By </a:t>
            </a:r>
            <a:r>
              <a:rPr lang="fi-FI" sz="2000" i="1" dirty="0" err="1" smtClean="0"/>
              <a:t>straight</a:t>
            </a:r>
            <a:r>
              <a:rPr lang="fi-FI" sz="2000" i="1" dirty="0" smtClean="0"/>
              <a:t> Fourier </a:t>
            </a:r>
            <a:r>
              <a:rPr lang="fi-FI" sz="2000" i="1" dirty="0" err="1" smtClean="0"/>
              <a:t>analysis</a:t>
            </a:r>
            <a:r>
              <a:rPr lang="fi-FI" sz="2000" i="1" dirty="0" smtClean="0"/>
              <a:t> I </a:t>
            </a:r>
            <a:r>
              <a:rPr lang="fi-FI" sz="2000" i="1" dirty="0" err="1" smtClean="0"/>
              <a:t>found</a:t>
            </a:r>
            <a:r>
              <a:rPr lang="fi-FI" sz="2000" i="1" dirty="0" smtClean="0"/>
              <a:t> to my </a:t>
            </a:r>
            <a:r>
              <a:rPr lang="fi-FI" sz="2000" i="1" dirty="0" err="1" smtClean="0"/>
              <a:t>delight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that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the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wave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differed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from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the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plane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wave</a:t>
            </a:r>
            <a:r>
              <a:rPr lang="fi-FI" sz="2000" i="1" dirty="0" smtClean="0"/>
              <a:t> of </a:t>
            </a:r>
            <a:r>
              <a:rPr lang="fi-FI" sz="2000" i="1" dirty="0" err="1" smtClean="0"/>
              <a:t>free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electrons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only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by</a:t>
            </a:r>
            <a:r>
              <a:rPr lang="fi-FI" sz="2000" i="1" dirty="0" smtClean="0"/>
              <a:t> a </a:t>
            </a:r>
            <a:r>
              <a:rPr lang="fi-FI" sz="2000" i="1" dirty="0" err="1" smtClean="0"/>
              <a:t>periodic</a:t>
            </a:r>
            <a:r>
              <a:rPr lang="fi-FI" sz="2000" i="1" dirty="0" smtClean="0"/>
              <a:t> </a:t>
            </a:r>
            <a:r>
              <a:rPr lang="fi-FI" sz="2000" i="1" dirty="0" err="1" smtClean="0"/>
              <a:t>modulation</a:t>
            </a:r>
            <a:r>
              <a:rPr lang="fi-FI" sz="2000" i="1" dirty="0" smtClean="0"/>
              <a:t>.”</a:t>
            </a:r>
          </a:p>
          <a:p>
            <a:endParaRPr lang="fi-FI" sz="2000" i="1" dirty="0"/>
          </a:p>
          <a:p>
            <a:r>
              <a:rPr lang="fi-FI" sz="2000" i="1" dirty="0" smtClean="0"/>
              <a:t>                                                                                 Felix </a:t>
            </a:r>
            <a:r>
              <a:rPr lang="fi-FI" sz="2000" i="1" dirty="0" err="1" smtClean="0"/>
              <a:t>Bloch</a:t>
            </a:r>
            <a:endParaRPr lang="fi-FI" sz="2000" i="1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427824"/>
              </p:ext>
            </p:extLst>
          </p:nvPr>
        </p:nvGraphicFramePr>
        <p:xfrm>
          <a:off x="6527800" y="3637243"/>
          <a:ext cx="10969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4" name="Equation" r:id="rId3" imgW="609480" imgH="215640" progId="Equation.DSMT4">
                  <p:embed/>
                </p:oleObj>
              </mc:Choice>
              <mc:Fallback>
                <p:oleObj name="Equation" r:id="rId3" imgW="609480" imgH="21564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7800" y="3637243"/>
                        <a:ext cx="10969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7368" y="4492944"/>
            <a:ext cx="794725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… kuitenkin:</a:t>
            </a:r>
          </a:p>
          <a:p>
            <a:r>
              <a:rPr lang="fi-FI" sz="800" dirty="0"/>
              <a:t> </a:t>
            </a:r>
            <a:endParaRPr lang="fi-FI" sz="800" dirty="0" smtClean="0"/>
          </a:p>
          <a:p>
            <a:r>
              <a:rPr lang="fi-FI" dirty="0"/>
              <a:t>Kvanttimekaniikan ominaistilat ovat </a:t>
            </a:r>
            <a:r>
              <a:rPr lang="fi-FI" dirty="0" smtClean="0"/>
              <a:t>stationaarisia, myös </a:t>
            </a:r>
            <a:r>
              <a:rPr lang="fi-FI" dirty="0" err="1" smtClean="0"/>
              <a:t>Blochin</a:t>
            </a:r>
            <a:r>
              <a:rPr lang="fi-FI" dirty="0" smtClean="0"/>
              <a:t> tilat.          </a:t>
            </a:r>
            <a:r>
              <a:rPr lang="fi-FI" dirty="0" smtClean="0">
                <a:sym typeface="Wingdings" panose="05000000000000000000" pitchFamily="2" charset="2"/>
              </a:rPr>
              <a:t> </a:t>
            </a:r>
            <a:r>
              <a:rPr lang="fi-FI" dirty="0"/>
              <a:t>Metallien resistiivisyyden aiheuttaa sironta periodisuuden poikkeamista.</a:t>
            </a:r>
            <a:r>
              <a:rPr lang="fi-FI" dirty="0" smtClean="0">
                <a:sym typeface="Wingdings" panose="05000000000000000000" pitchFamily="2" charset="2"/>
              </a:rPr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0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123" y="5611090"/>
            <a:ext cx="8620321" cy="1103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02909" y="109147"/>
            <a:ext cx="8711589" cy="10810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r>
              <a:rPr lang="fi-FI" sz="2400" smtClean="0"/>
              <a:t>Luentotehtävä, Blochin aaltofunktiot, sovellus</a:t>
            </a:r>
            <a:endParaRPr lang="fi-FI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199" y="549386"/>
            <a:ext cx="850573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Tarkastele elektronitiloja </a:t>
            </a:r>
            <a:r>
              <a:rPr lang="fi-FI" dirty="0" err="1"/>
              <a:t>kaksidimensioisessa</a:t>
            </a:r>
            <a:r>
              <a:rPr lang="fi-FI" dirty="0"/>
              <a:t> yksinkertaisessa neliöhilassa. Hahmottele </a:t>
            </a:r>
            <a:r>
              <a:rPr lang="fi-FI" dirty="0" err="1" smtClean="0"/>
              <a:t>Blochin</a:t>
            </a:r>
            <a:r>
              <a:rPr lang="fi-FI" dirty="0"/>
              <a:t> </a:t>
            </a:r>
            <a:r>
              <a:rPr lang="fi-FI" dirty="0" smtClean="0"/>
              <a:t>teoreeman </a:t>
            </a:r>
            <a:r>
              <a:rPr lang="fi-FI" dirty="0"/>
              <a:t>perusteella elektronin aaltofunktion pääpiirteet eli miten aaltofunktion etumerkki </a:t>
            </a:r>
            <a:r>
              <a:rPr lang="fi-FI" dirty="0" smtClean="0"/>
              <a:t>muuttuu siirryttäessä </a:t>
            </a:r>
            <a:r>
              <a:rPr lang="fi-FI" dirty="0" err="1"/>
              <a:t>Wigner-Seitz</a:t>
            </a:r>
            <a:r>
              <a:rPr lang="fi-FI" dirty="0"/>
              <a:t> –kopista viereisiin koppeihin. Tarkastele seuraavia k</a:t>
            </a:r>
            <a:r>
              <a:rPr lang="fi-FI" dirty="0" smtClean="0"/>
              <a:t>-pisteitä ja symmetrioita </a:t>
            </a:r>
            <a:r>
              <a:rPr lang="fi-FI" dirty="0"/>
              <a:t>vastaavia aaltofunktioita</a:t>
            </a:r>
            <a:r>
              <a:rPr lang="fi-FI" dirty="0" smtClean="0"/>
              <a:t>.</a:t>
            </a:r>
          </a:p>
          <a:p>
            <a:endParaRPr lang="fi-FI" dirty="0"/>
          </a:p>
          <a:p>
            <a:pPr marL="342900" indent="-342900">
              <a:buAutoNum type="alphaLcParenR"/>
            </a:pPr>
            <a:r>
              <a:rPr lang="fi-FI" dirty="0" smtClean="0"/>
              <a:t>Kopin </a:t>
            </a:r>
            <a:r>
              <a:rPr lang="fi-FI" dirty="0"/>
              <a:t>keskipisteen suhteen s-tyyppinen aaltofunktio, k</a:t>
            </a:r>
            <a:r>
              <a:rPr lang="fi-FI" dirty="0" smtClean="0"/>
              <a:t>-piste </a:t>
            </a:r>
            <a:r>
              <a:rPr lang="fi-FI" dirty="0"/>
              <a:t>on 1. </a:t>
            </a:r>
            <a:r>
              <a:rPr lang="fi-FI" dirty="0" err="1" smtClean="0"/>
              <a:t>Brillouin’n</a:t>
            </a:r>
            <a:r>
              <a:rPr lang="fi-FI" dirty="0" smtClean="0"/>
              <a:t> vyöhykkeen origossa </a:t>
            </a:r>
            <a:r>
              <a:rPr lang="fi-FI" dirty="0"/>
              <a:t>eli </a:t>
            </a:r>
            <a:r>
              <a:rPr lang="fi-FI" dirty="0" smtClean="0">
                <a:latin typeface="Symbol" pitchFamily="18" charset="2"/>
              </a:rPr>
              <a:t>G</a:t>
            </a:r>
            <a:r>
              <a:rPr lang="fi-FI" dirty="0" smtClean="0"/>
              <a:t>-pisteessä.					</a:t>
            </a:r>
            <a:r>
              <a:rPr lang="fi-FI" sz="800" dirty="0" smtClean="0"/>
              <a:t>	   </a:t>
            </a:r>
          </a:p>
          <a:p>
            <a:pPr marL="342900" indent="-342900">
              <a:buAutoNum type="alphaLcParenR"/>
            </a:pPr>
            <a:r>
              <a:rPr lang="fi-FI" dirty="0" smtClean="0"/>
              <a:t>Kopin </a:t>
            </a:r>
            <a:r>
              <a:rPr lang="fi-FI" dirty="0"/>
              <a:t>keskipisteen suhteen s-tyyppinen aaltofunktio, k-piste on 1. </a:t>
            </a:r>
            <a:r>
              <a:rPr lang="fi-FI" dirty="0" err="1" smtClean="0"/>
              <a:t>Brillouin’n</a:t>
            </a:r>
            <a:r>
              <a:rPr lang="fi-FI" dirty="0" smtClean="0"/>
              <a:t> </a:t>
            </a:r>
            <a:r>
              <a:rPr lang="fi-FI" dirty="0"/>
              <a:t>vyöhykkeen reunalla [10]-suunnassa eli </a:t>
            </a:r>
            <a:r>
              <a:rPr lang="fi-FI" dirty="0" smtClean="0"/>
              <a:t>K</a:t>
            </a:r>
            <a:r>
              <a:rPr lang="fi-FI" baseline="-25000" dirty="0" smtClean="0"/>
              <a:t>1</a:t>
            </a:r>
            <a:r>
              <a:rPr lang="fi-FI" dirty="0" smtClean="0"/>
              <a:t>-pisteessä.			</a:t>
            </a:r>
            <a:r>
              <a:rPr lang="fi-FI" sz="800" dirty="0" smtClean="0"/>
              <a:t>	   </a:t>
            </a:r>
          </a:p>
          <a:p>
            <a:pPr marL="342900" indent="-342900">
              <a:buFontTx/>
              <a:buAutoNum type="alphaLcParenR"/>
            </a:pPr>
            <a:r>
              <a:rPr lang="fi-FI" dirty="0" smtClean="0"/>
              <a:t>Kopin </a:t>
            </a:r>
            <a:r>
              <a:rPr lang="fi-FI" dirty="0"/>
              <a:t>keskipisteen suhteen s-tyyppinen aaltofunktio, k-piste on 1. </a:t>
            </a:r>
            <a:r>
              <a:rPr lang="fi-FI" dirty="0" err="1" smtClean="0"/>
              <a:t>Brillouin’n</a:t>
            </a:r>
            <a:r>
              <a:rPr lang="fi-FI" dirty="0" smtClean="0"/>
              <a:t> </a:t>
            </a:r>
            <a:r>
              <a:rPr lang="fi-FI" dirty="0"/>
              <a:t>vyöhykkeen reunalla [11]-suunnassa eli </a:t>
            </a:r>
            <a:r>
              <a:rPr lang="fi-FI" dirty="0" smtClean="0"/>
              <a:t>L-pisteessä.			</a:t>
            </a:r>
            <a:r>
              <a:rPr lang="fi-FI" sz="800" dirty="0" smtClean="0"/>
              <a:t>	  </a:t>
            </a:r>
          </a:p>
          <a:p>
            <a:pPr marL="342900" indent="-342900">
              <a:buFontTx/>
              <a:buAutoNum type="alphaLcParenR"/>
            </a:pPr>
            <a:r>
              <a:rPr lang="fi-FI" dirty="0" smtClean="0"/>
              <a:t>Kopin </a:t>
            </a:r>
            <a:r>
              <a:rPr lang="fi-FI" dirty="0"/>
              <a:t>keskipisteen suhteen </a:t>
            </a:r>
            <a:r>
              <a:rPr lang="fi-FI" dirty="0" err="1" smtClean="0"/>
              <a:t>p</a:t>
            </a:r>
            <a:r>
              <a:rPr lang="fi-FI" baseline="-25000" dirty="0" err="1" smtClean="0"/>
              <a:t>y</a:t>
            </a:r>
            <a:r>
              <a:rPr lang="fi-FI" dirty="0" smtClean="0"/>
              <a:t>-tyyppinen </a:t>
            </a:r>
            <a:r>
              <a:rPr lang="fi-FI" dirty="0"/>
              <a:t>aaltofunktio, k</a:t>
            </a:r>
            <a:r>
              <a:rPr lang="fi-FI" dirty="0" smtClean="0"/>
              <a:t>-piste </a:t>
            </a:r>
            <a:r>
              <a:rPr lang="fi-FI" dirty="0"/>
              <a:t>sijaitsee </a:t>
            </a:r>
            <a:r>
              <a:rPr lang="fi-FI" dirty="0">
                <a:latin typeface="Symbol" pitchFamily="18" charset="2"/>
              </a:rPr>
              <a:t>G</a:t>
            </a:r>
            <a:r>
              <a:rPr lang="fi-FI" dirty="0"/>
              <a:t>-, </a:t>
            </a:r>
            <a:r>
              <a:rPr lang="fi-FI" dirty="0" smtClean="0"/>
              <a:t>K</a:t>
            </a:r>
            <a:r>
              <a:rPr lang="fi-FI" baseline="-25000" dirty="0" smtClean="0"/>
              <a:t>1</a:t>
            </a:r>
            <a:r>
              <a:rPr lang="fi-FI" dirty="0" smtClean="0"/>
              <a:t>-, L tai K</a:t>
            </a:r>
            <a:r>
              <a:rPr lang="fi-FI" baseline="-25000" dirty="0" smtClean="0"/>
              <a:t>2</a:t>
            </a:r>
            <a:r>
              <a:rPr lang="fi-FI" dirty="0" smtClean="0"/>
              <a:t>-pisteessä. K</a:t>
            </a:r>
            <a:r>
              <a:rPr lang="fi-FI" baseline="-25000" dirty="0" smtClean="0"/>
              <a:t>2</a:t>
            </a:r>
            <a:r>
              <a:rPr lang="fi-FI" dirty="0" smtClean="0"/>
              <a:t>-piste </a:t>
            </a:r>
            <a:r>
              <a:rPr lang="fi-FI" dirty="0"/>
              <a:t>on 1. </a:t>
            </a:r>
            <a:r>
              <a:rPr lang="fi-FI" dirty="0" err="1" smtClean="0"/>
              <a:t>Brillouin’n</a:t>
            </a:r>
            <a:r>
              <a:rPr lang="fi-FI" dirty="0" smtClean="0"/>
              <a:t> </a:t>
            </a:r>
            <a:r>
              <a:rPr lang="fi-FI" dirty="0"/>
              <a:t>vyöhykkeen reunalla </a:t>
            </a:r>
            <a:r>
              <a:rPr lang="fi-FI" dirty="0" smtClean="0"/>
              <a:t>[01]-suunnassa.								</a:t>
            </a:r>
            <a:r>
              <a:rPr lang="fi-FI" sz="800" dirty="0" smtClean="0"/>
              <a:t>	  </a:t>
            </a:r>
          </a:p>
          <a:p>
            <a:pPr marL="342900" indent="-342900">
              <a:buFontTx/>
              <a:buAutoNum type="alphaLcParenR"/>
            </a:pPr>
            <a:r>
              <a:rPr lang="fi-FI" dirty="0" smtClean="0"/>
              <a:t>Päättele </a:t>
            </a:r>
            <a:r>
              <a:rPr lang="fi-FI" dirty="0"/>
              <a:t>aaltofunktion nollatasojen määrien perusteella, missä k</a:t>
            </a:r>
            <a:r>
              <a:rPr lang="fi-FI" dirty="0" smtClean="0"/>
              <a:t>-pisteissä </a:t>
            </a:r>
            <a:r>
              <a:rPr lang="fi-FI" dirty="0"/>
              <a:t>s- ja </a:t>
            </a:r>
            <a:r>
              <a:rPr lang="fi-FI" dirty="0" smtClean="0"/>
              <a:t>p-tyyppisiä aaltofunktioita </a:t>
            </a:r>
            <a:r>
              <a:rPr lang="fi-FI" dirty="0"/>
              <a:t>vastaavien energiavöiden minimit ja maksimit sijaitsevat.</a:t>
            </a:r>
          </a:p>
        </p:txBody>
      </p:sp>
    </p:spTree>
    <p:extLst>
      <p:ext uri="{BB962C8B-B14F-4D97-AF65-F5344CB8AC3E}">
        <p14:creationId xmlns:p14="http://schemas.microsoft.com/office/powerpoint/2010/main" val="422638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0428" y="5411216"/>
            <a:ext cx="8620321" cy="11031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3831082" y="6643898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99657" y="-42679"/>
            <a:ext cx="5886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solidFill>
                  <a:srgbClr val="0070C0"/>
                </a:solidFill>
              </a:rPr>
              <a:t>Luentotehtävä, visuaaliset ratkaisuvihjeet</a:t>
            </a:r>
            <a:endParaRPr lang="fi-FI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6980" y="4188047"/>
            <a:ext cx="449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Contour</a:t>
            </a:r>
            <a:r>
              <a:rPr lang="fi-FI" dirty="0" smtClean="0"/>
              <a:t> </a:t>
            </a:r>
            <a:r>
              <a:rPr lang="fi-FI" dirty="0" err="1" smtClean="0"/>
              <a:t>plot</a:t>
            </a:r>
            <a:r>
              <a:rPr lang="fi-FI" dirty="0" smtClean="0"/>
              <a:t> (aaltofunktion </a:t>
            </a:r>
            <a:r>
              <a:rPr lang="fi-FI" dirty="0" err="1" smtClean="0"/>
              <a:t>pos</a:t>
            </a:r>
            <a:r>
              <a:rPr lang="fi-FI" dirty="0" smtClean="0"/>
              <a:t>. ja </a:t>
            </a:r>
            <a:r>
              <a:rPr lang="fi-FI" dirty="0" err="1" smtClean="0"/>
              <a:t>neg</a:t>
            </a:r>
            <a:r>
              <a:rPr lang="fi-FI" dirty="0" smtClean="0"/>
              <a:t>. arvot)</a:t>
            </a:r>
            <a:endParaRPr lang="fi-FI" dirty="0"/>
          </a:p>
        </p:txBody>
      </p:sp>
      <p:grpSp>
        <p:nvGrpSpPr>
          <p:cNvPr id="8" name="Group 7"/>
          <p:cNvGrpSpPr/>
          <p:nvPr/>
        </p:nvGrpSpPr>
        <p:grpSpPr>
          <a:xfrm>
            <a:off x="3130624" y="420211"/>
            <a:ext cx="3001982" cy="2392277"/>
            <a:chOff x="3130624" y="548680"/>
            <a:chExt cx="3001982" cy="2392277"/>
          </a:xfrm>
        </p:grpSpPr>
        <p:sp>
          <p:nvSpPr>
            <p:cNvPr id="9" name="Oval 8"/>
            <p:cNvSpPr/>
            <p:nvPr/>
          </p:nvSpPr>
          <p:spPr>
            <a:xfrm>
              <a:off x="3806024" y="980728"/>
              <a:ext cx="93373" cy="9474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Oval 9"/>
            <p:cNvSpPr/>
            <p:nvPr/>
          </p:nvSpPr>
          <p:spPr>
            <a:xfrm>
              <a:off x="4366262" y="980728"/>
              <a:ext cx="93373" cy="9474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Oval 10"/>
            <p:cNvSpPr/>
            <p:nvPr/>
          </p:nvSpPr>
          <p:spPr>
            <a:xfrm>
              <a:off x="4926501" y="980728"/>
              <a:ext cx="93373" cy="9474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Oval 11"/>
            <p:cNvSpPr/>
            <p:nvPr/>
          </p:nvSpPr>
          <p:spPr>
            <a:xfrm>
              <a:off x="3806024" y="1549212"/>
              <a:ext cx="93373" cy="9474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Oval 12"/>
            <p:cNvSpPr/>
            <p:nvPr/>
          </p:nvSpPr>
          <p:spPr>
            <a:xfrm>
              <a:off x="4366262" y="1549212"/>
              <a:ext cx="93373" cy="9474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Oval 13"/>
            <p:cNvSpPr/>
            <p:nvPr/>
          </p:nvSpPr>
          <p:spPr>
            <a:xfrm>
              <a:off x="4926501" y="1549212"/>
              <a:ext cx="93373" cy="9474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" name="Oval 14"/>
            <p:cNvSpPr/>
            <p:nvPr/>
          </p:nvSpPr>
          <p:spPr>
            <a:xfrm>
              <a:off x="3806024" y="2117696"/>
              <a:ext cx="93373" cy="9474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6" name="Oval 15"/>
            <p:cNvSpPr/>
            <p:nvPr/>
          </p:nvSpPr>
          <p:spPr>
            <a:xfrm>
              <a:off x="4366262" y="2117696"/>
              <a:ext cx="93373" cy="9474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7" name="Oval 16"/>
            <p:cNvSpPr/>
            <p:nvPr/>
          </p:nvSpPr>
          <p:spPr>
            <a:xfrm>
              <a:off x="4926501" y="2117696"/>
              <a:ext cx="93373" cy="94747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8" name="Straight Arrow Connector 17"/>
            <p:cNvCxnSpPr>
              <a:endCxn id="12" idx="4"/>
            </p:cNvCxnSpPr>
            <p:nvPr/>
          </p:nvCxnSpPr>
          <p:spPr>
            <a:xfrm flipV="1">
              <a:off x="3842524" y="1643959"/>
              <a:ext cx="10187" cy="47814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9" name="Object 18"/>
            <p:cNvGraphicFramePr>
              <a:graphicFrameLocks noChangeAspect="1"/>
            </p:cNvGraphicFramePr>
            <p:nvPr>
              <p:extLst/>
            </p:nvPr>
          </p:nvGraphicFramePr>
          <p:xfrm>
            <a:off x="3130624" y="1584325"/>
            <a:ext cx="649288" cy="709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42" name="Kaava" r:id="rId3" imgW="355320" imgH="393480" progId="Equation.3">
                    <p:embed/>
                  </p:oleObj>
                </mc:Choice>
                <mc:Fallback>
                  <p:oleObj name="Kaava" r:id="rId3" imgW="355320" imgH="393480" progId="Equation.3">
                    <p:embed/>
                    <p:pic>
                      <p:nvPicPr>
                        <p:cNvPr id="48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0624" y="1584325"/>
                          <a:ext cx="649288" cy="709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Straight Arrow Connector 19"/>
            <p:cNvCxnSpPr>
              <a:endCxn id="16" idx="2"/>
            </p:cNvCxnSpPr>
            <p:nvPr/>
          </p:nvCxnSpPr>
          <p:spPr>
            <a:xfrm>
              <a:off x="3878528" y="2158109"/>
              <a:ext cx="487734" cy="696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20"/>
            <p:cNvGraphicFramePr>
              <a:graphicFrameLocks noChangeAspect="1"/>
            </p:cNvGraphicFramePr>
            <p:nvPr>
              <p:extLst/>
            </p:nvPr>
          </p:nvGraphicFramePr>
          <p:xfrm>
            <a:off x="3802509" y="2215331"/>
            <a:ext cx="625475" cy="709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43" name="Kaava" r:id="rId5" imgW="342720" imgH="393480" progId="Equation.3">
                    <p:embed/>
                  </p:oleObj>
                </mc:Choice>
                <mc:Fallback>
                  <p:oleObj name="Kaava" r:id="rId5" imgW="342720" imgH="393480" progId="Equation.3">
                    <p:embed/>
                    <p:pic>
                      <p:nvPicPr>
                        <p:cNvPr id="5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2509" y="2215331"/>
                          <a:ext cx="625475" cy="709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2" name="Group 21"/>
            <p:cNvGrpSpPr/>
            <p:nvPr/>
          </p:nvGrpSpPr>
          <p:grpSpPr>
            <a:xfrm>
              <a:off x="4114482" y="1320196"/>
              <a:ext cx="577544" cy="583408"/>
              <a:chOff x="4114482" y="1320196"/>
              <a:chExt cx="577544" cy="583408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4122395" y="1335119"/>
                <a:ext cx="11298" cy="5684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4680728" y="1320196"/>
                <a:ext cx="11298" cy="5684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>
                <a:off x="4393076" y="1056526"/>
                <a:ext cx="11298" cy="5684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4396485" y="1604439"/>
                <a:ext cx="11298" cy="56848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4710422" y="2294626"/>
              <a:ext cx="142218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1. </a:t>
              </a:r>
              <a:r>
                <a:rPr lang="fi-FI" dirty="0" err="1" smtClean="0"/>
                <a:t>Brillouinin</a:t>
              </a:r>
              <a:r>
                <a:rPr lang="fi-FI" dirty="0" smtClean="0"/>
                <a:t> </a:t>
              </a:r>
            </a:p>
            <a:p>
              <a:r>
                <a:rPr lang="fi-FI" dirty="0"/>
                <a:t> </a:t>
              </a:r>
              <a:r>
                <a:rPr lang="fi-FI" dirty="0" smtClean="0"/>
                <a:t>vyöhyke</a:t>
              </a:r>
              <a:endParaRPr lang="fi-FI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H="1" flipV="1">
              <a:off x="4459636" y="1768170"/>
              <a:ext cx="416222" cy="508702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550000" y="1419772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x</a:t>
              </a:r>
              <a:endParaRPr lang="fi-FI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70922" y="1150453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x</a:t>
              </a:r>
              <a:endParaRPr lang="fi-FI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097444" y="1484784"/>
              <a:ext cx="330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latin typeface="Symbol" panose="05050102010706020507" pitchFamily="18" charset="2"/>
                </a:rPr>
                <a:t>G</a:t>
              </a:r>
              <a:endParaRPr lang="fi-FI" dirty="0">
                <a:latin typeface="Symbol" panose="05050102010706020507" pitchFamily="18" charset="2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67944" y="980728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K</a:t>
              </a:r>
              <a:r>
                <a:rPr lang="fi-FI" baseline="-25000" dirty="0" smtClean="0"/>
                <a:t>2</a:t>
              </a:r>
              <a:endParaRPr lang="fi-FI" baseline="-25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42333" y="1547500"/>
              <a:ext cx="383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K</a:t>
              </a:r>
              <a:r>
                <a:rPr lang="fi-FI" baseline="-25000" dirty="0"/>
                <a:t>1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49590" y="1052736"/>
              <a:ext cx="2824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L</a:t>
              </a:r>
              <a:endParaRPr lang="fi-FI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707904" y="548680"/>
              <a:ext cx="1540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KÄÄNTEISHILA</a:t>
              </a:r>
              <a:endParaRPr lang="fi-FI" dirty="0"/>
            </a:p>
          </p:txBody>
        </p:sp>
      </p:grp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300788"/>
              </p:ext>
            </p:extLst>
          </p:nvPr>
        </p:nvGraphicFramePr>
        <p:xfrm>
          <a:off x="6067425" y="1092200"/>
          <a:ext cx="28860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44" name="Equation" r:id="rId7" imgW="1574640" imgH="266400" progId="Equation.DSMT4">
                  <p:embed/>
                </p:oleObj>
              </mc:Choice>
              <mc:Fallback>
                <p:oleObj name="Equation" r:id="rId7" imgW="1574640" imgH="266400" progId="Equation.DSMT4">
                  <p:embed/>
                  <p:pic>
                    <p:nvPicPr>
                      <p:cNvPr id="77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425" y="1092200"/>
                        <a:ext cx="28860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6038919" y="585742"/>
            <a:ext cx="294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 smtClean="0"/>
              <a:t>Blochin</a:t>
            </a:r>
            <a:r>
              <a:rPr lang="fi-FI" dirty="0" smtClean="0"/>
              <a:t> aaltofunktiolle pätee: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9499020"/>
              </p:ext>
            </p:extLst>
          </p:nvPr>
        </p:nvGraphicFramePr>
        <p:xfrm>
          <a:off x="2916238" y="2765425"/>
          <a:ext cx="15906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45" name="Equation" r:id="rId9" imgW="1079280" imgH="393480" progId="Equation.DSMT4">
                  <p:embed/>
                </p:oleObj>
              </mc:Choice>
              <mc:Fallback>
                <p:oleObj name="Equation" r:id="rId9" imgW="1079280" imgH="393480" progId="Equation.DSMT4">
                  <p:embed/>
                  <p:pic>
                    <p:nvPicPr>
                      <p:cNvPr id="81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2765425"/>
                        <a:ext cx="1590675" cy="5778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07504" y="2845812"/>
            <a:ext cx="277832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b) s-tyyppinen aaltofunktio,</a:t>
            </a:r>
          </a:p>
          <a:p>
            <a:r>
              <a:rPr lang="fi-FI" sz="800" dirty="0"/>
              <a:t> </a:t>
            </a:r>
            <a:endParaRPr lang="fi-FI" sz="800" dirty="0" smtClean="0"/>
          </a:p>
          <a:p>
            <a:r>
              <a:rPr lang="fi-FI" dirty="0" smtClean="0"/>
              <a:t> Siirrokset suorassa hilassa:</a:t>
            </a:r>
            <a:endParaRPr lang="fi-FI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8820"/>
              </p:ext>
            </p:extLst>
          </p:nvPr>
        </p:nvGraphicFramePr>
        <p:xfrm>
          <a:off x="92075" y="3455988"/>
          <a:ext cx="84010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46" name="Equation" r:id="rId11" imgW="5689440" imgH="355320" progId="Equation.DSMT4">
                  <p:embed/>
                </p:oleObj>
              </mc:Choice>
              <mc:Fallback>
                <p:oleObj name="Equation" r:id="rId11" imgW="5689440" imgH="355320" progId="Equation.DSMT4">
                  <p:embed/>
                  <p:pic>
                    <p:nvPicPr>
                      <p:cNvPr id="83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" y="3455988"/>
                        <a:ext cx="8401050" cy="5222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Group 40"/>
          <p:cNvGrpSpPr/>
          <p:nvPr/>
        </p:nvGrpSpPr>
        <p:grpSpPr>
          <a:xfrm>
            <a:off x="578222" y="500603"/>
            <a:ext cx="1769914" cy="2120875"/>
            <a:chOff x="425822" y="476672"/>
            <a:chExt cx="1769914" cy="2120875"/>
          </a:xfrm>
        </p:grpSpPr>
        <p:grpSp>
          <p:nvGrpSpPr>
            <p:cNvPr id="42" name="Group 41"/>
            <p:cNvGrpSpPr/>
            <p:nvPr/>
          </p:nvGrpSpPr>
          <p:grpSpPr>
            <a:xfrm>
              <a:off x="827584" y="908720"/>
              <a:ext cx="1368152" cy="1368152"/>
              <a:chOff x="827584" y="908720"/>
              <a:chExt cx="1368152" cy="1368152"/>
            </a:xfrm>
          </p:grpSpPr>
          <p:sp>
            <p:nvSpPr>
              <p:cNvPr id="48" name="Oval 47"/>
              <p:cNvSpPr/>
              <p:nvPr/>
            </p:nvSpPr>
            <p:spPr>
              <a:xfrm>
                <a:off x="827584" y="90872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1259632" y="90872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1691680" y="90872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123728" y="90872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27584" y="1340768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259632" y="1340768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691680" y="1340768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123728" y="1340768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827584" y="1772816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259632" y="1772816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691680" y="1772816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123728" y="1772816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827584" y="2204864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1259632" y="2204864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1691680" y="2204864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2123728" y="2204864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cxnSp>
          <p:nvCxnSpPr>
            <p:cNvPr id="43" name="Straight Arrow Connector 42"/>
            <p:cNvCxnSpPr>
              <a:stCxn id="60" idx="0"/>
              <a:endCxn id="56" idx="4"/>
            </p:cNvCxnSpPr>
            <p:nvPr/>
          </p:nvCxnSpPr>
          <p:spPr>
            <a:xfrm flipV="1">
              <a:off x="863588" y="1844824"/>
              <a:ext cx="0" cy="36004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4" name="Object 43"/>
            <p:cNvGraphicFramePr>
              <a:graphicFrameLocks noChangeAspect="1"/>
            </p:cNvGraphicFramePr>
            <p:nvPr>
              <p:extLst/>
            </p:nvPr>
          </p:nvGraphicFramePr>
          <p:xfrm>
            <a:off x="425822" y="1838152"/>
            <a:ext cx="371475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47" name="Kaava" r:id="rId13" imgW="203040" imgH="203040" progId="Equation.3">
                    <p:embed/>
                  </p:oleObj>
                </mc:Choice>
                <mc:Fallback>
                  <p:oleObj name="Kaava" r:id="rId13" imgW="203040" imgH="203040" progId="Equation.3">
                    <p:embed/>
                    <p:pic>
                      <p:nvPicPr>
                        <p:cNvPr id="87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822" y="1838152"/>
                          <a:ext cx="371475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5" name="Straight Arrow Connector 44"/>
            <p:cNvCxnSpPr>
              <a:endCxn id="61" idx="2"/>
            </p:cNvCxnSpPr>
            <p:nvPr/>
          </p:nvCxnSpPr>
          <p:spPr>
            <a:xfrm>
              <a:off x="899592" y="2240868"/>
              <a:ext cx="36004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6" name="Object 45"/>
            <p:cNvGraphicFramePr>
              <a:graphicFrameLocks noChangeAspect="1"/>
            </p:cNvGraphicFramePr>
            <p:nvPr>
              <p:extLst/>
            </p:nvPr>
          </p:nvGraphicFramePr>
          <p:xfrm>
            <a:off x="827088" y="2276872"/>
            <a:ext cx="347662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48" name="Kaava" r:id="rId15" imgW="190440" imgH="177480" progId="Equation.3">
                    <p:embed/>
                  </p:oleObj>
                </mc:Choice>
                <mc:Fallback>
                  <p:oleObj name="Kaava" r:id="rId15" imgW="190440" imgH="177480" progId="Equation.3">
                    <p:embed/>
                    <p:pic>
                      <p:nvPicPr>
                        <p:cNvPr id="89" name="Object 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088" y="2276872"/>
                          <a:ext cx="347662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TextBox 46"/>
            <p:cNvSpPr txBox="1"/>
            <p:nvPr/>
          </p:nvSpPr>
          <p:spPr>
            <a:xfrm>
              <a:off x="861716" y="476672"/>
              <a:ext cx="1334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SUORA HILA</a:t>
              </a:r>
              <a:endParaRPr lang="fi-FI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02290" y="4517425"/>
            <a:ext cx="3740523" cy="867107"/>
            <a:chOff x="151343" y="5919170"/>
            <a:chExt cx="3740523" cy="867107"/>
          </a:xfrm>
        </p:grpSpPr>
        <p:cxnSp>
          <p:nvCxnSpPr>
            <p:cNvPr id="65" name="Straight Arrow Connector 64"/>
            <p:cNvCxnSpPr/>
            <p:nvPr/>
          </p:nvCxnSpPr>
          <p:spPr>
            <a:xfrm flipH="1" flipV="1">
              <a:off x="1233282" y="5942506"/>
              <a:ext cx="2380" cy="843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659598" y="6642261"/>
              <a:ext cx="32322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4593884"/>
                </p:ext>
              </p:extLst>
            </p:nvPr>
          </p:nvGraphicFramePr>
          <p:xfrm>
            <a:off x="151343" y="5969321"/>
            <a:ext cx="954088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49" name="Equation" r:id="rId17" imgW="520560" imgH="241200" progId="Equation.DSMT4">
                    <p:embed/>
                  </p:oleObj>
                </mc:Choice>
                <mc:Fallback>
                  <p:oleObj name="Equation" r:id="rId17" imgW="520560" imgH="241200" progId="Equation.DSMT4">
                    <p:embed/>
                    <p:pic>
                      <p:nvPicPr>
                        <p:cNvPr id="113" name="Object 1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343" y="5969321"/>
                          <a:ext cx="954088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68" name="Group 67"/>
            <p:cNvGrpSpPr/>
            <p:nvPr/>
          </p:nvGrpSpPr>
          <p:grpSpPr>
            <a:xfrm>
              <a:off x="1199657" y="6606257"/>
              <a:ext cx="2080091" cy="108012"/>
              <a:chOff x="7286402" y="5062210"/>
              <a:chExt cx="1368152" cy="72008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7286402" y="506221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7718450" y="506221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8150498" y="506221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8582546" y="506221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857900" y="6066197"/>
              <a:ext cx="764468" cy="504056"/>
              <a:chOff x="536549" y="6113633"/>
              <a:chExt cx="579067" cy="339703"/>
            </a:xfrm>
          </p:grpSpPr>
          <p:sp>
            <p:nvSpPr>
              <p:cNvPr id="81" name="Freeform 80"/>
              <p:cNvSpPr/>
              <p:nvPr/>
            </p:nvSpPr>
            <p:spPr>
              <a:xfrm>
                <a:off x="536549" y="6113633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2" name="Freeform 81"/>
              <p:cNvSpPr/>
              <p:nvPr/>
            </p:nvSpPr>
            <p:spPr>
              <a:xfrm flipH="1">
                <a:off x="820892" y="6120827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1516619" y="6075014"/>
              <a:ext cx="764468" cy="504056"/>
              <a:chOff x="536549" y="6113633"/>
              <a:chExt cx="579067" cy="339703"/>
            </a:xfrm>
          </p:grpSpPr>
          <p:sp>
            <p:nvSpPr>
              <p:cNvPr id="79" name="Freeform 78"/>
              <p:cNvSpPr/>
              <p:nvPr/>
            </p:nvSpPr>
            <p:spPr>
              <a:xfrm>
                <a:off x="536549" y="6113633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80" name="Freeform 79"/>
              <p:cNvSpPr/>
              <p:nvPr/>
            </p:nvSpPr>
            <p:spPr>
              <a:xfrm flipH="1">
                <a:off x="820892" y="6120827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2182895" y="6083831"/>
              <a:ext cx="764468" cy="504056"/>
              <a:chOff x="536549" y="6113633"/>
              <a:chExt cx="579067" cy="339703"/>
            </a:xfrm>
          </p:grpSpPr>
          <p:sp>
            <p:nvSpPr>
              <p:cNvPr id="77" name="Freeform 76"/>
              <p:cNvSpPr/>
              <p:nvPr/>
            </p:nvSpPr>
            <p:spPr>
              <a:xfrm>
                <a:off x="536549" y="6113633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8" name="Freeform 77"/>
              <p:cNvSpPr/>
              <p:nvPr/>
            </p:nvSpPr>
            <p:spPr>
              <a:xfrm flipH="1">
                <a:off x="820892" y="6120827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2856728" y="6092648"/>
              <a:ext cx="764468" cy="504056"/>
              <a:chOff x="536549" y="6113633"/>
              <a:chExt cx="579067" cy="339703"/>
            </a:xfrm>
          </p:grpSpPr>
          <p:sp>
            <p:nvSpPr>
              <p:cNvPr id="75" name="Freeform 74"/>
              <p:cNvSpPr/>
              <p:nvPr/>
            </p:nvSpPr>
            <p:spPr>
              <a:xfrm>
                <a:off x="536549" y="6113633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6" name="Freeform 75"/>
              <p:cNvSpPr/>
              <p:nvPr/>
            </p:nvSpPr>
            <p:spPr>
              <a:xfrm flipH="1">
                <a:off x="820892" y="6120827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aphicFrame>
          <p:nvGraphicFramePr>
            <p:cNvPr id="73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2146869"/>
                </p:ext>
              </p:extLst>
            </p:nvPr>
          </p:nvGraphicFramePr>
          <p:xfrm>
            <a:off x="1950130" y="5919170"/>
            <a:ext cx="523875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50" name="Kaava" r:id="rId19" imgW="355320" imgH="177480" progId="Equation.3">
                    <p:embed/>
                  </p:oleObj>
                </mc:Choice>
                <mc:Fallback>
                  <p:oleObj name="Kaava" r:id="rId19" imgW="355320" imgH="177480" progId="Equation.3">
                    <p:embed/>
                    <p:pic>
                      <p:nvPicPr>
                        <p:cNvPr id="138" name="Object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0130" y="5919170"/>
                          <a:ext cx="523875" cy="2603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4740616"/>
                </p:ext>
              </p:extLst>
            </p:nvPr>
          </p:nvGraphicFramePr>
          <p:xfrm>
            <a:off x="3652838" y="6326777"/>
            <a:ext cx="204787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51" name="Kaava" r:id="rId21" imgW="139680" imgH="164880" progId="Equation.3">
                    <p:embed/>
                  </p:oleObj>
                </mc:Choice>
                <mc:Fallback>
                  <p:oleObj name="Kaava" r:id="rId21" imgW="139680" imgH="164880" progId="Equation.3">
                    <p:embed/>
                    <p:pic>
                      <p:nvPicPr>
                        <p:cNvPr id="139" name="Object 1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52838" y="6326777"/>
                          <a:ext cx="204787" cy="24130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7" name="Group 86"/>
          <p:cNvGrpSpPr/>
          <p:nvPr/>
        </p:nvGrpSpPr>
        <p:grpSpPr>
          <a:xfrm>
            <a:off x="208645" y="5539551"/>
            <a:ext cx="3718579" cy="1175631"/>
            <a:chOff x="182104" y="4492822"/>
            <a:chExt cx="3718579" cy="1175631"/>
          </a:xfrm>
        </p:grpSpPr>
        <p:cxnSp>
          <p:nvCxnSpPr>
            <p:cNvPr id="88" name="Straight Arrow Connector 87"/>
            <p:cNvCxnSpPr/>
            <p:nvPr/>
          </p:nvCxnSpPr>
          <p:spPr>
            <a:xfrm flipH="1" flipV="1">
              <a:off x="1242099" y="4492822"/>
              <a:ext cx="2380" cy="8437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668415" y="5192577"/>
              <a:ext cx="323226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0" name="Object 8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3855978"/>
                </p:ext>
              </p:extLst>
            </p:nvPr>
          </p:nvGraphicFramePr>
          <p:xfrm>
            <a:off x="182104" y="4552778"/>
            <a:ext cx="954087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52" name="Equation" r:id="rId23" imgW="520560" imgH="241200" progId="Equation.DSMT4">
                    <p:embed/>
                  </p:oleObj>
                </mc:Choice>
                <mc:Fallback>
                  <p:oleObj name="Equation" r:id="rId23" imgW="520560" imgH="241200" progId="Equation.DSMT4">
                    <p:embed/>
                    <p:pic>
                      <p:nvPicPr>
                        <p:cNvPr id="142" name="Object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104" y="4552778"/>
                          <a:ext cx="954087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1" name="Group 90"/>
            <p:cNvGrpSpPr/>
            <p:nvPr/>
          </p:nvGrpSpPr>
          <p:grpSpPr>
            <a:xfrm>
              <a:off x="866717" y="4699640"/>
              <a:ext cx="764468" cy="504056"/>
              <a:chOff x="536549" y="6113633"/>
              <a:chExt cx="579067" cy="339703"/>
            </a:xfrm>
          </p:grpSpPr>
          <p:sp>
            <p:nvSpPr>
              <p:cNvPr id="108" name="Freeform 107"/>
              <p:cNvSpPr/>
              <p:nvPr/>
            </p:nvSpPr>
            <p:spPr>
              <a:xfrm>
                <a:off x="536549" y="6113633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9" name="Freeform 108"/>
              <p:cNvSpPr/>
              <p:nvPr/>
            </p:nvSpPr>
            <p:spPr>
              <a:xfrm flipH="1">
                <a:off x="820892" y="6120827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 flipV="1">
              <a:off x="1517879" y="5161877"/>
              <a:ext cx="764468" cy="504056"/>
              <a:chOff x="536549" y="6113633"/>
              <a:chExt cx="579067" cy="339703"/>
            </a:xfrm>
          </p:grpSpPr>
          <p:sp>
            <p:nvSpPr>
              <p:cNvPr id="106" name="Freeform 105"/>
              <p:cNvSpPr/>
              <p:nvPr/>
            </p:nvSpPr>
            <p:spPr>
              <a:xfrm>
                <a:off x="536549" y="6113633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7" name="Freeform 106"/>
              <p:cNvSpPr/>
              <p:nvPr/>
            </p:nvSpPr>
            <p:spPr>
              <a:xfrm flipH="1">
                <a:off x="820892" y="6120827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2169041" y="4694603"/>
              <a:ext cx="764468" cy="504056"/>
              <a:chOff x="536549" y="6113633"/>
              <a:chExt cx="579067" cy="339703"/>
            </a:xfrm>
          </p:grpSpPr>
          <p:sp>
            <p:nvSpPr>
              <p:cNvPr id="104" name="Freeform 103"/>
              <p:cNvSpPr/>
              <p:nvPr/>
            </p:nvSpPr>
            <p:spPr>
              <a:xfrm>
                <a:off x="536549" y="6113633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5" name="Freeform 104"/>
              <p:cNvSpPr/>
              <p:nvPr/>
            </p:nvSpPr>
            <p:spPr>
              <a:xfrm flipH="1">
                <a:off x="820892" y="6120827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 flipV="1">
              <a:off x="2827760" y="5164397"/>
              <a:ext cx="764468" cy="504056"/>
              <a:chOff x="536549" y="6113633"/>
              <a:chExt cx="579067" cy="339703"/>
            </a:xfrm>
          </p:grpSpPr>
          <p:sp>
            <p:nvSpPr>
              <p:cNvPr id="102" name="Freeform 101"/>
              <p:cNvSpPr/>
              <p:nvPr/>
            </p:nvSpPr>
            <p:spPr>
              <a:xfrm>
                <a:off x="536549" y="6113633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3" name="Freeform 102"/>
              <p:cNvSpPr/>
              <p:nvPr/>
            </p:nvSpPr>
            <p:spPr>
              <a:xfrm flipH="1">
                <a:off x="820892" y="6120827"/>
                <a:ext cx="294724" cy="332509"/>
              </a:xfrm>
              <a:custGeom>
                <a:avLst/>
                <a:gdLst>
                  <a:gd name="connsiteX0" fmla="*/ 0 w 294724"/>
                  <a:gd name="connsiteY0" fmla="*/ 332509 h 332509"/>
                  <a:gd name="connsiteX1" fmla="*/ 151140 w 294724"/>
                  <a:gd name="connsiteY1" fmla="*/ 249382 h 332509"/>
                  <a:gd name="connsiteX2" fmla="*/ 294724 w 294724"/>
                  <a:gd name="connsiteY2" fmla="*/ 0 h 3325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724" h="332509">
                    <a:moveTo>
                      <a:pt x="0" y="332509"/>
                    </a:moveTo>
                    <a:cubicBezTo>
                      <a:pt x="51009" y="318654"/>
                      <a:pt x="102019" y="304800"/>
                      <a:pt x="151140" y="249382"/>
                    </a:cubicBezTo>
                    <a:cubicBezTo>
                      <a:pt x="200261" y="193964"/>
                      <a:pt x="247492" y="96982"/>
                      <a:pt x="294724" y="0"/>
                    </a:cubicBezTo>
                  </a:path>
                </a:pathLst>
              </a:custGeom>
              <a:noFill/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graphicFrame>
          <p:nvGraphicFramePr>
            <p:cNvPr id="95" name="Object 9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1624362"/>
                </p:ext>
              </p:extLst>
            </p:nvPr>
          </p:nvGraphicFramePr>
          <p:xfrm>
            <a:off x="1558925" y="4560888"/>
            <a:ext cx="523875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53" name="Kaava" r:id="rId25" imgW="355320" imgH="203040" progId="Equation.3">
                    <p:embed/>
                  </p:oleObj>
                </mc:Choice>
                <mc:Fallback>
                  <p:oleObj name="Kaava" r:id="rId25" imgW="355320" imgH="203040" progId="Equation.3">
                    <p:embed/>
                    <p:pic>
                      <p:nvPicPr>
                        <p:cNvPr id="160" name="Object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58925" y="4560888"/>
                          <a:ext cx="523875" cy="29845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6" name="Object 9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9946877"/>
                </p:ext>
              </p:extLst>
            </p:nvPr>
          </p:nvGraphicFramePr>
          <p:xfrm>
            <a:off x="3670300" y="4894263"/>
            <a:ext cx="187325" cy="204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54" name="Kaava" r:id="rId27" imgW="126720" imgH="139680" progId="Equation.3">
                    <p:embed/>
                  </p:oleObj>
                </mc:Choice>
                <mc:Fallback>
                  <p:oleObj name="Kaava" r:id="rId27" imgW="126720" imgH="139680" progId="Equation.3">
                    <p:embed/>
                    <p:pic>
                      <p:nvPicPr>
                        <p:cNvPr id="161" name="Object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70300" y="4894263"/>
                          <a:ext cx="187325" cy="20478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7" name="Group 96"/>
            <p:cNvGrpSpPr/>
            <p:nvPr/>
          </p:nvGrpSpPr>
          <p:grpSpPr>
            <a:xfrm>
              <a:off x="1185804" y="5146822"/>
              <a:ext cx="2080091" cy="108012"/>
              <a:chOff x="7286402" y="5062210"/>
              <a:chExt cx="1368152" cy="72008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7286402" y="506221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7718450" y="506221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8150498" y="506221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8582546" y="5062210"/>
                <a:ext cx="72008" cy="72008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110" name="Group 109"/>
          <p:cNvGrpSpPr/>
          <p:nvPr/>
        </p:nvGrpSpPr>
        <p:grpSpPr>
          <a:xfrm>
            <a:off x="4270547" y="4515477"/>
            <a:ext cx="2292211" cy="2289694"/>
            <a:chOff x="4270547" y="4515477"/>
            <a:chExt cx="2292211" cy="2289694"/>
          </a:xfrm>
        </p:grpSpPr>
        <p:grpSp>
          <p:nvGrpSpPr>
            <p:cNvPr id="111" name="Group 110"/>
            <p:cNvGrpSpPr/>
            <p:nvPr/>
          </p:nvGrpSpPr>
          <p:grpSpPr>
            <a:xfrm>
              <a:off x="4745818" y="4919622"/>
              <a:ext cx="1443385" cy="1382936"/>
              <a:chOff x="6574612" y="4617342"/>
              <a:chExt cx="1318845" cy="1345541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6574612" y="4617342"/>
                <a:ext cx="101450" cy="1035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7183309" y="4617342"/>
                <a:ext cx="101450" cy="1035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7792007" y="4617342"/>
                <a:ext cx="101450" cy="1035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6574612" y="5238361"/>
                <a:ext cx="101450" cy="1035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7183309" y="5238361"/>
                <a:ext cx="101450" cy="1035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3" name="Oval 142"/>
              <p:cNvSpPr/>
              <p:nvPr/>
            </p:nvSpPr>
            <p:spPr>
              <a:xfrm>
                <a:off x="7792007" y="5238361"/>
                <a:ext cx="101450" cy="1035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4" name="Oval 143"/>
              <p:cNvSpPr/>
              <p:nvPr/>
            </p:nvSpPr>
            <p:spPr>
              <a:xfrm>
                <a:off x="6574612" y="5859380"/>
                <a:ext cx="101450" cy="1035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5" name="Oval 144"/>
              <p:cNvSpPr/>
              <p:nvPr/>
            </p:nvSpPr>
            <p:spPr>
              <a:xfrm>
                <a:off x="7183309" y="5859380"/>
                <a:ext cx="101450" cy="1035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146" name="Oval 145"/>
              <p:cNvSpPr/>
              <p:nvPr/>
            </p:nvSpPr>
            <p:spPr>
              <a:xfrm>
                <a:off x="7792007" y="5859380"/>
                <a:ext cx="101450" cy="103503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cxnSp>
          <p:nvCxnSpPr>
            <p:cNvPr id="112" name="Straight Connector 111"/>
            <p:cNvCxnSpPr/>
            <p:nvPr/>
          </p:nvCxnSpPr>
          <p:spPr>
            <a:xfrm>
              <a:off x="4458307" y="4515477"/>
              <a:ext cx="18366" cy="2270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5124583" y="4524294"/>
              <a:ext cx="18366" cy="2270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5790859" y="4533111"/>
              <a:ext cx="18366" cy="2270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>
              <a:off x="5418175" y="4186660"/>
              <a:ext cx="18366" cy="227080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5400000">
              <a:off x="5418175" y="4806572"/>
              <a:ext cx="18366" cy="227080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rot="5400000">
              <a:off x="5418175" y="5449155"/>
              <a:ext cx="18366" cy="227080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6464692" y="4534371"/>
              <a:ext cx="18366" cy="22708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5400000">
              <a:off x="5396764" y="3530461"/>
              <a:ext cx="18366" cy="2270800"/>
            </a:xfrm>
            <a:prstGeom prst="line">
              <a:avLst/>
            </a:prstGeom>
            <a:ln w="1905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/>
            <p:cNvSpPr/>
            <p:nvPr/>
          </p:nvSpPr>
          <p:spPr>
            <a:xfrm>
              <a:off x="4619662" y="4784232"/>
              <a:ext cx="383438" cy="366565"/>
            </a:xfrm>
            <a:prstGeom prst="ellipse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1" name="Oval 120"/>
            <p:cNvSpPr/>
            <p:nvPr/>
          </p:nvSpPr>
          <p:spPr>
            <a:xfrm>
              <a:off x="4613365" y="5427837"/>
              <a:ext cx="383438" cy="366565"/>
            </a:xfrm>
            <a:prstGeom prst="ellipse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2" name="Oval 121"/>
            <p:cNvSpPr/>
            <p:nvPr/>
          </p:nvSpPr>
          <p:spPr>
            <a:xfrm>
              <a:off x="4607068" y="6078999"/>
              <a:ext cx="383438" cy="366565"/>
            </a:xfrm>
            <a:prstGeom prst="ellipse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3" name="Oval 122"/>
            <p:cNvSpPr/>
            <p:nvPr/>
          </p:nvSpPr>
          <p:spPr>
            <a:xfrm>
              <a:off x="5958511" y="4785492"/>
              <a:ext cx="383438" cy="366565"/>
            </a:xfrm>
            <a:prstGeom prst="ellipse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4" name="Oval 123"/>
            <p:cNvSpPr/>
            <p:nvPr/>
          </p:nvSpPr>
          <p:spPr>
            <a:xfrm>
              <a:off x="5952214" y="5429097"/>
              <a:ext cx="383438" cy="366565"/>
            </a:xfrm>
            <a:prstGeom prst="ellipse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5" name="Oval 124"/>
            <p:cNvSpPr/>
            <p:nvPr/>
          </p:nvSpPr>
          <p:spPr>
            <a:xfrm>
              <a:off x="5945917" y="6080259"/>
              <a:ext cx="383438" cy="366565"/>
            </a:xfrm>
            <a:prstGeom prst="ellipse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6" name="Oval 125"/>
            <p:cNvSpPr/>
            <p:nvPr/>
          </p:nvSpPr>
          <p:spPr>
            <a:xfrm>
              <a:off x="5289645" y="4786752"/>
              <a:ext cx="383438" cy="36656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7" name="Oval 126"/>
            <p:cNvSpPr/>
            <p:nvPr/>
          </p:nvSpPr>
          <p:spPr>
            <a:xfrm>
              <a:off x="5283348" y="5430357"/>
              <a:ext cx="383438" cy="36656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8" name="Oval 127"/>
            <p:cNvSpPr/>
            <p:nvPr/>
          </p:nvSpPr>
          <p:spPr>
            <a:xfrm>
              <a:off x="5277051" y="6081519"/>
              <a:ext cx="383438" cy="366565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066820" y="462478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 smtClean="0"/>
                <a:t>+</a:t>
              </a:r>
              <a:endParaRPr lang="fi-FI" b="1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75637" y="526839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 smtClean="0"/>
                <a:t>+</a:t>
              </a:r>
              <a:endParaRPr lang="fi-FI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5084454" y="5911996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 smtClean="0"/>
                <a:t>+</a:t>
              </a:r>
              <a:endParaRPr lang="fi-FI" b="1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405391" y="4625458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/>
                <a:t>-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421765" y="525394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/>
                <a:t>-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4438139" y="588244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/>
                <a:t>-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5774485" y="4639569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/>
                <a:t>-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790859" y="5268060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/>
                <a:t>-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5807233" y="5896551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/>
                <a:t>-</a:t>
              </a:r>
            </a:p>
          </p:txBody>
        </p:sp>
      </p:grpSp>
      <p:sp>
        <p:nvSpPr>
          <p:cNvPr id="147" name="TextBox 146"/>
          <p:cNvSpPr txBox="1"/>
          <p:nvPr/>
        </p:nvSpPr>
        <p:spPr>
          <a:xfrm>
            <a:off x="6656706" y="4628938"/>
            <a:ext cx="26568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Nollatasot aina kopin reunalla. Miksi?       Tilan energia kasvaa kopin reunoilla olevien nolla-tasojen (yhtenäiset viivat) määrän kasvaessa.</a:t>
            </a:r>
            <a:endParaRPr lang="fi-FI" dirty="0"/>
          </a:p>
        </p:txBody>
      </p:sp>
      <p:grpSp>
        <p:nvGrpSpPr>
          <p:cNvPr id="148" name="Group 147"/>
          <p:cNvGrpSpPr/>
          <p:nvPr/>
        </p:nvGrpSpPr>
        <p:grpSpPr>
          <a:xfrm>
            <a:off x="8577223" y="2528366"/>
            <a:ext cx="242038" cy="664183"/>
            <a:chOff x="7277415" y="5728225"/>
            <a:chExt cx="242038" cy="664183"/>
          </a:xfrm>
        </p:grpSpPr>
        <p:sp>
          <p:nvSpPr>
            <p:cNvPr id="149" name="Oval 148"/>
            <p:cNvSpPr/>
            <p:nvPr/>
          </p:nvSpPr>
          <p:spPr>
            <a:xfrm>
              <a:off x="7277415" y="5728225"/>
              <a:ext cx="233221" cy="337972"/>
            </a:xfrm>
            <a:prstGeom prst="ellipse">
              <a:avLst/>
            </a:prstGeom>
            <a:noFill/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50" name="Oval 149"/>
            <p:cNvSpPr/>
            <p:nvPr/>
          </p:nvSpPr>
          <p:spPr>
            <a:xfrm>
              <a:off x="7286232" y="6054436"/>
              <a:ext cx="233221" cy="33797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151" name="Oval 150"/>
          <p:cNvSpPr/>
          <p:nvPr/>
        </p:nvSpPr>
        <p:spPr>
          <a:xfrm>
            <a:off x="8594857" y="1908728"/>
            <a:ext cx="233221" cy="27424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2" name="TextBox 151"/>
          <p:cNvSpPr txBox="1"/>
          <p:nvPr/>
        </p:nvSpPr>
        <p:spPr>
          <a:xfrm>
            <a:off x="6955001" y="1715812"/>
            <a:ext cx="150477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s</a:t>
            </a:r>
            <a:r>
              <a:rPr lang="fi-FI" dirty="0" smtClean="0"/>
              <a:t>-tyyppinen</a:t>
            </a:r>
          </a:p>
          <a:p>
            <a:r>
              <a:rPr lang="fi-FI" dirty="0" err="1"/>
              <a:t>a</a:t>
            </a:r>
            <a:r>
              <a:rPr lang="fi-FI" dirty="0" err="1" smtClean="0"/>
              <a:t>tomiorbitaali</a:t>
            </a:r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p</a:t>
            </a:r>
            <a:r>
              <a:rPr lang="fi-FI" baseline="-25000" dirty="0" err="1" smtClean="0"/>
              <a:t>y</a:t>
            </a:r>
            <a:r>
              <a:rPr lang="fi-FI" dirty="0" err="1" smtClean="0"/>
              <a:t>-tyyppinen</a:t>
            </a:r>
            <a:endParaRPr lang="fi-FI" dirty="0" smtClean="0"/>
          </a:p>
          <a:p>
            <a:r>
              <a:rPr lang="fi-FI" dirty="0" err="1" smtClean="0"/>
              <a:t>atomiorbitaali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153" name="TextBox 152"/>
          <p:cNvSpPr txBox="1"/>
          <p:nvPr/>
        </p:nvSpPr>
        <p:spPr>
          <a:xfrm>
            <a:off x="8768534" y="286633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+</a:t>
            </a:r>
            <a:endParaRPr lang="fi-FI" b="1" dirty="0"/>
          </a:p>
        </p:txBody>
      </p:sp>
      <p:sp>
        <p:nvSpPr>
          <p:cNvPr id="154" name="TextBox 153"/>
          <p:cNvSpPr txBox="1"/>
          <p:nvPr/>
        </p:nvSpPr>
        <p:spPr>
          <a:xfrm>
            <a:off x="8755549" y="173222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+</a:t>
            </a:r>
            <a:endParaRPr lang="fi-FI" b="1" dirty="0"/>
          </a:p>
        </p:txBody>
      </p:sp>
      <p:sp>
        <p:nvSpPr>
          <p:cNvPr id="155" name="TextBox 154"/>
          <p:cNvSpPr txBox="1"/>
          <p:nvPr/>
        </p:nvSpPr>
        <p:spPr>
          <a:xfrm>
            <a:off x="8797339" y="2462819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549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564" y="1780437"/>
            <a:ext cx="8072837" cy="1332000"/>
          </a:xfrm>
        </p:spPr>
        <p:txBody>
          <a:bodyPr/>
          <a:lstStyle/>
          <a:p>
            <a:r>
              <a:rPr lang="fi-FI" sz="3600" dirty="0" smtClean="0"/>
              <a:t>Melkein vapaiden elektronien malli (NFE -malli)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5485467" y="6646895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46306" y="0"/>
            <a:ext cx="4344688" cy="62057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”Tyhjän hilan” oletus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3352844" y="529781"/>
            <a:ext cx="5608594" cy="1789557"/>
            <a:chOff x="3352844" y="529781"/>
            <a:chExt cx="5608594" cy="1789557"/>
          </a:xfrm>
        </p:grpSpPr>
        <p:graphicFrame>
          <p:nvGraphicFramePr>
            <p:cNvPr id="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0204203"/>
                </p:ext>
              </p:extLst>
            </p:nvPr>
          </p:nvGraphicFramePr>
          <p:xfrm>
            <a:off x="5848350" y="927100"/>
            <a:ext cx="3113088" cy="1392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00" name="Equation" r:id="rId3" imgW="1879560" imgH="838080" progId="Equation.DSMT4">
                    <p:embed/>
                  </p:oleObj>
                </mc:Choice>
                <mc:Fallback>
                  <p:oleObj name="Equation" r:id="rId3" imgW="1879560" imgH="838080" progId="Equation.DSMT4">
                    <p:embed/>
                    <p:pic>
                      <p:nvPicPr>
                        <p:cNvPr id="84995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8350" y="927100"/>
                          <a:ext cx="3113088" cy="1392238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5373806"/>
                </p:ext>
              </p:extLst>
            </p:nvPr>
          </p:nvGraphicFramePr>
          <p:xfrm>
            <a:off x="3430588" y="899113"/>
            <a:ext cx="1606550" cy="723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101" name="Equation" r:id="rId5" imgW="1015920" imgH="457200" progId="Equation.DSMT4">
                    <p:embed/>
                  </p:oleObj>
                </mc:Choice>
                <mc:Fallback>
                  <p:oleObj name="Equation" r:id="rId5" imgW="1015920" imgH="457200" progId="Equation.DSMT4">
                    <p:embed/>
                    <p:pic>
                      <p:nvPicPr>
                        <p:cNvPr id="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0588" y="899113"/>
                          <a:ext cx="1606550" cy="7239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3352844" y="529781"/>
              <a:ext cx="51203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Heikko mutta periodinen potentiaali = ”tyhjä hila”</a:t>
              </a:r>
              <a:endParaRPr lang="fi-FI" dirty="0"/>
            </a:p>
          </p:txBody>
        </p:sp>
        <p:sp>
          <p:nvSpPr>
            <p:cNvPr id="12" name="Right Arrow 11"/>
            <p:cNvSpPr/>
            <p:nvPr/>
          </p:nvSpPr>
          <p:spPr>
            <a:xfrm rot="10800000" flipH="1">
              <a:off x="5295522" y="1158383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1" y="5124683"/>
            <a:ext cx="9144000" cy="13647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grpSp>
        <p:nvGrpSpPr>
          <p:cNvPr id="28" name="Group 27"/>
          <p:cNvGrpSpPr/>
          <p:nvPr/>
        </p:nvGrpSpPr>
        <p:grpSpPr>
          <a:xfrm>
            <a:off x="20157" y="1848067"/>
            <a:ext cx="5094346" cy="4668816"/>
            <a:chOff x="151832" y="1848067"/>
            <a:chExt cx="5094346" cy="4668816"/>
          </a:xfrm>
        </p:grpSpPr>
        <p:grpSp>
          <p:nvGrpSpPr>
            <p:cNvPr id="14" name="Group 13"/>
            <p:cNvGrpSpPr/>
            <p:nvPr/>
          </p:nvGrpSpPr>
          <p:grpSpPr>
            <a:xfrm>
              <a:off x="151832" y="2231071"/>
              <a:ext cx="3722687" cy="4285812"/>
              <a:chOff x="5406565" y="2129810"/>
              <a:chExt cx="3722687" cy="4285812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5406565" y="2129810"/>
                <a:ext cx="3722687" cy="4285812"/>
                <a:chOff x="5406565" y="2129810"/>
                <a:chExt cx="3722687" cy="4285812"/>
              </a:xfrm>
            </p:grpSpPr>
            <p:pic>
              <p:nvPicPr>
                <p:cNvPr id="23" name="Picture 8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5691597" y="2129810"/>
                  <a:ext cx="3437655" cy="42858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4" name="TextBox 13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5058462" y="3549366"/>
                  <a:ext cx="1065594" cy="3693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fi-FI" dirty="0"/>
                    <a:t>Energia</a:t>
                  </a:r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5882331" y="5726831"/>
                <a:ext cx="3018321" cy="612259"/>
                <a:chOff x="5882331" y="5726831"/>
                <a:chExt cx="3018321" cy="612259"/>
              </a:xfrm>
            </p:grpSpPr>
            <p:sp>
              <p:nvSpPr>
                <p:cNvPr id="17" name="Rectangle 16"/>
                <p:cNvSpPr/>
                <p:nvPr/>
              </p:nvSpPr>
              <p:spPr bwMode="auto">
                <a:xfrm>
                  <a:off x="5928852" y="5726831"/>
                  <a:ext cx="990600" cy="6122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  <p:sp>
              <p:nvSpPr>
                <p:cNvPr id="18" name="Rectangle 17"/>
                <p:cNvSpPr/>
                <p:nvPr/>
              </p:nvSpPr>
              <p:spPr bwMode="auto">
                <a:xfrm>
                  <a:off x="7910052" y="5726831"/>
                  <a:ext cx="990600" cy="61225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  <p:graphicFrame>
              <p:nvGraphicFramePr>
                <p:cNvPr id="19" name="Object 5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492022" y="5726831"/>
                <a:ext cx="428689" cy="47673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7102" name="Equation" r:id="rId8" imgW="355292" imgH="393359" progId="Equation.3">
                        <p:embed/>
                      </p:oleObj>
                    </mc:Choice>
                    <mc:Fallback>
                      <p:oleObj name="Equation" r:id="rId8" imgW="355292" imgH="393359" progId="Equation.3">
                        <p:embed/>
                        <p:pic>
                          <p:nvPicPr>
                            <p:cNvPr id="84997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492022" y="5726831"/>
                              <a:ext cx="428689" cy="47673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0" name="Object 6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5882331" y="5726831"/>
                <a:ext cx="428689" cy="47673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7103" name="Equation" r:id="rId10" imgW="355292" imgH="393359" progId="Equation.3">
                        <p:embed/>
                      </p:oleObj>
                    </mc:Choice>
                    <mc:Fallback>
                      <p:oleObj name="Equation" r:id="rId10" imgW="355292" imgH="393359" progId="Equation.3">
                        <p:embed/>
                        <p:pic>
                          <p:nvPicPr>
                            <p:cNvPr id="84998" name="Object 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882331" y="5726831"/>
                              <a:ext cx="428689" cy="47673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1" name="Object 7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8503684" y="5726831"/>
                <a:ext cx="306434" cy="47673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7104" name="Equation" r:id="rId12" imgW="253890" imgH="393529" progId="Equation.3">
                        <p:embed/>
                      </p:oleObj>
                    </mc:Choice>
                    <mc:Fallback>
                      <p:oleObj name="Equation" r:id="rId12" imgW="253890" imgH="393529" progId="Equation.3">
                        <p:embed/>
                        <p:pic>
                          <p:nvPicPr>
                            <p:cNvPr id="84999" name="Object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3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503684" y="5726831"/>
                              <a:ext cx="306434" cy="47673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2" name="Object 8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906695" y="5726831"/>
                <a:ext cx="308021" cy="47673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7105" name="Equation" r:id="rId14" imgW="253890" imgH="393529" progId="Equation.3">
                        <p:embed/>
                      </p:oleObj>
                    </mc:Choice>
                    <mc:Fallback>
                      <p:oleObj name="Equation" r:id="rId14" imgW="253890" imgH="393529" progId="Equation.3">
                        <p:embed/>
                        <p:pic>
                          <p:nvPicPr>
                            <p:cNvPr id="85000" name="Object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906695" y="5726831"/>
                              <a:ext cx="308021" cy="47673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25" name="TextBox 24"/>
            <p:cNvSpPr txBox="1"/>
            <p:nvPr/>
          </p:nvSpPr>
          <p:spPr>
            <a:xfrm>
              <a:off x="2798072" y="1848067"/>
              <a:ext cx="2448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1D –hila, hilavakio = </a:t>
              </a:r>
              <a:r>
                <a:rPr lang="fi-FI" i="1" dirty="0" smtClean="0"/>
                <a:t>a</a:t>
              </a:r>
              <a:endParaRPr lang="fi-FI" i="1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52640" y="529781"/>
            <a:ext cx="3748588" cy="5148053"/>
            <a:chOff x="252640" y="529781"/>
            <a:chExt cx="3748588" cy="5148053"/>
          </a:xfrm>
        </p:grpSpPr>
        <p:sp>
          <p:nvSpPr>
            <p:cNvPr id="9" name="TextBox 8"/>
            <p:cNvSpPr txBox="1"/>
            <p:nvPr/>
          </p:nvSpPr>
          <p:spPr>
            <a:xfrm>
              <a:off x="328906" y="529781"/>
              <a:ext cx="2180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Vapaaelektronimalli</a:t>
              </a:r>
              <a:endParaRPr lang="fi-FI" dirty="0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252640" y="912717"/>
              <a:ext cx="3748588" cy="4765117"/>
              <a:chOff x="384315" y="912717"/>
              <a:chExt cx="3748588" cy="4765117"/>
            </a:xfrm>
          </p:grpSpPr>
          <p:grpSp>
            <p:nvGrpSpPr>
              <p:cNvPr id="45" name="Group 44"/>
              <p:cNvGrpSpPr/>
              <p:nvPr/>
            </p:nvGrpSpPr>
            <p:grpSpPr>
              <a:xfrm>
                <a:off x="384315" y="912717"/>
                <a:ext cx="2663551" cy="4300504"/>
                <a:chOff x="384315" y="912717"/>
                <a:chExt cx="2663551" cy="4300504"/>
              </a:xfrm>
            </p:grpSpPr>
            <p:graphicFrame>
              <p:nvGraphicFramePr>
                <p:cNvPr id="6" name="Objec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69886834"/>
                    </p:ext>
                  </p:extLst>
                </p:nvPr>
              </p:nvGraphicFramePr>
              <p:xfrm>
                <a:off x="384315" y="912717"/>
                <a:ext cx="2070100" cy="6635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7106" name="Equation" r:id="rId16" imgW="1307880" imgH="419040" progId="Equation.DSMT4">
                        <p:embed/>
                      </p:oleObj>
                    </mc:Choice>
                    <mc:Fallback>
                      <p:oleObj name="Equation" r:id="rId16" imgW="1307880" imgH="419040" progId="Equation.DSMT4">
                        <p:embed/>
                        <p:pic>
                          <p:nvPicPr>
                            <p:cNvPr id="44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4315" y="912717"/>
                              <a:ext cx="2070100" cy="663575"/>
                            </a:xfrm>
                            <a:prstGeom prst="rect">
                              <a:avLst/>
                            </a:prstGeom>
                            <a:noFill/>
                            <a:ln w="28575">
                              <a:solidFill>
                                <a:schemeClr val="accent1"/>
                              </a:solidFill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41" name="Freeform 40"/>
                <p:cNvSpPr/>
                <p:nvPr/>
              </p:nvSpPr>
              <p:spPr>
                <a:xfrm>
                  <a:off x="1263516" y="2301698"/>
                  <a:ext cx="1784350" cy="2911523"/>
                </a:xfrm>
                <a:custGeom>
                  <a:avLst/>
                  <a:gdLst>
                    <a:gd name="connsiteX0" fmla="*/ 0 w 1784350"/>
                    <a:gd name="connsiteY0" fmla="*/ 0 h 2779183"/>
                    <a:gd name="connsiteX1" fmla="*/ 63500 w 1784350"/>
                    <a:gd name="connsiteY1" fmla="*/ 400050 h 2779183"/>
                    <a:gd name="connsiteX2" fmla="*/ 114300 w 1784350"/>
                    <a:gd name="connsiteY2" fmla="*/ 666750 h 2779183"/>
                    <a:gd name="connsiteX3" fmla="*/ 171450 w 1784350"/>
                    <a:gd name="connsiteY3" fmla="*/ 990600 h 2779183"/>
                    <a:gd name="connsiteX4" fmla="*/ 254000 w 1784350"/>
                    <a:gd name="connsiteY4" fmla="*/ 1295400 h 2779183"/>
                    <a:gd name="connsiteX5" fmla="*/ 298450 w 1784350"/>
                    <a:gd name="connsiteY5" fmla="*/ 1581150 h 2779183"/>
                    <a:gd name="connsiteX6" fmla="*/ 381000 w 1784350"/>
                    <a:gd name="connsiteY6" fmla="*/ 1885950 h 2779183"/>
                    <a:gd name="connsiteX7" fmla="*/ 508000 w 1784350"/>
                    <a:gd name="connsiteY7" fmla="*/ 2266950 h 2779183"/>
                    <a:gd name="connsiteX8" fmla="*/ 673100 w 1784350"/>
                    <a:gd name="connsiteY8" fmla="*/ 2609850 h 2779183"/>
                    <a:gd name="connsiteX9" fmla="*/ 781050 w 1784350"/>
                    <a:gd name="connsiteY9" fmla="*/ 2730500 h 2779183"/>
                    <a:gd name="connsiteX10" fmla="*/ 889000 w 1784350"/>
                    <a:gd name="connsiteY10" fmla="*/ 2774950 h 2779183"/>
                    <a:gd name="connsiteX11" fmla="*/ 1035050 w 1784350"/>
                    <a:gd name="connsiteY11" fmla="*/ 2705100 h 2779183"/>
                    <a:gd name="connsiteX12" fmla="*/ 1219200 w 1784350"/>
                    <a:gd name="connsiteY12" fmla="*/ 2419350 h 2779183"/>
                    <a:gd name="connsiteX13" fmla="*/ 1358900 w 1784350"/>
                    <a:gd name="connsiteY13" fmla="*/ 2032000 h 2779183"/>
                    <a:gd name="connsiteX14" fmla="*/ 1460500 w 1784350"/>
                    <a:gd name="connsiteY14" fmla="*/ 1638300 h 2779183"/>
                    <a:gd name="connsiteX15" fmla="*/ 1568450 w 1784350"/>
                    <a:gd name="connsiteY15" fmla="*/ 1149350 h 2779183"/>
                    <a:gd name="connsiteX16" fmla="*/ 1663700 w 1784350"/>
                    <a:gd name="connsiteY16" fmla="*/ 660400 h 2779183"/>
                    <a:gd name="connsiteX17" fmla="*/ 1784350 w 1784350"/>
                    <a:gd name="connsiteY17" fmla="*/ 12700 h 2779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784350" h="2779183">
                      <a:moveTo>
                        <a:pt x="0" y="0"/>
                      </a:moveTo>
                      <a:cubicBezTo>
                        <a:pt x="22225" y="144462"/>
                        <a:pt x="44450" y="288925"/>
                        <a:pt x="63500" y="400050"/>
                      </a:cubicBezTo>
                      <a:cubicBezTo>
                        <a:pt x="82550" y="511175"/>
                        <a:pt x="96308" y="568325"/>
                        <a:pt x="114300" y="666750"/>
                      </a:cubicBezTo>
                      <a:cubicBezTo>
                        <a:pt x="132292" y="765175"/>
                        <a:pt x="148167" y="885825"/>
                        <a:pt x="171450" y="990600"/>
                      </a:cubicBezTo>
                      <a:cubicBezTo>
                        <a:pt x="194733" y="1095375"/>
                        <a:pt x="232833" y="1196975"/>
                        <a:pt x="254000" y="1295400"/>
                      </a:cubicBezTo>
                      <a:cubicBezTo>
                        <a:pt x="275167" y="1393825"/>
                        <a:pt x="277283" y="1482725"/>
                        <a:pt x="298450" y="1581150"/>
                      </a:cubicBezTo>
                      <a:cubicBezTo>
                        <a:pt x="319617" y="1679575"/>
                        <a:pt x="346075" y="1771650"/>
                        <a:pt x="381000" y="1885950"/>
                      </a:cubicBezTo>
                      <a:cubicBezTo>
                        <a:pt x="415925" y="2000250"/>
                        <a:pt x="459317" y="2146300"/>
                        <a:pt x="508000" y="2266950"/>
                      </a:cubicBezTo>
                      <a:cubicBezTo>
                        <a:pt x="556683" y="2387600"/>
                        <a:pt x="627592" y="2532592"/>
                        <a:pt x="673100" y="2609850"/>
                      </a:cubicBezTo>
                      <a:cubicBezTo>
                        <a:pt x="718608" y="2687108"/>
                        <a:pt x="745067" y="2702983"/>
                        <a:pt x="781050" y="2730500"/>
                      </a:cubicBezTo>
                      <a:cubicBezTo>
                        <a:pt x="817033" y="2758017"/>
                        <a:pt x="846667" y="2779183"/>
                        <a:pt x="889000" y="2774950"/>
                      </a:cubicBezTo>
                      <a:cubicBezTo>
                        <a:pt x="931333" y="2770717"/>
                        <a:pt x="980017" y="2764367"/>
                        <a:pt x="1035050" y="2705100"/>
                      </a:cubicBezTo>
                      <a:cubicBezTo>
                        <a:pt x="1090083" y="2645833"/>
                        <a:pt x="1165225" y="2531533"/>
                        <a:pt x="1219200" y="2419350"/>
                      </a:cubicBezTo>
                      <a:cubicBezTo>
                        <a:pt x="1273175" y="2307167"/>
                        <a:pt x="1318683" y="2162175"/>
                        <a:pt x="1358900" y="2032000"/>
                      </a:cubicBezTo>
                      <a:cubicBezTo>
                        <a:pt x="1399117" y="1901825"/>
                        <a:pt x="1425575" y="1785408"/>
                        <a:pt x="1460500" y="1638300"/>
                      </a:cubicBezTo>
                      <a:cubicBezTo>
                        <a:pt x="1495425" y="1491192"/>
                        <a:pt x="1534583" y="1312333"/>
                        <a:pt x="1568450" y="1149350"/>
                      </a:cubicBezTo>
                      <a:cubicBezTo>
                        <a:pt x="1602317" y="986367"/>
                        <a:pt x="1627717" y="849842"/>
                        <a:pt x="1663700" y="660400"/>
                      </a:cubicBezTo>
                      <a:cubicBezTo>
                        <a:pt x="1699683" y="470958"/>
                        <a:pt x="1742016" y="241829"/>
                        <a:pt x="1784350" y="12700"/>
                      </a:cubicBezTo>
                    </a:path>
                  </a:pathLst>
                </a:custGeom>
                <a:ln w="190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</p:grpSp>
          <p:cxnSp>
            <p:nvCxnSpPr>
              <p:cNvPr id="47" name="Straight Arrow Connector 46"/>
              <p:cNvCxnSpPr/>
              <p:nvPr/>
            </p:nvCxnSpPr>
            <p:spPr>
              <a:xfrm>
                <a:off x="521220" y="5229311"/>
                <a:ext cx="361168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rot="16200000">
                <a:off x="337119" y="3871993"/>
                <a:ext cx="361168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1528191" y="1871493"/>
                <a:ext cx="6078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i="1" dirty="0" smtClean="0"/>
                  <a:t>E(k)</a:t>
                </a:r>
                <a:endParaRPr lang="fi-FI" i="1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773281" y="5254236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i="1" dirty="0"/>
                  <a:t>k</a:t>
                </a:r>
              </a:p>
            </p:txBody>
          </p:sp>
        </p:grpSp>
      </p:grpSp>
      <p:grpSp>
        <p:nvGrpSpPr>
          <p:cNvPr id="66" name="Group 65"/>
          <p:cNvGrpSpPr/>
          <p:nvPr/>
        </p:nvGrpSpPr>
        <p:grpSpPr>
          <a:xfrm>
            <a:off x="1567992" y="2598773"/>
            <a:ext cx="7490600" cy="4168542"/>
            <a:chOff x="1567992" y="2598773"/>
            <a:chExt cx="7490600" cy="4168542"/>
          </a:xfrm>
        </p:grpSpPr>
        <p:grpSp>
          <p:nvGrpSpPr>
            <p:cNvPr id="52" name="Group 51"/>
            <p:cNvGrpSpPr/>
            <p:nvPr/>
          </p:nvGrpSpPr>
          <p:grpSpPr>
            <a:xfrm>
              <a:off x="1567992" y="5934075"/>
              <a:ext cx="1124508" cy="833240"/>
              <a:chOff x="1699667" y="5934075"/>
              <a:chExt cx="1124508" cy="83324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2066724" y="6397983"/>
                <a:ext cx="7574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1. </a:t>
                </a:r>
                <a:r>
                  <a:rPr lang="fi-FI" dirty="0" err="1" smtClean="0"/>
                  <a:t>Bv</a:t>
                </a:r>
                <a:r>
                  <a:rPr lang="fi-FI" dirty="0" smtClean="0"/>
                  <a:t>.</a:t>
                </a:r>
                <a:endParaRPr lang="fi-FI" dirty="0"/>
              </a:p>
            </p:txBody>
          </p:sp>
          <p:graphicFrame>
            <p:nvGraphicFramePr>
              <p:cNvPr id="30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75014939"/>
                  </p:ext>
                </p:extLst>
              </p:nvPr>
            </p:nvGraphicFramePr>
            <p:xfrm>
              <a:off x="1699667" y="5941104"/>
              <a:ext cx="308663" cy="4353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107" name="Equation" r:id="rId18" imgW="279360" imgH="393480" progId="Equation.DSMT4">
                      <p:embed/>
                    </p:oleObj>
                  </mc:Choice>
                  <mc:Fallback>
                    <p:oleObj name="Equation" r:id="rId18" imgW="279360" imgH="393480" progId="Equation.DSMT4">
                      <p:embed/>
                      <p:pic>
                        <p:nvPicPr>
                          <p:cNvPr id="32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99667" y="5941104"/>
                            <a:ext cx="308663" cy="435399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97121881"/>
                  </p:ext>
                </p:extLst>
              </p:nvPr>
            </p:nvGraphicFramePr>
            <p:xfrm>
              <a:off x="2375585" y="5934075"/>
              <a:ext cx="184150" cy="4365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108" name="Equation" r:id="rId20" imgW="164880" imgH="393480" progId="Equation.DSMT4">
                      <p:embed/>
                    </p:oleObj>
                  </mc:Choice>
                  <mc:Fallback>
                    <p:oleObj name="Equation" r:id="rId20" imgW="164880" imgH="393480" progId="Equation.DSMT4">
                      <p:embed/>
                      <p:pic>
                        <p:nvPicPr>
                          <p:cNvPr id="3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75585" y="5934075"/>
                            <a:ext cx="184150" cy="436563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3" name="Straight Arrow Connector 32"/>
              <p:cNvCxnSpPr/>
              <p:nvPr/>
            </p:nvCxnSpPr>
            <p:spPr>
              <a:xfrm flipV="1">
                <a:off x="1858061" y="6437376"/>
                <a:ext cx="607161" cy="2976"/>
              </a:xfrm>
              <a:prstGeom prst="straightConnector1">
                <a:avLst/>
              </a:prstGeom>
              <a:ln w="28575">
                <a:solidFill>
                  <a:schemeClr val="accent3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/>
            <p:cNvSpPr txBox="1">
              <a:spLocks noChangeArrowheads="1"/>
            </p:cNvSpPr>
            <p:nvPr/>
          </p:nvSpPr>
          <p:spPr bwMode="auto">
            <a:xfrm>
              <a:off x="4236672" y="2598773"/>
              <a:ext cx="4821920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i-FI" dirty="0"/>
                <a:t>1. </a:t>
              </a:r>
              <a:r>
                <a:rPr lang="fi-FI" dirty="0" err="1" smtClean="0"/>
                <a:t>Brillouin’n</a:t>
              </a:r>
              <a:r>
                <a:rPr lang="fi-FI" dirty="0" smtClean="0"/>
                <a:t> </a:t>
              </a:r>
              <a:r>
                <a:rPr lang="fi-FI" dirty="0"/>
                <a:t>vyöhyke sisältää kaikki ratkaisut</a:t>
              </a:r>
              <a:r>
                <a:rPr lang="fi-FI" dirty="0" smtClean="0"/>
                <a:t>!</a:t>
              </a:r>
              <a:endParaRPr lang="fi-FI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987212" y="5400052"/>
            <a:ext cx="3644724" cy="923330"/>
            <a:chOff x="201063" y="5436018"/>
            <a:chExt cx="3666388" cy="923330"/>
          </a:xfrm>
        </p:grpSpPr>
        <p:grpSp>
          <p:nvGrpSpPr>
            <p:cNvPr id="58" name="Group 57"/>
            <p:cNvGrpSpPr/>
            <p:nvPr/>
          </p:nvGrpSpPr>
          <p:grpSpPr>
            <a:xfrm>
              <a:off x="201063" y="5436018"/>
              <a:ext cx="3666388" cy="923330"/>
              <a:chOff x="5790701" y="-110603"/>
              <a:chExt cx="3666388" cy="923330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5790701" y="-110603"/>
                <a:ext cx="3666388" cy="923330"/>
              </a:xfrm>
              <a:prstGeom prst="rect">
                <a:avLst/>
              </a:prstGeom>
              <a:noFill/>
              <a:ln w="28575">
                <a:solidFill>
                  <a:schemeClr val="accent4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Tilojen kirjanpidon muutos:</a:t>
                </a:r>
              </a:p>
              <a:p>
                <a:r>
                  <a:rPr lang="fi-FI" dirty="0"/>
                  <a:t>k</a:t>
                </a:r>
                <a:r>
                  <a:rPr lang="fi-FI" dirty="0" smtClean="0"/>
                  <a:t>-pisteet välillä</a:t>
                </a:r>
              </a:p>
              <a:p>
                <a:r>
                  <a:rPr lang="fi-FI" dirty="0"/>
                  <a:t>k</a:t>
                </a:r>
                <a:r>
                  <a:rPr lang="fi-FI" dirty="0" smtClean="0"/>
                  <a:t>-pisteet 1. </a:t>
                </a:r>
                <a:r>
                  <a:rPr lang="fi-FI" dirty="0" err="1" smtClean="0"/>
                  <a:t>Bv:ssä</a:t>
                </a:r>
                <a:r>
                  <a:rPr lang="fi-FI" dirty="0" smtClean="0"/>
                  <a:t> + vyöindeksi </a:t>
                </a:r>
                <a:r>
                  <a:rPr lang="fi-FI" i="1" dirty="0" smtClean="0"/>
                  <a:t>n</a:t>
                </a:r>
                <a:r>
                  <a:rPr lang="fi-FI" dirty="0" smtClean="0"/>
                  <a:t> </a:t>
                </a:r>
                <a:endParaRPr lang="fi-FI" dirty="0"/>
              </a:p>
            </p:txBody>
          </p:sp>
          <p:graphicFrame>
            <p:nvGraphicFramePr>
              <p:cNvPr id="61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7483063" y="246584"/>
              <a:ext cx="1592263" cy="261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109" name="Kaava" r:id="rId22" imgW="927000" imgH="152280" progId="Equation.3">
                      <p:embed/>
                    </p:oleObj>
                  </mc:Choice>
                  <mc:Fallback>
                    <p:oleObj name="Kaava" r:id="rId22" imgW="927000" imgH="152280" progId="Equation.3">
                      <p:embed/>
                      <p:pic>
                        <p:nvPicPr>
                          <p:cNvPr id="32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483063" y="246584"/>
                            <a:ext cx="1592263" cy="261937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59" name="Straight Connector 58"/>
            <p:cNvCxnSpPr/>
            <p:nvPr/>
          </p:nvCxnSpPr>
          <p:spPr>
            <a:xfrm flipV="1">
              <a:off x="1002890" y="5759254"/>
              <a:ext cx="1128252" cy="7375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1194758" y="2699439"/>
            <a:ext cx="7869189" cy="2296710"/>
            <a:chOff x="1194758" y="2699439"/>
            <a:chExt cx="7869189" cy="2296710"/>
          </a:xfrm>
        </p:grpSpPr>
        <p:grpSp>
          <p:nvGrpSpPr>
            <p:cNvPr id="40" name="Group 39"/>
            <p:cNvGrpSpPr/>
            <p:nvPr/>
          </p:nvGrpSpPr>
          <p:grpSpPr>
            <a:xfrm>
              <a:off x="1194758" y="2699439"/>
              <a:ext cx="1581150" cy="1556664"/>
              <a:chOff x="6589252" y="2700852"/>
              <a:chExt cx="1581150" cy="1485908"/>
            </a:xfrm>
          </p:grpSpPr>
          <p:sp>
            <p:nvSpPr>
              <p:cNvPr id="42" name="Line 24"/>
              <p:cNvSpPr>
                <a:spLocks noChangeShapeType="1"/>
              </p:cNvSpPr>
              <p:nvPr/>
            </p:nvSpPr>
            <p:spPr bwMode="auto">
              <a:xfrm>
                <a:off x="6919452" y="4186760"/>
                <a:ext cx="615950" cy="0"/>
              </a:xfrm>
              <a:prstGeom prst="line">
                <a:avLst/>
              </a:prstGeom>
              <a:noFill/>
              <a:ln w="28575">
                <a:solidFill>
                  <a:schemeClr val="accent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25"/>
              <p:cNvSpPr>
                <a:spLocks noChangeShapeType="1"/>
              </p:cNvSpPr>
              <p:nvPr/>
            </p:nvSpPr>
            <p:spPr bwMode="auto">
              <a:xfrm>
                <a:off x="6589252" y="2700852"/>
                <a:ext cx="615950" cy="0"/>
              </a:xfrm>
              <a:prstGeom prst="line">
                <a:avLst/>
              </a:prstGeom>
              <a:noFill/>
              <a:ln w="28575">
                <a:solidFill>
                  <a:schemeClr val="accent3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26"/>
              <p:cNvSpPr>
                <a:spLocks noChangeShapeType="1"/>
              </p:cNvSpPr>
              <p:nvPr/>
            </p:nvSpPr>
            <p:spPr bwMode="auto">
              <a:xfrm>
                <a:off x="7554452" y="2961203"/>
                <a:ext cx="615950" cy="0"/>
              </a:xfrm>
              <a:prstGeom prst="line">
                <a:avLst/>
              </a:prstGeom>
              <a:noFill/>
              <a:ln w="28575">
                <a:solidFill>
                  <a:schemeClr val="accent3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4485141" y="3445443"/>
              <a:ext cx="4578806" cy="646331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i-FI" dirty="0" err="1" smtClean="0"/>
                <a:t>Vapaaelektroniparabelin</a:t>
              </a:r>
              <a:r>
                <a:rPr lang="fi-FI" dirty="0" smtClean="0"/>
                <a:t>  redusoiminen     1</a:t>
              </a:r>
              <a:r>
                <a:rPr lang="fi-FI" dirty="0"/>
                <a:t>. </a:t>
              </a:r>
              <a:r>
                <a:rPr lang="fi-FI" dirty="0" err="1" smtClean="0"/>
                <a:t>Bv:hen</a:t>
              </a:r>
              <a:r>
                <a:rPr lang="fi-FI" dirty="0" smtClean="0"/>
                <a:t>: siirretään </a:t>
              </a:r>
              <a:r>
                <a:rPr lang="fi-FI" dirty="0"/>
                <a:t>vyön osia </a:t>
              </a:r>
              <a:r>
                <a:rPr lang="fi-FI" b="1" dirty="0" err="1" smtClean="0"/>
                <a:t>G</a:t>
              </a:r>
              <a:r>
                <a:rPr lang="fi-FI" b="1" baseline="-25000" dirty="0" err="1" smtClean="0"/>
                <a:t>n</a:t>
              </a:r>
              <a:r>
                <a:rPr lang="fi-FI" dirty="0" err="1" smtClean="0"/>
                <a:t>:n</a:t>
              </a:r>
              <a:r>
                <a:rPr lang="fi-FI" dirty="0" smtClean="0"/>
                <a:t> verran</a:t>
              </a:r>
              <a:endParaRPr lang="fi-FI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4670643" y="4626817"/>
              <a:ext cx="4387949" cy="369332"/>
            </a:xfrm>
            <a:prstGeom prst="rect">
              <a:avLst/>
            </a:prstGeom>
            <a:ln w="28575">
              <a:solidFill>
                <a:schemeClr val="accent4"/>
              </a:solidFill>
            </a:ln>
          </p:spPr>
          <p:txBody>
            <a:bodyPr wrap="square">
              <a:spAutoFit/>
            </a:bodyPr>
            <a:lstStyle/>
            <a:p>
              <a:r>
                <a:rPr lang="fi-FI" dirty="0">
                  <a:cs typeface="Arial" charset="0"/>
                </a:rPr>
                <a:t>S</a:t>
              </a:r>
              <a:r>
                <a:rPr lang="fi-FI" dirty="0" smtClean="0">
                  <a:cs typeface="Arial" charset="0"/>
                </a:rPr>
                <a:t>amalla </a:t>
              </a:r>
              <a:r>
                <a:rPr lang="fi-FI" b="1" dirty="0">
                  <a:cs typeface="Arial" charset="0"/>
                </a:rPr>
                <a:t>k</a:t>
              </a:r>
              <a:r>
                <a:rPr lang="fi-FI" dirty="0">
                  <a:cs typeface="Arial" charset="0"/>
                </a:rPr>
                <a:t>-arvolla useita energioita, vöitä!</a:t>
              </a:r>
              <a:endParaRPr lang="fi-FI" dirty="0"/>
            </a:p>
          </p:txBody>
        </p:sp>
        <p:sp>
          <p:nvSpPr>
            <p:cNvPr id="63" name="Right Arrow 62"/>
            <p:cNvSpPr/>
            <p:nvPr/>
          </p:nvSpPr>
          <p:spPr>
            <a:xfrm rot="14168243" flipH="1">
              <a:off x="5308983" y="3116268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ight Arrow 63"/>
            <p:cNvSpPr/>
            <p:nvPr/>
          </p:nvSpPr>
          <p:spPr>
            <a:xfrm rot="14168243" flipH="1">
              <a:off x="5985869" y="4277279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5087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321893" y="5747809"/>
            <a:ext cx="8688292" cy="987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4650110" y="6637498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4324" y="-43627"/>
            <a:ext cx="7053900" cy="60844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Melkein vapaiden elektronien malli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82702" y="502801"/>
            <a:ext cx="544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ym typeface="Wingdings" panose="05000000000000000000" pitchFamily="2" charset="2"/>
              </a:rPr>
              <a:t> Elektronien energiavyöt ml. energia-aukon synty</a:t>
            </a:r>
            <a:endParaRPr lang="fi-FI" dirty="0"/>
          </a:p>
        </p:txBody>
      </p:sp>
      <p:grpSp>
        <p:nvGrpSpPr>
          <p:cNvPr id="11" name="Group 10"/>
          <p:cNvGrpSpPr/>
          <p:nvPr/>
        </p:nvGrpSpPr>
        <p:grpSpPr>
          <a:xfrm>
            <a:off x="364473" y="573233"/>
            <a:ext cx="9108707" cy="1628615"/>
            <a:chOff x="152336" y="653698"/>
            <a:chExt cx="9108707" cy="1628615"/>
          </a:xfrm>
        </p:grpSpPr>
        <p:sp>
          <p:nvSpPr>
            <p:cNvPr id="7" name="TextBox 6"/>
            <p:cNvSpPr txBox="1"/>
            <p:nvPr/>
          </p:nvSpPr>
          <p:spPr>
            <a:xfrm>
              <a:off x="152336" y="653698"/>
              <a:ext cx="2180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Vapaaelektronimalli</a:t>
              </a:r>
              <a:endParaRPr lang="fi-FI" dirty="0"/>
            </a:p>
          </p:txBody>
        </p:sp>
        <p:graphicFrame>
          <p:nvGraphicFramePr>
            <p:cNvPr id="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2369216"/>
                </p:ext>
              </p:extLst>
            </p:nvPr>
          </p:nvGraphicFramePr>
          <p:xfrm>
            <a:off x="214837" y="1026625"/>
            <a:ext cx="7848600" cy="8048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958" name="Equation" r:id="rId3" imgW="4457520" imgH="457200" progId="Equation.DSMT4">
                    <p:embed/>
                  </p:oleObj>
                </mc:Choice>
                <mc:Fallback>
                  <p:oleObj name="Equation" r:id="rId3" imgW="4457520" imgH="457200" progId="Equation.DSMT4">
                    <p:embed/>
                    <p:pic>
                      <p:nvPicPr>
                        <p:cNvPr id="18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837" y="1026625"/>
                          <a:ext cx="7848600" cy="80486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1209702" y="1912981"/>
              <a:ext cx="80513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”Häiriintymätön” </a:t>
              </a:r>
              <a:r>
                <a:rPr lang="fi-FI" dirty="0"/>
                <a:t>Hamilton       </a:t>
              </a:r>
              <a:r>
                <a:rPr lang="fi-FI" dirty="0" smtClean="0"/>
                <a:t>Tasoaalto               </a:t>
              </a:r>
              <a:r>
                <a:rPr lang="fi-FI" dirty="0" err="1" smtClean="0"/>
                <a:t>Vapaaelektroniparabeli</a:t>
              </a:r>
              <a:endParaRPr lang="fi-FI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26974" y="2437303"/>
            <a:ext cx="7146225" cy="701393"/>
            <a:chOff x="426974" y="2642128"/>
            <a:chExt cx="7146225" cy="701393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426974" y="2642128"/>
              <a:ext cx="3119253" cy="64633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i-FI" dirty="0"/>
                <a:t>Heikko periodinen </a:t>
              </a:r>
              <a:r>
                <a:rPr lang="fi-FI" dirty="0" smtClean="0"/>
                <a:t>potentiaali</a:t>
              </a:r>
            </a:p>
            <a:p>
              <a:endParaRPr lang="fi-FI" dirty="0"/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4798801" y="2654075"/>
              <a:ext cx="2774398" cy="646331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i-FI" dirty="0" smtClean="0">
                  <a:sym typeface="Wingdings" panose="05000000000000000000" pitchFamily="2" charset="2"/>
                </a:rPr>
                <a:t>Melkein vapaat elektronit</a:t>
              </a:r>
            </a:p>
            <a:p>
              <a:endParaRPr lang="fi-FI" dirty="0"/>
            </a:p>
          </p:txBody>
        </p:sp>
        <p:graphicFrame>
          <p:nvGraphicFramePr>
            <p:cNvPr id="1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9113412"/>
                </p:ext>
              </p:extLst>
            </p:nvPr>
          </p:nvGraphicFramePr>
          <p:xfrm>
            <a:off x="766885" y="2881742"/>
            <a:ext cx="2192337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959" name="Equation" r:id="rId5" imgW="1244520" imgH="241200" progId="Equation.DSMT4">
                    <p:embed/>
                  </p:oleObj>
                </mc:Choice>
                <mc:Fallback>
                  <p:oleObj name="Equation" r:id="rId5" imgW="1244520" imgH="241200" progId="Equation.DSMT4">
                    <p:embed/>
                    <p:pic>
                      <p:nvPicPr>
                        <p:cNvPr id="1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6885" y="2881742"/>
                          <a:ext cx="2192337" cy="42545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4711390"/>
                </p:ext>
              </p:extLst>
            </p:nvPr>
          </p:nvGraphicFramePr>
          <p:xfrm>
            <a:off x="5422429" y="2895846"/>
            <a:ext cx="1476375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960" name="Equation" r:id="rId7" imgW="838080" imgH="253800" progId="Equation.DSMT4">
                    <p:embed/>
                  </p:oleObj>
                </mc:Choice>
                <mc:Fallback>
                  <p:oleObj name="Equation" r:id="rId7" imgW="838080" imgH="253800" progId="Equation.DSMT4">
                    <p:embed/>
                    <p:pic>
                      <p:nvPicPr>
                        <p:cNvPr id="9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22429" y="2895846"/>
                          <a:ext cx="1476375" cy="447675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Right Arrow 16"/>
            <p:cNvSpPr/>
            <p:nvPr/>
          </p:nvSpPr>
          <p:spPr>
            <a:xfrm rot="10800000" flipH="1">
              <a:off x="4286148" y="2879172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123627" y="5064748"/>
            <a:ext cx="7229905" cy="1558302"/>
            <a:chOff x="1158314" y="5064748"/>
            <a:chExt cx="7229905" cy="1558302"/>
          </a:xfrm>
        </p:grpSpPr>
        <p:sp>
          <p:nvSpPr>
            <p:cNvPr id="30" name="TextBox 29"/>
            <p:cNvSpPr txBox="1"/>
            <p:nvPr/>
          </p:nvSpPr>
          <p:spPr>
            <a:xfrm>
              <a:off x="5447509" y="5064748"/>
              <a:ext cx="2940710" cy="646331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i="1" dirty="0" smtClean="0"/>
                <a:t>V</a:t>
              </a:r>
              <a:r>
                <a:rPr lang="fi-FI" baseline="-25000" dirty="0" smtClean="0"/>
                <a:t>0</a:t>
              </a:r>
              <a:r>
                <a:rPr lang="fi-FI" dirty="0" smtClean="0"/>
                <a:t> = potentiaalin keskiarvo, </a:t>
              </a:r>
            </a:p>
            <a:p>
              <a:r>
                <a:rPr lang="fi-FI" dirty="0" smtClean="0"/>
                <a:t>voidaan valita: </a:t>
              </a:r>
              <a:r>
                <a:rPr lang="fi-FI" i="1" dirty="0"/>
                <a:t>V</a:t>
              </a:r>
              <a:r>
                <a:rPr lang="fi-FI" baseline="-25000" dirty="0"/>
                <a:t>0</a:t>
              </a:r>
              <a:r>
                <a:rPr lang="fi-FI" dirty="0"/>
                <a:t> </a:t>
              </a:r>
              <a:r>
                <a:rPr lang="fi-FI" dirty="0" smtClean="0"/>
                <a:t>= 0 </a:t>
              </a:r>
              <a:endParaRPr lang="fi-FI" dirty="0"/>
            </a:p>
          </p:txBody>
        </p:sp>
        <p:graphicFrame>
          <p:nvGraphicFramePr>
            <p:cNvPr id="37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69562981"/>
                </p:ext>
              </p:extLst>
            </p:nvPr>
          </p:nvGraphicFramePr>
          <p:xfrm>
            <a:off x="1158314" y="5830888"/>
            <a:ext cx="3236912" cy="792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961" name="Equation" r:id="rId9" imgW="1765080" imgH="431640" progId="Equation.DSMT4">
                    <p:embed/>
                  </p:oleObj>
                </mc:Choice>
                <mc:Fallback>
                  <p:oleObj name="Equation" r:id="rId9" imgW="1765080" imgH="431640" progId="Equation.DSMT4">
                    <p:embed/>
                    <p:pic>
                      <p:nvPicPr>
                        <p:cNvPr id="26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8314" y="5830888"/>
                          <a:ext cx="3236912" cy="792162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0" name="Straight Arrow Connector 39"/>
            <p:cNvCxnSpPr/>
            <p:nvPr/>
          </p:nvCxnSpPr>
          <p:spPr>
            <a:xfrm flipH="1">
              <a:off x="2896819" y="5274697"/>
              <a:ext cx="2421331" cy="72055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6858001" y="5796383"/>
            <a:ext cx="1879200" cy="920922"/>
            <a:chOff x="7006725" y="5796383"/>
            <a:chExt cx="1730475" cy="920922"/>
          </a:xfrm>
        </p:grpSpPr>
        <p:sp>
          <p:nvSpPr>
            <p:cNvPr id="32" name="TextBox 31"/>
            <p:cNvSpPr txBox="1"/>
            <p:nvPr/>
          </p:nvSpPr>
          <p:spPr>
            <a:xfrm flipH="1">
              <a:off x="7006725" y="6070974"/>
              <a:ext cx="1730475" cy="646331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Ei tulosta</a:t>
              </a:r>
            </a:p>
            <a:p>
              <a:r>
                <a:rPr lang="fi-FI" dirty="0" smtClean="0"/>
                <a:t>1. kertaluvussa </a:t>
              </a:r>
              <a:endParaRPr lang="fi-FI" dirty="0"/>
            </a:p>
          </p:txBody>
        </p:sp>
        <p:sp>
          <p:nvSpPr>
            <p:cNvPr id="39" name="Right Arrow 38"/>
            <p:cNvSpPr/>
            <p:nvPr/>
          </p:nvSpPr>
          <p:spPr>
            <a:xfrm rot="11979544" flipH="1">
              <a:off x="7025984" y="5796383"/>
              <a:ext cx="349825" cy="1870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00967" y="3351913"/>
            <a:ext cx="8273645" cy="3285585"/>
            <a:chOff x="300967" y="3351913"/>
            <a:chExt cx="8273645" cy="3285585"/>
          </a:xfrm>
        </p:grpSpPr>
        <p:grpSp>
          <p:nvGrpSpPr>
            <p:cNvPr id="46" name="Group 45"/>
            <p:cNvGrpSpPr/>
            <p:nvPr/>
          </p:nvGrpSpPr>
          <p:grpSpPr>
            <a:xfrm>
              <a:off x="300967" y="3351913"/>
              <a:ext cx="8273645" cy="3285585"/>
              <a:chOff x="300967" y="3351913"/>
              <a:chExt cx="8273645" cy="3285585"/>
            </a:xfrm>
          </p:grpSpPr>
          <p:grpSp>
            <p:nvGrpSpPr>
              <p:cNvPr id="44" name="Group 43"/>
              <p:cNvGrpSpPr/>
              <p:nvPr/>
            </p:nvGrpSpPr>
            <p:grpSpPr>
              <a:xfrm>
                <a:off x="300967" y="3351913"/>
                <a:ext cx="8273645" cy="3285585"/>
                <a:chOff x="300967" y="3351913"/>
                <a:chExt cx="8273645" cy="3285585"/>
              </a:xfrm>
            </p:grpSpPr>
            <p:sp>
              <p:nvSpPr>
                <p:cNvPr id="20" name="TextBox 19"/>
                <p:cNvSpPr txBox="1">
                  <a:spLocks noChangeArrowheads="1"/>
                </p:cNvSpPr>
                <p:nvPr/>
              </p:nvSpPr>
              <p:spPr bwMode="auto">
                <a:xfrm>
                  <a:off x="3521966" y="3631594"/>
                  <a:ext cx="4627854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fi-FI" dirty="0" smtClean="0"/>
                    <a:t>Ks. </a:t>
                  </a:r>
                  <a:r>
                    <a:rPr lang="fi-FI" dirty="0" err="1" smtClean="0"/>
                    <a:t>Griffiths</a:t>
                  </a:r>
                  <a:r>
                    <a:rPr lang="fi-FI" dirty="0" smtClean="0"/>
                    <a:t> QM, sivut 249-262 (pääkohdat)</a:t>
                  </a:r>
                </a:p>
              </p:txBody>
            </p:sp>
            <p:graphicFrame>
              <p:nvGraphicFramePr>
                <p:cNvPr id="21" name="Objec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78839184"/>
                    </p:ext>
                  </p:extLst>
                </p:nvPr>
              </p:nvGraphicFramePr>
              <p:xfrm>
                <a:off x="452295" y="3791041"/>
                <a:ext cx="2724150" cy="56038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7962" name="Equation" r:id="rId11" imgW="1485720" imgH="304560" progId="Equation.DSMT4">
                        <p:embed/>
                      </p:oleObj>
                    </mc:Choice>
                    <mc:Fallback>
                      <p:oleObj name="Equation" r:id="rId11" imgW="1485720" imgH="304560" progId="Equation.DSMT4">
                        <p:embed/>
                        <p:pic>
                          <p:nvPicPr>
                            <p:cNvPr id="12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2295" y="3791041"/>
                              <a:ext cx="2724150" cy="560387"/>
                            </a:xfrm>
                            <a:prstGeom prst="rect">
                              <a:avLst/>
                            </a:prstGeom>
                            <a:noFill/>
                            <a:ln w="28575">
                              <a:solidFill>
                                <a:schemeClr val="accent1"/>
                              </a:solidFill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4" name="TextBox 23"/>
                <p:cNvSpPr txBox="1"/>
                <p:nvPr/>
              </p:nvSpPr>
              <p:spPr>
                <a:xfrm>
                  <a:off x="300967" y="3351913"/>
                  <a:ext cx="27494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1. Kertaluvun häiriöteoria</a:t>
                  </a:r>
                  <a:endParaRPr lang="fi-FI" dirty="0"/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3176445" y="4084504"/>
                  <a:ext cx="79060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sz="1400" dirty="0" smtClean="0"/>
                    <a:t>[G(6.9)]</a:t>
                  </a:r>
                  <a:endParaRPr lang="fi-FI" sz="1400" dirty="0"/>
                </a:p>
              </p:txBody>
            </p:sp>
            <p:graphicFrame>
              <p:nvGraphicFramePr>
                <p:cNvPr id="26" name="Objec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76986366"/>
                    </p:ext>
                  </p:extLst>
                </p:nvPr>
              </p:nvGraphicFramePr>
              <p:xfrm>
                <a:off x="448180" y="5060728"/>
                <a:ext cx="3957637" cy="7905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7963" name="Equation" r:id="rId13" imgW="2158920" imgH="431640" progId="Equation.DSMT4">
                        <p:embed/>
                      </p:oleObj>
                    </mc:Choice>
                    <mc:Fallback>
                      <p:oleObj name="Equation" r:id="rId13" imgW="2158920" imgH="431640" progId="Equation.DSMT4">
                        <p:embed/>
                        <p:pic>
                          <p:nvPicPr>
                            <p:cNvPr id="12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8180" y="5060728"/>
                              <a:ext cx="3957637" cy="790575"/>
                            </a:xfrm>
                            <a:prstGeom prst="rect">
                              <a:avLst/>
                            </a:prstGeom>
                            <a:noFill/>
                            <a:ln w="28575">
                              <a:noFill/>
                            </a:ln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7" name="TextBox 26"/>
                <p:cNvSpPr txBox="1"/>
                <p:nvPr/>
              </p:nvSpPr>
              <p:spPr>
                <a:xfrm>
                  <a:off x="412585" y="4567143"/>
                  <a:ext cx="19209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i-FI" dirty="0" smtClean="0"/>
                    <a:t>Matriisielementti </a:t>
                  </a:r>
                  <a:endParaRPr lang="fi-FI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2381891" y="4487240"/>
                  <a:ext cx="619272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= Potentiaalin Fourier muunnos (vain komponentit             )</a:t>
                  </a:r>
                  <a:endParaRPr lang="fi-FI" dirty="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412585" y="4951532"/>
                  <a:ext cx="4060318" cy="1685966"/>
                </a:xfrm>
                <a:prstGeom prst="rect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364473" y="3693502"/>
                  <a:ext cx="2532346" cy="0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Straight Arrow Connector 35"/>
              <p:cNvCxnSpPr/>
              <p:nvPr/>
            </p:nvCxnSpPr>
            <p:spPr>
              <a:xfrm flipH="1">
                <a:off x="3050438" y="4886554"/>
                <a:ext cx="495789" cy="27066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4172471"/>
                </p:ext>
              </p:extLst>
            </p:nvPr>
          </p:nvGraphicFramePr>
          <p:xfrm>
            <a:off x="7636987" y="4510237"/>
            <a:ext cx="719138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964" name="Equation" r:id="rId15" imgW="431640" imgH="241200" progId="Equation.DSMT4">
                    <p:embed/>
                  </p:oleObj>
                </mc:Choice>
                <mc:Fallback>
                  <p:oleObj name="Equation" r:id="rId15" imgW="431640" imgH="241200" progId="Equation.DSMT4">
                    <p:embed/>
                    <p:pic>
                      <p:nvPicPr>
                        <p:cNvPr id="29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6987" y="4510237"/>
                          <a:ext cx="719138" cy="401637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16527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6644" y="5712977"/>
            <a:ext cx="8688292" cy="987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4835712" y="6618540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605" y="28277"/>
            <a:ext cx="7053900" cy="60844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Melkein vapaiden elektronien malli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4385" y="519379"/>
            <a:ext cx="2826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Korkeampaa häiriöteoriaa</a:t>
            </a:r>
            <a:endParaRPr lang="fi-FI" dirty="0"/>
          </a:p>
        </p:txBody>
      </p:sp>
      <p:grpSp>
        <p:nvGrpSpPr>
          <p:cNvPr id="37" name="Group 36"/>
          <p:cNvGrpSpPr/>
          <p:nvPr/>
        </p:nvGrpSpPr>
        <p:grpSpPr>
          <a:xfrm>
            <a:off x="160923" y="722232"/>
            <a:ext cx="6176057" cy="1724335"/>
            <a:chOff x="160923" y="722232"/>
            <a:chExt cx="6176057" cy="1724335"/>
          </a:xfrm>
        </p:grpSpPr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160923" y="722232"/>
              <a:ext cx="3813924" cy="3637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i-FI" sz="2000" dirty="0"/>
                <a:t>2</a:t>
              </a:r>
              <a:r>
                <a:rPr lang="fi-FI" sz="2000" dirty="0" smtClean="0"/>
                <a:t>. Kertaluvun häiriöteoria</a:t>
              </a:r>
              <a:endParaRPr lang="fi-FI" sz="2000" dirty="0"/>
            </a:p>
          </p:txBody>
        </p:sp>
        <p:graphicFrame>
          <p:nvGraphicFramePr>
            <p:cNvPr id="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7296237"/>
                </p:ext>
              </p:extLst>
            </p:nvPr>
          </p:nvGraphicFramePr>
          <p:xfrm>
            <a:off x="253480" y="1190855"/>
            <a:ext cx="4029075" cy="1255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137" name="Equation" r:id="rId3" imgW="2197080" imgH="685800" progId="Equation.DSMT4">
                    <p:embed/>
                  </p:oleObj>
                </mc:Choice>
                <mc:Fallback>
                  <p:oleObj name="Equation" r:id="rId3" imgW="2197080" imgH="685800" progId="Equation.DSMT4">
                    <p:embed/>
                    <p:pic>
                      <p:nvPicPr>
                        <p:cNvPr id="1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480" y="1190855"/>
                          <a:ext cx="4029075" cy="125571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TextBox 9"/>
            <p:cNvSpPr txBox="1"/>
            <p:nvPr/>
          </p:nvSpPr>
          <p:spPr>
            <a:xfrm>
              <a:off x="4356951" y="1127823"/>
              <a:ext cx="19800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[G(6.15), S(15.2)]</a:t>
              </a:r>
              <a:endParaRPr lang="fi-FI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68250" y="2187245"/>
            <a:ext cx="1733702" cy="684348"/>
            <a:chOff x="168250" y="2187245"/>
            <a:chExt cx="1733702" cy="684348"/>
          </a:xfrm>
        </p:grpSpPr>
        <p:sp>
          <p:nvSpPr>
            <p:cNvPr id="12" name="TextBox 11"/>
            <p:cNvSpPr txBox="1"/>
            <p:nvPr/>
          </p:nvSpPr>
          <p:spPr>
            <a:xfrm>
              <a:off x="168250" y="2502261"/>
              <a:ext cx="16594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Miksí</a:t>
              </a:r>
              <a:r>
                <a:rPr lang="fi-FI" dirty="0" smtClean="0"/>
                <a:t> rajoitus?</a:t>
              </a:r>
              <a:endParaRPr lang="fi-FI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1245859" y="2187245"/>
              <a:ext cx="656093" cy="34602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252748" y="2698712"/>
            <a:ext cx="7396958" cy="1257300"/>
            <a:chOff x="252748" y="2698712"/>
            <a:chExt cx="7396958" cy="1257300"/>
          </a:xfrm>
        </p:grpSpPr>
        <p:grpSp>
          <p:nvGrpSpPr>
            <p:cNvPr id="28" name="Group 27"/>
            <p:cNvGrpSpPr/>
            <p:nvPr/>
          </p:nvGrpSpPr>
          <p:grpSpPr>
            <a:xfrm>
              <a:off x="252748" y="2985838"/>
              <a:ext cx="2408190" cy="649045"/>
              <a:chOff x="342326" y="3116719"/>
              <a:chExt cx="2408190" cy="649045"/>
            </a:xfrm>
          </p:grpSpPr>
          <p:sp>
            <p:nvSpPr>
              <p:cNvPr id="26" name="TextBox 25"/>
              <p:cNvSpPr txBox="1">
                <a:spLocks noChangeArrowheads="1"/>
              </p:cNvSpPr>
              <p:nvPr/>
            </p:nvSpPr>
            <p:spPr bwMode="auto">
              <a:xfrm>
                <a:off x="342326" y="3116719"/>
                <a:ext cx="2408190" cy="646331"/>
              </a:xfrm>
              <a:prstGeom prst="rect">
                <a:avLst/>
              </a:prstGeom>
              <a:noFill/>
              <a:ln w="28575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i-FI" dirty="0"/>
                  <a:t>P</a:t>
                </a:r>
                <a:r>
                  <a:rPr lang="fi-FI" dirty="0" smtClean="0"/>
                  <a:t>eriodinen potentiaali</a:t>
                </a:r>
              </a:p>
              <a:p>
                <a:endParaRPr lang="fi-FI" dirty="0"/>
              </a:p>
            </p:txBody>
          </p:sp>
          <p:graphicFrame>
            <p:nvGraphicFramePr>
              <p:cNvPr id="27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45056191"/>
                  </p:ext>
                </p:extLst>
              </p:nvPr>
            </p:nvGraphicFramePr>
            <p:xfrm>
              <a:off x="408823" y="3340314"/>
              <a:ext cx="1790700" cy="425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9138" name="Equation" r:id="rId5" imgW="1015920" imgH="241200" progId="Equation.DSMT4">
                      <p:embed/>
                    </p:oleObj>
                  </mc:Choice>
                  <mc:Fallback>
                    <p:oleObj name="Equation" r:id="rId5" imgW="1015920" imgH="241200" progId="Equation.DSMT4">
                      <p:embed/>
                      <p:pic>
                        <p:nvPicPr>
                          <p:cNvPr id="15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8823" y="3340314"/>
                            <a:ext cx="1790700" cy="425450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5879863"/>
                </p:ext>
              </p:extLst>
            </p:nvPr>
          </p:nvGraphicFramePr>
          <p:xfrm>
            <a:off x="3715881" y="2698712"/>
            <a:ext cx="3933825" cy="1257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139" name="Equation" r:id="rId7" imgW="2145960" imgH="685800" progId="Equation.DSMT4">
                    <p:embed/>
                  </p:oleObj>
                </mc:Choice>
                <mc:Fallback>
                  <p:oleObj name="Equation" r:id="rId7" imgW="2145960" imgH="685800" progId="Equation.DSMT4">
                    <p:embed/>
                    <p:pic>
                      <p:nvPicPr>
                        <p:cNvPr id="18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5881" y="2698712"/>
                          <a:ext cx="3933825" cy="12573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Right Arrow 30"/>
            <p:cNvSpPr/>
            <p:nvPr/>
          </p:nvSpPr>
          <p:spPr>
            <a:xfrm rot="10800000" flipH="1">
              <a:off x="3050697" y="3167834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918778" y="3903131"/>
            <a:ext cx="4024077" cy="2733953"/>
            <a:chOff x="4948038" y="4100638"/>
            <a:chExt cx="4024077" cy="2733953"/>
          </a:xfrm>
        </p:grpSpPr>
        <p:grpSp>
          <p:nvGrpSpPr>
            <p:cNvPr id="17" name="Group 16"/>
            <p:cNvGrpSpPr/>
            <p:nvPr/>
          </p:nvGrpSpPr>
          <p:grpSpPr>
            <a:xfrm>
              <a:off x="5734385" y="4756362"/>
              <a:ext cx="2997619" cy="1364113"/>
              <a:chOff x="5962934" y="5355211"/>
              <a:chExt cx="2997619" cy="1364113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5962934" y="5766483"/>
                <a:ext cx="2997619" cy="1385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7431156" y="5832960"/>
                <a:ext cx="1529397" cy="6647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10800000">
                <a:off x="5962934" y="5832960"/>
                <a:ext cx="1468222" cy="664773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headEnd type="stealth" w="lg" len="lg"/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7431156" y="5600290"/>
                <a:ext cx="20392" cy="1119034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3" name="Object 5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8441724" y="5355211"/>
              <a:ext cx="303212" cy="396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9140" name="Kaava" r:id="rId9" imgW="164880" imgH="215640" progId="Equation.3">
                      <p:embed/>
                    </p:oleObj>
                  </mc:Choice>
                  <mc:Fallback>
                    <p:oleObj name="Kaava" r:id="rId9" imgW="164880" imgH="215640" progId="Equation.3">
                      <p:embed/>
                      <p:pic>
                        <p:nvPicPr>
                          <p:cNvPr id="28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441724" y="5355211"/>
                            <a:ext cx="303212" cy="3968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61232112"/>
                  </p:ext>
                </p:extLst>
              </p:nvPr>
            </p:nvGraphicFramePr>
            <p:xfrm>
              <a:off x="6729362" y="6290534"/>
              <a:ext cx="257175" cy="395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9141" name="Equation" r:id="rId11" imgW="139680" imgH="215640" progId="Equation.DSMT4">
                      <p:embed/>
                    </p:oleObj>
                  </mc:Choice>
                  <mc:Fallback>
                    <p:oleObj name="Equation" r:id="rId11" imgW="139680" imgH="215640" progId="Equation.DSMT4">
                      <p:embed/>
                      <p:pic>
                        <p:nvPicPr>
                          <p:cNvPr id="3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29362" y="6290534"/>
                            <a:ext cx="257175" cy="3952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5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94748304"/>
                  </p:ext>
                </p:extLst>
              </p:nvPr>
            </p:nvGraphicFramePr>
            <p:xfrm>
              <a:off x="7820509" y="6277808"/>
              <a:ext cx="325438" cy="396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9142" name="Equation" r:id="rId13" imgW="177480" imgH="215640" progId="Equation.DSMT4">
                      <p:embed/>
                    </p:oleObj>
                  </mc:Choice>
                  <mc:Fallback>
                    <p:oleObj name="Equation" r:id="rId13" imgW="177480" imgH="215640" progId="Equation.DSMT4">
                      <p:embed/>
                      <p:pic>
                        <p:nvPicPr>
                          <p:cNvPr id="29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20509" y="6277808"/>
                            <a:ext cx="325438" cy="3968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2" name="TextBox 31"/>
            <p:cNvSpPr txBox="1"/>
            <p:nvPr/>
          </p:nvSpPr>
          <p:spPr>
            <a:xfrm>
              <a:off x="4948038" y="4472519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Laue</a:t>
              </a:r>
              <a:r>
                <a:rPr lang="fi-FI" dirty="0" smtClean="0"/>
                <a:t>-ehto</a:t>
              </a:r>
              <a:endParaRPr lang="fi-FI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712053" y="4100638"/>
              <a:ext cx="431899" cy="40210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330688" y="6188260"/>
              <a:ext cx="3617763" cy="646331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Vain näillä </a:t>
              </a:r>
              <a:r>
                <a:rPr lang="fi-FI" dirty="0" err="1" smtClean="0"/>
                <a:t>komponentella</a:t>
              </a:r>
              <a:r>
                <a:rPr lang="fi-FI" dirty="0" smtClean="0"/>
                <a:t> häiriö voi vaikuttaa elektronin energiaan </a:t>
              </a:r>
              <a:endParaRPr lang="fi-FI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492223" y="4319615"/>
              <a:ext cx="1479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Braggin</a:t>
              </a:r>
              <a:r>
                <a:rPr lang="fi-FI" dirty="0" smtClean="0"/>
                <a:t> taso</a:t>
              </a:r>
              <a:endParaRPr lang="fi-FI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H="1">
              <a:off x="7264650" y="4677217"/>
              <a:ext cx="289782" cy="3979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21913" y="4699380"/>
            <a:ext cx="4477867" cy="1790845"/>
            <a:chOff x="121865" y="4719510"/>
            <a:chExt cx="4477867" cy="1790845"/>
          </a:xfrm>
        </p:grpSpPr>
        <p:graphicFrame>
          <p:nvGraphicFramePr>
            <p:cNvPr id="1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4125734"/>
                </p:ext>
              </p:extLst>
            </p:nvPr>
          </p:nvGraphicFramePr>
          <p:xfrm>
            <a:off x="252748" y="4719510"/>
            <a:ext cx="3259137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143" name="Equation" r:id="rId15" imgW="1777680" imgH="457200" progId="Equation.DSMT4">
                    <p:embed/>
                  </p:oleObj>
                </mc:Choice>
                <mc:Fallback>
                  <p:oleObj name="Equation" r:id="rId15" imgW="1777680" imgH="457200" progId="Equation.DSMT4">
                    <p:embed/>
                    <p:pic>
                      <p:nvPicPr>
                        <p:cNvPr id="8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2748" y="4719510"/>
                          <a:ext cx="3259137" cy="8382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Box 33"/>
            <p:cNvSpPr txBox="1"/>
            <p:nvPr/>
          </p:nvSpPr>
          <p:spPr>
            <a:xfrm>
              <a:off x="584199" y="5864024"/>
              <a:ext cx="4015533" cy="646331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Häiriön vaikutus erityisen suuri. Tapaus                    erikoiskäsittelyyn.</a:t>
              </a:r>
              <a:endParaRPr lang="fi-FI" dirty="0"/>
            </a:p>
          </p:txBody>
        </p:sp>
        <p:sp>
          <p:nvSpPr>
            <p:cNvPr id="35" name="Right Arrow 34"/>
            <p:cNvSpPr/>
            <p:nvPr/>
          </p:nvSpPr>
          <p:spPr>
            <a:xfrm rot="10800000" flipH="1">
              <a:off x="121865" y="6005492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4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6037135"/>
                </p:ext>
              </p:extLst>
            </p:nvPr>
          </p:nvGraphicFramePr>
          <p:xfrm>
            <a:off x="1422734" y="6133844"/>
            <a:ext cx="1311984" cy="3506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144" name="Equation" r:id="rId17" imgW="952200" imgH="253800" progId="Equation.DSMT4">
                    <p:embed/>
                  </p:oleObj>
                </mc:Choice>
                <mc:Fallback>
                  <p:oleObj name="Equation" r:id="rId17" imgW="952200" imgH="253800" progId="Equation.DSMT4">
                    <p:embed/>
                    <p:pic>
                      <p:nvPicPr>
                        <p:cNvPr id="1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2734" y="6133844"/>
                          <a:ext cx="1311984" cy="350657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44548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6644" y="5712977"/>
            <a:ext cx="8688292" cy="987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605" y="28277"/>
            <a:ext cx="7053900" cy="60844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Melkein vapaiden elektronien malli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08499" y="577901"/>
            <a:ext cx="4352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Degeneroituneen tapauksen häiriöteoria </a:t>
            </a:r>
            <a:endParaRPr lang="fi-FI" dirty="0"/>
          </a:p>
        </p:txBody>
      </p:sp>
      <p:grpSp>
        <p:nvGrpSpPr>
          <p:cNvPr id="11" name="Group 10"/>
          <p:cNvGrpSpPr/>
          <p:nvPr/>
        </p:nvGrpSpPr>
        <p:grpSpPr>
          <a:xfrm>
            <a:off x="338638" y="950879"/>
            <a:ext cx="3826689" cy="1430715"/>
            <a:chOff x="338638" y="950879"/>
            <a:chExt cx="3826689" cy="1430715"/>
          </a:xfrm>
        </p:grpSpPr>
        <p:graphicFrame>
          <p:nvGraphicFramePr>
            <p:cNvPr id="7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3734010"/>
                </p:ext>
              </p:extLst>
            </p:nvPr>
          </p:nvGraphicFramePr>
          <p:xfrm>
            <a:off x="468848" y="1451319"/>
            <a:ext cx="1744662" cy="930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894" name="Equation" r:id="rId3" imgW="952200" imgH="507960" progId="Equation.DSMT4">
                    <p:embed/>
                  </p:oleObj>
                </mc:Choice>
                <mc:Fallback>
                  <p:oleObj name="Equation" r:id="rId3" imgW="952200" imgH="507960" progId="Equation.DSMT4">
                    <p:embed/>
                    <p:pic>
                      <p:nvPicPr>
                        <p:cNvPr id="1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8848" y="1451319"/>
                          <a:ext cx="1744662" cy="93027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Box 7"/>
            <p:cNvSpPr txBox="1"/>
            <p:nvPr/>
          </p:nvSpPr>
          <p:spPr>
            <a:xfrm>
              <a:off x="338638" y="950879"/>
              <a:ext cx="38266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Häiriön V(r) vaikutus erityisen suuri </a:t>
              </a:r>
              <a:endParaRPr lang="fi-FI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82342" y="1498465"/>
              <a:ext cx="8707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 smtClean="0"/>
                <a:t>[S(15.4)]</a:t>
              </a:r>
              <a:endParaRPr lang="fi-FI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2342" y="2039318"/>
              <a:ext cx="8707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 smtClean="0"/>
                <a:t>[S(15.3)]</a:t>
              </a:r>
              <a:endParaRPr lang="fi-FI" sz="1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012960" y="1389772"/>
            <a:ext cx="4041725" cy="4754496"/>
            <a:chOff x="4012960" y="1389772"/>
            <a:chExt cx="4041725" cy="4754496"/>
          </a:xfrm>
        </p:grpSpPr>
        <p:sp>
          <p:nvSpPr>
            <p:cNvPr id="12" name="TextBox 11"/>
            <p:cNvSpPr txBox="1"/>
            <p:nvPr/>
          </p:nvSpPr>
          <p:spPr>
            <a:xfrm>
              <a:off x="4588672" y="1772301"/>
              <a:ext cx="3466013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1D –hila, hilavakio = </a:t>
              </a:r>
              <a:r>
                <a:rPr lang="fi-FI" i="1" dirty="0" smtClean="0"/>
                <a:t>a, G = </a:t>
              </a:r>
              <a:r>
                <a:rPr lang="en-US" dirty="0" smtClean="0"/>
                <a:t>2</a:t>
              </a:r>
              <a:r>
                <a:rPr lang="en-US" dirty="0" smtClean="0">
                  <a:latin typeface="Symbol" panose="05050102010706020507" pitchFamily="18" charset="2"/>
                </a:rPr>
                <a:t>p</a:t>
              </a:r>
              <a:r>
                <a:rPr lang="en-US" dirty="0" smtClean="0"/>
                <a:t>/</a:t>
              </a:r>
              <a:r>
                <a:rPr lang="en-US" i="1" dirty="0" smtClean="0"/>
                <a:t>a</a:t>
              </a:r>
              <a:endParaRPr lang="en-US" i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88672" y="138977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Esimerkki</a:t>
              </a:r>
              <a:endParaRPr lang="fi-FI" dirty="0"/>
            </a:p>
          </p:txBody>
        </p:sp>
        <p:sp>
          <p:nvSpPr>
            <p:cNvPr id="26" name="Right Arrow 25"/>
            <p:cNvSpPr/>
            <p:nvPr/>
          </p:nvSpPr>
          <p:spPr>
            <a:xfrm rot="10800000" flipH="1">
              <a:off x="4012960" y="1850618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4743208" y="2301959"/>
              <a:ext cx="2960990" cy="3842309"/>
              <a:chOff x="4743208" y="2301959"/>
              <a:chExt cx="2960990" cy="3842309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743208" y="2301959"/>
                <a:ext cx="2960990" cy="3173456"/>
                <a:chOff x="5839326" y="1120732"/>
                <a:chExt cx="2960990" cy="3173456"/>
              </a:xfrm>
            </p:grpSpPr>
            <p:sp>
              <p:nvSpPr>
                <p:cNvPr id="14" name="Freeform 13"/>
                <p:cNvSpPr/>
                <p:nvPr/>
              </p:nvSpPr>
              <p:spPr>
                <a:xfrm>
                  <a:off x="6487193" y="1813774"/>
                  <a:ext cx="1784350" cy="2033625"/>
                </a:xfrm>
                <a:custGeom>
                  <a:avLst/>
                  <a:gdLst>
                    <a:gd name="connsiteX0" fmla="*/ 0 w 1784350"/>
                    <a:gd name="connsiteY0" fmla="*/ 0 h 2779183"/>
                    <a:gd name="connsiteX1" fmla="*/ 63500 w 1784350"/>
                    <a:gd name="connsiteY1" fmla="*/ 400050 h 2779183"/>
                    <a:gd name="connsiteX2" fmla="*/ 114300 w 1784350"/>
                    <a:gd name="connsiteY2" fmla="*/ 666750 h 2779183"/>
                    <a:gd name="connsiteX3" fmla="*/ 171450 w 1784350"/>
                    <a:gd name="connsiteY3" fmla="*/ 990600 h 2779183"/>
                    <a:gd name="connsiteX4" fmla="*/ 254000 w 1784350"/>
                    <a:gd name="connsiteY4" fmla="*/ 1295400 h 2779183"/>
                    <a:gd name="connsiteX5" fmla="*/ 298450 w 1784350"/>
                    <a:gd name="connsiteY5" fmla="*/ 1581150 h 2779183"/>
                    <a:gd name="connsiteX6" fmla="*/ 381000 w 1784350"/>
                    <a:gd name="connsiteY6" fmla="*/ 1885950 h 2779183"/>
                    <a:gd name="connsiteX7" fmla="*/ 508000 w 1784350"/>
                    <a:gd name="connsiteY7" fmla="*/ 2266950 h 2779183"/>
                    <a:gd name="connsiteX8" fmla="*/ 673100 w 1784350"/>
                    <a:gd name="connsiteY8" fmla="*/ 2609850 h 2779183"/>
                    <a:gd name="connsiteX9" fmla="*/ 781050 w 1784350"/>
                    <a:gd name="connsiteY9" fmla="*/ 2730500 h 2779183"/>
                    <a:gd name="connsiteX10" fmla="*/ 889000 w 1784350"/>
                    <a:gd name="connsiteY10" fmla="*/ 2774950 h 2779183"/>
                    <a:gd name="connsiteX11" fmla="*/ 1035050 w 1784350"/>
                    <a:gd name="connsiteY11" fmla="*/ 2705100 h 2779183"/>
                    <a:gd name="connsiteX12" fmla="*/ 1219200 w 1784350"/>
                    <a:gd name="connsiteY12" fmla="*/ 2419350 h 2779183"/>
                    <a:gd name="connsiteX13" fmla="*/ 1358900 w 1784350"/>
                    <a:gd name="connsiteY13" fmla="*/ 2032000 h 2779183"/>
                    <a:gd name="connsiteX14" fmla="*/ 1460500 w 1784350"/>
                    <a:gd name="connsiteY14" fmla="*/ 1638300 h 2779183"/>
                    <a:gd name="connsiteX15" fmla="*/ 1568450 w 1784350"/>
                    <a:gd name="connsiteY15" fmla="*/ 1149350 h 2779183"/>
                    <a:gd name="connsiteX16" fmla="*/ 1663700 w 1784350"/>
                    <a:gd name="connsiteY16" fmla="*/ 660400 h 2779183"/>
                    <a:gd name="connsiteX17" fmla="*/ 1784350 w 1784350"/>
                    <a:gd name="connsiteY17" fmla="*/ 12700 h 2779183"/>
                    <a:gd name="connsiteX0" fmla="*/ 0 w 1784350"/>
                    <a:gd name="connsiteY0" fmla="*/ 0 h 2775490"/>
                    <a:gd name="connsiteX1" fmla="*/ 63500 w 1784350"/>
                    <a:gd name="connsiteY1" fmla="*/ 400050 h 2775490"/>
                    <a:gd name="connsiteX2" fmla="*/ 114300 w 1784350"/>
                    <a:gd name="connsiteY2" fmla="*/ 666750 h 2775490"/>
                    <a:gd name="connsiteX3" fmla="*/ 171450 w 1784350"/>
                    <a:gd name="connsiteY3" fmla="*/ 990600 h 2775490"/>
                    <a:gd name="connsiteX4" fmla="*/ 226568 w 1784350"/>
                    <a:gd name="connsiteY4" fmla="*/ 1320360 h 2775490"/>
                    <a:gd name="connsiteX5" fmla="*/ 298450 w 1784350"/>
                    <a:gd name="connsiteY5" fmla="*/ 1581150 h 2775490"/>
                    <a:gd name="connsiteX6" fmla="*/ 381000 w 1784350"/>
                    <a:gd name="connsiteY6" fmla="*/ 1885950 h 2775490"/>
                    <a:gd name="connsiteX7" fmla="*/ 508000 w 1784350"/>
                    <a:gd name="connsiteY7" fmla="*/ 2266950 h 2775490"/>
                    <a:gd name="connsiteX8" fmla="*/ 673100 w 1784350"/>
                    <a:gd name="connsiteY8" fmla="*/ 2609850 h 2775490"/>
                    <a:gd name="connsiteX9" fmla="*/ 781050 w 1784350"/>
                    <a:gd name="connsiteY9" fmla="*/ 2730500 h 2775490"/>
                    <a:gd name="connsiteX10" fmla="*/ 889000 w 1784350"/>
                    <a:gd name="connsiteY10" fmla="*/ 2774950 h 2775490"/>
                    <a:gd name="connsiteX11" fmla="*/ 1035050 w 1784350"/>
                    <a:gd name="connsiteY11" fmla="*/ 2705100 h 2775490"/>
                    <a:gd name="connsiteX12" fmla="*/ 1219200 w 1784350"/>
                    <a:gd name="connsiteY12" fmla="*/ 2419350 h 2775490"/>
                    <a:gd name="connsiteX13" fmla="*/ 1358900 w 1784350"/>
                    <a:gd name="connsiteY13" fmla="*/ 2032000 h 2775490"/>
                    <a:gd name="connsiteX14" fmla="*/ 1460500 w 1784350"/>
                    <a:gd name="connsiteY14" fmla="*/ 1638300 h 2775490"/>
                    <a:gd name="connsiteX15" fmla="*/ 1568450 w 1784350"/>
                    <a:gd name="connsiteY15" fmla="*/ 1149350 h 2775490"/>
                    <a:gd name="connsiteX16" fmla="*/ 1663700 w 1784350"/>
                    <a:gd name="connsiteY16" fmla="*/ 660400 h 2775490"/>
                    <a:gd name="connsiteX17" fmla="*/ 1784350 w 1784350"/>
                    <a:gd name="connsiteY17" fmla="*/ 12700 h 27754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784350" h="2775490">
                      <a:moveTo>
                        <a:pt x="0" y="0"/>
                      </a:moveTo>
                      <a:cubicBezTo>
                        <a:pt x="22225" y="144462"/>
                        <a:pt x="44450" y="288925"/>
                        <a:pt x="63500" y="400050"/>
                      </a:cubicBezTo>
                      <a:cubicBezTo>
                        <a:pt x="82550" y="511175"/>
                        <a:pt x="96308" y="568325"/>
                        <a:pt x="114300" y="666750"/>
                      </a:cubicBezTo>
                      <a:cubicBezTo>
                        <a:pt x="132292" y="765175"/>
                        <a:pt x="152739" y="881665"/>
                        <a:pt x="171450" y="990600"/>
                      </a:cubicBezTo>
                      <a:cubicBezTo>
                        <a:pt x="190161" y="1099535"/>
                        <a:pt x="205401" y="1221935"/>
                        <a:pt x="226568" y="1320360"/>
                      </a:cubicBezTo>
                      <a:cubicBezTo>
                        <a:pt x="247735" y="1418785"/>
                        <a:pt x="272711" y="1486885"/>
                        <a:pt x="298450" y="1581150"/>
                      </a:cubicBezTo>
                      <a:cubicBezTo>
                        <a:pt x="324189" y="1675415"/>
                        <a:pt x="346075" y="1771650"/>
                        <a:pt x="381000" y="1885950"/>
                      </a:cubicBezTo>
                      <a:cubicBezTo>
                        <a:pt x="415925" y="2000250"/>
                        <a:pt x="459317" y="2146300"/>
                        <a:pt x="508000" y="2266950"/>
                      </a:cubicBezTo>
                      <a:cubicBezTo>
                        <a:pt x="556683" y="2387600"/>
                        <a:pt x="627592" y="2532592"/>
                        <a:pt x="673100" y="2609850"/>
                      </a:cubicBezTo>
                      <a:cubicBezTo>
                        <a:pt x="718608" y="2687108"/>
                        <a:pt x="745067" y="2702983"/>
                        <a:pt x="781050" y="2730500"/>
                      </a:cubicBezTo>
                      <a:cubicBezTo>
                        <a:pt x="817033" y="2758017"/>
                        <a:pt x="846667" y="2779183"/>
                        <a:pt x="889000" y="2774950"/>
                      </a:cubicBezTo>
                      <a:cubicBezTo>
                        <a:pt x="931333" y="2770717"/>
                        <a:pt x="980017" y="2764367"/>
                        <a:pt x="1035050" y="2705100"/>
                      </a:cubicBezTo>
                      <a:cubicBezTo>
                        <a:pt x="1090083" y="2645833"/>
                        <a:pt x="1165225" y="2531533"/>
                        <a:pt x="1219200" y="2419350"/>
                      </a:cubicBezTo>
                      <a:cubicBezTo>
                        <a:pt x="1273175" y="2307167"/>
                        <a:pt x="1318683" y="2162175"/>
                        <a:pt x="1358900" y="2032000"/>
                      </a:cubicBezTo>
                      <a:cubicBezTo>
                        <a:pt x="1399117" y="1901825"/>
                        <a:pt x="1425575" y="1785408"/>
                        <a:pt x="1460500" y="1638300"/>
                      </a:cubicBezTo>
                      <a:cubicBezTo>
                        <a:pt x="1495425" y="1491192"/>
                        <a:pt x="1534583" y="1312333"/>
                        <a:pt x="1568450" y="1149350"/>
                      </a:cubicBezTo>
                      <a:cubicBezTo>
                        <a:pt x="1602317" y="986367"/>
                        <a:pt x="1627717" y="849842"/>
                        <a:pt x="1663700" y="660400"/>
                      </a:cubicBezTo>
                      <a:cubicBezTo>
                        <a:pt x="1699683" y="470958"/>
                        <a:pt x="1742016" y="241829"/>
                        <a:pt x="1784350" y="12700"/>
                      </a:cubicBezTo>
                    </a:path>
                  </a:pathLst>
                </a:custGeom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cxnSp>
              <p:nvCxnSpPr>
                <p:cNvPr id="15" name="Straight Arrow Connector 14"/>
                <p:cNvCxnSpPr/>
                <p:nvPr/>
              </p:nvCxnSpPr>
              <p:spPr>
                <a:xfrm>
                  <a:off x="5839326" y="3866147"/>
                  <a:ext cx="296099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6609411" y="1545557"/>
                  <a:ext cx="64106" cy="230454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8116078" y="1561600"/>
                  <a:ext cx="64106" cy="230454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9" name="Objec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030694635"/>
                    </p:ext>
                  </p:extLst>
                </p:nvPr>
              </p:nvGraphicFramePr>
              <p:xfrm>
                <a:off x="7506145" y="1158816"/>
                <a:ext cx="674688" cy="4191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9895" name="Equation" r:id="rId5" imgW="368280" imgH="228600" progId="Equation.DSMT4">
                        <p:embed/>
                      </p:oleObj>
                    </mc:Choice>
                    <mc:Fallback>
                      <p:oleObj name="Equation" r:id="rId5" imgW="368280" imgH="228600" progId="Equation.DSMT4">
                        <p:embed/>
                        <p:pic>
                          <p:nvPicPr>
                            <p:cNvPr id="23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506145" y="1158816"/>
                              <a:ext cx="674688" cy="4191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20" name="Straight Arrow Connector 19"/>
                <p:cNvCxnSpPr/>
                <p:nvPr/>
              </p:nvCxnSpPr>
              <p:spPr>
                <a:xfrm rot="16200000">
                  <a:off x="5909430" y="2601227"/>
                  <a:ext cx="296099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22" name="Object 2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891463" y="3940175"/>
                <a:ext cx="579437" cy="3254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9896" name="Kaava" r:id="rId7" imgW="317160" imgH="177480" progId="Equation.3">
                        <p:embed/>
                      </p:oleObj>
                    </mc:Choice>
                    <mc:Fallback>
                      <p:oleObj name="Kaava" r:id="rId7" imgW="317160" imgH="177480" progId="Equation.3">
                        <p:embed/>
                        <p:pic>
                          <p:nvPicPr>
                            <p:cNvPr id="26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891463" y="3940175"/>
                              <a:ext cx="579437" cy="32543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3" name="Object 2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269038" y="3968750"/>
                <a:ext cx="788987" cy="3254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9897" name="Kaava" r:id="rId9" imgW="431640" imgH="177480" progId="Equation.3">
                        <p:embed/>
                      </p:oleObj>
                    </mc:Choice>
                    <mc:Fallback>
                      <p:oleObj name="Kaava" r:id="rId9" imgW="431640" imgH="177480" progId="Equation.3">
                        <p:embed/>
                        <p:pic>
                          <p:nvPicPr>
                            <p:cNvPr id="27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269038" y="3968750"/>
                              <a:ext cx="788987" cy="32543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24" name="Objec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73858517"/>
                    </p:ext>
                  </p:extLst>
                </p:nvPr>
              </p:nvGraphicFramePr>
              <p:xfrm>
                <a:off x="8558658" y="3532128"/>
                <a:ext cx="231775" cy="3254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9898" name="Equation" r:id="rId11" imgW="126720" imgH="177480" progId="Equation.DSMT4">
                        <p:embed/>
                      </p:oleObj>
                    </mc:Choice>
                    <mc:Fallback>
                      <p:oleObj name="Equation" r:id="rId11" imgW="126720" imgH="177480" progId="Equation.DSMT4">
                        <p:embed/>
                        <p:pic>
                          <p:nvPicPr>
                            <p:cNvPr id="30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558658" y="3532128"/>
                              <a:ext cx="231775" cy="32543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30" name="TextBox 29"/>
              <p:cNvSpPr txBox="1"/>
              <p:nvPr/>
            </p:nvSpPr>
            <p:spPr>
              <a:xfrm>
                <a:off x="5947613" y="5774936"/>
                <a:ext cx="7574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1. </a:t>
                </a:r>
                <a:r>
                  <a:rPr lang="fi-FI" dirty="0" err="1" smtClean="0"/>
                  <a:t>Bv</a:t>
                </a:r>
                <a:r>
                  <a:rPr lang="fi-FI" dirty="0" smtClean="0"/>
                  <a:t>.</a:t>
                </a:r>
                <a:endParaRPr lang="fi-FI" dirty="0"/>
              </a:p>
            </p:txBody>
          </p:sp>
          <p:sp>
            <p:nvSpPr>
              <p:cNvPr id="31" name="Left Brace 30"/>
              <p:cNvSpPr/>
              <p:nvPr/>
            </p:nvSpPr>
            <p:spPr>
              <a:xfrm rot="16200000">
                <a:off x="6231794" y="4873762"/>
                <a:ext cx="219203" cy="1528407"/>
              </a:xfrm>
              <a:prstGeom prst="leftBrac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1042901" y="2769393"/>
            <a:ext cx="6011874" cy="1277564"/>
            <a:chOff x="1042901" y="2769393"/>
            <a:chExt cx="6011874" cy="1277564"/>
          </a:xfrm>
        </p:grpSpPr>
        <p:grpSp>
          <p:nvGrpSpPr>
            <p:cNvPr id="36" name="Group 35"/>
            <p:cNvGrpSpPr/>
            <p:nvPr/>
          </p:nvGrpSpPr>
          <p:grpSpPr>
            <a:xfrm>
              <a:off x="1042901" y="3063782"/>
              <a:ext cx="6011874" cy="983175"/>
              <a:chOff x="1042901" y="3063782"/>
              <a:chExt cx="6011874" cy="983175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042901" y="3400626"/>
                <a:ext cx="3700307" cy="646331"/>
              </a:xfrm>
              <a:prstGeom prst="rect">
                <a:avLst/>
              </a:prstGeom>
              <a:ln w="28575">
                <a:solidFill>
                  <a:schemeClr val="accent4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i="1" dirty="0" smtClean="0"/>
                  <a:t>k = -k</a:t>
                </a:r>
                <a:r>
                  <a:rPr lang="en-US" i="1" dirty="0"/>
                  <a:t>´ </a:t>
                </a:r>
                <a:r>
                  <a:rPr lang="en-US" i="1" dirty="0" smtClean="0"/>
                  <a:t>=</a:t>
                </a:r>
                <a:r>
                  <a:rPr lang="en-US" dirty="0" smtClean="0">
                    <a:latin typeface="Symbol" panose="05050102010706020507" pitchFamily="18" charset="2"/>
                  </a:rPr>
                  <a:t>p</a:t>
                </a:r>
                <a:r>
                  <a:rPr lang="en-US" dirty="0" smtClean="0"/>
                  <a:t>/</a:t>
                </a:r>
                <a:r>
                  <a:rPr lang="en-US" i="1" dirty="0" smtClean="0"/>
                  <a:t>a,    </a:t>
                </a:r>
                <a:r>
                  <a:rPr lang="en-US" dirty="0" err="1" smtClean="0"/>
                  <a:t>kumpikin</a:t>
                </a:r>
                <a:r>
                  <a:rPr lang="en-US" dirty="0" smtClean="0"/>
                  <a:t> on            1</a:t>
                </a:r>
                <a:r>
                  <a:rPr lang="en-US" dirty="0"/>
                  <a:t>. </a:t>
                </a:r>
                <a:r>
                  <a:rPr lang="en-US" dirty="0" err="1" smtClean="0"/>
                  <a:t>Brillouin’n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vyöhykkeen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reunalla</a:t>
                </a:r>
                <a:r>
                  <a:rPr lang="en-US" dirty="0"/>
                  <a:t>!</a:t>
                </a:r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5505375" y="3063782"/>
                <a:ext cx="1549400" cy="428896"/>
                <a:chOff x="5505375" y="3063782"/>
                <a:chExt cx="1549400" cy="428896"/>
              </a:xfrm>
            </p:grpSpPr>
            <p:cxnSp>
              <p:nvCxnSpPr>
                <p:cNvPr id="33" name="Straight Arrow Connector 32"/>
                <p:cNvCxnSpPr/>
                <p:nvPr/>
              </p:nvCxnSpPr>
              <p:spPr>
                <a:xfrm flipV="1">
                  <a:off x="5505375" y="3488026"/>
                  <a:ext cx="1549400" cy="4652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34" name="Objec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586737920"/>
                    </p:ext>
                  </p:extLst>
                </p:nvPr>
              </p:nvGraphicFramePr>
              <p:xfrm>
                <a:off x="6506071" y="3063782"/>
                <a:ext cx="301625" cy="3968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9899" name="Equation" r:id="rId13" imgW="164880" imgH="215640" progId="Equation.DSMT4">
                        <p:embed/>
                      </p:oleObj>
                    </mc:Choice>
                    <mc:Fallback>
                      <p:oleObj name="Equation" r:id="rId13" imgW="164880" imgH="215640" progId="Equation.DSMT4">
                        <p:embed/>
                        <p:pic>
                          <p:nvPicPr>
                            <p:cNvPr id="21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506071" y="3063782"/>
                              <a:ext cx="301625" cy="3968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0" name="Right Arrow 39"/>
            <p:cNvSpPr/>
            <p:nvPr/>
          </p:nvSpPr>
          <p:spPr>
            <a:xfrm rot="2959923">
              <a:off x="1576944" y="2873218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59987" y="3533789"/>
            <a:ext cx="5196267" cy="2350496"/>
            <a:chOff x="659987" y="3533789"/>
            <a:chExt cx="5196267" cy="2350496"/>
          </a:xfrm>
        </p:grpSpPr>
        <p:sp>
          <p:nvSpPr>
            <p:cNvPr id="18" name="TextBox 17"/>
            <p:cNvSpPr txBox="1"/>
            <p:nvPr/>
          </p:nvSpPr>
          <p:spPr>
            <a:xfrm>
              <a:off x="659987" y="4683956"/>
              <a:ext cx="3605368" cy="120032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fi-FI" b="1" dirty="0" smtClean="0"/>
                <a:t>G</a:t>
              </a:r>
              <a:r>
                <a:rPr lang="fi-FI" dirty="0" smtClean="0"/>
                <a:t>:n suunta kuten esim. </a:t>
              </a:r>
              <a:r>
                <a:rPr lang="fi-FI" dirty="0" err="1" smtClean="0"/>
                <a:t>Ashcroft&amp;Mermin</a:t>
              </a:r>
              <a:r>
                <a:rPr lang="fi-FI" dirty="0" smtClean="0"/>
                <a:t> tai </a:t>
              </a:r>
              <a:r>
                <a:rPr lang="fi-FI" dirty="0" err="1" smtClean="0"/>
                <a:t>Ibach&amp;Lüth</a:t>
              </a:r>
              <a:r>
                <a:rPr lang="fi-FI" dirty="0" smtClean="0"/>
                <a:t> </a:t>
              </a:r>
              <a:r>
                <a:rPr lang="fi-FI" dirty="0" smtClean="0">
                  <a:sym typeface="Wingdings" panose="05000000000000000000" pitchFamily="2" charset="2"/>
                </a:rPr>
                <a:t> Kääntää joitain etumerkkejä verrattuna </a:t>
              </a:r>
              <a:r>
                <a:rPr lang="fi-FI" dirty="0" err="1" smtClean="0">
                  <a:sym typeface="Wingdings" panose="05000000000000000000" pitchFamily="2" charset="2"/>
                </a:rPr>
                <a:t>Simonin</a:t>
              </a:r>
              <a:r>
                <a:rPr lang="fi-FI" dirty="0" smtClean="0">
                  <a:sym typeface="Wingdings" panose="05000000000000000000" pitchFamily="2" charset="2"/>
                </a:rPr>
                <a:t> esitykseen.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4282555" y="3533789"/>
              <a:ext cx="1573699" cy="143383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976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Shape 1"/>
          <p:cNvSpPr txBox="1">
            <a:spLocks noChangeArrowheads="1"/>
          </p:cNvSpPr>
          <p:nvPr/>
        </p:nvSpPr>
        <p:spPr bwMode="auto">
          <a:xfrm>
            <a:off x="2768737" y="154811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200" b="1" dirty="0" err="1">
                <a:solidFill>
                  <a:srgbClr val="FF7900"/>
                </a:solidFill>
              </a:rPr>
              <a:t>Aiheet</a:t>
            </a:r>
            <a:r>
              <a:rPr lang="en-US" sz="3200" b="1" dirty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tällä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viikolla</a:t>
            </a:r>
            <a:endParaRPr lang="en-US" dirty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63415" y="646316"/>
            <a:ext cx="8587154" cy="3420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B0F0"/>
              </a:buClr>
              <a:buSzPct val="125000"/>
            </a:pPr>
            <a:r>
              <a:rPr lang="fi-FI" sz="2000" dirty="0" smtClean="0"/>
              <a:t>FORMALISMIA: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sz="2000" dirty="0" err="1" smtClean="0"/>
              <a:t>Blochin</a:t>
            </a:r>
            <a:r>
              <a:rPr lang="fi-FI" sz="2000" dirty="0" smtClean="0"/>
              <a:t> teoreema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sz="2000" dirty="0" smtClean="0"/>
              <a:t>Melkein vapaiden elektronien malli (NFE)</a:t>
            </a:r>
          </a:p>
          <a:p>
            <a:pPr>
              <a:buClr>
                <a:srgbClr val="00B0F0"/>
              </a:buClr>
              <a:buSzPct val="125000"/>
            </a:pPr>
            <a:endParaRPr lang="fi-FI" sz="2000" dirty="0" smtClean="0"/>
          </a:p>
          <a:p>
            <a:pPr>
              <a:buClr>
                <a:srgbClr val="00B0F0"/>
              </a:buClr>
              <a:buSzPct val="125000"/>
            </a:pPr>
            <a:r>
              <a:rPr lang="fi-FI" sz="2000" dirty="0" smtClean="0"/>
              <a:t>YHTEENVETOA JA ELEKTRONIEN VYÖTEORIAN SOVELLUKSIA: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sz="2000" dirty="0" smtClean="0"/>
              <a:t>TBA </a:t>
            </a:r>
            <a:r>
              <a:rPr lang="fi-FI" sz="2000" dirty="0" err="1" smtClean="0"/>
              <a:t>vs</a:t>
            </a:r>
            <a:r>
              <a:rPr lang="fi-FI" sz="2000" dirty="0" smtClean="0"/>
              <a:t> NFE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sz="2000" dirty="0" smtClean="0"/>
              <a:t>Elektronien </a:t>
            </a:r>
            <a:r>
              <a:rPr lang="fi-FI" sz="2000" dirty="0" err="1"/>
              <a:t>semiklassinen</a:t>
            </a:r>
            <a:r>
              <a:rPr lang="fi-FI" sz="2000" dirty="0"/>
              <a:t> </a:t>
            </a:r>
            <a:r>
              <a:rPr lang="fi-FI" sz="2000" dirty="0" smtClean="0"/>
              <a:t>malli </a:t>
            </a:r>
          </a:p>
          <a:p>
            <a:pPr marL="285750" indent="-285750">
              <a:lnSpc>
                <a:spcPct val="150000"/>
              </a:lnSpc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sz="2000" dirty="0" smtClean="0"/>
              <a:t>Vyörakenteista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6025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6644" y="5712977"/>
            <a:ext cx="8688292" cy="987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3423363" y="6543072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8540" y="-7203"/>
            <a:ext cx="7053900" cy="60844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Melkein vapaiden elektronien malli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7602" y="421805"/>
            <a:ext cx="4352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Degeneroituneen tapauksen häiriöteoria </a:t>
            </a:r>
            <a:endParaRPr lang="fi-FI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0401"/>
              </p:ext>
            </p:extLst>
          </p:nvPr>
        </p:nvGraphicFramePr>
        <p:xfrm>
          <a:off x="228189" y="1792203"/>
          <a:ext cx="1744662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98" name="Equation" r:id="rId3" imgW="952200" imgH="507960" progId="Equation.DSMT4">
                  <p:embed/>
                </p:oleObj>
              </mc:Choice>
              <mc:Fallback>
                <p:oleObj name="Equation" r:id="rId3" imgW="952200" imgH="50796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189" y="1792203"/>
                        <a:ext cx="1744662" cy="93027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195771"/>
              </p:ext>
            </p:extLst>
          </p:nvPr>
        </p:nvGraphicFramePr>
        <p:xfrm>
          <a:off x="205170" y="783059"/>
          <a:ext cx="17907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799" name="Equation" r:id="rId5" imgW="1015920" imgH="482400" progId="Equation.DSMT4">
                  <p:embed/>
                </p:oleObj>
              </mc:Choice>
              <mc:Fallback>
                <p:oleObj name="Equation" r:id="rId5" imgW="1015920" imgH="48240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0" y="783059"/>
                        <a:ext cx="1790700" cy="8509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2293885" y="1347278"/>
            <a:ext cx="6911042" cy="1306438"/>
            <a:chOff x="2293885" y="1186345"/>
            <a:chExt cx="6911042" cy="1306438"/>
          </a:xfrm>
        </p:grpSpPr>
        <p:sp>
          <p:nvSpPr>
            <p:cNvPr id="8" name="TextBox 7"/>
            <p:cNvSpPr txBox="1"/>
            <p:nvPr/>
          </p:nvSpPr>
          <p:spPr>
            <a:xfrm>
              <a:off x="2621073" y="1186345"/>
              <a:ext cx="6583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Häiriö kytkee tilat </a:t>
              </a:r>
              <a:r>
                <a:rPr lang="fi-FI" b="1" dirty="0" smtClean="0"/>
                <a:t>k</a:t>
              </a:r>
              <a:r>
                <a:rPr lang="fi-FI" dirty="0" smtClean="0"/>
                <a:t> ja </a:t>
              </a:r>
              <a:r>
                <a:rPr lang="fi-FI" b="1" dirty="0" smtClean="0"/>
                <a:t>k</a:t>
              </a:r>
              <a:r>
                <a:rPr lang="fi-FI" dirty="0" smtClean="0"/>
                <a:t>´ ja niiden aaltofunktiot </a:t>
              </a:r>
              <a:r>
                <a:rPr lang="fi-FI" dirty="0" err="1" smtClean="0"/>
                <a:t>superponoituvat</a:t>
              </a:r>
              <a:r>
                <a:rPr lang="fi-FI" dirty="0" smtClean="0"/>
                <a:t> </a:t>
              </a:r>
              <a:endParaRPr lang="fi-FI" dirty="0"/>
            </a:p>
          </p:txBody>
        </p:sp>
        <p:graphicFrame>
          <p:nvGraphicFramePr>
            <p:cNvPr id="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1597369"/>
                </p:ext>
              </p:extLst>
            </p:nvPr>
          </p:nvGraphicFramePr>
          <p:xfrm>
            <a:off x="2875318" y="1587860"/>
            <a:ext cx="6075363" cy="558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800" name="Equation" r:id="rId7" imgW="3314520" imgH="304560" progId="Equation.DSMT4">
                    <p:embed/>
                  </p:oleObj>
                </mc:Choice>
                <mc:Fallback>
                  <p:oleObj name="Equation" r:id="rId7" imgW="3314520" imgH="304560" progId="Equation.DSMT4">
                    <p:embed/>
                    <p:pic>
                      <p:nvPicPr>
                        <p:cNvPr id="1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5318" y="1587860"/>
                          <a:ext cx="6075363" cy="5588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ight Arrow 10"/>
            <p:cNvSpPr/>
            <p:nvPr/>
          </p:nvSpPr>
          <p:spPr>
            <a:xfrm rot="11723635" flipH="1">
              <a:off x="2293885" y="1575216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57011" y="2185006"/>
              <a:ext cx="1576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 smtClean="0"/>
                <a:t>[G(6.17), S(15.6)]</a:t>
              </a:r>
              <a:endParaRPr lang="fi-FI" sz="14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90241" y="5077440"/>
            <a:ext cx="7580602" cy="1279389"/>
            <a:chOff x="1190241" y="4404447"/>
            <a:chExt cx="7580602" cy="1279389"/>
          </a:xfrm>
        </p:grpSpPr>
        <p:sp>
          <p:nvSpPr>
            <p:cNvPr id="18" name="TextBox 17"/>
            <p:cNvSpPr txBox="1"/>
            <p:nvPr/>
          </p:nvSpPr>
          <p:spPr>
            <a:xfrm>
              <a:off x="6367870" y="4790756"/>
              <a:ext cx="24029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(vrt. H</a:t>
              </a:r>
              <a:r>
                <a:rPr lang="fi-FI" baseline="-25000" dirty="0" smtClean="0"/>
                <a:t>2</a:t>
              </a:r>
              <a:r>
                <a:rPr lang="fi-FI" baseline="30000" dirty="0" smtClean="0"/>
                <a:t>+</a:t>
              </a:r>
              <a:r>
                <a:rPr lang="fi-FI" dirty="0" smtClean="0"/>
                <a:t> -molekyylin sitova ja ei-sitova tila)</a:t>
              </a:r>
              <a:endParaRPr lang="fi-FI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5962" y="5037505"/>
              <a:ext cx="3756355" cy="646331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Häirityn systeemin energian ominaisarvot ja aaltofunktiot (2 kpl)</a:t>
              </a:r>
              <a:endParaRPr lang="fi-FI" dirty="0"/>
            </a:p>
          </p:txBody>
        </p:sp>
        <p:sp>
          <p:nvSpPr>
            <p:cNvPr id="20" name="Right Arrow 19"/>
            <p:cNvSpPr/>
            <p:nvPr/>
          </p:nvSpPr>
          <p:spPr>
            <a:xfrm rot="18685770" flipH="1">
              <a:off x="2806549" y="4608541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90241" y="4404447"/>
              <a:ext cx="1685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Diagonalisointi</a:t>
              </a:r>
              <a:endParaRPr lang="fi-FI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5563" y="2644231"/>
            <a:ext cx="8895118" cy="2316640"/>
            <a:chOff x="55563" y="2490610"/>
            <a:chExt cx="8895118" cy="2316640"/>
          </a:xfrm>
        </p:grpSpPr>
        <p:sp>
          <p:nvSpPr>
            <p:cNvPr id="13" name="TextBox 12"/>
            <p:cNvSpPr txBox="1"/>
            <p:nvPr/>
          </p:nvSpPr>
          <p:spPr>
            <a:xfrm>
              <a:off x="3270186" y="2833526"/>
              <a:ext cx="37444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Matriisi-vektori –ominaisarvoyhtälö</a:t>
              </a:r>
              <a:endParaRPr lang="fi-FI" dirty="0"/>
            </a:p>
          </p:txBody>
        </p:sp>
        <p:graphicFrame>
          <p:nvGraphicFramePr>
            <p:cNvPr id="1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2895271"/>
                </p:ext>
              </p:extLst>
            </p:nvPr>
          </p:nvGraphicFramePr>
          <p:xfrm>
            <a:off x="3324225" y="3283317"/>
            <a:ext cx="5445125" cy="1165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801" name="Equation" r:id="rId9" imgW="2971800" imgH="634680" progId="Equation.DSMT4">
                    <p:embed/>
                  </p:oleObj>
                </mc:Choice>
                <mc:Fallback>
                  <p:oleObj name="Equation" r:id="rId9" imgW="2971800" imgH="634680" progId="Equation.DSMT4">
                    <p:embed/>
                    <p:pic>
                      <p:nvPicPr>
                        <p:cNvPr id="1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4225" y="3283317"/>
                          <a:ext cx="5445125" cy="116522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ight Arrow 15"/>
            <p:cNvSpPr/>
            <p:nvPr/>
          </p:nvSpPr>
          <p:spPr>
            <a:xfrm rot="18722310" flipH="1">
              <a:off x="2583116" y="2594435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70413" y="4499473"/>
              <a:ext cx="16802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 smtClean="0"/>
                <a:t>[G(6.28), ~S(15.5)]</a:t>
              </a:r>
              <a:endParaRPr lang="fi-FI" sz="1400" dirty="0"/>
            </a:p>
          </p:txBody>
        </p:sp>
        <p:graphicFrame>
          <p:nvGraphicFramePr>
            <p:cNvPr id="2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9798832"/>
                </p:ext>
              </p:extLst>
            </p:nvPr>
          </p:nvGraphicFramePr>
          <p:xfrm>
            <a:off x="55563" y="3283317"/>
            <a:ext cx="2420937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802" name="Equation" r:id="rId11" imgW="1320480" imgH="253800" progId="Equation.DSMT4">
                    <p:embed/>
                  </p:oleObj>
                </mc:Choice>
                <mc:Fallback>
                  <p:oleObj name="Equation" r:id="rId11" imgW="1320480" imgH="253800" progId="Equation.DSMT4">
                    <p:embed/>
                    <p:pic>
                      <p:nvPicPr>
                        <p:cNvPr id="9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563" y="3283317"/>
                          <a:ext cx="2420937" cy="465137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Right Arrow 23"/>
            <p:cNvSpPr/>
            <p:nvPr/>
          </p:nvSpPr>
          <p:spPr>
            <a:xfrm rot="10800000" flipH="1">
              <a:off x="2689823" y="3429647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2556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6644" y="5712977"/>
            <a:ext cx="8688292" cy="987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5177255" y="6598788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8540" y="-7203"/>
            <a:ext cx="7053900" cy="60844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Melkein vapaiden elektronien malli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8249" y="466420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Energia-aukkojen synty</a:t>
            </a:r>
            <a:endParaRPr lang="fi-FI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499617"/>
              </p:ext>
            </p:extLst>
          </p:nvPr>
        </p:nvGraphicFramePr>
        <p:xfrm>
          <a:off x="167759" y="1067548"/>
          <a:ext cx="191611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205" name="Equation" r:id="rId3" imgW="1130040" imgH="533160" progId="Equation.DSMT4">
                  <p:embed/>
                </p:oleObj>
              </mc:Choice>
              <mc:Fallback>
                <p:oleObj name="Equation" r:id="rId3" imgW="1130040" imgH="53316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59" y="1067548"/>
                        <a:ext cx="1916112" cy="9032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" name="Group 58"/>
          <p:cNvGrpSpPr/>
          <p:nvPr/>
        </p:nvGrpSpPr>
        <p:grpSpPr>
          <a:xfrm>
            <a:off x="2426475" y="631289"/>
            <a:ext cx="6591250" cy="1426065"/>
            <a:chOff x="2426475" y="631289"/>
            <a:chExt cx="6591250" cy="1426065"/>
          </a:xfrm>
        </p:grpSpPr>
        <p:sp>
          <p:nvSpPr>
            <p:cNvPr id="8" name="TextBox 7"/>
            <p:cNvSpPr txBox="1"/>
            <p:nvPr/>
          </p:nvSpPr>
          <p:spPr>
            <a:xfrm>
              <a:off x="8206284" y="631289"/>
              <a:ext cx="81144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 smtClean="0"/>
                <a:t>[S(15.7]</a:t>
              </a:r>
              <a:endParaRPr lang="fi-FI" sz="1400" dirty="0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2426475" y="981029"/>
              <a:ext cx="6579037" cy="1076325"/>
              <a:chOff x="2426475" y="981029"/>
              <a:chExt cx="6579037" cy="1076325"/>
            </a:xfrm>
          </p:grpSpPr>
          <p:graphicFrame>
            <p:nvGraphicFramePr>
              <p:cNvPr id="9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87532482"/>
                  </p:ext>
                </p:extLst>
              </p:nvPr>
            </p:nvGraphicFramePr>
            <p:xfrm>
              <a:off x="2893637" y="981029"/>
              <a:ext cx="6111875" cy="1076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4206" name="Equation" r:id="rId5" imgW="3606480" imgH="634680" progId="Equation.DSMT4">
                      <p:embed/>
                    </p:oleObj>
                  </mc:Choice>
                  <mc:Fallback>
                    <p:oleObj name="Equation" r:id="rId5" imgW="3606480" imgH="634680" progId="Equation.DSMT4">
                      <p:embed/>
                      <p:pic>
                        <p:nvPicPr>
                          <p:cNvPr id="7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93637" y="981029"/>
                            <a:ext cx="6111875" cy="1076325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4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Right Arrow 10"/>
              <p:cNvSpPr/>
              <p:nvPr/>
            </p:nvSpPr>
            <p:spPr>
              <a:xfrm rot="10800000" flipH="1">
                <a:off x="2426475" y="1433070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-11347" y="2470239"/>
            <a:ext cx="5340988" cy="1392918"/>
            <a:chOff x="-11347" y="2236155"/>
            <a:chExt cx="5340988" cy="1392918"/>
          </a:xfrm>
        </p:grpSpPr>
        <p:grpSp>
          <p:nvGrpSpPr>
            <p:cNvPr id="20" name="Group 19"/>
            <p:cNvGrpSpPr/>
            <p:nvPr/>
          </p:nvGrpSpPr>
          <p:grpSpPr>
            <a:xfrm>
              <a:off x="-11347" y="2236155"/>
              <a:ext cx="5340988" cy="1392918"/>
              <a:chOff x="-581933" y="2556107"/>
              <a:chExt cx="5340988" cy="1392918"/>
            </a:xfrm>
          </p:grpSpPr>
          <p:graphicFrame>
            <p:nvGraphicFramePr>
              <p:cNvPr id="14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25702889"/>
                  </p:ext>
                </p:extLst>
              </p:nvPr>
            </p:nvGraphicFramePr>
            <p:xfrm>
              <a:off x="167759" y="3036212"/>
              <a:ext cx="3170238" cy="9128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4207" name="Equation" r:id="rId7" imgW="1854000" imgH="533160" progId="Equation.DSMT4">
                      <p:embed/>
                    </p:oleObj>
                  </mc:Choice>
                  <mc:Fallback>
                    <p:oleObj name="Equation" r:id="rId7" imgW="1854000" imgH="533160" progId="Equation.DSMT4">
                      <p:embed/>
                      <p:pic>
                        <p:nvPicPr>
                          <p:cNvPr id="28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759" y="3036212"/>
                            <a:ext cx="3170238" cy="912813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rgbClr val="FF0000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TextBox 14"/>
              <p:cNvSpPr txBox="1"/>
              <p:nvPr/>
            </p:nvSpPr>
            <p:spPr>
              <a:xfrm>
                <a:off x="-581933" y="2584171"/>
                <a:ext cx="53409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 smtClean="0"/>
                  <a:t>Ominaisarvotehtävän                                 ratkaisu </a:t>
                </a:r>
                <a:endParaRPr lang="fi-FI" dirty="0"/>
              </a:p>
            </p:txBody>
          </p:sp>
          <p:graphicFrame>
            <p:nvGraphicFramePr>
              <p:cNvPr id="16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63450581"/>
                  </p:ext>
                </p:extLst>
              </p:nvPr>
            </p:nvGraphicFramePr>
            <p:xfrm>
              <a:off x="1670780" y="2556107"/>
              <a:ext cx="2085975" cy="4016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4208" name="Equation" r:id="rId9" imgW="1320480" imgH="253800" progId="Equation.DSMT4">
                      <p:embed/>
                    </p:oleObj>
                  </mc:Choice>
                  <mc:Fallback>
                    <p:oleObj name="Equation" r:id="rId9" imgW="1320480" imgH="253800" progId="Equation.DSMT4">
                      <p:embed/>
                      <p:pic>
                        <p:nvPicPr>
                          <p:cNvPr id="23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70780" y="2556107"/>
                            <a:ext cx="2085975" cy="401638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1" name="Right Arrow 20"/>
            <p:cNvSpPr/>
            <p:nvPr/>
          </p:nvSpPr>
          <p:spPr>
            <a:xfrm rot="10800000" flipH="1">
              <a:off x="251919" y="3017359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9041" y="4081582"/>
            <a:ext cx="5431610" cy="972986"/>
            <a:chOff x="251919" y="3598779"/>
            <a:chExt cx="5431610" cy="972986"/>
          </a:xfrm>
        </p:grpSpPr>
        <p:sp>
          <p:nvSpPr>
            <p:cNvPr id="17" name="TextBox 16"/>
            <p:cNvSpPr txBox="1"/>
            <p:nvPr/>
          </p:nvSpPr>
          <p:spPr>
            <a:xfrm>
              <a:off x="4015117" y="3598779"/>
              <a:ext cx="8707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 smtClean="0"/>
                <a:t>[S(15.8)]</a:t>
              </a:r>
              <a:endParaRPr lang="fi-FI" sz="1400" dirty="0"/>
            </a:p>
          </p:txBody>
        </p:sp>
        <p:graphicFrame>
          <p:nvGraphicFramePr>
            <p:cNvPr id="1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8784343"/>
                </p:ext>
              </p:extLst>
            </p:nvPr>
          </p:nvGraphicFramePr>
          <p:xfrm>
            <a:off x="738345" y="3981360"/>
            <a:ext cx="4060825" cy="54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209" name="Equation" r:id="rId11" imgW="2374560" imgH="317160" progId="Equation.DSMT4">
                    <p:embed/>
                  </p:oleObj>
                </mc:Choice>
                <mc:Fallback>
                  <p:oleObj name="Equation" r:id="rId11" imgW="2374560" imgH="317160" progId="Equation.DSMT4">
                    <p:embed/>
                    <p:pic>
                      <p:nvPicPr>
                        <p:cNvPr id="1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345" y="3981360"/>
                          <a:ext cx="4060825" cy="54292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" name="Right Arrow 21"/>
            <p:cNvSpPr/>
            <p:nvPr/>
          </p:nvSpPr>
          <p:spPr>
            <a:xfrm rot="10800000" flipH="1">
              <a:off x="251919" y="4142687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793542" y="4263988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 smtClean="0"/>
                <a:t>[G(6.26)]</a:t>
              </a:r>
              <a:endParaRPr lang="fi-FI" sz="1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98678" y="5298582"/>
            <a:ext cx="4654482" cy="1226788"/>
            <a:chOff x="198678" y="4801152"/>
            <a:chExt cx="4654482" cy="1226788"/>
          </a:xfrm>
        </p:grpSpPr>
        <p:graphicFrame>
          <p:nvGraphicFramePr>
            <p:cNvPr id="2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2836521"/>
                </p:ext>
              </p:extLst>
            </p:nvPr>
          </p:nvGraphicFramePr>
          <p:xfrm>
            <a:off x="251918" y="5191484"/>
            <a:ext cx="1889125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210" name="Equation" r:id="rId13" imgW="1104840" imgH="253800" progId="Equation.DSMT4">
                    <p:embed/>
                  </p:oleObj>
                </mc:Choice>
                <mc:Fallback>
                  <p:oleObj name="Equation" r:id="rId13" imgW="1104840" imgH="253800" progId="Equation.DSMT4">
                    <p:embed/>
                    <p:pic>
                      <p:nvPicPr>
                        <p:cNvPr id="3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918" y="5191484"/>
                          <a:ext cx="1889125" cy="43497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198678" y="4808876"/>
              <a:ext cx="20441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b="1" dirty="0" smtClean="0"/>
                <a:t>k</a:t>
              </a:r>
              <a:r>
                <a:rPr lang="fi-FI" dirty="0" smtClean="0"/>
                <a:t>  1. </a:t>
              </a:r>
              <a:r>
                <a:rPr lang="fi-FI" dirty="0" err="1" smtClean="0"/>
                <a:t>Bv:n</a:t>
              </a:r>
              <a:r>
                <a:rPr lang="fi-FI" dirty="0" smtClean="0"/>
                <a:t> reunalla</a:t>
              </a:r>
              <a:endParaRPr lang="fi-FI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820432" y="5720163"/>
              <a:ext cx="8707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 smtClean="0"/>
                <a:t>[S(15.9)]</a:t>
              </a:r>
              <a:endParaRPr lang="fi-FI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72994" y="4801152"/>
              <a:ext cx="24801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Energian ominaisarvot</a:t>
              </a:r>
              <a:endParaRPr lang="fi-FI" dirty="0"/>
            </a:p>
          </p:txBody>
        </p:sp>
        <p:graphicFrame>
          <p:nvGraphicFramePr>
            <p:cNvPr id="3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9195466"/>
                </p:ext>
              </p:extLst>
            </p:nvPr>
          </p:nvGraphicFramePr>
          <p:xfrm>
            <a:off x="2805637" y="5188995"/>
            <a:ext cx="1782763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211" name="Equation" r:id="rId15" imgW="1041120" imgH="279360" progId="Equation.DSMT4">
                    <p:embed/>
                  </p:oleObj>
                </mc:Choice>
                <mc:Fallback>
                  <p:oleObj name="Equation" r:id="rId15" imgW="1041120" imgH="279360" progId="Equation.DSMT4">
                    <p:embed/>
                    <p:pic>
                      <p:nvPicPr>
                        <p:cNvPr id="29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5637" y="5188995"/>
                          <a:ext cx="1782763" cy="47625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Right Arrow 33"/>
            <p:cNvSpPr/>
            <p:nvPr/>
          </p:nvSpPr>
          <p:spPr>
            <a:xfrm rot="10800000" flipH="1">
              <a:off x="2367707" y="5322850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691183" y="2532969"/>
            <a:ext cx="4309661" cy="4052222"/>
            <a:chOff x="4691183" y="2532969"/>
            <a:chExt cx="4309661" cy="4052222"/>
          </a:xfrm>
        </p:grpSpPr>
        <p:grpSp>
          <p:nvGrpSpPr>
            <p:cNvPr id="57" name="Group 56"/>
            <p:cNvGrpSpPr/>
            <p:nvPr/>
          </p:nvGrpSpPr>
          <p:grpSpPr>
            <a:xfrm>
              <a:off x="5534831" y="2532969"/>
              <a:ext cx="3466013" cy="4052222"/>
              <a:chOff x="5534831" y="2532969"/>
              <a:chExt cx="3466013" cy="4052222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5534831" y="2532969"/>
                <a:ext cx="3466013" cy="4052222"/>
                <a:chOff x="5532330" y="2647983"/>
                <a:chExt cx="3466013" cy="4052222"/>
              </a:xfrm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5815635" y="3526749"/>
                  <a:ext cx="3086144" cy="3173456"/>
                  <a:chOff x="5917036" y="2690452"/>
                  <a:chExt cx="3086144" cy="3173456"/>
                </a:xfrm>
              </p:grpSpPr>
              <p:grpSp>
                <p:nvGrpSpPr>
                  <p:cNvPr id="38" name="Group 37"/>
                  <p:cNvGrpSpPr/>
                  <p:nvPr/>
                </p:nvGrpSpPr>
                <p:grpSpPr>
                  <a:xfrm>
                    <a:off x="6042190" y="2690452"/>
                    <a:ext cx="2960990" cy="3173456"/>
                    <a:chOff x="5839326" y="1120732"/>
                    <a:chExt cx="2960990" cy="3173456"/>
                  </a:xfrm>
                </p:grpSpPr>
                <p:sp>
                  <p:nvSpPr>
                    <p:cNvPr id="42" name="Freeform 41"/>
                    <p:cNvSpPr/>
                    <p:nvPr/>
                  </p:nvSpPr>
                  <p:spPr>
                    <a:xfrm>
                      <a:off x="6626007" y="2473871"/>
                      <a:ext cx="1531236" cy="1373529"/>
                    </a:xfrm>
                    <a:custGeom>
                      <a:avLst/>
                      <a:gdLst>
                        <a:gd name="connsiteX0" fmla="*/ 0 w 1784350"/>
                        <a:gd name="connsiteY0" fmla="*/ 0 h 2779183"/>
                        <a:gd name="connsiteX1" fmla="*/ 63500 w 1784350"/>
                        <a:gd name="connsiteY1" fmla="*/ 400050 h 2779183"/>
                        <a:gd name="connsiteX2" fmla="*/ 114300 w 1784350"/>
                        <a:gd name="connsiteY2" fmla="*/ 666750 h 2779183"/>
                        <a:gd name="connsiteX3" fmla="*/ 171450 w 1784350"/>
                        <a:gd name="connsiteY3" fmla="*/ 990600 h 2779183"/>
                        <a:gd name="connsiteX4" fmla="*/ 254000 w 1784350"/>
                        <a:gd name="connsiteY4" fmla="*/ 1295400 h 2779183"/>
                        <a:gd name="connsiteX5" fmla="*/ 298450 w 1784350"/>
                        <a:gd name="connsiteY5" fmla="*/ 1581150 h 2779183"/>
                        <a:gd name="connsiteX6" fmla="*/ 381000 w 1784350"/>
                        <a:gd name="connsiteY6" fmla="*/ 1885950 h 2779183"/>
                        <a:gd name="connsiteX7" fmla="*/ 508000 w 1784350"/>
                        <a:gd name="connsiteY7" fmla="*/ 2266950 h 2779183"/>
                        <a:gd name="connsiteX8" fmla="*/ 673100 w 1784350"/>
                        <a:gd name="connsiteY8" fmla="*/ 2609850 h 2779183"/>
                        <a:gd name="connsiteX9" fmla="*/ 781050 w 1784350"/>
                        <a:gd name="connsiteY9" fmla="*/ 2730500 h 2779183"/>
                        <a:gd name="connsiteX10" fmla="*/ 889000 w 1784350"/>
                        <a:gd name="connsiteY10" fmla="*/ 2774950 h 2779183"/>
                        <a:gd name="connsiteX11" fmla="*/ 1035050 w 1784350"/>
                        <a:gd name="connsiteY11" fmla="*/ 2705100 h 2779183"/>
                        <a:gd name="connsiteX12" fmla="*/ 1219200 w 1784350"/>
                        <a:gd name="connsiteY12" fmla="*/ 2419350 h 2779183"/>
                        <a:gd name="connsiteX13" fmla="*/ 1358900 w 1784350"/>
                        <a:gd name="connsiteY13" fmla="*/ 2032000 h 2779183"/>
                        <a:gd name="connsiteX14" fmla="*/ 1460500 w 1784350"/>
                        <a:gd name="connsiteY14" fmla="*/ 1638300 h 2779183"/>
                        <a:gd name="connsiteX15" fmla="*/ 1568450 w 1784350"/>
                        <a:gd name="connsiteY15" fmla="*/ 1149350 h 2779183"/>
                        <a:gd name="connsiteX16" fmla="*/ 1663700 w 1784350"/>
                        <a:gd name="connsiteY16" fmla="*/ 660400 h 2779183"/>
                        <a:gd name="connsiteX17" fmla="*/ 1784350 w 1784350"/>
                        <a:gd name="connsiteY17" fmla="*/ 12700 h 2779183"/>
                        <a:gd name="connsiteX0" fmla="*/ 0 w 1784350"/>
                        <a:gd name="connsiteY0" fmla="*/ 0 h 2775490"/>
                        <a:gd name="connsiteX1" fmla="*/ 63500 w 1784350"/>
                        <a:gd name="connsiteY1" fmla="*/ 400050 h 2775490"/>
                        <a:gd name="connsiteX2" fmla="*/ 114300 w 1784350"/>
                        <a:gd name="connsiteY2" fmla="*/ 666750 h 2775490"/>
                        <a:gd name="connsiteX3" fmla="*/ 171450 w 1784350"/>
                        <a:gd name="connsiteY3" fmla="*/ 990600 h 2775490"/>
                        <a:gd name="connsiteX4" fmla="*/ 226568 w 1784350"/>
                        <a:gd name="connsiteY4" fmla="*/ 1320360 h 2775490"/>
                        <a:gd name="connsiteX5" fmla="*/ 298450 w 1784350"/>
                        <a:gd name="connsiteY5" fmla="*/ 1581150 h 2775490"/>
                        <a:gd name="connsiteX6" fmla="*/ 381000 w 1784350"/>
                        <a:gd name="connsiteY6" fmla="*/ 1885950 h 2775490"/>
                        <a:gd name="connsiteX7" fmla="*/ 508000 w 1784350"/>
                        <a:gd name="connsiteY7" fmla="*/ 2266950 h 2775490"/>
                        <a:gd name="connsiteX8" fmla="*/ 673100 w 1784350"/>
                        <a:gd name="connsiteY8" fmla="*/ 2609850 h 2775490"/>
                        <a:gd name="connsiteX9" fmla="*/ 781050 w 1784350"/>
                        <a:gd name="connsiteY9" fmla="*/ 2730500 h 2775490"/>
                        <a:gd name="connsiteX10" fmla="*/ 889000 w 1784350"/>
                        <a:gd name="connsiteY10" fmla="*/ 2774950 h 2775490"/>
                        <a:gd name="connsiteX11" fmla="*/ 1035050 w 1784350"/>
                        <a:gd name="connsiteY11" fmla="*/ 2705100 h 2775490"/>
                        <a:gd name="connsiteX12" fmla="*/ 1219200 w 1784350"/>
                        <a:gd name="connsiteY12" fmla="*/ 2419350 h 2775490"/>
                        <a:gd name="connsiteX13" fmla="*/ 1358900 w 1784350"/>
                        <a:gd name="connsiteY13" fmla="*/ 2032000 h 2775490"/>
                        <a:gd name="connsiteX14" fmla="*/ 1460500 w 1784350"/>
                        <a:gd name="connsiteY14" fmla="*/ 1638300 h 2775490"/>
                        <a:gd name="connsiteX15" fmla="*/ 1568450 w 1784350"/>
                        <a:gd name="connsiteY15" fmla="*/ 1149350 h 2775490"/>
                        <a:gd name="connsiteX16" fmla="*/ 1663700 w 1784350"/>
                        <a:gd name="connsiteY16" fmla="*/ 660400 h 2775490"/>
                        <a:gd name="connsiteX17" fmla="*/ 1784350 w 1784350"/>
                        <a:gd name="connsiteY17" fmla="*/ 12700 h 2775490"/>
                        <a:gd name="connsiteX0" fmla="*/ 0 w 1784350"/>
                        <a:gd name="connsiteY0" fmla="*/ 0 h 2775490"/>
                        <a:gd name="connsiteX1" fmla="*/ 63500 w 1784350"/>
                        <a:gd name="connsiteY1" fmla="*/ 400050 h 2775490"/>
                        <a:gd name="connsiteX2" fmla="*/ 114300 w 1784350"/>
                        <a:gd name="connsiteY2" fmla="*/ 666750 h 2775490"/>
                        <a:gd name="connsiteX3" fmla="*/ 171450 w 1784350"/>
                        <a:gd name="connsiteY3" fmla="*/ 990600 h 2775490"/>
                        <a:gd name="connsiteX4" fmla="*/ 257048 w 1784350"/>
                        <a:gd name="connsiteY4" fmla="*/ 1434758 h 2775490"/>
                        <a:gd name="connsiteX5" fmla="*/ 298450 w 1784350"/>
                        <a:gd name="connsiteY5" fmla="*/ 1581150 h 2775490"/>
                        <a:gd name="connsiteX6" fmla="*/ 381000 w 1784350"/>
                        <a:gd name="connsiteY6" fmla="*/ 1885950 h 2775490"/>
                        <a:gd name="connsiteX7" fmla="*/ 508000 w 1784350"/>
                        <a:gd name="connsiteY7" fmla="*/ 2266950 h 2775490"/>
                        <a:gd name="connsiteX8" fmla="*/ 673100 w 1784350"/>
                        <a:gd name="connsiteY8" fmla="*/ 2609850 h 2775490"/>
                        <a:gd name="connsiteX9" fmla="*/ 781050 w 1784350"/>
                        <a:gd name="connsiteY9" fmla="*/ 2730500 h 2775490"/>
                        <a:gd name="connsiteX10" fmla="*/ 889000 w 1784350"/>
                        <a:gd name="connsiteY10" fmla="*/ 2774950 h 2775490"/>
                        <a:gd name="connsiteX11" fmla="*/ 1035050 w 1784350"/>
                        <a:gd name="connsiteY11" fmla="*/ 2705100 h 2775490"/>
                        <a:gd name="connsiteX12" fmla="*/ 1219200 w 1784350"/>
                        <a:gd name="connsiteY12" fmla="*/ 2419350 h 2775490"/>
                        <a:gd name="connsiteX13" fmla="*/ 1358900 w 1784350"/>
                        <a:gd name="connsiteY13" fmla="*/ 2032000 h 2775490"/>
                        <a:gd name="connsiteX14" fmla="*/ 1460500 w 1784350"/>
                        <a:gd name="connsiteY14" fmla="*/ 1638300 h 2775490"/>
                        <a:gd name="connsiteX15" fmla="*/ 1568450 w 1784350"/>
                        <a:gd name="connsiteY15" fmla="*/ 1149350 h 2775490"/>
                        <a:gd name="connsiteX16" fmla="*/ 1663700 w 1784350"/>
                        <a:gd name="connsiteY16" fmla="*/ 660400 h 2775490"/>
                        <a:gd name="connsiteX17" fmla="*/ 1784350 w 1784350"/>
                        <a:gd name="connsiteY17" fmla="*/ 12700 h 2775490"/>
                        <a:gd name="connsiteX0" fmla="*/ 0 w 1784350"/>
                        <a:gd name="connsiteY0" fmla="*/ 0 h 2775490"/>
                        <a:gd name="connsiteX1" fmla="*/ 63500 w 1784350"/>
                        <a:gd name="connsiteY1" fmla="*/ 400050 h 2775490"/>
                        <a:gd name="connsiteX2" fmla="*/ 114300 w 1784350"/>
                        <a:gd name="connsiteY2" fmla="*/ 666750 h 2775490"/>
                        <a:gd name="connsiteX3" fmla="*/ 194310 w 1784350"/>
                        <a:gd name="connsiteY3" fmla="*/ 1021799 h 2775490"/>
                        <a:gd name="connsiteX4" fmla="*/ 257048 w 1784350"/>
                        <a:gd name="connsiteY4" fmla="*/ 1434758 h 2775490"/>
                        <a:gd name="connsiteX5" fmla="*/ 298450 w 1784350"/>
                        <a:gd name="connsiteY5" fmla="*/ 1581150 h 2775490"/>
                        <a:gd name="connsiteX6" fmla="*/ 381000 w 1784350"/>
                        <a:gd name="connsiteY6" fmla="*/ 1885950 h 2775490"/>
                        <a:gd name="connsiteX7" fmla="*/ 508000 w 1784350"/>
                        <a:gd name="connsiteY7" fmla="*/ 2266950 h 2775490"/>
                        <a:gd name="connsiteX8" fmla="*/ 673100 w 1784350"/>
                        <a:gd name="connsiteY8" fmla="*/ 2609850 h 2775490"/>
                        <a:gd name="connsiteX9" fmla="*/ 781050 w 1784350"/>
                        <a:gd name="connsiteY9" fmla="*/ 2730500 h 2775490"/>
                        <a:gd name="connsiteX10" fmla="*/ 889000 w 1784350"/>
                        <a:gd name="connsiteY10" fmla="*/ 2774950 h 2775490"/>
                        <a:gd name="connsiteX11" fmla="*/ 1035050 w 1784350"/>
                        <a:gd name="connsiteY11" fmla="*/ 2705100 h 2775490"/>
                        <a:gd name="connsiteX12" fmla="*/ 1219200 w 1784350"/>
                        <a:gd name="connsiteY12" fmla="*/ 2419350 h 2775490"/>
                        <a:gd name="connsiteX13" fmla="*/ 1358900 w 1784350"/>
                        <a:gd name="connsiteY13" fmla="*/ 2032000 h 2775490"/>
                        <a:gd name="connsiteX14" fmla="*/ 1460500 w 1784350"/>
                        <a:gd name="connsiteY14" fmla="*/ 1638300 h 2775490"/>
                        <a:gd name="connsiteX15" fmla="*/ 1568450 w 1784350"/>
                        <a:gd name="connsiteY15" fmla="*/ 1149350 h 2775490"/>
                        <a:gd name="connsiteX16" fmla="*/ 1663700 w 1784350"/>
                        <a:gd name="connsiteY16" fmla="*/ 660400 h 2775490"/>
                        <a:gd name="connsiteX17" fmla="*/ 1784350 w 1784350"/>
                        <a:gd name="connsiteY17" fmla="*/ 12700 h 2775490"/>
                        <a:gd name="connsiteX0" fmla="*/ 0 w 1784350"/>
                        <a:gd name="connsiteY0" fmla="*/ 0 h 2775490"/>
                        <a:gd name="connsiteX1" fmla="*/ 63500 w 1784350"/>
                        <a:gd name="connsiteY1" fmla="*/ 400050 h 2775490"/>
                        <a:gd name="connsiteX2" fmla="*/ 144780 w 1784350"/>
                        <a:gd name="connsiteY2" fmla="*/ 905944 h 2775490"/>
                        <a:gd name="connsiteX3" fmla="*/ 194310 w 1784350"/>
                        <a:gd name="connsiteY3" fmla="*/ 1021799 h 2775490"/>
                        <a:gd name="connsiteX4" fmla="*/ 257048 w 1784350"/>
                        <a:gd name="connsiteY4" fmla="*/ 1434758 h 2775490"/>
                        <a:gd name="connsiteX5" fmla="*/ 298450 w 1784350"/>
                        <a:gd name="connsiteY5" fmla="*/ 1581150 h 2775490"/>
                        <a:gd name="connsiteX6" fmla="*/ 381000 w 1784350"/>
                        <a:gd name="connsiteY6" fmla="*/ 1885950 h 2775490"/>
                        <a:gd name="connsiteX7" fmla="*/ 508000 w 1784350"/>
                        <a:gd name="connsiteY7" fmla="*/ 2266950 h 2775490"/>
                        <a:gd name="connsiteX8" fmla="*/ 673100 w 1784350"/>
                        <a:gd name="connsiteY8" fmla="*/ 2609850 h 2775490"/>
                        <a:gd name="connsiteX9" fmla="*/ 781050 w 1784350"/>
                        <a:gd name="connsiteY9" fmla="*/ 2730500 h 2775490"/>
                        <a:gd name="connsiteX10" fmla="*/ 889000 w 1784350"/>
                        <a:gd name="connsiteY10" fmla="*/ 2774950 h 2775490"/>
                        <a:gd name="connsiteX11" fmla="*/ 1035050 w 1784350"/>
                        <a:gd name="connsiteY11" fmla="*/ 2705100 h 2775490"/>
                        <a:gd name="connsiteX12" fmla="*/ 1219200 w 1784350"/>
                        <a:gd name="connsiteY12" fmla="*/ 2419350 h 2775490"/>
                        <a:gd name="connsiteX13" fmla="*/ 1358900 w 1784350"/>
                        <a:gd name="connsiteY13" fmla="*/ 2032000 h 2775490"/>
                        <a:gd name="connsiteX14" fmla="*/ 1460500 w 1784350"/>
                        <a:gd name="connsiteY14" fmla="*/ 1638300 h 2775490"/>
                        <a:gd name="connsiteX15" fmla="*/ 1568450 w 1784350"/>
                        <a:gd name="connsiteY15" fmla="*/ 1149350 h 2775490"/>
                        <a:gd name="connsiteX16" fmla="*/ 1663700 w 1784350"/>
                        <a:gd name="connsiteY16" fmla="*/ 660400 h 2775490"/>
                        <a:gd name="connsiteX17" fmla="*/ 1784350 w 1784350"/>
                        <a:gd name="connsiteY17" fmla="*/ 12700 h 2775490"/>
                        <a:gd name="connsiteX0" fmla="*/ 0 w 1784350"/>
                        <a:gd name="connsiteY0" fmla="*/ 0 h 2775490"/>
                        <a:gd name="connsiteX1" fmla="*/ 139700 w 1784350"/>
                        <a:gd name="connsiteY1" fmla="*/ 920039 h 2775490"/>
                        <a:gd name="connsiteX2" fmla="*/ 144780 w 1784350"/>
                        <a:gd name="connsiteY2" fmla="*/ 905944 h 2775490"/>
                        <a:gd name="connsiteX3" fmla="*/ 194310 w 1784350"/>
                        <a:gd name="connsiteY3" fmla="*/ 1021799 h 2775490"/>
                        <a:gd name="connsiteX4" fmla="*/ 257048 w 1784350"/>
                        <a:gd name="connsiteY4" fmla="*/ 1434758 h 2775490"/>
                        <a:gd name="connsiteX5" fmla="*/ 298450 w 1784350"/>
                        <a:gd name="connsiteY5" fmla="*/ 1581150 h 2775490"/>
                        <a:gd name="connsiteX6" fmla="*/ 381000 w 1784350"/>
                        <a:gd name="connsiteY6" fmla="*/ 1885950 h 2775490"/>
                        <a:gd name="connsiteX7" fmla="*/ 508000 w 1784350"/>
                        <a:gd name="connsiteY7" fmla="*/ 2266950 h 2775490"/>
                        <a:gd name="connsiteX8" fmla="*/ 673100 w 1784350"/>
                        <a:gd name="connsiteY8" fmla="*/ 2609850 h 2775490"/>
                        <a:gd name="connsiteX9" fmla="*/ 781050 w 1784350"/>
                        <a:gd name="connsiteY9" fmla="*/ 2730500 h 2775490"/>
                        <a:gd name="connsiteX10" fmla="*/ 889000 w 1784350"/>
                        <a:gd name="connsiteY10" fmla="*/ 2774950 h 2775490"/>
                        <a:gd name="connsiteX11" fmla="*/ 1035050 w 1784350"/>
                        <a:gd name="connsiteY11" fmla="*/ 2705100 h 2775490"/>
                        <a:gd name="connsiteX12" fmla="*/ 1219200 w 1784350"/>
                        <a:gd name="connsiteY12" fmla="*/ 2419350 h 2775490"/>
                        <a:gd name="connsiteX13" fmla="*/ 1358900 w 1784350"/>
                        <a:gd name="connsiteY13" fmla="*/ 2032000 h 2775490"/>
                        <a:gd name="connsiteX14" fmla="*/ 1460500 w 1784350"/>
                        <a:gd name="connsiteY14" fmla="*/ 1638300 h 2775490"/>
                        <a:gd name="connsiteX15" fmla="*/ 1568450 w 1784350"/>
                        <a:gd name="connsiteY15" fmla="*/ 1149350 h 2775490"/>
                        <a:gd name="connsiteX16" fmla="*/ 1663700 w 1784350"/>
                        <a:gd name="connsiteY16" fmla="*/ 660400 h 2775490"/>
                        <a:gd name="connsiteX17" fmla="*/ 1784350 w 1784350"/>
                        <a:gd name="connsiteY17" fmla="*/ 12700 h 2775490"/>
                        <a:gd name="connsiteX0" fmla="*/ 5966 w 1645536"/>
                        <a:gd name="connsiteY0" fmla="*/ 892081 h 2762791"/>
                        <a:gd name="connsiteX1" fmla="*/ 886 w 1645536"/>
                        <a:gd name="connsiteY1" fmla="*/ 907340 h 2762791"/>
                        <a:gd name="connsiteX2" fmla="*/ 5966 w 1645536"/>
                        <a:gd name="connsiteY2" fmla="*/ 893245 h 2762791"/>
                        <a:gd name="connsiteX3" fmla="*/ 55496 w 1645536"/>
                        <a:gd name="connsiteY3" fmla="*/ 1009100 h 2762791"/>
                        <a:gd name="connsiteX4" fmla="*/ 118234 w 1645536"/>
                        <a:gd name="connsiteY4" fmla="*/ 1422059 h 2762791"/>
                        <a:gd name="connsiteX5" fmla="*/ 159636 w 1645536"/>
                        <a:gd name="connsiteY5" fmla="*/ 1568451 h 2762791"/>
                        <a:gd name="connsiteX6" fmla="*/ 242186 w 1645536"/>
                        <a:gd name="connsiteY6" fmla="*/ 1873251 h 2762791"/>
                        <a:gd name="connsiteX7" fmla="*/ 369186 w 1645536"/>
                        <a:gd name="connsiteY7" fmla="*/ 2254251 h 2762791"/>
                        <a:gd name="connsiteX8" fmla="*/ 534286 w 1645536"/>
                        <a:gd name="connsiteY8" fmla="*/ 2597151 h 2762791"/>
                        <a:gd name="connsiteX9" fmla="*/ 642236 w 1645536"/>
                        <a:gd name="connsiteY9" fmla="*/ 2717801 h 2762791"/>
                        <a:gd name="connsiteX10" fmla="*/ 750186 w 1645536"/>
                        <a:gd name="connsiteY10" fmla="*/ 2762251 h 2762791"/>
                        <a:gd name="connsiteX11" fmla="*/ 896236 w 1645536"/>
                        <a:gd name="connsiteY11" fmla="*/ 2692401 h 2762791"/>
                        <a:gd name="connsiteX12" fmla="*/ 1080386 w 1645536"/>
                        <a:gd name="connsiteY12" fmla="*/ 2406651 h 2762791"/>
                        <a:gd name="connsiteX13" fmla="*/ 1220086 w 1645536"/>
                        <a:gd name="connsiteY13" fmla="*/ 2019301 h 2762791"/>
                        <a:gd name="connsiteX14" fmla="*/ 1321686 w 1645536"/>
                        <a:gd name="connsiteY14" fmla="*/ 1625601 h 2762791"/>
                        <a:gd name="connsiteX15" fmla="*/ 1429636 w 1645536"/>
                        <a:gd name="connsiteY15" fmla="*/ 1136651 h 2762791"/>
                        <a:gd name="connsiteX16" fmla="*/ 1524886 w 1645536"/>
                        <a:gd name="connsiteY16" fmla="*/ 647701 h 2762791"/>
                        <a:gd name="connsiteX17" fmla="*/ 1645536 w 1645536"/>
                        <a:gd name="connsiteY17" fmla="*/ 1 h 2762791"/>
                        <a:gd name="connsiteX0" fmla="*/ 5966 w 1645536"/>
                        <a:gd name="connsiteY0" fmla="*/ 892080 h 2762790"/>
                        <a:gd name="connsiteX1" fmla="*/ 886 w 1645536"/>
                        <a:gd name="connsiteY1" fmla="*/ 907339 h 2762790"/>
                        <a:gd name="connsiteX2" fmla="*/ 5966 w 1645536"/>
                        <a:gd name="connsiteY2" fmla="*/ 893244 h 2762790"/>
                        <a:gd name="connsiteX3" fmla="*/ 55496 w 1645536"/>
                        <a:gd name="connsiteY3" fmla="*/ 1009099 h 2762790"/>
                        <a:gd name="connsiteX4" fmla="*/ 118234 w 1645536"/>
                        <a:gd name="connsiteY4" fmla="*/ 1422058 h 2762790"/>
                        <a:gd name="connsiteX5" fmla="*/ 159636 w 1645536"/>
                        <a:gd name="connsiteY5" fmla="*/ 1568450 h 2762790"/>
                        <a:gd name="connsiteX6" fmla="*/ 242186 w 1645536"/>
                        <a:gd name="connsiteY6" fmla="*/ 1873250 h 2762790"/>
                        <a:gd name="connsiteX7" fmla="*/ 369186 w 1645536"/>
                        <a:gd name="connsiteY7" fmla="*/ 2254250 h 2762790"/>
                        <a:gd name="connsiteX8" fmla="*/ 534286 w 1645536"/>
                        <a:gd name="connsiteY8" fmla="*/ 2597150 h 2762790"/>
                        <a:gd name="connsiteX9" fmla="*/ 642236 w 1645536"/>
                        <a:gd name="connsiteY9" fmla="*/ 2717800 h 2762790"/>
                        <a:gd name="connsiteX10" fmla="*/ 750186 w 1645536"/>
                        <a:gd name="connsiteY10" fmla="*/ 2762250 h 2762790"/>
                        <a:gd name="connsiteX11" fmla="*/ 896236 w 1645536"/>
                        <a:gd name="connsiteY11" fmla="*/ 2692400 h 2762790"/>
                        <a:gd name="connsiteX12" fmla="*/ 1080386 w 1645536"/>
                        <a:gd name="connsiteY12" fmla="*/ 2406650 h 2762790"/>
                        <a:gd name="connsiteX13" fmla="*/ 1220086 w 1645536"/>
                        <a:gd name="connsiteY13" fmla="*/ 2019300 h 2762790"/>
                        <a:gd name="connsiteX14" fmla="*/ 1321686 w 1645536"/>
                        <a:gd name="connsiteY14" fmla="*/ 1625600 h 2762790"/>
                        <a:gd name="connsiteX15" fmla="*/ 1361056 w 1645536"/>
                        <a:gd name="connsiteY15" fmla="*/ 1479843 h 2762790"/>
                        <a:gd name="connsiteX16" fmla="*/ 1524886 w 1645536"/>
                        <a:gd name="connsiteY16" fmla="*/ 647700 h 2762790"/>
                        <a:gd name="connsiteX17" fmla="*/ 1645536 w 1645536"/>
                        <a:gd name="connsiteY17" fmla="*/ 0 h 2762790"/>
                        <a:gd name="connsiteX0" fmla="*/ 5966 w 1645536"/>
                        <a:gd name="connsiteY0" fmla="*/ 892080 h 2762790"/>
                        <a:gd name="connsiteX1" fmla="*/ 886 w 1645536"/>
                        <a:gd name="connsiteY1" fmla="*/ 907339 h 2762790"/>
                        <a:gd name="connsiteX2" fmla="*/ 5966 w 1645536"/>
                        <a:gd name="connsiteY2" fmla="*/ 893244 h 2762790"/>
                        <a:gd name="connsiteX3" fmla="*/ 55496 w 1645536"/>
                        <a:gd name="connsiteY3" fmla="*/ 1009099 h 2762790"/>
                        <a:gd name="connsiteX4" fmla="*/ 118234 w 1645536"/>
                        <a:gd name="connsiteY4" fmla="*/ 1422058 h 2762790"/>
                        <a:gd name="connsiteX5" fmla="*/ 159636 w 1645536"/>
                        <a:gd name="connsiteY5" fmla="*/ 1568450 h 2762790"/>
                        <a:gd name="connsiteX6" fmla="*/ 242186 w 1645536"/>
                        <a:gd name="connsiteY6" fmla="*/ 1873250 h 2762790"/>
                        <a:gd name="connsiteX7" fmla="*/ 369186 w 1645536"/>
                        <a:gd name="connsiteY7" fmla="*/ 2254250 h 2762790"/>
                        <a:gd name="connsiteX8" fmla="*/ 534286 w 1645536"/>
                        <a:gd name="connsiteY8" fmla="*/ 2597150 h 2762790"/>
                        <a:gd name="connsiteX9" fmla="*/ 642236 w 1645536"/>
                        <a:gd name="connsiteY9" fmla="*/ 2717800 h 2762790"/>
                        <a:gd name="connsiteX10" fmla="*/ 750186 w 1645536"/>
                        <a:gd name="connsiteY10" fmla="*/ 2762250 h 2762790"/>
                        <a:gd name="connsiteX11" fmla="*/ 896236 w 1645536"/>
                        <a:gd name="connsiteY11" fmla="*/ 2692400 h 2762790"/>
                        <a:gd name="connsiteX12" fmla="*/ 1080386 w 1645536"/>
                        <a:gd name="connsiteY12" fmla="*/ 2406650 h 2762790"/>
                        <a:gd name="connsiteX13" fmla="*/ 1220086 w 1645536"/>
                        <a:gd name="connsiteY13" fmla="*/ 2019300 h 2762790"/>
                        <a:gd name="connsiteX14" fmla="*/ 1321686 w 1645536"/>
                        <a:gd name="connsiteY14" fmla="*/ 1625600 h 2762790"/>
                        <a:gd name="connsiteX15" fmla="*/ 1361056 w 1645536"/>
                        <a:gd name="connsiteY15" fmla="*/ 1479843 h 2762790"/>
                        <a:gd name="connsiteX16" fmla="*/ 1456306 w 1645536"/>
                        <a:gd name="connsiteY16" fmla="*/ 1022092 h 2762790"/>
                        <a:gd name="connsiteX17" fmla="*/ 1645536 w 1645536"/>
                        <a:gd name="connsiteY17" fmla="*/ 0 h 2762790"/>
                        <a:gd name="connsiteX0" fmla="*/ 5966 w 1523616"/>
                        <a:gd name="connsiteY0" fmla="*/ 3882 h 1874592"/>
                        <a:gd name="connsiteX1" fmla="*/ 886 w 1523616"/>
                        <a:gd name="connsiteY1" fmla="*/ 19141 h 1874592"/>
                        <a:gd name="connsiteX2" fmla="*/ 5966 w 1523616"/>
                        <a:gd name="connsiteY2" fmla="*/ 5046 h 1874592"/>
                        <a:gd name="connsiteX3" fmla="*/ 55496 w 1523616"/>
                        <a:gd name="connsiteY3" fmla="*/ 120901 h 1874592"/>
                        <a:gd name="connsiteX4" fmla="*/ 118234 w 1523616"/>
                        <a:gd name="connsiteY4" fmla="*/ 533860 h 1874592"/>
                        <a:gd name="connsiteX5" fmla="*/ 159636 w 1523616"/>
                        <a:gd name="connsiteY5" fmla="*/ 680252 h 1874592"/>
                        <a:gd name="connsiteX6" fmla="*/ 242186 w 1523616"/>
                        <a:gd name="connsiteY6" fmla="*/ 985052 h 1874592"/>
                        <a:gd name="connsiteX7" fmla="*/ 369186 w 1523616"/>
                        <a:gd name="connsiteY7" fmla="*/ 1366052 h 1874592"/>
                        <a:gd name="connsiteX8" fmla="*/ 534286 w 1523616"/>
                        <a:gd name="connsiteY8" fmla="*/ 1708952 h 1874592"/>
                        <a:gd name="connsiteX9" fmla="*/ 642236 w 1523616"/>
                        <a:gd name="connsiteY9" fmla="*/ 1829602 h 1874592"/>
                        <a:gd name="connsiteX10" fmla="*/ 750186 w 1523616"/>
                        <a:gd name="connsiteY10" fmla="*/ 1874052 h 1874592"/>
                        <a:gd name="connsiteX11" fmla="*/ 896236 w 1523616"/>
                        <a:gd name="connsiteY11" fmla="*/ 1804202 h 1874592"/>
                        <a:gd name="connsiteX12" fmla="*/ 1080386 w 1523616"/>
                        <a:gd name="connsiteY12" fmla="*/ 1518452 h 1874592"/>
                        <a:gd name="connsiteX13" fmla="*/ 1220086 w 1523616"/>
                        <a:gd name="connsiteY13" fmla="*/ 1131102 h 1874592"/>
                        <a:gd name="connsiteX14" fmla="*/ 1321686 w 1523616"/>
                        <a:gd name="connsiteY14" fmla="*/ 737402 h 1874592"/>
                        <a:gd name="connsiteX15" fmla="*/ 1361056 w 1523616"/>
                        <a:gd name="connsiteY15" fmla="*/ 591645 h 1874592"/>
                        <a:gd name="connsiteX16" fmla="*/ 1456306 w 1523616"/>
                        <a:gd name="connsiteY16" fmla="*/ 133894 h 1874592"/>
                        <a:gd name="connsiteX17" fmla="*/ 1523616 w 1523616"/>
                        <a:gd name="connsiteY17" fmla="*/ 16582 h 1874592"/>
                        <a:gd name="connsiteX0" fmla="*/ 5966 w 1523616"/>
                        <a:gd name="connsiteY0" fmla="*/ 3882 h 1874592"/>
                        <a:gd name="connsiteX1" fmla="*/ 886 w 1523616"/>
                        <a:gd name="connsiteY1" fmla="*/ 19141 h 1874592"/>
                        <a:gd name="connsiteX2" fmla="*/ 5966 w 1523616"/>
                        <a:gd name="connsiteY2" fmla="*/ 5046 h 1874592"/>
                        <a:gd name="connsiteX3" fmla="*/ 55496 w 1523616"/>
                        <a:gd name="connsiteY3" fmla="*/ 120901 h 1874592"/>
                        <a:gd name="connsiteX4" fmla="*/ 118234 w 1523616"/>
                        <a:gd name="connsiteY4" fmla="*/ 533860 h 1874592"/>
                        <a:gd name="connsiteX5" fmla="*/ 159636 w 1523616"/>
                        <a:gd name="connsiteY5" fmla="*/ 680252 h 1874592"/>
                        <a:gd name="connsiteX6" fmla="*/ 242186 w 1523616"/>
                        <a:gd name="connsiteY6" fmla="*/ 985052 h 1874592"/>
                        <a:gd name="connsiteX7" fmla="*/ 369186 w 1523616"/>
                        <a:gd name="connsiteY7" fmla="*/ 1366052 h 1874592"/>
                        <a:gd name="connsiteX8" fmla="*/ 534286 w 1523616"/>
                        <a:gd name="connsiteY8" fmla="*/ 1708952 h 1874592"/>
                        <a:gd name="connsiteX9" fmla="*/ 642236 w 1523616"/>
                        <a:gd name="connsiteY9" fmla="*/ 1829602 h 1874592"/>
                        <a:gd name="connsiteX10" fmla="*/ 750186 w 1523616"/>
                        <a:gd name="connsiteY10" fmla="*/ 1874052 h 1874592"/>
                        <a:gd name="connsiteX11" fmla="*/ 896236 w 1523616"/>
                        <a:gd name="connsiteY11" fmla="*/ 1804202 h 1874592"/>
                        <a:gd name="connsiteX12" fmla="*/ 1080386 w 1523616"/>
                        <a:gd name="connsiteY12" fmla="*/ 1518452 h 1874592"/>
                        <a:gd name="connsiteX13" fmla="*/ 1220086 w 1523616"/>
                        <a:gd name="connsiteY13" fmla="*/ 1131102 h 1874592"/>
                        <a:gd name="connsiteX14" fmla="*/ 1321686 w 1523616"/>
                        <a:gd name="connsiteY14" fmla="*/ 737402 h 1874592"/>
                        <a:gd name="connsiteX15" fmla="*/ 1361056 w 1523616"/>
                        <a:gd name="connsiteY15" fmla="*/ 591645 h 1874592"/>
                        <a:gd name="connsiteX16" fmla="*/ 1425826 w 1523616"/>
                        <a:gd name="connsiteY16" fmla="*/ 331489 h 1874592"/>
                        <a:gd name="connsiteX17" fmla="*/ 1523616 w 1523616"/>
                        <a:gd name="connsiteY17" fmla="*/ 16582 h 1874592"/>
                        <a:gd name="connsiteX0" fmla="*/ 5966 w 1523616"/>
                        <a:gd name="connsiteY0" fmla="*/ 3882 h 1874592"/>
                        <a:gd name="connsiteX1" fmla="*/ 886 w 1523616"/>
                        <a:gd name="connsiteY1" fmla="*/ 19141 h 1874592"/>
                        <a:gd name="connsiteX2" fmla="*/ 5966 w 1523616"/>
                        <a:gd name="connsiteY2" fmla="*/ 5046 h 1874592"/>
                        <a:gd name="connsiteX3" fmla="*/ 55496 w 1523616"/>
                        <a:gd name="connsiteY3" fmla="*/ 120901 h 1874592"/>
                        <a:gd name="connsiteX4" fmla="*/ 118234 w 1523616"/>
                        <a:gd name="connsiteY4" fmla="*/ 533860 h 1874592"/>
                        <a:gd name="connsiteX5" fmla="*/ 159636 w 1523616"/>
                        <a:gd name="connsiteY5" fmla="*/ 680252 h 1874592"/>
                        <a:gd name="connsiteX6" fmla="*/ 242186 w 1523616"/>
                        <a:gd name="connsiteY6" fmla="*/ 985052 h 1874592"/>
                        <a:gd name="connsiteX7" fmla="*/ 369186 w 1523616"/>
                        <a:gd name="connsiteY7" fmla="*/ 1366052 h 1874592"/>
                        <a:gd name="connsiteX8" fmla="*/ 534286 w 1523616"/>
                        <a:gd name="connsiteY8" fmla="*/ 1708952 h 1874592"/>
                        <a:gd name="connsiteX9" fmla="*/ 642236 w 1523616"/>
                        <a:gd name="connsiteY9" fmla="*/ 1829602 h 1874592"/>
                        <a:gd name="connsiteX10" fmla="*/ 750186 w 1523616"/>
                        <a:gd name="connsiteY10" fmla="*/ 1874052 h 1874592"/>
                        <a:gd name="connsiteX11" fmla="*/ 896236 w 1523616"/>
                        <a:gd name="connsiteY11" fmla="*/ 1804202 h 1874592"/>
                        <a:gd name="connsiteX12" fmla="*/ 1080386 w 1523616"/>
                        <a:gd name="connsiteY12" fmla="*/ 1518452 h 1874592"/>
                        <a:gd name="connsiteX13" fmla="*/ 1220086 w 1523616"/>
                        <a:gd name="connsiteY13" fmla="*/ 1131102 h 1874592"/>
                        <a:gd name="connsiteX14" fmla="*/ 1321686 w 1523616"/>
                        <a:gd name="connsiteY14" fmla="*/ 737402 h 1874592"/>
                        <a:gd name="connsiteX15" fmla="*/ 1361056 w 1523616"/>
                        <a:gd name="connsiteY15" fmla="*/ 591645 h 1874592"/>
                        <a:gd name="connsiteX16" fmla="*/ 1425826 w 1523616"/>
                        <a:gd name="connsiteY16" fmla="*/ 331489 h 1874592"/>
                        <a:gd name="connsiteX17" fmla="*/ 1523616 w 1523616"/>
                        <a:gd name="connsiteY17" fmla="*/ 16582 h 1874592"/>
                        <a:gd name="connsiteX0" fmla="*/ 5966 w 1523616"/>
                        <a:gd name="connsiteY0" fmla="*/ 3882 h 1874592"/>
                        <a:gd name="connsiteX1" fmla="*/ 886 w 1523616"/>
                        <a:gd name="connsiteY1" fmla="*/ 19141 h 1874592"/>
                        <a:gd name="connsiteX2" fmla="*/ 5966 w 1523616"/>
                        <a:gd name="connsiteY2" fmla="*/ 5046 h 1874592"/>
                        <a:gd name="connsiteX3" fmla="*/ 55496 w 1523616"/>
                        <a:gd name="connsiteY3" fmla="*/ 120901 h 1874592"/>
                        <a:gd name="connsiteX4" fmla="*/ 118234 w 1523616"/>
                        <a:gd name="connsiteY4" fmla="*/ 533860 h 1874592"/>
                        <a:gd name="connsiteX5" fmla="*/ 159636 w 1523616"/>
                        <a:gd name="connsiteY5" fmla="*/ 680252 h 1874592"/>
                        <a:gd name="connsiteX6" fmla="*/ 242186 w 1523616"/>
                        <a:gd name="connsiteY6" fmla="*/ 985052 h 1874592"/>
                        <a:gd name="connsiteX7" fmla="*/ 369186 w 1523616"/>
                        <a:gd name="connsiteY7" fmla="*/ 1366052 h 1874592"/>
                        <a:gd name="connsiteX8" fmla="*/ 534286 w 1523616"/>
                        <a:gd name="connsiteY8" fmla="*/ 1708952 h 1874592"/>
                        <a:gd name="connsiteX9" fmla="*/ 642236 w 1523616"/>
                        <a:gd name="connsiteY9" fmla="*/ 1829602 h 1874592"/>
                        <a:gd name="connsiteX10" fmla="*/ 750186 w 1523616"/>
                        <a:gd name="connsiteY10" fmla="*/ 1874052 h 1874592"/>
                        <a:gd name="connsiteX11" fmla="*/ 896236 w 1523616"/>
                        <a:gd name="connsiteY11" fmla="*/ 1804202 h 1874592"/>
                        <a:gd name="connsiteX12" fmla="*/ 1080386 w 1523616"/>
                        <a:gd name="connsiteY12" fmla="*/ 1518452 h 1874592"/>
                        <a:gd name="connsiteX13" fmla="*/ 1220086 w 1523616"/>
                        <a:gd name="connsiteY13" fmla="*/ 1131102 h 1874592"/>
                        <a:gd name="connsiteX14" fmla="*/ 1321686 w 1523616"/>
                        <a:gd name="connsiteY14" fmla="*/ 737402 h 1874592"/>
                        <a:gd name="connsiteX15" fmla="*/ 1361056 w 1523616"/>
                        <a:gd name="connsiteY15" fmla="*/ 591645 h 1874592"/>
                        <a:gd name="connsiteX16" fmla="*/ 1463926 w 1523616"/>
                        <a:gd name="connsiteY16" fmla="*/ 165093 h 1874592"/>
                        <a:gd name="connsiteX17" fmla="*/ 1523616 w 1523616"/>
                        <a:gd name="connsiteY17" fmla="*/ 16582 h 1874592"/>
                        <a:gd name="connsiteX0" fmla="*/ 5966 w 1523616"/>
                        <a:gd name="connsiteY0" fmla="*/ 3882 h 1874592"/>
                        <a:gd name="connsiteX1" fmla="*/ 886 w 1523616"/>
                        <a:gd name="connsiteY1" fmla="*/ 19141 h 1874592"/>
                        <a:gd name="connsiteX2" fmla="*/ 5966 w 1523616"/>
                        <a:gd name="connsiteY2" fmla="*/ 5046 h 1874592"/>
                        <a:gd name="connsiteX3" fmla="*/ 55496 w 1523616"/>
                        <a:gd name="connsiteY3" fmla="*/ 120901 h 1874592"/>
                        <a:gd name="connsiteX4" fmla="*/ 118234 w 1523616"/>
                        <a:gd name="connsiteY4" fmla="*/ 533860 h 1874592"/>
                        <a:gd name="connsiteX5" fmla="*/ 159636 w 1523616"/>
                        <a:gd name="connsiteY5" fmla="*/ 680252 h 1874592"/>
                        <a:gd name="connsiteX6" fmla="*/ 242186 w 1523616"/>
                        <a:gd name="connsiteY6" fmla="*/ 985052 h 1874592"/>
                        <a:gd name="connsiteX7" fmla="*/ 369186 w 1523616"/>
                        <a:gd name="connsiteY7" fmla="*/ 1366052 h 1874592"/>
                        <a:gd name="connsiteX8" fmla="*/ 534286 w 1523616"/>
                        <a:gd name="connsiteY8" fmla="*/ 1708952 h 1874592"/>
                        <a:gd name="connsiteX9" fmla="*/ 642236 w 1523616"/>
                        <a:gd name="connsiteY9" fmla="*/ 1829602 h 1874592"/>
                        <a:gd name="connsiteX10" fmla="*/ 750186 w 1523616"/>
                        <a:gd name="connsiteY10" fmla="*/ 1874052 h 1874592"/>
                        <a:gd name="connsiteX11" fmla="*/ 896236 w 1523616"/>
                        <a:gd name="connsiteY11" fmla="*/ 1804202 h 1874592"/>
                        <a:gd name="connsiteX12" fmla="*/ 1080386 w 1523616"/>
                        <a:gd name="connsiteY12" fmla="*/ 1518452 h 1874592"/>
                        <a:gd name="connsiteX13" fmla="*/ 1220086 w 1523616"/>
                        <a:gd name="connsiteY13" fmla="*/ 1131102 h 1874592"/>
                        <a:gd name="connsiteX14" fmla="*/ 1321686 w 1523616"/>
                        <a:gd name="connsiteY14" fmla="*/ 737402 h 1874592"/>
                        <a:gd name="connsiteX15" fmla="*/ 1429636 w 1523616"/>
                        <a:gd name="connsiteY15" fmla="*/ 310851 h 1874592"/>
                        <a:gd name="connsiteX16" fmla="*/ 1463926 w 1523616"/>
                        <a:gd name="connsiteY16" fmla="*/ 165093 h 1874592"/>
                        <a:gd name="connsiteX17" fmla="*/ 1523616 w 1523616"/>
                        <a:gd name="connsiteY17" fmla="*/ 16582 h 1874592"/>
                        <a:gd name="connsiteX0" fmla="*/ 5966 w 1531236"/>
                        <a:gd name="connsiteY0" fmla="*/ 3882 h 1874592"/>
                        <a:gd name="connsiteX1" fmla="*/ 886 w 1531236"/>
                        <a:gd name="connsiteY1" fmla="*/ 19141 h 1874592"/>
                        <a:gd name="connsiteX2" fmla="*/ 5966 w 1531236"/>
                        <a:gd name="connsiteY2" fmla="*/ 5046 h 1874592"/>
                        <a:gd name="connsiteX3" fmla="*/ 55496 w 1531236"/>
                        <a:gd name="connsiteY3" fmla="*/ 120901 h 1874592"/>
                        <a:gd name="connsiteX4" fmla="*/ 118234 w 1531236"/>
                        <a:gd name="connsiteY4" fmla="*/ 533860 h 1874592"/>
                        <a:gd name="connsiteX5" fmla="*/ 159636 w 1531236"/>
                        <a:gd name="connsiteY5" fmla="*/ 680252 h 1874592"/>
                        <a:gd name="connsiteX6" fmla="*/ 242186 w 1531236"/>
                        <a:gd name="connsiteY6" fmla="*/ 985052 h 1874592"/>
                        <a:gd name="connsiteX7" fmla="*/ 369186 w 1531236"/>
                        <a:gd name="connsiteY7" fmla="*/ 1366052 h 1874592"/>
                        <a:gd name="connsiteX8" fmla="*/ 534286 w 1531236"/>
                        <a:gd name="connsiteY8" fmla="*/ 1708952 h 1874592"/>
                        <a:gd name="connsiteX9" fmla="*/ 642236 w 1531236"/>
                        <a:gd name="connsiteY9" fmla="*/ 1829602 h 1874592"/>
                        <a:gd name="connsiteX10" fmla="*/ 750186 w 1531236"/>
                        <a:gd name="connsiteY10" fmla="*/ 1874052 h 1874592"/>
                        <a:gd name="connsiteX11" fmla="*/ 896236 w 1531236"/>
                        <a:gd name="connsiteY11" fmla="*/ 1804202 h 1874592"/>
                        <a:gd name="connsiteX12" fmla="*/ 1080386 w 1531236"/>
                        <a:gd name="connsiteY12" fmla="*/ 1518452 h 1874592"/>
                        <a:gd name="connsiteX13" fmla="*/ 1220086 w 1531236"/>
                        <a:gd name="connsiteY13" fmla="*/ 1131102 h 1874592"/>
                        <a:gd name="connsiteX14" fmla="*/ 1321686 w 1531236"/>
                        <a:gd name="connsiteY14" fmla="*/ 737402 h 1874592"/>
                        <a:gd name="connsiteX15" fmla="*/ 1429636 w 1531236"/>
                        <a:gd name="connsiteY15" fmla="*/ 310851 h 1874592"/>
                        <a:gd name="connsiteX16" fmla="*/ 1463926 w 1531236"/>
                        <a:gd name="connsiteY16" fmla="*/ 165093 h 1874592"/>
                        <a:gd name="connsiteX17" fmla="*/ 1531236 w 1531236"/>
                        <a:gd name="connsiteY17" fmla="*/ 68581 h 1874592"/>
                        <a:gd name="connsiteX0" fmla="*/ 5966 w 1531236"/>
                        <a:gd name="connsiteY0" fmla="*/ 3882 h 1874592"/>
                        <a:gd name="connsiteX1" fmla="*/ 886 w 1531236"/>
                        <a:gd name="connsiteY1" fmla="*/ 19141 h 1874592"/>
                        <a:gd name="connsiteX2" fmla="*/ 5966 w 1531236"/>
                        <a:gd name="connsiteY2" fmla="*/ 5046 h 1874592"/>
                        <a:gd name="connsiteX3" fmla="*/ 55496 w 1531236"/>
                        <a:gd name="connsiteY3" fmla="*/ 120901 h 1874592"/>
                        <a:gd name="connsiteX4" fmla="*/ 118234 w 1531236"/>
                        <a:gd name="connsiteY4" fmla="*/ 533860 h 1874592"/>
                        <a:gd name="connsiteX5" fmla="*/ 159636 w 1531236"/>
                        <a:gd name="connsiteY5" fmla="*/ 680252 h 1874592"/>
                        <a:gd name="connsiteX6" fmla="*/ 242186 w 1531236"/>
                        <a:gd name="connsiteY6" fmla="*/ 985052 h 1874592"/>
                        <a:gd name="connsiteX7" fmla="*/ 369186 w 1531236"/>
                        <a:gd name="connsiteY7" fmla="*/ 1366052 h 1874592"/>
                        <a:gd name="connsiteX8" fmla="*/ 534286 w 1531236"/>
                        <a:gd name="connsiteY8" fmla="*/ 1708952 h 1874592"/>
                        <a:gd name="connsiteX9" fmla="*/ 642236 w 1531236"/>
                        <a:gd name="connsiteY9" fmla="*/ 1829602 h 1874592"/>
                        <a:gd name="connsiteX10" fmla="*/ 750186 w 1531236"/>
                        <a:gd name="connsiteY10" fmla="*/ 1874052 h 1874592"/>
                        <a:gd name="connsiteX11" fmla="*/ 896236 w 1531236"/>
                        <a:gd name="connsiteY11" fmla="*/ 1804202 h 1874592"/>
                        <a:gd name="connsiteX12" fmla="*/ 1080386 w 1531236"/>
                        <a:gd name="connsiteY12" fmla="*/ 1518452 h 1874592"/>
                        <a:gd name="connsiteX13" fmla="*/ 1220086 w 1531236"/>
                        <a:gd name="connsiteY13" fmla="*/ 1131102 h 1874592"/>
                        <a:gd name="connsiteX14" fmla="*/ 1321686 w 1531236"/>
                        <a:gd name="connsiteY14" fmla="*/ 737402 h 1874592"/>
                        <a:gd name="connsiteX15" fmla="*/ 1429636 w 1531236"/>
                        <a:gd name="connsiteY15" fmla="*/ 310851 h 1874592"/>
                        <a:gd name="connsiteX16" fmla="*/ 1463926 w 1531236"/>
                        <a:gd name="connsiteY16" fmla="*/ 165093 h 1874592"/>
                        <a:gd name="connsiteX17" fmla="*/ 1531236 w 1531236"/>
                        <a:gd name="connsiteY17" fmla="*/ 26982 h 1874592"/>
                        <a:gd name="connsiteX0" fmla="*/ 5966 w 1531236"/>
                        <a:gd name="connsiteY0" fmla="*/ 3882 h 1874592"/>
                        <a:gd name="connsiteX1" fmla="*/ 886 w 1531236"/>
                        <a:gd name="connsiteY1" fmla="*/ 19141 h 1874592"/>
                        <a:gd name="connsiteX2" fmla="*/ 5966 w 1531236"/>
                        <a:gd name="connsiteY2" fmla="*/ 5046 h 1874592"/>
                        <a:gd name="connsiteX3" fmla="*/ 55496 w 1531236"/>
                        <a:gd name="connsiteY3" fmla="*/ 120901 h 1874592"/>
                        <a:gd name="connsiteX4" fmla="*/ 118234 w 1531236"/>
                        <a:gd name="connsiteY4" fmla="*/ 533860 h 1874592"/>
                        <a:gd name="connsiteX5" fmla="*/ 159636 w 1531236"/>
                        <a:gd name="connsiteY5" fmla="*/ 680252 h 1874592"/>
                        <a:gd name="connsiteX6" fmla="*/ 242186 w 1531236"/>
                        <a:gd name="connsiteY6" fmla="*/ 985052 h 1874592"/>
                        <a:gd name="connsiteX7" fmla="*/ 369186 w 1531236"/>
                        <a:gd name="connsiteY7" fmla="*/ 1366052 h 1874592"/>
                        <a:gd name="connsiteX8" fmla="*/ 534286 w 1531236"/>
                        <a:gd name="connsiteY8" fmla="*/ 1708952 h 1874592"/>
                        <a:gd name="connsiteX9" fmla="*/ 642236 w 1531236"/>
                        <a:gd name="connsiteY9" fmla="*/ 1829602 h 1874592"/>
                        <a:gd name="connsiteX10" fmla="*/ 750186 w 1531236"/>
                        <a:gd name="connsiteY10" fmla="*/ 1874052 h 1874592"/>
                        <a:gd name="connsiteX11" fmla="*/ 896236 w 1531236"/>
                        <a:gd name="connsiteY11" fmla="*/ 1804202 h 1874592"/>
                        <a:gd name="connsiteX12" fmla="*/ 1080386 w 1531236"/>
                        <a:gd name="connsiteY12" fmla="*/ 1518452 h 1874592"/>
                        <a:gd name="connsiteX13" fmla="*/ 1220086 w 1531236"/>
                        <a:gd name="connsiteY13" fmla="*/ 1131102 h 1874592"/>
                        <a:gd name="connsiteX14" fmla="*/ 1321686 w 1531236"/>
                        <a:gd name="connsiteY14" fmla="*/ 737402 h 1874592"/>
                        <a:gd name="connsiteX15" fmla="*/ 1429636 w 1531236"/>
                        <a:gd name="connsiteY15" fmla="*/ 310851 h 1874592"/>
                        <a:gd name="connsiteX16" fmla="*/ 1486786 w 1531236"/>
                        <a:gd name="connsiteY16" fmla="*/ 102694 h 1874592"/>
                        <a:gd name="connsiteX17" fmla="*/ 1531236 w 1531236"/>
                        <a:gd name="connsiteY17" fmla="*/ 26982 h 187459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  <a:cxn ang="0">
                          <a:pos x="connsiteX16" y="connsiteY16"/>
                        </a:cxn>
                        <a:cxn ang="0">
                          <a:pos x="connsiteX17" y="connsiteY17"/>
                        </a:cxn>
                      </a:cxnLst>
                      <a:rect l="l" t="t" r="r" b="b"/>
                      <a:pathLst>
                        <a:path w="1531236" h="1874592">
                          <a:moveTo>
                            <a:pt x="5966" y="3882"/>
                          </a:moveTo>
                          <a:cubicBezTo>
                            <a:pt x="28191" y="148344"/>
                            <a:pt x="886" y="18947"/>
                            <a:pt x="886" y="19141"/>
                          </a:cubicBezTo>
                          <a:cubicBezTo>
                            <a:pt x="886" y="19335"/>
                            <a:pt x="-3136" y="-11914"/>
                            <a:pt x="5966" y="5046"/>
                          </a:cubicBezTo>
                          <a:cubicBezTo>
                            <a:pt x="15068" y="22006"/>
                            <a:pt x="36785" y="32765"/>
                            <a:pt x="55496" y="120901"/>
                          </a:cubicBezTo>
                          <a:cubicBezTo>
                            <a:pt x="74207" y="209037"/>
                            <a:pt x="100877" y="440635"/>
                            <a:pt x="118234" y="533860"/>
                          </a:cubicBezTo>
                          <a:cubicBezTo>
                            <a:pt x="135591" y="627085"/>
                            <a:pt x="138977" y="605053"/>
                            <a:pt x="159636" y="680252"/>
                          </a:cubicBezTo>
                          <a:cubicBezTo>
                            <a:pt x="180295" y="755451"/>
                            <a:pt x="207261" y="870752"/>
                            <a:pt x="242186" y="985052"/>
                          </a:cubicBezTo>
                          <a:cubicBezTo>
                            <a:pt x="277111" y="1099352"/>
                            <a:pt x="320503" y="1245402"/>
                            <a:pt x="369186" y="1366052"/>
                          </a:cubicBezTo>
                          <a:cubicBezTo>
                            <a:pt x="417869" y="1486702"/>
                            <a:pt x="488778" y="1631694"/>
                            <a:pt x="534286" y="1708952"/>
                          </a:cubicBezTo>
                          <a:cubicBezTo>
                            <a:pt x="579794" y="1786210"/>
                            <a:pt x="606253" y="1802085"/>
                            <a:pt x="642236" y="1829602"/>
                          </a:cubicBezTo>
                          <a:cubicBezTo>
                            <a:pt x="678219" y="1857119"/>
                            <a:pt x="707853" y="1878285"/>
                            <a:pt x="750186" y="1874052"/>
                          </a:cubicBezTo>
                          <a:cubicBezTo>
                            <a:pt x="792519" y="1869819"/>
                            <a:pt x="841203" y="1863469"/>
                            <a:pt x="896236" y="1804202"/>
                          </a:cubicBezTo>
                          <a:cubicBezTo>
                            <a:pt x="951269" y="1744935"/>
                            <a:pt x="1026411" y="1630635"/>
                            <a:pt x="1080386" y="1518452"/>
                          </a:cubicBezTo>
                          <a:cubicBezTo>
                            <a:pt x="1134361" y="1406269"/>
                            <a:pt x="1179869" y="1261277"/>
                            <a:pt x="1220086" y="1131102"/>
                          </a:cubicBezTo>
                          <a:cubicBezTo>
                            <a:pt x="1260303" y="1000927"/>
                            <a:pt x="1286761" y="874110"/>
                            <a:pt x="1321686" y="737402"/>
                          </a:cubicBezTo>
                          <a:cubicBezTo>
                            <a:pt x="1356611" y="600694"/>
                            <a:pt x="1402119" y="416636"/>
                            <a:pt x="1429636" y="310851"/>
                          </a:cubicBezTo>
                          <a:cubicBezTo>
                            <a:pt x="1457153" y="205066"/>
                            <a:pt x="1450803" y="292136"/>
                            <a:pt x="1486786" y="102694"/>
                          </a:cubicBezTo>
                          <a:cubicBezTo>
                            <a:pt x="1530389" y="-138747"/>
                            <a:pt x="1488902" y="256111"/>
                            <a:pt x="1531236" y="26982"/>
                          </a:cubicBezTo>
                        </a:path>
                      </a:pathLst>
                    </a:custGeom>
                    <a:ln w="28575">
                      <a:solidFill>
                        <a:schemeClr val="accent3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i-FI"/>
                    </a:p>
                  </p:txBody>
                </p:sp>
                <p:cxnSp>
                  <p:nvCxnSpPr>
                    <p:cNvPr id="43" name="Straight Arrow Connector 42"/>
                    <p:cNvCxnSpPr/>
                    <p:nvPr/>
                  </p:nvCxnSpPr>
                  <p:spPr>
                    <a:xfrm>
                      <a:off x="5839326" y="3866147"/>
                      <a:ext cx="296099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Straight Connector 43"/>
                    <p:cNvCxnSpPr/>
                    <p:nvPr/>
                  </p:nvCxnSpPr>
                  <p:spPr>
                    <a:xfrm>
                      <a:off x="6609411" y="1545557"/>
                      <a:ext cx="64106" cy="230454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Straight Connector 44"/>
                    <p:cNvCxnSpPr/>
                    <p:nvPr/>
                  </p:nvCxnSpPr>
                  <p:spPr>
                    <a:xfrm>
                      <a:off x="8116078" y="1561600"/>
                      <a:ext cx="64106" cy="2304548"/>
                    </a:xfrm>
                    <a:prstGeom prst="line">
                      <a:avLst/>
                    </a:prstGeom>
                    <a:ln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6" name="Straight Arrow Connector 45"/>
                    <p:cNvCxnSpPr/>
                    <p:nvPr/>
                  </p:nvCxnSpPr>
                  <p:spPr>
                    <a:xfrm flipV="1">
                      <a:off x="6601493" y="2306799"/>
                      <a:ext cx="1549400" cy="4652"/>
                    </a:xfrm>
                    <a:prstGeom prst="straightConnector1">
                      <a:avLst/>
                    </a:prstGeom>
                    <a:ln w="28575">
                      <a:solidFill>
                        <a:schemeClr val="tx1"/>
                      </a:solidFill>
                      <a:headEnd type="none" w="med" len="med"/>
                      <a:tailEnd type="triangl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aphicFrame>
                  <p:nvGraphicFramePr>
                    <p:cNvPr id="47" name="Object 2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227438740"/>
                        </p:ext>
                      </p:extLst>
                    </p:nvPr>
                  </p:nvGraphicFramePr>
                  <p:xfrm>
                    <a:off x="7505837" y="1157921"/>
                    <a:ext cx="674688" cy="419100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204212" name="Equation" r:id="rId17" imgW="368280" imgH="228600" progId="Equation.DSMT4">
                            <p:embed/>
                          </p:oleObj>
                        </mc:Choice>
                        <mc:Fallback>
                          <p:oleObj name="Equation" r:id="rId17" imgW="368280" imgH="228600" progId="Equation.DSMT4">
                            <p:embed/>
                            <p:pic>
                              <p:nvPicPr>
                                <p:cNvPr id="18" name="Object 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8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7505837" y="1157921"/>
                                  <a:ext cx="674688" cy="419100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cxnSp>
                  <p:nvCxnSpPr>
                    <p:cNvPr id="48" name="Straight Arrow Connector 47"/>
                    <p:cNvCxnSpPr/>
                    <p:nvPr/>
                  </p:nvCxnSpPr>
                  <p:spPr>
                    <a:xfrm rot="16200000">
                      <a:off x="5909430" y="2601227"/>
                      <a:ext cx="296099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aphicFrame>
                  <p:nvGraphicFramePr>
                    <p:cNvPr id="49" name="Object 2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061986337"/>
                        </p:ext>
                      </p:extLst>
                    </p:nvPr>
                  </p:nvGraphicFramePr>
                  <p:xfrm>
                    <a:off x="7676120" y="1887392"/>
                    <a:ext cx="301625" cy="39687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204213" name="Equation" r:id="rId19" imgW="164880" imgH="215640" progId="Equation.DSMT4">
                            <p:embed/>
                          </p:oleObj>
                        </mc:Choice>
                        <mc:Fallback>
                          <p:oleObj name="Equation" r:id="rId19" imgW="164880" imgH="215640" progId="Equation.DSMT4">
                            <p:embed/>
                            <p:pic>
                              <p:nvPicPr>
                                <p:cNvPr id="20" name="Object 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0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7676120" y="1887392"/>
                                  <a:ext cx="301625" cy="396875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50" name="Object 2"/>
                    <p:cNvGraphicFramePr>
                      <a:graphicFrameLocks noChangeAspect="1"/>
                    </p:cNvGraphicFramePr>
                    <p:nvPr>
                      <p:extLst/>
                    </p:nvPr>
                  </p:nvGraphicFramePr>
                  <p:xfrm>
                    <a:off x="7891463" y="3940175"/>
                    <a:ext cx="579437" cy="325438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204214" name="Kaava" r:id="rId21" imgW="317160" imgH="177480" progId="Equation.3">
                            <p:embed/>
                          </p:oleObj>
                        </mc:Choice>
                        <mc:Fallback>
                          <p:oleObj name="Kaava" r:id="rId21" imgW="317160" imgH="177480" progId="Equation.3">
                            <p:embed/>
                            <p:pic>
                              <p:nvPicPr>
                                <p:cNvPr id="22" name="Object 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2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7891463" y="3940175"/>
                                  <a:ext cx="579437" cy="325438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51" name="Object 2"/>
                    <p:cNvGraphicFramePr>
                      <a:graphicFrameLocks noChangeAspect="1"/>
                    </p:cNvGraphicFramePr>
                    <p:nvPr>
                      <p:extLst/>
                    </p:nvPr>
                  </p:nvGraphicFramePr>
                  <p:xfrm>
                    <a:off x="6269038" y="3968750"/>
                    <a:ext cx="788987" cy="325438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204215" name="Kaava" r:id="rId23" imgW="431640" imgH="177480" progId="Equation.3">
                            <p:embed/>
                          </p:oleObj>
                        </mc:Choice>
                        <mc:Fallback>
                          <p:oleObj name="Kaava" r:id="rId23" imgW="431640" imgH="177480" progId="Equation.3">
                            <p:embed/>
                            <p:pic>
                              <p:nvPicPr>
                                <p:cNvPr id="23" name="Object 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4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6269038" y="3968750"/>
                                  <a:ext cx="788987" cy="325438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graphicFrame>
                  <p:nvGraphicFramePr>
                    <p:cNvPr id="52" name="Object 2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367448705"/>
                        </p:ext>
                      </p:extLst>
                    </p:nvPr>
                  </p:nvGraphicFramePr>
                  <p:xfrm>
                    <a:off x="8558350" y="3532821"/>
                    <a:ext cx="231775" cy="325437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204216" name="Equation" r:id="rId25" imgW="126720" imgH="177480" progId="Equation.DSMT4">
                            <p:embed/>
                          </p:oleObj>
                        </mc:Choice>
                        <mc:Fallback>
                          <p:oleObj name="Equation" r:id="rId25" imgW="126720" imgH="177480" progId="Equation.DSMT4">
                            <p:embed/>
                            <p:pic>
                              <p:nvPicPr>
                                <p:cNvPr id="24" name="Object 2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26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8558350" y="3532821"/>
                                  <a:ext cx="231775" cy="325437"/>
                                </a:xfrm>
                                <a:prstGeom prst="rect">
                                  <a:avLst/>
                                </a:prstGeom>
                                <a:noFill/>
                                <a:extLst>
                                  <a:ext uri="{909E8E84-426E-40DD-AFC4-6F175D3DCCD1}">
                                    <a14:hiddenFill xmlns:a14="http://schemas.microsoft.com/office/drawing/2010/main">
                                      <a:solidFill>
                                        <a:srgbClr val="FFFFFF"/>
                                      </a:solidFill>
                                    </a14:hiddenFill>
                                  </a:ext>
                                </a:extLst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  <p:sp>
                <p:nvSpPr>
                  <p:cNvPr id="39" name="Freeform 38"/>
                  <p:cNvSpPr/>
                  <p:nvPr/>
                </p:nvSpPr>
                <p:spPr>
                  <a:xfrm>
                    <a:off x="8343900" y="3238500"/>
                    <a:ext cx="266700" cy="458183"/>
                  </a:xfrm>
                  <a:custGeom>
                    <a:avLst/>
                    <a:gdLst>
                      <a:gd name="connsiteX0" fmla="*/ 0 w 266700"/>
                      <a:gd name="connsiteY0" fmla="*/ 457200 h 458183"/>
                      <a:gd name="connsiteX1" fmla="*/ 91440 w 266700"/>
                      <a:gd name="connsiteY1" fmla="*/ 434340 h 458183"/>
                      <a:gd name="connsiteX2" fmla="*/ 167640 w 266700"/>
                      <a:gd name="connsiteY2" fmla="*/ 297180 h 458183"/>
                      <a:gd name="connsiteX3" fmla="*/ 266700 w 266700"/>
                      <a:gd name="connsiteY3" fmla="*/ 0 h 4581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66700" h="458183">
                        <a:moveTo>
                          <a:pt x="0" y="457200"/>
                        </a:moveTo>
                        <a:cubicBezTo>
                          <a:pt x="31750" y="459105"/>
                          <a:pt x="63500" y="461010"/>
                          <a:pt x="91440" y="434340"/>
                        </a:cubicBezTo>
                        <a:cubicBezTo>
                          <a:pt x="119380" y="407670"/>
                          <a:pt x="138430" y="369570"/>
                          <a:pt x="167640" y="297180"/>
                        </a:cubicBezTo>
                        <a:cubicBezTo>
                          <a:pt x="196850" y="224790"/>
                          <a:pt x="231775" y="112395"/>
                          <a:pt x="266700" y="0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  <p:sp>
                <p:nvSpPr>
                  <p:cNvPr id="40" name="Freeform 39"/>
                  <p:cNvSpPr/>
                  <p:nvPr/>
                </p:nvSpPr>
                <p:spPr>
                  <a:xfrm flipH="1">
                    <a:off x="6592065" y="3224989"/>
                    <a:ext cx="266700" cy="458183"/>
                  </a:xfrm>
                  <a:custGeom>
                    <a:avLst/>
                    <a:gdLst>
                      <a:gd name="connsiteX0" fmla="*/ 0 w 266700"/>
                      <a:gd name="connsiteY0" fmla="*/ 457200 h 458183"/>
                      <a:gd name="connsiteX1" fmla="*/ 91440 w 266700"/>
                      <a:gd name="connsiteY1" fmla="*/ 434340 h 458183"/>
                      <a:gd name="connsiteX2" fmla="*/ 167640 w 266700"/>
                      <a:gd name="connsiteY2" fmla="*/ 297180 h 458183"/>
                      <a:gd name="connsiteX3" fmla="*/ 266700 w 266700"/>
                      <a:gd name="connsiteY3" fmla="*/ 0 h 4581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66700" h="458183">
                        <a:moveTo>
                          <a:pt x="0" y="457200"/>
                        </a:moveTo>
                        <a:cubicBezTo>
                          <a:pt x="31750" y="459105"/>
                          <a:pt x="63500" y="461010"/>
                          <a:pt x="91440" y="434340"/>
                        </a:cubicBezTo>
                        <a:cubicBezTo>
                          <a:pt x="119380" y="407670"/>
                          <a:pt x="138430" y="369570"/>
                          <a:pt x="167640" y="297180"/>
                        </a:cubicBezTo>
                        <a:cubicBezTo>
                          <a:pt x="196850" y="224790"/>
                          <a:pt x="231775" y="112395"/>
                          <a:pt x="266700" y="0"/>
                        </a:cubicBezTo>
                      </a:path>
                    </a:pathLst>
                  </a:custGeom>
                  <a:noFill/>
                  <a:ln w="28575">
                    <a:solidFill>
                      <a:schemeClr val="accent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i-FI"/>
                  </a:p>
                </p:txBody>
              </p:sp>
              <p:graphicFrame>
                <p:nvGraphicFramePr>
                  <p:cNvPr id="41" name="Object 40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633591923"/>
                      </p:ext>
                    </p:extLst>
                  </p:nvPr>
                </p:nvGraphicFramePr>
                <p:xfrm>
                  <a:off x="5917036" y="3619837"/>
                  <a:ext cx="595312" cy="50482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4217" name="Kaava" r:id="rId27" imgW="330120" imgH="279360" progId="Equation.3">
                          <p:embed/>
                        </p:oleObj>
                      </mc:Choice>
                      <mc:Fallback>
                        <p:oleObj name="Kaava" r:id="rId27" imgW="330120" imgH="279360" progId="Equation.3">
                          <p:embed/>
                          <p:pic>
                            <p:nvPicPr>
                              <p:cNvPr id="10" name="Object 9"/>
                              <p:cNvPicPr/>
                              <p:nvPr/>
                            </p:nvPicPr>
                            <p:blipFill>
                              <a:blip r:embed="rId28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5917036" y="3619837"/>
                                <a:ext cx="595312" cy="504825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sp>
              <p:nvSpPr>
                <p:cNvPr id="53" name="TextBox 52"/>
                <p:cNvSpPr txBox="1"/>
                <p:nvPr/>
              </p:nvSpPr>
              <p:spPr>
                <a:xfrm>
                  <a:off x="5532330" y="3030512"/>
                  <a:ext cx="3466013" cy="369332"/>
                </a:xfrm>
                <a:prstGeom prst="rect">
                  <a:avLst/>
                </a:prstGeom>
                <a:noFill/>
                <a:ln w="28575">
                  <a:solidFill>
                    <a:schemeClr val="accent1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1D –hila, hilavakio = </a:t>
                  </a:r>
                  <a:r>
                    <a:rPr lang="fi-FI" i="1" dirty="0" smtClean="0"/>
                    <a:t>a, G = </a:t>
                  </a:r>
                  <a:r>
                    <a:rPr lang="en-US" dirty="0" smtClean="0"/>
                    <a:t>2</a:t>
                  </a:r>
                  <a:r>
                    <a:rPr lang="en-US" dirty="0" smtClean="0">
                      <a:latin typeface="Symbol" panose="05050102010706020507" pitchFamily="18" charset="2"/>
                    </a:rPr>
                    <a:t>p</a:t>
                  </a:r>
                  <a:r>
                    <a:rPr lang="en-US" dirty="0" smtClean="0"/>
                    <a:t>/</a:t>
                  </a:r>
                  <a:r>
                    <a:rPr lang="en-US" i="1" dirty="0" smtClean="0"/>
                    <a:t>a</a:t>
                  </a:r>
                  <a:endParaRPr lang="en-US" i="1" dirty="0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5532330" y="2647983"/>
                  <a:ext cx="11849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Esimerkki</a:t>
                  </a:r>
                  <a:endParaRPr lang="fi-FI" dirty="0"/>
                </a:p>
              </p:txBody>
            </p:sp>
          </p:grpSp>
          <p:sp>
            <p:nvSpPr>
              <p:cNvPr id="56" name="Left Brace 55"/>
              <p:cNvSpPr/>
              <p:nvPr/>
            </p:nvSpPr>
            <p:spPr>
              <a:xfrm>
                <a:off x="6412573" y="4422387"/>
                <a:ext cx="228438" cy="356015"/>
              </a:xfrm>
              <a:prstGeom prst="leftBrac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cxnSp>
          <p:nvCxnSpPr>
            <p:cNvPr id="62" name="Straight Arrow Connector 61"/>
            <p:cNvCxnSpPr/>
            <p:nvPr/>
          </p:nvCxnSpPr>
          <p:spPr>
            <a:xfrm flipV="1">
              <a:off x="4691183" y="4892230"/>
              <a:ext cx="1221817" cy="10141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896769" y="4020675"/>
              <a:ext cx="1672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Energia-aukko</a:t>
              </a:r>
              <a:endParaRPr lang="fi-FI" dirty="0"/>
            </a:p>
          </p:txBody>
        </p:sp>
        <p:cxnSp>
          <p:nvCxnSpPr>
            <p:cNvPr id="65" name="Straight Connector 64"/>
            <p:cNvCxnSpPr/>
            <p:nvPr/>
          </p:nvCxnSpPr>
          <p:spPr>
            <a:xfrm flipV="1">
              <a:off x="4976346" y="4330599"/>
              <a:ext cx="1446400" cy="3181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6688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/>
          <p:cNvSpPr/>
          <p:nvPr/>
        </p:nvSpPr>
        <p:spPr>
          <a:xfrm>
            <a:off x="92755" y="5719648"/>
            <a:ext cx="8688292" cy="987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3893820" y="6671500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8540" y="-7203"/>
            <a:ext cx="7053900" cy="60844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Melkein vapaiden elektronien malli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6304" y="506143"/>
            <a:ext cx="7083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Ominaisfunktiot energia-aukon ala- ja yläpuolella 1. </a:t>
            </a:r>
            <a:r>
              <a:rPr lang="fi-FI" dirty="0" err="1" smtClean="0"/>
              <a:t>Bv:n</a:t>
            </a:r>
            <a:r>
              <a:rPr lang="fi-FI" dirty="0" smtClean="0"/>
              <a:t> reunalla    </a:t>
            </a:r>
            <a:endParaRPr lang="fi-FI" dirty="0"/>
          </a:p>
        </p:txBody>
      </p:sp>
      <p:grpSp>
        <p:nvGrpSpPr>
          <p:cNvPr id="74" name="Group 73"/>
          <p:cNvGrpSpPr/>
          <p:nvPr/>
        </p:nvGrpSpPr>
        <p:grpSpPr>
          <a:xfrm>
            <a:off x="294026" y="1009825"/>
            <a:ext cx="8575141" cy="1058862"/>
            <a:chOff x="294026" y="1009825"/>
            <a:chExt cx="8575141" cy="1058862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0310817"/>
                </p:ext>
              </p:extLst>
            </p:nvPr>
          </p:nvGraphicFramePr>
          <p:xfrm>
            <a:off x="6164698" y="1474962"/>
            <a:ext cx="2630487" cy="593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481" name="Equation" r:id="rId3" imgW="1688760" imgH="380880" progId="Equation.DSMT4">
                    <p:embed/>
                  </p:oleObj>
                </mc:Choice>
                <mc:Fallback>
                  <p:oleObj name="Equation" r:id="rId3" imgW="1688760" imgH="380880" progId="Equation.DSMT4">
                    <p:embed/>
                    <p:pic>
                      <p:nvPicPr>
                        <p:cNvPr id="3" name="Object 2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164698" y="1474962"/>
                          <a:ext cx="2630487" cy="593725"/>
                        </a:xfrm>
                        <a:prstGeom prst="rect">
                          <a:avLst/>
                        </a:prstGeom>
                        <a:ln w="28575">
                          <a:solidFill>
                            <a:schemeClr val="accent4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1146004"/>
                </p:ext>
              </p:extLst>
            </p:nvPr>
          </p:nvGraphicFramePr>
          <p:xfrm>
            <a:off x="294026" y="1009825"/>
            <a:ext cx="1744662" cy="930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482" name="Equation" r:id="rId5" imgW="952200" imgH="507960" progId="Equation.DSMT4">
                    <p:embed/>
                  </p:oleObj>
                </mc:Choice>
                <mc:Fallback>
                  <p:oleObj name="Equation" r:id="rId5" imgW="952200" imgH="507960" progId="Equation.DSMT4">
                    <p:embed/>
                    <p:pic>
                      <p:nvPicPr>
                        <p:cNvPr id="7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026" y="1009825"/>
                          <a:ext cx="1744662" cy="93027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5403154" y="1009825"/>
              <a:ext cx="3466013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1D –hila, hilavakio = </a:t>
              </a:r>
              <a:r>
                <a:rPr lang="fi-FI" i="1" dirty="0" smtClean="0"/>
                <a:t>a, G = </a:t>
              </a:r>
              <a:r>
                <a:rPr lang="en-US" dirty="0" smtClean="0"/>
                <a:t>2</a:t>
              </a:r>
              <a:r>
                <a:rPr lang="en-US" dirty="0" smtClean="0">
                  <a:latin typeface="Symbol" panose="05050102010706020507" pitchFamily="18" charset="2"/>
                </a:rPr>
                <a:t>p</a:t>
              </a:r>
              <a:r>
                <a:rPr lang="en-US" dirty="0" smtClean="0"/>
                <a:t>/</a:t>
              </a:r>
              <a:r>
                <a:rPr lang="en-US" i="1" dirty="0" smtClean="0"/>
                <a:t>a</a:t>
              </a:r>
              <a:endParaRPr lang="en-US" i="1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4579780"/>
                </p:ext>
              </p:extLst>
            </p:nvPr>
          </p:nvGraphicFramePr>
          <p:xfrm>
            <a:off x="2675141" y="1009825"/>
            <a:ext cx="1858962" cy="474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483" name="Equation" r:id="rId7" imgW="1193760" imgH="304560" progId="Equation.DSMT4">
                    <p:embed/>
                  </p:oleObj>
                </mc:Choice>
                <mc:Fallback>
                  <p:oleObj name="Equation" r:id="rId7" imgW="1193760" imgH="30456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675141" y="1009825"/>
                          <a:ext cx="1858962" cy="474662"/>
                        </a:xfrm>
                        <a:prstGeom prst="rect">
                          <a:avLst/>
                        </a:prstGeom>
                        <a:ln w="28575">
                          <a:solidFill>
                            <a:schemeClr val="accent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Right Arrow 10"/>
            <p:cNvSpPr/>
            <p:nvPr/>
          </p:nvSpPr>
          <p:spPr>
            <a:xfrm rot="10800000" flipH="1">
              <a:off x="5667109" y="1685703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936869" y="2282214"/>
            <a:ext cx="3086144" cy="3173456"/>
            <a:chOff x="5818136" y="3411735"/>
            <a:chExt cx="3086144" cy="3173456"/>
          </a:xfrm>
        </p:grpSpPr>
        <p:grpSp>
          <p:nvGrpSpPr>
            <p:cNvPr id="15" name="Group 14"/>
            <p:cNvGrpSpPr/>
            <p:nvPr/>
          </p:nvGrpSpPr>
          <p:grpSpPr>
            <a:xfrm>
              <a:off x="5818136" y="3411735"/>
              <a:ext cx="3086144" cy="3173456"/>
              <a:chOff x="5917036" y="2690452"/>
              <a:chExt cx="3086144" cy="3173456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6042190" y="2690452"/>
                <a:ext cx="2960990" cy="3173456"/>
                <a:chOff x="5839326" y="1120732"/>
                <a:chExt cx="2960990" cy="3173456"/>
              </a:xfrm>
            </p:grpSpPr>
            <p:sp>
              <p:nvSpPr>
                <p:cNvPr id="22" name="Freeform 21"/>
                <p:cNvSpPr/>
                <p:nvPr/>
              </p:nvSpPr>
              <p:spPr>
                <a:xfrm>
                  <a:off x="6626007" y="2473871"/>
                  <a:ext cx="1531236" cy="1373529"/>
                </a:xfrm>
                <a:custGeom>
                  <a:avLst/>
                  <a:gdLst>
                    <a:gd name="connsiteX0" fmla="*/ 0 w 1784350"/>
                    <a:gd name="connsiteY0" fmla="*/ 0 h 2779183"/>
                    <a:gd name="connsiteX1" fmla="*/ 63500 w 1784350"/>
                    <a:gd name="connsiteY1" fmla="*/ 400050 h 2779183"/>
                    <a:gd name="connsiteX2" fmla="*/ 114300 w 1784350"/>
                    <a:gd name="connsiteY2" fmla="*/ 666750 h 2779183"/>
                    <a:gd name="connsiteX3" fmla="*/ 171450 w 1784350"/>
                    <a:gd name="connsiteY3" fmla="*/ 990600 h 2779183"/>
                    <a:gd name="connsiteX4" fmla="*/ 254000 w 1784350"/>
                    <a:gd name="connsiteY4" fmla="*/ 1295400 h 2779183"/>
                    <a:gd name="connsiteX5" fmla="*/ 298450 w 1784350"/>
                    <a:gd name="connsiteY5" fmla="*/ 1581150 h 2779183"/>
                    <a:gd name="connsiteX6" fmla="*/ 381000 w 1784350"/>
                    <a:gd name="connsiteY6" fmla="*/ 1885950 h 2779183"/>
                    <a:gd name="connsiteX7" fmla="*/ 508000 w 1784350"/>
                    <a:gd name="connsiteY7" fmla="*/ 2266950 h 2779183"/>
                    <a:gd name="connsiteX8" fmla="*/ 673100 w 1784350"/>
                    <a:gd name="connsiteY8" fmla="*/ 2609850 h 2779183"/>
                    <a:gd name="connsiteX9" fmla="*/ 781050 w 1784350"/>
                    <a:gd name="connsiteY9" fmla="*/ 2730500 h 2779183"/>
                    <a:gd name="connsiteX10" fmla="*/ 889000 w 1784350"/>
                    <a:gd name="connsiteY10" fmla="*/ 2774950 h 2779183"/>
                    <a:gd name="connsiteX11" fmla="*/ 1035050 w 1784350"/>
                    <a:gd name="connsiteY11" fmla="*/ 2705100 h 2779183"/>
                    <a:gd name="connsiteX12" fmla="*/ 1219200 w 1784350"/>
                    <a:gd name="connsiteY12" fmla="*/ 2419350 h 2779183"/>
                    <a:gd name="connsiteX13" fmla="*/ 1358900 w 1784350"/>
                    <a:gd name="connsiteY13" fmla="*/ 2032000 h 2779183"/>
                    <a:gd name="connsiteX14" fmla="*/ 1460500 w 1784350"/>
                    <a:gd name="connsiteY14" fmla="*/ 1638300 h 2779183"/>
                    <a:gd name="connsiteX15" fmla="*/ 1568450 w 1784350"/>
                    <a:gd name="connsiteY15" fmla="*/ 1149350 h 2779183"/>
                    <a:gd name="connsiteX16" fmla="*/ 1663700 w 1784350"/>
                    <a:gd name="connsiteY16" fmla="*/ 660400 h 2779183"/>
                    <a:gd name="connsiteX17" fmla="*/ 1784350 w 1784350"/>
                    <a:gd name="connsiteY17" fmla="*/ 12700 h 2779183"/>
                    <a:gd name="connsiteX0" fmla="*/ 0 w 1784350"/>
                    <a:gd name="connsiteY0" fmla="*/ 0 h 2775490"/>
                    <a:gd name="connsiteX1" fmla="*/ 63500 w 1784350"/>
                    <a:gd name="connsiteY1" fmla="*/ 400050 h 2775490"/>
                    <a:gd name="connsiteX2" fmla="*/ 114300 w 1784350"/>
                    <a:gd name="connsiteY2" fmla="*/ 666750 h 2775490"/>
                    <a:gd name="connsiteX3" fmla="*/ 171450 w 1784350"/>
                    <a:gd name="connsiteY3" fmla="*/ 990600 h 2775490"/>
                    <a:gd name="connsiteX4" fmla="*/ 226568 w 1784350"/>
                    <a:gd name="connsiteY4" fmla="*/ 1320360 h 2775490"/>
                    <a:gd name="connsiteX5" fmla="*/ 298450 w 1784350"/>
                    <a:gd name="connsiteY5" fmla="*/ 1581150 h 2775490"/>
                    <a:gd name="connsiteX6" fmla="*/ 381000 w 1784350"/>
                    <a:gd name="connsiteY6" fmla="*/ 1885950 h 2775490"/>
                    <a:gd name="connsiteX7" fmla="*/ 508000 w 1784350"/>
                    <a:gd name="connsiteY7" fmla="*/ 2266950 h 2775490"/>
                    <a:gd name="connsiteX8" fmla="*/ 673100 w 1784350"/>
                    <a:gd name="connsiteY8" fmla="*/ 2609850 h 2775490"/>
                    <a:gd name="connsiteX9" fmla="*/ 781050 w 1784350"/>
                    <a:gd name="connsiteY9" fmla="*/ 2730500 h 2775490"/>
                    <a:gd name="connsiteX10" fmla="*/ 889000 w 1784350"/>
                    <a:gd name="connsiteY10" fmla="*/ 2774950 h 2775490"/>
                    <a:gd name="connsiteX11" fmla="*/ 1035050 w 1784350"/>
                    <a:gd name="connsiteY11" fmla="*/ 2705100 h 2775490"/>
                    <a:gd name="connsiteX12" fmla="*/ 1219200 w 1784350"/>
                    <a:gd name="connsiteY12" fmla="*/ 2419350 h 2775490"/>
                    <a:gd name="connsiteX13" fmla="*/ 1358900 w 1784350"/>
                    <a:gd name="connsiteY13" fmla="*/ 2032000 h 2775490"/>
                    <a:gd name="connsiteX14" fmla="*/ 1460500 w 1784350"/>
                    <a:gd name="connsiteY14" fmla="*/ 1638300 h 2775490"/>
                    <a:gd name="connsiteX15" fmla="*/ 1568450 w 1784350"/>
                    <a:gd name="connsiteY15" fmla="*/ 1149350 h 2775490"/>
                    <a:gd name="connsiteX16" fmla="*/ 1663700 w 1784350"/>
                    <a:gd name="connsiteY16" fmla="*/ 660400 h 2775490"/>
                    <a:gd name="connsiteX17" fmla="*/ 1784350 w 1784350"/>
                    <a:gd name="connsiteY17" fmla="*/ 12700 h 2775490"/>
                    <a:gd name="connsiteX0" fmla="*/ 0 w 1784350"/>
                    <a:gd name="connsiteY0" fmla="*/ 0 h 2775490"/>
                    <a:gd name="connsiteX1" fmla="*/ 63500 w 1784350"/>
                    <a:gd name="connsiteY1" fmla="*/ 400050 h 2775490"/>
                    <a:gd name="connsiteX2" fmla="*/ 114300 w 1784350"/>
                    <a:gd name="connsiteY2" fmla="*/ 666750 h 2775490"/>
                    <a:gd name="connsiteX3" fmla="*/ 171450 w 1784350"/>
                    <a:gd name="connsiteY3" fmla="*/ 990600 h 2775490"/>
                    <a:gd name="connsiteX4" fmla="*/ 257048 w 1784350"/>
                    <a:gd name="connsiteY4" fmla="*/ 1434758 h 2775490"/>
                    <a:gd name="connsiteX5" fmla="*/ 298450 w 1784350"/>
                    <a:gd name="connsiteY5" fmla="*/ 1581150 h 2775490"/>
                    <a:gd name="connsiteX6" fmla="*/ 381000 w 1784350"/>
                    <a:gd name="connsiteY6" fmla="*/ 1885950 h 2775490"/>
                    <a:gd name="connsiteX7" fmla="*/ 508000 w 1784350"/>
                    <a:gd name="connsiteY7" fmla="*/ 2266950 h 2775490"/>
                    <a:gd name="connsiteX8" fmla="*/ 673100 w 1784350"/>
                    <a:gd name="connsiteY8" fmla="*/ 2609850 h 2775490"/>
                    <a:gd name="connsiteX9" fmla="*/ 781050 w 1784350"/>
                    <a:gd name="connsiteY9" fmla="*/ 2730500 h 2775490"/>
                    <a:gd name="connsiteX10" fmla="*/ 889000 w 1784350"/>
                    <a:gd name="connsiteY10" fmla="*/ 2774950 h 2775490"/>
                    <a:gd name="connsiteX11" fmla="*/ 1035050 w 1784350"/>
                    <a:gd name="connsiteY11" fmla="*/ 2705100 h 2775490"/>
                    <a:gd name="connsiteX12" fmla="*/ 1219200 w 1784350"/>
                    <a:gd name="connsiteY12" fmla="*/ 2419350 h 2775490"/>
                    <a:gd name="connsiteX13" fmla="*/ 1358900 w 1784350"/>
                    <a:gd name="connsiteY13" fmla="*/ 2032000 h 2775490"/>
                    <a:gd name="connsiteX14" fmla="*/ 1460500 w 1784350"/>
                    <a:gd name="connsiteY14" fmla="*/ 1638300 h 2775490"/>
                    <a:gd name="connsiteX15" fmla="*/ 1568450 w 1784350"/>
                    <a:gd name="connsiteY15" fmla="*/ 1149350 h 2775490"/>
                    <a:gd name="connsiteX16" fmla="*/ 1663700 w 1784350"/>
                    <a:gd name="connsiteY16" fmla="*/ 660400 h 2775490"/>
                    <a:gd name="connsiteX17" fmla="*/ 1784350 w 1784350"/>
                    <a:gd name="connsiteY17" fmla="*/ 12700 h 2775490"/>
                    <a:gd name="connsiteX0" fmla="*/ 0 w 1784350"/>
                    <a:gd name="connsiteY0" fmla="*/ 0 h 2775490"/>
                    <a:gd name="connsiteX1" fmla="*/ 63500 w 1784350"/>
                    <a:gd name="connsiteY1" fmla="*/ 400050 h 2775490"/>
                    <a:gd name="connsiteX2" fmla="*/ 114300 w 1784350"/>
                    <a:gd name="connsiteY2" fmla="*/ 666750 h 2775490"/>
                    <a:gd name="connsiteX3" fmla="*/ 194310 w 1784350"/>
                    <a:gd name="connsiteY3" fmla="*/ 1021799 h 2775490"/>
                    <a:gd name="connsiteX4" fmla="*/ 257048 w 1784350"/>
                    <a:gd name="connsiteY4" fmla="*/ 1434758 h 2775490"/>
                    <a:gd name="connsiteX5" fmla="*/ 298450 w 1784350"/>
                    <a:gd name="connsiteY5" fmla="*/ 1581150 h 2775490"/>
                    <a:gd name="connsiteX6" fmla="*/ 381000 w 1784350"/>
                    <a:gd name="connsiteY6" fmla="*/ 1885950 h 2775490"/>
                    <a:gd name="connsiteX7" fmla="*/ 508000 w 1784350"/>
                    <a:gd name="connsiteY7" fmla="*/ 2266950 h 2775490"/>
                    <a:gd name="connsiteX8" fmla="*/ 673100 w 1784350"/>
                    <a:gd name="connsiteY8" fmla="*/ 2609850 h 2775490"/>
                    <a:gd name="connsiteX9" fmla="*/ 781050 w 1784350"/>
                    <a:gd name="connsiteY9" fmla="*/ 2730500 h 2775490"/>
                    <a:gd name="connsiteX10" fmla="*/ 889000 w 1784350"/>
                    <a:gd name="connsiteY10" fmla="*/ 2774950 h 2775490"/>
                    <a:gd name="connsiteX11" fmla="*/ 1035050 w 1784350"/>
                    <a:gd name="connsiteY11" fmla="*/ 2705100 h 2775490"/>
                    <a:gd name="connsiteX12" fmla="*/ 1219200 w 1784350"/>
                    <a:gd name="connsiteY12" fmla="*/ 2419350 h 2775490"/>
                    <a:gd name="connsiteX13" fmla="*/ 1358900 w 1784350"/>
                    <a:gd name="connsiteY13" fmla="*/ 2032000 h 2775490"/>
                    <a:gd name="connsiteX14" fmla="*/ 1460500 w 1784350"/>
                    <a:gd name="connsiteY14" fmla="*/ 1638300 h 2775490"/>
                    <a:gd name="connsiteX15" fmla="*/ 1568450 w 1784350"/>
                    <a:gd name="connsiteY15" fmla="*/ 1149350 h 2775490"/>
                    <a:gd name="connsiteX16" fmla="*/ 1663700 w 1784350"/>
                    <a:gd name="connsiteY16" fmla="*/ 660400 h 2775490"/>
                    <a:gd name="connsiteX17" fmla="*/ 1784350 w 1784350"/>
                    <a:gd name="connsiteY17" fmla="*/ 12700 h 2775490"/>
                    <a:gd name="connsiteX0" fmla="*/ 0 w 1784350"/>
                    <a:gd name="connsiteY0" fmla="*/ 0 h 2775490"/>
                    <a:gd name="connsiteX1" fmla="*/ 63500 w 1784350"/>
                    <a:gd name="connsiteY1" fmla="*/ 400050 h 2775490"/>
                    <a:gd name="connsiteX2" fmla="*/ 144780 w 1784350"/>
                    <a:gd name="connsiteY2" fmla="*/ 905944 h 2775490"/>
                    <a:gd name="connsiteX3" fmla="*/ 194310 w 1784350"/>
                    <a:gd name="connsiteY3" fmla="*/ 1021799 h 2775490"/>
                    <a:gd name="connsiteX4" fmla="*/ 257048 w 1784350"/>
                    <a:gd name="connsiteY4" fmla="*/ 1434758 h 2775490"/>
                    <a:gd name="connsiteX5" fmla="*/ 298450 w 1784350"/>
                    <a:gd name="connsiteY5" fmla="*/ 1581150 h 2775490"/>
                    <a:gd name="connsiteX6" fmla="*/ 381000 w 1784350"/>
                    <a:gd name="connsiteY6" fmla="*/ 1885950 h 2775490"/>
                    <a:gd name="connsiteX7" fmla="*/ 508000 w 1784350"/>
                    <a:gd name="connsiteY7" fmla="*/ 2266950 h 2775490"/>
                    <a:gd name="connsiteX8" fmla="*/ 673100 w 1784350"/>
                    <a:gd name="connsiteY8" fmla="*/ 2609850 h 2775490"/>
                    <a:gd name="connsiteX9" fmla="*/ 781050 w 1784350"/>
                    <a:gd name="connsiteY9" fmla="*/ 2730500 h 2775490"/>
                    <a:gd name="connsiteX10" fmla="*/ 889000 w 1784350"/>
                    <a:gd name="connsiteY10" fmla="*/ 2774950 h 2775490"/>
                    <a:gd name="connsiteX11" fmla="*/ 1035050 w 1784350"/>
                    <a:gd name="connsiteY11" fmla="*/ 2705100 h 2775490"/>
                    <a:gd name="connsiteX12" fmla="*/ 1219200 w 1784350"/>
                    <a:gd name="connsiteY12" fmla="*/ 2419350 h 2775490"/>
                    <a:gd name="connsiteX13" fmla="*/ 1358900 w 1784350"/>
                    <a:gd name="connsiteY13" fmla="*/ 2032000 h 2775490"/>
                    <a:gd name="connsiteX14" fmla="*/ 1460500 w 1784350"/>
                    <a:gd name="connsiteY14" fmla="*/ 1638300 h 2775490"/>
                    <a:gd name="connsiteX15" fmla="*/ 1568450 w 1784350"/>
                    <a:gd name="connsiteY15" fmla="*/ 1149350 h 2775490"/>
                    <a:gd name="connsiteX16" fmla="*/ 1663700 w 1784350"/>
                    <a:gd name="connsiteY16" fmla="*/ 660400 h 2775490"/>
                    <a:gd name="connsiteX17" fmla="*/ 1784350 w 1784350"/>
                    <a:gd name="connsiteY17" fmla="*/ 12700 h 2775490"/>
                    <a:gd name="connsiteX0" fmla="*/ 0 w 1784350"/>
                    <a:gd name="connsiteY0" fmla="*/ 0 h 2775490"/>
                    <a:gd name="connsiteX1" fmla="*/ 139700 w 1784350"/>
                    <a:gd name="connsiteY1" fmla="*/ 920039 h 2775490"/>
                    <a:gd name="connsiteX2" fmla="*/ 144780 w 1784350"/>
                    <a:gd name="connsiteY2" fmla="*/ 905944 h 2775490"/>
                    <a:gd name="connsiteX3" fmla="*/ 194310 w 1784350"/>
                    <a:gd name="connsiteY3" fmla="*/ 1021799 h 2775490"/>
                    <a:gd name="connsiteX4" fmla="*/ 257048 w 1784350"/>
                    <a:gd name="connsiteY4" fmla="*/ 1434758 h 2775490"/>
                    <a:gd name="connsiteX5" fmla="*/ 298450 w 1784350"/>
                    <a:gd name="connsiteY5" fmla="*/ 1581150 h 2775490"/>
                    <a:gd name="connsiteX6" fmla="*/ 381000 w 1784350"/>
                    <a:gd name="connsiteY6" fmla="*/ 1885950 h 2775490"/>
                    <a:gd name="connsiteX7" fmla="*/ 508000 w 1784350"/>
                    <a:gd name="connsiteY7" fmla="*/ 2266950 h 2775490"/>
                    <a:gd name="connsiteX8" fmla="*/ 673100 w 1784350"/>
                    <a:gd name="connsiteY8" fmla="*/ 2609850 h 2775490"/>
                    <a:gd name="connsiteX9" fmla="*/ 781050 w 1784350"/>
                    <a:gd name="connsiteY9" fmla="*/ 2730500 h 2775490"/>
                    <a:gd name="connsiteX10" fmla="*/ 889000 w 1784350"/>
                    <a:gd name="connsiteY10" fmla="*/ 2774950 h 2775490"/>
                    <a:gd name="connsiteX11" fmla="*/ 1035050 w 1784350"/>
                    <a:gd name="connsiteY11" fmla="*/ 2705100 h 2775490"/>
                    <a:gd name="connsiteX12" fmla="*/ 1219200 w 1784350"/>
                    <a:gd name="connsiteY12" fmla="*/ 2419350 h 2775490"/>
                    <a:gd name="connsiteX13" fmla="*/ 1358900 w 1784350"/>
                    <a:gd name="connsiteY13" fmla="*/ 2032000 h 2775490"/>
                    <a:gd name="connsiteX14" fmla="*/ 1460500 w 1784350"/>
                    <a:gd name="connsiteY14" fmla="*/ 1638300 h 2775490"/>
                    <a:gd name="connsiteX15" fmla="*/ 1568450 w 1784350"/>
                    <a:gd name="connsiteY15" fmla="*/ 1149350 h 2775490"/>
                    <a:gd name="connsiteX16" fmla="*/ 1663700 w 1784350"/>
                    <a:gd name="connsiteY16" fmla="*/ 660400 h 2775490"/>
                    <a:gd name="connsiteX17" fmla="*/ 1784350 w 1784350"/>
                    <a:gd name="connsiteY17" fmla="*/ 12700 h 2775490"/>
                    <a:gd name="connsiteX0" fmla="*/ 5966 w 1645536"/>
                    <a:gd name="connsiteY0" fmla="*/ 892081 h 2762791"/>
                    <a:gd name="connsiteX1" fmla="*/ 886 w 1645536"/>
                    <a:gd name="connsiteY1" fmla="*/ 907340 h 2762791"/>
                    <a:gd name="connsiteX2" fmla="*/ 5966 w 1645536"/>
                    <a:gd name="connsiteY2" fmla="*/ 893245 h 2762791"/>
                    <a:gd name="connsiteX3" fmla="*/ 55496 w 1645536"/>
                    <a:gd name="connsiteY3" fmla="*/ 1009100 h 2762791"/>
                    <a:gd name="connsiteX4" fmla="*/ 118234 w 1645536"/>
                    <a:gd name="connsiteY4" fmla="*/ 1422059 h 2762791"/>
                    <a:gd name="connsiteX5" fmla="*/ 159636 w 1645536"/>
                    <a:gd name="connsiteY5" fmla="*/ 1568451 h 2762791"/>
                    <a:gd name="connsiteX6" fmla="*/ 242186 w 1645536"/>
                    <a:gd name="connsiteY6" fmla="*/ 1873251 h 2762791"/>
                    <a:gd name="connsiteX7" fmla="*/ 369186 w 1645536"/>
                    <a:gd name="connsiteY7" fmla="*/ 2254251 h 2762791"/>
                    <a:gd name="connsiteX8" fmla="*/ 534286 w 1645536"/>
                    <a:gd name="connsiteY8" fmla="*/ 2597151 h 2762791"/>
                    <a:gd name="connsiteX9" fmla="*/ 642236 w 1645536"/>
                    <a:gd name="connsiteY9" fmla="*/ 2717801 h 2762791"/>
                    <a:gd name="connsiteX10" fmla="*/ 750186 w 1645536"/>
                    <a:gd name="connsiteY10" fmla="*/ 2762251 h 2762791"/>
                    <a:gd name="connsiteX11" fmla="*/ 896236 w 1645536"/>
                    <a:gd name="connsiteY11" fmla="*/ 2692401 h 2762791"/>
                    <a:gd name="connsiteX12" fmla="*/ 1080386 w 1645536"/>
                    <a:gd name="connsiteY12" fmla="*/ 2406651 h 2762791"/>
                    <a:gd name="connsiteX13" fmla="*/ 1220086 w 1645536"/>
                    <a:gd name="connsiteY13" fmla="*/ 2019301 h 2762791"/>
                    <a:gd name="connsiteX14" fmla="*/ 1321686 w 1645536"/>
                    <a:gd name="connsiteY14" fmla="*/ 1625601 h 2762791"/>
                    <a:gd name="connsiteX15" fmla="*/ 1429636 w 1645536"/>
                    <a:gd name="connsiteY15" fmla="*/ 1136651 h 2762791"/>
                    <a:gd name="connsiteX16" fmla="*/ 1524886 w 1645536"/>
                    <a:gd name="connsiteY16" fmla="*/ 647701 h 2762791"/>
                    <a:gd name="connsiteX17" fmla="*/ 1645536 w 1645536"/>
                    <a:gd name="connsiteY17" fmla="*/ 1 h 2762791"/>
                    <a:gd name="connsiteX0" fmla="*/ 5966 w 1645536"/>
                    <a:gd name="connsiteY0" fmla="*/ 892080 h 2762790"/>
                    <a:gd name="connsiteX1" fmla="*/ 886 w 1645536"/>
                    <a:gd name="connsiteY1" fmla="*/ 907339 h 2762790"/>
                    <a:gd name="connsiteX2" fmla="*/ 5966 w 1645536"/>
                    <a:gd name="connsiteY2" fmla="*/ 893244 h 2762790"/>
                    <a:gd name="connsiteX3" fmla="*/ 55496 w 1645536"/>
                    <a:gd name="connsiteY3" fmla="*/ 1009099 h 2762790"/>
                    <a:gd name="connsiteX4" fmla="*/ 118234 w 1645536"/>
                    <a:gd name="connsiteY4" fmla="*/ 1422058 h 2762790"/>
                    <a:gd name="connsiteX5" fmla="*/ 159636 w 1645536"/>
                    <a:gd name="connsiteY5" fmla="*/ 1568450 h 2762790"/>
                    <a:gd name="connsiteX6" fmla="*/ 242186 w 1645536"/>
                    <a:gd name="connsiteY6" fmla="*/ 1873250 h 2762790"/>
                    <a:gd name="connsiteX7" fmla="*/ 369186 w 1645536"/>
                    <a:gd name="connsiteY7" fmla="*/ 2254250 h 2762790"/>
                    <a:gd name="connsiteX8" fmla="*/ 534286 w 1645536"/>
                    <a:gd name="connsiteY8" fmla="*/ 2597150 h 2762790"/>
                    <a:gd name="connsiteX9" fmla="*/ 642236 w 1645536"/>
                    <a:gd name="connsiteY9" fmla="*/ 2717800 h 2762790"/>
                    <a:gd name="connsiteX10" fmla="*/ 750186 w 1645536"/>
                    <a:gd name="connsiteY10" fmla="*/ 2762250 h 2762790"/>
                    <a:gd name="connsiteX11" fmla="*/ 896236 w 1645536"/>
                    <a:gd name="connsiteY11" fmla="*/ 2692400 h 2762790"/>
                    <a:gd name="connsiteX12" fmla="*/ 1080386 w 1645536"/>
                    <a:gd name="connsiteY12" fmla="*/ 2406650 h 2762790"/>
                    <a:gd name="connsiteX13" fmla="*/ 1220086 w 1645536"/>
                    <a:gd name="connsiteY13" fmla="*/ 2019300 h 2762790"/>
                    <a:gd name="connsiteX14" fmla="*/ 1321686 w 1645536"/>
                    <a:gd name="connsiteY14" fmla="*/ 1625600 h 2762790"/>
                    <a:gd name="connsiteX15" fmla="*/ 1361056 w 1645536"/>
                    <a:gd name="connsiteY15" fmla="*/ 1479843 h 2762790"/>
                    <a:gd name="connsiteX16" fmla="*/ 1524886 w 1645536"/>
                    <a:gd name="connsiteY16" fmla="*/ 647700 h 2762790"/>
                    <a:gd name="connsiteX17" fmla="*/ 1645536 w 1645536"/>
                    <a:gd name="connsiteY17" fmla="*/ 0 h 2762790"/>
                    <a:gd name="connsiteX0" fmla="*/ 5966 w 1645536"/>
                    <a:gd name="connsiteY0" fmla="*/ 892080 h 2762790"/>
                    <a:gd name="connsiteX1" fmla="*/ 886 w 1645536"/>
                    <a:gd name="connsiteY1" fmla="*/ 907339 h 2762790"/>
                    <a:gd name="connsiteX2" fmla="*/ 5966 w 1645536"/>
                    <a:gd name="connsiteY2" fmla="*/ 893244 h 2762790"/>
                    <a:gd name="connsiteX3" fmla="*/ 55496 w 1645536"/>
                    <a:gd name="connsiteY3" fmla="*/ 1009099 h 2762790"/>
                    <a:gd name="connsiteX4" fmla="*/ 118234 w 1645536"/>
                    <a:gd name="connsiteY4" fmla="*/ 1422058 h 2762790"/>
                    <a:gd name="connsiteX5" fmla="*/ 159636 w 1645536"/>
                    <a:gd name="connsiteY5" fmla="*/ 1568450 h 2762790"/>
                    <a:gd name="connsiteX6" fmla="*/ 242186 w 1645536"/>
                    <a:gd name="connsiteY6" fmla="*/ 1873250 h 2762790"/>
                    <a:gd name="connsiteX7" fmla="*/ 369186 w 1645536"/>
                    <a:gd name="connsiteY7" fmla="*/ 2254250 h 2762790"/>
                    <a:gd name="connsiteX8" fmla="*/ 534286 w 1645536"/>
                    <a:gd name="connsiteY8" fmla="*/ 2597150 h 2762790"/>
                    <a:gd name="connsiteX9" fmla="*/ 642236 w 1645536"/>
                    <a:gd name="connsiteY9" fmla="*/ 2717800 h 2762790"/>
                    <a:gd name="connsiteX10" fmla="*/ 750186 w 1645536"/>
                    <a:gd name="connsiteY10" fmla="*/ 2762250 h 2762790"/>
                    <a:gd name="connsiteX11" fmla="*/ 896236 w 1645536"/>
                    <a:gd name="connsiteY11" fmla="*/ 2692400 h 2762790"/>
                    <a:gd name="connsiteX12" fmla="*/ 1080386 w 1645536"/>
                    <a:gd name="connsiteY12" fmla="*/ 2406650 h 2762790"/>
                    <a:gd name="connsiteX13" fmla="*/ 1220086 w 1645536"/>
                    <a:gd name="connsiteY13" fmla="*/ 2019300 h 2762790"/>
                    <a:gd name="connsiteX14" fmla="*/ 1321686 w 1645536"/>
                    <a:gd name="connsiteY14" fmla="*/ 1625600 h 2762790"/>
                    <a:gd name="connsiteX15" fmla="*/ 1361056 w 1645536"/>
                    <a:gd name="connsiteY15" fmla="*/ 1479843 h 2762790"/>
                    <a:gd name="connsiteX16" fmla="*/ 1456306 w 1645536"/>
                    <a:gd name="connsiteY16" fmla="*/ 1022092 h 2762790"/>
                    <a:gd name="connsiteX17" fmla="*/ 1645536 w 1645536"/>
                    <a:gd name="connsiteY17" fmla="*/ 0 h 2762790"/>
                    <a:gd name="connsiteX0" fmla="*/ 5966 w 1523616"/>
                    <a:gd name="connsiteY0" fmla="*/ 3882 h 1874592"/>
                    <a:gd name="connsiteX1" fmla="*/ 886 w 1523616"/>
                    <a:gd name="connsiteY1" fmla="*/ 19141 h 1874592"/>
                    <a:gd name="connsiteX2" fmla="*/ 5966 w 1523616"/>
                    <a:gd name="connsiteY2" fmla="*/ 5046 h 1874592"/>
                    <a:gd name="connsiteX3" fmla="*/ 55496 w 1523616"/>
                    <a:gd name="connsiteY3" fmla="*/ 120901 h 1874592"/>
                    <a:gd name="connsiteX4" fmla="*/ 118234 w 1523616"/>
                    <a:gd name="connsiteY4" fmla="*/ 533860 h 1874592"/>
                    <a:gd name="connsiteX5" fmla="*/ 159636 w 1523616"/>
                    <a:gd name="connsiteY5" fmla="*/ 680252 h 1874592"/>
                    <a:gd name="connsiteX6" fmla="*/ 242186 w 1523616"/>
                    <a:gd name="connsiteY6" fmla="*/ 985052 h 1874592"/>
                    <a:gd name="connsiteX7" fmla="*/ 369186 w 1523616"/>
                    <a:gd name="connsiteY7" fmla="*/ 1366052 h 1874592"/>
                    <a:gd name="connsiteX8" fmla="*/ 534286 w 1523616"/>
                    <a:gd name="connsiteY8" fmla="*/ 1708952 h 1874592"/>
                    <a:gd name="connsiteX9" fmla="*/ 642236 w 1523616"/>
                    <a:gd name="connsiteY9" fmla="*/ 1829602 h 1874592"/>
                    <a:gd name="connsiteX10" fmla="*/ 750186 w 1523616"/>
                    <a:gd name="connsiteY10" fmla="*/ 1874052 h 1874592"/>
                    <a:gd name="connsiteX11" fmla="*/ 896236 w 1523616"/>
                    <a:gd name="connsiteY11" fmla="*/ 1804202 h 1874592"/>
                    <a:gd name="connsiteX12" fmla="*/ 1080386 w 1523616"/>
                    <a:gd name="connsiteY12" fmla="*/ 1518452 h 1874592"/>
                    <a:gd name="connsiteX13" fmla="*/ 1220086 w 1523616"/>
                    <a:gd name="connsiteY13" fmla="*/ 1131102 h 1874592"/>
                    <a:gd name="connsiteX14" fmla="*/ 1321686 w 1523616"/>
                    <a:gd name="connsiteY14" fmla="*/ 737402 h 1874592"/>
                    <a:gd name="connsiteX15" fmla="*/ 1361056 w 1523616"/>
                    <a:gd name="connsiteY15" fmla="*/ 591645 h 1874592"/>
                    <a:gd name="connsiteX16" fmla="*/ 1456306 w 1523616"/>
                    <a:gd name="connsiteY16" fmla="*/ 133894 h 1874592"/>
                    <a:gd name="connsiteX17" fmla="*/ 1523616 w 1523616"/>
                    <a:gd name="connsiteY17" fmla="*/ 16582 h 1874592"/>
                    <a:gd name="connsiteX0" fmla="*/ 5966 w 1523616"/>
                    <a:gd name="connsiteY0" fmla="*/ 3882 h 1874592"/>
                    <a:gd name="connsiteX1" fmla="*/ 886 w 1523616"/>
                    <a:gd name="connsiteY1" fmla="*/ 19141 h 1874592"/>
                    <a:gd name="connsiteX2" fmla="*/ 5966 w 1523616"/>
                    <a:gd name="connsiteY2" fmla="*/ 5046 h 1874592"/>
                    <a:gd name="connsiteX3" fmla="*/ 55496 w 1523616"/>
                    <a:gd name="connsiteY3" fmla="*/ 120901 h 1874592"/>
                    <a:gd name="connsiteX4" fmla="*/ 118234 w 1523616"/>
                    <a:gd name="connsiteY4" fmla="*/ 533860 h 1874592"/>
                    <a:gd name="connsiteX5" fmla="*/ 159636 w 1523616"/>
                    <a:gd name="connsiteY5" fmla="*/ 680252 h 1874592"/>
                    <a:gd name="connsiteX6" fmla="*/ 242186 w 1523616"/>
                    <a:gd name="connsiteY6" fmla="*/ 985052 h 1874592"/>
                    <a:gd name="connsiteX7" fmla="*/ 369186 w 1523616"/>
                    <a:gd name="connsiteY7" fmla="*/ 1366052 h 1874592"/>
                    <a:gd name="connsiteX8" fmla="*/ 534286 w 1523616"/>
                    <a:gd name="connsiteY8" fmla="*/ 1708952 h 1874592"/>
                    <a:gd name="connsiteX9" fmla="*/ 642236 w 1523616"/>
                    <a:gd name="connsiteY9" fmla="*/ 1829602 h 1874592"/>
                    <a:gd name="connsiteX10" fmla="*/ 750186 w 1523616"/>
                    <a:gd name="connsiteY10" fmla="*/ 1874052 h 1874592"/>
                    <a:gd name="connsiteX11" fmla="*/ 896236 w 1523616"/>
                    <a:gd name="connsiteY11" fmla="*/ 1804202 h 1874592"/>
                    <a:gd name="connsiteX12" fmla="*/ 1080386 w 1523616"/>
                    <a:gd name="connsiteY12" fmla="*/ 1518452 h 1874592"/>
                    <a:gd name="connsiteX13" fmla="*/ 1220086 w 1523616"/>
                    <a:gd name="connsiteY13" fmla="*/ 1131102 h 1874592"/>
                    <a:gd name="connsiteX14" fmla="*/ 1321686 w 1523616"/>
                    <a:gd name="connsiteY14" fmla="*/ 737402 h 1874592"/>
                    <a:gd name="connsiteX15" fmla="*/ 1361056 w 1523616"/>
                    <a:gd name="connsiteY15" fmla="*/ 591645 h 1874592"/>
                    <a:gd name="connsiteX16" fmla="*/ 1425826 w 1523616"/>
                    <a:gd name="connsiteY16" fmla="*/ 331489 h 1874592"/>
                    <a:gd name="connsiteX17" fmla="*/ 1523616 w 1523616"/>
                    <a:gd name="connsiteY17" fmla="*/ 16582 h 1874592"/>
                    <a:gd name="connsiteX0" fmla="*/ 5966 w 1523616"/>
                    <a:gd name="connsiteY0" fmla="*/ 3882 h 1874592"/>
                    <a:gd name="connsiteX1" fmla="*/ 886 w 1523616"/>
                    <a:gd name="connsiteY1" fmla="*/ 19141 h 1874592"/>
                    <a:gd name="connsiteX2" fmla="*/ 5966 w 1523616"/>
                    <a:gd name="connsiteY2" fmla="*/ 5046 h 1874592"/>
                    <a:gd name="connsiteX3" fmla="*/ 55496 w 1523616"/>
                    <a:gd name="connsiteY3" fmla="*/ 120901 h 1874592"/>
                    <a:gd name="connsiteX4" fmla="*/ 118234 w 1523616"/>
                    <a:gd name="connsiteY4" fmla="*/ 533860 h 1874592"/>
                    <a:gd name="connsiteX5" fmla="*/ 159636 w 1523616"/>
                    <a:gd name="connsiteY5" fmla="*/ 680252 h 1874592"/>
                    <a:gd name="connsiteX6" fmla="*/ 242186 w 1523616"/>
                    <a:gd name="connsiteY6" fmla="*/ 985052 h 1874592"/>
                    <a:gd name="connsiteX7" fmla="*/ 369186 w 1523616"/>
                    <a:gd name="connsiteY7" fmla="*/ 1366052 h 1874592"/>
                    <a:gd name="connsiteX8" fmla="*/ 534286 w 1523616"/>
                    <a:gd name="connsiteY8" fmla="*/ 1708952 h 1874592"/>
                    <a:gd name="connsiteX9" fmla="*/ 642236 w 1523616"/>
                    <a:gd name="connsiteY9" fmla="*/ 1829602 h 1874592"/>
                    <a:gd name="connsiteX10" fmla="*/ 750186 w 1523616"/>
                    <a:gd name="connsiteY10" fmla="*/ 1874052 h 1874592"/>
                    <a:gd name="connsiteX11" fmla="*/ 896236 w 1523616"/>
                    <a:gd name="connsiteY11" fmla="*/ 1804202 h 1874592"/>
                    <a:gd name="connsiteX12" fmla="*/ 1080386 w 1523616"/>
                    <a:gd name="connsiteY12" fmla="*/ 1518452 h 1874592"/>
                    <a:gd name="connsiteX13" fmla="*/ 1220086 w 1523616"/>
                    <a:gd name="connsiteY13" fmla="*/ 1131102 h 1874592"/>
                    <a:gd name="connsiteX14" fmla="*/ 1321686 w 1523616"/>
                    <a:gd name="connsiteY14" fmla="*/ 737402 h 1874592"/>
                    <a:gd name="connsiteX15" fmla="*/ 1361056 w 1523616"/>
                    <a:gd name="connsiteY15" fmla="*/ 591645 h 1874592"/>
                    <a:gd name="connsiteX16" fmla="*/ 1425826 w 1523616"/>
                    <a:gd name="connsiteY16" fmla="*/ 331489 h 1874592"/>
                    <a:gd name="connsiteX17" fmla="*/ 1523616 w 1523616"/>
                    <a:gd name="connsiteY17" fmla="*/ 16582 h 1874592"/>
                    <a:gd name="connsiteX0" fmla="*/ 5966 w 1523616"/>
                    <a:gd name="connsiteY0" fmla="*/ 3882 h 1874592"/>
                    <a:gd name="connsiteX1" fmla="*/ 886 w 1523616"/>
                    <a:gd name="connsiteY1" fmla="*/ 19141 h 1874592"/>
                    <a:gd name="connsiteX2" fmla="*/ 5966 w 1523616"/>
                    <a:gd name="connsiteY2" fmla="*/ 5046 h 1874592"/>
                    <a:gd name="connsiteX3" fmla="*/ 55496 w 1523616"/>
                    <a:gd name="connsiteY3" fmla="*/ 120901 h 1874592"/>
                    <a:gd name="connsiteX4" fmla="*/ 118234 w 1523616"/>
                    <a:gd name="connsiteY4" fmla="*/ 533860 h 1874592"/>
                    <a:gd name="connsiteX5" fmla="*/ 159636 w 1523616"/>
                    <a:gd name="connsiteY5" fmla="*/ 680252 h 1874592"/>
                    <a:gd name="connsiteX6" fmla="*/ 242186 w 1523616"/>
                    <a:gd name="connsiteY6" fmla="*/ 985052 h 1874592"/>
                    <a:gd name="connsiteX7" fmla="*/ 369186 w 1523616"/>
                    <a:gd name="connsiteY7" fmla="*/ 1366052 h 1874592"/>
                    <a:gd name="connsiteX8" fmla="*/ 534286 w 1523616"/>
                    <a:gd name="connsiteY8" fmla="*/ 1708952 h 1874592"/>
                    <a:gd name="connsiteX9" fmla="*/ 642236 w 1523616"/>
                    <a:gd name="connsiteY9" fmla="*/ 1829602 h 1874592"/>
                    <a:gd name="connsiteX10" fmla="*/ 750186 w 1523616"/>
                    <a:gd name="connsiteY10" fmla="*/ 1874052 h 1874592"/>
                    <a:gd name="connsiteX11" fmla="*/ 896236 w 1523616"/>
                    <a:gd name="connsiteY11" fmla="*/ 1804202 h 1874592"/>
                    <a:gd name="connsiteX12" fmla="*/ 1080386 w 1523616"/>
                    <a:gd name="connsiteY12" fmla="*/ 1518452 h 1874592"/>
                    <a:gd name="connsiteX13" fmla="*/ 1220086 w 1523616"/>
                    <a:gd name="connsiteY13" fmla="*/ 1131102 h 1874592"/>
                    <a:gd name="connsiteX14" fmla="*/ 1321686 w 1523616"/>
                    <a:gd name="connsiteY14" fmla="*/ 737402 h 1874592"/>
                    <a:gd name="connsiteX15" fmla="*/ 1361056 w 1523616"/>
                    <a:gd name="connsiteY15" fmla="*/ 591645 h 1874592"/>
                    <a:gd name="connsiteX16" fmla="*/ 1463926 w 1523616"/>
                    <a:gd name="connsiteY16" fmla="*/ 165093 h 1874592"/>
                    <a:gd name="connsiteX17" fmla="*/ 1523616 w 1523616"/>
                    <a:gd name="connsiteY17" fmla="*/ 16582 h 1874592"/>
                    <a:gd name="connsiteX0" fmla="*/ 5966 w 1523616"/>
                    <a:gd name="connsiteY0" fmla="*/ 3882 h 1874592"/>
                    <a:gd name="connsiteX1" fmla="*/ 886 w 1523616"/>
                    <a:gd name="connsiteY1" fmla="*/ 19141 h 1874592"/>
                    <a:gd name="connsiteX2" fmla="*/ 5966 w 1523616"/>
                    <a:gd name="connsiteY2" fmla="*/ 5046 h 1874592"/>
                    <a:gd name="connsiteX3" fmla="*/ 55496 w 1523616"/>
                    <a:gd name="connsiteY3" fmla="*/ 120901 h 1874592"/>
                    <a:gd name="connsiteX4" fmla="*/ 118234 w 1523616"/>
                    <a:gd name="connsiteY4" fmla="*/ 533860 h 1874592"/>
                    <a:gd name="connsiteX5" fmla="*/ 159636 w 1523616"/>
                    <a:gd name="connsiteY5" fmla="*/ 680252 h 1874592"/>
                    <a:gd name="connsiteX6" fmla="*/ 242186 w 1523616"/>
                    <a:gd name="connsiteY6" fmla="*/ 985052 h 1874592"/>
                    <a:gd name="connsiteX7" fmla="*/ 369186 w 1523616"/>
                    <a:gd name="connsiteY7" fmla="*/ 1366052 h 1874592"/>
                    <a:gd name="connsiteX8" fmla="*/ 534286 w 1523616"/>
                    <a:gd name="connsiteY8" fmla="*/ 1708952 h 1874592"/>
                    <a:gd name="connsiteX9" fmla="*/ 642236 w 1523616"/>
                    <a:gd name="connsiteY9" fmla="*/ 1829602 h 1874592"/>
                    <a:gd name="connsiteX10" fmla="*/ 750186 w 1523616"/>
                    <a:gd name="connsiteY10" fmla="*/ 1874052 h 1874592"/>
                    <a:gd name="connsiteX11" fmla="*/ 896236 w 1523616"/>
                    <a:gd name="connsiteY11" fmla="*/ 1804202 h 1874592"/>
                    <a:gd name="connsiteX12" fmla="*/ 1080386 w 1523616"/>
                    <a:gd name="connsiteY12" fmla="*/ 1518452 h 1874592"/>
                    <a:gd name="connsiteX13" fmla="*/ 1220086 w 1523616"/>
                    <a:gd name="connsiteY13" fmla="*/ 1131102 h 1874592"/>
                    <a:gd name="connsiteX14" fmla="*/ 1321686 w 1523616"/>
                    <a:gd name="connsiteY14" fmla="*/ 737402 h 1874592"/>
                    <a:gd name="connsiteX15" fmla="*/ 1429636 w 1523616"/>
                    <a:gd name="connsiteY15" fmla="*/ 310851 h 1874592"/>
                    <a:gd name="connsiteX16" fmla="*/ 1463926 w 1523616"/>
                    <a:gd name="connsiteY16" fmla="*/ 165093 h 1874592"/>
                    <a:gd name="connsiteX17" fmla="*/ 1523616 w 1523616"/>
                    <a:gd name="connsiteY17" fmla="*/ 16582 h 1874592"/>
                    <a:gd name="connsiteX0" fmla="*/ 5966 w 1531236"/>
                    <a:gd name="connsiteY0" fmla="*/ 3882 h 1874592"/>
                    <a:gd name="connsiteX1" fmla="*/ 886 w 1531236"/>
                    <a:gd name="connsiteY1" fmla="*/ 19141 h 1874592"/>
                    <a:gd name="connsiteX2" fmla="*/ 5966 w 1531236"/>
                    <a:gd name="connsiteY2" fmla="*/ 5046 h 1874592"/>
                    <a:gd name="connsiteX3" fmla="*/ 55496 w 1531236"/>
                    <a:gd name="connsiteY3" fmla="*/ 120901 h 1874592"/>
                    <a:gd name="connsiteX4" fmla="*/ 118234 w 1531236"/>
                    <a:gd name="connsiteY4" fmla="*/ 533860 h 1874592"/>
                    <a:gd name="connsiteX5" fmla="*/ 159636 w 1531236"/>
                    <a:gd name="connsiteY5" fmla="*/ 680252 h 1874592"/>
                    <a:gd name="connsiteX6" fmla="*/ 242186 w 1531236"/>
                    <a:gd name="connsiteY6" fmla="*/ 985052 h 1874592"/>
                    <a:gd name="connsiteX7" fmla="*/ 369186 w 1531236"/>
                    <a:gd name="connsiteY7" fmla="*/ 1366052 h 1874592"/>
                    <a:gd name="connsiteX8" fmla="*/ 534286 w 1531236"/>
                    <a:gd name="connsiteY8" fmla="*/ 1708952 h 1874592"/>
                    <a:gd name="connsiteX9" fmla="*/ 642236 w 1531236"/>
                    <a:gd name="connsiteY9" fmla="*/ 1829602 h 1874592"/>
                    <a:gd name="connsiteX10" fmla="*/ 750186 w 1531236"/>
                    <a:gd name="connsiteY10" fmla="*/ 1874052 h 1874592"/>
                    <a:gd name="connsiteX11" fmla="*/ 896236 w 1531236"/>
                    <a:gd name="connsiteY11" fmla="*/ 1804202 h 1874592"/>
                    <a:gd name="connsiteX12" fmla="*/ 1080386 w 1531236"/>
                    <a:gd name="connsiteY12" fmla="*/ 1518452 h 1874592"/>
                    <a:gd name="connsiteX13" fmla="*/ 1220086 w 1531236"/>
                    <a:gd name="connsiteY13" fmla="*/ 1131102 h 1874592"/>
                    <a:gd name="connsiteX14" fmla="*/ 1321686 w 1531236"/>
                    <a:gd name="connsiteY14" fmla="*/ 737402 h 1874592"/>
                    <a:gd name="connsiteX15" fmla="*/ 1429636 w 1531236"/>
                    <a:gd name="connsiteY15" fmla="*/ 310851 h 1874592"/>
                    <a:gd name="connsiteX16" fmla="*/ 1463926 w 1531236"/>
                    <a:gd name="connsiteY16" fmla="*/ 165093 h 1874592"/>
                    <a:gd name="connsiteX17" fmla="*/ 1531236 w 1531236"/>
                    <a:gd name="connsiteY17" fmla="*/ 68581 h 1874592"/>
                    <a:gd name="connsiteX0" fmla="*/ 5966 w 1531236"/>
                    <a:gd name="connsiteY0" fmla="*/ 3882 h 1874592"/>
                    <a:gd name="connsiteX1" fmla="*/ 886 w 1531236"/>
                    <a:gd name="connsiteY1" fmla="*/ 19141 h 1874592"/>
                    <a:gd name="connsiteX2" fmla="*/ 5966 w 1531236"/>
                    <a:gd name="connsiteY2" fmla="*/ 5046 h 1874592"/>
                    <a:gd name="connsiteX3" fmla="*/ 55496 w 1531236"/>
                    <a:gd name="connsiteY3" fmla="*/ 120901 h 1874592"/>
                    <a:gd name="connsiteX4" fmla="*/ 118234 w 1531236"/>
                    <a:gd name="connsiteY4" fmla="*/ 533860 h 1874592"/>
                    <a:gd name="connsiteX5" fmla="*/ 159636 w 1531236"/>
                    <a:gd name="connsiteY5" fmla="*/ 680252 h 1874592"/>
                    <a:gd name="connsiteX6" fmla="*/ 242186 w 1531236"/>
                    <a:gd name="connsiteY6" fmla="*/ 985052 h 1874592"/>
                    <a:gd name="connsiteX7" fmla="*/ 369186 w 1531236"/>
                    <a:gd name="connsiteY7" fmla="*/ 1366052 h 1874592"/>
                    <a:gd name="connsiteX8" fmla="*/ 534286 w 1531236"/>
                    <a:gd name="connsiteY8" fmla="*/ 1708952 h 1874592"/>
                    <a:gd name="connsiteX9" fmla="*/ 642236 w 1531236"/>
                    <a:gd name="connsiteY9" fmla="*/ 1829602 h 1874592"/>
                    <a:gd name="connsiteX10" fmla="*/ 750186 w 1531236"/>
                    <a:gd name="connsiteY10" fmla="*/ 1874052 h 1874592"/>
                    <a:gd name="connsiteX11" fmla="*/ 896236 w 1531236"/>
                    <a:gd name="connsiteY11" fmla="*/ 1804202 h 1874592"/>
                    <a:gd name="connsiteX12" fmla="*/ 1080386 w 1531236"/>
                    <a:gd name="connsiteY12" fmla="*/ 1518452 h 1874592"/>
                    <a:gd name="connsiteX13" fmla="*/ 1220086 w 1531236"/>
                    <a:gd name="connsiteY13" fmla="*/ 1131102 h 1874592"/>
                    <a:gd name="connsiteX14" fmla="*/ 1321686 w 1531236"/>
                    <a:gd name="connsiteY14" fmla="*/ 737402 h 1874592"/>
                    <a:gd name="connsiteX15" fmla="*/ 1429636 w 1531236"/>
                    <a:gd name="connsiteY15" fmla="*/ 310851 h 1874592"/>
                    <a:gd name="connsiteX16" fmla="*/ 1463926 w 1531236"/>
                    <a:gd name="connsiteY16" fmla="*/ 165093 h 1874592"/>
                    <a:gd name="connsiteX17" fmla="*/ 1531236 w 1531236"/>
                    <a:gd name="connsiteY17" fmla="*/ 26982 h 1874592"/>
                    <a:gd name="connsiteX0" fmla="*/ 5966 w 1531236"/>
                    <a:gd name="connsiteY0" fmla="*/ 3882 h 1874592"/>
                    <a:gd name="connsiteX1" fmla="*/ 886 w 1531236"/>
                    <a:gd name="connsiteY1" fmla="*/ 19141 h 1874592"/>
                    <a:gd name="connsiteX2" fmla="*/ 5966 w 1531236"/>
                    <a:gd name="connsiteY2" fmla="*/ 5046 h 1874592"/>
                    <a:gd name="connsiteX3" fmla="*/ 55496 w 1531236"/>
                    <a:gd name="connsiteY3" fmla="*/ 120901 h 1874592"/>
                    <a:gd name="connsiteX4" fmla="*/ 118234 w 1531236"/>
                    <a:gd name="connsiteY4" fmla="*/ 533860 h 1874592"/>
                    <a:gd name="connsiteX5" fmla="*/ 159636 w 1531236"/>
                    <a:gd name="connsiteY5" fmla="*/ 680252 h 1874592"/>
                    <a:gd name="connsiteX6" fmla="*/ 242186 w 1531236"/>
                    <a:gd name="connsiteY6" fmla="*/ 985052 h 1874592"/>
                    <a:gd name="connsiteX7" fmla="*/ 369186 w 1531236"/>
                    <a:gd name="connsiteY7" fmla="*/ 1366052 h 1874592"/>
                    <a:gd name="connsiteX8" fmla="*/ 534286 w 1531236"/>
                    <a:gd name="connsiteY8" fmla="*/ 1708952 h 1874592"/>
                    <a:gd name="connsiteX9" fmla="*/ 642236 w 1531236"/>
                    <a:gd name="connsiteY9" fmla="*/ 1829602 h 1874592"/>
                    <a:gd name="connsiteX10" fmla="*/ 750186 w 1531236"/>
                    <a:gd name="connsiteY10" fmla="*/ 1874052 h 1874592"/>
                    <a:gd name="connsiteX11" fmla="*/ 896236 w 1531236"/>
                    <a:gd name="connsiteY11" fmla="*/ 1804202 h 1874592"/>
                    <a:gd name="connsiteX12" fmla="*/ 1080386 w 1531236"/>
                    <a:gd name="connsiteY12" fmla="*/ 1518452 h 1874592"/>
                    <a:gd name="connsiteX13" fmla="*/ 1220086 w 1531236"/>
                    <a:gd name="connsiteY13" fmla="*/ 1131102 h 1874592"/>
                    <a:gd name="connsiteX14" fmla="*/ 1321686 w 1531236"/>
                    <a:gd name="connsiteY14" fmla="*/ 737402 h 1874592"/>
                    <a:gd name="connsiteX15" fmla="*/ 1429636 w 1531236"/>
                    <a:gd name="connsiteY15" fmla="*/ 310851 h 1874592"/>
                    <a:gd name="connsiteX16" fmla="*/ 1486786 w 1531236"/>
                    <a:gd name="connsiteY16" fmla="*/ 102694 h 1874592"/>
                    <a:gd name="connsiteX17" fmla="*/ 1531236 w 1531236"/>
                    <a:gd name="connsiteY17" fmla="*/ 26982 h 18745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1531236" h="1874592">
                      <a:moveTo>
                        <a:pt x="5966" y="3882"/>
                      </a:moveTo>
                      <a:cubicBezTo>
                        <a:pt x="28191" y="148344"/>
                        <a:pt x="886" y="18947"/>
                        <a:pt x="886" y="19141"/>
                      </a:cubicBezTo>
                      <a:cubicBezTo>
                        <a:pt x="886" y="19335"/>
                        <a:pt x="-3136" y="-11914"/>
                        <a:pt x="5966" y="5046"/>
                      </a:cubicBezTo>
                      <a:cubicBezTo>
                        <a:pt x="15068" y="22006"/>
                        <a:pt x="36785" y="32765"/>
                        <a:pt x="55496" y="120901"/>
                      </a:cubicBezTo>
                      <a:cubicBezTo>
                        <a:pt x="74207" y="209037"/>
                        <a:pt x="100877" y="440635"/>
                        <a:pt x="118234" y="533860"/>
                      </a:cubicBezTo>
                      <a:cubicBezTo>
                        <a:pt x="135591" y="627085"/>
                        <a:pt x="138977" y="605053"/>
                        <a:pt x="159636" y="680252"/>
                      </a:cubicBezTo>
                      <a:cubicBezTo>
                        <a:pt x="180295" y="755451"/>
                        <a:pt x="207261" y="870752"/>
                        <a:pt x="242186" y="985052"/>
                      </a:cubicBezTo>
                      <a:cubicBezTo>
                        <a:pt x="277111" y="1099352"/>
                        <a:pt x="320503" y="1245402"/>
                        <a:pt x="369186" y="1366052"/>
                      </a:cubicBezTo>
                      <a:cubicBezTo>
                        <a:pt x="417869" y="1486702"/>
                        <a:pt x="488778" y="1631694"/>
                        <a:pt x="534286" y="1708952"/>
                      </a:cubicBezTo>
                      <a:cubicBezTo>
                        <a:pt x="579794" y="1786210"/>
                        <a:pt x="606253" y="1802085"/>
                        <a:pt x="642236" y="1829602"/>
                      </a:cubicBezTo>
                      <a:cubicBezTo>
                        <a:pt x="678219" y="1857119"/>
                        <a:pt x="707853" y="1878285"/>
                        <a:pt x="750186" y="1874052"/>
                      </a:cubicBezTo>
                      <a:cubicBezTo>
                        <a:pt x="792519" y="1869819"/>
                        <a:pt x="841203" y="1863469"/>
                        <a:pt x="896236" y="1804202"/>
                      </a:cubicBezTo>
                      <a:cubicBezTo>
                        <a:pt x="951269" y="1744935"/>
                        <a:pt x="1026411" y="1630635"/>
                        <a:pt x="1080386" y="1518452"/>
                      </a:cubicBezTo>
                      <a:cubicBezTo>
                        <a:pt x="1134361" y="1406269"/>
                        <a:pt x="1179869" y="1261277"/>
                        <a:pt x="1220086" y="1131102"/>
                      </a:cubicBezTo>
                      <a:cubicBezTo>
                        <a:pt x="1260303" y="1000927"/>
                        <a:pt x="1286761" y="874110"/>
                        <a:pt x="1321686" y="737402"/>
                      </a:cubicBezTo>
                      <a:cubicBezTo>
                        <a:pt x="1356611" y="600694"/>
                        <a:pt x="1402119" y="416636"/>
                        <a:pt x="1429636" y="310851"/>
                      </a:cubicBezTo>
                      <a:cubicBezTo>
                        <a:pt x="1457153" y="205066"/>
                        <a:pt x="1450803" y="292136"/>
                        <a:pt x="1486786" y="102694"/>
                      </a:cubicBezTo>
                      <a:cubicBezTo>
                        <a:pt x="1530389" y="-138747"/>
                        <a:pt x="1488902" y="256111"/>
                        <a:pt x="1531236" y="26982"/>
                      </a:cubicBezTo>
                    </a:path>
                  </a:pathLst>
                </a:custGeom>
                <a:ln w="28575">
                  <a:solidFill>
                    <a:schemeClr val="accent3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5839326" y="3866147"/>
                  <a:ext cx="296099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6609411" y="1545557"/>
                  <a:ext cx="64106" cy="230454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8116078" y="1561600"/>
                  <a:ext cx="64106" cy="2304548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flipV="1">
                  <a:off x="6601493" y="2306799"/>
                  <a:ext cx="1549400" cy="4652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27" name="Objec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232582285"/>
                    </p:ext>
                  </p:extLst>
                </p:nvPr>
              </p:nvGraphicFramePr>
              <p:xfrm>
                <a:off x="7505837" y="1157921"/>
                <a:ext cx="674688" cy="4191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2484" name="Equation" r:id="rId9" imgW="368280" imgH="228600" progId="Equation.DSMT4">
                        <p:embed/>
                      </p:oleObj>
                    </mc:Choice>
                    <mc:Fallback>
                      <p:oleObj name="Equation" r:id="rId9" imgW="368280" imgH="228600" progId="Equation.DSMT4">
                        <p:embed/>
                        <p:pic>
                          <p:nvPicPr>
                            <p:cNvPr id="47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505837" y="1157921"/>
                              <a:ext cx="674688" cy="41910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cxnSp>
              <p:nvCxnSpPr>
                <p:cNvPr id="28" name="Straight Arrow Connector 27"/>
                <p:cNvCxnSpPr/>
                <p:nvPr/>
              </p:nvCxnSpPr>
              <p:spPr>
                <a:xfrm rot="16200000">
                  <a:off x="5909430" y="2601227"/>
                  <a:ext cx="2960990" cy="0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29" name="Objec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789866100"/>
                    </p:ext>
                  </p:extLst>
                </p:nvPr>
              </p:nvGraphicFramePr>
              <p:xfrm>
                <a:off x="7623916" y="1896280"/>
                <a:ext cx="301625" cy="39687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2485" name="Equation" r:id="rId11" imgW="164880" imgH="215640" progId="Equation.DSMT4">
                        <p:embed/>
                      </p:oleObj>
                    </mc:Choice>
                    <mc:Fallback>
                      <p:oleObj name="Equation" r:id="rId11" imgW="164880" imgH="215640" progId="Equation.DSMT4">
                        <p:embed/>
                        <p:pic>
                          <p:nvPicPr>
                            <p:cNvPr id="49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623916" y="1896280"/>
                              <a:ext cx="301625" cy="39687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0" name="Object 2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891463" y="3940175"/>
                <a:ext cx="579437" cy="3254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2486" name="Kaava" r:id="rId13" imgW="317160" imgH="177480" progId="Equation.3">
                        <p:embed/>
                      </p:oleObj>
                    </mc:Choice>
                    <mc:Fallback>
                      <p:oleObj name="Kaava" r:id="rId13" imgW="317160" imgH="177480" progId="Equation.3">
                        <p:embed/>
                        <p:pic>
                          <p:nvPicPr>
                            <p:cNvPr id="50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891463" y="3940175"/>
                              <a:ext cx="579437" cy="32543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1" name="Object 2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269038" y="3968750"/>
                <a:ext cx="788987" cy="325438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2487" name="Kaava" r:id="rId15" imgW="431640" imgH="177480" progId="Equation.3">
                        <p:embed/>
                      </p:oleObj>
                    </mc:Choice>
                    <mc:Fallback>
                      <p:oleObj name="Kaava" r:id="rId15" imgW="431640" imgH="177480" progId="Equation.3">
                        <p:embed/>
                        <p:pic>
                          <p:nvPicPr>
                            <p:cNvPr id="51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269038" y="3968750"/>
                              <a:ext cx="788987" cy="325438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2" name="Object 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184625113"/>
                    </p:ext>
                  </p:extLst>
                </p:nvPr>
              </p:nvGraphicFramePr>
              <p:xfrm>
                <a:off x="8558350" y="3532821"/>
                <a:ext cx="231775" cy="32543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2488" name="Equation" r:id="rId17" imgW="126720" imgH="177480" progId="Equation.DSMT4">
                        <p:embed/>
                      </p:oleObj>
                    </mc:Choice>
                    <mc:Fallback>
                      <p:oleObj name="Equation" r:id="rId17" imgW="126720" imgH="177480" progId="Equation.DSMT4">
                        <p:embed/>
                        <p:pic>
                          <p:nvPicPr>
                            <p:cNvPr id="52" name="Object 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8558350" y="3532821"/>
                              <a:ext cx="231775" cy="325437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9" name="Freeform 18"/>
              <p:cNvSpPr/>
              <p:nvPr/>
            </p:nvSpPr>
            <p:spPr>
              <a:xfrm>
                <a:off x="8343900" y="3238500"/>
                <a:ext cx="266700" cy="458183"/>
              </a:xfrm>
              <a:custGeom>
                <a:avLst/>
                <a:gdLst>
                  <a:gd name="connsiteX0" fmla="*/ 0 w 266700"/>
                  <a:gd name="connsiteY0" fmla="*/ 457200 h 458183"/>
                  <a:gd name="connsiteX1" fmla="*/ 91440 w 266700"/>
                  <a:gd name="connsiteY1" fmla="*/ 434340 h 458183"/>
                  <a:gd name="connsiteX2" fmla="*/ 167640 w 266700"/>
                  <a:gd name="connsiteY2" fmla="*/ 297180 h 458183"/>
                  <a:gd name="connsiteX3" fmla="*/ 266700 w 266700"/>
                  <a:gd name="connsiteY3" fmla="*/ 0 h 458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58183">
                    <a:moveTo>
                      <a:pt x="0" y="457200"/>
                    </a:moveTo>
                    <a:cubicBezTo>
                      <a:pt x="31750" y="459105"/>
                      <a:pt x="63500" y="461010"/>
                      <a:pt x="91440" y="434340"/>
                    </a:cubicBezTo>
                    <a:cubicBezTo>
                      <a:pt x="119380" y="407670"/>
                      <a:pt x="138430" y="369570"/>
                      <a:pt x="167640" y="297180"/>
                    </a:cubicBezTo>
                    <a:cubicBezTo>
                      <a:pt x="196850" y="224790"/>
                      <a:pt x="231775" y="112395"/>
                      <a:pt x="266700" y="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0" name="Freeform 19"/>
              <p:cNvSpPr/>
              <p:nvPr/>
            </p:nvSpPr>
            <p:spPr>
              <a:xfrm flipH="1">
                <a:off x="6592065" y="3224989"/>
                <a:ext cx="266700" cy="458183"/>
              </a:xfrm>
              <a:custGeom>
                <a:avLst/>
                <a:gdLst>
                  <a:gd name="connsiteX0" fmla="*/ 0 w 266700"/>
                  <a:gd name="connsiteY0" fmla="*/ 457200 h 458183"/>
                  <a:gd name="connsiteX1" fmla="*/ 91440 w 266700"/>
                  <a:gd name="connsiteY1" fmla="*/ 434340 h 458183"/>
                  <a:gd name="connsiteX2" fmla="*/ 167640 w 266700"/>
                  <a:gd name="connsiteY2" fmla="*/ 297180 h 458183"/>
                  <a:gd name="connsiteX3" fmla="*/ 266700 w 266700"/>
                  <a:gd name="connsiteY3" fmla="*/ 0 h 4581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6700" h="458183">
                    <a:moveTo>
                      <a:pt x="0" y="457200"/>
                    </a:moveTo>
                    <a:cubicBezTo>
                      <a:pt x="31750" y="459105"/>
                      <a:pt x="63500" y="461010"/>
                      <a:pt x="91440" y="434340"/>
                    </a:cubicBezTo>
                    <a:cubicBezTo>
                      <a:pt x="119380" y="407670"/>
                      <a:pt x="138430" y="369570"/>
                      <a:pt x="167640" y="297180"/>
                    </a:cubicBezTo>
                    <a:cubicBezTo>
                      <a:pt x="196850" y="224790"/>
                      <a:pt x="231775" y="112395"/>
                      <a:pt x="266700" y="0"/>
                    </a:cubicBezTo>
                  </a:path>
                </a:pathLst>
              </a:custGeom>
              <a:noFill/>
              <a:ln w="28575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27877445"/>
                  </p:ext>
                </p:extLst>
              </p:nvPr>
            </p:nvGraphicFramePr>
            <p:xfrm>
              <a:off x="5917036" y="3619837"/>
              <a:ext cx="595312" cy="5048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489" name="Kaava" r:id="rId19" imgW="330120" imgH="279360" progId="Equation.3">
                      <p:embed/>
                    </p:oleObj>
                  </mc:Choice>
                  <mc:Fallback>
                    <p:oleObj name="Kaava" r:id="rId19" imgW="330120" imgH="279360" progId="Equation.3">
                      <p:embed/>
                      <p:pic>
                        <p:nvPicPr>
                          <p:cNvPr id="41" name="Object 40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5917036" y="3619837"/>
                            <a:ext cx="595312" cy="5048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4" name="Left Brace 13"/>
            <p:cNvSpPr/>
            <p:nvPr/>
          </p:nvSpPr>
          <p:spPr>
            <a:xfrm>
              <a:off x="6412573" y="4422387"/>
              <a:ext cx="228438" cy="356015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-20355" y="2056629"/>
            <a:ext cx="4980510" cy="1233644"/>
            <a:chOff x="-20355" y="2056629"/>
            <a:chExt cx="4980510" cy="1233644"/>
          </a:xfrm>
        </p:grpSpPr>
        <p:grpSp>
          <p:nvGrpSpPr>
            <p:cNvPr id="75" name="Group 74"/>
            <p:cNvGrpSpPr/>
            <p:nvPr/>
          </p:nvGrpSpPr>
          <p:grpSpPr>
            <a:xfrm>
              <a:off x="-20355" y="2056629"/>
              <a:ext cx="4980510" cy="1233644"/>
              <a:chOff x="-20355" y="2056629"/>
              <a:chExt cx="4980510" cy="1233644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-20355" y="2056629"/>
                <a:ext cx="38938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dirty="0"/>
                  <a:t>F-muunnos </a:t>
                </a:r>
                <a:r>
                  <a:rPr lang="fi-FI" dirty="0" err="1"/>
                  <a:t>Inversios</a:t>
                </a:r>
                <a:r>
                  <a:rPr lang="fi-FI" dirty="0"/>
                  <a:t>. </a:t>
                </a:r>
              </a:p>
              <a:p>
                <a:endParaRPr lang="fi-FI" dirty="0"/>
              </a:p>
            </p:txBody>
          </p:sp>
          <p:graphicFrame>
            <p:nvGraphicFramePr>
              <p:cNvPr id="34" name="Object 3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42536970"/>
                  </p:ext>
                </p:extLst>
              </p:nvPr>
            </p:nvGraphicFramePr>
            <p:xfrm>
              <a:off x="362244" y="2499698"/>
              <a:ext cx="1344613" cy="7905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490" name="Equation" r:id="rId21" imgW="863280" imgH="507960" progId="Equation.DSMT4">
                      <p:embed/>
                    </p:oleObj>
                  </mc:Choice>
                  <mc:Fallback>
                    <p:oleObj name="Equation" r:id="rId21" imgW="863280" imgH="507960" progId="Equation.DSMT4">
                      <p:embed/>
                      <p:pic>
                        <p:nvPicPr>
                          <p:cNvPr id="17" name="Object 16"/>
                          <p:cNvPicPr/>
                          <p:nvPr/>
                        </p:nvPicPr>
                        <p:blipFill>
                          <a:blip r:embed="rId22"/>
                          <a:stretch>
                            <a:fillRect/>
                          </a:stretch>
                        </p:blipFill>
                        <p:spPr>
                          <a:xfrm>
                            <a:off x="362244" y="2499698"/>
                            <a:ext cx="1344613" cy="790575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5" name="Object 3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14978734"/>
                  </p:ext>
                </p:extLst>
              </p:nvPr>
            </p:nvGraphicFramePr>
            <p:xfrm>
              <a:off x="2428093" y="2537557"/>
              <a:ext cx="2532062" cy="7508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2491" name="Equation" r:id="rId23" imgW="1625400" imgH="482400" progId="Equation.DSMT4">
                      <p:embed/>
                    </p:oleObj>
                  </mc:Choice>
                  <mc:Fallback>
                    <p:oleObj name="Equation" r:id="rId23" imgW="1625400" imgH="482400" progId="Equation.DSMT4">
                      <p:embed/>
                      <p:pic>
                        <p:nvPicPr>
                          <p:cNvPr id="34" name="Object 33"/>
                          <p:cNvPicPr/>
                          <p:nvPr/>
                        </p:nvPicPr>
                        <p:blipFill>
                          <a:blip r:embed="rId24"/>
                          <a:stretch>
                            <a:fillRect/>
                          </a:stretch>
                        </p:blipFill>
                        <p:spPr>
                          <a:xfrm>
                            <a:off x="2428093" y="2537557"/>
                            <a:ext cx="2532062" cy="750888"/>
                          </a:xfrm>
                          <a:prstGeom prst="rect">
                            <a:avLst/>
                          </a:prstGeom>
                          <a:ln w="28575">
                            <a:solidFill>
                              <a:schemeClr val="accent4"/>
                            </a:solidFill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1" name="Right Arrow 40"/>
              <p:cNvSpPr/>
              <p:nvPr/>
            </p:nvSpPr>
            <p:spPr>
              <a:xfrm rot="10800000" flipH="1">
                <a:off x="1926556" y="2808864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563270" y="2408508"/>
              <a:ext cx="175565" cy="2298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1326075" y="2391435"/>
              <a:ext cx="175565" cy="2298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Object 46"/>
          <p:cNvGraphicFramePr>
            <a:graphicFrameLocks noChangeAspect="1"/>
          </p:cNvGraphicFramePr>
          <p:nvPr>
            <p:extLst/>
          </p:nvPr>
        </p:nvGraphicFramePr>
        <p:xfrm>
          <a:off x="2665064" y="5271963"/>
          <a:ext cx="203200" cy="8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492" name="Kaava" r:id="rId25" imgW="203040" imgH="88560" progId="Equation.3">
                  <p:embed/>
                </p:oleObj>
              </mc:Choice>
              <mc:Fallback>
                <p:oleObj name="Kaava" r:id="rId25" imgW="203040" imgH="88560" progId="Equation.3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665064" y="5271963"/>
                        <a:ext cx="203200" cy="8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" name="Group 67"/>
          <p:cNvGrpSpPr/>
          <p:nvPr/>
        </p:nvGrpSpPr>
        <p:grpSpPr>
          <a:xfrm>
            <a:off x="265758" y="2859441"/>
            <a:ext cx="3876909" cy="1627062"/>
            <a:chOff x="265758" y="2859441"/>
            <a:chExt cx="3876909" cy="1627062"/>
          </a:xfrm>
        </p:grpSpPr>
        <p:graphicFrame>
          <p:nvGraphicFramePr>
            <p:cNvPr id="56" name="Object 5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8674323"/>
                </p:ext>
              </p:extLst>
            </p:nvPr>
          </p:nvGraphicFramePr>
          <p:xfrm>
            <a:off x="265758" y="3576866"/>
            <a:ext cx="1325563" cy="909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493" name="Equation" r:id="rId27" imgW="850680" imgH="583920" progId="Equation.DSMT4">
                    <p:embed/>
                  </p:oleObj>
                </mc:Choice>
                <mc:Fallback>
                  <p:oleObj name="Equation" r:id="rId27" imgW="850680" imgH="583920" progId="Equation.DSMT4">
                    <p:embed/>
                    <p:pic>
                      <p:nvPicPr>
                        <p:cNvPr id="48" name="Object 47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265758" y="3576866"/>
                          <a:ext cx="1325563" cy="909637"/>
                        </a:xfrm>
                        <a:prstGeom prst="rect">
                          <a:avLst/>
                        </a:prstGeom>
                        <a:ln w="28575">
                          <a:solidFill>
                            <a:schemeClr val="accent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6982544"/>
                </p:ext>
              </p:extLst>
            </p:nvPr>
          </p:nvGraphicFramePr>
          <p:xfrm>
            <a:off x="2383717" y="3691070"/>
            <a:ext cx="1758950" cy="712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494" name="Equation" r:id="rId29" imgW="1130040" imgH="457200" progId="Equation.DSMT4">
                    <p:embed/>
                  </p:oleObj>
                </mc:Choice>
                <mc:Fallback>
                  <p:oleObj name="Equation" r:id="rId29" imgW="1130040" imgH="457200" progId="Equation.DSMT4">
                    <p:embed/>
                    <p:pic>
                      <p:nvPicPr>
                        <p:cNvPr id="55" name="Object 54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2383717" y="3691070"/>
                          <a:ext cx="1758950" cy="712787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Right Arrow 62"/>
            <p:cNvSpPr/>
            <p:nvPr/>
          </p:nvSpPr>
          <p:spPr>
            <a:xfrm rot="10800000" flipH="1">
              <a:off x="1963857" y="3978163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1652143" y="2859441"/>
              <a:ext cx="1361719" cy="64062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 flipV="1">
              <a:off x="1818393" y="3196747"/>
              <a:ext cx="2001619" cy="5157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92755" y="4775824"/>
            <a:ext cx="3680056" cy="1742903"/>
            <a:chOff x="92755" y="4775824"/>
            <a:chExt cx="3680056" cy="1742903"/>
          </a:xfrm>
        </p:grpSpPr>
        <p:graphicFrame>
          <p:nvGraphicFramePr>
            <p:cNvPr id="61" name="Object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08306018"/>
                </p:ext>
              </p:extLst>
            </p:nvPr>
          </p:nvGraphicFramePr>
          <p:xfrm>
            <a:off x="905786" y="5175702"/>
            <a:ext cx="2867025" cy="1343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495" name="Equation" r:id="rId31" imgW="1841400" imgH="863280" progId="Equation.DSMT4">
                    <p:embed/>
                  </p:oleObj>
                </mc:Choice>
                <mc:Fallback>
                  <p:oleObj name="Equation" r:id="rId31" imgW="1841400" imgH="863280" progId="Equation.DSMT4">
                    <p:embed/>
                    <p:pic>
                      <p:nvPicPr>
                        <p:cNvPr id="55" name="Object 54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905786" y="5175702"/>
                          <a:ext cx="2867025" cy="1343025"/>
                        </a:xfrm>
                        <a:prstGeom prst="rect">
                          <a:avLst/>
                        </a:prstGeom>
                        <a:ln w="28575">
                          <a:solidFill>
                            <a:schemeClr val="accent4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4888543"/>
                </p:ext>
              </p:extLst>
            </p:nvPr>
          </p:nvGraphicFramePr>
          <p:xfrm>
            <a:off x="92755" y="5315327"/>
            <a:ext cx="671512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2496" name="Equation" r:id="rId33" imgW="431640" imgH="241200" progId="Equation.DSMT4">
                    <p:embed/>
                  </p:oleObj>
                </mc:Choice>
                <mc:Fallback>
                  <p:oleObj name="Equation" r:id="rId33" imgW="431640" imgH="241200" progId="Equation.DSMT4">
                    <p:embed/>
                    <p:pic>
                      <p:nvPicPr>
                        <p:cNvPr id="61" name="Object 60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92755" y="5315327"/>
                          <a:ext cx="671512" cy="3762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Right Arrow 70"/>
            <p:cNvSpPr/>
            <p:nvPr/>
          </p:nvSpPr>
          <p:spPr>
            <a:xfrm rot="10800000" flipH="1">
              <a:off x="302329" y="5694183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823570" y="4775824"/>
              <a:ext cx="17748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Ominaisfunktiot</a:t>
              </a:r>
              <a:endParaRPr lang="fi-FI" dirty="0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3999522" y="5614444"/>
            <a:ext cx="5081074" cy="646331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 smtClean="0"/>
              <a:t>Aalto (aikariippuva |</a:t>
            </a:r>
            <a:r>
              <a:rPr lang="fi-FI" dirty="0">
                <a:latin typeface="Symbol" panose="05050102010706020507" pitchFamily="18" charset="2"/>
              </a:rPr>
              <a:t>Y</a:t>
            </a:r>
            <a:r>
              <a:rPr lang="fi-FI" dirty="0" smtClean="0"/>
              <a:t>&gt; ) </a:t>
            </a:r>
            <a:r>
              <a:rPr lang="fi-FI" dirty="0" err="1" smtClean="0"/>
              <a:t>siroaa</a:t>
            </a:r>
            <a:r>
              <a:rPr lang="fi-FI" dirty="0" smtClean="0"/>
              <a:t> 1.Bv:n reunasta:</a:t>
            </a:r>
          </a:p>
          <a:p>
            <a:r>
              <a:rPr lang="fi-FI" dirty="0" smtClean="0"/>
              <a:t>Tuleva ja heijastunut aalto </a:t>
            </a:r>
            <a:r>
              <a:rPr lang="fi-FI" dirty="0" smtClean="0">
                <a:sym typeface="Wingdings" panose="05000000000000000000" pitchFamily="2" charset="2"/>
              </a:rPr>
              <a:t></a:t>
            </a:r>
            <a:r>
              <a:rPr lang="fi-FI" dirty="0" smtClean="0"/>
              <a:t> Seisova aalto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251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09210" y="5793678"/>
            <a:ext cx="8688292" cy="987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5316658" y="6591146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8540" y="-7203"/>
            <a:ext cx="7053900" cy="60844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Melkein vapaiden elektronien malli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3053" y="504749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Miksi energia-aukko syntyy?</a:t>
            </a:r>
            <a:endParaRPr lang="fi-FI" dirty="0"/>
          </a:p>
        </p:txBody>
      </p:sp>
      <p:grpSp>
        <p:nvGrpSpPr>
          <p:cNvPr id="35" name="Group 34"/>
          <p:cNvGrpSpPr/>
          <p:nvPr/>
        </p:nvGrpSpPr>
        <p:grpSpPr>
          <a:xfrm>
            <a:off x="145695" y="703138"/>
            <a:ext cx="8911628" cy="4670695"/>
            <a:chOff x="145695" y="703138"/>
            <a:chExt cx="8911628" cy="4670695"/>
          </a:xfrm>
        </p:grpSpPr>
        <p:sp>
          <p:nvSpPr>
            <p:cNvPr id="7" name="TextBox 6"/>
            <p:cNvSpPr txBox="1"/>
            <p:nvPr/>
          </p:nvSpPr>
          <p:spPr>
            <a:xfrm>
              <a:off x="145695" y="703138"/>
              <a:ext cx="3466013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1D –hila, hilavakio = </a:t>
              </a:r>
              <a:r>
                <a:rPr lang="fi-FI" i="1" dirty="0" smtClean="0"/>
                <a:t>a, G = </a:t>
              </a:r>
              <a:r>
                <a:rPr lang="en-US" dirty="0" smtClean="0"/>
                <a:t>2</a:t>
              </a:r>
              <a:r>
                <a:rPr lang="en-US" dirty="0" smtClean="0">
                  <a:latin typeface="Symbol" panose="05050102010706020507" pitchFamily="18" charset="2"/>
                </a:rPr>
                <a:t>p</a:t>
              </a:r>
              <a:r>
                <a:rPr lang="en-US" dirty="0" smtClean="0"/>
                <a:t>/</a:t>
              </a:r>
              <a:r>
                <a:rPr lang="en-US" i="1" dirty="0" smtClean="0"/>
                <a:t>a</a:t>
              </a:r>
              <a:endParaRPr lang="en-US" i="1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73125" y="1358963"/>
              <a:ext cx="2708275" cy="1606373"/>
              <a:chOff x="173125" y="1483322"/>
              <a:chExt cx="2708275" cy="1606373"/>
            </a:xfrm>
          </p:grpSpPr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60554341"/>
                  </p:ext>
                </p:extLst>
              </p:nvPr>
            </p:nvGraphicFramePr>
            <p:xfrm>
              <a:off x="173125" y="1865733"/>
              <a:ext cx="2708275" cy="12239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126" name="Equation" r:id="rId3" imgW="1739880" imgH="787320" progId="Equation.DSMT4">
                      <p:embed/>
                    </p:oleObj>
                  </mc:Choice>
                  <mc:Fallback>
                    <p:oleObj name="Equation" r:id="rId3" imgW="1739880" imgH="787320" progId="Equation.DSMT4">
                      <p:embed/>
                      <p:pic>
                        <p:nvPicPr>
                          <p:cNvPr id="3" name="Object 2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173125" y="1865733"/>
                            <a:ext cx="2708275" cy="1223962"/>
                          </a:xfrm>
                          <a:prstGeom prst="rect">
                            <a:avLst/>
                          </a:prstGeom>
                          <a:ln w="28575">
                            <a:solidFill>
                              <a:schemeClr val="accent1"/>
                            </a:solidFill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TextBox 8"/>
              <p:cNvSpPr txBox="1"/>
              <p:nvPr/>
            </p:nvSpPr>
            <p:spPr>
              <a:xfrm>
                <a:off x="173125" y="1483322"/>
                <a:ext cx="1710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Mallipotentiaali</a:t>
                </a:r>
                <a:endParaRPr lang="fi-FI" dirty="0"/>
              </a:p>
            </p:txBody>
          </p:sp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3670" y="1236925"/>
              <a:ext cx="3023653" cy="4136908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/>
        </p:nvGrpSpPr>
        <p:grpSpPr>
          <a:xfrm>
            <a:off x="2187245" y="1386289"/>
            <a:ext cx="3121673" cy="1628427"/>
            <a:chOff x="2187245" y="1510648"/>
            <a:chExt cx="3121673" cy="1628427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42747490"/>
                </p:ext>
              </p:extLst>
            </p:nvPr>
          </p:nvGraphicFramePr>
          <p:xfrm>
            <a:off x="3746818" y="1875425"/>
            <a:ext cx="1562100" cy="1263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127" name="Equation" r:id="rId6" imgW="1002960" imgH="812520" progId="Equation.DSMT4">
                    <p:embed/>
                  </p:oleObj>
                </mc:Choice>
                <mc:Fallback>
                  <p:oleObj name="Equation" r:id="rId6" imgW="1002960" imgH="812520" progId="Equation.DSMT4">
                    <p:embed/>
                    <p:pic>
                      <p:nvPicPr>
                        <p:cNvPr id="61" name="Object 60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746818" y="1875425"/>
                          <a:ext cx="1562100" cy="1263650"/>
                        </a:xfrm>
                        <a:prstGeom prst="rect">
                          <a:avLst/>
                        </a:prstGeom>
                        <a:ln w="28575">
                          <a:solidFill>
                            <a:schemeClr val="accent4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Straight Arrow Connector 12"/>
            <p:cNvCxnSpPr/>
            <p:nvPr/>
          </p:nvCxnSpPr>
          <p:spPr>
            <a:xfrm flipV="1">
              <a:off x="2187245" y="2399386"/>
              <a:ext cx="1429612" cy="34200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690156" y="1510648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Aaltofunktiot</a:t>
              </a:r>
              <a:endParaRPr lang="fi-FI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45695" y="3305379"/>
            <a:ext cx="4998705" cy="1152911"/>
            <a:chOff x="145695" y="3305379"/>
            <a:chExt cx="4998705" cy="1152911"/>
          </a:xfrm>
        </p:grpSpPr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14789892"/>
                </p:ext>
              </p:extLst>
            </p:nvPr>
          </p:nvGraphicFramePr>
          <p:xfrm>
            <a:off x="2855597" y="3305734"/>
            <a:ext cx="1384300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128" name="Equation" r:id="rId8" imgW="888840" imgH="253800" progId="Equation.DSMT4">
                    <p:embed/>
                  </p:oleObj>
                </mc:Choice>
                <mc:Fallback>
                  <p:oleObj name="Equation" r:id="rId8" imgW="888840" imgH="253800" progId="Equation.DSMT4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2855597" y="3305734"/>
                          <a:ext cx="1384300" cy="3952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" name="Group 17"/>
            <p:cNvGrpSpPr/>
            <p:nvPr/>
          </p:nvGrpSpPr>
          <p:grpSpPr>
            <a:xfrm>
              <a:off x="145695" y="3305379"/>
              <a:ext cx="1984817" cy="1146174"/>
              <a:chOff x="145695" y="3305379"/>
              <a:chExt cx="1984817" cy="1146174"/>
            </a:xfrm>
          </p:grpSpPr>
          <p:graphicFrame>
            <p:nvGraphicFramePr>
              <p:cNvPr id="14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99039275"/>
                  </p:ext>
                </p:extLst>
              </p:nvPr>
            </p:nvGraphicFramePr>
            <p:xfrm>
              <a:off x="145695" y="3305379"/>
              <a:ext cx="1384300" cy="395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129" name="Equation" r:id="rId10" imgW="888840" imgH="253800" progId="Equation.DSMT4">
                      <p:embed/>
                    </p:oleObj>
                  </mc:Choice>
                  <mc:Fallback>
                    <p:oleObj name="Equation" r:id="rId10" imgW="888840" imgH="253800" progId="Equation.DSMT4">
                      <p:embed/>
                      <p:pic>
                        <p:nvPicPr>
                          <p:cNvPr id="11" name="Object 10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145695" y="3305379"/>
                            <a:ext cx="1384300" cy="3952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14388173"/>
                  </p:ext>
                </p:extLst>
              </p:nvPr>
            </p:nvGraphicFramePr>
            <p:xfrm>
              <a:off x="173125" y="3700666"/>
              <a:ext cx="1957387" cy="7508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130" name="Equation" r:id="rId12" imgW="1257120" imgH="482400" progId="Equation.DSMT4">
                      <p:embed/>
                    </p:oleObj>
                  </mc:Choice>
                  <mc:Fallback>
                    <p:oleObj name="Equation" r:id="rId12" imgW="1257120" imgH="482400" progId="Equation.DSMT4">
                      <p:embed/>
                      <p:pic>
                        <p:nvPicPr>
                          <p:cNvPr id="14" name="Object 13"/>
                          <p:cNvPicPr/>
                          <p:nvPr/>
                        </p:nvPicPr>
                        <p:blipFill>
                          <a:blip r:embed="rId13"/>
                          <a:stretch>
                            <a:fillRect/>
                          </a:stretch>
                        </p:blipFill>
                        <p:spPr>
                          <a:xfrm>
                            <a:off x="173125" y="3700666"/>
                            <a:ext cx="1957387" cy="750887"/>
                          </a:xfrm>
                          <a:prstGeom prst="rect">
                            <a:avLst/>
                          </a:prstGeom>
                          <a:ln w="28575">
                            <a:solidFill>
                              <a:schemeClr val="accent1"/>
                            </a:solidFill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9388193"/>
                </p:ext>
              </p:extLst>
            </p:nvPr>
          </p:nvGraphicFramePr>
          <p:xfrm>
            <a:off x="2790137" y="3707402"/>
            <a:ext cx="2354263" cy="7508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131" name="Equation" r:id="rId14" imgW="1511280" imgH="482400" progId="Equation.DSMT4">
                    <p:embed/>
                  </p:oleObj>
                </mc:Choice>
                <mc:Fallback>
                  <p:oleObj name="Equation" r:id="rId14" imgW="1511280" imgH="482400" progId="Equation.DSMT4">
                    <p:embed/>
                    <p:pic>
                      <p:nvPicPr>
                        <p:cNvPr id="15" name="Object 14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2790137" y="3707402"/>
                          <a:ext cx="2354263" cy="750888"/>
                        </a:xfrm>
                        <a:prstGeom prst="rect">
                          <a:avLst/>
                        </a:prstGeom>
                        <a:ln w="28575">
                          <a:solidFill>
                            <a:schemeClr val="accent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173125" y="4590123"/>
            <a:ext cx="4590818" cy="650607"/>
            <a:chOff x="173125" y="4590123"/>
            <a:chExt cx="4590818" cy="650607"/>
          </a:xfrm>
        </p:grpSpPr>
        <p:sp>
          <p:nvSpPr>
            <p:cNvPr id="23" name="TextBox 22"/>
            <p:cNvSpPr txBox="1"/>
            <p:nvPr/>
          </p:nvSpPr>
          <p:spPr>
            <a:xfrm>
              <a:off x="173125" y="4871398"/>
              <a:ext cx="1957387" cy="369332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Suuri </a:t>
              </a:r>
              <a:r>
                <a:rPr lang="fi-FI" dirty="0" err="1" smtClean="0"/>
                <a:t>pot.energia</a:t>
              </a:r>
              <a:endParaRPr lang="fi-FI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806556" y="4871398"/>
              <a:ext cx="1957387" cy="369332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Pieni </a:t>
              </a:r>
              <a:r>
                <a:rPr lang="fi-FI" dirty="0" err="1" smtClean="0"/>
                <a:t>pot.energia</a:t>
              </a:r>
              <a:endParaRPr lang="fi-FI" dirty="0"/>
            </a:p>
          </p:txBody>
        </p:sp>
        <p:sp>
          <p:nvSpPr>
            <p:cNvPr id="25" name="Right Arrow 24"/>
            <p:cNvSpPr/>
            <p:nvPr/>
          </p:nvSpPr>
          <p:spPr>
            <a:xfrm rot="12629620" flipH="1">
              <a:off x="738594" y="4590123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ight Arrow 25"/>
            <p:cNvSpPr/>
            <p:nvPr/>
          </p:nvSpPr>
          <p:spPr>
            <a:xfrm rot="12629620" flipH="1">
              <a:off x="3426911" y="4594300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319299" y="5431083"/>
            <a:ext cx="3334057" cy="1040115"/>
            <a:chOff x="1319299" y="5431083"/>
            <a:chExt cx="3334057" cy="1040115"/>
          </a:xfrm>
        </p:grpSpPr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3297622"/>
                </p:ext>
              </p:extLst>
            </p:nvPr>
          </p:nvGraphicFramePr>
          <p:xfrm>
            <a:off x="1319299" y="5838150"/>
            <a:ext cx="811213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132" name="Equation" r:id="rId16" imgW="520560" imgH="228600" progId="Equation.DSMT4">
                    <p:embed/>
                  </p:oleObj>
                </mc:Choice>
                <mc:Fallback>
                  <p:oleObj name="Equation" r:id="rId16" imgW="520560" imgH="228600" progId="Equation.DSMT4">
                    <p:embed/>
                    <p:pic>
                      <p:nvPicPr>
                        <p:cNvPr id="12" name="Object 11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1319299" y="5838150"/>
                          <a:ext cx="811213" cy="355600"/>
                        </a:xfrm>
                        <a:prstGeom prst="rect">
                          <a:avLst/>
                        </a:prstGeom>
                        <a:ln w="28575">
                          <a:solidFill>
                            <a:schemeClr val="accent4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0651441"/>
                </p:ext>
              </p:extLst>
            </p:nvPr>
          </p:nvGraphicFramePr>
          <p:xfrm>
            <a:off x="3026874" y="6015950"/>
            <a:ext cx="1530937" cy="455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133" name="Equation" r:id="rId18" imgW="812520" imgH="241200" progId="Equation.DSMT4">
                    <p:embed/>
                  </p:oleObj>
                </mc:Choice>
                <mc:Fallback>
                  <p:oleObj name="Equation" r:id="rId18" imgW="812520" imgH="241200" progId="Equation.DSMT4">
                    <p:embed/>
                    <p:pic>
                      <p:nvPicPr>
                        <p:cNvPr id="29" name="Object 28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3026874" y="6015950"/>
                          <a:ext cx="1530937" cy="455248"/>
                        </a:xfrm>
                        <a:prstGeom prst="rect">
                          <a:avLst/>
                        </a:prstGeom>
                        <a:ln w="28575">
                          <a:solidFill>
                            <a:schemeClr val="accent4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Box 31"/>
            <p:cNvSpPr txBox="1"/>
            <p:nvPr/>
          </p:nvSpPr>
          <p:spPr>
            <a:xfrm>
              <a:off x="2981103" y="5602146"/>
              <a:ext cx="1672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Energia-aukko</a:t>
              </a:r>
              <a:endParaRPr lang="fi-FI" dirty="0"/>
            </a:p>
          </p:txBody>
        </p:sp>
        <p:sp>
          <p:nvSpPr>
            <p:cNvPr id="33" name="Right Arrow 32"/>
            <p:cNvSpPr/>
            <p:nvPr/>
          </p:nvSpPr>
          <p:spPr>
            <a:xfrm rot="18984141" flipH="1">
              <a:off x="1976475" y="5431083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33"/>
            <p:cNvSpPr/>
            <p:nvPr/>
          </p:nvSpPr>
          <p:spPr>
            <a:xfrm rot="11663010" flipH="1">
              <a:off x="2492673" y="6070583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7595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5611945" y="1059970"/>
            <a:ext cx="3581400" cy="5010150"/>
            <a:chOff x="5611945" y="1059970"/>
            <a:chExt cx="3581400" cy="5010150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1945" y="1059970"/>
              <a:ext cx="3581400" cy="5010150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5691226" y="4304980"/>
              <a:ext cx="3452774" cy="16700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309210" y="5793678"/>
            <a:ext cx="8688292" cy="987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8540" y="-7203"/>
            <a:ext cx="7053900" cy="60844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Melkein vapaiden elektronien malli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4331" y="541325"/>
            <a:ext cx="303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ym typeface="Wingdings" panose="05000000000000000000" pitchFamily="2" charset="2"/>
              </a:rPr>
              <a:t> Elektronien vyörakenteet</a:t>
            </a:r>
            <a:endParaRPr lang="fi-FI" dirty="0"/>
          </a:p>
        </p:txBody>
      </p:sp>
      <p:grpSp>
        <p:nvGrpSpPr>
          <p:cNvPr id="17" name="Group 16"/>
          <p:cNvGrpSpPr/>
          <p:nvPr/>
        </p:nvGrpSpPr>
        <p:grpSpPr>
          <a:xfrm>
            <a:off x="296785" y="695159"/>
            <a:ext cx="4847615" cy="1023638"/>
            <a:chOff x="296785" y="695159"/>
            <a:chExt cx="4847615" cy="1023638"/>
          </a:xfrm>
        </p:grpSpPr>
        <p:graphicFrame>
          <p:nvGraphicFramePr>
            <p:cNvPr id="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3474199"/>
                </p:ext>
              </p:extLst>
            </p:nvPr>
          </p:nvGraphicFramePr>
          <p:xfrm>
            <a:off x="397008" y="1158409"/>
            <a:ext cx="3608387" cy="560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731" name="Equation" r:id="rId4" imgW="1968480" imgH="304560" progId="Equation.DSMT4">
                    <p:embed/>
                  </p:oleObj>
                </mc:Choice>
                <mc:Fallback>
                  <p:oleObj name="Equation" r:id="rId4" imgW="1968480" imgH="304560" progId="Equation.DSMT4">
                    <p:embed/>
                    <p:pic>
                      <p:nvPicPr>
                        <p:cNvPr id="21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008" y="1158409"/>
                          <a:ext cx="3608387" cy="560388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96785" y="780555"/>
              <a:ext cx="2813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Kaukana </a:t>
              </a:r>
              <a:r>
                <a:rPr lang="fi-FI" dirty="0" err="1" smtClean="0"/>
                <a:t>Braggin</a:t>
              </a:r>
              <a:r>
                <a:rPr lang="fi-FI" dirty="0" smtClean="0"/>
                <a:t> tasoista</a:t>
              </a:r>
              <a:endParaRPr lang="fi-FI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13709" y="695159"/>
              <a:ext cx="1530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Valittu </a:t>
              </a:r>
              <a:r>
                <a:rPr lang="fi-FI" i="1" dirty="0" smtClean="0"/>
                <a:t>V</a:t>
              </a:r>
              <a:r>
                <a:rPr lang="fi-FI" baseline="-25000" dirty="0" smtClean="0"/>
                <a:t>0</a:t>
              </a:r>
              <a:r>
                <a:rPr lang="fi-FI" dirty="0" smtClean="0"/>
                <a:t> =0</a:t>
              </a:r>
              <a:endParaRPr lang="fi-FI" dirty="0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3240634" y="960290"/>
              <a:ext cx="373075" cy="41362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96785" y="1694666"/>
            <a:ext cx="6241224" cy="1525434"/>
            <a:chOff x="296785" y="1694666"/>
            <a:chExt cx="6241224" cy="1525434"/>
          </a:xfrm>
        </p:grpSpPr>
        <p:grpSp>
          <p:nvGrpSpPr>
            <p:cNvPr id="24" name="Group 23"/>
            <p:cNvGrpSpPr/>
            <p:nvPr/>
          </p:nvGrpSpPr>
          <p:grpSpPr>
            <a:xfrm>
              <a:off x="296785" y="2340011"/>
              <a:ext cx="2122698" cy="880089"/>
              <a:chOff x="296785" y="2091299"/>
              <a:chExt cx="2122698" cy="880089"/>
            </a:xfrm>
          </p:grpSpPr>
          <p:graphicFrame>
            <p:nvGraphicFramePr>
              <p:cNvPr id="7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03875551"/>
                  </p:ext>
                </p:extLst>
              </p:nvPr>
            </p:nvGraphicFramePr>
            <p:xfrm>
              <a:off x="397008" y="2495138"/>
              <a:ext cx="2022475" cy="476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732" name="Equation" r:id="rId6" imgW="1180800" imgH="279360" progId="Equation.DSMT4">
                      <p:embed/>
                    </p:oleObj>
                  </mc:Choice>
                  <mc:Fallback>
                    <p:oleObj name="Equation" r:id="rId6" imgW="1180800" imgH="279360" progId="Equation.DSMT4">
                      <p:embed/>
                      <p:pic>
                        <p:nvPicPr>
                          <p:cNvPr id="33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7008" y="2495138"/>
                            <a:ext cx="2022475" cy="476250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8" name="TextBox 17"/>
              <p:cNvSpPr txBox="1"/>
              <p:nvPr/>
            </p:nvSpPr>
            <p:spPr>
              <a:xfrm>
                <a:off x="296785" y="2091299"/>
                <a:ext cx="1710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err="1" smtClean="0"/>
                  <a:t>Braggin</a:t>
                </a:r>
                <a:r>
                  <a:rPr lang="fi-FI" dirty="0" smtClean="0"/>
                  <a:t> tasolla</a:t>
                </a:r>
                <a:endParaRPr lang="fi-FI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008548" y="2573769"/>
              <a:ext cx="1957587" cy="646331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Jokainen </a:t>
              </a:r>
              <a:r>
                <a:rPr lang="fi-FI" b="1" dirty="0" smtClean="0"/>
                <a:t>G</a:t>
              </a:r>
            </a:p>
            <a:p>
              <a:r>
                <a:rPr lang="fi-FI" dirty="0" smtClean="0">
                  <a:sym typeface="Wingdings" panose="05000000000000000000" pitchFamily="2" charset="2"/>
                </a:rPr>
                <a:t> energia-aukko</a:t>
              </a:r>
              <a:endParaRPr lang="fi-FI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V="1">
              <a:off x="4808671" y="1694666"/>
              <a:ext cx="1104329" cy="74195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5054803" y="2743850"/>
              <a:ext cx="1483206" cy="37027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96784" y="3522262"/>
            <a:ext cx="8010517" cy="2610341"/>
            <a:chOff x="296784" y="3522262"/>
            <a:chExt cx="8010517" cy="2610341"/>
          </a:xfrm>
        </p:grpSpPr>
        <p:grpSp>
          <p:nvGrpSpPr>
            <p:cNvPr id="23" name="Group 22"/>
            <p:cNvGrpSpPr/>
            <p:nvPr/>
          </p:nvGrpSpPr>
          <p:grpSpPr>
            <a:xfrm>
              <a:off x="296784" y="3522262"/>
              <a:ext cx="7515261" cy="2610341"/>
              <a:chOff x="296784" y="3522262"/>
              <a:chExt cx="7515261" cy="2610341"/>
            </a:xfrm>
          </p:grpSpPr>
          <p:graphicFrame>
            <p:nvGraphicFramePr>
              <p:cNvPr id="9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76591223"/>
                  </p:ext>
                </p:extLst>
              </p:nvPr>
            </p:nvGraphicFramePr>
            <p:xfrm>
              <a:off x="397008" y="3875764"/>
              <a:ext cx="4060825" cy="5429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733" name="Equation" r:id="rId8" imgW="2374560" imgH="317160" progId="Equation.DSMT4">
                      <p:embed/>
                    </p:oleObj>
                  </mc:Choice>
                  <mc:Fallback>
                    <p:oleObj name="Equation" r:id="rId8" imgW="2374560" imgH="317160" progId="Equation.DSMT4">
                      <p:embed/>
                      <p:pic>
                        <p:nvPicPr>
                          <p:cNvPr id="18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7008" y="3875764"/>
                            <a:ext cx="4060825" cy="542925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37265050"/>
                  </p:ext>
                </p:extLst>
              </p:nvPr>
            </p:nvGraphicFramePr>
            <p:xfrm>
              <a:off x="1021370" y="4857510"/>
              <a:ext cx="6316663" cy="7826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734" name="Equation" r:id="rId10" imgW="3657600" imgH="457200" progId="Equation.DSMT4">
                      <p:embed/>
                    </p:oleObj>
                  </mc:Choice>
                  <mc:Fallback>
                    <p:oleObj name="Equation" r:id="rId10" imgW="3657600" imgH="457200" progId="Equation.DSMT4">
                      <p:embed/>
                      <p:pic>
                        <p:nvPicPr>
                          <p:cNvPr id="12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1370" y="4857510"/>
                            <a:ext cx="6316663" cy="782637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4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" name="TextBox 18"/>
              <p:cNvSpPr txBox="1"/>
              <p:nvPr/>
            </p:nvSpPr>
            <p:spPr>
              <a:xfrm>
                <a:off x="296784" y="3522262"/>
                <a:ext cx="1710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Yleinen tapaus</a:t>
                </a:r>
                <a:endParaRPr lang="fi-FI" dirty="0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rot="10800000" flipH="1">
                <a:off x="548649" y="5162707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946063" y="5763271"/>
                <a:ext cx="6865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Ks. Myös kehitelmä pienille poikkeamille </a:t>
                </a:r>
                <a:r>
                  <a:rPr lang="fi-FI" dirty="0" err="1" smtClean="0"/>
                  <a:t>Braggin</a:t>
                </a:r>
                <a:r>
                  <a:rPr lang="fi-FI" dirty="0" smtClean="0"/>
                  <a:t> tasosta S(15.12)</a:t>
                </a:r>
                <a:endParaRPr lang="fi-FI" dirty="0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7417314" y="5316809"/>
              <a:ext cx="88998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400" dirty="0" smtClean="0"/>
                <a:t>[G(6.27)]</a:t>
              </a:r>
              <a:endParaRPr lang="fi-FI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6282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8540" y="-7203"/>
            <a:ext cx="7053900" cy="60844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Melkein vapaiden elektronien malli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4331" y="541325"/>
            <a:ext cx="3034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ym typeface="Wingdings" panose="05000000000000000000" pitchFamily="2" charset="2"/>
              </a:rPr>
              <a:t> Elektronien vyörakenteet</a:t>
            </a:r>
            <a:endParaRPr lang="fi-FI" dirty="0"/>
          </a:p>
        </p:txBody>
      </p:sp>
      <p:sp>
        <p:nvSpPr>
          <p:cNvPr id="30" name="TextBox 29"/>
          <p:cNvSpPr txBox="1"/>
          <p:nvPr/>
        </p:nvSpPr>
        <p:spPr>
          <a:xfrm>
            <a:off x="2544615" y="957740"/>
            <a:ext cx="2654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/>
              <a:t>Vyöhyke-esitykset</a:t>
            </a:r>
            <a:endParaRPr lang="fi-FI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88823" y="1646813"/>
            <a:ext cx="7533333" cy="3839395"/>
            <a:chOff x="688823" y="1646813"/>
            <a:chExt cx="7533333" cy="3839395"/>
          </a:xfrm>
        </p:grpSpPr>
        <p:grpSp>
          <p:nvGrpSpPr>
            <p:cNvPr id="7" name="Group 6"/>
            <p:cNvGrpSpPr/>
            <p:nvPr/>
          </p:nvGrpSpPr>
          <p:grpSpPr>
            <a:xfrm>
              <a:off x="688823" y="1979481"/>
              <a:ext cx="7533333" cy="3506727"/>
              <a:chOff x="805333" y="2306164"/>
              <a:chExt cx="7533333" cy="3506727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5333" y="2355748"/>
                <a:ext cx="7533333" cy="3457143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2377440" y="3787140"/>
                <a:ext cx="434340" cy="1371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aphicFrame>
            <p:nvGraphicFramePr>
              <p:cNvPr id="10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354580" y="3696753"/>
              <a:ext cx="613091" cy="3647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237" name="Kaava" r:id="rId4" imgW="469800" imgH="279360" progId="Equation.3">
                      <p:embed/>
                    </p:oleObj>
                  </mc:Choice>
                  <mc:Fallback>
                    <p:oleObj name="Kaava" r:id="rId4" imgW="469800" imgH="279360" progId="Equation.3">
                      <p:embed/>
                      <p:pic>
                        <p:nvPicPr>
                          <p:cNvPr id="17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54580" y="3696753"/>
                            <a:ext cx="613091" cy="36470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Rounded Rectangle 10"/>
              <p:cNvSpPr/>
              <p:nvPr/>
            </p:nvSpPr>
            <p:spPr>
              <a:xfrm>
                <a:off x="2594610" y="3352800"/>
                <a:ext cx="461010" cy="16002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aphicFrame>
            <p:nvGraphicFramePr>
              <p:cNvPr id="12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584925" y="3296177"/>
              <a:ext cx="613091" cy="3647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238" name="Kaava" r:id="rId6" imgW="469800" imgH="279360" progId="Equation.3">
                      <p:embed/>
                    </p:oleObj>
                  </mc:Choice>
                  <mc:Fallback>
                    <p:oleObj name="Kaava" r:id="rId6" imgW="469800" imgH="279360" progId="Equation.3">
                      <p:embed/>
                      <p:pic>
                        <p:nvPicPr>
                          <p:cNvPr id="19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84925" y="3296177"/>
                            <a:ext cx="613091" cy="36470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Rounded Rectangle 12"/>
              <p:cNvSpPr/>
              <p:nvPr/>
            </p:nvSpPr>
            <p:spPr>
              <a:xfrm>
                <a:off x="2891470" y="2583180"/>
                <a:ext cx="503556" cy="21336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aphicFrame>
            <p:nvGraphicFramePr>
              <p:cNvPr id="14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860990" y="2567310"/>
              <a:ext cx="613091" cy="3647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239" name="Kaava" r:id="rId8" imgW="469800" imgH="279360" progId="Equation.3">
                      <p:embed/>
                    </p:oleObj>
                  </mc:Choice>
                  <mc:Fallback>
                    <p:oleObj name="Kaava" r:id="rId8" imgW="469800" imgH="279360" progId="Equation.3">
                      <p:embed/>
                      <p:pic>
                        <p:nvPicPr>
                          <p:cNvPr id="22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60990" y="2567310"/>
                            <a:ext cx="613091" cy="36470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Rectangle 14"/>
              <p:cNvSpPr/>
              <p:nvPr/>
            </p:nvSpPr>
            <p:spPr>
              <a:xfrm>
                <a:off x="2960051" y="3924300"/>
                <a:ext cx="87949" cy="13715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aphicFrame>
            <p:nvGraphicFramePr>
              <p:cNvPr id="16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967671" y="3845558"/>
              <a:ext cx="214313" cy="215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240" name="Kaava" r:id="rId10" imgW="164880" imgH="164880" progId="Equation.3">
                      <p:embed/>
                    </p:oleObj>
                  </mc:Choice>
                  <mc:Fallback>
                    <p:oleObj name="Kaava" r:id="rId10" imgW="164880" imgH="164880" progId="Equation.3">
                      <p:embed/>
                      <p:pic>
                        <p:nvPicPr>
                          <p:cNvPr id="24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67671" y="3845558"/>
                            <a:ext cx="214313" cy="215900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7" name="Straight Arrow Connector 16"/>
              <p:cNvCxnSpPr/>
              <p:nvPr/>
            </p:nvCxnSpPr>
            <p:spPr>
              <a:xfrm>
                <a:off x="1767840" y="3879105"/>
                <a:ext cx="525780" cy="0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8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711325" y="3560763"/>
              <a:ext cx="677863" cy="1841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241" name="Kaava" r:id="rId12" imgW="660240" imgH="177480" progId="Equation.3">
                      <p:embed/>
                    </p:oleObj>
                  </mc:Choice>
                  <mc:Fallback>
                    <p:oleObj name="Kaava" r:id="rId12" imgW="660240" imgH="177480" progId="Equation.3">
                      <p:embed/>
                      <p:pic>
                        <p:nvPicPr>
                          <p:cNvPr id="27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11325" y="3560763"/>
                            <a:ext cx="677863" cy="184150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9" name="Straight Arrow Connector 18"/>
              <p:cNvCxnSpPr/>
              <p:nvPr/>
            </p:nvCxnSpPr>
            <p:spPr>
              <a:xfrm>
                <a:off x="1501140" y="3451860"/>
                <a:ext cx="1083785" cy="15765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0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807607" y="3251361"/>
              <a:ext cx="679450" cy="1825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242" name="Kaava" r:id="rId14" imgW="660240" imgH="177480" progId="Equation.3">
                      <p:embed/>
                    </p:oleObj>
                  </mc:Choice>
                  <mc:Fallback>
                    <p:oleObj name="Kaava" r:id="rId14" imgW="660240" imgH="177480" progId="Equation.3">
                      <p:embed/>
                      <p:pic>
                        <p:nvPicPr>
                          <p:cNvPr id="29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07607" y="3251361"/>
                            <a:ext cx="679450" cy="182563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1" name="Straight Arrow Connector 20"/>
              <p:cNvCxnSpPr/>
              <p:nvPr/>
            </p:nvCxnSpPr>
            <p:spPr>
              <a:xfrm>
                <a:off x="1295400" y="2722366"/>
                <a:ext cx="1557970" cy="19676"/>
              </a:xfrm>
              <a:prstGeom prst="straightConnector1">
                <a:avLst/>
              </a:prstGeom>
              <a:ln w="19050"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2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101003" y="2525992"/>
              <a:ext cx="679450" cy="1825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243" name="Kaava" r:id="rId16" imgW="660240" imgH="177480" progId="Equation.3">
                      <p:embed/>
                    </p:oleObj>
                  </mc:Choice>
                  <mc:Fallback>
                    <p:oleObj name="Kaava" r:id="rId16" imgW="660240" imgH="177480" progId="Equation.3">
                      <p:embed/>
                      <p:pic>
                        <p:nvPicPr>
                          <p:cNvPr id="32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01003" y="2525992"/>
                            <a:ext cx="679450" cy="182563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3" name="Straight Connector 22"/>
              <p:cNvCxnSpPr/>
              <p:nvPr/>
            </p:nvCxnSpPr>
            <p:spPr>
              <a:xfrm flipV="1">
                <a:off x="3395026" y="5173980"/>
                <a:ext cx="1916114" cy="223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V="1">
                <a:off x="5623559" y="5158740"/>
                <a:ext cx="1916114" cy="223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876300" y="5394960"/>
                <a:ext cx="1606677" cy="0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Rectangle 25"/>
              <p:cNvSpPr/>
              <p:nvPr/>
            </p:nvSpPr>
            <p:spPr>
              <a:xfrm>
                <a:off x="5438855" y="3931920"/>
                <a:ext cx="107157" cy="820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915355" y="3938267"/>
                <a:ext cx="107157" cy="8202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graphicFrame>
            <p:nvGraphicFramePr>
              <p:cNvPr id="28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403480" y="3787140"/>
              <a:ext cx="214313" cy="215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244" name="Kaava" r:id="rId18" imgW="164880" imgH="164880" progId="Equation.3">
                      <p:embed/>
                    </p:oleObj>
                  </mc:Choice>
                  <mc:Fallback>
                    <p:oleObj name="Kaava" r:id="rId18" imgW="164880" imgH="164880" progId="Equation.3">
                      <p:embed/>
                      <p:pic>
                        <p:nvPicPr>
                          <p:cNvPr id="41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03480" y="3787140"/>
                            <a:ext cx="214313" cy="215900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9" name="Object 2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7966275" y="3779676"/>
              <a:ext cx="214313" cy="2159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6245" name="Kaava" r:id="rId20" imgW="164880" imgH="164880" progId="Equation.3">
                      <p:embed/>
                    </p:oleObj>
                  </mc:Choice>
                  <mc:Fallback>
                    <p:oleObj name="Kaava" r:id="rId20" imgW="164880" imgH="164880" progId="Equation.3">
                      <p:embed/>
                      <p:pic>
                        <p:nvPicPr>
                          <p:cNvPr id="44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966275" y="3779676"/>
                            <a:ext cx="214313" cy="215900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32" name="Straight Connector 31"/>
              <p:cNvCxnSpPr/>
              <p:nvPr/>
            </p:nvCxnSpPr>
            <p:spPr>
              <a:xfrm flipV="1">
                <a:off x="1396523" y="2326322"/>
                <a:ext cx="1264602" cy="8643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V="1">
                <a:off x="6392540" y="2306164"/>
                <a:ext cx="966018" cy="5815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3939698" y="2324207"/>
                <a:ext cx="1070681" cy="2115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3926630" y="2380808"/>
                <a:ext cx="1070681" cy="2115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1177657" y="1646813"/>
              <a:ext cx="63617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Laajennettu                      Redusoitu                       Toistettu</a:t>
              </a:r>
              <a:endParaRPr lang="fi-FI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598126" y="1287545"/>
            <a:ext cx="2002563" cy="432104"/>
            <a:chOff x="4598126" y="1287545"/>
            <a:chExt cx="2002563" cy="432104"/>
          </a:xfrm>
        </p:grpSpPr>
        <p:sp>
          <p:nvSpPr>
            <p:cNvPr id="33" name="TextBox 32"/>
            <p:cNvSpPr txBox="1"/>
            <p:nvPr/>
          </p:nvSpPr>
          <p:spPr>
            <a:xfrm>
              <a:off x="5107973" y="1287545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Perusmuoto!</a:t>
              </a:r>
              <a:endParaRPr lang="en-US" dirty="0"/>
            </a:p>
          </p:txBody>
        </p:sp>
        <p:cxnSp>
          <p:nvCxnSpPr>
            <p:cNvPr id="39" name="Straight Arrow Connector 38"/>
            <p:cNvCxnSpPr>
              <a:stCxn id="33" idx="1"/>
            </p:cNvCxnSpPr>
            <p:nvPr/>
          </p:nvCxnSpPr>
          <p:spPr>
            <a:xfrm flipH="1">
              <a:off x="4598126" y="1472211"/>
              <a:ext cx="509847" cy="24743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703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309210" y="5793678"/>
            <a:ext cx="8688292" cy="9872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5136963" y="6637279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26406" y="-60450"/>
            <a:ext cx="7053900" cy="60844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smtClean="0"/>
              <a:t>Mitä opimme elektronien tiloista periodisessa potentiaalissa?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23413" y="917326"/>
            <a:ext cx="4310703" cy="1575618"/>
            <a:chOff x="302015" y="1212643"/>
            <a:chExt cx="4310703" cy="1575618"/>
          </a:xfrm>
        </p:grpSpPr>
        <p:grpSp>
          <p:nvGrpSpPr>
            <p:cNvPr id="6" name="Group 5"/>
            <p:cNvGrpSpPr/>
            <p:nvPr/>
          </p:nvGrpSpPr>
          <p:grpSpPr>
            <a:xfrm>
              <a:off x="302015" y="1212643"/>
              <a:ext cx="4310703" cy="857420"/>
              <a:chOff x="4981933" y="5563556"/>
              <a:chExt cx="4310703" cy="857420"/>
            </a:xfrm>
          </p:grpSpPr>
          <p:graphicFrame>
            <p:nvGraphicFramePr>
              <p:cNvPr id="7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62399157"/>
                  </p:ext>
                </p:extLst>
              </p:nvPr>
            </p:nvGraphicFramePr>
            <p:xfrm>
              <a:off x="5169899" y="5993938"/>
              <a:ext cx="4122737" cy="4270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982" name="Equation" r:id="rId3" imgW="2679480" imgH="279360" progId="Equation.DSMT4">
                      <p:embed/>
                    </p:oleObj>
                  </mc:Choice>
                  <mc:Fallback>
                    <p:oleObj name="Equation" r:id="rId3" imgW="2679480" imgH="279360" progId="Equation.DSMT4">
                      <p:embed/>
                      <p:pic>
                        <p:nvPicPr>
                          <p:cNvPr id="37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69899" y="5993938"/>
                            <a:ext cx="4122737" cy="427038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" name="TextBox 7"/>
              <p:cNvSpPr txBox="1"/>
              <p:nvPr/>
            </p:nvSpPr>
            <p:spPr>
              <a:xfrm>
                <a:off x="4981933" y="5563556"/>
                <a:ext cx="22493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err="1" smtClean="0"/>
                  <a:t>Blochin</a:t>
                </a:r>
                <a:r>
                  <a:rPr lang="fi-FI" dirty="0" smtClean="0"/>
                  <a:t> aaltofunktiot</a:t>
                </a:r>
                <a:endParaRPr lang="fi-FI" dirty="0"/>
              </a:p>
            </p:txBody>
          </p:sp>
        </p:grpSp>
        <p:graphicFrame>
          <p:nvGraphicFramePr>
            <p:cNvPr id="1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77286462"/>
                </p:ext>
              </p:extLst>
            </p:nvPr>
          </p:nvGraphicFramePr>
          <p:xfrm>
            <a:off x="489981" y="2361223"/>
            <a:ext cx="2462213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83" name="Equation" r:id="rId5" imgW="1600200" imgH="279360" progId="Equation.DSMT4">
                    <p:embed/>
                  </p:oleObj>
                </mc:Choice>
                <mc:Fallback>
                  <p:oleObj name="Equation" r:id="rId5" imgW="1600200" imgH="279360" progId="Equation.DSMT4">
                    <p:embed/>
                    <p:pic>
                      <p:nvPicPr>
                        <p:cNvPr id="1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981" y="2361223"/>
                          <a:ext cx="2462213" cy="427038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Group 38"/>
          <p:cNvGrpSpPr/>
          <p:nvPr/>
        </p:nvGrpSpPr>
        <p:grpSpPr>
          <a:xfrm>
            <a:off x="5244131" y="1027977"/>
            <a:ext cx="3783751" cy="5379482"/>
            <a:chOff x="5244131" y="1027977"/>
            <a:chExt cx="3783751" cy="5379482"/>
          </a:xfrm>
        </p:grpSpPr>
        <p:sp>
          <p:nvSpPr>
            <p:cNvPr id="11" name="TextBox 10"/>
            <p:cNvSpPr txBox="1"/>
            <p:nvPr/>
          </p:nvSpPr>
          <p:spPr>
            <a:xfrm flipH="1">
              <a:off x="5244131" y="1027977"/>
              <a:ext cx="3783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Melkein vapaiden elektronien malli</a:t>
              </a:r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446482" y="1397309"/>
              <a:ext cx="3581400" cy="5010150"/>
              <a:chOff x="5446482" y="2331422"/>
              <a:chExt cx="3581400" cy="5010150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46482" y="2331422"/>
                <a:ext cx="3581400" cy="5010150"/>
              </a:xfrm>
              <a:prstGeom prst="rect">
                <a:avLst/>
              </a:prstGeom>
            </p:spPr>
          </p:pic>
          <p:sp>
            <p:nvSpPr>
              <p:cNvPr id="15" name="Rectangle 14"/>
              <p:cNvSpPr/>
              <p:nvPr/>
            </p:nvSpPr>
            <p:spPr>
              <a:xfrm>
                <a:off x="5446482" y="5500957"/>
                <a:ext cx="3452774" cy="167008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83846" y="3485856"/>
            <a:ext cx="4237057" cy="1005731"/>
            <a:chOff x="93164" y="3513753"/>
            <a:chExt cx="4237057" cy="1005731"/>
          </a:xfrm>
        </p:grpSpPr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6401893"/>
                </p:ext>
              </p:extLst>
            </p:nvPr>
          </p:nvGraphicFramePr>
          <p:xfrm>
            <a:off x="600891" y="3925759"/>
            <a:ext cx="2630487" cy="593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84" name="Equation" r:id="rId8" imgW="1688760" imgH="380880" progId="Equation.DSMT4">
                    <p:embed/>
                  </p:oleObj>
                </mc:Choice>
                <mc:Fallback>
                  <p:oleObj name="Equation" r:id="rId8" imgW="1688760" imgH="38088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600891" y="3925759"/>
                          <a:ext cx="2630487" cy="593725"/>
                        </a:xfrm>
                        <a:prstGeom prst="rect">
                          <a:avLst/>
                        </a:prstGeom>
                        <a:ln w="28575">
                          <a:solidFill>
                            <a:schemeClr val="accent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93164" y="3513753"/>
              <a:ext cx="42370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Degeneroitunut häiriöteoria tasoaalloille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99631" y="3883085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1D -hila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227125" y="4779308"/>
            <a:ext cx="5534298" cy="1747492"/>
            <a:chOff x="1227125" y="4779308"/>
            <a:chExt cx="5534298" cy="1747492"/>
          </a:xfrm>
        </p:grpSpPr>
        <p:grpSp>
          <p:nvGrpSpPr>
            <p:cNvPr id="25" name="Group 24"/>
            <p:cNvGrpSpPr/>
            <p:nvPr/>
          </p:nvGrpSpPr>
          <p:grpSpPr>
            <a:xfrm>
              <a:off x="3299631" y="4779308"/>
              <a:ext cx="2650042" cy="1702579"/>
              <a:chOff x="2399877" y="4475886"/>
              <a:chExt cx="2650042" cy="1702579"/>
            </a:xfrm>
          </p:grpSpPr>
          <p:graphicFrame>
            <p:nvGraphicFramePr>
              <p:cNvPr id="22" name="Object 2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36663168"/>
                  </p:ext>
                </p:extLst>
              </p:nvPr>
            </p:nvGraphicFramePr>
            <p:xfrm>
              <a:off x="3487819" y="4914815"/>
              <a:ext cx="1562100" cy="12636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985" name="Equation" r:id="rId10" imgW="1002960" imgH="812520" progId="Equation.DSMT4">
                      <p:embed/>
                    </p:oleObj>
                  </mc:Choice>
                  <mc:Fallback>
                    <p:oleObj name="Equation" r:id="rId10" imgW="1002960" imgH="812520" progId="Equation.DSMT4">
                      <p:embed/>
                      <p:pic>
                        <p:nvPicPr>
                          <p:cNvPr id="10" name="Object 9"/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3487819" y="4914815"/>
                            <a:ext cx="1562100" cy="1263650"/>
                          </a:xfrm>
                          <a:prstGeom prst="rect">
                            <a:avLst/>
                          </a:prstGeom>
                          <a:ln w="28575">
                            <a:solidFill>
                              <a:schemeClr val="accent4"/>
                            </a:solidFill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" name="TextBox 22"/>
              <p:cNvSpPr txBox="1"/>
              <p:nvPr/>
            </p:nvSpPr>
            <p:spPr>
              <a:xfrm>
                <a:off x="2399877" y="4475886"/>
                <a:ext cx="14542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Aaltofunktiot</a:t>
                </a:r>
                <a:endParaRPr lang="fi-FI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227125" y="5168532"/>
              <a:ext cx="306220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Superpositiot vastakkaisiin</a:t>
              </a:r>
            </a:p>
            <a:p>
              <a:r>
                <a:rPr lang="fi-FI" dirty="0"/>
                <a:t>s</a:t>
              </a:r>
              <a:r>
                <a:rPr lang="fi-FI" dirty="0" smtClean="0"/>
                <a:t>uuntiin etenevistä aalloista.</a:t>
              </a:r>
            </a:p>
            <a:p>
              <a:r>
                <a:rPr lang="fi-FI" dirty="0" smtClean="0">
                  <a:sym typeface="Wingdings" panose="05000000000000000000" pitchFamily="2" charset="2"/>
                </a:rPr>
                <a:t> Seisovat aallot.</a:t>
              </a:r>
              <a:r>
                <a:rPr lang="fi-FI" dirty="0" smtClean="0"/>
                <a:t> </a:t>
              </a:r>
              <a:endParaRPr lang="en-US" dirty="0"/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8713221"/>
                </p:ext>
              </p:extLst>
            </p:nvPr>
          </p:nvGraphicFramePr>
          <p:xfrm>
            <a:off x="6089911" y="6150563"/>
            <a:ext cx="671512" cy="376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86" name="Equation" r:id="rId12" imgW="431640" imgH="241200" progId="Equation.DSMT4">
                    <p:embed/>
                  </p:oleObj>
                </mc:Choice>
                <mc:Fallback>
                  <p:oleObj name="Equation" r:id="rId12" imgW="431640" imgH="241200" progId="Equation.DSMT4">
                    <p:embed/>
                    <p:pic>
                      <p:nvPicPr>
                        <p:cNvPr id="69" name="Object 68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6089911" y="6150563"/>
                          <a:ext cx="671512" cy="3762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34"/>
          <p:cNvGrpSpPr/>
          <p:nvPr/>
        </p:nvGrpSpPr>
        <p:grpSpPr>
          <a:xfrm>
            <a:off x="2544101" y="2056916"/>
            <a:ext cx="2651596" cy="1196526"/>
            <a:chOff x="2544101" y="2056916"/>
            <a:chExt cx="2651596" cy="1196526"/>
          </a:xfrm>
        </p:grpSpPr>
        <p:grpSp>
          <p:nvGrpSpPr>
            <p:cNvPr id="33" name="Group 32"/>
            <p:cNvGrpSpPr/>
            <p:nvPr/>
          </p:nvGrpSpPr>
          <p:grpSpPr>
            <a:xfrm>
              <a:off x="3036131" y="2056916"/>
              <a:ext cx="2159566" cy="1196526"/>
              <a:chOff x="3036131" y="2056916"/>
              <a:chExt cx="2159566" cy="1196526"/>
            </a:xfrm>
          </p:grpSpPr>
          <p:graphicFrame>
            <p:nvGraphicFramePr>
              <p:cNvPr id="31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04027865"/>
                  </p:ext>
                </p:extLst>
              </p:nvPr>
            </p:nvGraphicFramePr>
            <p:xfrm>
              <a:off x="3142527" y="2477155"/>
              <a:ext cx="1895475" cy="7762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987" name="Equation" r:id="rId14" imgW="1231560" imgH="507960" progId="Equation.DSMT4">
                      <p:embed/>
                    </p:oleObj>
                  </mc:Choice>
                  <mc:Fallback>
                    <p:oleObj name="Equation" r:id="rId14" imgW="1231560" imgH="507960" progId="Equation.DSMT4">
                      <p:embed/>
                      <p:pic>
                        <p:nvPicPr>
                          <p:cNvPr id="27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42527" y="2477155"/>
                            <a:ext cx="1895475" cy="776287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4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2" name="TextBox 31"/>
              <p:cNvSpPr txBox="1"/>
              <p:nvPr/>
            </p:nvSpPr>
            <p:spPr>
              <a:xfrm>
                <a:off x="3036131" y="2056916"/>
                <a:ext cx="21595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Ratkaisut 1. </a:t>
                </a:r>
                <a:r>
                  <a:rPr lang="fi-FI" dirty="0" err="1" smtClean="0"/>
                  <a:t>Bv:ssä</a:t>
                </a:r>
                <a:endParaRPr lang="en-US" dirty="0"/>
              </a:p>
            </p:txBody>
          </p:sp>
        </p:grpSp>
        <p:sp>
          <p:nvSpPr>
            <p:cNvPr id="34" name="Right Arrow 33"/>
            <p:cNvSpPr/>
            <p:nvPr/>
          </p:nvSpPr>
          <p:spPr>
            <a:xfrm rot="10800000" flipH="1">
              <a:off x="2544101" y="2776693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080122" y="3749194"/>
            <a:ext cx="4406325" cy="1909313"/>
            <a:chOff x="4080122" y="3749194"/>
            <a:chExt cx="4406325" cy="1909313"/>
          </a:xfrm>
        </p:grpSpPr>
        <p:grpSp>
          <p:nvGrpSpPr>
            <p:cNvPr id="17" name="Group 16"/>
            <p:cNvGrpSpPr/>
            <p:nvPr/>
          </p:nvGrpSpPr>
          <p:grpSpPr>
            <a:xfrm>
              <a:off x="4827086" y="4439250"/>
              <a:ext cx="3659361" cy="1219257"/>
              <a:chOff x="48990" y="3087038"/>
              <a:chExt cx="3659361" cy="1219257"/>
            </a:xfrm>
          </p:grpSpPr>
          <p:graphicFrame>
            <p:nvGraphicFramePr>
              <p:cNvPr id="12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89722940"/>
                  </p:ext>
                </p:extLst>
              </p:nvPr>
            </p:nvGraphicFramePr>
            <p:xfrm>
              <a:off x="1685876" y="3830045"/>
              <a:ext cx="2022475" cy="476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988" name="Equation" r:id="rId16" imgW="1180800" imgH="279360" progId="Equation.DSMT4">
                      <p:embed/>
                    </p:oleObj>
                  </mc:Choice>
                  <mc:Fallback>
                    <p:oleObj name="Equation" r:id="rId16" imgW="1180800" imgH="279360" progId="Equation.DSMT4">
                      <p:embed/>
                      <p:pic>
                        <p:nvPicPr>
                          <p:cNvPr id="7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85876" y="3830045"/>
                            <a:ext cx="2022475" cy="476250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4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" name="TextBox 12"/>
              <p:cNvSpPr txBox="1"/>
              <p:nvPr/>
            </p:nvSpPr>
            <p:spPr>
              <a:xfrm>
                <a:off x="48990" y="3087038"/>
                <a:ext cx="1710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err="1" smtClean="0"/>
                  <a:t>Braggin</a:t>
                </a:r>
                <a:r>
                  <a:rPr lang="fi-FI" dirty="0" smtClean="0"/>
                  <a:t> tasolla</a:t>
                </a:r>
                <a:endParaRPr lang="fi-FI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12598" y="3427096"/>
                <a:ext cx="16722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/>
                  <a:t>E</a:t>
                </a:r>
                <a:r>
                  <a:rPr lang="fi-FI" dirty="0" smtClean="0"/>
                  <a:t>nergia-aukko</a:t>
                </a:r>
                <a:endParaRPr lang="fi-FI" dirty="0"/>
              </a:p>
            </p:txBody>
          </p:sp>
        </p:grpSp>
        <p:sp>
          <p:nvSpPr>
            <p:cNvPr id="36" name="Right Arrow 35"/>
            <p:cNvSpPr/>
            <p:nvPr/>
          </p:nvSpPr>
          <p:spPr>
            <a:xfrm rot="11631824" flipH="1">
              <a:off x="4080122" y="4400137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ight Arrow 39"/>
            <p:cNvSpPr/>
            <p:nvPr/>
          </p:nvSpPr>
          <p:spPr>
            <a:xfrm rot="9131367" flipH="1">
              <a:off x="4686629" y="3749194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896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3676" y="5485438"/>
            <a:ext cx="8852074" cy="1060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Shape 1"/>
          <p:cNvSpPr txBox="1">
            <a:spLocks noChangeArrowheads="1"/>
          </p:cNvSpPr>
          <p:nvPr/>
        </p:nvSpPr>
        <p:spPr bwMode="auto">
          <a:xfrm>
            <a:off x="552317" y="117791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3200" b="1" dirty="0" err="1" smtClean="0">
                <a:solidFill>
                  <a:srgbClr val="FF7900"/>
                </a:solidFill>
              </a:rPr>
              <a:t>Osaamistavoitteet</a:t>
            </a:r>
            <a:r>
              <a:rPr lang="en-US" sz="3200" b="1" dirty="0" smtClean="0">
                <a:solidFill>
                  <a:srgbClr val="FF7900"/>
                </a:solidFill>
              </a:rPr>
              <a:t>, </a:t>
            </a:r>
            <a:r>
              <a:rPr lang="en-US" sz="3200" b="1" dirty="0" err="1" smtClean="0">
                <a:solidFill>
                  <a:srgbClr val="FF7900"/>
                </a:solidFill>
              </a:rPr>
              <a:t>Blochin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teoreema</a:t>
            </a:r>
            <a:r>
              <a:rPr lang="en-US" sz="3200" b="1" dirty="0" smtClean="0">
                <a:solidFill>
                  <a:srgbClr val="FF7900"/>
                </a:solidFill>
              </a:rPr>
              <a:t> ja </a:t>
            </a:r>
            <a:r>
              <a:rPr lang="en-US" sz="3200" b="1" dirty="0" err="1" smtClean="0">
                <a:solidFill>
                  <a:srgbClr val="FF7900"/>
                </a:solidFill>
              </a:rPr>
              <a:t>melkein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vapaiden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elektronien</a:t>
            </a:r>
            <a:r>
              <a:rPr lang="en-US" sz="3200" b="1" dirty="0" smtClean="0">
                <a:solidFill>
                  <a:srgbClr val="FF7900"/>
                </a:solidFill>
              </a:rPr>
              <a:t> </a:t>
            </a:r>
            <a:r>
              <a:rPr lang="en-US" sz="3200" b="1" dirty="0" err="1" smtClean="0">
                <a:solidFill>
                  <a:srgbClr val="FF7900"/>
                </a:solidFill>
              </a:rPr>
              <a:t>malli</a:t>
            </a:r>
            <a:endParaRPr lang="en-US" dirty="0"/>
          </a:p>
        </p:txBody>
      </p:sp>
      <p:sp>
        <p:nvSpPr>
          <p:cNvPr id="7" name="TextShape 3"/>
          <p:cNvSpPr txBox="1">
            <a:spLocks noChangeArrowheads="1"/>
          </p:cNvSpPr>
          <p:nvPr/>
        </p:nvSpPr>
        <p:spPr bwMode="auto">
          <a:xfrm>
            <a:off x="5145088" y="5925757"/>
            <a:ext cx="15367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endParaRPr lang="en-US"/>
          </a:p>
        </p:txBody>
      </p:sp>
      <p:sp>
        <p:nvSpPr>
          <p:cNvPr id="8" name="TextShape 4"/>
          <p:cNvSpPr txBox="1">
            <a:spLocks noChangeArrowheads="1"/>
          </p:cNvSpPr>
          <p:nvPr/>
        </p:nvSpPr>
        <p:spPr bwMode="auto">
          <a:xfrm>
            <a:off x="6858000" y="5925757"/>
            <a:ext cx="17033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5000" rIns="90000" bIns="45000"/>
          <a:lstStyle/>
          <a:p>
            <a:endParaRPr lang="en-US"/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61734" y="1236157"/>
            <a:ext cx="85694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sz="1600" dirty="0" smtClean="0"/>
              <a:t>Osaat esittää ja selittää Blochin teoreeman päätuloksen: miten vapaan elektronin aaltofunktio muuttuu periodisessa potentiaalissa sekä mitä symmetriaominaisuuksia tällä aaltofunktiolla (Blochin aalto) on kiteessä</a:t>
            </a:r>
            <a:r>
              <a:rPr lang="fi-FI" sz="1400" dirty="0" smtClean="0"/>
              <a:t>. Osaat myös soveltaa teoreemaa.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151792"/>
              </p:ext>
            </p:extLst>
          </p:nvPr>
        </p:nvGraphicFramePr>
        <p:xfrm>
          <a:off x="4794188" y="2331873"/>
          <a:ext cx="40370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79" name="Equation" r:id="rId3" imgW="2387520" imgH="266400" progId="Equation.DSMT4">
                  <p:embed/>
                </p:oleObj>
              </mc:Choice>
              <mc:Fallback>
                <p:oleObj name="Equation" r:id="rId3" imgW="2387520" imgH="26640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188" y="2331873"/>
                        <a:ext cx="4037013" cy="4492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756" y="4164513"/>
            <a:ext cx="2857500" cy="2495550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61734" y="2801064"/>
            <a:ext cx="868772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25000"/>
            </a:pPr>
            <a:endParaRPr lang="fi-FI" sz="1600" dirty="0"/>
          </a:p>
          <a:p>
            <a:pPr marL="285750" indent="-285750" algn="just">
              <a:buClr>
                <a:srgbClr val="00B0F0"/>
              </a:buClr>
              <a:buSzPct val="125000"/>
              <a:buFont typeface="Arial" charset="0"/>
              <a:buChar char="•"/>
            </a:pPr>
            <a:r>
              <a:rPr lang="fi-FI" sz="1600" dirty="0" smtClean="0"/>
              <a:t>Osaat esittää ja selittää melkein vapaiden elektronien mallin (</a:t>
            </a:r>
            <a:r>
              <a:rPr lang="fi-FI" sz="1600" i="1" dirty="0" smtClean="0"/>
              <a:t>nearly free electron model</a:t>
            </a:r>
            <a:r>
              <a:rPr lang="fi-FI" sz="1600" dirty="0" smtClean="0"/>
              <a:t>, NFE) keskeiset piirteet: alkuoletukset, miten elektronien energiatasot periodisessa potentiaalissa muuttuvat vapaisiin elektroneihin nähden (ja miksi), energiavöiden ja -aukkojen synty (miksi) sekä energiavöiden eri esitystavat (jatkettu/</a:t>
            </a:r>
            <a:r>
              <a:rPr lang="fi-FI" sz="1600" i="1" dirty="0" smtClean="0"/>
              <a:t>extended</a:t>
            </a:r>
            <a:r>
              <a:rPr lang="fi-FI" sz="1600" dirty="0" smtClean="0"/>
              <a:t>, rajoitettu/</a:t>
            </a:r>
            <a:r>
              <a:rPr lang="fi-FI" sz="1600" i="1" dirty="0" smtClean="0"/>
              <a:t>reduced</a:t>
            </a:r>
            <a:r>
              <a:rPr lang="fi-FI" sz="1600" dirty="0" smtClean="0"/>
              <a:t>, jaksollinen/</a:t>
            </a:r>
            <a:r>
              <a:rPr lang="fi-FI" sz="1600" i="1" dirty="0" err="1" smtClean="0"/>
              <a:t>periodic</a:t>
            </a:r>
            <a:r>
              <a:rPr lang="fi-FI" sz="1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2369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564" y="1780437"/>
            <a:ext cx="8072837" cy="1332000"/>
          </a:xfrm>
        </p:spPr>
        <p:txBody>
          <a:bodyPr/>
          <a:lstStyle/>
          <a:p>
            <a:r>
              <a:rPr lang="fi-FI" dirty="0" err="1" smtClean="0"/>
              <a:t>Blochin</a:t>
            </a:r>
            <a:r>
              <a:rPr lang="fi-FI" dirty="0" smtClean="0"/>
              <a:t> teoreema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2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3676" y="5631744"/>
            <a:ext cx="8852074" cy="1060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819636" y="30720"/>
            <a:ext cx="7618970" cy="58638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r>
              <a:rPr lang="fi-FI" dirty="0" smtClean="0"/>
              <a:t>Elektronit periodisessa potentiaalissa</a:t>
            </a:r>
            <a:endParaRPr lang="fi-FI" dirty="0"/>
          </a:p>
        </p:txBody>
      </p:sp>
      <p:grpSp>
        <p:nvGrpSpPr>
          <p:cNvPr id="7" name="Group 6"/>
          <p:cNvGrpSpPr/>
          <p:nvPr/>
        </p:nvGrpSpPr>
        <p:grpSpPr>
          <a:xfrm>
            <a:off x="687629" y="2419536"/>
            <a:ext cx="7005726" cy="2225489"/>
            <a:chOff x="687629" y="1197907"/>
            <a:chExt cx="7005726" cy="2225489"/>
          </a:xfrm>
        </p:grpSpPr>
        <p:sp>
          <p:nvSpPr>
            <p:cNvPr id="8" name="TextBox 7"/>
            <p:cNvSpPr txBox="1"/>
            <p:nvPr/>
          </p:nvSpPr>
          <p:spPr>
            <a:xfrm>
              <a:off x="687629" y="1543507"/>
              <a:ext cx="1402948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Aaltoluonne</a:t>
              </a:r>
              <a:endParaRPr lang="fi-FI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33242" y="1197907"/>
              <a:ext cx="41601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Kideliikemäärän säilyminen sironnassa</a:t>
              </a:r>
              <a:endParaRPr lang="fi-FI" dirty="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1301311"/>
                </p:ext>
              </p:extLst>
            </p:nvPr>
          </p:nvGraphicFramePr>
          <p:xfrm>
            <a:off x="3690542" y="1567239"/>
            <a:ext cx="1793875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866" name="Equation" r:id="rId3" imgW="1041120" imgH="215640" progId="Equation.DSMT4">
                    <p:embed/>
                  </p:oleObj>
                </mc:Choice>
                <mc:Fallback>
                  <p:oleObj name="Equation" r:id="rId3" imgW="1041120" imgH="215640" progId="Equation.DSMT4">
                    <p:embed/>
                    <p:pic>
                      <p:nvPicPr>
                        <p:cNvPr id="33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0542" y="1567239"/>
                          <a:ext cx="1793875" cy="40481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 flipH="1">
              <a:off x="3482021" y="2199186"/>
              <a:ext cx="33247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Kaikki yksihiukkasenergiatilat 1. </a:t>
              </a:r>
              <a:r>
                <a:rPr lang="fi-FI" dirty="0" err="1" smtClean="0"/>
                <a:t>Brillouin’n</a:t>
              </a:r>
              <a:r>
                <a:rPr lang="fi-FI" dirty="0" smtClean="0"/>
                <a:t> vyöhykkeessä</a:t>
              </a:r>
              <a:endParaRPr lang="fi-FI" dirty="0"/>
            </a:p>
          </p:txBody>
        </p:sp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193022"/>
                </p:ext>
              </p:extLst>
            </p:nvPr>
          </p:nvGraphicFramePr>
          <p:xfrm>
            <a:off x="3636963" y="2851896"/>
            <a:ext cx="1903412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867" name="Equation" r:id="rId5" imgW="1104840" imgH="304560" progId="Equation.DSMT4">
                    <p:embed/>
                  </p:oleObj>
                </mc:Choice>
                <mc:Fallback>
                  <p:oleObj name="Equation" r:id="rId5" imgW="1104840" imgH="304560" progId="Equation.DSMT4">
                    <p:embed/>
                    <p:pic>
                      <p:nvPicPr>
                        <p:cNvPr id="35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6963" y="2851896"/>
                          <a:ext cx="1903412" cy="5715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Right Arrow 12"/>
            <p:cNvSpPr/>
            <p:nvPr/>
          </p:nvSpPr>
          <p:spPr>
            <a:xfrm rot="10800000" flipH="1">
              <a:off x="2320723" y="1912839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4712" y="545690"/>
            <a:ext cx="9095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ym typeface="Wingdings" panose="05000000000000000000" pitchFamily="2" charset="2"/>
              </a:rPr>
              <a:t></a:t>
            </a:r>
            <a:r>
              <a:rPr lang="fi-FI" dirty="0" smtClean="0"/>
              <a:t>1D elektronirakenne </a:t>
            </a:r>
            <a:r>
              <a:rPr lang="fi-FI" dirty="0" smtClean="0">
                <a:sym typeface="Wingdings" panose="05000000000000000000" pitchFamily="2" charset="2"/>
              </a:rPr>
              <a:t> 3</a:t>
            </a:r>
            <a:r>
              <a:rPr lang="fi-FI" dirty="0" smtClean="0"/>
              <a:t>D elektronirakenne (aaltofunktiot ja energian ominaisarvot)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smtClean="0"/>
              <a:t> </a:t>
            </a:r>
            <a:endParaRPr lang="fi-FI" dirty="0"/>
          </a:p>
        </p:txBody>
      </p:sp>
      <p:grpSp>
        <p:nvGrpSpPr>
          <p:cNvPr id="15" name="Group 14"/>
          <p:cNvGrpSpPr/>
          <p:nvPr/>
        </p:nvGrpSpPr>
        <p:grpSpPr>
          <a:xfrm>
            <a:off x="687629" y="5073529"/>
            <a:ext cx="7556081" cy="370555"/>
            <a:chOff x="687629" y="3829950"/>
            <a:chExt cx="7556081" cy="370555"/>
          </a:xfrm>
        </p:grpSpPr>
        <p:sp>
          <p:nvSpPr>
            <p:cNvPr id="16" name="TextBox 15"/>
            <p:cNvSpPr txBox="1"/>
            <p:nvPr/>
          </p:nvSpPr>
          <p:spPr>
            <a:xfrm>
              <a:off x="687629" y="3829950"/>
              <a:ext cx="2326278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Atomien elektronitilat</a:t>
              </a:r>
              <a:endParaRPr lang="fi-FI" dirty="0"/>
            </a:p>
          </p:txBody>
        </p:sp>
        <p:sp>
          <p:nvSpPr>
            <p:cNvPr id="17" name="Right Arrow 16"/>
            <p:cNvSpPr/>
            <p:nvPr/>
          </p:nvSpPr>
          <p:spPr>
            <a:xfrm rot="10800000" flipH="1">
              <a:off x="3841065" y="3918639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387141" y="3831173"/>
              <a:ext cx="3856569" cy="369332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Tiukan sidoksen </a:t>
              </a:r>
              <a:r>
                <a:rPr lang="fi-FI" dirty="0"/>
                <a:t>(TB) </a:t>
              </a:r>
              <a:r>
                <a:rPr lang="fi-FI" dirty="0" err="1" smtClean="0"/>
                <a:t>aproksimaatio</a:t>
              </a:r>
              <a:endParaRPr lang="fi-FI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87629" y="5873900"/>
            <a:ext cx="8095790" cy="371899"/>
            <a:chOff x="687629" y="4630321"/>
            <a:chExt cx="8095790" cy="371899"/>
          </a:xfrm>
        </p:grpSpPr>
        <p:sp>
          <p:nvSpPr>
            <p:cNvPr id="20" name="TextBox 19"/>
            <p:cNvSpPr txBox="1"/>
            <p:nvPr/>
          </p:nvSpPr>
          <p:spPr>
            <a:xfrm>
              <a:off x="687629" y="4632888"/>
              <a:ext cx="2873415" cy="3693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Vapaiden elektronien malli</a:t>
              </a:r>
            </a:p>
          </p:txBody>
        </p:sp>
        <p:sp>
          <p:nvSpPr>
            <p:cNvPr id="21" name="Right Arrow 20"/>
            <p:cNvSpPr/>
            <p:nvPr/>
          </p:nvSpPr>
          <p:spPr>
            <a:xfrm rot="10800000" flipH="1">
              <a:off x="3846397" y="4717787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392473" y="4630321"/>
              <a:ext cx="4390946" cy="369332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Melkein vapaiden elektronien (NFE) malli</a:t>
              </a:r>
              <a:endParaRPr lang="fi-FI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835" y="1001040"/>
            <a:ext cx="9059338" cy="1176612"/>
            <a:chOff x="147859" y="934503"/>
            <a:chExt cx="9059338" cy="1176612"/>
          </a:xfrm>
        </p:grpSpPr>
        <p:sp>
          <p:nvSpPr>
            <p:cNvPr id="24" name="TextBox 23"/>
            <p:cNvSpPr txBox="1"/>
            <p:nvPr/>
          </p:nvSpPr>
          <p:spPr>
            <a:xfrm>
              <a:off x="5495925" y="934503"/>
              <a:ext cx="3711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Yksihiukkas - </a:t>
              </a:r>
              <a:r>
                <a:rPr lang="fi-FI" dirty="0" err="1" smtClean="0"/>
                <a:t>Schrödingerin</a:t>
              </a:r>
              <a:r>
                <a:rPr lang="fi-FI" dirty="0" smtClean="0"/>
                <a:t> yhtälö</a:t>
              </a:r>
              <a:endParaRPr lang="fi-FI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47859" y="1316740"/>
              <a:ext cx="2353940" cy="646331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Ytimet/ionit ja kaikki /valenssi elektronit</a:t>
              </a:r>
              <a:endParaRPr lang="fi-FI" dirty="0"/>
            </a:p>
          </p:txBody>
        </p:sp>
        <p:sp>
          <p:nvSpPr>
            <p:cNvPr id="26" name="Right Arrow 25"/>
            <p:cNvSpPr/>
            <p:nvPr/>
          </p:nvSpPr>
          <p:spPr>
            <a:xfrm rot="10800000" flipH="1">
              <a:off x="2699896" y="1553784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69683" y="1187785"/>
              <a:ext cx="1961494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Keskimääräinen </a:t>
              </a:r>
              <a:r>
                <a:rPr lang="fi-FI" dirty="0" err="1" smtClean="0"/>
                <a:t>period.potentiaali</a:t>
              </a:r>
              <a:endParaRPr lang="fi-FI" dirty="0" smtClean="0"/>
            </a:p>
            <a:p>
              <a:endParaRPr lang="fi-FI" dirty="0" smtClean="0"/>
            </a:p>
          </p:txBody>
        </p:sp>
        <p:graphicFrame>
          <p:nvGraphicFramePr>
            <p:cNvPr id="2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9344376"/>
                </p:ext>
              </p:extLst>
            </p:nvPr>
          </p:nvGraphicFramePr>
          <p:xfrm>
            <a:off x="5731396" y="1320990"/>
            <a:ext cx="3337457" cy="651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868" name="Kaava" r:id="rId7" imgW="2145960" imgH="419040" progId="Equation.3">
                    <p:embed/>
                  </p:oleObj>
                </mc:Choice>
                <mc:Fallback>
                  <p:oleObj name="Kaava" r:id="rId7" imgW="2145960" imgH="419040" progId="Equation.3">
                    <p:embed/>
                    <p:pic>
                      <p:nvPicPr>
                        <p:cNvPr id="2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1396" y="1320990"/>
                          <a:ext cx="3337457" cy="651869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ight Arrow 28"/>
            <p:cNvSpPr/>
            <p:nvPr/>
          </p:nvSpPr>
          <p:spPr>
            <a:xfrm rot="10800000" flipH="1">
              <a:off x="5241341" y="1574085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2506203"/>
                </p:ext>
              </p:extLst>
            </p:nvPr>
          </p:nvGraphicFramePr>
          <p:xfrm>
            <a:off x="3343719" y="1735653"/>
            <a:ext cx="1579562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8869" name="Equation" r:id="rId9" imgW="1015920" imgH="241200" progId="Equation.DSMT4">
                    <p:embed/>
                  </p:oleObj>
                </mc:Choice>
                <mc:Fallback>
                  <p:oleObj name="Equation" r:id="rId9" imgW="1015920" imgH="241200" progId="Equation.DSMT4">
                    <p:embed/>
                    <p:pic>
                      <p:nvPicPr>
                        <p:cNvPr id="2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3719" y="1735653"/>
                          <a:ext cx="1579562" cy="37465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47755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3676" y="5631744"/>
            <a:ext cx="8852074" cy="1060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23676" y="26483"/>
            <a:ext cx="3696694" cy="5395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err="1" smtClean="0"/>
              <a:t>Blochin</a:t>
            </a:r>
            <a:r>
              <a:rPr lang="fi-FI" dirty="0" smtClean="0"/>
              <a:t> teoreema</a:t>
            </a: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4013003" y="51938"/>
            <a:ext cx="4929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dirty="0" smtClean="0">
                <a:sym typeface="Wingdings" panose="05000000000000000000" pitchFamily="2" charset="2"/>
              </a:rPr>
              <a:t> </a:t>
            </a:r>
            <a:r>
              <a:rPr lang="fi-FI" dirty="0">
                <a:sym typeface="Wingdings" panose="05000000000000000000" pitchFamily="2" charset="2"/>
              </a:rPr>
              <a:t>S</a:t>
            </a:r>
            <a:r>
              <a:rPr lang="fi-FI" dirty="0" smtClean="0"/>
              <a:t>euraus potentiaalin periodisuudesta</a:t>
            </a:r>
            <a:r>
              <a:rPr lang="fi-FI" dirty="0"/>
              <a:t>!</a:t>
            </a:r>
          </a:p>
        </p:txBody>
      </p:sp>
      <p:sp>
        <p:nvSpPr>
          <p:cNvPr id="8" name="Line 21"/>
          <p:cNvSpPr>
            <a:spLocks noChangeShapeType="1"/>
          </p:cNvSpPr>
          <p:nvPr/>
        </p:nvSpPr>
        <p:spPr bwMode="auto">
          <a:xfrm flipV="1">
            <a:off x="5299920" y="396428"/>
            <a:ext cx="2877788" cy="9358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495800" y="2694315"/>
            <a:ext cx="4411001" cy="4123567"/>
            <a:chOff x="4495800" y="2526068"/>
            <a:chExt cx="4411001" cy="4123567"/>
          </a:xfrm>
        </p:grpSpPr>
        <p:sp>
          <p:nvSpPr>
            <p:cNvPr id="10" name="Rounded Rectangle 9"/>
            <p:cNvSpPr/>
            <p:nvPr/>
          </p:nvSpPr>
          <p:spPr>
            <a:xfrm>
              <a:off x="5695626" y="5618136"/>
              <a:ext cx="1265131" cy="34096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58625" y="2942281"/>
              <a:ext cx="1891044" cy="3363185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2" name="TextBox 11"/>
            <p:cNvSpPr txBox="1"/>
            <p:nvPr/>
          </p:nvSpPr>
          <p:spPr>
            <a:xfrm>
              <a:off x="5362241" y="2526068"/>
              <a:ext cx="35445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1-dim. </a:t>
              </a:r>
              <a:r>
                <a:rPr lang="fi-FI" dirty="0"/>
                <a:t>p</a:t>
              </a:r>
              <a:r>
                <a:rPr lang="fi-FI" dirty="0" smtClean="0"/>
                <a:t>eriodinen vallipotentiaali:</a:t>
              </a:r>
              <a:endParaRPr lang="fi-FI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015025" y="6394047"/>
              <a:ext cx="962209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7"/>
            <p:cNvGraphicFramePr>
              <a:graphicFrameLocks noChangeAspect="1"/>
            </p:cNvGraphicFramePr>
            <p:nvPr>
              <p:extLst/>
            </p:nvPr>
          </p:nvGraphicFramePr>
          <p:xfrm>
            <a:off x="7380241" y="6394047"/>
            <a:ext cx="231775" cy="255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319" name="Kaava" r:id="rId4" imgW="126720" imgH="139680" progId="Equation.3">
                    <p:embed/>
                  </p:oleObj>
                </mc:Choice>
                <mc:Fallback>
                  <p:oleObj name="Kaava" r:id="rId4" imgW="126720" imgH="139680" progId="Equation.3">
                    <p:embed/>
                    <p:pic>
                      <p:nvPicPr>
                        <p:cNvPr id="212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0241" y="6394047"/>
                          <a:ext cx="231775" cy="2555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6185484"/>
                </p:ext>
              </p:extLst>
            </p:nvPr>
          </p:nvGraphicFramePr>
          <p:xfrm>
            <a:off x="4495800" y="4711946"/>
            <a:ext cx="918351" cy="5386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320" name="Equation" r:id="rId6" imgW="672840" imgH="393480" progId="Equation.DSMT4">
                    <p:embed/>
                  </p:oleObj>
                </mc:Choice>
                <mc:Fallback>
                  <p:oleObj name="Equation" r:id="rId6" imgW="672840" imgH="393480" progId="Equation.DSMT4">
                    <p:embed/>
                    <p:pic>
                      <p:nvPicPr>
                        <p:cNvPr id="21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5800" y="4711946"/>
                          <a:ext cx="918351" cy="538671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3173901"/>
                </p:ext>
              </p:extLst>
            </p:nvPr>
          </p:nvGraphicFramePr>
          <p:xfrm>
            <a:off x="4513484" y="4117060"/>
            <a:ext cx="2189323" cy="315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321" name="Kaava" r:id="rId8" imgW="1676160" imgH="241200" progId="Equation.3">
                    <p:embed/>
                  </p:oleObj>
                </mc:Choice>
                <mc:Fallback>
                  <p:oleObj name="Kaava" r:id="rId8" imgW="1676160" imgH="241200" progId="Equation.3">
                    <p:embed/>
                    <p:pic>
                      <p:nvPicPr>
                        <p:cNvPr id="21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3484" y="4117060"/>
                          <a:ext cx="2189323" cy="315680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224100"/>
                </p:ext>
              </p:extLst>
            </p:nvPr>
          </p:nvGraphicFramePr>
          <p:xfrm>
            <a:off x="5608145" y="3246429"/>
            <a:ext cx="1011237" cy="315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322" name="Kaava" r:id="rId10" imgW="774360" imgH="241200" progId="Equation.3">
                    <p:embed/>
                  </p:oleObj>
                </mc:Choice>
                <mc:Fallback>
                  <p:oleObj name="Kaava" r:id="rId10" imgW="774360" imgH="241200" progId="Equation.3">
                    <p:embed/>
                    <p:pic>
                      <p:nvPicPr>
                        <p:cNvPr id="216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08145" y="3246429"/>
                          <a:ext cx="1011237" cy="31591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4721818"/>
                </p:ext>
              </p:extLst>
            </p:nvPr>
          </p:nvGraphicFramePr>
          <p:xfrm>
            <a:off x="6072830" y="4787283"/>
            <a:ext cx="571500" cy="592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323" name="Equation" r:id="rId12" imgW="419040" imgH="431640" progId="Equation.DSMT4">
                    <p:embed/>
                  </p:oleObj>
                </mc:Choice>
                <mc:Fallback>
                  <p:oleObj name="Equation" r:id="rId12" imgW="419040" imgH="431640" progId="Equation.DSMT4">
                    <p:embed/>
                    <p:pic>
                      <p:nvPicPr>
                        <p:cNvPr id="44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2830" y="4787283"/>
                          <a:ext cx="571500" cy="59213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8040081"/>
                </p:ext>
              </p:extLst>
            </p:nvPr>
          </p:nvGraphicFramePr>
          <p:xfrm>
            <a:off x="6072830" y="5595964"/>
            <a:ext cx="571500" cy="592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324" name="Equation" r:id="rId14" imgW="419040" imgH="431640" progId="Equation.DSMT4">
                    <p:embed/>
                  </p:oleObj>
                </mc:Choice>
                <mc:Fallback>
                  <p:oleObj name="Equation" r:id="rId14" imgW="419040" imgH="431640" progId="Equation.DSMT4">
                    <p:embed/>
                    <p:pic>
                      <p:nvPicPr>
                        <p:cNvPr id="45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72830" y="5595964"/>
                          <a:ext cx="571500" cy="59213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Group 19"/>
          <p:cNvGrpSpPr/>
          <p:nvPr/>
        </p:nvGrpSpPr>
        <p:grpSpPr>
          <a:xfrm>
            <a:off x="123676" y="580864"/>
            <a:ext cx="8525993" cy="1273611"/>
            <a:chOff x="123676" y="580864"/>
            <a:chExt cx="8525993" cy="1273611"/>
          </a:xfrm>
        </p:grpSpPr>
        <p:grpSp>
          <p:nvGrpSpPr>
            <p:cNvPr id="21" name="Group 20"/>
            <p:cNvGrpSpPr/>
            <p:nvPr/>
          </p:nvGrpSpPr>
          <p:grpSpPr>
            <a:xfrm>
              <a:off x="123676" y="580864"/>
              <a:ext cx="3429517" cy="1027640"/>
              <a:chOff x="403176" y="848390"/>
              <a:chExt cx="3429517" cy="1027640"/>
            </a:xfrm>
          </p:grpSpPr>
          <p:graphicFrame>
            <p:nvGraphicFramePr>
              <p:cNvPr id="26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78597609"/>
                  </p:ext>
                </p:extLst>
              </p:nvPr>
            </p:nvGraphicFramePr>
            <p:xfrm>
              <a:off x="495236" y="1224161"/>
              <a:ext cx="3337457" cy="6518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0325" name="Kaava" r:id="rId16" imgW="2145960" imgH="419040" progId="Equation.3">
                      <p:embed/>
                    </p:oleObj>
                  </mc:Choice>
                  <mc:Fallback>
                    <p:oleObj name="Kaava" r:id="rId16" imgW="2145960" imgH="419040" progId="Equation.3">
                      <p:embed/>
                      <p:pic>
                        <p:nvPicPr>
                          <p:cNvPr id="21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95236" y="1224161"/>
                            <a:ext cx="3337457" cy="651869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7" name="TextBox 26"/>
              <p:cNvSpPr txBox="1">
                <a:spLocks noChangeArrowheads="1"/>
              </p:cNvSpPr>
              <p:nvPr/>
            </p:nvSpPr>
            <p:spPr bwMode="auto">
              <a:xfrm>
                <a:off x="403176" y="848390"/>
                <a:ext cx="289560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fi-FI" dirty="0" err="1"/>
                  <a:t>Schrödingerin</a:t>
                </a:r>
                <a:r>
                  <a:rPr lang="fi-FI" dirty="0"/>
                  <a:t> </a:t>
                </a:r>
                <a:r>
                  <a:rPr lang="fi-FI" dirty="0" smtClean="0"/>
                  <a:t>yhtälö</a:t>
                </a:r>
                <a:endParaRPr lang="fi-FI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534216" y="1075602"/>
              <a:ext cx="4115453" cy="778873"/>
              <a:chOff x="4534216" y="1236534"/>
              <a:chExt cx="4115453" cy="778873"/>
            </a:xfrm>
          </p:grpSpPr>
          <p:graphicFrame>
            <p:nvGraphicFramePr>
              <p:cNvPr id="23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68943196"/>
                  </p:ext>
                </p:extLst>
              </p:nvPr>
            </p:nvGraphicFramePr>
            <p:xfrm>
              <a:off x="4642126" y="1625857"/>
              <a:ext cx="3752410" cy="3895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0326" name="Equation" r:id="rId18" imgW="2450880" imgH="253800" progId="Equation.DSMT4">
                      <p:embed/>
                    </p:oleObj>
                  </mc:Choice>
                  <mc:Fallback>
                    <p:oleObj name="Equation" r:id="rId18" imgW="2450880" imgH="253800" progId="Equation.DSMT4">
                      <p:embed/>
                      <p:pic>
                        <p:nvPicPr>
                          <p:cNvPr id="48136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42126" y="1625857"/>
                            <a:ext cx="3752410" cy="389550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1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4" name="TextBox 23"/>
              <p:cNvSpPr txBox="1">
                <a:spLocks noChangeArrowheads="1"/>
              </p:cNvSpPr>
              <p:nvPr/>
            </p:nvSpPr>
            <p:spPr bwMode="auto">
              <a:xfrm>
                <a:off x="4534216" y="1236534"/>
                <a:ext cx="41154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i-FI" dirty="0" smtClean="0"/>
                  <a:t>Periodinen potentiaali </a:t>
                </a:r>
                <a:r>
                  <a:rPr lang="fi-FI" dirty="0" err="1" smtClean="0"/>
                  <a:t>Bravais</a:t>
                </a:r>
                <a:r>
                  <a:rPr lang="fi-FI" dirty="0" smtClean="0"/>
                  <a:t>-hilassa</a:t>
                </a:r>
                <a:endParaRPr lang="fi-FI" dirty="0"/>
              </a:p>
            </p:txBody>
          </p:sp>
          <p:cxnSp>
            <p:nvCxnSpPr>
              <p:cNvPr id="25" name="Straight Arrow Connector 24"/>
              <p:cNvCxnSpPr/>
              <p:nvPr/>
            </p:nvCxnSpPr>
            <p:spPr>
              <a:xfrm flipH="1">
                <a:off x="6604172" y="1505419"/>
                <a:ext cx="228225" cy="174547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/>
          <p:cNvGrpSpPr/>
          <p:nvPr/>
        </p:nvGrpSpPr>
        <p:grpSpPr>
          <a:xfrm>
            <a:off x="123676" y="3538630"/>
            <a:ext cx="2927350" cy="1909646"/>
            <a:chOff x="123676" y="3538630"/>
            <a:chExt cx="2927350" cy="1909646"/>
          </a:xfrm>
        </p:grpSpPr>
        <p:cxnSp>
          <p:nvCxnSpPr>
            <p:cNvPr id="29" name="Straight Arrow Connector 28"/>
            <p:cNvCxnSpPr/>
            <p:nvPr/>
          </p:nvCxnSpPr>
          <p:spPr>
            <a:xfrm flipH="1" flipV="1">
              <a:off x="779546" y="4985884"/>
              <a:ext cx="683908" cy="2664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 flipV="1">
              <a:off x="1326548" y="4985884"/>
              <a:ext cx="136906" cy="13324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637962"/>
                </p:ext>
              </p:extLst>
            </p:nvPr>
          </p:nvGraphicFramePr>
          <p:xfrm>
            <a:off x="215736" y="4367988"/>
            <a:ext cx="2362200" cy="673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327" name="Equation" r:id="rId20" imgW="1562040" imgH="444240" progId="Equation.DSMT4">
                    <p:embed/>
                  </p:oleObj>
                </mc:Choice>
                <mc:Fallback>
                  <p:oleObj name="Equation" r:id="rId20" imgW="1562040" imgH="444240" progId="Equation.DSMT4">
                    <p:embed/>
                    <p:pic>
                      <p:nvPicPr>
                        <p:cNvPr id="33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736" y="4367988"/>
                          <a:ext cx="2362200" cy="67310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6591524"/>
                </p:ext>
              </p:extLst>
            </p:nvPr>
          </p:nvGraphicFramePr>
          <p:xfrm>
            <a:off x="1571476" y="5121251"/>
            <a:ext cx="1479550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328" name="Equation" r:id="rId22" imgW="977760" imgH="215640" progId="Equation.DSMT4">
                    <p:embed/>
                  </p:oleObj>
                </mc:Choice>
                <mc:Fallback>
                  <p:oleObj name="Equation" r:id="rId22" imgW="977760" imgH="215640" progId="Equation.DSMT4">
                    <p:embed/>
                    <p:pic>
                      <p:nvPicPr>
                        <p:cNvPr id="38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1476" y="5121251"/>
                          <a:ext cx="1479550" cy="3270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ight Arrow 32"/>
            <p:cNvSpPr/>
            <p:nvPr/>
          </p:nvSpPr>
          <p:spPr>
            <a:xfrm rot="16200000" flipH="1">
              <a:off x="650153" y="3642455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23676" y="3995500"/>
              <a:ext cx="2377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Fourier - komponentit</a:t>
              </a:r>
              <a:endParaRPr lang="fi-FI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69501" y="1969627"/>
            <a:ext cx="8406590" cy="1457097"/>
            <a:chOff x="169501" y="1969627"/>
            <a:chExt cx="8406590" cy="1457097"/>
          </a:xfrm>
        </p:grpSpPr>
        <p:graphicFrame>
          <p:nvGraphicFramePr>
            <p:cNvPr id="3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41174735"/>
                </p:ext>
              </p:extLst>
            </p:nvPr>
          </p:nvGraphicFramePr>
          <p:xfrm>
            <a:off x="169501" y="2504387"/>
            <a:ext cx="2516187" cy="922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329" name="Equation" r:id="rId24" imgW="1663560" imgH="609480" progId="Equation.DSMT4">
                    <p:embed/>
                  </p:oleObj>
                </mc:Choice>
                <mc:Fallback>
                  <p:oleObj name="Equation" r:id="rId24" imgW="1663560" imgH="609480" progId="Equation.DSMT4">
                    <p:embed/>
                    <p:pic>
                      <p:nvPicPr>
                        <p:cNvPr id="4813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501" y="2504387"/>
                          <a:ext cx="2516187" cy="922337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8" name="Group 37"/>
            <p:cNvGrpSpPr/>
            <p:nvPr/>
          </p:nvGrpSpPr>
          <p:grpSpPr>
            <a:xfrm>
              <a:off x="3424461" y="1969627"/>
              <a:ext cx="698609" cy="383446"/>
              <a:chOff x="3802511" y="2211722"/>
              <a:chExt cx="698609" cy="383446"/>
            </a:xfrm>
          </p:grpSpPr>
          <p:sp>
            <p:nvSpPr>
              <p:cNvPr id="41" name="Right Arrow 40"/>
              <p:cNvSpPr/>
              <p:nvPr/>
            </p:nvSpPr>
            <p:spPr>
              <a:xfrm rot="8788436" flipH="1">
                <a:off x="4121229" y="2211722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ight Arrow 41"/>
              <p:cNvSpPr/>
              <p:nvPr/>
            </p:nvSpPr>
            <p:spPr>
              <a:xfrm rot="19593848" flipH="1">
                <a:off x="3802511" y="2422926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3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18513244"/>
                </p:ext>
              </p:extLst>
            </p:nvPr>
          </p:nvGraphicFramePr>
          <p:xfrm>
            <a:off x="4080291" y="2004625"/>
            <a:ext cx="4495800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330" name="Equation" r:id="rId26" imgW="2971800" imgH="241200" progId="Equation.DSMT4">
                    <p:embed/>
                  </p:oleObj>
                </mc:Choice>
                <mc:Fallback>
                  <p:oleObj name="Equation" r:id="rId26" imgW="2971800" imgH="241200" progId="Equation.DSMT4">
                    <p:embed/>
                    <p:pic>
                      <p:nvPicPr>
                        <p:cNvPr id="39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0291" y="2004625"/>
                          <a:ext cx="4495800" cy="366712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8762765"/>
                </p:ext>
              </p:extLst>
            </p:nvPr>
          </p:nvGraphicFramePr>
          <p:xfrm>
            <a:off x="3376576" y="2414166"/>
            <a:ext cx="1479550" cy="327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331" name="Equation" r:id="rId28" imgW="977760" imgH="215640" progId="Equation.DSMT4">
                    <p:embed/>
                  </p:oleObj>
                </mc:Choice>
                <mc:Fallback>
                  <p:oleObj name="Equation" r:id="rId28" imgW="977760" imgH="215640" progId="Equation.DSMT4">
                    <p:embed/>
                    <p:pic>
                      <p:nvPicPr>
                        <p:cNvPr id="43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6576" y="2414166"/>
                          <a:ext cx="1479550" cy="32702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" name="TextBox 19"/>
          <p:cNvSpPr txBox="1">
            <a:spLocks noChangeArrowheads="1"/>
          </p:cNvSpPr>
          <p:nvPr/>
        </p:nvSpPr>
        <p:spPr bwMode="auto">
          <a:xfrm>
            <a:off x="4013003" y="409999"/>
            <a:ext cx="49299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è"/>
            </a:pPr>
            <a:r>
              <a:rPr lang="fi-FI" dirty="0" smtClean="0">
                <a:sym typeface="Wingdings" panose="05000000000000000000" pitchFamily="2" charset="2"/>
              </a:rPr>
              <a:t>Elektronin aaltofunktion ja energian muodot</a:t>
            </a:r>
          </a:p>
          <a:p>
            <a:r>
              <a:rPr lang="fi-FI" dirty="0">
                <a:sym typeface="Wingdings" panose="05000000000000000000" pitchFamily="2" charset="2"/>
              </a:rPr>
              <a:t> </a:t>
            </a:r>
            <a:r>
              <a:rPr lang="fi-FI" dirty="0" smtClean="0">
                <a:sym typeface="Wingdings" panose="05000000000000000000" pitchFamily="2" charset="2"/>
              </a:rPr>
              <a:t>    (selvitetään liikemääräavaruuden avulla!)  </a:t>
            </a:r>
            <a:endParaRPr lang="fi-FI" dirty="0"/>
          </a:p>
        </p:txBody>
      </p:sp>
      <p:grpSp>
        <p:nvGrpSpPr>
          <p:cNvPr id="49" name="Group 48"/>
          <p:cNvGrpSpPr/>
          <p:nvPr/>
        </p:nvGrpSpPr>
        <p:grpSpPr>
          <a:xfrm>
            <a:off x="19877" y="1950059"/>
            <a:ext cx="3258606" cy="400110"/>
            <a:chOff x="19877" y="1950059"/>
            <a:chExt cx="3258606" cy="400110"/>
          </a:xfrm>
        </p:grpSpPr>
        <p:sp>
          <p:nvSpPr>
            <p:cNvPr id="44" name="Text Box 20"/>
            <p:cNvSpPr txBox="1">
              <a:spLocks noChangeArrowheads="1"/>
            </p:cNvSpPr>
            <p:nvPr/>
          </p:nvSpPr>
          <p:spPr bwMode="auto">
            <a:xfrm>
              <a:off x="19877" y="1950059"/>
              <a:ext cx="32586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fi-FI" dirty="0" smtClean="0"/>
                <a:t>Potentiaali Fourier –sarjana</a:t>
              </a:r>
              <a:endParaRPr lang="en-US" sz="2000" dirty="0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123676" y="2319206"/>
              <a:ext cx="2767570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333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5098" y="5631744"/>
            <a:ext cx="8814816" cy="1060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4212888" y="6619046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735628" y="-45232"/>
            <a:ext cx="3751881" cy="56970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err="1" smtClean="0"/>
              <a:t>Blochin</a:t>
            </a:r>
            <a:r>
              <a:rPr lang="fi-FI" dirty="0" smtClean="0"/>
              <a:t> teoreema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58775" y="577058"/>
            <a:ext cx="4772137" cy="846138"/>
            <a:chOff x="358775" y="577058"/>
            <a:chExt cx="4772137" cy="846138"/>
          </a:xfrm>
        </p:grpSpPr>
        <p:graphicFrame>
          <p:nvGraphicFramePr>
            <p:cNvPr id="8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8602710"/>
                </p:ext>
              </p:extLst>
            </p:nvPr>
          </p:nvGraphicFramePr>
          <p:xfrm>
            <a:off x="358775" y="652463"/>
            <a:ext cx="1466850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196" name="Equation" r:id="rId3" imgW="1015920" imgH="241200" progId="Equation.DSMT4">
                    <p:embed/>
                  </p:oleObj>
                </mc:Choice>
                <mc:Fallback>
                  <p:oleObj name="Equation" r:id="rId3" imgW="1015920" imgH="241200" progId="Equation.DSMT4">
                    <p:embed/>
                    <p:pic>
                      <p:nvPicPr>
                        <p:cNvPr id="212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775" y="652463"/>
                          <a:ext cx="1466850" cy="349250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8988138"/>
                </p:ext>
              </p:extLst>
            </p:nvPr>
          </p:nvGraphicFramePr>
          <p:xfrm>
            <a:off x="2763949" y="577058"/>
            <a:ext cx="2366963" cy="846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197" name="Equation" r:id="rId5" imgW="1638000" imgH="583920" progId="Equation.DSMT4">
                    <p:embed/>
                  </p:oleObj>
                </mc:Choice>
                <mc:Fallback>
                  <p:oleObj name="Equation" r:id="rId5" imgW="1638000" imgH="583920" progId="Equation.DSMT4">
                    <p:embed/>
                    <p:pic>
                      <p:nvPicPr>
                        <p:cNvPr id="21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3949" y="577058"/>
                          <a:ext cx="2366963" cy="846138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4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Right Arrow 9"/>
            <p:cNvSpPr/>
            <p:nvPr/>
          </p:nvSpPr>
          <p:spPr>
            <a:xfrm rot="10800000" flipH="1">
              <a:off x="2294469" y="741105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493026" y="4191438"/>
            <a:ext cx="3805647" cy="2537210"/>
            <a:chOff x="4493026" y="4191438"/>
            <a:chExt cx="3805647" cy="2537210"/>
          </a:xfrm>
        </p:grpSpPr>
        <p:sp>
          <p:nvSpPr>
            <p:cNvPr id="15" name="TextBox 14"/>
            <p:cNvSpPr txBox="1"/>
            <p:nvPr/>
          </p:nvSpPr>
          <p:spPr>
            <a:xfrm>
              <a:off x="4493026" y="5163684"/>
              <a:ext cx="1632652" cy="923330"/>
            </a:xfrm>
            <a:prstGeom prst="rect">
              <a:avLst/>
            </a:prstGeom>
            <a:noFill/>
            <a:ln w="28575"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1. </a:t>
              </a:r>
              <a:r>
                <a:rPr lang="fi-FI" dirty="0" err="1" smtClean="0"/>
                <a:t>Brillouin’n</a:t>
              </a:r>
              <a:r>
                <a:rPr lang="fi-FI" dirty="0" smtClean="0"/>
                <a:t> </a:t>
              </a:r>
            </a:p>
            <a:p>
              <a:r>
                <a:rPr lang="fi-FI" dirty="0" smtClean="0"/>
                <a:t>vyöhykkeessä </a:t>
              </a:r>
              <a:r>
                <a:rPr lang="fi-FI" i="1" dirty="0" smtClean="0"/>
                <a:t>N </a:t>
              </a:r>
              <a:r>
                <a:rPr lang="fi-FI" dirty="0" smtClean="0"/>
                <a:t> </a:t>
              </a:r>
              <a:r>
                <a:rPr lang="fi-FI" b="1" dirty="0"/>
                <a:t>k</a:t>
              </a:r>
              <a:r>
                <a:rPr lang="fi-FI" dirty="0" smtClean="0"/>
                <a:t>-pistettä</a:t>
              </a:r>
              <a:endParaRPr lang="en-US" dirty="0"/>
            </a:p>
          </p:txBody>
        </p:sp>
        <p:cxnSp>
          <p:nvCxnSpPr>
            <p:cNvPr id="16" name="Straight Arrow Connector 15"/>
            <p:cNvCxnSpPr>
              <a:endCxn id="65" idx="1"/>
            </p:cNvCxnSpPr>
            <p:nvPr/>
          </p:nvCxnSpPr>
          <p:spPr>
            <a:xfrm flipV="1">
              <a:off x="6094480" y="5128719"/>
              <a:ext cx="708826" cy="42726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0034039"/>
                </p:ext>
              </p:extLst>
            </p:nvPr>
          </p:nvGraphicFramePr>
          <p:xfrm>
            <a:off x="4531536" y="6288910"/>
            <a:ext cx="3767137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198" name="Equation" r:id="rId7" imgW="2603160" imgH="304560" progId="Equation.DSMT4">
                    <p:embed/>
                  </p:oleObj>
                </mc:Choice>
                <mc:Fallback>
                  <p:oleObj name="Equation" r:id="rId7" imgW="2603160" imgH="304560" progId="Equation.DSMT4">
                    <p:embed/>
                    <p:pic>
                      <p:nvPicPr>
                        <p:cNvPr id="21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1536" y="6288910"/>
                          <a:ext cx="3767137" cy="43973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8" name="Group 17"/>
            <p:cNvGrpSpPr/>
            <p:nvPr/>
          </p:nvGrpSpPr>
          <p:grpSpPr>
            <a:xfrm>
              <a:off x="6420566" y="4191438"/>
              <a:ext cx="1673807" cy="1529454"/>
              <a:chOff x="6420566" y="4191438"/>
              <a:chExt cx="1673807" cy="152945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442958" y="4209083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624125" y="4211044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805293" y="4213006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986460" y="4203203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167628" y="4205164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348795" y="4207126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7529963" y="4209087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711130" y="4211049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444950" y="4375754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6626117" y="4377716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795340" y="4379677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976507" y="4369874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157674" y="4371836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338842" y="4373797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520009" y="4375759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701177" y="4377720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882344" y="4379682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446941" y="4542426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616164" y="4544387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6797331" y="4546349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978499" y="4536545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159666" y="4538507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340834" y="4540469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522001" y="4542430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703169" y="4544392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884336" y="4546354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448933" y="4709097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6618155" y="4711059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799323" y="4713020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980490" y="4703217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161658" y="4705179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342825" y="4707140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523993" y="4709102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705160" y="4711063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886328" y="4713025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438979" y="4875768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6620147" y="4877730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6801314" y="4879692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6982482" y="4869888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163649" y="4871850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7344817" y="4873812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7525984" y="4875773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707152" y="4877735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7888319" y="4879696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440971" y="5042440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622139" y="5044402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803306" y="5046363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6984474" y="5036560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165641" y="5038521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346809" y="5040483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7527976" y="5042445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709143" y="5044406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890311" y="5046368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6442963" y="5209111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624130" y="5211073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6805298" y="5213035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986465" y="5203231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167633" y="5205193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348800" y="5207154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29968" y="5209116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7711135" y="5211078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892303" y="5213039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6444954" y="5375783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6626122" y="5377744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6807289" y="5367941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6988457" y="5369903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169624" y="5371864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350792" y="5373826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7531959" y="5375787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713127" y="5377749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7882349" y="5379711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6446946" y="5542454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616168" y="5532651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6809281" y="5534612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6990448" y="5536574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171616" y="5538536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352783" y="5540497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533951" y="5542459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703173" y="5532656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884341" y="5534617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1" name="Straight Connector 100"/>
              <p:cNvCxnSpPr/>
              <p:nvPr/>
            </p:nvCxnSpPr>
            <p:spPr>
              <a:xfrm>
                <a:off x="6446448" y="4191438"/>
                <a:ext cx="12443" cy="151572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8072967" y="4205164"/>
                <a:ext cx="12443" cy="1515728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flipH="1">
                <a:off x="6487509" y="5697365"/>
                <a:ext cx="1606864" cy="14947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 flipV="1">
                <a:off x="6420566" y="4198753"/>
                <a:ext cx="1639716" cy="12504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9" name="Group 208"/>
          <p:cNvGrpSpPr/>
          <p:nvPr/>
        </p:nvGrpSpPr>
        <p:grpSpPr>
          <a:xfrm>
            <a:off x="8143075" y="1955778"/>
            <a:ext cx="944489" cy="419122"/>
            <a:chOff x="8256713" y="3233824"/>
            <a:chExt cx="944489" cy="419122"/>
          </a:xfrm>
        </p:grpSpPr>
        <p:graphicFrame>
          <p:nvGraphicFramePr>
            <p:cNvPr id="210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5166702"/>
                </p:ext>
              </p:extLst>
            </p:nvPr>
          </p:nvGraphicFramePr>
          <p:xfrm>
            <a:off x="8653068" y="3268771"/>
            <a:ext cx="323850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199" name="Equation" r:id="rId9" imgW="203040" imgH="241200" progId="Equation.DSMT4">
                    <p:embed/>
                  </p:oleObj>
                </mc:Choice>
                <mc:Fallback>
                  <p:oleObj name="Equation" r:id="rId9" imgW="203040" imgH="241200" progId="Equation.DSMT4">
                    <p:embed/>
                    <p:pic>
                      <p:nvPicPr>
                        <p:cNvPr id="242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53068" y="3268771"/>
                          <a:ext cx="323850" cy="384175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1" name="TextBox 210"/>
            <p:cNvSpPr txBox="1"/>
            <p:nvPr/>
          </p:nvSpPr>
          <p:spPr>
            <a:xfrm>
              <a:off x="8256713" y="3233824"/>
              <a:ext cx="944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>
                  <a:sym typeface="Wingdings" panose="05000000000000000000" pitchFamily="2" charset="2"/>
                </a:rPr>
                <a:t>      ?</a:t>
              </a:r>
              <a:endParaRPr lang="fi-FI" dirty="0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5377634" y="1227148"/>
            <a:ext cx="3600725" cy="1741477"/>
            <a:chOff x="5377634" y="1227148"/>
            <a:chExt cx="3600725" cy="1741477"/>
          </a:xfrm>
        </p:grpSpPr>
        <p:graphicFrame>
          <p:nvGraphicFramePr>
            <p:cNvPr id="22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6685208"/>
                </p:ext>
              </p:extLst>
            </p:nvPr>
          </p:nvGraphicFramePr>
          <p:xfrm>
            <a:off x="5953125" y="1960563"/>
            <a:ext cx="1963738" cy="1008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200" name="Equation" r:id="rId11" imgW="1231560" imgH="634680" progId="Equation.DSMT4">
                    <p:embed/>
                  </p:oleObj>
                </mc:Choice>
                <mc:Fallback>
                  <p:oleObj name="Equation" r:id="rId11" imgW="1231560" imgH="634680" progId="Equation.DSMT4">
                    <p:embed/>
                    <p:pic>
                      <p:nvPicPr>
                        <p:cNvPr id="48138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3125" y="1960563"/>
                          <a:ext cx="1963738" cy="100806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2" name="Text Box 20"/>
            <p:cNvSpPr txBox="1">
              <a:spLocks noChangeArrowheads="1"/>
            </p:cNvSpPr>
            <p:nvPr/>
          </p:nvSpPr>
          <p:spPr bwMode="auto">
            <a:xfrm>
              <a:off x="5908288" y="1227148"/>
              <a:ext cx="307007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i-FI" dirty="0" smtClean="0"/>
                <a:t>Aaltofunktion Fourier –sarja </a:t>
              </a:r>
            </a:p>
            <a:p>
              <a:r>
                <a:rPr lang="fi-FI" dirty="0" smtClean="0"/>
                <a:t>(tasoaaltokehitelmä):</a:t>
              </a:r>
              <a:endParaRPr lang="en-US" dirty="0"/>
            </a:p>
          </p:txBody>
        </p:sp>
        <p:sp>
          <p:nvSpPr>
            <p:cNvPr id="224" name="Right Arrow 223"/>
            <p:cNvSpPr/>
            <p:nvPr/>
          </p:nvSpPr>
          <p:spPr>
            <a:xfrm rot="10800000" flipH="1">
              <a:off x="5377634" y="2317058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2759904" y="2871672"/>
            <a:ext cx="6227431" cy="1506050"/>
            <a:chOff x="2759904" y="2871672"/>
            <a:chExt cx="6227431" cy="1506050"/>
          </a:xfrm>
        </p:grpSpPr>
        <p:grpSp>
          <p:nvGrpSpPr>
            <p:cNvPr id="240" name="Group 239"/>
            <p:cNvGrpSpPr/>
            <p:nvPr/>
          </p:nvGrpSpPr>
          <p:grpSpPr>
            <a:xfrm>
              <a:off x="6125679" y="2871672"/>
              <a:ext cx="2861656" cy="1506050"/>
              <a:chOff x="6125679" y="2871672"/>
              <a:chExt cx="2861656" cy="1506050"/>
            </a:xfrm>
          </p:grpSpPr>
          <p:sp>
            <p:nvSpPr>
              <p:cNvPr id="214" name="TextBox 213"/>
              <p:cNvSpPr txBox="1"/>
              <p:nvPr/>
            </p:nvSpPr>
            <p:spPr>
              <a:xfrm>
                <a:off x="6314809" y="3168309"/>
                <a:ext cx="2672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Superhilan </a:t>
                </a:r>
                <a:r>
                  <a:rPr lang="fi-FI" dirty="0" err="1" smtClean="0"/>
                  <a:t>KH:n</a:t>
                </a:r>
                <a:r>
                  <a:rPr lang="fi-FI" dirty="0" smtClean="0"/>
                  <a:t> vektorit</a:t>
                </a:r>
                <a:endParaRPr lang="fi-FI" dirty="0"/>
              </a:p>
            </p:txBody>
          </p:sp>
          <p:cxnSp>
            <p:nvCxnSpPr>
              <p:cNvPr id="215" name="Straight Arrow Connector 214"/>
              <p:cNvCxnSpPr/>
              <p:nvPr/>
            </p:nvCxnSpPr>
            <p:spPr>
              <a:xfrm flipH="1" flipV="1">
                <a:off x="6125679" y="2871672"/>
                <a:ext cx="1050532" cy="34701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Arrow Connector 215"/>
              <p:cNvCxnSpPr/>
              <p:nvPr/>
            </p:nvCxnSpPr>
            <p:spPr>
              <a:xfrm flipH="1">
                <a:off x="6509900" y="3821656"/>
                <a:ext cx="239261" cy="19607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36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46341606"/>
                  </p:ext>
                </p:extLst>
              </p:nvPr>
            </p:nvGraphicFramePr>
            <p:xfrm>
              <a:off x="6766778" y="3630946"/>
              <a:ext cx="1166115" cy="3497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201" name="Kaava" r:id="rId13" imgW="711000" imgH="215640" progId="Equation.3">
                      <p:embed/>
                    </p:oleObj>
                  </mc:Choice>
                  <mc:Fallback>
                    <p:oleObj name="Kaava" r:id="rId13" imgW="711000" imgH="215640" progId="Equation.3">
                      <p:embed/>
                      <p:pic>
                        <p:nvPicPr>
                          <p:cNvPr id="226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66778" y="3630946"/>
                            <a:ext cx="1166115" cy="349743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37" name="Rectangle 236"/>
              <p:cNvSpPr/>
              <p:nvPr/>
            </p:nvSpPr>
            <p:spPr>
              <a:xfrm>
                <a:off x="6458143" y="4213011"/>
                <a:ext cx="179177" cy="164711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8" name="Straight Arrow Connector 237"/>
              <p:cNvCxnSpPr/>
              <p:nvPr/>
            </p:nvCxnSpPr>
            <p:spPr>
              <a:xfrm>
                <a:off x="6451397" y="4097318"/>
                <a:ext cx="183161" cy="0"/>
              </a:xfrm>
              <a:prstGeom prst="straightConnector1">
                <a:avLst/>
              </a:prstGeom>
              <a:ln w="28575">
                <a:solidFill>
                  <a:schemeClr val="accent4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9" name="Oval 238"/>
              <p:cNvSpPr/>
              <p:nvPr/>
            </p:nvSpPr>
            <p:spPr>
              <a:xfrm>
                <a:off x="7675688" y="3660808"/>
                <a:ext cx="274822" cy="342322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</p:grpSp>
        <p:sp>
          <p:nvSpPr>
            <p:cNvPr id="241" name="Oval 240"/>
            <p:cNvSpPr/>
            <p:nvPr/>
          </p:nvSpPr>
          <p:spPr>
            <a:xfrm>
              <a:off x="2759904" y="3586527"/>
              <a:ext cx="292436" cy="36460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47" name="Group 246"/>
          <p:cNvGrpSpPr/>
          <p:nvPr/>
        </p:nvGrpSpPr>
        <p:grpSpPr>
          <a:xfrm>
            <a:off x="3022662" y="5673018"/>
            <a:ext cx="5234407" cy="533425"/>
            <a:chOff x="3022662" y="5673018"/>
            <a:chExt cx="5234407" cy="533425"/>
          </a:xfrm>
        </p:grpSpPr>
        <p:sp>
          <p:nvSpPr>
            <p:cNvPr id="243" name="Oval 242"/>
            <p:cNvSpPr/>
            <p:nvPr/>
          </p:nvSpPr>
          <p:spPr>
            <a:xfrm>
              <a:off x="3022662" y="5673018"/>
              <a:ext cx="274822" cy="34232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44" name="Straight Arrow Connector 243"/>
            <p:cNvCxnSpPr/>
            <p:nvPr/>
          </p:nvCxnSpPr>
          <p:spPr>
            <a:xfrm>
              <a:off x="6434503" y="5817484"/>
              <a:ext cx="1659870" cy="0"/>
            </a:xfrm>
            <a:prstGeom prst="straightConnector1">
              <a:avLst/>
            </a:prstGeom>
            <a:ln w="28575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45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6356650"/>
                </p:ext>
              </p:extLst>
            </p:nvPr>
          </p:nvGraphicFramePr>
          <p:xfrm>
            <a:off x="7045432" y="5802142"/>
            <a:ext cx="1211281" cy="3630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202" name="Kaava" r:id="rId15" imgW="711000" imgH="215640" progId="Equation.3">
                    <p:embed/>
                  </p:oleObj>
                </mc:Choice>
                <mc:Fallback>
                  <p:oleObj name="Kaava" r:id="rId15" imgW="711000" imgH="215640" progId="Equation.3">
                    <p:embed/>
                    <p:pic>
                      <p:nvPicPr>
                        <p:cNvPr id="9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5432" y="5802142"/>
                          <a:ext cx="1211281" cy="363011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6" name="Oval 245"/>
            <p:cNvSpPr/>
            <p:nvPr/>
          </p:nvSpPr>
          <p:spPr>
            <a:xfrm>
              <a:off x="7982247" y="5864121"/>
              <a:ext cx="274822" cy="342322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194927" y="1841675"/>
            <a:ext cx="5212621" cy="4830885"/>
            <a:chOff x="194927" y="1841675"/>
            <a:chExt cx="5212621" cy="483088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94927" y="1841675"/>
              <a:ext cx="5212621" cy="4669592"/>
              <a:chOff x="194927" y="1841675"/>
              <a:chExt cx="5212621" cy="4669592"/>
            </a:xfrm>
          </p:grpSpPr>
          <p:grpSp>
            <p:nvGrpSpPr>
              <p:cNvPr id="106" name="Group 105"/>
              <p:cNvGrpSpPr/>
              <p:nvPr/>
            </p:nvGrpSpPr>
            <p:grpSpPr>
              <a:xfrm>
                <a:off x="194927" y="1841675"/>
                <a:ext cx="5212621" cy="1698594"/>
                <a:chOff x="194927" y="1695368"/>
                <a:chExt cx="5212621" cy="1698594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247190" y="2075207"/>
                  <a:ext cx="4544266" cy="812974"/>
                </a:xfrm>
                <a:prstGeom prst="rect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grpSp>
              <p:nvGrpSpPr>
                <p:cNvPr id="201" name="Group 200"/>
                <p:cNvGrpSpPr/>
                <p:nvPr/>
              </p:nvGrpSpPr>
              <p:grpSpPr>
                <a:xfrm>
                  <a:off x="194927" y="1695368"/>
                  <a:ext cx="5212621" cy="1698594"/>
                  <a:chOff x="194927" y="1695368"/>
                  <a:chExt cx="5212621" cy="1698594"/>
                </a:xfrm>
              </p:grpSpPr>
              <p:sp>
                <p:nvSpPr>
                  <p:cNvPr id="202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420252" y="3372017"/>
                    <a:ext cx="1005213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03" name="Group 202"/>
                  <p:cNvGrpSpPr/>
                  <p:nvPr/>
                </p:nvGrpSpPr>
                <p:grpSpPr>
                  <a:xfrm>
                    <a:off x="194927" y="1695368"/>
                    <a:ext cx="4686568" cy="1192813"/>
                    <a:chOff x="194927" y="1695368"/>
                    <a:chExt cx="4686568" cy="1192813"/>
                  </a:xfrm>
                </p:grpSpPr>
                <p:graphicFrame>
                  <p:nvGraphicFramePr>
                    <p:cNvPr id="206" name="Object 10"/>
                    <p:cNvGraphicFramePr>
                      <a:graphicFrameLocks noChangeAspect="1"/>
                    </p:cNvGraphicFramePr>
                    <p:nvPr>
                      <p:extLst>
                        <p:ext uri="{D42A27DB-BD31-4B8C-83A1-F6EECF244321}">
                          <p14:modId xmlns:p14="http://schemas.microsoft.com/office/powerpoint/2010/main" val="1887256893"/>
                        </p:ext>
                      </p:extLst>
                    </p:nvPr>
                  </p:nvGraphicFramePr>
                  <p:xfrm>
                    <a:off x="324953" y="2492894"/>
                    <a:ext cx="4100513" cy="395287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201203" name="Equation" r:id="rId17" imgW="2616120" imgH="253800" progId="Equation.DSMT4">
                            <p:embed/>
                          </p:oleObj>
                        </mc:Choice>
                        <mc:Fallback>
                          <p:oleObj name="Equation" r:id="rId17" imgW="2616120" imgH="253800" progId="Equation.DSMT4">
                            <p:embed/>
                            <p:pic>
                              <p:nvPicPr>
                                <p:cNvPr id="18" name="Object 10"/>
                                <p:cNvPicPr>
                                  <a:picLocks noChangeAspect="1" noChangeArrowheads="1"/>
                                </p:cNvPicPr>
                                <p:nvPr/>
                              </p:nvPicPr>
                              <p:blipFill>
                                <a:blip r:embed="rId18"/>
                                <a:srcRect/>
                                <a:stretch>
                                  <a:fillRect/>
                                </a:stretch>
                              </p:blipFill>
                              <p:spPr bwMode="auto">
                                <a:xfrm>
                                  <a:off x="324953" y="2492894"/>
                                  <a:ext cx="4100513" cy="395287"/>
                                </a:xfrm>
                                <a:prstGeom prst="rect">
                                  <a:avLst/>
                                </a:prstGeom>
                                <a:noFill/>
                                <a:extLst/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  <p:sp>
                  <p:nvSpPr>
                    <p:cNvPr id="207" name="TextBox 20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9712" y="2082841"/>
                      <a:ext cx="4651783" cy="369332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fi-FI" i="1" dirty="0" smtClean="0"/>
                        <a:t>V </a:t>
                      </a:r>
                      <a:r>
                        <a:rPr lang="fi-FI" dirty="0" smtClean="0"/>
                        <a:t>(superkoppi)</a:t>
                      </a:r>
                      <a:r>
                        <a:rPr lang="fi-FI" i="1" dirty="0" smtClean="0"/>
                        <a:t>, </a:t>
                      </a:r>
                      <a:r>
                        <a:rPr lang="fi-FI" dirty="0" smtClean="0"/>
                        <a:t>missä    </a:t>
                      </a:r>
                      <a:r>
                        <a:rPr lang="fi-FI" i="1" dirty="0" smtClean="0"/>
                        <a:t>N</a:t>
                      </a:r>
                      <a:r>
                        <a:rPr lang="fi-FI" dirty="0" smtClean="0"/>
                        <a:t> alkeiskoppia.   </a:t>
                      </a:r>
                    </a:p>
                  </p:txBody>
                </p:sp>
                <p:sp>
                  <p:nvSpPr>
                    <p:cNvPr id="208" name="Line 21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24097" y="2437955"/>
                      <a:ext cx="1056829" cy="11208"/>
                    </a:xfrm>
                    <a:prstGeom prst="line">
                      <a:avLst/>
                    </a:prstGeom>
                    <a:noFill/>
                    <a:ln w="28575">
                      <a:solidFill>
                        <a:schemeClr val="accent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1" name="TextBox 2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4927" y="1695368"/>
                      <a:ext cx="4651783" cy="369332"/>
                    </a:xfrm>
                    <a:prstGeom prst="rect">
                      <a:avLst/>
                    </a:prstGeom>
                    <a:noFill/>
                    <a:ln w="2857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>
                      <a:spAutoFit/>
                    </a:bodyPr>
                    <a:lstStyle/>
                    <a:p>
                      <a:r>
                        <a:rPr lang="fi-FI" dirty="0"/>
                        <a:t>P</a:t>
                      </a:r>
                      <a:r>
                        <a:rPr lang="fi-FI" dirty="0" smtClean="0"/>
                        <a:t>eriodiset </a:t>
                      </a:r>
                      <a:r>
                        <a:rPr lang="fi-FI" dirty="0"/>
                        <a:t>reunaehdot </a:t>
                      </a:r>
                      <a:r>
                        <a:rPr lang="fi-FI" dirty="0" smtClean="0"/>
                        <a:t>(isossa</a:t>
                      </a:r>
                      <a:r>
                        <a:rPr lang="fi-FI" dirty="0"/>
                        <a:t>) </a:t>
                      </a:r>
                      <a:r>
                        <a:rPr lang="fi-FI" dirty="0" smtClean="0"/>
                        <a:t>tilavuudessa</a:t>
                      </a:r>
                    </a:p>
                  </p:txBody>
                </p:sp>
              </p:grpSp>
              <p:sp>
                <p:nvSpPr>
                  <p:cNvPr id="204" name="TextBox 203"/>
                  <p:cNvSpPr txBox="1"/>
                  <p:nvPr/>
                </p:nvSpPr>
                <p:spPr>
                  <a:xfrm>
                    <a:off x="3312103" y="3024630"/>
                    <a:ext cx="209544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fi-FI" dirty="0" smtClean="0"/>
                      <a:t>Superhilan vektorit</a:t>
                    </a:r>
                    <a:endParaRPr lang="fi-FI" dirty="0"/>
                  </a:p>
                </p:txBody>
              </p:sp>
              <p:cxnSp>
                <p:nvCxnSpPr>
                  <p:cNvPr id="205" name="Straight Arrow Connector 204"/>
                  <p:cNvCxnSpPr>
                    <a:stCxn id="204" idx="1"/>
                  </p:cNvCxnSpPr>
                  <p:nvPr/>
                </p:nvCxnSpPr>
                <p:spPr>
                  <a:xfrm flipH="1" flipV="1">
                    <a:off x="2417546" y="2788167"/>
                    <a:ext cx="894557" cy="421129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7" name="Group 106"/>
              <p:cNvGrpSpPr/>
              <p:nvPr/>
            </p:nvGrpSpPr>
            <p:grpSpPr>
              <a:xfrm>
                <a:off x="247190" y="3567916"/>
                <a:ext cx="3051267" cy="2943351"/>
                <a:chOff x="753417" y="2823720"/>
                <a:chExt cx="3051267" cy="2943351"/>
              </a:xfrm>
            </p:grpSpPr>
            <p:sp>
              <p:nvSpPr>
                <p:cNvPr id="108" name="TextBox 107"/>
                <p:cNvSpPr txBox="1"/>
                <p:nvPr/>
              </p:nvSpPr>
              <p:spPr>
                <a:xfrm>
                  <a:off x="753417" y="5120740"/>
                  <a:ext cx="1954381" cy="646331"/>
                </a:xfrm>
                <a:prstGeom prst="rect">
                  <a:avLst/>
                </a:prstGeom>
                <a:noFill/>
                <a:ln w="28575">
                  <a:solidFill>
                    <a:schemeClr val="accent4"/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fi-FI" dirty="0" smtClean="0"/>
                    <a:t>Superkopissa (</a:t>
                  </a:r>
                  <a:r>
                    <a:rPr lang="fi-FI" i="1" dirty="0" smtClean="0"/>
                    <a:t>V</a:t>
                  </a:r>
                  <a:r>
                    <a:rPr lang="fi-FI" dirty="0" smtClean="0"/>
                    <a:t>)</a:t>
                  </a:r>
                </a:p>
                <a:p>
                  <a:r>
                    <a:rPr lang="fi-FI" i="1" dirty="0" smtClean="0"/>
                    <a:t>N</a:t>
                  </a:r>
                  <a:r>
                    <a:rPr lang="fi-FI" dirty="0" smtClean="0"/>
                    <a:t> alkeiskoppia</a:t>
                  </a:r>
                  <a:endParaRPr lang="en-US" dirty="0"/>
                </a:p>
              </p:txBody>
            </p:sp>
            <p:grpSp>
              <p:nvGrpSpPr>
                <p:cNvPr id="109" name="Group 108"/>
                <p:cNvGrpSpPr/>
                <p:nvPr/>
              </p:nvGrpSpPr>
              <p:grpSpPr>
                <a:xfrm>
                  <a:off x="1494594" y="2823720"/>
                  <a:ext cx="2310090" cy="2459276"/>
                  <a:chOff x="1704059" y="2885908"/>
                  <a:chExt cx="2310090" cy="2459276"/>
                </a:xfrm>
              </p:grpSpPr>
              <p:sp>
                <p:nvSpPr>
                  <p:cNvPr id="110" name="Rectangle 109"/>
                  <p:cNvSpPr/>
                  <p:nvPr/>
                </p:nvSpPr>
                <p:spPr>
                  <a:xfrm>
                    <a:off x="2223412" y="3385916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1" name="Rectangle 110"/>
                  <p:cNvSpPr/>
                  <p:nvPr/>
                </p:nvSpPr>
                <p:spPr>
                  <a:xfrm>
                    <a:off x="2404580" y="3387877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>
                    <a:off x="2585747" y="3389839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3" name="Rectangle 112"/>
                  <p:cNvSpPr/>
                  <p:nvPr/>
                </p:nvSpPr>
                <p:spPr>
                  <a:xfrm>
                    <a:off x="2766915" y="3380036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4" name="Rectangle 113"/>
                  <p:cNvSpPr/>
                  <p:nvPr/>
                </p:nvSpPr>
                <p:spPr>
                  <a:xfrm>
                    <a:off x="2948082" y="3381997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5" name="Rectangle 114"/>
                  <p:cNvSpPr/>
                  <p:nvPr/>
                </p:nvSpPr>
                <p:spPr>
                  <a:xfrm>
                    <a:off x="3129250" y="3383959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Rectangle 115"/>
                  <p:cNvSpPr/>
                  <p:nvPr/>
                </p:nvSpPr>
                <p:spPr>
                  <a:xfrm>
                    <a:off x="3310417" y="3385920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7" name="Rectangle 116"/>
                  <p:cNvSpPr/>
                  <p:nvPr/>
                </p:nvSpPr>
                <p:spPr>
                  <a:xfrm>
                    <a:off x="3491585" y="3387882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Rectangle 117"/>
                  <p:cNvSpPr/>
                  <p:nvPr/>
                </p:nvSpPr>
                <p:spPr>
                  <a:xfrm>
                    <a:off x="3672752" y="3389844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ectangle 118"/>
                  <p:cNvSpPr/>
                  <p:nvPr/>
                </p:nvSpPr>
                <p:spPr>
                  <a:xfrm>
                    <a:off x="2225404" y="3552587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ectangle 119"/>
                  <p:cNvSpPr/>
                  <p:nvPr/>
                </p:nvSpPr>
                <p:spPr>
                  <a:xfrm>
                    <a:off x="2406572" y="3554549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1" name="Rectangle 120"/>
                  <p:cNvSpPr/>
                  <p:nvPr/>
                </p:nvSpPr>
                <p:spPr>
                  <a:xfrm>
                    <a:off x="2575794" y="3556510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Rectangle 121"/>
                  <p:cNvSpPr/>
                  <p:nvPr/>
                </p:nvSpPr>
                <p:spPr>
                  <a:xfrm>
                    <a:off x="2756961" y="3546707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Rectangle 122"/>
                  <p:cNvSpPr/>
                  <p:nvPr/>
                </p:nvSpPr>
                <p:spPr>
                  <a:xfrm>
                    <a:off x="2938129" y="3548669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Rectangle 123"/>
                  <p:cNvSpPr/>
                  <p:nvPr/>
                </p:nvSpPr>
                <p:spPr>
                  <a:xfrm>
                    <a:off x="3119296" y="3550630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Rectangle 124"/>
                  <p:cNvSpPr/>
                  <p:nvPr/>
                </p:nvSpPr>
                <p:spPr>
                  <a:xfrm>
                    <a:off x="3300464" y="3552592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Rectangle 125"/>
                  <p:cNvSpPr/>
                  <p:nvPr/>
                </p:nvSpPr>
                <p:spPr>
                  <a:xfrm>
                    <a:off x="3481631" y="3554553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Rectangle 126"/>
                  <p:cNvSpPr/>
                  <p:nvPr/>
                </p:nvSpPr>
                <p:spPr>
                  <a:xfrm>
                    <a:off x="3662799" y="3556515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Rectangle 127"/>
                  <p:cNvSpPr/>
                  <p:nvPr/>
                </p:nvSpPr>
                <p:spPr>
                  <a:xfrm>
                    <a:off x="2227396" y="3719259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2396618" y="3721220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2577786" y="3723182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2758953" y="3713378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2940121" y="3715340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3121288" y="3717302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>
                    <a:off x="3302456" y="3719263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>
                  <a:xfrm>
                    <a:off x="3483623" y="3721225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3664791" y="3723187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>
                  <a:xfrm>
                    <a:off x="2229387" y="3885930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>
                  <a:xfrm>
                    <a:off x="2398610" y="3887892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>
                  <a:xfrm>
                    <a:off x="2579777" y="3889853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>
                    <a:off x="2760945" y="3880050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>
                  <a:xfrm>
                    <a:off x="2942112" y="3882012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>
                  <a:xfrm>
                    <a:off x="3123280" y="3883973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>
                  <a:xfrm>
                    <a:off x="3304447" y="3885935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>
                  <a:xfrm>
                    <a:off x="3485615" y="3887896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>
                    <a:off x="3666782" y="3889858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2219434" y="4052602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>
                  <a:xfrm>
                    <a:off x="2400601" y="4054563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8" name="Rectangle 147"/>
                  <p:cNvSpPr/>
                  <p:nvPr/>
                </p:nvSpPr>
                <p:spPr>
                  <a:xfrm>
                    <a:off x="2581769" y="4056525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2762936" y="4046721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2944104" y="4048683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>
                  <a:xfrm>
                    <a:off x="3125271" y="4050645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3306439" y="4052606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3487606" y="4054568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3668774" y="4056529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2221426" y="4219273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2402593" y="4221235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2583761" y="4223196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2764928" y="4213393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2946096" y="4215354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3127263" y="4217316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1" name="Rectangle 160"/>
                  <p:cNvSpPr/>
                  <p:nvPr/>
                </p:nvSpPr>
                <p:spPr>
                  <a:xfrm>
                    <a:off x="3308430" y="4219278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2" name="Rectangle 161"/>
                  <p:cNvSpPr/>
                  <p:nvPr/>
                </p:nvSpPr>
                <p:spPr>
                  <a:xfrm>
                    <a:off x="3489598" y="4221239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>
                  <a:xfrm>
                    <a:off x="3670765" y="4223201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>
                  <a:xfrm>
                    <a:off x="2223417" y="4385944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5" name="Rectangle 164"/>
                  <p:cNvSpPr/>
                  <p:nvPr/>
                </p:nvSpPr>
                <p:spPr>
                  <a:xfrm>
                    <a:off x="2404585" y="4387906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2585752" y="4389868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 166"/>
                  <p:cNvSpPr/>
                  <p:nvPr/>
                </p:nvSpPr>
                <p:spPr>
                  <a:xfrm>
                    <a:off x="2766920" y="4380064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 167"/>
                  <p:cNvSpPr/>
                  <p:nvPr/>
                </p:nvSpPr>
                <p:spPr>
                  <a:xfrm>
                    <a:off x="2948087" y="4382026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Rectangle 168"/>
                  <p:cNvSpPr/>
                  <p:nvPr/>
                </p:nvSpPr>
                <p:spPr>
                  <a:xfrm>
                    <a:off x="3129255" y="4383987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0" name="Rectangle 169"/>
                  <p:cNvSpPr/>
                  <p:nvPr/>
                </p:nvSpPr>
                <p:spPr>
                  <a:xfrm>
                    <a:off x="3310422" y="4385949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1" name="Rectangle 170"/>
                  <p:cNvSpPr/>
                  <p:nvPr/>
                </p:nvSpPr>
                <p:spPr>
                  <a:xfrm>
                    <a:off x="3491590" y="4387911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2" name="Rectangle 171"/>
                  <p:cNvSpPr/>
                  <p:nvPr/>
                </p:nvSpPr>
                <p:spPr>
                  <a:xfrm>
                    <a:off x="3672757" y="4389872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3" name="Rectangle 172"/>
                  <p:cNvSpPr/>
                  <p:nvPr/>
                </p:nvSpPr>
                <p:spPr>
                  <a:xfrm>
                    <a:off x="2225409" y="4552616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4" name="Rectangle 173"/>
                  <p:cNvSpPr/>
                  <p:nvPr/>
                </p:nvSpPr>
                <p:spPr>
                  <a:xfrm>
                    <a:off x="2406576" y="4554577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5" name="Rectangle 174"/>
                  <p:cNvSpPr/>
                  <p:nvPr/>
                </p:nvSpPr>
                <p:spPr>
                  <a:xfrm>
                    <a:off x="2587744" y="4544774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6" name="Rectangle 175"/>
                  <p:cNvSpPr/>
                  <p:nvPr/>
                </p:nvSpPr>
                <p:spPr>
                  <a:xfrm>
                    <a:off x="2768911" y="4546736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7" name="Rectangle 176"/>
                  <p:cNvSpPr/>
                  <p:nvPr/>
                </p:nvSpPr>
                <p:spPr>
                  <a:xfrm>
                    <a:off x="2950079" y="4548697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8" name="Rectangle 177"/>
                  <p:cNvSpPr/>
                  <p:nvPr/>
                </p:nvSpPr>
                <p:spPr>
                  <a:xfrm>
                    <a:off x="3131246" y="4550659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79" name="Rectangle 178"/>
                  <p:cNvSpPr/>
                  <p:nvPr/>
                </p:nvSpPr>
                <p:spPr>
                  <a:xfrm>
                    <a:off x="3312414" y="4552620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0" name="Rectangle 179"/>
                  <p:cNvSpPr/>
                  <p:nvPr/>
                </p:nvSpPr>
                <p:spPr>
                  <a:xfrm>
                    <a:off x="3493581" y="4554582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>
                  <a:xfrm>
                    <a:off x="3662804" y="4556544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2" name="Rectangle 181"/>
                  <p:cNvSpPr/>
                  <p:nvPr/>
                </p:nvSpPr>
                <p:spPr>
                  <a:xfrm>
                    <a:off x="2227400" y="4719287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Rectangle 182"/>
                  <p:cNvSpPr/>
                  <p:nvPr/>
                </p:nvSpPr>
                <p:spPr>
                  <a:xfrm>
                    <a:off x="2396623" y="4709484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4" name="Rectangle 183"/>
                  <p:cNvSpPr/>
                  <p:nvPr/>
                </p:nvSpPr>
                <p:spPr>
                  <a:xfrm>
                    <a:off x="2589735" y="4711445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Rectangle 184"/>
                  <p:cNvSpPr/>
                  <p:nvPr/>
                </p:nvSpPr>
                <p:spPr>
                  <a:xfrm>
                    <a:off x="2770903" y="4713407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6" name="Rectangle 185"/>
                  <p:cNvSpPr/>
                  <p:nvPr/>
                </p:nvSpPr>
                <p:spPr>
                  <a:xfrm>
                    <a:off x="2952070" y="4715369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7" name="Rectangle 186"/>
                  <p:cNvSpPr/>
                  <p:nvPr/>
                </p:nvSpPr>
                <p:spPr>
                  <a:xfrm>
                    <a:off x="3133238" y="4717330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8" name="Rectangle 187"/>
                  <p:cNvSpPr/>
                  <p:nvPr/>
                </p:nvSpPr>
                <p:spPr>
                  <a:xfrm>
                    <a:off x="3314405" y="4719292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9" name="Rectangle 188"/>
                  <p:cNvSpPr/>
                  <p:nvPr/>
                </p:nvSpPr>
                <p:spPr>
                  <a:xfrm>
                    <a:off x="3483628" y="4709489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Rectangle 189"/>
                  <p:cNvSpPr/>
                  <p:nvPr/>
                </p:nvSpPr>
                <p:spPr>
                  <a:xfrm>
                    <a:off x="3664795" y="4711450"/>
                    <a:ext cx="179177" cy="164711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aphicFrame>
                <p:nvGraphicFramePr>
                  <p:cNvPr id="191" name="Object 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657155348"/>
                      </p:ext>
                    </p:extLst>
                  </p:nvPr>
                </p:nvGraphicFramePr>
                <p:xfrm>
                  <a:off x="3745564" y="4969423"/>
                  <a:ext cx="268585" cy="37576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1204" name="Kaava" r:id="rId19" imgW="152280" imgH="215640" progId="Equation.3">
                          <p:embed/>
                        </p:oleObj>
                      </mc:Choice>
                      <mc:Fallback>
                        <p:oleObj name="Kaava" r:id="rId19" imgW="152280" imgH="215640" progId="Equation.3">
                          <p:embed/>
                          <p:pic>
                            <p:nvPicPr>
                              <p:cNvPr id="105" name="Object 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0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745564" y="4969423"/>
                                <a:ext cx="268585" cy="375761"/>
                              </a:xfrm>
                              <a:prstGeom prst="rect">
                                <a:avLst/>
                              </a:prstGeom>
                              <a:noFill/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192" name="Straight Arrow Connector 191"/>
                  <p:cNvCxnSpPr/>
                  <p:nvPr/>
                </p:nvCxnSpPr>
                <p:spPr>
                  <a:xfrm>
                    <a:off x="3668774" y="4941027"/>
                    <a:ext cx="183161" cy="0"/>
                  </a:xfrm>
                  <a:prstGeom prst="straightConnector1">
                    <a:avLst/>
                  </a:prstGeom>
                  <a:ln w="28575">
                    <a:solidFill>
                      <a:schemeClr val="accent1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193" name="Object 8"/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087534807"/>
                      </p:ext>
                    </p:extLst>
                  </p:nvPr>
                </p:nvGraphicFramePr>
                <p:xfrm>
                  <a:off x="3487606" y="2885908"/>
                  <a:ext cx="286465" cy="382131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01205" name="Kaava" r:id="rId21" imgW="177480" imgH="241200" progId="Equation.3">
                          <p:embed/>
                        </p:oleObj>
                      </mc:Choice>
                      <mc:Fallback>
                        <p:oleObj name="Kaava" r:id="rId21" imgW="177480" imgH="241200" progId="Equation.3">
                          <p:embed/>
                          <p:pic>
                            <p:nvPicPr>
                              <p:cNvPr id="106" name="Object 8"/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22">
                                <a:extLst>
                                  <a:ext uri="{28A0092B-C50C-407E-A947-70E740481C1C}">
                                    <a14:useLocalDpi xmlns:a14="http://schemas.microsoft.com/office/drawing/2010/main" val="0"/>
                                  </a:ext>
                                </a:extLst>
                              </a:blip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3487606" y="2885908"/>
                                <a:ext cx="286465" cy="382131"/>
                              </a:xfrm>
                              <a:prstGeom prst="rect">
                                <a:avLst/>
                              </a:prstGeom>
                              <a:noFill/>
                              <a:extLst/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cxnSp>
                <p:nvCxnSpPr>
                  <p:cNvPr id="194" name="Straight Arrow Connector 193"/>
                  <p:cNvCxnSpPr/>
                  <p:nvPr/>
                </p:nvCxnSpPr>
                <p:spPr>
                  <a:xfrm>
                    <a:off x="2212726" y="3285916"/>
                    <a:ext cx="1659870" cy="0"/>
                  </a:xfrm>
                  <a:prstGeom prst="straightConnector1">
                    <a:avLst/>
                  </a:prstGeom>
                  <a:ln w="28575">
                    <a:solidFill>
                      <a:schemeClr val="accent4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>
                    <a:off x="2226903" y="3368271"/>
                    <a:ext cx="12443" cy="1515728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3853422" y="3381997"/>
                    <a:ext cx="12443" cy="1515728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 flipH="1">
                    <a:off x="2232536" y="3380547"/>
                    <a:ext cx="1650640" cy="5369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Straight Connector 197"/>
                  <p:cNvCxnSpPr/>
                  <p:nvPr/>
                </p:nvCxnSpPr>
                <p:spPr>
                  <a:xfrm rot="5400000">
                    <a:off x="3031298" y="4113554"/>
                    <a:ext cx="12255" cy="1538927"/>
                  </a:xfrm>
                  <a:prstGeom prst="line">
                    <a:avLst/>
                  </a:prstGeom>
                  <a:ln w="28575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Straight Arrow Connector 198"/>
                  <p:cNvCxnSpPr>
                    <a:endCxn id="148" idx="2"/>
                  </p:cNvCxnSpPr>
                  <p:nvPr/>
                </p:nvCxnSpPr>
                <p:spPr>
                  <a:xfrm flipV="1">
                    <a:off x="1704059" y="4221236"/>
                    <a:ext cx="967299" cy="891243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48" name="TextBox 247"/>
            <p:cNvSpPr txBox="1"/>
            <p:nvPr/>
          </p:nvSpPr>
          <p:spPr>
            <a:xfrm>
              <a:off x="2725087" y="6026229"/>
              <a:ext cx="14615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Hilan alkeisvektori</a:t>
              </a:r>
              <a:endParaRPr lang="en-US" dirty="0"/>
            </a:p>
          </p:txBody>
        </p:sp>
      </p:grpSp>
      <p:sp>
        <p:nvSpPr>
          <p:cNvPr id="250" name="TextBox 249"/>
          <p:cNvSpPr txBox="1"/>
          <p:nvPr/>
        </p:nvSpPr>
        <p:spPr>
          <a:xfrm>
            <a:off x="5781881" y="445898"/>
            <a:ext cx="3316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ym typeface="Wingdings" panose="05000000000000000000" pitchFamily="2" charset="2"/>
              </a:rPr>
              <a:t> Aaltofunktio Fourier-sarjana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839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44463" y="5631744"/>
            <a:ext cx="8671878" cy="1060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3580225" y="6639293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252016" y="48429"/>
            <a:ext cx="3950890" cy="5395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err="1" smtClean="0"/>
              <a:t>Blochin</a:t>
            </a:r>
            <a:r>
              <a:rPr lang="fi-FI" dirty="0" smtClean="0"/>
              <a:t> teoreema</a:t>
            </a: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4970988" y="155490"/>
            <a:ext cx="37740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dirty="0" smtClean="0">
                <a:sym typeface="Wingdings" panose="05000000000000000000" pitchFamily="2" charset="2"/>
              </a:rPr>
              <a:t> Elektronin aaltofunktion muoto </a:t>
            </a:r>
            <a:endParaRPr lang="fi-FI" dirty="0"/>
          </a:p>
        </p:txBody>
      </p:sp>
      <p:grpSp>
        <p:nvGrpSpPr>
          <p:cNvPr id="24" name="Group 23"/>
          <p:cNvGrpSpPr/>
          <p:nvPr/>
        </p:nvGrpSpPr>
        <p:grpSpPr>
          <a:xfrm>
            <a:off x="1260716" y="860961"/>
            <a:ext cx="4531754" cy="1558121"/>
            <a:chOff x="909586" y="708565"/>
            <a:chExt cx="4531754" cy="1558121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8938467"/>
                </p:ext>
              </p:extLst>
            </p:nvPr>
          </p:nvGraphicFramePr>
          <p:xfrm>
            <a:off x="1365544" y="1614817"/>
            <a:ext cx="3337457" cy="6518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41" name="Kaava" r:id="rId3" imgW="2145960" imgH="419040" progId="Equation.3">
                    <p:embed/>
                  </p:oleObj>
                </mc:Choice>
                <mc:Fallback>
                  <p:oleObj name="Kaava" r:id="rId3" imgW="2145960" imgH="419040" progId="Equation.3">
                    <p:embed/>
                    <p:pic>
                      <p:nvPicPr>
                        <p:cNvPr id="2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5544" y="1614817"/>
                          <a:ext cx="3337457" cy="651869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5159192"/>
                </p:ext>
              </p:extLst>
            </p:nvPr>
          </p:nvGraphicFramePr>
          <p:xfrm>
            <a:off x="909586" y="722059"/>
            <a:ext cx="1709737" cy="53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42" name="Equation" r:id="rId5" imgW="1130040" imgH="355320" progId="Equation.DSMT4">
                    <p:embed/>
                  </p:oleObj>
                </mc:Choice>
                <mc:Fallback>
                  <p:oleObj name="Equation" r:id="rId5" imgW="1130040" imgH="355320" progId="Equation.DSMT4">
                    <p:embed/>
                    <p:pic>
                      <p:nvPicPr>
                        <p:cNvPr id="48137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9586" y="722059"/>
                          <a:ext cx="1709737" cy="536575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5941053"/>
                </p:ext>
              </p:extLst>
            </p:nvPr>
          </p:nvGraphicFramePr>
          <p:xfrm>
            <a:off x="3701440" y="708565"/>
            <a:ext cx="1739900" cy="563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43" name="Equation" r:id="rId7" imgW="1091880" imgH="355320" progId="Equation.DSMT4">
                    <p:embed/>
                  </p:oleObj>
                </mc:Choice>
                <mc:Fallback>
                  <p:oleObj name="Equation" r:id="rId7" imgW="1091880" imgH="355320" progId="Equation.DSMT4">
                    <p:embed/>
                    <p:pic>
                      <p:nvPicPr>
                        <p:cNvPr id="48138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1440" y="708565"/>
                          <a:ext cx="1739900" cy="563562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chemeClr val="accent1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" name="Straight Arrow Connector 13"/>
            <p:cNvCxnSpPr/>
            <p:nvPr/>
          </p:nvCxnSpPr>
          <p:spPr>
            <a:xfrm>
              <a:off x="2165299" y="1331366"/>
              <a:ext cx="921715" cy="46085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384756" y="1198311"/>
              <a:ext cx="1104594" cy="59391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3457590" y="1392699"/>
              <a:ext cx="156119" cy="4573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3830056" y="1392699"/>
              <a:ext cx="522488" cy="45730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05634" y="2984860"/>
            <a:ext cx="4635706" cy="644525"/>
            <a:chOff x="805634" y="3220000"/>
            <a:chExt cx="4635706" cy="644525"/>
          </a:xfrm>
        </p:grpSpPr>
        <p:graphicFrame>
          <p:nvGraphicFramePr>
            <p:cNvPr id="25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446382"/>
                </p:ext>
              </p:extLst>
            </p:nvPr>
          </p:nvGraphicFramePr>
          <p:xfrm>
            <a:off x="1326540" y="3220000"/>
            <a:ext cx="4114800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044" name="Equation" r:id="rId9" imgW="2908080" imgH="457200" progId="Equation.DSMT4">
                    <p:embed/>
                  </p:oleObj>
                </mc:Choice>
                <mc:Fallback>
                  <p:oleObj name="Equation" r:id="rId9" imgW="2908080" imgH="457200" progId="Equation.DSMT4">
                    <p:embed/>
                    <p:pic>
                      <p:nvPicPr>
                        <p:cNvPr id="48139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6540" y="3220000"/>
                          <a:ext cx="4114800" cy="644525"/>
                        </a:xfrm>
                        <a:prstGeom prst="rect">
                          <a:avLst/>
                        </a:prstGeom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Right Arrow 32"/>
            <p:cNvSpPr/>
            <p:nvPr/>
          </p:nvSpPr>
          <p:spPr>
            <a:xfrm rot="10800000" flipH="1">
              <a:off x="805634" y="3456141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93527" y="5018919"/>
            <a:ext cx="4925626" cy="1190543"/>
            <a:chOff x="1667608" y="5219764"/>
            <a:chExt cx="4925626" cy="1190543"/>
          </a:xfrm>
        </p:grpSpPr>
        <p:grpSp>
          <p:nvGrpSpPr>
            <p:cNvPr id="36" name="Group 35"/>
            <p:cNvGrpSpPr/>
            <p:nvPr/>
          </p:nvGrpSpPr>
          <p:grpSpPr>
            <a:xfrm>
              <a:off x="2111851" y="5219764"/>
              <a:ext cx="4481383" cy="1190543"/>
              <a:chOff x="3771630" y="5118020"/>
              <a:chExt cx="4481383" cy="1190543"/>
            </a:xfrm>
          </p:grpSpPr>
          <p:graphicFrame>
            <p:nvGraphicFramePr>
              <p:cNvPr id="2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85593803"/>
                  </p:ext>
                </p:extLst>
              </p:nvPr>
            </p:nvGraphicFramePr>
            <p:xfrm>
              <a:off x="3904850" y="5573550"/>
              <a:ext cx="4348163" cy="7350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045" name="Equation" r:id="rId11" imgW="2844720" imgH="482400" progId="Equation.DSMT4">
                      <p:embed/>
                    </p:oleObj>
                  </mc:Choice>
                  <mc:Fallback>
                    <p:oleObj name="Equation" r:id="rId11" imgW="2844720" imgH="482400" progId="Equation.DSMT4">
                      <p:embed/>
                      <p:pic>
                        <p:nvPicPr>
                          <p:cNvPr id="206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04850" y="5573550"/>
                            <a:ext cx="4348163" cy="735013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4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" name="TextBox 28"/>
              <p:cNvSpPr txBox="1">
                <a:spLocks noChangeArrowheads="1"/>
              </p:cNvSpPr>
              <p:nvPr/>
            </p:nvSpPr>
            <p:spPr bwMode="auto">
              <a:xfrm>
                <a:off x="3771630" y="5118020"/>
                <a:ext cx="428274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i-FI" sz="2000" dirty="0" err="1"/>
                  <a:t>Schrödingerin</a:t>
                </a:r>
                <a:r>
                  <a:rPr lang="fi-FI" sz="2000" dirty="0"/>
                  <a:t> yhtälö k</a:t>
                </a:r>
                <a:r>
                  <a:rPr lang="fi-FI" sz="2000" dirty="0" smtClean="0"/>
                  <a:t>-avaruudessa</a:t>
                </a:r>
                <a:endParaRPr lang="fi-FI" sz="2000" dirty="0"/>
              </a:p>
            </p:txBody>
          </p:sp>
        </p:grpSp>
        <p:sp>
          <p:nvSpPr>
            <p:cNvPr id="37" name="Right Arrow 36"/>
            <p:cNvSpPr/>
            <p:nvPr/>
          </p:nvSpPr>
          <p:spPr>
            <a:xfrm rot="10800000" flipH="1">
              <a:off x="1667608" y="5949255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4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71768"/>
              </p:ext>
            </p:extLst>
          </p:nvPr>
        </p:nvGraphicFramePr>
        <p:xfrm>
          <a:off x="5747037" y="4839566"/>
          <a:ext cx="3105150" cy="181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46" name="Equation" r:id="rId13" imgW="2031840" imgH="1193760" progId="Equation.DSMT4">
                  <p:embed/>
                </p:oleObj>
              </mc:Choice>
              <mc:Fallback>
                <p:oleObj name="Equation" r:id="rId13" imgW="2031840" imgH="1193760" progId="Equation.DSMT4">
                  <p:embed/>
                  <p:pic>
                    <p:nvPicPr>
                      <p:cNvPr id="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7037" y="4839566"/>
                        <a:ext cx="3105150" cy="1817687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4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805634" y="2437722"/>
            <a:ext cx="8010707" cy="2206488"/>
            <a:chOff x="805634" y="2437722"/>
            <a:chExt cx="8010707" cy="2206488"/>
          </a:xfrm>
        </p:grpSpPr>
        <p:grpSp>
          <p:nvGrpSpPr>
            <p:cNvPr id="5" name="Group 4"/>
            <p:cNvGrpSpPr/>
            <p:nvPr/>
          </p:nvGrpSpPr>
          <p:grpSpPr>
            <a:xfrm>
              <a:off x="805634" y="2437722"/>
              <a:ext cx="8010707" cy="2206488"/>
              <a:chOff x="805634" y="2672862"/>
              <a:chExt cx="8010707" cy="2206488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805634" y="4057650"/>
                <a:ext cx="6708904" cy="821700"/>
                <a:chOff x="805634" y="4057650"/>
                <a:chExt cx="6708904" cy="821700"/>
              </a:xfrm>
            </p:grpSpPr>
            <p:graphicFrame>
              <p:nvGraphicFramePr>
                <p:cNvPr id="27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195758914"/>
                    </p:ext>
                  </p:extLst>
                </p:nvPr>
              </p:nvGraphicFramePr>
              <p:xfrm>
                <a:off x="1401763" y="4057650"/>
                <a:ext cx="3638550" cy="74612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8047" name="Equation" r:id="rId15" imgW="2476440" imgH="507960" progId="Equation.DSMT4">
                        <p:embed/>
                      </p:oleObj>
                    </mc:Choice>
                    <mc:Fallback>
                      <p:oleObj name="Equation" r:id="rId15" imgW="2476440" imgH="507960" progId="Equation.DSMT4">
                        <p:embed/>
                        <p:pic>
                          <p:nvPicPr>
                            <p:cNvPr id="48140" name="Object 1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01763" y="4057650"/>
                              <a:ext cx="3638550" cy="746125"/>
                            </a:xfrm>
                            <a:prstGeom prst="rect">
                              <a:avLst/>
                            </a:prstGeom>
                            <a:solidFill>
                              <a:schemeClr val="accent1">
                                <a:lumMod val="20000"/>
                                <a:lumOff val="80000"/>
                              </a:schemeClr>
                            </a:solidFill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34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946074636"/>
                    </p:ext>
                  </p:extLst>
                </p:nvPr>
              </p:nvGraphicFramePr>
              <p:xfrm>
                <a:off x="5144400" y="4580900"/>
                <a:ext cx="2370138" cy="2984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8048" name="Equation" r:id="rId17" imgW="1612800" imgH="203040" progId="Equation.DSMT4">
                        <p:embed/>
                      </p:oleObj>
                    </mc:Choice>
                    <mc:Fallback>
                      <p:oleObj name="Equation" r:id="rId17" imgW="1612800" imgH="203040" progId="Equation.DSMT4">
                        <p:embed/>
                        <p:pic>
                          <p:nvPicPr>
                            <p:cNvPr id="27" name="Object 1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5144400" y="4580900"/>
                              <a:ext cx="2370138" cy="298450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35" name="Right Arrow 34"/>
                <p:cNvSpPr/>
                <p:nvPr/>
              </p:nvSpPr>
              <p:spPr>
                <a:xfrm rot="10800000" flipH="1">
                  <a:off x="805634" y="4385878"/>
                  <a:ext cx="379891" cy="172242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aphicFrame>
            <p:nvGraphicFramePr>
              <p:cNvPr id="32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40181292"/>
                  </p:ext>
                </p:extLst>
              </p:nvPr>
            </p:nvGraphicFramePr>
            <p:xfrm>
              <a:off x="5323841" y="2672862"/>
              <a:ext cx="3492500" cy="7080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049" name="Equation" r:id="rId19" imgW="2501640" imgH="507960" progId="Equation.DSMT4">
                      <p:embed/>
                    </p:oleObj>
                  </mc:Choice>
                  <mc:Fallback>
                    <p:oleObj name="Equation" r:id="rId19" imgW="2501640" imgH="507960" progId="Equation.DSMT4">
                      <p:embed/>
                      <p:pic>
                        <p:nvPicPr>
                          <p:cNvPr id="26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23841" y="2672862"/>
                            <a:ext cx="3492500" cy="70802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1" name="Straight Arrow Connector 40"/>
              <p:cNvCxnSpPr/>
              <p:nvPr/>
            </p:nvCxnSpPr>
            <p:spPr>
              <a:xfrm flipH="1">
                <a:off x="3963706" y="2959200"/>
                <a:ext cx="1255447" cy="3774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" name="Straight Connector 9"/>
            <p:cNvCxnSpPr/>
            <p:nvPr/>
          </p:nvCxnSpPr>
          <p:spPr>
            <a:xfrm flipV="1">
              <a:off x="5389086" y="2774316"/>
              <a:ext cx="3375001" cy="12426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7057510" y="3123336"/>
              <a:ext cx="1503290" cy="6213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230866" y="4395879"/>
              <a:ext cx="360563" cy="5118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528459" y="3804420"/>
            <a:ext cx="4346907" cy="542663"/>
            <a:chOff x="4701071" y="3808837"/>
            <a:chExt cx="4174294" cy="578607"/>
          </a:xfrm>
        </p:grpSpPr>
        <p:cxnSp>
          <p:nvCxnSpPr>
            <p:cNvPr id="12" name="Straight Arrow Connector 11"/>
            <p:cNvCxnSpPr/>
            <p:nvPr/>
          </p:nvCxnSpPr>
          <p:spPr>
            <a:xfrm flipH="1">
              <a:off x="4701071" y="4158876"/>
              <a:ext cx="1091399" cy="22856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792470" y="3808837"/>
              <a:ext cx="3082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smtClean="0"/>
                <a:t>Seuraavaksi tämän merkitys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6880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45424" y="5534646"/>
            <a:ext cx="8671878" cy="1060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>
          <a:xfrm>
            <a:off x="3380577" y="6664685"/>
            <a:ext cx="1544637" cy="125413"/>
          </a:xfrm>
        </p:spPr>
        <p:txBody>
          <a:bodyPr/>
          <a:lstStyle/>
          <a:p>
            <a:pPr>
              <a:defRPr/>
            </a:pPr>
            <a:fld id="{0D3A51F9-2EAB-4990-902E-03E24A815F8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23676" y="11853"/>
            <a:ext cx="3702174" cy="539564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F79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7900"/>
                </a:solidFill>
                <a:latin typeface="Arial" charset="0"/>
              </a:defRPr>
            </a:lvl9pPr>
          </a:lstStyle>
          <a:p>
            <a:pPr eaLnBrk="1" hangingPunct="1"/>
            <a:r>
              <a:rPr lang="fi-FI" dirty="0" err="1" smtClean="0"/>
              <a:t>Blochin</a:t>
            </a:r>
            <a:r>
              <a:rPr lang="fi-FI" dirty="0" smtClean="0"/>
              <a:t> teoreema</a:t>
            </a:r>
          </a:p>
        </p:txBody>
      </p:sp>
      <p:sp>
        <p:nvSpPr>
          <p:cNvPr id="7" name="TextBox 19"/>
          <p:cNvSpPr txBox="1">
            <a:spLocks noChangeArrowheads="1"/>
          </p:cNvSpPr>
          <p:nvPr/>
        </p:nvSpPr>
        <p:spPr bwMode="auto">
          <a:xfrm>
            <a:off x="4050042" y="174770"/>
            <a:ext cx="50939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dirty="0" smtClean="0">
                <a:sym typeface="Wingdings" panose="05000000000000000000" pitchFamily="2" charset="2"/>
              </a:rPr>
              <a:t> Elektronin aaltofunktion ja energian muodot  </a:t>
            </a:r>
            <a:endParaRPr lang="fi-FI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967788"/>
              </p:ext>
            </p:extLst>
          </p:nvPr>
        </p:nvGraphicFramePr>
        <p:xfrm>
          <a:off x="567172" y="737481"/>
          <a:ext cx="4348163" cy="735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95" name="Equation" r:id="rId3" imgW="2844720" imgH="482400" progId="Equation.DSMT4">
                  <p:embed/>
                </p:oleObj>
              </mc:Choice>
              <mc:Fallback>
                <p:oleObj name="Equation" r:id="rId3" imgW="2844720" imgH="482400" progId="Equation.DSMT4">
                  <p:embed/>
                  <p:pic>
                    <p:nvPicPr>
                      <p:cNvPr id="2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172" y="737481"/>
                        <a:ext cx="4348163" cy="735013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accent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46"/>
          <p:cNvGrpSpPr/>
          <p:nvPr/>
        </p:nvGrpSpPr>
        <p:grpSpPr>
          <a:xfrm>
            <a:off x="324843" y="3438309"/>
            <a:ext cx="8415886" cy="1099833"/>
            <a:chOff x="307239" y="3525658"/>
            <a:chExt cx="8415886" cy="1099833"/>
          </a:xfrm>
        </p:grpSpPr>
        <p:grpSp>
          <p:nvGrpSpPr>
            <p:cNvPr id="33" name="Group 32"/>
            <p:cNvGrpSpPr/>
            <p:nvPr/>
          </p:nvGrpSpPr>
          <p:grpSpPr>
            <a:xfrm>
              <a:off x="307239" y="3525658"/>
              <a:ext cx="8415886" cy="1099833"/>
              <a:chOff x="307239" y="3525658"/>
              <a:chExt cx="8415886" cy="1099833"/>
            </a:xfrm>
          </p:grpSpPr>
          <p:graphicFrame>
            <p:nvGraphicFramePr>
              <p:cNvPr id="27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14955076"/>
                  </p:ext>
                </p:extLst>
              </p:nvPr>
            </p:nvGraphicFramePr>
            <p:xfrm>
              <a:off x="1125116" y="3977427"/>
              <a:ext cx="1025525" cy="393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196" name="Equation" r:id="rId5" imgW="660240" imgH="253800" progId="Equation.DSMT4">
                      <p:embed/>
                    </p:oleObj>
                  </mc:Choice>
                  <mc:Fallback>
                    <p:oleObj name="Equation" r:id="rId5" imgW="660240" imgH="253800" progId="Equation.DSMT4">
                      <p:embed/>
                      <p:pic>
                        <p:nvPicPr>
                          <p:cNvPr id="48139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25116" y="3977427"/>
                            <a:ext cx="1025525" cy="393700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4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8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50208647"/>
                  </p:ext>
                </p:extLst>
              </p:nvPr>
            </p:nvGraphicFramePr>
            <p:xfrm>
              <a:off x="4640075" y="3549217"/>
              <a:ext cx="4083050" cy="7699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197" name="Equation" r:id="rId7" imgW="2565360" imgH="482400" progId="Equation.DSMT4">
                      <p:embed/>
                    </p:oleObj>
                  </mc:Choice>
                  <mc:Fallback>
                    <p:oleObj name="Equation" r:id="rId7" imgW="2565360" imgH="482400" progId="Equation.DSMT4">
                      <p:embed/>
                      <p:pic>
                        <p:nvPicPr>
                          <p:cNvPr id="80904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40075" y="3549217"/>
                            <a:ext cx="4083050" cy="769938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" name="TextBox 28"/>
              <p:cNvSpPr txBox="1"/>
              <p:nvPr/>
            </p:nvSpPr>
            <p:spPr>
              <a:xfrm>
                <a:off x="307239" y="3525658"/>
                <a:ext cx="29995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Ominaisarvot = energiavyöt</a:t>
                </a:r>
                <a:endParaRPr lang="fi-FI" dirty="0"/>
              </a:p>
            </p:txBody>
          </p:sp>
          <p:sp>
            <p:nvSpPr>
              <p:cNvPr id="30" name="Right Arrow 29"/>
              <p:cNvSpPr/>
              <p:nvPr/>
            </p:nvSpPr>
            <p:spPr>
              <a:xfrm rot="10800000" flipH="1">
                <a:off x="584958" y="4088156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aphicFrame>
            <p:nvGraphicFramePr>
              <p:cNvPr id="32" name="Object 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62378367"/>
                  </p:ext>
                </p:extLst>
              </p:nvPr>
            </p:nvGraphicFramePr>
            <p:xfrm>
              <a:off x="4660713" y="3957154"/>
              <a:ext cx="1960562" cy="6683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198" name="Equation" r:id="rId9" imgW="1231560" imgH="419040" progId="Equation.DSMT4">
                      <p:embed/>
                    </p:oleObj>
                  </mc:Choice>
                  <mc:Fallback>
                    <p:oleObj name="Equation" r:id="rId9" imgW="1231560" imgH="419040" progId="Equation.DSMT4">
                      <p:embed/>
                      <p:pic>
                        <p:nvPicPr>
                          <p:cNvPr id="28" name="Object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60713" y="3957154"/>
                            <a:ext cx="1960562" cy="668337"/>
                          </a:xfrm>
                          <a:prstGeom prst="rect">
                            <a:avLst/>
                          </a:prstGeom>
                          <a:noFill/>
                          <a:ln w="28575">
                            <a:solidFill>
                              <a:schemeClr val="accent4"/>
                            </a:solidFill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36" name="Straight Connector 35"/>
            <p:cNvCxnSpPr/>
            <p:nvPr/>
          </p:nvCxnSpPr>
          <p:spPr>
            <a:xfrm>
              <a:off x="1989736" y="3855119"/>
              <a:ext cx="1149712" cy="651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225674" y="4072233"/>
              <a:ext cx="1691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i="1" dirty="0" smtClean="0"/>
                <a:t>n</a:t>
              </a:r>
              <a:r>
                <a:rPr lang="fi-FI" dirty="0" smtClean="0"/>
                <a:t> = vyöindeksi</a:t>
              </a:r>
              <a:endParaRPr lang="fi-FI" dirty="0"/>
            </a:p>
          </p:txBody>
        </p:sp>
        <p:cxnSp>
          <p:nvCxnSpPr>
            <p:cNvPr id="42" name="Straight Connector 41"/>
            <p:cNvCxnSpPr/>
            <p:nvPr/>
          </p:nvCxnSpPr>
          <p:spPr>
            <a:xfrm flipV="1">
              <a:off x="2294507" y="4437313"/>
              <a:ext cx="1419575" cy="330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152895" y="5836895"/>
            <a:ext cx="4802660" cy="848711"/>
            <a:chOff x="4489976" y="5572265"/>
            <a:chExt cx="4802660" cy="848711"/>
          </a:xfrm>
        </p:grpSpPr>
        <p:graphicFrame>
          <p:nvGraphicFramePr>
            <p:cNvPr id="3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0079790"/>
                </p:ext>
              </p:extLst>
            </p:nvPr>
          </p:nvGraphicFramePr>
          <p:xfrm>
            <a:off x="5169899" y="5993938"/>
            <a:ext cx="4122737" cy="427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199" name="Equation" r:id="rId11" imgW="2679480" imgH="279360" progId="Equation.DSMT4">
                    <p:embed/>
                  </p:oleObj>
                </mc:Choice>
                <mc:Fallback>
                  <p:oleObj name="Equation" r:id="rId11" imgW="2679480" imgH="279360" progId="Equation.DSMT4">
                    <p:embed/>
                    <p:pic>
                      <p:nvPicPr>
                        <p:cNvPr id="34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9899" y="5993938"/>
                          <a:ext cx="4122737" cy="427038"/>
                        </a:xfrm>
                        <a:prstGeom prst="rect">
                          <a:avLst/>
                        </a:prstGeom>
                        <a:noFill/>
                        <a:ln w="28575">
                          <a:solidFill>
                            <a:srgbClr val="FF0000"/>
                          </a:solidFill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TextBox 39"/>
            <p:cNvSpPr txBox="1"/>
            <p:nvPr/>
          </p:nvSpPr>
          <p:spPr>
            <a:xfrm>
              <a:off x="5043451" y="5572265"/>
              <a:ext cx="2249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dirty="0" err="1" smtClean="0"/>
                <a:t>Blochin</a:t>
              </a:r>
              <a:r>
                <a:rPr lang="fi-FI" dirty="0" smtClean="0"/>
                <a:t> aaltofunktiot</a:t>
              </a:r>
              <a:endParaRPr lang="fi-FI" dirty="0"/>
            </a:p>
          </p:txBody>
        </p:sp>
        <p:sp>
          <p:nvSpPr>
            <p:cNvPr id="44" name="Right Arrow 43"/>
            <p:cNvSpPr/>
            <p:nvPr/>
          </p:nvSpPr>
          <p:spPr>
            <a:xfrm rot="10800000" flipH="1">
              <a:off x="4489976" y="6148444"/>
              <a:ext cx="379891" cy="1722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75262" y="4633774"/>
            <a:ext cx="6520145" cy="1924303"/>
            <a:chOff x="175262" y="4633774"/>
            <a:chExt cx="6520145" cy="1924303"/>
          </a:xfrm>
        </p:grpSpPr>
        <p:grpSp>
          <p:nvGrpSpPr>
            <p:cNvPr id="46" name="Group 45"/>
            <p:cNvGrpSpPr/>
            <p:nvPr/>
          </p:nvGrpSpPr>
          <p:grpSpPr>
            <a:xfrm>
              <a:off x="187281" y="4633774"/>
              <a:ext cx="6508126" cy="1018934"/>
              <a:chOff x="187281" y="4472844"/>
              <a:chExt cx="6508126" cy="1018934"/>
            </a:xfrm>
          </p:grpSpPr>
          <p:graphicFrame>
            <p:nvGraphicFramePr>
              <p:cNvPr id="34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54865799"/>
                  </p:ext>
                </p:extLst>
              </p:nvPr>
            </p:nvGraphicFramePr>
            <p:xfrm>
              <a:off x="732757" y="4791691"/>
              <a:ext cx="5962650" cy="7000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200" name="Equation" r:id="rId13" imgW="3873240" imgH="457200" progId="Equation.DSMT4">
                      <p:embed/>
                    </p:oleObj>
                  </mc:Choice>
                  <mc:Fallback>
                    <p:oleObj name="Equation" r:id="rId13" imgW="3873240" imgH="457200" progId="Equation.DSMT4">
                      <p:embed/>
                      <p:pic>
                        <p:nvPicPr>
                          <p:cNvPr id="48138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2757" y="4791691"/>
                            <a:ext cx="5962650" cy="700087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" name="Right Arrow 37"/>
              <p:cNvSpPr/>
              <p:nvPr/>
            </p:nvSpPr>
            <p:spPr>
              <a:xfrm rot="10800000" flipH="1">
                <a:off x="187281" y="5162225"/>
                <a:ext cx="379891" cy="172242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599246" y="4472844"/>
                <a:ext cx="17748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dirty="0" smtClean="0"/>
                  <a:t>Ominaisfunktiot</a:t>
                </a:r>
                <a:endParaRPr lang="fi-FI" dirty="0"/>
              </a:p>
            </p:txBody>
          </p:sp>
        </p:grpSp>
        <p:sp>
          <p:nvSpPr>
            <p:cNvPr id="48" name="TextBox 47"/>
            <p:cNvSpPr txBox="1"/>
            <p:nvPr/>
          </p:nvSpPr>
          <p:spPr>
            <a:xfrm>
              <a:off x="175262" y="5911746"/>
              <a:ext cx="378927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Vain </a:t>
              </a:r>
              <a:r>
                <a:rPr lang="fi-FI" b="1" dirty="0"/>
                <a:t> </a:t>
              </a:r>
              <a:r>
                <a:rPr lang="fi-FI" b="1" dirty="0" smtClean="0"/>
                <a:t>  </a:t>
              </a:r>
              <a:r>
                <a:rPr lang="fi-FI" dirty="0" smtClean="0"/>
                <a:t>:n verran toisistaan poikkeavat </a:t>
              </a:r>
              <a:r>
                <a:rPr lang="fi-FI" b="1" dirty="0"/>
                <a:t> </a:t>
              </a:r>
              <a:r>
                <a:rPr lang="fi-FI" b="1" dirty="0" smtClean="0"/>
                <a:t>   </a:t>
              </a:r>
              <a:r>
                <a:rPr lang="fi-FI" dirty="0" smtClean="0"/>
                <a:t>-tilat kytkeytyvät!</a:t>
              </a:r>
              <a:endParaRPr lang="fi-FI" dirty="0"/>
            </a:p>
          </p:txBody>
        </p:sp>
        <p:graphicFrame>
          <p:nvGraphicFramePr>
            <p:cNvPr id="4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8873378"/>
                </p:ext>
              </p:extLst>
            </p:nvPr>
          </p:nvGraphicFramePr>
          <p:xfrm>
            <a:off x="695338" y="5842711"/>
            <a:ext cx="323457" cy="4294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201" name="Kaava" r:id="rId15" imgW="114120" imgH="152280" progId="Equation.3">
                    <p:embed/>
                  </p:oleObj>
                </mc:Choice>
                <mc:Fallback>
                  <p:oleObj name="Kaava" r:id="rId15" imgW="114120" imgH="152280" progId="Equation.3">
                    <p:embed/>
                    <p:pic>
                      <p:nvPicPr>
                        <p:cNvPr id="13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5338" y="5842711"/>
                          <a:ext cx="323457" cy="429417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6598872"/>
                </p:ext>
              </p:extLst>
            </p:nvPr>
          </p:nvGraphicFramePr>
          <p:xfrm>
            <a:off x="1463460" y="6166793"/>
            <a:ext cx="223838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202" name="Equation" r:id="rId17" imgW="139680" imgH="215640" progId="Equation.DSMT4">
                    <p:embed/>
                  </p:oleObj>
                </mc:Choice>
                <mc:Fallback>
                  <p:oleObj name="Equation" r:id="rId17" imgW="139680" imgH="215640" progId="Equation.DSMT4">
                    <p:embed/>
                    <p:pic>
                      <p:nvPicPr>
                        <p:cNvPr id="21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3460" y="6166793"/>
                          <a:ext cx="223838" cy="346075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1" name="Straight Arrow Connector 50"/>
            <p:cNvCxnSpPr/>
            <p:nvPr/>
          </p:nvCxnSpPr>
          <p:spPr>
            <a:xfrm flipV="1">
              <a:off x="2713808" y="5594809"/>
              <a:ext cx="580971" cy="36424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0" y="2407615"/>
            <a:ext cx="9144000" cy="970835"/>
            <a:chOff x="0" y="2494678"/>
            <a:chExt cx="9144000" cy="970835"/>
          </a:xfrm>
        </p:grpSpPr>
        <p:grpSp>
          <p:nvGrpSpPr>
            <p:cNvPr id="25" name="Group 24"/>
            <p:cNvGrpSpPr/>
            <p:nvPr/>
          </p:nvGrpSpPr>
          <p:grpSpPr>
            <a:xfrm>
              <a:off x="0" y="2494678"/>
              <a:ext cx="9144000" cy="970835"/>
              <a:chOff x="0" y="2494678"/>
              <a:chExt cx="9144000" cy="970835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0" y="2507730"/>
                <a:ext cx="9144000" cy="957783"/>
                <a:chOff x="240505" y="2127340"/>
                <a:chExt cx="8903495" cy="957783"/>
              </a:xfrm>
            </p:grpSpPr>
            <p:sp>
              <p:nvSpPr>
                <p:cNvPr id="16" name="TextBox 15"/>
                <p:cNvSpPr txBox="1">
                  <a:spLocks noChangeArrowheads="1"/>
                </p:cNvSpPr>
                <p:nvPr/>
              </p:nvSpPr>
              <p:spPr bwMode="auto">
                <a:xfrm>
                  <a:off x="240505" y="2127340"/>
                  <a:ext cx="8903495" cy="923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marL="355600" indent="-355600">
                    <a:buFont typeface="Wingdings" panose="05000000000000000000" pitchFamily="2" charset="2"/>
                    <a:buChar char="è"/>
                  </a:pPr>
                  <a:r>
                    <a:rPr lang="fi-FI" dirty="0" smtClean="0">
                      <a:cs typeface="Arial" charset="0"/>
                    </a:rPr>
                    <a:t>ei-triviaali </a:t>
                  </a:r>
                  <a:r>
                    <a:rPr lang="fi-FI" dirty="0">
                      <a:cs typeface="Arial" charset="0"/>
                    </a:rPr>
                    <a:t>ratkaisu </a:t>
                  </a:r>
                  <a:r>
                    <a:rPr lang="fi-FI" dirty="0" smtClean="0">
                      <a:cs typeface="Arial" charset="0"/>
                    </a:rPr>
                    <a:t>tietyn </a:t>
                  </a:r>
                  <a:r>
                    <a:rPr lang="fi-FI" b="1" dirty="0">
                      <a:cs typeface="Arial" charset="0"/>
                    </a:rPr>
                    <a:t> </a:t>
                  </a:r>
                  <a:r>
                    <a:rPr lang="fi-FI" b="1" dirty="0" smtClean="0">
                      <a:cs typeface="Arial" charset="0"/>
                    </a:rPr>
                    <a:t>  </a:t>
                  </a:r>
                  <a:r>
                    <a:rPr lang="fi-FI" dirty="0" smtClean="0">
                      <a:cs typeface="Arial" charset="0"/>
                    </a:rPr>
                    <a:t>:n</a:t>
                  </a:r>
                  <a:r>
                    <a:rPr lang="fi-FI" b="1" dirty="0" smtClean="0">
                      <a:cs typeface="Arial" charset="0"/>
                    </a:rPr>
                    <a:t> </a:t>
                  </a:r>
                  <a:r>
                    <a:rPr lang="fi-FI" dirty="0" smtClean="0">
                      <a:cs typeface="Arial" charset="0"/>
                    </a:rPr>
                    <a:t>kertoimille  </a:t>
                  </a:r>
                  <a:r>
                    <a:rPr lang="fi-FI" i="1" dirty="0" smtClean="0">
                      <a:cs typeface="Arial" charset="0"/>
                    </a:rPr>
                    <a:t>      </a:t>
                  </a:r>
                  <a:r>
                    <a:rPr lang="fi-FI" b="1" dirty="0" smtClean="0">
                      <a:cs typeface="Arial" charset="0"/>
                    </a:rPr>
                    <a:t> </a:t>
                  </a:r>
                  <a:r>
                    <a:rPr lang="fi-FI" dirty="0" smtClean="0">
                      <a:cs typeface="Arial" charset="0"/>
                    </a:rPr>
                    <a:t>, </a:t>
                  </a:r>
                  <a:r>
                    <a:rPr lang="fi-FI" dirty="0">
                      <a:cs typeface="Arial" charset="0"/>
                    </a:rPr>
                    <a:t>kun yhtälöryhmän determinantti häviää (N kpl yhtälöryhmiä, jokaista 1. </a:t>
                  </a:r>
                  <a:r>
                    <a:rPr lang="fi-FI" dirty="0" err="1" smtClean="0">
                      <a:cs typeface="Arial" charset="0"/>
                    </a:rPr>
                    <a:t>Brillouin’n</a:t>
                  </a:r>
                  <a:r>
                    <a:rPr lang="fi-FI" dirty="0" smtClean="0">
                      <a:cs typeface="Arial" charset="0"/>
                    </a:rPr>
                    <a:t> </a:t>
                  </a:r>
                  <a:r>
                    <a:rPr lang="fi-FI" dirty="0">
                      <a:cs typeface="Arial" charset="0"/>
                    </a:rPr>
                    <a:t>vyöhykkeen </a:t>
                  </a:r>
                  <a:r>
                    <a:rPr lang="fi-FI" b="1" dirty="0">
                      <a:cs typeface="Arial" charset="0"/>
                    </a:rPr>
                    <a:t> </a:t>
                  </a:r>
                  <a:r>
                    <a:rPr lang="fi-FI" b="1" dirty="0" smtClean="0">
                      <a:cs typeface="Arial" charset="0"/>
                    </a:rPr>
                    <a:t> </a:t>
                  </a:r>
                  <a:r>
                    <a:rPr lang="fi-FI" dirty="0" smtClean="0">
                      <a:cs typeface="Arial" charset="0"/>
                    </a:rPr>
                    <a:t>:ta </a:t>
                  </a:r>
                  <a:r>
                    <a:rPr lang="fi-FI" dirty="0">
                      <a:cs typeface="Arial" charset="0"/>
                    </a:rPr>
                    <a:t>kohti yksi ryhmä</a:t>
                  </a:r>
                  <a:r>
                    <a:rPr lang="fi-FI" dirty="0" smtClean="0">
                      <a:cs typeface="Arial" charset="0"/>
                    </a:rPr>
                    <a:t>). </a:t>
                  </a:r>
                  <a:endParaRPr lang="fi-FI" dirty="0">
                    <a:cs typeface="Arial" charset="0"/>
                  </a:endParaRPr>
                </a:p>
                <a:p>
                  <a:pPr marL="355600" indent="-355600">
                    <a:buFont typeface="Wingdings" panose="05000000000000000000" pitchFamily="2" charset="2"/>
                    <a:buChar char="è"/>
                  </a:pPr>
                  <a:r>
                    <a:rPr lang="fi-FI" dirty="0" smtClean="0">
                      <a:cs typeface="Arial" charset="0"/>
                      <a:sym typeface="Wingdings" pitchFamily="2" charset="2"/>
                    </a:rPr>
                    <a:t>ratkaistavan yhtälön aste = (nollasta poikkeaviksi oletettujen)        </a:t>
                  </a:r>
                  <a:r>
                    <a:rPr lang="fi-FI" dirty="0" smtClean="0">
                      <a:cs typeface="Arial" charset="0"/>
                    </a:rPr>
                    <a:t>–kertoimien määrä.</a:t>
                  </a:r>
                  <a:r>
                    <a:rPr lang="fi-FI" dirty="0" smtClean="0">
                      <a:sym typeface="Wingdings" pitchFamily="2" charset="2"/>
                    </a:rPr>
                    <a:t> </a:t>
                  </a:r>
                  <a:endParaRPr lang="fi-FI" dirty="0" smtClean="0">
                    <a:cs typeface="Arial" charset="0"/>
                    <a:sym typeface="Wingdings" pitchFamily="2" charset="2"/>
                  </a:endParaRPr>
                </a:p>
              </p:txBody>
            </p:sp>
            <p:graphicFrame>
              <p:nvGraphicFramePr>
                <p:cNvPr id="20" name="Object 7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137836107"/>
                    </p:ext>
                  </p:extLst>
                </p:nvPr>
              </p:nvGraphicFramePr>
              <p:xfrm>
                <a:off x="6655349" y="2699360"/>
                <a:ext cx="510096" cy="3857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9203" name="Equation" r:id="rId19" imgW="317160" imgH="241200" progId="Equation.DSMT4">
                        <p:embed/>
                      </p:oleObj>
                    </mc:Choice>
                    <mc:Fallback>
                      <p:oleObj name="Equation" r:id="rId19" imgW="317160" imgH="241200" progId="Equation.DSMT4">
                        <p:embed/>
                        <p:pic>
                          <p:nvPicPr>
                            <p:cNvPr id="27" name="Object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655349" y="2699360"/>
                              <a:ext cx="510096" cy="385763"/>
                            </a:xfrm>
                            <a:prstGeom prst="rect">
                              <a:avLst/>
                            </a:prstGeom>
                            <a:noFill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22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85917523"/>
                  </p:ext>
                </p:extLst>
              </p:nvPr>
            </p:nvGraphicFramePr>
            <p:xfrm>
              <a:off x="2959500" y="2494678"/>
              <a:ext cx="223838" cy="346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204" name="Equation" r:id="rId21" imgW="139680" imgH="215640" progId="Equation.DSMT4">
                      <p:embed/>
                    </p:oleObj>
                  </mc:Choice>
                  <mc:Fallback>
                    <p:oleObj name="Equation" r:id="rId21" imgW="139680" imgH="215640" progId="Equation.DSMT4">
                      <p:embed/>
                      <p:pic>
                        <p:nvPicPr>
                          <p:cNvPr id="1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59500" y="2494678"/>
                            <a:ext cx="223838" cy="34607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29369757"/>
                  </p:ext>
                </p:extLst>
              </p:nvPr>
            </p:nvGraphicFramePr>
            <p:xfrm>
              <a:off x="4466561" y="2517876"/>
              <a:ext cx="509587" cy="3857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205" name="Equation" r:id="rId22" imgW="317160" imgH="241200" progId="Equation.DSMT4">
                      <p:embed/>
                    </p:oleObj>
                  </mc:Choice>
                  <mc:Fallback>
                    <p:oleObj name="Equation" r:id="rId22" imgW="317160" imgH="241200" progId="Equation.DSMT4">
                      <p:embed/>
                      <p:pic>
                        <p:nvPicPr>
                          <p:cNvPr id="11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3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66561" y="2517876"/>
                            <a:ext cx="509587" cy="385762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4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18975874"/>
                  </p:ext>
                </p:extLst>
              </p:nvPr>
            </p:nvGraphicFramePr>
            <p:xfrm>
              <a:off x="5898370" y="2761615"/>
              <a:ext cx="223838" cy="346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206" name="Equation" r:id="rId24" imgW="139680" imgH="215640" progId="Equation.DSMT4">
                      <p:embed/>
                    </p:oleObj>
                  </mc:Choice>
                  <mc:Fallback>
                    <p:oleObj name="Equation" r:id="rId24" imgW="139680" imgH="215640" progId="Equation.DSMT4">
                      <p:embed/>
                      <p:pic>
                        <p:nvPicPr>
                          <p:cNvPr id="2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98370" y="2761615"/>
                            <a:ext cx="223838" cy="34607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55" name="Straight Connector 54"/>
            <p:cNvCxnSpPr/>
            <p:nvPr/>
          </p:nvCxnSpPr>
          <p:spPr>
            <a:xfrm>
              <a:off x="2313179" y="2847288"/>
              <a:ext cx="993599" cy="6517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741438" y="4466498"/>
            <a:ext cx="2956252" cy="542965"/>
            <a:chOff x="4741438" y="4466498"/>
            <a:chExt cx="2956252" cy="542965"/>
          </a:xfrm>
        </p:grpSpPr>
        <p:sp>
          <p:nvSpPr>
            <p:cNvPr id="6" name="Left Brace 5"/>
            <p:cNvSpPr/>
            <p:nvPr/>
          </p:nvSpPr>
          <p:spPr>
            <a:xfrm rot="5400000" flipV="1">
              <a:off x="5386961" y="4138924"/>
              <a:ext cx="225016" cy="1516062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52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5204146"/>
                </p:ext>
              </p:extLst>
            </p:nvPr>
          </p:nvGraphicFramePr>
          <p:xfrm>
            <a:off x="6994428" y="4466498"/>
            <a:ext cx="703262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207" name="Equation" r:id="rId25" imgW="457200" imgH="253800" progId="Equation.DSMT4">
                    <p:embed/>
                  </p:oleObj>
                </mc:Choice>
                <mc:Fallback>
                  <p:oleObj name="Equation" r:id="rId25" imgW="457200" imgH="253800" progId="Equation.DSMT4">
                    <p:embed/>
                    <p:pic>
                      <p:nvPicPr>
                        <p:cNvPr id="3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94428" y="4466498"/>
                          <a:ext cx="703262" cy="387350"/>
                        </a:xfrm>
                        <a:prstGeom prst="rect">
                          <a:avLst/>
                        </a:prstGeom>
                        <a:noFill/>
                        <a:ln w="28575"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Arrow Connector 16"/>
            <p:cNvCxnSpPr/>
            <p:nvPr/>
          </p:nvCxnSpPr>
          <p:spPr>
            <a:xfrm flipH="1">
              <a:off x="5658598" y="4633774"/>
              <a:ext cx="1191463" cy="15067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23676" y="1673225"/>
            <a:ext cx="8719500" cy="678127"/>
            <a:chOff x="123676" y="1673225"/>
            <a:chExt cx="8719500" cy="678127"/>
          </a:xfrm>
        </p:grpSpPr>
        <p:grpSp>
          <p:nvGrpSpPr>
            <p:cNvPr id="9" name="Group 8"/>
            <p:cNvGrpSpPr/>
            <p:nvPr/>
          </p:nvGrpSpPr>
          <p:grpSpPr>
            <a:xfrm>
              <a:off x="123676" y="1673225"/>
              <a:ext cx="8719500" cy="678127"/>
              <a:chOff x="123676" y="1292835"/>
              <a:chExt cx="8719500" cy="678127"/>
            </a:xfrm>
          </p:grpSpPr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123676" y="1322919"/>
                <a:ext cx="8719500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355600" indent="-355600"/>
                <a:r>
                  <a:rPr lang="fi-FI" dirty="0" smtClean="0">
                    <a:cs typeface="Arial" charset="0"/>
                    <a:sym typeface="Wingdings" panose="05000000000000000000" pitchFamily="2" charset="2"/>
                  </a:rPr>
                  <a:t></a:t>
                </a:r>
                <a:r>
                  <a:rPr lang="fi-FI" dirty="0">
                    <a:cs typeface="Arial" charset="0"/>
                  </a:rPr>
                  <a:t>	jokaisella </a:t>
                </a:r>
                <a:r>
                  <a:rPr lang="fi-FI" b="1" dirty="0">
                    <a:cs typeface="Arial" charset="0"/>
                  </a:rPr>
                  <a:t> </a:t>
                </a:r>
                <a:r>
                  <a:rPr lang="fi-FI" b="1" dirty="0" smtClean="0">
                    <a:cs typeface="Arial" charset="0"/>
                  </a:rPr>
                  <a:t> </a:t>
                </a:r>
                <a:r>
                  <a:rPr lang="fi-FI" dirty="0">
                    <a:cs typeface="Arial" charset="0"/>
                  </a:rPr>
                  <a:t>:</a:t>
                </a:r>
                <a:r>
                  <a:rPr lang="fi-FI" dirty="0" smtClean="0">
                    <a:cs typeface="Arial" charset="0"/>
                  </a:rPr>
                  <a:t> kertoimille         lineaarinen </a:t>
                </a:r>
                <a:r>
                  <a:rPr lang="fi-FI" dirty="0">
                    <a:cs typeface="Arial" charset="0"/>
                  </a:rPr>
                  <a:t>homogeeninen </a:t>
                </a:r>
                <a:r>
                  <a:rPr lang="fi-FI" dirty="0" smtClean="0">
                    <a:cs typeface="Arial" charset="0"/>
                  </a:rPr>
                  <a:t>yhtälöryhmä, </a:t>
                </a:r>
                <a:r>
                  <a:rPr lang="fi-FI" dirty="0">
                    <a:cs typeface="Arial" charset="0"/>
                  </a:rPr>
                  <a:t>joka kytkee </a:t>
                </a:r>
                <a:r>
                  <a:rPr lang="fi-FI" dirty="0" smtClean="0">
                    <a:cs typeface="Arial" charset="0"/>
                  </a:rPr>
                  <a:t>käänteishilavektorin </a:t>
                </a:r>
                <a:r>
                  <a:rPr lang="fi-FI" b="1" dirty="0">
                    <a:cs typeface="Arial" charset="0"/>
                  </a:rPr>
                  <a:t> </a:t>
                </a:r>
                <a:r>
                  <a:rPr lang="fi-FI" b="1" dirty="0" smtClean="0">
                    <a:cs typeface="Arial" charset="0"/>
                  </a:rPr>
                  <a:t>  </a:t>
                </a:r>
                <a:r>
                  <a:rPr lang="fi-FI" dirty="0" smtClean="0">
                    <a:cs typeface="Arial" charset="0"/>
                  </a:rPr>
                  <a:t> </a:t>
                </a:r>
                <a:r>
                  <a:rPr lang="fi-FI" dirty="0">
                    <a:cs typeface="Arial" charset="0"/>
                  </a:rPr>
                  <a:t>verran toisistaan poikkeavat </a:t>
                </a:r>
                <a:r>
                  <a:rPr lang="fi-FI" b="1" dirty="0">
                    <a:cs typeface="Arial" charset="0"/>
                  </a:rPr>
                  <a:t> </a:t>
                </a:r>
                <a:r>
                  <a:rPr lang="fi-FI" b="1" dirty="0" smtClean="0">
                    <a:cs typeface="Arial" charset="0"/>
                  </a:rPr>
                  <a:t> </a:t>
                </a:r>
                <a:r>
                  <a:rPr lang="fi-FI" dirty="0" smtClean="0">
                    <a:cs typeface="Arial" charset="0"/>
                  </a:rPr>
                  <a:t>-arvot</a:t>
                </a:r>
                <a:endParaRPr lang="fi-FI" dirty="0"/>
              </a:p>
            </p:txBody>
          </p:sp>
          <p:graphicFrame>
            <p:nvGraphicFramePr>
              <p:cNvPr id="11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38374480"/>
                  </p:ext>
                </p:extLst>
              </p:nvPr>
            </p:nvGraphicFramePr>
            <p:xfrm>
              <a:off x="2869363" y="1312194"/>
              <a:ext cx="509587" cy="3857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208" name="Equation" r:id="rId27" imgW="317160" imgH="241200" progId="Equation.DSMT4">
                      <p:embed/>
                    </p:oleObj>
                  </mc:Choice>
                  <mc:Fallback>
                    <p:oleObj name="Equation" r:id="rId27" imgW="317160" imgH="241200" progId="Equation.DSMT4">
                      <p:embed/>
                      <p:pic>
                        <p:nvPicPr>
                          <p:cNvPr id="2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69363" y="1312194"/>
                            <a:ext cx="509587" cy="385762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56223174"/>
                  </p:ext>
                </p:extLst>
              </p:nvPr>
            </p:nvGraphicFramePr>
            <p:xfrm>
              <a:off x="1525960" y="1292835"/>
              <a:ext cx="223838" cy="346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209" name="Equation" r:id="rId29" imgW="139680" imgH="215640" progId="Equation.DSMT4">
                      <p:embed/>
                    </p:oleObj>
                  </mc:Choice>
                  <mc:Fallback>
                    <p:oleObj name="Equation" r:id="rId29" imgW="139680" imgH="215640" progId="Equation.DSMT4">
                      <p:embed/>
                      <p:pic>
                        <p:nvPicPr>
                          <p:cNvPr id="21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525960" y="1292835"/>
                            <a:ext cx="223838" cy="34607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07225553"/>
                  </p:ext>
                </p:extLst>
              </p:nvPr>
            </p:nvGraphicFramePr>
            <p:xfrm>
              <a:off x="2564578" y="1541545"/>
              <a:ext cx="323457" cy="4294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210" name="Kaava" r:id="rId15" imgW="114120" imgH="152280" progId="Equation.3">
                      <p:embed/>
                    </p:oleObj>
                  </mc:Choice>
                  <mc:Fallback>
                    <p:oleObj name="Kaava" r:id="rId15" imgW="114120" imgH="152280" progId="Equation.3">
                      <p:embed/>
                      <p:pic>
                        <p:nvPicPr>
                          <p:cNvPr id="2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564578" y="1541545"/>
                            <a:ext cx="323457" cy="429417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19155902"/>
                  </p:ext>
                </p:extLst>
              </p:nvPr>
            </p:nvGraphicFramePr>
            <p:xfrm>
              <a:off x="5740186" y="1585524"/>
              <a:ext cx="223838" cy="3460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211" name="Equation" r:id="rId31" imgW="139680" imgH="215640" progId="Equation.DSMT4">
                      <p:embed/>
                    </p:oleObj>
                  </mc:Choice>
                  <mc:Fallback>
                    <p:oleObj name="Equation" r:id="rId31" imgW="139680" imgH="215640" progId="Equation.DSMT4">
                      <p:embed/>
                      <p:pic>
                        <p:nvPicPr>
                          <p:cNvPr id="12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40186" y="1585524"/>
                            <a:ext cx="223838" cy="34607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53" name="Straight Connector 52"/>
            <p:cNvCxnSpPr/>
            <p:nvPr/>
          </p:nvCxnSpPr>
          <p:spPr>
            <a:xfrm flipV="1">
              <a:off x="2592222" y="2296972"/>
              <a:ext cx="3913081" cy="15504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588124" y="920321"/>
            <a:ext cx="2451463" cy="1336747"/>
            <a:chOff x="6588124" y="920321"/>
            <a:chExt cx="2451463" cy="1336747"/>
          </a:xfrm>
        </p:grpSpPr>
        <p:sp>
          <p:nvSpPr>
            <p:cNvPr id="14" name="TextBox 13"/>
            <p:cNvSpPr txBox="1"/>
            <p:nvPr/>
          </p:nvSpPr>
          <p:spPr>
            <a:xfrm>
              <a:off x="6588124" y="920321"/>
              <a:ext cx="24514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dirty="0" smtClean="0"/>
                <a:t>Indeksikikan merkitys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6588124" y="1264917"/>
              <a:ext cx="970916" cy="99215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7978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lto_Scienc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aalto_Science</Template>
  <TotalTime>28542</TotalTime>
  <Words>1207</Words>
  <Application>Microsoft Office PowerPoint</Application>
  <PresentationFormat>On-screen Show (4:3)</PresentationFormat>
  <Paragraphs>271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Georgia</vt:lpstr>
      <vt:lpstr>Symbol</vt:lpstr>
      <vt:lpstr>Wingdings</vt:lpstr>
      <vt:lpstr>aalto_Science</vt:lpstr>
      <vt:lpstr>Equation</vt:lpstr>
      <vt:lpstr>Kaava</vt:lpstr>
      <vt:lpstr>PHYS-C0240 Materiaalifysiikka (5op), Kevät 2019</vt:lpstr>
      <vt:lpstr>PowerPoint Presentation</vt:lpstr>
      <vt:lpstr>PowerPoint Presentation</vt:lpstr>
      <vt:lpstr>Blochin teoreema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Melkein vapaiden elektronien malli (NFE -malli)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Tfy-0.3233 Materiaalifysiikka I (5op), kevät 2011</dc:title>
  <dc:creator>fit</dc:creator>
  <cp:lastModifiedBy>Puska Martti</cp:lastModifiedBy>
  <cp:revision>1546</cp:revision>
  <cp:lastPrinted>2015-03-09T13:41:09Z</cp:lastPrinted>
  <dcterms:created xsi:type="dcterms:W3CDTF">2006-08-16T00:00:00Z</dcterms:created>
  <dcterms:modified xsi:type="dcterms:W3CDTF">2019-05-16T14:02:31Z</dcterms:modified>
</cp:coreProperties>
</file>