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422" r:id="rId2"/>
    <p:sldId id="547" r:id="rId3"/>
    <p:sldId id="551" r:id="rId4"/>
    <p:sldId id="523" r:id="rId5"/>
    <p:sldId id="486" r:id="rId6"/>
    <p:sldId id="487" r:id="rId7"/>
    <p:sldId id="569" r:id="rId8"/>
    <p:sldId id="524" r:id="rId9"/>
    <p:sldId id="530" r:id="rId10"/>
    <p:sldId id="548" r:id="rId11"/>
    <p:sldId id="549" r:id="rId12"/>
    <p:sldId id="550" r:id="rId13"/>
    <p:sldId id="537" r:id="rId14"/>
    <p:sldId id="538" r:id="rId15"/>
    <p:sldId id="521" r:id="rId16"/>
    <p:sldId id="552" r:id="rId17"/>
    <p:sldId id="553" r:id="rId18"/>
    <p:sldId id="565" r:id="rId19"/>
    <p:sldId id="566" r:id="rId20"/>
    <p:sldId id="514" r:id="rId21"/>
    <p:sldId id="558" r:id="rId22"/>
    <p:sldId id="559" r:id="rId23"/>
    <p:sldId id="567" r:id="rId24"/>
    <p:sldId id="564" r:id="rId25"/>
    <p:sldId id="505" r:id="rId26"/>
    <p:sldId id="506" r:id="rId27"/>
    <p:sldId id="508" r:id="rId28"/>
    <p:sldId id="509" r:id="rId29"/>
    <p:sldId id="510" r:id="rId30"/>
    <p:sldId id="568" r:id="rId31"/>
    <p:sldId id="562" r:id="rId32"/>
    <p:sldId id="56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576" autoAdjust="0"/>
  </p:normalViewPr>
  <p:slideViewPr>
    <p:cSldViewPr snapToGrid="0">
      <p:cViewPr varScale="1">
        <p:scale>
          <a:sx n="163" d="100"/>
          <a:sy n="163" d="100"/>
        </p:scale>
        <p:origin x="166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DAF2-B2C3-4193-A79F-6034679F44EC}" type="datetimeFigureOut">
              <a:rPr lang="fi-FI" smtClean="0"/>
              <a:t>16.5.2019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C0158-E5E3-49B4-AA27-0F1DF085F5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82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406400" y="1712913"/>
            <a:ext cx="8326438" cy="392112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Aalto_EN_Science_21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7303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749041-8AC7-4926-95E3-14DA813E8FB7}" type="datetime1">
              <a:rPr lang="en-US" smtClean="0"/>
              <a:t>5/16/2019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30588" y="6275388"/>
            <a:ext cx="1544637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9706-1E1D-4C83-9F08-DCAA8B34A8FB}" type="datetime1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0588" y="6145213"/>
            <a:ext cx="1544637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30588" y="6400800"/>
            <a:ext cx="1544637" cy="125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0A491-D97B-41B3-81C6-EAD372DAE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BC83-56D2-4872-8EEA-BB02EDD06796}" type="datetime1">
              <a:rPr lang="en-US" smtClean="0"/>
              <a:t>5/16/2019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3BC1-1FE6-446C-A567-802BE739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8448-4FCA-4535-AE11-025CBAC55391}" type="datetime1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33DE-2C81-42CB-88E2-81A316C00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DCC0-FE19-4847-946F-F47484F5F5C0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900D-1929-4D89-BF9E-65B5502B2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5BA2-C939-4E27-B298-0FEE41DDCC48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51F9-2EAB-4990-902E-03E24A815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B0EE-D59E-4CEF-96DF-41845A879EA7}" type="datetime1">
              <a:rPr lang="en-US" smtClean="0"/>
              <a:t>5/16/2019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8531-9D24-4364-8259-44B64DD7E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alto_EN_Science_21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7303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FF79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FF7900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2A7D545-AB30-428B-A15E-128D238BF7FE}" type="datetime1">
              <a:rPr lang="en-US" smtClean="0"/>
              <a:t>5/16/2019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alto_EN_Science_13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5811838"/>
            <a:ext cx="23749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4DF7-0A1B-450B-AB21-B4668D5A2B6A}" type="datetime1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A889-3339-435A-8AF9-B2C57C813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4B14-C944-4F5E-9BB9-A447BFFD38A1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F8F7-896B-4135-A4D1-0F0914EAE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alto_EN_Science_13_RGB_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900" y="5811838"/>
            <a:ext cx="23749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3088" y="1584325"/>
            <a:ext cx="79883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3746CA-4289-42DB-B7C1-DDE25D425274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27D213-3D0B-462A-9182-936F4F2E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" y="5813425"/>
            <a:ext cx="7988300" cy="65088"/>
          </a:xfrm>
          <a:prstGeom prst="rect">
            <a:avLst/>
          </a:prstGeom>
          <a:solidFill>
            <a:srgbClr val="FF7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72" r:id="rId7"/>
    <p:sldLayoutId id="2147483673" r:id="rId8"/>
    <p:sldLayoutId id="2147483664" r:id="rId9"/>
    <p:sldLayoutId id="214748367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3.wmf"/><Relationship Id="rId3" Type="http://schemas.openxmlformats.org/officeDocument/2006/relationships/image" Target="../media/image34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1.bin"/><Relationship Id="rId3" Type="http://schemas.openxmlformats.org/officeDocument/2006/relationships/oleObject" Target="../embeddings/oleObject34.bin"/><Relationship Id="rId21" Type="http://schemas.openxmlformats.org/officeDocument/2006/relationships/image" Target="../media/image49.wmf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8.wmf"/><Relationship Id="rId4" Type="http://schemas.openxmlformats.org/officeDocument/2006/relationships/image" Target="../media/image41.wmf"/><Relationship Id="rId9" Type="http://schemas.openxmlformats.org/officeDocument/2006/relationships/image" Target="../media/image50.png"/><Relationship Id="rId1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55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54.bin"/><Relationship Id="rId26" Type="http://schemas.openxmlformats.org/officeDocument/2006/relationships/image" Target="../media/image69.png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62.wmf"/><Relationship Id="rId25" Type="http://schemas.openxmlformats.org/officeDocument/2006/relationships/image" Target="../media/image68.png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9.wmf"/><Relationship Id="rId24" Type="http://schemas.openxmlformats.org/officeDocument/2006/relationships/image" Target="../media/image65.wmf"/><Relationship Id="rId32" Type="http://schemas.openxmlformats.org/officeDocument/2006/relationships/image" Target="../media/image66.wmf"/><Relationship Id="rId5" Type="http://schemas.openxmlformats.org/officeDocument/2006/relationships/image" Target="../media/image67.png"/><Relationship Id="rId15" Type="http://schemas.openxmlformats.org/officeDocument/2006/relationships/image" Target="../media/image61.wmf"/><Relationship Id="rId23" Type="http://schemas.openxmlformats.org/officeDocument/2006/relationships/oleObject" Target="../embeddings/oleObject57.bin"/><Relationship Id="rId28" Type="http://schemas.openxmlformats.org/officeDocument/2006/relationships/oleObject" Target="../embeddings/oleObject59.bin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63.wmf"/><Relationship Id="rId31" Type="http://schemas.openxmlformats.org/officeDocument/2006/relationships/oleObject" Target="../embeddings/oleObject62.bin"/><Relationship Id="rId4" Type="http://schemas.openxmlformats.org/officeDocument/2006/relationships/image" Target="../media/image56.wmf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2.bin"/><Relationship Id="rId22" Type="http://schemas.openxmlformats.org/officeDocument/2006/relationships/image" Target="../media/image64.wmf"/><Relationship Id="rId27" Type="http://schemas.openxmlformats.org/officeDocument/2006/relationships/oleObject" Target="../embeddings/oleObject58.bin"/><Relationship Id="rId30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72.pn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70.bin"/><Relationship Id="rId3" Type="http://schemas.openxmlformats.org/officeDocument/2006/relationships/image" Target="../media/image84.png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81.wmf"/><Relationship Id="rId4" Type="http://schemas.openxmlformats.org/officeDocument/2006/relationships/image" Target="../media/image72.pn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6.emf"/><Relationship Id="rId18" Type="http://schemas.openxmlformats.org/officeDocument/2006/relationships/oleObject" Target="../embeddings/oleObject79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95.emf"/><Relationship Id="rId17" Type="http://schemas.openxmlformats.org/officeDocument/2006/relationships/image" Target="../media/image92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8.wmf"/><Relationship Id="rId11" Type="http://schemas.openxmlformats.org/officeDocument/2006/relationships/image" Target="../media/image94.emf"/><Relationship Id="rId5" Type="http://schemas.openxmlformats.org/officeDocument/2006/relationships/oleObject" Target="../embeddings/oleObject74.bin"/><Relationship Id="rId15" Type="http://schemas.openxmlformats.org/officeDocument/2006/relationships/image" Target="../media/image91.wmf"/><Relationship Id="rId10" Type="http://schemas.openxmlformats.org/officeDocument/2006/relationships/image" Target="../media/image90.wmf"/><Relationship Id="rId19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76.bin"/><Relationship Id="rId14" Type="http://schemas.openxmlformats.org/officeDocument/2006/relationships/oleObject" Target="../embeddings/oleObject7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hyperlink" Target="https://phys.ufl.edu/fermisurfac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2.png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0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5.bin"/><Relationship Id="rId21" Type="http://schemas.openxmlformats.org/officeDocument/2006/relationships/image" Target="../media/image17.wmf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17" Type="http://schemas.openxmlformats.org/officeDocument/2006/relationships/image" Target="../media/image19.e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5.wmf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18.wmf"/><Relationship Id="rId10" Type="http://schemas.openxmlformats.org/officeDocument/2006/relationships/image" Target="../media/image12.wmf"/><Relationship Id="rId19" Type="http://schemas.openxmlformats.org/officeDocument/2006/relationships/image" Target="../media/image16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4.wmf"/><Relationship Id="rId22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8.gif"/><Relationship Id="rId10" Type="http://schemas.openxmlformats.org/officeDocument/2006/relationships/image" Target="../media/image23.wmf"/><Relationship Id="rId19" Type="http://schemas.openxmlformats.org/officeDocument/2006/relationships/image" Target="../media/image27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573088" y="1771650"/>
            <a:ext cx="7772400" cy="1331913"/>
          </a:xfrm>
        </p:spPr>
        <p:txBody>
          <a:bodyPr/>
          <a:lstStyle/>
          <a:p>
            <a:pPr eaLnBrk="1" hangingPunct="1"/>
            <a:r>
              <a:rPr lang="fi-FI" dirty="0" smtClean="0"/>
              <a:t>PHYS-C0240 Materiaalifysiikka (5op), Syksy 2018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573088" y="3505200"/>
            <a:ext cx="6284912" cy="1978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000" dirty="0" err="1"/>
              <a:t>Emppu</a:t>
            </a:r>
            <a:r>
              <a:rPr lang="fi-FI" sz="2000" dirty="0"/>
              <a:t> Salonen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/>
              <a:t>Martti Puska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 err="1"/>
              <a:t>Kristoffer</a:t>
            </a:r>
            <a:r>
              <a:rPr lang="fi-FI" sz="2000" dirty="0"/>
              <a:t> </a:t>
            </a:r>
            <a:r>
              <a:rPr lang="fi-FI" sz="2000" dirty="0" err="1"/>
              <a:t>Simula</a:t>
            </a:r>
            <a:endParaRPr lang="fi-FI" sz="2000" dirty="0"/>
          </a:p>
          <a:p>
            <a:pPr eaLnBrk="1" hangingPunct="1">
              <a:lnSpc>
                <a:spcPct val="80000"/>
              </a:lnSpc>
            </a:pPr>
            <a:endParaRPr lang="fi-FI" sz="2000" dirty="0"/>
          </a:p>
          <a:p>
            <a:pPr eaLnBrk="1" hangingPunct="1">
              <a:lnSpc>
                <a:spcPct val="80000"/>
              </a:lnSpc>
            </a:pPr>
            <a:r>
              <a:rPr lang="fi-FI" sz="2000" dirty="0"/>
              <a:t>Luento </a:t>
            </a:r>
            <a:r>
              <a:rPr lang="fi-FI" sz="2000" dirty="0" smtClean="0"/>
              <a:t>6, </a:t>
            </a:r>
            <a:r>
              <a:rPr lang="fi-FI" sz="2000" dirty="0"/>
              <a:t>torstai 23.5.2019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/>
              <a:t>OSA </a:t>
            </a:r>
            <a:r>
              <a:rPr lang="fi-FI" sz="2000" dirty="0" smtClean="0"/>
              <a:t>2: </a:t>
            </a:r>
            <a:r>
              <a:rPr lang="fi-FI" sz="2000" dirty="0"/>
              <a:t>Elektronien </a:t>
            </a:r>
            <a:r>
              <a:rPr lang="fi-FI" sz="2000" dirty="0" smtClean="0"/>
              <a:t>vyöteoria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5088" y="5961063"/>
            <a:ext cx="1960562" cy="6334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126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862263" y="6137275"/>
            <a:ext cx="2027237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127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3088" y="6137275"/>
            <a:ext cx="2047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73088" y="5961063"/>
            <a:ext cx="2047875" cy="1762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297" y="5545590"/>
            <a:ext cx="8983066" cy="111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4327455" y="6664942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1804" y="-5722"/>
            <a:ext cx="7988300" cy="534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800" dirty="0" smtClean="0"/>
              <a:t>Elektronien liikeyhtälö periodisessa kiteessä</a:t>
            </a:r>
            <a:endParaRPr lang="fi-FI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10" y="3508790"/>
            <a:ext cx="4721379" cy="31191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297" y="359519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Elektroni = aaltopaketti </a:t>
            </a:r>
            <a:r>
              <a:rPr lang="fi-FI" dirty="0" err="1" smtClean="0">
                <a:sym typeface="Wingdings" panose="05000000000000000000" pitchFamily="2" charset="2"/>
              </a:rPr>
              <a:t>Blochin</a:t>
            </a:r>
            <a:r>
              <a:rPr lang="fi-FI" dirty="0" smtClean="0">
                <a:sym typeface="Wingdings" panose="05000000000000000000" pitchFamily="2" charset="2"/>
              </a:rPr>
              <a:t> tiloista  dynamiikka</a:t>
            </a:r>
            <a:endParaRPr lang="fi-FI" dirty="0"/>
          </a:p>
        </p:txBody>
      </p:sp>
      <p:grpSp>
        <p:nvGrpSpPr>
          <p:cNvPr id="31" name="Group 30"/>
          <p:cNvGrpSpPr/>
          <p:nvPr/>
        </p:nvGrpSpPr>
        <p:grpSpPr>
          <a:xfrm>
            <a:off x="152709" y="4898947"/>
            <a:ext cx="4036494" cy="1703508"/>
            <a:chOff x="152709" y="4898947"/>
            <a:chExt cx="4036494" cy="1703508"/>
          </a:xfrm>
        </p:grpSpPr>
        <p:sp>
          <p:nvSpPr>
            <p:cNvPr id="18" name="TextBox 17"/>
            <p:cNvSpPr txBox="1"/>
            <p:nvPr/>
          </p:nvSpPr>
          <p:spPr>
            <a:xfrm>
              <a:off x="513462" y="4898947"/>
              <a:ext cx="1514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Vaihenopeus</a:t>
              </a:r>
              <a:endParaRPr lang="fi-FI" dirty="0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2749795"/>
                </p:ext>
              </p:extLst>
            </p:nvPr>
          </p:nvGraphicFramePr>
          <p:xfrm>
            <a:off x="692150" y="5294313"/>
            <a:ext cx="167322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03" name="Equation" r:id="rId4" imgW="1002960" imgH="203040" progId="Equation.DSMT4">
                    <p:embed/>
                  </p:oleObj>
                </mc:Choice>
                <mc:Fallback>
                  <p:oleObj name="Equation" r:id="rId4" imgW="1002960" imgH="203040" progId="Equation.DSMT4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150" y="5294313"/>
                          <a:ext cx="1673225" cy="3365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630241" y="5956124"/>
              <a:ext cx="3558962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>
                  <a:sym typeface="Wingdings" pitchFamily="2" charset="2"/>
                </a:rPr>
                <a:t>Aaltopaketti levenee, kun korkeat taajuudet etenevät nopeammin</a:t>
              </a:r>
              <a:endParaRPr lang="fi-FI" dirty="0"/>
            </a:p>
          </p:txBody>
        </p:sp>
        <p:sp>
          <p:nvSpPr>
            <p:cNvPr id="26" name="Right Arrow 25"/>
            <p:cNvSpPr/>
            <p:nvPr/>
          </p:nvSpPr>
          <p:spPr>
            <a:xfrm rot="10800000" flipH="1">
              <a:off x="152709" y="620779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7564" y="778269"/>
            <a:ext cx="9010371" cy="2471151"/>
            <a:chOff x="211109" y="508294"/>
            <a:chExt cx="9010371" cy="2471151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640449"/>
                </p:ext>
              </p:extLst>
            </p:nvPr>
          </p:nvGraphicFramePr>
          <p:xfrm>
            <a:off x="855486" y="883541"/>
            <a:ext cx="23304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04" name="Equation" r:id="rId6" imgW="1396800" imgH="241200" progId="Equation.DSMT4">
                    <p:embed/>
                  </p:oleObj>
                </mc:Choice>
                <mc:Fallback>
                  <p:oleObj name="Equation" r:id="rId6" imgW="1396800" imgH="2412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486" y="883541"/>
                          <a:ext cx="2330450" cy="4000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735695" y="508294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Blochin</a:t>
              </a:r>
              <a:r>
                <a:rPr lang="fi-FI" dirty="0" smtClean="0"/>
                <a:t> tilat (1D)</a:t>
              </a:r>
              <a:endParaRPr lang="fi-FI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8039779"/>
                </p:ext>
              </p:extLst>
            </p:nvPr>
          </p:nvGraphicFramePr>
          <p:xfrm>
            <a:off x="1842183" y="1501675"/>
            <a:ext cx="6010275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05" name="Equation" r:id="rId8" imgW="3606480" imgH="469800" progId="Equation.DSMT4">
                    <p:embed/>
                  </p:oleObj>
                </mc:Choice>
                <mc:Fallback>
                  <p:oleObj name="Equation" r:id="rId8" imgW="3606480" imgH="469800" progId="Equation.DSMT4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2183" y="1501675"/>
                          <a:ext cx="6010275" cy="7810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11109" y="1397523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Superpositio</a:t>
              </a:r>
              <a:endParaRPr lang="fi-FI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9963605"/>
                </p:ext>
              </p:extLst>
            </p:nvPr>
          </p:nvGraphicFramePr>
          <p:xfrm>
            <a:off x="7621588" y="2500313"/>
            <a:ext cx="118427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06" name="Equation" r:id="rId10" imgW="711000" imgH="177480" progId="Equation.DSMT4">
                    <p:embed/>
                  </p:oleObj>
                </mc:Choice>
                <mc:Fallback>
                  <p:oleObj name="Equation" r:id="rId10" imgW="711000" imgH="17748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1588" y="2500313"/>
                          <a:ext cx="1184275" cy="29527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5099774" y="678993"/>
              <a:ext cx="4121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Tarvittava QM, elektronien vyörakenne</a:t>
              </a:r>
              <a:endParaRPr lang="fi-FI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015307" y="1082925"/>
              <a:ext cx="170823" cy="602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71298" y="2610113"/>
              <a:ext cx="3833101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Klassinen kuvaus aaltopaketille = </a:t>
              </a:r>
              <a:r>
                <a:rPr lang="fi-FI" i="1" dirty="0" smtClean="0"/>
                <a:t>e</a:t>
              </a:r>
              <a:r>
                <a:rPr lang="fi-FI" i="1" baseline="30000" dirty="0" smtClean="0"/>
                <a:t>-</a:t>
              </a:r>
              <a:endParaRPr lang="fi-FI" i="1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1950" y="1082925"/>
              <a:ext cx="227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ym typeface="Wingdings" pitchFamily="2" charset="2"/>
                </a:rPr>
                <a:t>E</a:t>
              </a:r>
              <a:r>
                <a:rPr lang="fi-FI" dirty="0" smtClean="0">
                  <a:sym typeface="Wingdings" pitchFamily="2" charset="2"/>
                </a:rPr>
                <a:t>tenevä aaltopaketti</a:t>
              </a:r>
              <a:endParaRPr lang="fi-FI" dirty="0"/>
            </a:p>
          </p:txBody>
        </p:sp>
        <p:sp>
          <p:nvSpPr>
            <p:cNvPr id="22" name="Right Arrow 21"/>
            <p:cNvSpPr/>
            <p:nvPr/>
          </p:nvSpPr>
          <p:spPr>
            <a:xfrm rot="10800000" flipH="1">
              <a:off x="1201498" y="1779522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10800000" flipH="1">
              <a:off x="7015307" y="250089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10800000" flipH="1">
              <a:off x="630241" y="268960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205363" y="1022936"/>
              <a:ext cx="3854382" cy="2011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13462" y="3711485"/>
            <a:ext cx="3339803" cy="998838"/>
            <a:chOff x="653227" y="3381075"/>
            <a:chExt cx="3339803" cy="998838"/>
          </a:xfrm>
        </p:grpSpPr>
        <p:sp>
          <p:nvSpPr>
            <p:cNvPr id="16" name="TextBox 15"/>
            <p:cNvSpPr txBox="1"/>
            <p:nvPr/>
          </p:nvSpPr>
          <p:spPr>
            <a:xfrm>
              <a:off x="653227" y="3381075"/>
              <a:ext cx="31277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Ryhmänopeus = </a:t>
              </a:r>
              <a:r>
                <a:rPr lang="fi-FI" i="1" dirty="0" smtClean="0"/>
                <a:t>e</a:t>
              </a:r>
              <a:r>
                <a:rPr lang="fi-FI" i="1" baseline="30000" dirty="0" smtClean="0"/>
                <a:t>-</a:t>
              </a:r>
              <a:r>
                <a:rPr lang="fi-FI" dirty="0" smtClean="0"/>
                <a:t>:n nopeus</a:t>
              </a:r>
              <a:endParaRPr lang="fi-FI" dirty="0"/>
            </a:p>
            <a:p>
              <a:endParaRPr lang="fi-FI" dirty="0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0219078"/>
                </p:ext>
              </p:extLst>
            </p:nvPr>
          </p:nvGraphicFramePr>
          <p:xfrm>
            <a:off x="1193800" y="3784600"/>
            <a:ext cx="1846263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07" name="Equation" r:id="rId12" imgW="1218960" imgH="393480" progId="Equation.DSMT4">
                    <p:embed/>
                  </p:oleObj>
                </mc:Choice>
                <mc:Fallback>
                  <p:oleObj name="Equation" r:id="rId12" imgW="1218960" imgH="3934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3800" y="3784600"/>
                          <a:ext cx="1846263" cy="59531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3018083" y="3719629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/>
                <a:t>[~S(17.2)]</a:t>
              </a:r>
              <a:endParaRPr lang="fi-FI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24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297" y="5545590"/>
            <a:ext cx="8983066" cy="111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0717" y="23085"/>
            <a:ext cx="7988300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800" dirty="0" smtClean="0"/>
              <a:t>Liikeyhtälö aaltopaketille</a:t>
            </a:r>
            <a:endParaRPr lang="fi-FI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477249" y="672292"/>
            <a:ext cx="8272602" cy="1024841"/>
            <a:chOff x="477249" y="672292"/>
            <a:chExt cx="8272602" cy="1024841"/>
          </a:xfrm>
        </p:grpSpPr>
        <p:grpSp>
          <p:nvGrpSpPr>
            <p:cNvPr id="7" name="Group 6"/>
            <p:cNvGrpSpPr/>
            <p:nvPr/>
          </p:nvGrpSpPr>
          <p:grpSpPr>
            <a:xfrm>
              <a:off x="477249" y="672292"/>
              <a:ext cx="2849793" cy="1024841"/>
              <a:chOff x="477249" y="402322"/>
              <a:chExt cx="2849793" cy="102484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77249" y="402322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Nopeus</a:t>
                </a:r>
                <a:endParaRPr lang="fi-FI" dirty="0"/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1015087"/>
                  </p:ext>
                </p:extLst>
              </p:nvPr>
            </p:nvGraphicFramePr>
            <p:xfrm>
              <a:off x="536575" y="754063"/>
              <a:ext cx="1903413" cy="673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026" name="Equation" r:id="rId3" imgW="1257120" imgH="444240" progId="Equation.DSMT4">
                      <p:embed/>
                    </p:oleObj>
                  </mc:Choice>
                  <mc:Fallback>
                    <p:oleObj name="Equation" r:id="rId3" imgW="1257120" imgH="444240" progId="Equation.DSMT4">
                      <p:embed/>
                      <p:pic>
                        <p:nvPicPr>
                          <p:cNvPr id="28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575" y="754063"/>
                            <a:ext cx="1903413" cy="67310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2456291" y="71240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smtClean="0"/>
                  <a:t>[S(17.2)]</a:t>
                </a:r>
                <a:endParaRPr lang="fi-FI" sz="14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936285" y="799061"/>
              <a:ext cx="4813566" cy="817109"/>
              <a:chOff x="3936285" y="529091"/>
              <a:chExt cx="4813566" cy="81710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936285" y="905947"/>
                <a:ext cx="2069797" cy="369332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>
                    <a:sym typeface="Wingdings" pitchFamily="2" charset="2"/>
                  </a:rPr>
                  <a:t>Esim</a:t>
                </a:r>
                <a:r>
                  <a:rPr lang="fi-FI" dirty="0">
                    <a:sym typeface="Wingdings" pitchFamily="2" charset="2"/>
                  </a:rPr>
                  <a:t>. </a:t>
                </a:r>
                <a:r>
                  <a:rPr lang="fi-FI" dirty="0" smtClean="0"/>
                  <a:t>sähkökenttä</a:t>
                </a:r>
                <a:endParaRPr lang="fi-FI" i="1" dirty="0" smtClean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653505" y="529091"/>
                <a:ext cx="2096346" cy="817109"/>
                <a:chOff x="6653505" y="529091"/>
                <a:chExt cx="2096346" cy="817109"/>
              </a:xfrm>
            </p:grpSpPr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73699620"/>
                    </p:ext>
                  </p:extLst>
                </p:nvPr>
              </p:nvGraphicFramePr>
              <p:xfrm>
                <a:off x="7205663" y="889000"/>
                <a:ext cx="1100137" cy="457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1027" name="Equation" r:id="rId5" imgW="660240" imgH="253800" progId="Equation.DSMT4">
                        <p:embed/>
                      </p:oleObj>
                    </mc:Choice>
                    <mc:Fallback>
                      <p:oleObj name="Equation" r:id="rId5" imgW="660240" imgH="253800" progId="Equation.DSMT4">
                        <p:embed/>
                        <p:pic>
                          <p:nvPicPr>
                            <p:cNvPr id="23" name="Object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05663" y="889000"/>
                              <a:ext cx="1100137" cy="45720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4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" name="TextBox 14"/>
                <p:cNvSpPr txBox="1"/>
                <p:nvPr/>
              </p:nvSpPr>
              <p:spPr>
                <a:xfrm>
                  <a:off x="6923710" y="529091"/>
                  <a:ext cx="1826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Ulkoinen voima</a:t>
                  </a:r>
                  <a:endParaRPr lang="fi-FI" i="1" dirty="0" smtClean="0"/>
                </a:p>
              </p:txBody>
            </p:sp>
            <p:sp>
              <p:nvSpPr>
                <p:cNvPr id="16" name="Right Arrow 15"/>
                <p:cNvSpPr/>
                <p:nvPr/>
              </p:nvSpPr>
              <p:spPr>
                <a:xfrm rot="10800000" flipH="1">
                  <a:off x="6653505" y="1040540"/>
                  <a:ext cx="379891" cy="17224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7" name="TextBox 16"/>
          <p:cNvSpPr txBox="1"/>
          <p:nvPr/>
        </p:nvSpPr>
        <p:spPr>
          <a:xfrm>
            <a:off x="3499400" y="462006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(Ks. Simon s. 185, alareuna)</a:t>
            </a:r>
            <a:endParaRPr lang="fi-FI" dirty="0"/>
          </a:p>
        </p:txBody>
      </p:sp>
      <p:grpSp>
        <p:nvGrpSpPr>
          <p:cNvPr id="18" name="Group 17"/>
          <p:cNvGrpSpPr/>
          <p:nvPr/>
        </p:nvGrpSpPr>
        <p:grpSpPr>
          <a:xfrm>
            <a:off x="521978" y="3206987"/>
            <a:ext cx="2993127" cy="845621"/>
            <a:chOff x="521978" y="3206987"/>
            <a:chExt cx="2993127" cy="845621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139881"/>
                </p:ext>
              </p:extLst>
            </p:nvPr>
          </p:nvGraphicFramePr>
          <p:xfrm>
            <a:off x="536575" y="3609696"/>
            <a:ext cx="2862263" cy="44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028" name="Equation" r:id="rId7" imgW="1714320" imgH="266400" progId="Equation.DSMT4">
                    <p:embed/>
                  </p:oleObj>
                </mc:Choice>
                <mc:Fallback>
                  <p:oleObj name="Equation" r:id="rId7" imgW="1714320" imgH="2664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575" y="3609696"/>
                          <a:ext cx="2862263" cy="4429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521978" y="3206987"/>
              <a:ext cx="2993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Elektronin energian muutos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8716" y="1893105"/>
            <a:ext cx="3120420" cy="1102508"/>
            <a:chOff x="248716" y="1893105"/>
            <a:chExt cx="3120420" cy="1102508"/>
          </a:xfrm>
        </p:grpSpPr>
        <p:sp>
          <p:nvSpPr>
            <p:cNvPr id="22" name="TextBox 21"/>
            <p:cNvSpPr txBox="1"/>
            <p:nvPr/>
          </p:nvSpPr>
          <p:spPr>
            <a:xfrm>
              <a:off x="609650" y="1893105"/>
              <a:ext cx="2759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Energiaa siirtyy kentästä</a:t>
              </a:r>
              <a:r>
                <a:rPr lang="fi-FI" dirty="0" smtClean="0">
                  <a:sym typeface="Wingdings" pitchFamily="2" charset="2"/>
                </a:rPr>
                <a:t> elektronille ajassa </a:t>
              </a:r>
              <a:r>
                <a:rPr lang="fi-FI" i="1" dirty="0" smtClean="0">
                  <a:latin typeface="Symbol" panose="05050102010706020507" pitchFamily="18" charset="2"/>
                  <a:sym typeface="Wingdings" pitchFamily="2" charset="2"/>
                </a:rPr>
                <a:t>d </a:t>
              </a:r>
              <a:r>
                <a:rPr lang="fi-FI" i="1" dirty="0" smtClean="0">
                  <a:sym typeface="Wingdings" pitchFamily="2" charset="2"/>
                </a:rPr>
                <a:t>t</a:t>
              </a:r>
              <a:endParaRPr lang="fi-FI" i="1" dirty="0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025445"/>
                </p:ext>
              </p:extLst>
            </p:nvPr>
          </p:nvGraphicFramePr>
          <p:xfrm>
            <a:off x="761479" y="2552700"/>
            <a:ext cx="2333625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029" name="Equation" r:id="rId9" imgW="1396800" imgH="266400" progId="Equation.DSMT4">
                    <p:embed/>
                  </p:oleObj>
                </mc:Choice>
                <mc:Fallback>
                  <p:oleObj name="Equation" r:id="rId9" imgW="1396800" imgH="26640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479" y="2552700"/>
                          <a:ext cx="2333625" cy="44291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ight Arrow 23"/>
            <p:cNvSpPr/>
            <p:nvPr/>
          </p:nvSpPr>
          <p:spPr>
            <a:xfrm rot="10800000" flipH="1">
              <a:off x="248716" y="2687652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93511" y="2835270"/>
            <a:ext cx="4871842" cy="2561966"/>
            <a:chOff x="3593511" y="2835270"/>
            <a:chExt cx="4871842" cy="2561966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926763"/>
                </p:ext>
              </p:extLst>
            </p:nvPr>
          </p:nvGraphicFramePr>
          <p:xfrm>
            <a:off x="4051808" y="2835270"/>
            <a:ext cx="3255963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030" name="Equation" r:id="rId11" imgW="1955520" imgH="419040" progId="Equation.DSMT4">
                    <p:embed/>
                  </p:oleObj>
                </mc:Choice>
                <mc:Fallback>
                  <p:oleObj name="Equation" r:id="rId11" imgW="1955520" imgH="41904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1808" y="2835270"/>
                          <a:ext cx="3255963" cy="7493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ight Arrow 26"/>
            <p:cNvSpPr/>
            <p:nvPr/>
          </p:nvSpPr>
          <p:spPr>
            <a:xfrm rot="10800000" flipH="1">
              <a:off x="3593511" y="3156126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594497" y="4200962"/>
              <a:ext cx="4870856" cy="1196274"/>
              <a:chOff x="3746339" y="3969607"/>
              <a:chExt cx="4870856" cy="119627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351721" y="3969607"/>
                <a:ext cx="1749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Newtonin II laki</a:t>
                </a:r>
              </a:p>
            </p:txBody>
          </p:sp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8378242"/>
                  </p:ext>
                </p:extLst>
              </p:nvPr>
            </p:nvGraphicFramePr>
            <p:xfrm>
              <a:off x="4368242" y="4339058"/>
              <a:ext cx="1838325" cy="796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031" name="Equation" r:id="rId13" imgW="1104840" imgH="444240" progId="Equation.DSMT4">
                      <p:embed/>
                    </p:oleObj>
                  </mc:Choice>
                  <mc:Fallback>
                    <p:oleObj name="Equation" r:id="rId13" imgW="1104840" imgH="444240" progId="Equation.DSMT4">
                      <p:embed/>
                      <p:pic>
                        <p:nvPicPr>
                          <p:cNvPr id="33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8242" y="4339058"/>
                            <a:ext cx="1838325" cy="7969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4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Right Arrow 30"/>
              <p:cNvSpPr/>
              <p:nvPr/>
            </p:nvSpPr>
            <p:spPr>
              <a:xfrm rot="10800000" flipH="1">
                <a:off x="3746339" y="4252818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201149" y="4220460"/>
                <a:ext cx="2416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(myös QM-perusteltu)</a:t>
                </a:r>
                <a:endParaRPr lang="fi-FI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206672" y="4858104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smtClean="0"/>
                  <a:t>[S(17.7)]</a:t>
                </a:r>
                <a:endParaRPr lang="fi-FI" sz="1400" dirty="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91666" y="5377216"/>
            <a:ext cx="5057795" cy="841077"/>
            <a:chOff x="1904012" y="5620276"/>
            <a:chExt cx="5057795" cy="841077"/>
          </a:xfrm>
        </p:grpSpPr>
        <p:sp>
          <p:nvSpPr>
            <p:cNvPr id="35" name="TextBox 34"/>
            <p:cNvSpPr txBox="1"/>
            <p:nvPr/>
          </p:nvSpPr>
          <p:spPr>
            <a:xfrm>
              <a:off x="1904012" y="6092021"/>
              <a:ext cx="5057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Sekä miehitetyille että miehittämättömille tiloille!</a:t>
              </a:r>
              <a:endParaRPr lang="fi-FI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7283" y="5620276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i="1" dirty="0"/>
                <a:t>k</a:t>
              </a:r>
              <a:r>
                <a:rPr lang="fi-FI" dirty="0" smtClean="0"/>
                <a:t>-vektorin aikakehitys!</a:t>
              </a:r>
              <a:endParaRPr lang="fi-FI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642465" y="5980185"/>
              <a:ext cx="23181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153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297" y="5545590"/>
            <a:ext cx="8983066" cy="111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7321" y="-21740"/>
            <a:ext cx="7988300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800" dirty="0" smtClean="0"/>
              <a:t>Efektiivinen massa, elektronit ja aukot</a:t>
            </a:r>
            <a:endParaRPr lang="fi-FI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75298" y="408471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(jatketaan 1D:ssa à la Simon)</a:t>
            </a:r>
            <a:endParaRPr lang="fi-FI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7804" y="2058378"/>
            <a:ext cx="2526883" cy="1098495"/>
            <a:chOff x="277804" y="2058378"/>
            <a:chExt cx="2526883" cy="1098495"/>
          </a:xfrm>
        </p:grpSpPr>
        <p:sp>
          <p:nvSpPr>
            <p:cNvPr id="19" name="TextBox 18"/>
            <p:cNvSpPr txBox="1"/>
            <p:nvPr/>
          </p:nvSpPr>
          <p:spPr>
            <a:xfrm>
              <a:off x="632297" y="205837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Efektiivinen massa</a:t>
              </a:r>
              <a:endParaRPr lang="fi-FI" dirty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6686234"/>
                </p:ext>
              </p:extLst>
            </p:nvPr>
          </p:nvGraphicFramePr>
          <p:xfrm>
            <a:off x="855917" y="2459960"/>
            <a:ext cx="1735137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75" name="Equation" r:id="rId3" imgW="1041120" imgH="419040" progId="Equation.DSMT4">
                    <p:embed/>
                  </p:oleObj>
                </mc:Choice>
                <mc:Fallback>
                  <p:oleObj name="Equation" r:id="rId3" imgW="1041120" imgH="41904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917" y="2459960"/>
                          <a:ext cx="1735137" cy="69691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ight Arrow 20"/>
            <p:cNvSpPr/>
            <p:nvPr/>
          </p:nvSpPr>
          <p:spPr>
            <a:xfrm rot="10800000" flipH="1">
              <a:off x="277804" y="2769965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49577" y="2058719"/>
            <a:ext cx="2925721" cy="1104152"/>
            <a:chOff x="3149577" y="2058719"/>
            <a:chExt cx="2925721" cy="1104152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875792"/>
                </p:ext>
              </p:extLst>
            </p:nvPr>
          </p:nvGraphicFramePr>
          <p:xfrm>
            <a:off x="3666190" y="2508821"/>
            <a:ext cx="931863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76" name="Equation" r:id="rId5" imgW="558720" imgH="393480" progId="Equation.DSMT4">
                    <p:embed/>
                  </p:oleObj>
                </mc:Choice>
                <mc:Fallback>
                  <p:oleObj name="Equation" r:id="rId5" imgW="558720" imgH="393480" progId="Equation.DSMT4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6190" y="2508821"/>
                          <a:ext cx="931863" cy="6540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3171939" y="2058719"/>
              <a:ext cx="290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Elektroni sähkökentässä </a:t>
              </a:r>
              <a:r>
                <a:rPr lang="fi-FI" i="1" dirty="0" smtClean="0"/>
                <a:t>E</a:t>
              </a:r>
              <a:endParaRPr lang="fi-FI" i="1" dirty="0"/>
            </a:p>
          </p:txBody>
        </p:sp>
        <p:sp>
          <p:nvSpPr>
            <p:cNvPr id="25" name="Right Arrow 24"/>
            <p:cNvSpPr/>
            <p:nvPr/>
          </p:nvSpPr>
          <p:spPr>
            <a:xfrm rot="10800000" flipH="1">
              <a:off x="3149577" y="278344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1021" y="4508721"/>
            <a:ext cx="4501655" cy="1989076"/>
            <a:chOff x="211021" y="4319256"/>
            <a:chExt cx="4501655" cy="1989076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1241058" y="4642914"/>
              <a:ext cx="2528122" cy="16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7238" y="4904388"/>
              <a:ext cx="1903087" cy="1079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577925" y="4924311"/>
              <a:ext cx="1903087" cy="107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211021" y="4319256"/>
              <a:ext cx="4501655" cy="1989076"/>
              <a:chOff x="211021" y="4310549"/>
              <a:chExt cx="4501655" cy="1989076"/>
            </a:xfrm>
          </p:grpSpPr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9608060"/>
                  </p:ext>
                </p:extLst>
              </p:nvPr>
            </p:nvGraphicFramePr>
            <p:xfrm>
              <a:off x="1425153" y="5644420"/>
              <a:ext cx="972705" cy="655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2277" name="Kaava" r:id="rId7" imgW="583920" imgH="393480" progId="Equation.3">
                      <p:embed/>
                    </p:oleObj>
                  </mc:Choice>
                  <mc:Fallback>
                    <p:oleObj name="Kaava" r:id="rId7" imgW="583920" imgH="393480" progId="Equation.3">
                      <p:embed/>
                      <p:pic>
                        <p:nvPicPr>
                          <p:cNvPr id="19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5153" y="5644420"/>
                            <a:ext cx="972705" cy="65520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TextBox 31"/>
              <p:cNvSpPr txBox="1"/>
              <p:nvPr/>
            </p:nvSpPr>
            <p:spPr>
              <a:xfrm>
                <a:off x="866094" y="5241718"/>
                <a:ext cx="2646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Aukko sähkökentässä </a:t>
                </a:r>
                <a:r>
                  <a:rPr lang="fi-FI" i="1" dirty="0" smtClean="0"/>
                  <a:t>E</a:t>
                </a:r>
                <a:endParaRPr lang="fi-FI" i="1" dirty="0"/>
              </a:p>
            </p:txBody>
          </p:sp>
          <p:sp>
            <p:nvSpPr>
              <p:cNvPr id="33" name="Right Arrow 32"/>
              <p:cNvSpPr/>
              <p:nvPr/>
            </p:nvSpPr>
            <p:spPr>
              <a:xfrm rot="10800000" flipH="1">
                <a:off x="823438" y="5883179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1021" y="4310549"/>
                <a:ext cx="4501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Halutaan </a:t>
                </a:r>
                <a:r>
                  <a:rPr lang="fi-FI" i="1" dirty="0"/>
                  <a:t>m*</a:t>
                </a:r>
                <a:r>
                  <a:rPr lang="fi-FI" dirty="0"/>
                  <a:t> &gt; </a:t>
                </a:r>
                <a:r>
                  <a:rPr lang="fi-FI" dirty="0" smtClean="0"/>
                  <a:t>0 myös virtuaalisille hiukkasille, aukoille </a:t>
                </a:r>
                <a:r>
                  <a:rPr lang="fi-FI" dirty="0" smtClean="0">
                    <a:sym typeface="Wingdings" pitchFamily="2" charset="2"/>
                  </a:rPr>
                  <a:t> aukon varaus =+</a:t>
                </a:r>
                <a:r>
                  <a:rPr lang="fi-FI" i="1" dirty="0" smtClean="0">
                    <a:sym typeface="Wingdings" pitchFamily="2" charset="2"/>
                  </a:rPr>
                  <a:t>e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11022" y="2684895"/>
            <a:ext cx="8798402" cy="3947928"/>
            <a:chOff x="211022" y="2684895"/>
            <a:chExt cx="8798402" cy="394792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220" y="3068019"/>
              <a:ext cx="3922716" cy="356480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336624" y="2684895"/>
              <a:ext cx="3672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Esim.1D melkein vapaat elektronit</a:t>
              </a:r>
              <a:endParaRPr lang="fi-FI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1022" y="3518013"/>
              <a:ext cx="4501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Vyön pohja:    </a:t>
              </a:r>
              <a:r>
                <a:rPr lang="fi-FI" i="1" dirty="0" smtClean="0"/>
                <a:t>m*</a:t>
              </a:r>
              <a:r>
                <a:rPr lang="fi-FI" dirty="0" smtClean="0"/>
                <a:t> &gt; 0,   elektronitiloja</a:t>
              </a:r>
            </a:p>
            <a:p>
              <a:r>
                <a:rPr lang="fi-FI" dirty="0" smtClean="0"/>
                <a:t>Vyön huippu:  </a:t>
              </a:r>
              <a:r>
                <a:rPr lang="fi-FI" i="1" dirty="0"/>
                <a:t>m*</a:t>
              </a:r>
              <a:r>
                <a:rPr lang="fi-FI" dirty="0"/>
                <a:t> </a:t>
              </a:r>
              <a:r>
                <a:rPr lang="fi-FI" dirty="0" smtClean="0"/>
                <a:t>&lt; 0,   aukkotiloja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042723" y="3733395"/>
              <a:ext cx="1990754" cy="16323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908159" y="4105851"/>
              <a:ext cx="1574165" cy="16504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27411" y="3825846"/>
              <a:ext cx="2290797" cy="494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779955" y="4128917"/>
              <a:ext cx="1989225" cy="167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164367" y="3738677"/>
              <a:ext cx="1743095" cy="5104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033406" y="3795443"/>
              <a:ext cx="1448918" cy="296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454681" y="581085"/>
            <a:ext cx="3613045" cy="1183961"/>
            <a:chOff x="3174522" y="581085"/>
            <a:chExt cx="3613045" cy="1183961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431744"/>
                </p:ext>
              </p:extLst>
            </p:nvPr>
          </p:nvGraphicFramePr>
          <p:xfrm>
            <a:off x="4347903" y="581085"/>
            <a:ext cx="279400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78" name="Equation" r:id="rId10" imgW="164880" imgH="164880" progId="Equation.DSMT4">
                    <p:embed/>
                  </p:oleObj>
                </mc:Choice>
                <mc:Fallback>
                  <p:oleObj name="Equation" r:id="rId10" imgW="164880" imgH="16488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7903" y="581085"/>
                          <a:ext cx="279400" cy="2730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5663239"/>
                </p:ext>
              </p:extLst>
            </p:nvPr>
          </p:nvGraphicFramePr>
          <p:xfrm>
            <a:off x="3174522" y="943298"/>
            <a:ext cx="2836862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79" name="Equation" r:id="rId12" imgW="1701720" imgH="419040" progId="Equation.DSMT4">
                    <p:embed/>
                  </p:oleObj>
                </mc:Choice>
                <mc:Fallback>
                  <p:oleObj name="Equation" r:id="rId12" imgW="1701720" imgH="419040" progId="Equation.DSMT4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4522" y="943298"/>
                          <a:ext cx="2836862" cy="69691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9957275"/>
                </p:ext>
              </p:extLst>
            </p:nvPr>
          </p:nvGraphicFramePr>
          <p:xfrm>
            <a:off x="6193842" y="970322"/>
            <a:ext cx="593725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80" name="Equation" r:id="rId14" imgW="355320" imgH="393480" progId="Equation.DSMT4">
                    <p:embed/>
                  </p:oleObj>
                </mc:Choice>
                <mc:Fallback>
                  <p:oleObj name="Equation" r:id="rId14" imgW="355320" imgH="393480" progId="Equation.DSMT4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3842" y="970322"/>
                          <a:ext cx="593725" cy="6540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eft Brace 16"/>
            <p:cNvSpPr/>
            <p:nvPr/>
          </p:nvSpPr>
          <p:spPr>
            <a:xfrm rot="5400000">
              <a:off x="4544645" y="653777"/>
              <a:ext cx="226646" cy="528541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Left Brace 42"/>
            <p:cNvSpPr/>
            <p:nvPr/>
          </p:nvSpPr>
          <p:spPr>
            <a:xfrm rot="16200000" flipV="1">
              <a:off x="5335332" y="1097705"/>
              <a:ext cx="173973" cy="116070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4388" y="561763"/>
            <a:ext cx="4427207" cy="1098762"/>
            <a:chOff x="114388" y="561763"/>
            <a:chExt cx="4427207" cy="109876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144753"/>
                </p:ext>
              </p:extLst>
            </p:nvPr>
          </p:nvGraphicFramePr>
          <p:xfrm>
            <a:off x="3455893" y="943857"/>
            <a:ext cx="868362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81" name="Equation" r:id="rId16" imgW="520560" imgH="419040" progId="Equation.DSMT4">
                    <p:embed/>
                  </p:oleObj>
                </mc:Choice>
                <mc:Fallback>
                  <p:oleObj name="Equation" r:id="rId16" imgW="520560" imgH="41904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893" y="943857"/>
                          <a:ext cx="868362" cy="69691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331007" y="579231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Kiihtyvyys</a:t>
              </a:r>
              <a:endParaRPr lang="fi-FI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88" y="579181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Nopeus</a:t>
              </a:r>
              <a:endParaRPr lang="fi-FI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496648"/>
                </p:ext>
              </p:extLst>
            </p:nvPr>
          </p:nvGraphicFramePr>
          <p:xfrm>
            <a:off x="222363" y="955928"/>
            <a:ext cx="1287462" cy="595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82" name="Equation" r:id="rId18" imgW="850680" imgH="393480" progId="Equation.DSMT4">
                    <p:embed/>
                  </p:oleObj>
                </mc:Choice>
                <mc:Fallback>
                  <p:oleObj name="Equation" r:id="rId18" imgW="850680" imgH="393480" progId="Equation.DSMT4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363" y="955928"/>
                          <a:ext cx="1287462" cy="5953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6704200"/>
                </p:ext>
              </p:extLst>
            </p:nvPr>
          </p:nvGraphicFramePr>
          <p:xfrm>
            <a:off x="1939242" y="909638"/>
            <a:ext cx="992187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83" name="Equation" r:id="rId20" imgW="596880" imgH="419040" progId="Equation.DSMT4">
                    <p:embed/>
                  </p:oleObj>
                </mc:Choice>
                <mc:Fallback>
                  <p:oleObj name="Equation" r:id="rId20" imgW="596880" imgH="419040" progId="Equation.DSMT4">
                    <p:embed/>
                    <p:pic>
                      <p:nvPicPr>
                        <p:cNvPr id="3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9242" y="909638"/>
                          <a:ext cx="992187" cy="75088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1863634" y="56176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Newton II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61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2188" y="372557"/>
            <a:ext cx="9020175" cy="4044797"/>
            <a:chOff x="22188" y="593859"/>
            <a:chExt cx="9020175" cy="4044797"/>
          </a:xfrm>
        </p:grpSpPr>
        <p:grpSp>
          <p:nvGrpSpPr>
            <p:cNvPr id="6" name="Group 5"/>
            <p:cNvGrpSpPr/>
            <p:nvPr/>
          </p:nvGrpSpPr>
          <p:grpSpPr>
            <a:xfrm>
              <a:off x="22188" y="593859"/>
              <a:ext cx="9020175" cy="4044797"/>
              <a:chOff x="84100" y="1218833"/>
              <a:chExt cx="9020175" cy="404479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00" y="1263130"/>
                <a:ext cx="9020175" cy="40005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191794" y="1218833"/>
                <a:ext cx="2890293" cy="5925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flipH="1">
              <a:off x="724398" y="825949"/>
              <a:ext cx="270619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Tyhjä johtavuusvyö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8216" y="3863844"/>
              <a:ext cx="187743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Täysi </a:t>
              </a:r>
              <a:r>
                <a:rPr lang="fi-FI" dirty="0" err="1" smtClean="0"/>
                <a:t>valensivyö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684" y="1351872"/>
              <a:ext cx="136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elektroni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5393" y="203814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aukko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6" idx="2"/>
            </p:cNvCxnSpPr>
            <p:nvPr/>
          </p:nvCxnSpPr>
          <p:spPr>
            <a:xfrm>
              <a:off x="1094212" y="1721204"/>
              <a:ext cx="516874" cy="5691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04912" y="2407032"/>
              <a:ext cx="516874" cy="5691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60934" y="5532710"/>
            <a:ext cx="8983066" cy="111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4943260" y="6569792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346" y="114193"/>
            <a:ext cx="9737758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600" dirty="0"/>
              <a:t>Puolijohteiden varauksenkuljettajat = elektronit ja aukot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4638" y="574660"/>
            <a:ext cx="15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Simon 17.1.1</a:t>
            </a:r>
            <a:endParaRPr lang="en-US" dirty="0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22154"/>
              </p:ext>
            </p:extLst>
          </p:nvPr>
        </p:nvGraphicFramePr>
        <p:xfrm>
          <a:off x="2505347" y="2069324"/>
          <a:ext cx="10318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98" name="Equation" r:id="rId4" imgW="622080" imgH="482400" progId="Equation.DSMT4">
                  <p:embed/>
                </p:oleObj>
              </mc:Choice>
              <mc:Fallback>
                <p:oleObj name="Equation" r:id="rId4" imgW="622080" imgH="4824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347" y="2069324"/>
                        <a:ext cx="1031875" cy="757238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6511662" y="3322452"/>
            <a:ext cx="2095445" cy="1117786"/>
            <a:chOff x="5876796" y="3845701"/>
            <a:chExt cx="2095445" cy="1117786"/>
          </a:xfrm>
        </p:grpSpPr>
        <p:sp>
          <p:nvSpPr>
            <p:cNvPr id="21" name="TextBox 20"/>
            <p:cNvSpPr txBox="1"/>
            <p:nvPr/>
          </p:nvSpPr>
          <p:spPr>
            <a:xfrm>
              <a:off x="5876796" y="3845701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Aukon</a:t>
              </a:r>
              <a:r>
                <a:rPr lang="fi-FI" dirty="0"/>
                <a:t> </a:t>
              </a:r>
              <a:r>
                <a:rPr lang="fi-FI" dirty="0" err="1" smtClean="0"/>
                <a:t>kin</a:t>
              </a:r>
              <a:r>
                <a:rPr lang="fi-FI" dirty="0" smtClean="0"/>
                <a:t>. energia</a:t>
              </a:r>
              <a:endParaRPr lang="en-US" dirty="0"/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9372103"/>
                </p:ext>
              </p:extLst>
            </p:nvPr>
          </p:nvGraphicFramePr>
          <p:xfrm>
            <a:off x="5942147" y="4245937"/>
            <a:ext cx="1831975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99" name="Equation" r:id="rId6" imgW="1104840" imgH="457200" progId="Equation.DSMT4">
                    <p:embed/>
                  </p:oleObj>
                </mc:Choice>
                <mc:Fallback>
                  <p:oleObj name="Equation" r:id="rId6" imgW="1104840" imgH="457200" progId="Equation.DSMT4">
                    <p:embed/>
                    <p:pic>
                      <p:nvPicPr>
                        <p:cNvPr id="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2147" y="4245937"/>
                          <a:ext cx="1831975" cy="7175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4" name="Straight Connector 23"/>
          <p:cNvCxnSpPr/>
          <p:nvPr/>
        </p:nvCxnSpPr>
        <p:spPr>
          <a:xfrm>
            <a:off x="2409824" y="2259880"/>
            <a:ext cx="1195525" cy="3047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13684" y="4448258"/>
            <a:ext cx="7195933" cy="1141260"/>
            <a:chOff x="54858" y="5209678"/>
            <a:chExt cx="7195933" cy="1141260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331804"/>
                </p:ext>
              </p:extLst>
            </p:nvPr>
          </p:nvGraphicFramePr>
          <p:xfrm>
            <a:off x="156567" y="5733401"/>
            <a:ext cx="3497262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700" name="Equation" r:id="rId8" imgW="2108160" imgH="393480" progId="Equation.DSMT4">
                    <p:embed/>
                  </p:oleObj>
                </mc:Choice>
                <mc:Fallback>
                  <p:oleObj name="Equation" r:id="rId8" imgW="2108160" imgH="393480" progId="Equation.DSMT4">
                    <p:embed/>
                    <p:pic>
                      <p:nvPicPr>
                        <p:cNvPr id="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67" y="5733401"/>
                          <a:ext cx="3497262" cy="61753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 flipH="1">
              <a:off x="3817327" y="5209678"/>
              <a:ext cx="1046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Steady</a:t>
              </a:r>
              <a:r>
                <a:rPr lang="fi-FI" dirty="0" smtClean="0"/>
                <a:t> </a:t>
              </a:r>
              <a:r>
                <a:rPr lang="fi-FI" dirty="0" err="1" smtClean="0"/>
                <a:t>state</a:t>
              </a:r>
              <a:endParaRPr lang="en-US" dirty="0"/>
            </a:p>
          </p:txBody>
        </p:sp>
        <p:sp>
          <p:nvSpPr>
            <p:cNvPr id="27" name="Right Arrow 26"/>
            <p:cNvSpPr/>
            <p:nvPr/>
          </p:nvSpPr>
          <p:spPr>
            <a:xfrm rot="10800000" flipH="1">
              <a:off x="4378718" y="592403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7474" y="5380360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Liikkuvuus</a:t>
              </a:r>
              <a:endParaRPr lang="en-US" dirty="0"/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813518"/>
                </p:ext>
              </p:extLst>
            </p:nvPr>
          </p:nvGraphicFramePr>
          <p:xfrm>
            <a:off x="4994954" y="5777706"/>
            <a:ext cx="2255837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701" name="Equation" r:id="rId10" imgW="1358640" imgH="279360" progId="Equation.DSMT4">
                    <p:embed/>
                  </p:oleObj>
                </mc:Choice>
                <mc:Fallback>
                  <p:oleObj name="Equation" r:id="rId10" imgW="1358640" imgH="279360" progId="Equation.DSMT4">
                    <p:embed/>
                    <p:pic>
                      <p:nvPicPr>
                        <p:cNvPr id="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4954" y="5777706"/>
                          <a:ext cx="2255837" cy="4381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54858" y="5313554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Druden</a:t>
              </a:r>
              <a:r>
                <a:rPr lang="fi-FI" dirty="0" smtClean="0"/>
                <a:t> transport yhtälö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0811" y="5708817"/>
            <a:ext cx="7968129" cy="1023384"/>
            <a:chOff x="390811" y="5708817"/>
            <a:chExt cx="7968129" cy="1023384"/>
          </a:xfrm>
        </p:grpSpPr>
        <p:sp>
          <p:nvSpPr>
            <p:cNvPr id="34" name="TextBox 33"/>
            <p:cNvSpPr txBox="1"/>
            <p:nvPr/>
          </p:nvSpPr>
          <p:spPr>
            <a:xfrm flipH="1">
              <a:off x="390811" y="5837331"/>
              <a:ext cx="4362503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Myös joissain metalleissa (</a:t>
              </a:r>
              <a:r>
                <a:rPr lang="fi-FI" dirty="0" err="1" smtClean="0"/>
                <a:t>Be</a:t>
              </a:r>
              <a:r>
                <a:rPr lang="fi-FI" dirty="0" smtClean="0"/>
                <a:t>, Mg, </a:t>
              </a:r>
              <a:r>
                <a:rPr lang="fi-FI" dirty="0" err="1" smtClean="0"/>
                <a:t>Al</a:t>
              </a:r>
              <a:r>
                <a:rPr lang="fi-FI" dirty="0" smtClean="0"/>
                <a:t>(suuri </a:t>
              </a:r>
              <a:r>
                <a:rPr lang="fi-FI" b="1" dirty="0" smtClean="0"/>
                <a:t>B</a:t>
              </a:r>
              <a:r>
                <a:rPr lang="fi-FI" dirty="0" smtClean="0"/>
                <a:t>) varauksen kuljettajat aukkoja</a:t>
              </a:r>
              <a:endParaRPr lang="en-US" dirty="0"/>
            </a:p>
          </p:txBody>
        </p:sp>
        <p:sp>
          <p:nvSpPr>
            <p:cNvPr id="36" name="Right Arrow 35"/>
            <p:cNvSpPr/>
            <p:nvPr/>
          </p:nvSpPr>
          <p:spPr>
            <a:xfrm rot="10800000" flipH="1">
              <a:off x="5069159" y="5969512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5560674" y="5708817"/>
              <a:ext cx="2519246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Positiivisen varauksen kuljettajan Hall-kerroin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78983" y="6362869"/>
              <a:ext cx="1479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Taulukko 3.1</a:t>
              </a:r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6550886" y="2880315"/>
            <a:ext cx="178192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4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46359" y="5756021"/>
            <a:ext cx="8983066" cy="111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4275157" y="6623851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66655" y="0"/>
            <a:ext cx="7988300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800" dirty="0" err="1"/>
              <a:t>Blochin</a:t>
            </a:r>
            <a:r>
              <a:rPr lang="fi-FI" sz="2800" dirty="0"/>
              <a:t> elektroni magneettikentässä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375139"/>
              </p:ext>
            </p:extLst>
          </p:nvPr>
        </p:nvGraphicFramePr>
        <p:xfrm>
          <a:off x="2983725" y="663624"/>
          <a:ext cx="206375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60" name="Equation" r:id="rId3" imgW="1244520" imgH="393480" progId="Equation.DSMT4">
                  <p:embed/>
                </p:oleObj>
              </mc:Choice>
              <mc:Fallback>
                <p:oleObj name="Equation" r:id="rId3" imgW="1244520" imgH="39348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725" y="663624"/>
                        <a:ext cx="2063750" cy="6175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6308415" y="1247132"/>
            <a:ext cx="1967479" cy="769747"/>
            <a:chOff x="4458384" y="1247132"/>
            <a:chExt cx="1967479" cy="769747"/>
          </a:xfrm>
        </p:grpSpPr>
        <p:sp>
          <p:nvSpPr>
            <p:cNvPr id="26" name="TextBox 25"/>
            <p:cNvSpPr txBox="1"/>
            <p:nvPr/>
          </p:nvSpPr>
          <p:spPr>
            <a:xfrm flipH="1">
              <a:off x="5032526" y="1370548"/>
              <a:ext cx="1393337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r-avaruus: rata spiraali</a:t>
              </a:r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 rot="12219708" flipH="1">
              <a:off x="4458384" y="1247132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82127" y="1663237"/>
            <a:ext cx="1989182" cy="923330"/>
            <a:chOff x="2432096" y="1663237"/>
            <a:chExt cx="1989182" cy="923330"/>
          </a:xfrm>
        </p:grpSpPr>
        <p:sp>
          <p:nvSpPr>
            <p:cNvPr id="30" name="TextBox 29"/>
            <p:cNvSpPr txBox="1"/>
            <p:nvPr/>
          </p:nvSpPr>
          <p:spPr>
            <a:xfrm>
              <a:off x="2432096" y="1663237"/>
              <a:ext cx="1473480" cy="92333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k-avaruus:</a:t>
              </a:r>
            </a:p>
            <a:p>
              <a:r>
                <a:rPr lang="fi-FI" i="1" dirty="0" err="1" smtClean="0"/>
                <a:t>k</a:t>
              </a:r>
              <a:r>
                <a:rPr lang="fi-FI" i="1" baseline="-25000" dirty="0" err="1" smtClean="0"/>
                <a:t>z</a:t>
              </a:r>
              <a:r>
                <a:rPr lang="fi-FI" dirty="0" smtClean="0"/>
                <a:t> = vakio</a:t>
              </a:r>
            </a:p>
            <a:p>
              <a:r>
                <a:rPr lang="fi-FI" i="1" dirty="0" smtClean="0"/>
                <a:t>E</a:t>
              </a:r>
              <a:r>
                <a:rPr lang="fi-FI" dirty="0" smtClean="0"/>
                <a:t>(</a:t>
              </a:r>
              <a:r>
                <a:rPr lang="fi-FI" b="1" dirty="0" smtClean="0"/>
                <a:t>k</a:t>
              </a:r>
              <a:r>
                <a:rPr lang="fi-FI" dirty="0" smtClean="0"/>
                <a:t>) </a:t>
              </a:r>
              <a:r>
                <a:rPr lang="fi-FI" dirty="0"/>
                <a:t>= </a:t>
              </a:r>
              <a:r>
                <a:rPr lang="fi-FI" dirty="0" smtClean="0"/>
                <a:t>vakio </a:t>
              </a:r>
              <a:endParaRPr lang="en-US" dirty="0"/>
            </a:p>
          </p:txBody>
        </p:sp>
        <p:sp>
          <p:nvSpPr>
            <p:cNvPr id="32" name="Right Arrow 31"/>
            <p:cNvSpPr/>
            <p:nvPr/>
          </p:nvSpPr>
          <p:spPr>
            <a:xfrm rot="20029493" flipH="1">
              <a:off x="4041387" y="188200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31710" y="2432496"/>
            <a:ext cx="5116220" cy="3896323"/>
            <a:chOff x="3731710" y="2432496"/>
            <a:chExt cx="5116220" cy="3896323"/>
          </a:xfrm>
        </p:grpSpPr>
        <p:grpSp>
          <p:nvGrpSpPr>
            <p:cNvPr id="53" name="Group 52"/>
            <p:cNvGrpSpPr/>
            <p:nvPr/>
          </p:nvGrpSpPr>
          <p:grpSpPr>
            <a:xfrm>
              <a:off x="3731710" y="2432496"/>
              <a:ext cx="5116220" cy="3896323"/>
              <a:chOff x="3731710" y="2432496"/>
              <a:chExt cx="5116220" cy="389632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731710" y="2432496"/>
                <a:ext cx="5116220" cy="3896323"/>
                <a:chOff x="1519157" y="2273690"/>
                <a:chExt cx="5116220" cy="3896323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1519157" y="2273690"/>
                  <a:ext cx="5116220" cy="3896323"/>
                  <a:chOff x="144585" y="1236617"/>
                  <a:chExt cx="5116220" cy="3896323"/>
                </a:xfrm>
              </p:grpSpPr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4585" y="1499609"/>
                    <a:ext cx="5116220" cy="3633331"/>
                  </a:xfrm>
                  <a:prstGeom prst="rect">
                    <a:avLst/>
                  </a:prstGeom>
                </p:spPr>
              </p:pic>
              <p:graphicFrame>
                <p:nvGraphicFramePr>
                  <p:cNvPr id="14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37220728"/>
                      </p:ext>
                    </p:extLst>
                  </p:nvPr>
                </p:nvGraphicFramePr>
                <p:xfrm>
                  <a:off x="4235672" y="1617440"/>
                  <a:ext cx="209550" cy="2000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2261" name="Equation" r:id="rId6" imgW="126720" imgH="126720" progId="Equation.DSMT4">
                          <p:embed/>
                        </p:oleObj>
                      </mc:Choice>
                      <mc:Fallback>
                        <p:oleObj name="Equation" r:id="rId6" imgW="126720" imgH="126720" progId="Equation.DSMT4">
                          <p:embed/>
                          <p:pic>
                            <p:nvPicPr>
                              <p:cNvPr id="22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35672" y="1617440"/>
                                <a:ext cx="209550" cy="20002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28575">
                                <a:solidFill>
                                  <a:schemeClr val="bg1"/>
                                </a:solidFill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5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912044363"/>
                      </p:ext>
                    </p:extLst>
                  </p:nvPr>
                </p:nvGraphicFramePr>
                <p:xfrm>
                  <a:off x="4806025" y="1298352"/>
                  <a:ext cx="252412" cy="3190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2262" name="Equation" r:id="rId8" imgW="152280" imgH="203040" progId="Equation.DSMT4">
                          <p:embed/>
                        </p:oleObj>
                      </mc:Choice>
                      <mc:Fallback>
                        <p:oleObj name="Equation" r:id="rId8" imgW="152280" imgH="203040" progId="Equation.DSMT4">
                          <p:embed/>
                          <p:pic>
                            <p:nvPicPr>
                              <p:cNvPr id="14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06025" y="1298352"/>
                                <a:ext cx="252412" cy="319088"/>
                              </a:xfrm>
                              <a:prstGeom prst="rect">
                                <a:avLst/>
                              </a:prstGeom>
                              <a:noFill/>
                              <a:ln w="28575">
                                <a:noFill/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6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20396233"/>
                      </p:ext>
                    </p:extLst>
                  </p:nvPr>
                </p:nvGraphicFramePr>
                <p:xfrm>
                  <a:off x="4991100" y="2950258"/>
                  <a:ext cx="230188" cy="2603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2263" name="Equation" r:id="rId10" imgW="139680" imgH="164880" progId="Equation.DSMT4">
                          <p:embed/>
                        </p:oleObj>
                      </mc:Choice>
                      <mc:Fallback>
                        <p:oleObj name="Equation" r:id="rId10" imgW="139680" imgH="164880" progId="Equation.DSMT4">
                          <p:embed/>
                          <p:pic>
                            <p:nvPicPr>
                              <p:cNvPr id="14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991100" y="2950258"/>
                                <a:ext cx="230188" cy="26035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28575">
                                <a:solidFill>
                                  <a:schemeClr val="bg1"/>
                                </a:solidFill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7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99660675"/>
                      </p:ext>
                    </p:extLst>
                  </p:nvPr>
                </p:nvGraphicFramePr>
                <p:xfrm>
                  <a:off x="3225800" y="3306763"/>
                  <a:ext cx="209550" cy="22066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2264" name="Equation" r:id="rId12" imgW="126720" imgH="139680" progId="Equation.DSMT4">
                          <p:embed/>
                        </p:oleObj>
                      </mc:Choice>
                      <mc:Fallback>
                        <p:oleObj name="Equation" r:id="rId12" imgW="126720" imgH="139680" progId="Equation.DSMT4">
                          <p:embed/>
                          <p:pic>
                            <p:nvPicPr>
                              <p:cNvPr id="16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225800" y="3306763"/>
                                <a:ext cx="209550" cy="220662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28575">
                                <a:solidFill>
                                  <a:schemeClr val="bg1"/>
                                </a:solidFill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6" name="Rectangle 5"/>
                  <p:cNvSpPr/>
                  <p:nvPr/>
                </p:nvSpPr>
                <p:spPr>
                  <a:xfrm>
                    <a:off x="4972589" y="2743202"/>
                    <a:ext cx="182462" cy="783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Straight Arrow Connector 17"/>
                  <p:cNvCxnSpPr/>
                  <p:nvPr/>
                </p:nvCxnSpPr>
                <p:spPr>
                  <a:xfrm flipV="1">
                    <a:off x="4754880" y="1236617"/>
                    <a:ext cx="8709" cy="1123406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20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19591043"/>
                      </p:ext>
                    </p:extLst>
                  </p:nvPr>
                </p:nvGraphicFramePr>
                <p:xfrm>
                  <a:off x="291738" y="3364840"/>
                  <a:ext cx="271463" cy="3587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2265" name="Equation" r:id="rId14" imgW="164880" imgH="228600" progId="Equation.DSMT4">
                          <p:embed/>
                        </p:oleObj>
                      </mc:Choice>
                      <mc:Fallback>
                        <p:oleObj name="Equation" r:id="rId14" imgW="164880" imgH="228600" progId="Equation.DSMT4">
                          <p:embed/>
                          <p:pic>
                            <p:nvPicPr>
                              <p:cNvPr id="17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738" y="3364840"/>
                                <a:ext cx="271463" cy="35877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28575">
                                <a:solidFill>
                                  <a:schemeClr val="bg1"/>
                                </a:solidFill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1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28645105"/>
                      </p:ext>
                    </p:extLst>
                  </p:nvPr>
                </p:nvGraphicFramePr>
                <p:xfrm>
                  <a:off x="2008188" y="2470150"/>
                  <a:ext cx="292100" cy="3778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2266" name="Equation" r:id="rId16" imgW="177480" imgH="241200" progId="Equation.DSMT4">
                          <p:embed/>
                        </p:oleObj>
                      </mc:Choice>
                      <mc:Fallback>
                        <p:oleObj name="Equation" r:id="rId16" imgW="177480" imgH="241200" progId="Equation.DSMT4">
                          <p:embed/>
                          <p:pic>
                            <p:nvPicPr>
                              <p:cNvPr id="20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08188" y="2470150"/>
                                <a:ext cx="292100" cy="37782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28575">
                                <a:solidFill>
                                  <a:schemeClr val="bg1"/>
                                </a:solidFill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2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55589361"/>
                      </p:ext>
                    </p:extLst>
                  </p:nvPr>
                </p:nvGraphicFramePr>
                <p:xfrm>
                  <a:off x="1151968" y="1717452"/>
                  <a:ext cx="271463" cy="3587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2267" name="Equation" r:id="rId18" imgW="164880" imgH="228600" progId="Equation.DSMT4">
                          <p:embed/>
                        </p:oleObj>
                      </mc:Choice>
                      <mc:Fallback>
                        <p:oleObj name="Equation" r:id="rId18" imgW="164880" imgH="228600" progId="Equation.DSMT4">
                          <p:embed/>
                          <p:pic>
                            <p:nvPicPr>
                              <p:cNvPr id="21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51968" y="1717452"/>
                                <a:ext cx="271463" cy="35877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28575">
                                <a:solidFill>
                                  <a:schemeClr val="bg1"/>
                                </a:solidFill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3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84064802"/>
                      </p:ext>
                    </p:extLst>
                  </p:nvPr>
                </p:nvGraphicFramePr>
                <p:xfrm>
                  <a:off x="605637" y="1640838"/>
                  <a:ext cx="252412" cy="3190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2268" name="Equation" r:id="rId20" imgW="152280" imgH="203040" progId="Equation.DSMT4">
                          <p:embed/>
                        </p:oleObj>
                      </mc:Choice>
                      <mc:Fallback>
                        <p:oleObj name="Equation" r:id="rId20" imgW="152280" imgH="203040" progId="Equation.DSMT4">
                          <p:embed/>
                          <p:pic>
                            <p:nvPicPr>
                              <p:cNvPr id="15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05637" y="1640838"/>
                                <a:ext cx="252412" cy="319088"/>
                              </a:xfrm>
                              <a:prstGeom prst="rect">
                                <a:avLst/>
                              </a:prstGeom>
                              <a:noFill/>
                              <a:ln w="28575">
                                <a:noFill/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24" name="Straight Arrow Connector 23"/>
                  <p:cNvCxnSpPr/>
                  <p:nvPr/>
                </p:nvCxnSpPr>
                <p:spPr>
                  <a:xfrm flipV="1">
                    <a:off x="554492" y="1579103"/>
                    <a:ext cx="8709" cy="1123406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Oval 26"/>
                <p:cNvSpPr/>
                <p:nvPr/>
              </p:nvSpPr>
              <p:spPr>
                <a:xfrm>
                  <a:off x="5218096" y="5295407"/>
                  <a:ext cx="76722" cy="80623"/>
                </a:xfrm>
                <a:prstGeom prst="ellips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827361" y="3318206"/>
                  <a:ext cx="76722" cy="80623"/>
                </a:xfrm>
                <a:prstGeom prst="ellips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1" name="Straight Arrow Connector 50"/>
              <p:cNvCxnSpPr/>
              <p:nvPr/>
            </p:nvCxnSpPr>
            <p:spPr>
              <a:xfrm flipH="1">
                <a:off x="4753017" y="3703558"/>
                <a:ext cx="176030" cy="12711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/>
            <p:nvPr/>
          </p:nvCxnSpPr>
          <p:spPr>
            <a:xfrm flipV="1">
              <a:off x="7709400" y="4697177"/>
              <a:ext cx="113397" cy="310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07066"/>
              </p:ext>
            </p:extLst>
          </p:nvPr>
        </p:nvGraphicFramePr>
        <p:xfrm>
          <a:off x="5231798" y="3348591"/>
          <a:ext cx="2079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69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798" y="3348591"/>
                        <a:ext cx="207963" cy="280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47465"/>
              </p:ext>
            </p:extLst>
          </p:nvPr>
        </p:nvGraphicFramePr>
        <p:xfrm>
          <a:off x="7592609" y="5167426"/>
          <a:ext cx="3349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0" name="Equation" r:id="rId23" imgW="203040" imgH="406080" progId="Equation.DSMT4">
                  <p:embed/>
                </p:oleObj>
              </mc:Choice>
              <mc:Fallback>
                <p:oleObj name="Equation" r:id="rId23" imgW="203040" imgH="406080" progId="Equation.DSMT4">
                  <p:embed/>
                  <p:pic>
                    <p:nvPicPr>
                      <p:cNvPr id="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609" y="5167426"/>
                        <a:ext cx="334963" cy="642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Connector 57"/>
          <p:cNvCxnSpPr/>
          <p:nvPr/>
        </p:nvCxnSpPr>
        <p:spPr>
          <a:xfrm>
            <a:off x="7507371" y="5335932"/>
            <a:ext cx="5249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46670" y="1468189"/>
            <a:ext cx="3799304" cy="4535009"/>
            <a:chOff x="32655" y="2101587"/>
            <a:chExt cx="3799304" cy="4535009"/>
          </a:xfrm>
        </p:grpSpPr>
        <p:grpSp>
          <p:nvGrpSpPr>
            <p:cNvPr id="66" name="Group 65"/>
            <p:cNvGrpSpPr/>
            <p:nvPr/>
          </p:nvGrpSpPr>
          <p:grpSpPr>
            <a:xfrm>
              <a:off x="32655" y="2101587"/>
              <a:ext cx="3799304" cy="4408186"/>
              <a:chOff x="32655" y="2101587"/>
              <a:chExt cx="3799304" cy="440818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3" y="5403799"/>
                <a:ext cx="3434017" cy="1105974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32655" y="2101587"/>
                <a:ext cx="148630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i="1" dirty="0" smtClean="0"/>
                  <a:t>E</a:t>
                </a:r>
                <a:r>
                  <a:rPr lang="fi-FI" dirty="0" smtClean="0"/>
                  <a:t>(</a:t>
                </a:r>
                <a:r>
                  <a:rPr lang="fi-FI" b="1" dirty="0" smtClean="0"/>
                  <a:t>k</a:t>
                </a:r>
                <a:r>
                  <a:rPr lang="fi-FI" dirty="0" smtClean="0"/>
                  <a:t>) </a:t>
                </a:r>
                <a:r>
                  <a:rPr lang="fi-FI" dirty="0"/>
                  <a:t>= </a:t>
                </a:r>
                <a:r>
                  <a:rPr lang="fi-FI" dirty="0" smtClean="0"/>
                  <a:t>vakio </a:t>
                </a:r>
                <a:endParaRPr lang="en-US" dirty="0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60934" y="2610374"/>
                <a:ext cx="2891312" cy="2749365"/>
                <a:chOff x="160934" y="2610374"/>
                <a:chExt cx="2891312" cy="2749365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7014" y="2610374"/>
                  <a:ext cx="2741914" cy="2749365"/>
                </a:xfrm>
                <a:prstGeom prst="rect">
                  <a:avLst/>
                </a:prstGeom>
              </p:spPr>
            </p:pic>
            <p:graphicFrame>
              <p:nvGraphicFramePr>
                <p:cNvPr id="36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28462885"/>
                    </p:ext>
                  </p:extLst>
                </p:nvPr>
              </p:nvGraphicFramePr>
              <p:xfrm>
                <a:off x="160934" y="4574976"/>
                <a:ext cx="271463" cy="3587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2271" name="Equation" r:id="rId27" imgW="164880" imgH="228600" progId="Equation.DSMT4">
                        <p:embed/>
                      </p:oleObj>
                    </mc:Choice>
                    <mc:Fallback>
                      <p:oleObj name="Equation" r:id="rId27" imgW="164880" imgH="228600" progId="Equation.DSMT4">
                        <p:embed/>
                        <p:pic>
                          <p:nvPicPr>
                            <p:cNvPr id="2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0934" y="4574976"/>
                              <a:ext cx="271463" cy="35877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solidFill>
                                <a:schemeClr val="bg1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7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00599103"/>
                    </p:ext>
                  </p:extLst>
                </p:nvPr>
              </p:nvGraphicFramePr>
              <p:xfrm>
                <a:off x="2760146" y="4287827"/>
                <a:ext cx="292100" cy="3778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2272" name="Equation" r:id="rId28" imgW="177480" imgH="241200" progId="Equation.DSMT4">
                        <p:embed/>
                      </p:oleObj>
                    </mc:Choice>
                    <mc:Fallback>
                      <p:oleObj name="Equation" r:id="rId28" imgW="177480" imgH="241200" progId="Equation.DSMT4">
                        <p:embed/>
                        <p:pic>
                          <p:nvPicPr>
                            <p:cNvPr id="21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60146" y="4287827"/>
                              <a:ext cx="292100" cy="37782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solidFill>
                                <a:schemeClr val="bg1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8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384992"/>
                    </p:ext>
                  </p:extLst>
                </p:nvPr>
              </p:nvGraphicFramePr>
              <p:xfrm>
                <a:off x="1584576" y="2695488"/>
                <a:ext cx="271463" cy="3587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2273" name="Equation" r:id="rId29" imgW="164880" imgH="228600" progId="Equation.DSMT4">
                        <p:embed/>
                      </p:oleObj>
                    </mc:Choice>
                    <mc:Fallback>
                      <p:oleObj name="Equation" r:id="rId29" imgW="164880" imgH="228600" progId="Equation.DSMT4">
                        <p:embed/>
                        <p:pic>
                          <p:nvPicPr>
                            <p:cNvPr id="22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4576" y="2695488"/>
                              <a:ext cx="271463" cy="35877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solidFill>
                                <a:schemeClr val="bg1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9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48548989"/>
                    </p:ext>
                  </p:extLst>
                </p:nvPr>
              </p:nvGraphicFramePr>
              <p:xfrm>
                <a:off x="356623" y="2989117"/>
                <a:ext cx="252412" cy="3190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2274" name="Equation" r:id="rId30" imgW="152280" imgH="203040" progId="Equation.DSMT4">
                        <p:embed/>
                      </p:oleObj>
                    </mc:Choice>
                    <mc:Fallback>
                      <p:oleObj name="Equation" r:id="rId30" imgW="152280" imgH="203040" progId="Equation.DSMT4">
                        <p:embed/>
                        <p:pic>
                          <p:nvPicPr>
                            <p:cNvPr id="23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6623" y="2989117"/>
                              <a:ext cx="252412" cy="319088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305478" y="2927382"/>
                  <a:ext cx="8709" cy="1123406"/>
                </a:xfrm>
                <a:prstGeom prst="straightConnector1">
                  <a:avLst/>
                </a:prstGeom>
                <a:ln w="28575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/>
                <p:cNvSpPr/>
                <p:nvPr/>
              </p:nvSpPr>
              <p:spPr>
                <a:xfrm rot="20409748">
                  <a:off x="1049561" y="4401161"/>
                  <a:ext cx="488962" cy="14440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47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3529332"/>
                    </p:ext>
                  </p:extLst>
                </p:nvPr>
              </p:nvGraphicFramePr>
              <p:xfrm>
                <a:off x="2179997" y="4168550"/>
                <a:ext cx="187325" cy="2206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2275" name="Equation" r:id="rId31" imgW="114120" imgH="139680" progId="Equation.DSMT4">
                        <p:embed/>
                      </p:oleObj>
                    </mc:Choice>
                    <mc:Fallback>
                      <p:oleObj name="Equation" r:id="rId31" imgW="114120" imgH="139680" progId="Equation.DSMT4">
                        <p:embed/>
                        <p:pic>
                          <p:nvPicPr>
                            <p:cNvPr id="45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79997" y="4168550"/>
                              <a:ext cx="187325" cy="220662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8" name="Oval 47"/>
                <p:cNvSpPr/>
                <p:nvPr/>
              </p:nvSpPr>
              <p:spPr>
                <a:xfrm>
                  <a:off x="2092275" y="4124047"/>
                  <a:ext cx="76722" cy="8062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1471023" y="4198341"/>
                  <a:ext cx="190653" cy="2872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2022103" y="2239498"/>
                <a:ext cx="1809856" cy="6463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i="1" dirty="0" err="1" smtClean="0"/>
                  <a:t>k</a:t>
                </a:r>
                <a:r>
                  <a:rPr lang="fi-FI" i="1" baseline="-25000" dirty="0" err="1" smtClean="0"/>
                  <a:t>z</a:t>
                </a:r>
                <a:r>
                  <a:rPr lang="fi-FI" dirty="0" smtClean="0"/>
                  <a:t> = vakio silmukan tasolla</a:t>
                </a: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 flipH="1">
                <a:off x="2142650" y="2874041"/>
                <a:ext cx="617496" cy="69181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577116" y="2510132"/>
                <a:ext cx="723361" cy="9377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>
              <a:off x="3052246" y="6145200"/>
              <a:ext cx="42247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463" y="6339842"/>
              <a:ext cx="3309257" cy="3099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54642" y="6526800"/>
              <a:ext cx="42247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09035" y="6328819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>
                  <a:sym typeface="Wingdings" panose="05000000000000000000" pitchFamily="2" charset="2"/>
                </a:rPr>
                <a:t></a:t>
              </a:r>
              <a:r>
                <a:rPr lang="fi-FI" sz="1400" i="1" dirty="0" smtClean="0">
                  <a:sym typeface="Wingdings" panose="05000000000000000000" pitchFamily="2" charset="2"/>
                </a:rPr>
                <a:t>e</a:t>
              </a:r>
              <a:endParaRPr lang="en-US" sz="1400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1029" y="6123484"/>
            <a:ext cx="3036922" cy="646331"/>
            <a:chOff x="261029" y="6123484"/>
            <a:chExt cx="3036922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830609" y="6123484"/>
              <a:ext cx="2467342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Efektiivisten massojen</a:t>
              </a:r>
            </a:p>
            <a:p>
              <a:r>
                <a:rPr lang="fi-FI" dirty="0" smtClean="0"/>
                <a:t>mittaus</a:t>
              </a:r>
              <a:endParaRPr lang="en-US" dirty="0"/>
            </a:p>
          </p:txBody>
        </p:sp>
        <p:sp>
          <p:nvSpPr>
            <p:cNvPr id="60" name="Right Arrow 59"/>
            <p:cNvSpPr/>
            <p:nvPr/>
          </p:nvSpPr>
          <p:spPr>
            <a:xfrm rot="10800000" flipH="1">
              <a:off x="261029" y="613930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0" y="49913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(ei tenttiasiaa)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51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64" y="1780437"/>
            <a:ext cx="8072837" cy="1332000"/>
          </a:xfrm>
        </p:spPr>
        <p:txBody>
          <a:bodyPr/>
          <a:lstStyle/>
          <a:p>
            <a:r>
              <a:rPr lang="fi-FI" dirty="0" smtClean="0"/>
              <a:t>Vyöteoria</a:t>
            </a:r>
            <a:br>
              <a:rPr lang="fi-FI" dirty="0" smtClean="0"/>
            </a:br>
            <a:r>
              <a:rPr lang="fi-FI" dirty="0" smtClean="0"/>
              <a:t>Eriste, puolijohde vai metalli?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934" y="5532710"/>
            <a:ext cx="8983066" cy="111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96387" y="1001483"/>
            <a:ext cx="2832100" cy="2832100"/>
            <a:chOff x="609600" y="609600"/>
            <a:chExt cx="2832100" cy="28321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609600"/>
              <a:ext cx="2832100" cy="2832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2278049" y="105089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22445" y="106349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b="1" dirty="0" smtClean="0"/>
                <a:t>U</a:t>
              </a:r>
              <a:endParaRPr lang="fi-FI" sz="1600" b="1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">
            <a:off x="5250921" y="2924751"/>
            <a:ext cx="7822685" cy="38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39685" y="-23207"/>
            <a:ext cx="7988300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dirty="0" smtClean="0"/>
              <a:t>Vyörakenteita: Alumiini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762000"/>
            <a:ext cx="5073650" cy="2649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996534" y="2417533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" name="Oval 13"/>
          <p:cNvSpPr/>
          <p:nvPr/>
        </p:nvSpPr>
        <p:spPr>
          <a:xfrm>
            <a:off x="4419600" y="2717041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216065" y="65997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FCC (käänteishila BCC)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754" y="5311734"/>
            <a:ext cx="4344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Todellinen vyörakenne (yhtenäinen viiva)</a:t>
            </a:r>
          </a:p>
          <a:p>
            <a:r>
              <a:rPr lang="fi-FI" dirty="0"/>
              <a:t>T</a:t>
            </a:r>
            <a:r>
              <a:rPr lang="fi-FI" dirty="0" smtClean="0"/>
              <a:t>yhjän  hilan elektronien vyörakenne (katkoviiva)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550754" y="3945894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FCC-hilan 1. </a:t>
            </a:r>
            <a:r>
              <a:rPr lang="fi-FI" dirty="0" err="1" smtClean="0"/>
              <a:t>Brillouinin</a:t>
            </a:r>
            <a:r>
              <a:rPr lang="fi-FI" dirty="0" smtClean="0"/>
              <a:t> vyöhyke</a:t>
            </a:r>
          </a:p>
          <a:p>
            <a:r>
              <a:rPr lang="fi-FI" dirty="0" smtClean="0"/>
              <a:t>= BCC-hilan </a:t>
            </a:r>
            <a:r>
              <a:rPr lang="fi-FI" dirty="0" err="1" smtClean="0"/>
              <a:t>Wigner</a:t>
            </a:r>
            <a:r>
              <a:rPr lang="fi-FI" dirty="0" smtClean="0"/>
              <a:t>-Seitz -koppi</a:t>
            </a:r>
            <a:endParaRPr lang="fi-FI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739631"/>
              </p:ext>
            </p:extLst>
          </p:nvPr>
        </p:nvGraphicFramePr>
        <p:xfrm>
          <a:off x="4572000" y="1909443"/>
          <a:ext cx="591978" cy="40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30" name="Equation" r:id="rId6" imgW="355320" imgH="241200" progId="Equation.DSMT4">
                  <p:embed/>
                </p:oleObj>
              </mc:Choice>
              <mc:Fallback>
                <p:oleObj name="Equation" r:id="rId6" imgW="35532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9443"/>
                        <a:ext cx="591978" cy="40338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2057"/>
              </p:ext>
            </p:extLst>
          </p:nvPr>
        </p:nvGraphicFramePr>
        <p:xfrm>
          <a:off x="2247564" y="1928271"/>
          <a:ext cx="255476" cy="39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31" name="Equation" r:id="rId8" imgW="139680" imgH="215640" progId="Equation.DSMT4">
                  <p:embed/>
                </p:oleObj>
              </mc:Choice>
              <mc:Fallback>
                <p:oleObj name="Equation" r:id="rId8" imgW="139680" imgH="215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564" y="1928271"/>
                        <a:ext cx="255476" cy="395701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0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3.88889E-6 -0.0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C 0.01563 -0.00579 0.03142 -0.01088 0.04531 -0.02014 C 0.0592 -0.02894 0.07118 -0.04259 0.08333 -0.05556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8889 L 3.88889E-6 -0.1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5556 L 0.15 -0.177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16667 L -0.04167 -0.155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5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17778 C 0.16389 -0.17963 0.17795 -0.18125 0.19028 -0.18796 C 0.2026 -0.19491 0.21302 -0.20671 0.22361 -0.21852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15556 L -0.05834 -0.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7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61 -0.21852 C 0.23194 -0.21042 0.24045 -0.20209 0.24861 -0.19815 C 0.25677 -0.19422 0.26441 -0.19445 0.27222 -0.19445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-0.1 L -0.11667 -0.077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1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-0.19444 C 0.28125 -0.18148 0.29028 -0.16828 0.3 -0.15925 C 0.30972 -0.15023 0.32083 -0.14537 0.33055 -0.14074 C 0.34028 -0.13611 0.3493 -0.13379 0.35833 -0.13148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7778 L 3.88889E-6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8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33 -0.13148 C 0.37465 -0.10463 0.39115 -0.07755 0.40833 -0.05741 C 0.42552 -0.03727 0.44878 -0.02014 0.46111 -0.01111 C 0.47344 -0.00209 0.4776 -0.00301 0.48194 -0.00371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450" y="5444209"/>
            <a:ext cx="8983066" cy="111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496249" y="6558533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1" y="1123854"/>
            <a:ext cx="4172093" cy="3816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5168" y="88792"/>
            <a:ext cx="8335986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800" smtClean="0"/>
              <a:t>Fermi-energian tai valenssivyön huipun paikka</a:t>
            </a:r>
            <a:endParaRPr lang="fi-FI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4008" y="748601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1D kidehila, 1 atomi / alkeiskoppi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4564" y="795467"/>
            <a:ext cx="458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Mitä energian tasoa myöten vyöt on miehitetty, kun atomit ovat a) mono- b) di- c) </a:t>
            </a:r>
            <a:r>
              <a:rPr lang="fi-FI" dirty="0" err="1" smtClean="0"/>
              <a:t>trivalentteja</a:t>
            </a:r>
            <a:r>
              <a:rPr lang="fi-FI" dirty="0" smtClean="0"/>
              <a:t>? Milloin syntyy eriste?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4354564" y="2041615"/>
            <a:ext cx="4313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Miten tilanne muuttuu, jos alkeiskopissa on kaksi atomia (Vrt. tiukan sidoksen luennot)?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9923" y="5149486"/>
            <a:ext cx="4673615" cy="646331"/>
            <a:chOff x="439923" y="5149486"/>
            <a:chExt cx="4673615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439923" y="5149486"/>
              <a:ext cx="1752862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i="1" dirty="0" smtClean="0"/>
                <a:t>N</a:t>
              </a:r>
              <a:r>
                <a:rPr lang="fi-FI" dirty="0" smtClean="0"/>
                <a:t> alkeiskoppia/ superkoppi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65732" y="5287985"/>
              <a:ext cx="2047806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i="1" dirty="0" smtClean="0"/>
                <a:t>N</a:t>
              </a:r>
              <a:r>
                <a:rPr lang="fi-FI" dirty="0" smtClean="0"/>
                <a:t> </a:t>
              </a:r>
              <a:r>
                <a:rPr lang="fi-FI" b="1" dirty="0" smtClean="0"/>
                <a:t>k</a:t>
              </a:r>
              <a:r>
                <a:rPr lang="fi-FI" dirty="0" smtClean="0"/>
                <a:t>-pistettä/ 1. </a:t>
              </a:r>
              <a:r>
                <a:rPr lang="fi-FI" dirty="0" err="1" smtClean="0"/>
                <a:t>Bv</a:t>
              </a:r>
              <a:r>
                <a:rPr lang="fi-FI" dirty="0" smtClean="0"/>
                <a:t>.</a:t>
              </a:r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 rot="10800000" flipH="1">
              <a:off x="2580271" y="538653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68220" y="5513939"/>
            <a:ext cx="4963088" cy="822839"/>
            <a:chOff x="3068220" y="5513939"/>
            <a:chExt cx="4963088" cy="822839"/>
          </a:xfrm>
        </p:grpSpPr>
        <p:sp>
          <p:nvSpPr>
            <p:cNvPr id="16" name="TextBox 15"/>
            <p:cNvSpPr txBox="1"/>
            <p:nvPr/>
          </p:nvSpPr>
          <p:spPr>
            <a:xfrm flipH="1">
              <a:off x="3068220" y="5967446"/>
              <a:ext cx="2045318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2 spintilaa/ </a:t>
              </a:r>
              <a:r>
                <a:rPr lang="fi-FI" b="1" dirty="0"/>
                <a:t>k</a:t>
              </a:r>
              <a:r>
                <a:rPr lang="fi-FI" dirty="0"/>
                <a:t>-piste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6161136" y="5513939"/>
              <a:ext cx="1870172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2 elektronitilaa  /alkeiskoppi /vyö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 rot="10800000" flipH="1">
              <a:off x="5676168" y="575098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64549" y="3121169"/>
            <a:ext cx="3576690" cy="646331"/>
            <a:chOff x="4800956" y="3567774"/>
            <a:chExt cx="3576690" cy="646331"/>
          </a:xfrm>
        </p:grpSpPr>
        <p:sp>
          <p:nvSpPr>
            <p:cNvPr id="19" name="TextBox 18"/>
            <p:cNvSpPr txBox="1"/>
            <p:nvPr/>
          </p:nvSpPr>
          <p:spPr>
            <a:xfrm flipH="1">
              <a:off x="5321764" y="3567774"/>
              <a:ext cx="3055882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Vöiden lukumäärä 1. </a:t>
              </a:r>
              <a:r>
                <a:rPr lang="fi-FI" dirty="0" err="1" smtClean="0"/>
                <a:t>Bv:ssä</a:t>
              </a:r>
              <a:r>
                <a:rPr lang="fi-FI" dirty="0" smtClean="0"/>
                <a:t> kaksinkertaistuu.</a:t>
              </a:r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>
            <a:xfrm rot="10800000" flipH="1">
              <a:off x="4800956" y="3809511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08019" y="3866166"/>
            <a:ext cx="3411831" cy="1585754"/>
            <a:chOff x="5308019" y="3866166"/>
            <a:chExt cx="3411831" cy="1585754"/>
          </a:xfrm>
        </p:grpSpPr>
        <p:sp>
          <p:nvSpPr>
            <p:cNvPr id="23" name="TextBox 22"/>
            <p:cNvSpPr txBox="1"/>
            <p:nvPr/>
          </p:nvSpPr>
          <p:spPr>
            <a:xfrm>
              <a:off x="5308019" y="4353555"/>
              <a:ext cx="3411831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Atomien määrä alkeiskopissa ei vaikuta tilojen määrään vyöllä.</a:t>
              </a:r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4005658" flipH="1">
              <a:off x="6321228" y="3969991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7520719" flipH="1">
              <a:off x="6437059" y="517585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0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16716"/>
            <a:ext cx="9144000" cy="1131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511972" y="6609549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24774" y="1298325"/>
            <a:ext cx="6771084" cy="5445413"/>
            <a:chOff x="-24774" y="1298325"/>
            <a:chExt cx="6771084" cy="5445413"/>
          </a:xfrm>
        </p:grpSpPr>
        <p:grpSp>
          <p:nvGrpSpPr>
            <p:cNvPr id="7" name="Group 6"/>
            <p:cNvGrpSpPr/>
            <p:nvPr/>
          </p:nvGrpSpPr>
          <p:grpSpPr>
            <a:xfrm>
              <a:off x="-24774" y="1361896"/>
              <a:ext cx="6771084" cy="4954183"/>
              <a:chOff x="2122122" y="1365760"/>
              <a:chExt cx="6771084" cy="495418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122122" y="1365760"/>
                <a:ext cx="6771084" cy="4954183"/>
                <a:chOff x="285617" y="1749870"/>
                <a:chExt cx="4893721" cy="3562413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85617" y="1749870"/>
                  <a:ext cx="4893721" cy="3562413"/>
                  <a:chOff x="305579" y="2888966"/>
                  <a:chExt cx="4893721" cy="3562413"/>
                </a:xfrm>
              </p:grpSpPr>
              <p:pic>
                <p:nvPicPr>
                  <p:cNvPr id="1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05579" y="3008547"/>
                    <a:ext cx="4853798" cy="3442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6" name="Rectangle 15"/>
                  <p:cNvSpPr/>
                  <p:nvPr/>
                </p:nvSpPr>
                <p:spPr>
                  <a:xfrm>
                    <a:off x="2829450" y="2888966"/>
                    <a:ext cx="2369850" cy="33746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449718" y="4480188"/>
                  <a:ext cx="2369850" cy="7229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037264" y="3342936"/>
                <a:ext cx="503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 err="1" smtClean="0"/>
                  <a:t>Al</a:t>
                </a:r>
                <a:endParaRPr lang="fi-FI" sz="28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99777" y="5266410"/>
              <a:ext cx="220477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FCC-alkeiskoppi:               </a:t>
              </a:r>
            </a:p>
            <a:p>
              <a:r>
                <a:rPr lang="fi-FI" dirty="0" smtClean="0"/>
                <a:t>1 atomi</a:t>
              </a:r>
            </a:p>
            <a:p>
              <a:r>
                <a:rPr lang="fi-FI" dirty="0" smtClean="0"/>
                <a:t>3 valenssielektronia</a:t>
              </a:r>
            </a:p>
            <a:p>
              <a:r>
                <a:rPr lang="fi-FI" dirty="0" smtClean="0"/>
                <a:t>1.5 täyttä vyötä               </a:t>
              </a:r>
            </a:p>
            <a:p>
              <a:r>
                <a:rPr lang="fi-FI" dirty="0" smtClean="0"/>
                <a:t>Fermi-pinta</a:t>
              </a:r>
              <a:endParaRPr lang="fi-FI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64079" y="129832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Fermi-energia</a:t>
              </a:r>
              <a:endParaRPr lang="fi-FI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605557" y="1528195"/>
              <a:ext cx="284811" cy="162525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424699" y="12008"/>
            <a:ext cx="8136101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800" dirty="0" smtClean="0"/>
              <a:t>Fermi-energian tai valenssivyön huipun paikka</a:t>
            </a:r>
            <a:endParaRPr lang="fi-FI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02281" y="577974"/>
            <a:ext cx="2330644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2 elektronitilaa per</a:t>
            </a:r>
          </a:p>
          <a:p>
            <a:r>
              <a:rPr lang="fi-FI" dirty="0" smtClean="0"/>
              <a:t>vyö ja alkeiskoppi </a:t>
            </a:r>
            <a:endParaRPr lang="fi-FI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11972" y="893145"/>
            <a:ext cx="5925183" cy="6074310"/>
            <a:chOff x="3511972" y="893145"/>
            <a:chExt cx="5925183" cy="607431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8850" y="1705262"/>
              <a:ext cx="3446907" cy="382582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765219" y="893145"/>
              <a:ext cx="3671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Korkean symmetrian suunnissa degeneroituneita vöitä</a:t>
              </a:r>
              <a:endParaRPr lang="fi-FI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0954" y="5213129"/>
              <a:ext cx="2442242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FCC-alkeiskoppi:</a:t>
              </a:r>
            </a:p>
            <a:p>
              <a:r>
                <a:rPr lang="fi-FI" dirty="0" smtClean="0"/>
                <a:t>2 atomia</a:t>
              </a:r>
            </a:p>
            <a:p>
              <a:r>
                <a:rPr lang="fi-FI" dirty="0" smtClean="0"/>
                <a:t>8 valenssielektronia</a:t>
              </a:r>
            </a:p>
            <a:p>
              <a:r>
                <a:rPr lang="fi-FI" dirty="0" smtClean="0"/>
                <a:t>4 </a:t>
              </a:r>
              <a:r>
                <a:rPr lang="fi-FI" dirty="0"/>
                <a:t>täyttä </a:t>
              </a:r>
              <a:r>
                <a:rPr lang="fi-FI" dirty="0" smtClean="0"/>
                <a:t>vyötä</a:t>
              </a:r>
            </a:p>
            <a:p>
              <a:r>
                <a:rPr lang="fi-FI" dirty="0" smtClean="0"/>
                <a:t>Energia-aukko</a:t>
              </a:r>
            </a:p>
            <a:p>
              <a:endParaRPr lang="fi-FI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5058223" y="3219694"/>
              <a:ext cx="427518" cy="195924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445341" y="1528195"/>
              <a:ext cx="174806" cy="205420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11972" y="5294532"/>
              <a:ext cx="2381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Valenssivyön huippu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48812" y="584110"/>
            <a:ext cx="2203051" cy="64633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Miehitettyjen vöiden määrittäminen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10800000" flipH="1">
            <a:off x="2940728" y="818649"/>
            <a:ext cx="379891" cy="172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67603" y="3466011"/>
            <a:ext cx="2869860" cy="1303996"/>
            <a:chOff x="1367603" y="3466011"/>
            <a:chExt cx="2869860" cy="1303996"/>
          </a:xfrm>
        </p:grpSpPr>
        <p:sp>
          <p:nvSpPr>
            <p:cNvPr id="28" name="TextBox 27"/>
            <p:cNvSpPr txBox="1"/>
            <p:nvPr/>
          </p:nvSpPr>
          <p:spPr>
            <a:xfrm>
              <a:off x="3103819" y="4123676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2 vyötä</a:t>
              </a:r>
            </a:p>
            <a:p>
              <a:r>
                <a:rPr lang="fi-FI" dirty="0" smtClean="0"/>
                <a:t>1. </a:t>
              </a:r>
              <a:r>
                <a:rPr lang="fi-FI" dirty="0" err="1" smtClean="0"/>
                <a:t>Bv:ssä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1367603" y="3466011"/>
              <a:ext cx="1845917" cy="744867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1431694" y="4118009"/>
              <a:ext cx="1753257" cy="2103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3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100" y="5649913"/>
            <a:ext cx="838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8800" y="244475"/>
            <a:ext cx="7988300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/>
              <a:t>Al: vyörakenne ja tilatiheys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95" y="785019"/>
            <a:ext cx="6406905" cy="45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1752600" cy="1752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711808" y="5283840"/>
            <a:ext cx="2553906" cy="1052160"/>
            <a:chOff x="711808" y="5283840"/>
            <a:chExt cx="2553906" cy="1052160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11808" y="5283840"/>
              <a:ext cx="13388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i-FI" dirty="0"/>
                <a:t>sp vyöt, </a:t>
              </a:r>
              <a:r>
                <a:rPr lang="fi-FI" dirty="0" err="1" smtClean="0"/>
                <a:t>fcc</a:t>
              </a:r>
              <a:endParaRPr lang="fi-FI" dirty="0" smtClean="0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833390" y="5689669"/>
              <a:ext cx="2432324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i-FI" dirty="0" smtClean="0">
                  <a:sym typeface="Wingdings" pitchFamily="2" charset="2"/>
                </a:rPr>
                <a:t>~</a:t>
              </a:r>
              <a:r>
                <a:rPr lang="fi-FI" dirty="0">
                  <a:sym typeface="Wingdings" pitchFamily="2" charset="2"/>
                </a:rPr>
                <a:t>vapaiden elektronien </a:t>
              </a:r>
              <a:r>
                <a:rPr lang="fi-FI" dirty="0" smtClean="0">
                  <a:sym typeface="Wingdings" pitchFamily="2" charset="2"/>
                </a:rPr>
                <a:t>energiavyöt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58112" y="5400425"/>
            <a:ext cx="3474028" cy="819180"/>
            <a:chOff x="3858112" y="5400425"/>
            <a:chExt cx="3474028" cy="819180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5744275"/>
                </p:ext>
              </p:extLst>
            </p:nvPr>
          </p:nvGraphicFramePr>
          <p:xfrm>
            <a:off x="5009339" y="5843368"/>
            <a:ext cx="1171575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29" name="Equation" r:id="rId5" imgW="749160" imgH="241200" progId="Equation.DSMT4">
                    <p:embed/>
                  </p:oleObj>
                </mc:Choice>
                <mc:Fallback>
                  <p:oleObj name="Equation" r:id="rId5" imgW="749160" imgH="241200" progId="Equation.DSMT4">
                    <p:embed/>
                    <p:pic>
                      <p:nvPicPr>
                        <p:cNvPr id="1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9339" y="5843368"/>
                          <a:ext cx="1171575" cy="37623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858112" y="5400425"/>
              <a:ext cx="34740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i-FI" dirty="0" smtClean="0">
                  <a:sym typeface="Wingdings" pitchFamily="2" charset="2"/>
                </a:rPr>
                <a:t>~</a:t>
              </a:r>
              <a:r>
                <a:rPr lang="fi-FI" dirty="0">
                  <a:sym typeface="Wingdings" pitchFamily="2" charset="2"/>
                </a:rPr>
                <a:t>vapaiden elektronien </a:t>
              </a:r>
              <a:r>
                <a:rPr lang="fi-FI" dirty="0" smtClean="0">
                  <a:sym typeface="Wingdings" pitchFamily="2" charset="2"/>
                </a:rPr>
                <a:t>tilatiheys 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rot="10800000" flipH="1">
              <a:off x="4508653" y="5939236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3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2768737" y="154811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>
                <a:solidFill>
                  <a:srgbClr val="FF7900"/>
                </a:solidFill>
              </a:rPr>
              <a:t>Aiheet</a:t>
            </a:r>
            <a:r>
              <a:rPr lang="en-US" sz="3200" b="1" dirty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tällä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viikolla</a:t>
            </a:r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42457" y="480853"/>
            <a:ext cx="8379323" cy="388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  <a:buSzPct val="125000"/>
            </a:pPr>
            <a:r>
              <a:rPr lang="fi-FI" sz="2000" dirty="0" smtClean="0"/>
              <a:t>FORMALISMIA: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sz="2000" dirty="0" err="1" smtClean="0"/>
              <a:t>Blochin</a:t>
            </a:r>
            <a:r>
              <a:rPr lang="fi-FI" sz="2000" dirty="0" smtClean="0"/>
              <a:t> teoreema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sz="2000" dirty="0" smtClean="0"/>
              <a:t>Melkein vapaiden elektronien malli (NFE)</a:t>
            </a:r>
          </a:p>
          <a:p>
            <a:pPr>
              <a:buClr>
                <a:srgbClr val="00B0F0"/>
              </a:buClr>
              <a:buSzPct val="125000"/>
            </a:pPr>
            <a:endParaRPr lang="fi-FI" sz="2000" dirty="0" smtClean="0"/>
          </a:p>
          <a:p>
            <a:pPr>
              <a:buClr>
                <a:srgbClr val="00B0F0"/>
              </a:buClr>
              <a:buSzPct val="125000"/>
            </a:pPr>
            <a:r>
              <a:rPr lang="fi-FI" sz="2000" dirty="0" smtClean="0"/>
              <a:t>YHTEENVETOA JA ELEKTRONIEN VYÖTEORIAN SOVELLUKSIA: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sz="2000" dirty="0" smtClean="0"/>
              <a:t>TBA </a:t>
            </a:r>
            <a:r>
              <a:rPr lang="fi-FI" sz="2000" dirty="0" err="1" smtClean="0"/>
              <a:t>vs</a:t>
            </a:r>
            <a:r>
              <a:rPr lang="fi-FI" sz="2000" dirty="0" smtClean="0"/>
              <a:t> NFE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sz="2000" dirty="0" err="1" smtClean="0"/>
              <a:t>Druden</a:t>
            </a:r>
            <a:r>
              <a:rPr lang="fi-FI" sz="2000" dirty="0" smtClean="0"/>
              <a:t> ja </a:t>
            </a:r>
            <a:r>
              <a:rPr lang="fi-FI" sz="2000" dirty="0" err="1" smtClean="0"/>
              <a:t>Sommerfeldin</a:t>
            </a:r>
            <a:r>
              <a:rPr lang="fi-FI" sz="2000" dirty="0" smtClean="0"/>
              <a:t> mallit sekä </a:t>
            </a:r>
            <a:r>
              <a:rPr lang="fi-FI" sz="2000" dirty="0"/>
              <a:t>e</a:t>
            </a:r>
            <a:r>
              <a:rPr lang="fi-FI" sz="2000" dirty="0" smtClean="0"/>
              <a:t>lektronien </a:t>
            </a:r>
            <a:r>
              <a:rPr lang="fi-FI" sz="2000" dirty="0" err="1"/>
              <a:t>semiklassinen</a:t>
            </a:r>
            <a:r>
              <a:rPr lang="fi-FI" sz="2000" dirty="0"/>
              <a:t> </a:t>
            </a:r>
            <a:r>
              <a:rPr lang="fi-FI" sz="2000" dirty="0" smtClean="0"/>
              <a:t>teoria (~Simon 17.1)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sz="2000" dirty="0" smtClean="0"/>
              <a:t>Vyörakenteista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8848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715000"/>
            <a:ext cx="838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1663" y="188913"/>
            <a:ext cx="7988300" cy="1081087"/>
          </a:xfrm>
        </p:spPr>
        <p:txBody>
          <a:bodyPr/>
          <a:lstStyle/>
          <a:p>
            <a:pPr eaLnBrk="1" hangingPunct="1"/>
            <a:r>
              <a:rPr lang="fi-FI" dirty="0" smtClean="0"/>
              <a:t>Cu: vyörakenne ja tilatiheys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pic>
        <p:nvPicPr>
          <p:cNvPr id="245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5195" y="1471347"/>
            <a:ext cx="6261247" cy="4673866"/>
          </a:xfr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6088" y="197883"/>
            <a:ext cx="1410712" cy="1410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011582"/>
              </p:ext>
            </p:extLst>
          </p:nvPr>
        </p:nvGraphicFramePr>
        <p:xfrm>
          <a:off x="9254445" y="1608595"/>
          <a:ext cx="27971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51" name="Equation" r:id="rId5" imgW="1790640" imgH="495000" progId="Equation.DSMT4">
                  <p:embed/>
                </p:oleObj>
              </mc:Choice>
              <mc:Fallback>
                <p:oleObj name="Equation" r:id="rId5" imgW="1790640" imgH="4950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445" y="1608595"/>
                        <a:ext cx="2797175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217218" y="2898775"/>
            <a:ext cx="6625157" cy="1028700"/>
            <a:chOff x="2217218" y="2898775"/>
            <a:chExt cx="6625157" cy="1028700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4951075"/>
                </p:ext>
              </p:extLst>
            </p:nvPr>
          </p:nvGraphicFramePr>
          <p:xfrm>
            <a:off x="6996113" y="2898775"/>
            <a:ext cx="1846262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352" name="Equation" r:id="rId7" imgW="1180800" imgH="660240" progId="Equation.DSMT4">
                    <p:embed/>
                  </p:oleObj>
                </mc:Choice>
                <mc:Fallback>
                  <p:oleObj name="Equation" r:id="rId7" imgW="1180800" imgH="660240" progId="Equation.DSMT4">
                    <p:embed/>
                    <p:pic>
                      <p:nvPicPr>
                        <p:cNvPr id="1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6113" y="2898775"/>
                          <a:ext cx="1846262" cy="10287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Connector 2"/>
            <p:cNvCxnSpPr/>
            <p:nvPr/>
          </p:nvCxnSpPr>
          <p:spPr>
            <a:xfrm>
              <a:off x="2217218" y="3332466"/>
              <a:ext cx="4640782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23962" y="3452498"/>
              <a:ext cx="4640782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97982" y="4030663"/>
            <a:ext cx="6828481" cy="1028700"/>
            <a:chOff x="1697982" y="4030663"/>
            <a:chExt cx="6828481" cy="1028700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0763178"/>
                </p:ext>
              </p:extLst>
            </p:nvPr>
          </p:nvGraphicFramePr>
          <p:xfrm>
            <a:off x="6681788" y="4030663"/>
            <a:ext cx="1844675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353" name="Equation" r:id="rId9" imgW="1180800" imgH="660240" progId="Equation.DSMT4">
                    <p:embed/>
                  </p:oleObj>
                </mc:Choice>
                <mc:Fallback>
                  <p:oleObj name="Equation" r:id="rId9" imgW="1180800" imgH="660240" progId="Equation.DSMT4">
                    <p:embed/>
                    <p:pic>
                      <p:nvPicPr>
                        <p:cNvPr id="1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1788" y="4030663"/>
                          <a:ext cx="1844675" cy="10287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Connector 14"/>
            <p:cNvCxnSpPr/>
            <p:nvPr/>
          </p:nvCxnSpPr>
          <p:spPr>
            <a:xfrm>
              <a:off x="1697982" y="4407354"/>
              <a:ext cx="4640782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04726" y="4527386"/>
              <a:ext cx="4640782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808619"/>
              </p:ext>
            </p:extLst>
          </p:nvPr>
        </p:nvGraphicFramePr>
        <p:xfrm>
          <a:off x="9365388" y="2668723"/>
          <a:ext cx="17859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54" name="Kaava" r:id="rId11" imgW="1143000" imgH="698400" progId="Equation.3">
                  <p:embed/>
                </p:oleObj>
              </mc:Choice>
              <mc:Fallback>
                <p:oleObj name="Kaava" r:id="rId11" imgW="1143000" imgH="6984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5388" y="2668723"/>
                        <a:ext cx="1785938" cy="1089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36424"/>
              </p:ext>
            </p:extLst>
          </p:nvPr>
        </p:nvGraphicFramePr>
        <p:xfrm>
          <a:off x="9418502" y="3982873"/>
          <a:ext cx="17859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55" name="Kaava" r:id="rId13" imgW="1143000" imgH="698400" progId="Equation.3">
                  <p:embed/>
                </p:oleObj>
              </mc:Choice>
              <mc:Fallback>
                <p:oleObj name="Kaava" r:id="rId13" imgW="1143000" imgH="698400" progId="Equation.3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8502" y="3982873"/>
                        <a:ext cx="1785938" cy="1089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04726" y="2196003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Cu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72956" y="134045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FCC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2448062" y="-8976"/>
            <a:ext cx="2527163" cy="59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FF7900"/>
                </a:solidFill>
              </a:rPr>
              <a:t>Fermi-</a:t>
            </a:r>
            <a:r>
              <a:rPr lang="en-US" sz="3200" b="1" dirty="0" err="1" smtClean="0">
                <a:solidFill>
                  <a:srgbClr val="FF7900"/>
                </a:solidFill>
              </a:rPr>
              <a:t>pinta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839" y="619847"/>
            <a:ext cx="3946395" cy="4077643"/>
            <a:chOff x="50839" y="619847"/>
            <a:chExt cx="3946395" cy="4077643"/>
          </a:xfrm>
        </p:grpSpPr>
        <p:sp>
          <p:nvSpPr>
            <p:cNvPr id="6" name="TextBox 5"/>
            <p:cNvSpPr txBox="1"/>
            <p:nvPr/>
          </p:nvSpPr>
          <p:spPr>
            <a:xfrm>
              <a:off x="322218" y="619847"/>
              <a:ext cx="3675016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/>
                <a:t>T</a:t>
              </a:r>
              <a:r>
                <a:rPr lang="fi-FI" dirty="0" smtClean="0"/>
                <a:t>yhjän hilan 2D-malli: vapaat elektronit + neliöhila, hilavakio a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0839" y="1433511"/>
              <a:ext cx="3072452" cy="3263979"/>
              <a:chOff x="573353" y="1834106"/>
              <a:chExt cx="3072452" cy="326397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25410" y="1834106"/>
                <a:ext cx="2420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1. </a:t>
                </a:r>
                <a:r>
                  <a:rPr lang="fi-FI" dirty="0" err="1" smtClean="0"/>
                  <a:t>Brillouin’n</a:t>
                </a:r>
                <a:r>
                  <a:rPr lang="fi-FI" dirty="0" smtClean="0"/>
                  <a:t> vyöhyke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5400000">
                <a:off x="1382348" y="2488926"/>
                <a:ext cx="2058674" cy="20378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66879" y="4728753"/>
                <a:ext cx="689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2</a:t>
                </a:r>
                <a:r>
                  <a:rPr lang="fi-FI" i="1" dirty="0" smtClean="0">
                    <a:latin typeface="Symbol" panose="05050102010706020507" pitchFamily="18" charset="2"/>
                  </a:rPr>
                  <a:t>p </a:t>
                </a:r>
                <a:r>
                  <a:rPr lang="fi-FI" dirty="0" smtClean="0"/>
                  <a:t>/</a:t>
                </a:r>
                <a:r>
                  <a:rPr lang="fi-FI" i="1" dirty="0" smtClean="0"/>
                  <a:t>a</a:t>
                </a:r>
                <a:endParaRPr lang="en-US" i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3353" y="2576085"/>
                <a:ext cx="689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2</a:t>
                </a:r>
                <a:r>
                  <a:rPr lang="fi-FI" i="1" dirty="0" smtClean="0">
                    <a:latin typeface="Symbol" panose="05050102010706020507" pitchFamily="18" charset="2"/>
                  </a:rPr>
                  <a:t>p </a:t>
                </a:r>
                <a:r>
                  <a:rPr lang="fi-FI" dirty="0" smtClean="0"/>
                  <a:t>/</a:t>
                </a:r>
                <a:r>
                  <a:rPr lang="fi-FI" i="1" dirty="0" smtClean="0"/>
                  <a:t>a</a:t>
                </a:r>
                <a:endParaRPr lang="en-US" i="1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202906" y="1057364"/>
            <a:ext cx="3246034" cy="1487458"/>
            <a:chOff x="4227183" y="906756"/>
            <a:chExt cx="3246034" cy="1487458"/>
          </a:xfrm>
        </p:grpSpPr>
        <p:sp>
          <p:nvSpPr>
            <p:cNvPr id="13" name="TextBox 12"/>
            <p:cNvSpPr txBox="1"/>
            <p:nvPr/>
          </p:nvSpPr>
          <p:spPr>
            <a:xfrm>
              <a:off x="4812459" y="906756"/>
              <a:ext cx="2238103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Monovalentti</a:t>
              </a:r>
              <a:r>
                <a:rPr lang="fi-FI" dirty="0" smtClean="0"/>
                <a:t> metalli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44347" y="1747883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Vapaiden elektronien</a:t>
              </a:r>
            </a:p>
            <a:p>
              <a:r>
                <a:rPr lang="fi-FI" dirty="0" smtClean="0"/>
                <a:t>Fermi-ympyrän säde?</a:t>
              </a:r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 rot="10800000" flipH="1">
              <a:off x="4227183" y="1831801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4" y="1562522"/>
            <a:ext cx="6861917" cy="2314151"/>
            <a:chOff x="1066804" y="1562522"/>
            <a:chExt cx="6861917" cy="2314151"/>
          </a:xfrm>
        </p:grpSpPr>
        <p:graphicFrame>
          <p:nvGraphicFramePr>
            <p:cNvPr id="1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8917840"/>
                </p:ext>
              </p:extLst>
            </p:nvPr>
          </p:nvGraphicFramePr>
          <p:xfrm>
            <a:off x="4812459" y="1562522"/>
            <a:ext cx="3116262" cy="1303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18" name="Equation" r:id="rId3" imgW="1993680" imgH="838080" progId="Equation.DSMT4">
                    <p:embed/>
                  </p:oleObj>
                </mc:Choice>
                <mc:Fallback>
                  <p:oleObj name="Equation" r:id="rId3" imgW="1993680" imgH="838080" progId="Equation.DSMT4">
                    <p:embed/>
                    <p:pic>
                      <p:nvPicPr>
                        <p:cNvPr id="1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2459" y="1562522"/>
                          <a:ext cx="3116262" cy="13033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Oval 23"/>
            <p:cNvSpPr/>
            <p:nvPr/>
          </p:nvSpPr>
          <p:spPr>
            <a:xfrm>
              <a:off x="1066804" y="2343148"/>
              <a:ext cx="1628774" cy="1533525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5763" y="1965852"/>
            <a:ext cx="7063896" cy="3239635"/>
            <a:chOff x="745763" y="1965852"/>
            <a:chExt cx="7063896" cy="3239635"/>
          </a:xfrm>
        </p:grpSpPr>
        <p:grpSp>
          <p:nvGrpSpPr>
            <p:cNvPr id="26" name="Group 25"/>
            <p:cNvGrpSpPr/>
            <p:nvPr/>
          </p:nvGrpSpPr>
          <p:grpSpPr>
            <a:xfrm>
              <a:off x="745763" y="1965852"/>
              <a:ext cx="7063896" cy="3239635"/>
              <a:chOff x="745763" y="1965852"/>
              <a:chExt cx="7063896" cy="32396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810220" y="3577490"/>
                <a:ext cx="1869141" cy="369332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err="1" smtClean="0"/>
                  <a:t>Divalentti</a:t>
                </a:r>
                <a:r>
                  <a:rPr lang="fi-FI" dirty="0" smtClean="0"/>
                  <a:t> metalli</a:t>
                </a:r>
                <a:endParaRPr lang="en-US" dirty="0"/>
              </a:p>
            </p:txBody>
          </p:sp>
          <p:graphicFrame>
            <p:nvGraphicFramePr>
              <p:cNvPr id="2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8867490"/>
                  </p:ext>
                </p:extLst>
              </p:nvPr>
            </p:nvGraphicFramePr>
            <p:xfrm>
              <a:off x="4812459" y="4098999"/>
              <a:ext cx="2997200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719" name="Equation" r:id="rId5" imgW="1917360" imgH="711000" progId="Equation.DSMT4">
                      <p:embed/>
                    </p:oleObj>
                  </mc:Choice>
                  <mc:Fallback>
                    <p:oleObj name="Equation" r:id="rId5" imgW="1917360" imgH="711000" progId="Equation.DSMT4">
                      <p:embed/>
                      <p:pic>
                        <p:nvPicPr>
                          <p:cNvPr id="18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12459" y="4098999"/>
                            <a:ext cx="2997200" cy="11064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4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Oval 24"/>
              <p:cNvSpPr/>
              <p:nvPr/>
            </p:nvSpPr>
            <p:spPr>
              <a:xfrm>
                <a:off x="745763" y="1965852"/>
                <a:ext cx="2302242" cy="2316309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ight Arrow 29"/>
            <p:cNvSpPr/>
            <p:nvPr/>
          </p:nvSpPr>
          <p:spPr>
            <a:xfrm rot="10800000" flipH="1">
              <a:off x="4202905" y="4242037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24399" y="123169"/>
            <a:ext cx="353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smtClean="0"/>
              <a:t>Miten muuttuu vapaiden elektronien pallon pinnasta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81000" y="5715000"/>
            <a:ext cx="838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24153" y="6170246"/>
            <a:ext cx="1537200" cy="381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5758927" y="6551599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4193426" y="53008"/>
            <a:ext cx="2527163" cy="59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FF7900"/>
                </a:solidFill>
              </a:rPr>
              <a:t>Fermi-</a:t>
            </a:r>
            <a:r>
              <a:rPr lang="en-US" sz="3200" b="1" dirty="0" err="1" smtClean="0">
                <a:solidFill>
                  <a:srgbClr val="FF7900"/>
                </a:solidFill>
              </a:rPr>
              <a:t>pinta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1" y="471319"/>
            <a:ext cx="3678584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Melkein vapaiden elektronien malli + neliöhila, hilavakio 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33146" y="3217126"/>
            <a:ext cx="3125778" cy="2806356"/>
            <a:chOff x="5814950" y="2769654"/>
            <a:chExt cx="3125778" cy="2806356"/>
          </a:xfrm>
        </p:grpSpPr>
        <p:grpSp>
          <p:nvGrpSpPr>
            <p:cNvPr id="28" name="Group 27"/>
            <p:cNvGrpSpPr/>
            <p:nvPr/>
          </p:nvGrpSpPr>
          <p:grpSpPr>
            <a:xfrm>
              <a:off x="5814950" y="3321970"/>
              <a:ext cx="3007815" cy="1400688"/>
              <a:chOff x="5997780" y="4677350"/>
              <a:chExt cx="3007815" cy="1400688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5997780" y="5071614"/>
                <a:ext cx="2997619" cy="138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7476198" y="5155099"/>
                <a:ext cx="1529397" cy="6647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10800000">
                <a:off x="6007976" y="5155099"/>
                <a:ext cx="1468222" cy="6647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7476198" y="4729545"/>
                <a:ext cx="10196" cy="134849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3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486766" y="4677350"/>
              <a:ext cx="303212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118" name="Kaava" r:id="rId3" imgW="164880" imgH="215640" progId="Equation.3">
                      <p:embed/>
                    </p:oleObj>
                  </mc:Choice>
                  <mc:Fallback>
                    <p:oleObj name="Kaava" r:id="rId3" imgW="164880" imgH="215640" progId="Equation.3">
                      <p:embed/>
                      <p:pic>
                        <p:nvPicPr>
                          <p:cNvPr id="34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86766" y="4677350"/>
                            <a:ext cx="303212" cy="396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2242705"/>
                  </p:ext>
                </p:extLst>
              </p:nvPr>
            </p:nvGraphicFramePr>
            <p:xfrm>
              <a:off x="6774832" y="5612089"/>
              <a:ext cx="257175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119" name="Equation" r:id="rId5" imgW="139680" imgH="215640" progId="Equation.DSMT4">
                      <p:embed/>
                    </p:oleObj>
                  </mc:Choice>
                  <mc:Fallback>
                    <p:oleObj name="Equation" r:id="rId5" imgW="139680" imgH="215640" progId="Equation.DSMT4">
                      <p:embed/>
                      <p:pic>
                        <p:nvPicPr>
                          <p:cNvPr id="35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74832" y="5612089"/>
                            <a:ext cx="257175" cy="396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0402496"/>
                  </p:ext>
                </p:extLst>
              </p:nvPr>
            </p:nvGraphicFramePr>
            <p:xfrm>
              <a:off x="7820995" y="5621614"/>
              <a:ext cx="327025" cy="395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120" name="Equation" r:id="rId7" imgW="177480" imgH="215640" progId="Equation.DSMT4">
                      <p:embed/>
                    </p:oleObj>
                  </mc:Choice>
                  <mc:Fallback>
                    <p:oleObj name="Equation" r:id="rId7" imgW="177480" imgH="215640" progId="Equation.DSMT4">
                      <p:embed/>
                      <p:pic>
                        <p:nvPicPr>
                          <p:cNvPr id="36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20995" y="5621614"/>
                            <a:ext cx="327025" cy="395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7" name="Straight Arrow Connector 36"/>
              <p:cNvCxnSpPr/>
              <p:nvPr/>
            </p:nvCxnSpPr>
            <p:spPr>
              <a:xfrm flipV="1">
                <a:off x="6007975" y="5149845"/>
                <a:ext cx="5375" cy="669413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71683"/>
                </p:ext>
              </p:extLst>
            </p:nvPr>
          </p:nvGraphicFramePr>
          <p:xfrm>
            <a:off x="6092753" y="4952122"/>
            <a:ext cx="2847975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21" name="Equation" r:id="rId9" imgW="1968480" imgH="431640" progId="Equation.DSMT4">
                    <p:embed/>
                  </p:oleObj>
                </mc:Choice>
                <mc:Fallback>
                  <p:oleObj name="Equation" r:id="rId9" imgW="1968480" imgH="431640" progId="Equation.DSMT4">
                    <p:embed/>
                    <p:pic>
                      <p:nvPicPr>
                        <p:cNvPr id="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2753" y="4952122"/>
                          <a:ext cx="2847975" cy="6238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Arrow Connector 39"/>
            <p:cNvCxnSpPr/>
            <p:nvPr/>
          </p:nvCxnSpPr>
          <p:spPr>
            <a:xfrm flipH="1">
              <a:off x="5857943" y="2769654"/>
              <a:ext cx="444856" cy="12843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37588" y="4546530"/>
            <a:ext cx="5425670" cy="2171596"/>
            <a:chOff x="137588" y="4546530"/>
            <a:chExt cx="5425670" cy="217159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43156" y="4748467"/>
              <a:ext cx="2620102" cy="189244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7588" y="4761418"/>
              <a:ext cx="2620102" cy="189244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42289" y="4795370"/>
              <a:ext cx="2506876" cy="1785434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170106" y="4546530"/>
              <a:ext cx="1864613" cy="369332"/>
              <a:chOff x="-1163017" y="1736607"/>
              <a:chExt cx="1864613" cy="369332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-1163017" y="1736607"/>
                <a:ext cx="1864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Divalentti</a:t>
                </a:r>
                <a:r>
                  <a:rPr lang="fi-FI" dirty="0" smtClean="0"/>
                  <a:t> metalli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V="1">
                <a:off x="-1077652" y="2093617"/>
                <a:ext cx="1693882" cy="1036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Left Brace 10"/>
            <p:cNvSpPr/>
            <p:nvPr/>
          </p:nvSpPr>
          <p:spPr>
            <a:xfrm rot="16200000">
              <a:off x="2765619" y="5334580"/>
              <a:ext cx="237893" cy="252919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5566" y="1532228"/>
            <a:ext cx="5106739" cy="3229190"/>
            <a:chOff x="-25566" y="1532228"/>
            <a:chExt cx="5106739" cy="322919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25566" y="1930266"/>
              <a:ext cx="4121300" cy="2313679"/>
            </a:xfrm>
            <a:prstGeom prst="rect">
              <a:avLst/>
            </a:prstGeom>
          </p:spPr>
        </p:pic>
        <p:grpSp>
          <p:nvGrpSpPr>
            <p:cNvPr id="55" name="Group 54"/>
            <p:cNvGrpSpPr/>
            <p:nvPr/>
          </p:nvGrpSpPr>
          <p:grpSpPr>
            <a:xfrm>
              <a:off x="147968" y="1532228"/>
              <a:ext cx="2223686" cy="369332"/>
              <a:chOff x="113212" y="1666933"/>
              <a:chExt cx="2223686" cy="36933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13212" y="1666933"/>
                <a:ext cx="222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Monovalentti</a:t>
                </a:r>
                <a:r>
                  <a:rPr lang="fi-FI" dirty="0" smtClean="0"/>
                  <a:t> metalli</a:t>
                </a:r>
                <a:endParaRPr lang="en-US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91590" y="2012884"/>
                <a:ext cx="2024373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655993" y="2609087"/>
              <a:ext cx="757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1. </a:t>
              </a:r>
              <a:r>
                <a:rPr lang="fi-FI" dirty="0" err="1" smtClean="0"/>
                <a:t>Bv</a:t>
              </a:r>
              <a:r>
                <a:rPr lang="fi-FI" dirty="0" smtClean="0"/>
                <a:t>.</a:t>
              </a:r>
              <a:endParaRPr lang="fi-FI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22173" y="4076348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2</a:t>
              </a:r>
              <a:r>
                <a:rPr lang="fi-FI" i="1" dirty="0" smtClean="0">
                  <a:latin typeface="Symbol" panose="05050102010706020507" pitchFamily="18" charset="2"/>
                </a:rPr>
                <a:t>p </a:t>
              </a:r>
              <a:r>
                <a:rPr lang="fi-FI" dirty="0" smtClean="0"/>
                <a:t>/</a:t>
              </a:r>
              <a:r>
                <a:rPr lang="fi-FI" i="1" dirty="0" smtClean="0"/>
                <a:t>a</a:t>
              </a:r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1947" y="4392086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Potentiaali voimistuu</a:t>
              </a:r>
              <a:endParaRPr lang="fi-FI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250719" y="4730677"/>
              <a:ext cx="2830454" cy="1105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483551" y="861567"/>
            <a:ext cx="5567363" cy="1083195"/>
            <a:chOff x="3430588" y="1117650"/>
            <a:chExt cx="5567363" cy="1083195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9804713"/>
                </p:ext>
              </p:extLst>
            </p:nvPr>
          </p:nvGraphicFramePr>
          <p:xfrm>
            <a:off x="3430588" y="1540445"/>
            <a:ext cx="5567363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22" name="Equation" r:id="rId14" imgW="3848040" imgH="457200" progId="Equation.DSMT4">
                    <p:embed/>
                  </p:oleObj>
                </mc:Choice>
                <mc:Fallback>
                  <p:oleObj name="Equation" r:id="rId14" imgW="3848040" imgH="45720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588" y="1540445"/>
                          <a:ext cx="5567363" cy="6604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4119862" y="111765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Braggin</a:t>
              </a:r>
              <a:r>
                <a:rPr lang="fi-FI" dirty="0" smtClean="0"/>
                <a:t> tason lähellä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45102" y="2174274"/>
            <a:ext cx="3205812" cy="1385331"/>
            <a:chOff x="5845102" y="2174274"/>
            <a:chExt cx="3205812" cy="1385331"/>
          </a:xfrm>
        </p:grpSpPr>
        <p:grpSp>
          <p:nvGrpSpPr>
            <p:cNvPr id="23" name="Group 22"/>
            <p:cNvGrpSpPr/>
            <p:nvPr/>
          </p:nvGrpSpPr>
          <p:grpSpPr>
            <a:xfrm>
              <a:off x="5845102" y="2174274"/>
              <a:ext cx="2684102" cy="1046756"/>
              <a:chOff x="5522879" y="2130729"/>
              <a:chExt cx="2684102" cy="104675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982974" y="2130729"/>
                <a:ext cx="2224007" cy="1046756"/>
                <a:chOff x="3839592" y="2336418"/>
                <a:chExt cx="2224007" cy="1046756"/>
              </a:xfrm>
            </p:grpSpPr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596211"/>
                    </p:ext>
                  </p:extLst>
                </p:nvPr>
              </p:nvGraphicFramePr>
              <p:xfrm>
                <a:off x="3950637" y="2740236"/>
                <a:ext cx="2112962" cy="6429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8123" name="Equation" r:id="rId16" imgW="1460160" imgH="444240" progId="Equation.DSMT4">
                        <p:embed/>
                      </p:oleObj>
                    </mc:Choice>
                    <mc:Fallback>
                      <p:oleObj name="Equation" r:id="rId16" imgW="1460160" imgH="444240" progId="Equation.DSMT4">
                        <p:embed/>
                        <p:pic>
                          <p:nvPicPr>
                            <p:cNvPr id="2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50637" y="2740236"/>
                              <a:ext cx="2112962" cy="642938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4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" name="TextBox 7"/>
                <p:cNvSpPr txBox="1"/>
                <p:nvPr/>
              </p:nvSpPr>
              <p:spPr>
                <a:xfrm>
                  <a:off x="3839592" y="2336418"/>
                  <a:ext cx="17107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err="1" smtClean="0"/>
                    <a:t>Braggin</a:t>
                  </a:r>
                  <a:r>
                    <a:rPr lang="fi-FI" dirty="0" smtClean="0"/>
                    <a:t> tasolla</a:t>
                  </a:r>
                  <a:endParaRPr lang="en-US" dirty="0"/>
                </a:p>
              </p:txBody>
            </p:sp>
          </p:grpSp>
          <p:sp>
            <p:nvSpPr>
              <p:cNvPr id="42" name="Right Arrow 41"/>
              <p:cNvSpPr/>
              <p:nvPr/>
            </p:nvSpPr>
            <p:spPr>
              <a:xfrm rot="10800000" flipH="1">
                <a:off x="5522879" y="2685933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7897326"/>
                </p:ext>
              </p:extLst>
            </p:nvPr>
          </p:nvGraphicFramePr>
          <p:xfrm>
            <a:off x="6404551" y="3265918"/>
            <a:ext cx="264636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24" name="Equation" r:id="rId18" imgW="1828800" imgH="203040" progId="Equation.DSMT4">
                    <p:embed/>
                  </p:oleObj>
                </mc:Choice>
                <mc:Fallback>
                  <p:oleObj name="Equation" r:id="rId18" imgW="1828800" imgH="203040" progId="Equation.DSMT4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4551" y="3265918"/>
                          <a:ext cx="2646363" cy="293687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707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715000"/>
            <a:ext cx="838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Shape 1"/>
          <p:cNvSpPr txBox="1">
            <a:spLocks noChangeArrowheads="1"/>
          </p:cNvSpPr>
          <p:nvPr/>
        </p:nvSpPr>
        <p:spPr bwMode="auto">
          <a:xfrm>
            <a:off x="3385291" y="65140"/>
            <a:ext cx="3238131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FF7900"/>
                </a:solidFill>
              </a:rPr>
              <a:t>Fermi-</a:t>
            </a:r>
            <a:r>
              <a:rPr lang="en-US" sz="3200" b="1" dirty="0" err="1" smtClean="0">
                <a:solidFill>
                  <a:srgbClr val="FF7900"/>
                </a:solidFill>
              </a:rPr>
              <a:t>pintoja</a:t>
            </a:r>
            <a:endParaRPr lang="en-US" dirty="0"/>
          </a:p>
        </p:txBody>
      </p:sp>
      <p:sp>
        <p:nvSpPr>
          <p:cNvPr id="7" name="TextShape 3"/>
          <p:cNvSpPr txBox="1">
            <a:spLocks noChangeArrowheads="1"/>
          </p:cNvSpPr>
          <p:nvPr/>
        </p:nvSpPr>
        <p:spPr bwMode="auto">
          <a:xfrm>
            <a:off x="5145088" y="6145213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sp>
        <p:nvSpPr>
          <p:cNvPr id="8" name="TextShape 4"/>
          <p:cNvSpPr txBox="1">
            <a:spLocks noChangeArrowheads="1"/>
          </p:cNvSpPr>
          <p:nvPr/>
        </p:nvSpPr>
        <p:spPr bwMode="auto">
          <a:xfrm>
            <a:off x="6858000" y="6145213"/>
            <a:ext cx="1703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539" y="411476"/>
            <a:ext cx="2770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hlinkClick r:id="rId2"/>
              </a:rPr>
              <a:t>https://phys.ufl.edu/fermisurface/</a:t>
            </a:r>
            <a:endParaRPr lang="fi-FI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35" y="860041"/>
            <a:ext cx="2810707" cy="25999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9" y="904077"/>
            <a:ext cx="2655579" cy="2456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6" y="883194"/>
            <a:ext cx="2855541" cy="2641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4026" y="42850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Monovalentteja</a:t>
            </a:r>
            <a:r>
              <a:rPr lang="fi-FI" dirty="0" smtClean="0"/>
              <a:t> metalleja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208886" y="904077"/>
            <a:ext cx="3642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Li</a:t>
            </a:r>
            <a:endParaRPr lang="fi-FI" dirty="0"/>
          </a:p>
        </p:txBody>
      </p:sp>
      <p:sp>
        <p:nvSpPr>
          <p:cNvPr id="15" name="TextBox 14"/>
          <p:cNvSpPr txBox="1"/>
          <p:nvPr/>
        </p:nvSpPr>
        <p:spPr>
          <a:xfrm>
            <a:off x="3115335" y="860041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3804" y="844118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Cu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167896" y="3657084"/>
            <a:ext cx="5171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Missä metallissa on pienin ja missä suurin periodinen valenssielektronien kokema potentiaali?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88001" y="3295647"/>
            <a:ext cx="4337728" cy="3600534"/>
            <a:chOff x="5088001" y="3295647"/>
            <a:chExt cx="4337728" cy="3600534"/>
          </a:xfrm>
        </p:grpSpPr>
        <p:grpSp>
          <p:nvGrpSpPr>
            <p:cNvPr id="19" name="Group 18"/>
            <p:cNvGrpSpPr/>
            <p:nvPr/>
          </p:nvGrpSpPr>
          <p:grpSpPr>
            <a:xfrm>
              <a:off x="5088001" y="3563645"/>
              <a:ext cx="4337728" cy="3332536"/>
              <a:chOff x="5088001" y="3563645"/>
              <a:chExt cx="4337728" cy="333253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88001" y="3563645"/>
                <a:ext cx="4337728" cy="3332536"/>
                <a:chOff x="5311021" y="3563645"/>
                <a:chExt cx="4337728" cy="3332536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>
                <a:xfrm>
                  <a:off x="5415009" y="3688510"/>
                  <a:ext cx="4077470" cy="3043730"/>
                </a:xfrm>
                <a:prstGeom prst="rect">
                  <a:avLst/>
                </a:prstGeom>
              </p:spPr>
            </p:pic>
            <p:sp>
              <p:nvSpPr>
                <p:cNvPr id="31" name="Rectangle 30"/>
                <p:cNvSpPr/>
                <p:nvPr/>
              </p:nvSpPr>
              <p:spPr>
                <a:xfrm>
                  <a:off x="7506026" y="3563645"/>
                  <a:ext cx="2142723" cy="248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311021" y="6058237"/>
                  <a:ext cx="4256725" cy="8379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23" name="Right Brace 22"/>
              <p:cNvSpPr/>
              <p:nvPr/>
            </p:nvSpPr>
            <p:spPr>
              <a:xfrm>
                <a:off x="7219772" y="4936273"/>
                <a:ext cx="185854" cy="334537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364132" y="4918875"/>
                <a:ext cx="1556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5 kpl 3d-vöitä</a:t>
                </a:r>
                <a:endParaRPr lang="fi-FI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77615" y="4029643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Cu</a:t>
                </a:r>
                <a:endParaRPr lang="fi-FI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283006" y="4020308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4s-vyö</a:t>
                </a:r>
                <a:endParaRPr lang="fi-FI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>
                <a:off x="6858000" y="4311996"/>
                <a:ext cx="425006" cy="222251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6202348" y="4389640"/>
                <a:ext cx="1143892" cy="1283196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6023168" y="3620663"/>
                <a:ext cx="130160" cy="1162469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7420015" y="4282907"/>
              <a:ext cx="1662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>
                  <a:sym typeface="Wingdings" panose="05000000000000000000" pitchFamily="2" charset="2"/>
                </a:rPr>
                <a:t> Fermi-pinta</a:t>
              </a:r>
              <a:endParaRPr lang="fi-FI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82407" y="3295647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Fermi-energia</a:t>
              </a:r>
              <a:endParaRPr lang="fi-FI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7896" y="4684041"/>
            <a:ext cx="51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Miten metalliatomien elektronirakenne voisi selittää trendin potentiaalin voimakkuudessa?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24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715000"/>
            <a:ext cx="838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1974593" y="6564723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87957" y="431154"/>
            <a:ext cx="8713504" cy="8004682"/>
            <a:chOff x="573088" y="574920"/>
            <a:chExt cx="8713504" cy="8004682"/>
          </a:xfrm>
        </p:grpSpPr>
        <p:sp>
          <p:nvSpPr>
            <p:cNvPr id="7" name="TextBox 6"/>
            <p:cNvSpPr txBox="1"/>
            <p:nvPr/>
          </p:nvSpPr>
          <p:spPr>
            <a:xfrm>
              <a:off x="573088" y="767486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Divalentti</a:t>
              </a:r>
              <a:r>
                <a:rPr lang="fi-FI" dirty="0" smtClean="0"/>
                <a:t> </a:t>
              </a:r>
              <a:r>
                <a:rPr lang="fi-FI" dirty="0" err="1" smtClean="0"/>
                <a:t>Ca</a:t>
              </a:r>
              <a:endParaRPr lang="fi-FI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04838" y="57492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Fermi-pinta</a:t>
              </a:r>
              <a:endParaRPr lang="fi-FI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7382" y="767486"/>
              <a:ext cx="2145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Aukkoja alimmalla vyöllä</a:t>
              </a:r>
              <a:endParaRPr lang="fi-FI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36898" y="682450"/>
              <a:ext cx="224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Elektroneita toisen vyön taskuissa</a:t>
              </a:r>
              <a:endParaRPr lang="fi-FI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49733" y="1366666"/>
              <a:ext cx="4676077" cy="7212936"/>
              <a:chOff x="5047785" y="1315979"/>
              <a:chExt cx="3108747" cy="492870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957" y="1315979"/>
                <a:ext cx="3076575" cy="49149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5047785" y="2973659"/>
                <a:ext cx="2995606" cy="3271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076678" y="1136818"/>
              <a:ext cx="646033" cy="693551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316656" y="952152"/>
              <a:ext cx="820206" cy="848361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299539" y="1022330"/>
              <a:ext cx="382249" cy="985947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525643" y="1270820"/>
              <a:ext cx="184051" cy="77039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Shape 3"/>
          <p:cNvSpPr txBox="1">
            <a:spLocks noChangeArrowheads="1"/>
          </p:cNvSpPr>
          <p:nvPr/>
        </p:nvSpPr>
        <p:spPr bwMode="auto">
          <a:xfrm>
            <a:off x="5145088" y="6145213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sp>
        <p:nvSpPr>
          <p:cNvPr id="19" name="TextShape 4"/>
          <p:cNvSpPr txBox="1">
            <a:spLocks noChangeArrowheads="1"/>
          </p:cNvSpPr>
          <p:nvPr/>
        </p:nvSpPr>
        <p:spPr bwMode="auto">
          <a:xfrm>
            <a:off x="6858000" y="6145213"/>
            <a:ext cx="1703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7350" y="3666858"/>
            <a:ext cx="8474489" cy="2993766"/>
            <a:chOff x="177350" y="3666858"/>
            <a:chExt cx="8474489" cy="299376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0000">
              <a:off x="3035793" y="4128885"/>
              <a:ext cx="5176064" cy="2531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77350" y="4058276"/>
              <a:ext cx="283674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Trivalentti</a:t>
              </a:r>
              <a:r>
                <a:rPr lang="fi-FI" dirty="0" smtClean="0"/>
                <a:t> </a:t>
              </a:r>
              <a:r>
                <a:rPr lang="fi-FI" dirty="0" err="1" smtClean="0"/>
                <a:t>Al</a:t>
              </a:r>
              <a:r>
                <a:rPr lang="fi-FI" dirty="0" smtClean="0"/>
                <a:t>:</a:t>
              </a:r>
            </a:p>
            <a:p>
              <a:endParaRPr lang="fi-FI" dirty="0" smtClean="0"/>
            </a:p>
            <a:p>
              <a:r>
                <a:rPr lang="fi-FI" dirty="0" smtClean="0"/>
                <a:t>Vapaiden </a:t>
              </a:r>
              <a:r>
                <a:rPr lang="fi-FI" dirty="0" err="1" smtClean="0"/>
                <a:t>elektrien</a:t>
              </a:r>
              <a:r>
                <a:rPr lang="fi-FI" dirty="0" smtClean="0"/>
                <a:t> pallomainen Fermi-pinta laajennetussa vyöhyke-esityksessä.</a:t>
              </a:r>
            </a:p>
            <a:p>
              <a:endParaRPr lang="fi-FI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4965" y="3863612"/>
              <a:ext cx="1514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1. </a:t>
              </a:r>
              <a:r>
                <a:rPr lang="fi-FI" dirty="0" err="1" smtClean="0"/>
                <a:t>Bv</a:t>
              </a:r>
              <a:r>
                <a:rPr lang="fi-FI" dirty="0" smtClean="0"/>
                <a:t>. täynnä</a:t>
              </a:r>
              <a:endParaRPr lang="fi-FI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86952" y="3666858"/>
              <a:ext cx="2864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Fermi-pinta 2. ja 3. </a:t>
              </a:r>
              <a:r>
                <a:rPr lang="fi-FI" dirty="0" err="1" smtClean="0"/>
                <a:t>Bv:ssä</a:t>
              </a:r>
              <a:endParaRPr lang="fi-FI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234769" y="4255695"/>
              <a:ext cx="1079639" cy="984183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772326" y="4033514"/>
              <a:ext cx="371215" cy="30789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7169298" y="4033514"/>
              <a:ext cx="463239" cy="35337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Shape 1"/>
          <p:cNvSpPr txBox="1">
            <a:spLocks noChangeArrowheads="1"/>
          </p:cNvSpPr>
          <p:nvPr/>
        </p:nvSpPr>
        <p:spPr bwMode="auto">
          <a:xfrm>
            <a:off x="1973456" y="39929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FF7900"/>
                </a:solidFill>
              </a:rPr>
              <a:t>Fermi-</a:t>
            </a:r>
            <a:r>
              <a:rPr lang="en-US" sz="3200" b="1" dirty="0" err="1" smtClean="0">
                <a:solidFill>
                  <a:srgbClr val="FF7900"/>
                </a:solidFill>
              </a:rPr>
              <a:t>pintoja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0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715000"/>
            <a:ext cx="838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5158" y="52159"/>
            <a:ext cx="7988300" cy="523773"/>
          </a:xfrm>
        </p:spPr>
        <p:txBody>
          <a:bodyPr/>
          <a:lstStyle/>
          <a:p>
            <a:pPr eaLnBrk="1" hangingPunct="1"/>
            <a:r>
              <a:rPr lang="fi-FI" dirty="0" smtClean="0"/>
              <a:t>Luentotehtävä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pic>
        <p:nvPicPr>
          <p:cNvPr id="266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6770" y="1415665"/>
            <a:ext cx="4498318" cy="3331228"/>
          </a:xfrm>
        </p:spPr>
      </p:pic>
      <p:sp>
        <p:nvSpPr>
          <p:cNvPr id="3" name="Rectangle 2"/>
          <p:cNvSpPr/>
          <p:nvPr/>
        </p:nvSpPr>
        <p:spPr>
          <a:xfrm>
            <a:off x="2945502" y="1127484"/>
            <a:ext cx="2306230" cy="3217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29473" y="4110066"/>
            <a:ext cx="4936142" cy="1013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/>
          <p:cNvGrpSpPr/>
          <p:nvPr/>
        </p:nvGrpSpPr>
        <p:grpSpPr>
          <a:xfrm>
            <a:off x="4992785" y="1415665"/>
            <a:ext cx="2929317" cy="2610455"/>
            <a:chOff x="3673784" y="1244492"/>
            <a:chExt cx="2840838" cy="2555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784" y="1244492"/>
              <a:ext cx="2840838" cy="255549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062202" y="1368918"/>
              <a:ext cx="202301" cy="114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8" y="4373810"/>
            <a:ext cx="3799066" cy="2498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605752"/>
            <a:ext cx="859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Alla näet C:n (timantti), </a:t>
            </a:r>
            <a:r>
              <a:rPr lang="fi-FI" dirty="0" err="1" smtClean="0"/>
              <a:t>Ca:n</a:t>
            </a:r>
            <a:r>
              <a:rPr lang="fi-FI" dirty="0" smtClean="0"/>
              <a:t>, </a:t>
            </a:r>
            <a:r>
              <a:rPr lang="fi-FI" dirty="0" err="1" smtClean="0"/>
              <a:t>GaN:n</a:t>
            </a:r>
            <a:r>
              <a:rPr lang="fi-FI" dirty="0" smtClean="0"/>
              <a:t> ja </a:t>
            </a:r>
            <a:r>
              <a:rPr lang="fi-FI" dirty="0" err="1" smtClean="0"/>
              <a:t>Pd:n</a:t>
            </a:r>
            <a:r>
              <a:rPr lang="fi-FI" dirty="0" smtClean="0"/>
              <a:t> valenssi- ja johtavuuselektroneiden vyörakenteet. Tunnista ne! Mihin seikkoihin kiinnitit huomiota tunnistuksessa?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1545579" y="160060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a)</a:t>
            </a:r>
            <a:endParaRPr lang="fi-FI" dirty="0"/>
          </a:p>
        </p:txBody>
      </p:sp>
      <p:sp>
        <p:nvSpPr>
          <p:cNvPr id="21" name="TextBox 20"/>
          <p:cNvSpPr txBox="1"/>
          <p:nvPr/>
        </p:nvSpPr>
        <p:spPr>
          <a:xfrm>
            <a:off x="5212052" y="228898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22" name="TextBox 21"/>
          <p:cNvSpPr txBox="1"/>
          <p:nvPr/>
        </p:nvSpPr>
        <p:spPr>
          <a:xfrm>
            <a:off x="1431723" y="49104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c)</a:t>
            </a:r>
            <a:endParaRPr lang="fi-FI" dirty="0"/>
          </a:p>
        </p:txBody>
      </p:sp>
      <p:sp>
        <p:nvSpPr>
          <p:cNvPr id="23" name="TextBox 22"/>
          <p:cNvSpPr txBox="1"/>
          <p:nvPr/>
        </p:nvSpPr>
        <p:spPr>
          <a:xfrm>
            <a:off x="6457331" y="507130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d</a:t>
            </a:r>
            <a:r>
              <a:rPr lang="fi-FI" dirty="0" smtClean="0"/>
              <a:t>)</a:t>
            </a:r>
            <a:endParaRPr lang="fi-FI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45088" y="4232134"/>
            <a:ext cx="2547320" cy="2625866"/>
            <a:chOff x="5145088" y="4232134"/>
            <a:chExt cx="2547320" cy="26258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199" y="4232134"/>
              <a:ext cx="2316265" cy="260968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145088" y="6705600"/>
              <a:ext cx="254732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097838" y="2601049"/>
            <a:ext cx="1733144" cy="3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51416" y="5992813"/>
            <a:ext cx="196861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39291" y="425242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d)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715000"/>
            <a:ext cx="838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5158" y="52159"/>
            <a:ext cx="7988300" cy="523773"/>
          </a:xfrm>
        </p:spPr>
        <p:txBody>
          <a:bodyPr/>
          <a:lstStyle/>
          <a:p>
            <a:pPr eaLnBrk="1" hangingPunct="1"/>
            <a:r>
              <a:rPr lang="fi-FI" dirty="0" smtClean="0"/>
              <a:t>Luentotehtävä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16" name="TextBox 15"/>
          <p:cNvSpPr txBox="1"/>
          <p:nvPr/>
        </p:nvSpPr>
        <p:spPr>
          <a:xfrm>
            <a:off x="381000" y="605752"/>
            <a:ext cx="859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Vihjeet:</a:t>
            </a:r>
            <a:endParaRPr lang="fi-FI" dirty="0"/>
          </a:p>
        </p:txBody>
      </p:sp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9434" y="1115099"/>
            <a:ext cx="4456602" cy="3326743"/>
          </a:xfrm>
        </p:spPr>
      </p:pic>
      <p:sp>
        <p:nvSpPr>
          <p:cNvPr id="8" name="Rectangle 7"/>
          <p:cNvSpPr/>
          <p:nvPr/>
        </p:nvSpPr>
        <p:spPr>
          <a:xfrm>
            <a:off x="148654" y="3776646"/>
            <a:ext cx="4591265" cy="867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2756551" y="1139331"/>
            <a:ext cx="2276698" cy="2806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77" y="3830574"/>
            <a:ext cx="4969762" cy="35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2965476" y="3859728"/>
            <a:ext cx="2276698" cy="2806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Rectangle 28"/>
          <p:cNvSpPr/>
          <p:nvPr/>
        </p:nvSpPr>
        <p:spPr>
          <a:xfrm>
            <a:off x="380452" y="6531820"/>
            <a:ext cx="4861721" cy="919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3541" y="3899443"/>
            <a:ext cx="2849954" cy="297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306" y="161814"/>
            <a:ext cx="2103956" cy="21039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954" y="1060682"/>
            <a:ext cx="2534745" cy="281339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07420" y="148084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Cu</a:t>
            </a:r>
            <a:endParaRPr lang="fi-FI" dirty="0"/>
          </a:p>
        </p:txBody>
      </p:sp>
      <p:sp>
        <p:nvSpPr>
          <p:cNvPr id="32" name="TextBox 31"/>
          <p:cNvSpPr txBox="1"/>
          <p:nvPr/>
        </p:nvSpPr>
        <p:spPr>
          <a:xfrm>
            <a:off x="1692379" y="514479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Al</a:t>
            </a:r>
            <a:endParaRPr lang="fi-FI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29030" y="2280400"/>
            <a:ext cx="167518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605" y="5029696"/>
            <a:ext cx="167518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64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715000"/>
            <a:ext cx="838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5158" y="52159"/>
            <a:ext cx="7988300" cy="523773"/>
          </a:xfrm>
        </p:spPr>
        <p:txBody>
          <a:bodyPr/>
          <a:lstStyle/>
          <a:p>
            <a:pPr eaLnBrk="1" hangingPunct="1"/>
            <a:r>
              <a:rPr lang="fi-FI" dirty="0" smtClean="0"/>
              <a:t>Luentotehtävä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pic>
        <p:nvPicPr>
          <p:cNvPr id="266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6770" y="1415665"/>
            <a:ext cx="4498318" cy="3331228"/>
          </a:xfrm>
        </p:spPr>
      </p:pic>
      <p:sp>
        <p:nvSpPr>
          <p:cNvPr id="3" name="Rectangle 2"/>
          <p:cNvSpPr/>
          <p:nvPr/>
        </p:nvSpPr>
        <p:spPr>
          <a:xfrm>
            <a:off x="2945502" y="1127484"/>
            <a:ext cx="2306230" cy="3217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29473" y="4110066"/>
            <a:ext cx="4936142" cy="1013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/>
          <p:cNvGrpSpPr/>
          <p:nvPr/>
        </p:nvGrpSpPr>
        <p:grpSpPr>
          <a:xfrm>
            <a:off x="4992785" y="1415665"/>
            <a:ext cx="2929317" cy="2610455"/>
            <a:chOff x="3673784" y="1244492"/>
            <a:chExt cx="2840838" cy="2555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784" y="1244492"/>
              <a:ext cx="2840838" cy="255549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062202" y="1368918"/>
              <a:ext cx="202301" cy="114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8" y="4373810"/>
            <a:ext cx="3799066" cy="2498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605752"/>
            <a:ext cx="859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Alla näet C:n (timantti), </a:t>
            </a:r>
            <a:r>
              <a:rPr lang="fi-FI" dirty="0" err="1" smtClean="0"/>
              <a:t>Ca:n</a:t>
            </a:r>
            <a:r>
              <a:rPr lang="fi-FI" dirty="0" smtClean="0"/>
              <a:t>, </a:t>
            </a:r>
            <a:r>
              <a:rPr lang="fi-FI" dirty="0" err="1" smtClean="0"/>
              <a:t>GaN:n</a:t>
            </a:r>
            <a:r>
              <a:rPr lang="fi-FI" dirty="0" smtClean="0"/>
              <a:t> ja </a:t>
            </a:r>
            <a:r>
              <a:rPr lang="fi-FI" dirty="0" err="1" smtClean="0"/>
              <a:t>Pd:n</a:t>
            </a:r>
            <a:r>
              <a:rPr lang="fi-FI" dirty="0" smtClean="0"/>
              <a:t> valenssi- ja johtavuus elektroneiden vyörakenteet. Tunnista ne! Mihin seikkoihin kiinnitit huomiota tunnistuksessa?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1545579" y="160060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a)</a:t>
            </a:r>
            <a:endParaRPr lang="fi-FI" dirty="0"/>
          </a:p>
        </p:txBody>
      </p:sp>
      <p:sp>
        <p:nvSpPr>
          <p:cNvPr id="21" name="TextBox 20"/>
          <p:cNvSpPr txBox="1"/>
          <p:nvPr/>
        </p:nvSpPr>
        <p:spPr>
          <a:xfrm>
            <a:off x="5212052" y="228898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22" name="TextBox 21"/>
          <p:cNvSpPr txBox="1"/>
          <p:nvPr/>
        </p:nvSpPr>
        <p:spPr>
          <a:xfrm>
            <a:off x="1431723" y="49104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c)</a:t>
            </a:r>
            <a:endParaRPr lang="fi-FI" dirty="0"/>
          </a:p>
        </p:txBody>
      </p:sp>
      <p:sp>
        <p:nvSpPr>
          <p:cNvPr id="23" name="TextBox 22"/>
          <p:cNvSpPr txBox="1"/>
          <p:nvPr/>
        </p:nvSpPr>
        <p:spPr>
          <a:xfrm>
            <a:off x="6457331" y="507130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d</a:t>
            </a:r>
            <a:r>
              <a:rPr lang="fi-FI" dirty="0" smtClean="0"/>
              <a:t>)</a:t>
            </a:r>
            <a:endParaRPr lang="fi-FI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45088" y="4232134"/>
            <a:ext cx="2547320" cy="2625866"/>
            <a:chOff x="5145088" y="4232134"/>
            <a:chExt cx="2547320" cy="26258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199" y="4232134"/>
              <a:ext cx="2316265" cy="260968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145088" y="6705600"/>
              <a:ext cx="254732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512064" y="3849624"/>
            <a:ext cx="448056" cy="9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13130" y="3887898"/>
            <a:ext cx="448056" cy="9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28267" y="6680128"/>
            <a:ext cx="448056" cy="9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21130" y="6543199"/>
            <a:ext cx="448056" cy="9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39291" y="425242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d)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79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715000"/>
            <a:ext cx="838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5158" y="52159"/>
            <a:ext cx="7988300" cy="523773"/>
          </a:xfrm>
        </p:spPr>
        <p:txBody>
          <a:bodyPr/>
          <a:lstStyle/>
          <a:p>
            <a:pPr eaLnBrk="1" hangingPunct="1"/>
            <a:r>
              <a:rPr lang="fi-FI" dirty="0" smtClean="0"/>
              <a:t>Luentotehtävä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pic>
        <p:nvPicPr>
          <p:cNvPr id="266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6770" y="1415665"/>
            <a:ext cx="4498318" cy="3331228"/>
          </a:xfrm>
        </p:spPr>
      </p:pic>
      <p:sp>
        <p:nvSpPr>
          <p:cNvPr id="3" name="Rectangle 2"/>
          <p:cNvSpPr/>
          <p:nvPr/>
        </p:nvSpPr>
        <p:spPr>
          <a:xfrm>
            <a:off x="2945502" y="1127484"/>
            <a:ext cx="2306230" cy="3217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29473" y="4110066"/>
            <a:ext cx="4936142" cy="1013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/>
          <p:cNvGrpSpPr/>
          <p:nvPr/>
        </p:nvGrpSpPr>
        <p:grpSpPr>
          <a:xfrm>
            <a:off x="4992785" y="1415665"/>
            <a:ext cx="2929317" cy="2610455"/>
            <a:chOff x="3673784" y="1244492"/>
            <a:chExt cx="2840838" cy="2555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784" y="1244492"/>
              <a:ext cx="2840838" cy="255549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062202" y="1368918"/>
              <a:ext cx="202301" cy="114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8" y="4373810"/>
            <a:ext cx="3799066" cy="2498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605752"/>
            <a:ext cx="859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Alla näet C:n (timantti), </a:t>
            </a:r>
            <a:r>
              <a:rPr lang="fi-FI" dirty="0" err="1" smtClean="0"/>
              <a:t>Ca:n</a:t>
            </a:r>
            <a:r>
              <a:rPr lang="fi-FI" dirty="0" smtClean="0"/>
              <a:t>, </a:t>
            </a:r>
            <a:r>
              <a:rPr lang="fi-FI" dirty="0" err="1" smtClean="0"/>
              <a:t>GaN:n</a:t>
            </a:r>
            <a:r>
              <a:rPr lang="fi-FI" dirty="0" smtClean="0"/>
              <a:t> ja </a:t>
            </a:r>
            <a:r>
              <a:rPr lang="fi-FI" dirty="0" err="1" smtClean="0"/>
              <a:t>Pd:n</a:t>
            </a:r>
            <a:r>
              <a:rPr lang="fi-FI" dirty="0" smtClean="0"/>
              <a:t> valenssi- ja johtavuus elektroneiden vyörakenteet. Tunnista ne! Mihin seikkoihin kiinnitit huomiota tunnistuksessa?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1545579" y="160060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a)</a:t>
            </a:r>
            <a:endParaRPr lang="fi-FI" dirty="0"/>
          </a:p>
        </p:txBody>
      </p:sp>
      <p:sp>
        <p:nvSpPr>
          <p:cNvPr id="21" name="TextBox 20"/>
          <p:cNvSpPr txBox="1"/>
          <p:nvPr/>
        </p:nvSpPr>
        <p:spPr>
          <a:xfrm>
            <a:off x="5212052" y="228898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22" name="TextBox 21"/>
          <p:cNvSpPr txBox="1"/>
          <p:nvPr/>
        </p:nvSpPr>
        <p:spPr>
          <a:xfrm>
            <a:off x="1431723" y="49104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c)</a:t>
            </a:r>
            <a:endParaRPr lang="fi-FI" dirty="0"/>
          </a:p>
        </p:txBody>
      </p:sp>
      <p:sp>
        <p:nvSpPr>
          <p:cNvPr id="23" name="TextBox 22"/>
          <p:cNvSpPr txBox="1"/>
          <p:nvPr/>
        </p:nvSpPr>
        <p:spPr>
          <a:xfrm>
            <a:off x="6457331" y="507130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d</a:t>
            </a:r>
            <a:r>
              <a:rPr lang="fi-FI" dirty="0" smtClean="0"/>
              <a:t>)</a:t>
            </a:r>
            <a:endParaRPr lang="fi-FI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45088" y="4232134"/>
            <a:ext cx="2547320" cy="2625866"/>
            <a:chOff x="5145088" y="4232134"/>
            <a:chExt cx="2547320" cy="26258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199" y="4232134"/>
              <a:ext cx="2316265" cy="260968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145088" y="6705600"/>
              <a:ext cx="254732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165232" y="2621659"/>
            <a:ext cx="448056" cy="9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658128" y="5947027"/>
            <a:ext cx="448056" cy="9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>
            <a:off x="2895929" y="2542032"/>
            <a:ext cx="176455" cy="78638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3513" y="5806441"/>
            <a:ext cx="641070" cy="511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16181" y="2577906"/>
            <a:ext cx="29840" cy="108470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732636" y="5965826"/>
            <a:ext cx="4127" cy="45718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39291" y="425242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d)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6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715000"/>
            <a:ext cx="838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5158" y="52159"/>
            <a:ext cx="7988300" cy="523773"/>
          </a:xfrm>
        </p:spPr>
        <p:txBody>
          <a:bodyPr/>
          <a:lstStyle/>
          <a:p>
            <a:pPr eaLnBrk="1" hangingPunct="1"/>
            <a:r>
              <a:rPr lang="fi-FI" dirty="0" smtClean="0"/>
              <a:t>Luentotehtävä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pic>
        <p:nvPicPr>
          <p:cNvPr id="266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6770" y="1415665"/>
            <a:ext cx="4498318" cy="3331228"/>
          </a:xfrm>
        </p:spPr>
      </p:pic>
      <p:sp>
        <p:nvSpPr>
          <p:cNvPr id="3" name="Rectangle 2"/>
          <p:cNvSpPr/>
          <p:nvPr/>
        </p:nvSpPr>
        <p:spPr>
          <a:xfrm>
            <a:off x="2945502" y="1127484"/>
            <a:ext cx="2306230" cy="3217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29473" y="4110066"/>
            <a:ext cx="4936142" cy="1013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/>
          <p:cNvGrpSpPr/>
          <p:nvPr/>
        </p:nvGrpSpPr>
        <p:grpSpPr>
          <a:xfrm>
            <a:off x="4992785" y="1415665"/>
            <a:ext cx="2929317" cy="2610455"/>
            <a:chOff x="3673784" y="1244492"/>
            <a:chExt cx="2840838" cy="2555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784" y="1244492"/>
              <a:ext cx="2840838" cy="255549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062202" y="1368918"/>
              <a:ext cx="202301" cy="114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8" y="4373810"/>
            <a:ext cx="3799066" cy="2498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605752"/>
            <a:ext cx="859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Alla näet C:n (timantti), </a:t>
            </a:r>
            <a:r>
              <a:rPr lang="fi-FI" dirty="0" err="1" smtClean="0"/>
              <a:t>Ca:n</a:t>
            </a:r>
            <a:r>
              <a:rPr lang="fi-FI" dirty="0" smtClean="0"/>
              <a:t>, </a:t>
            </a:r>
            <a:r>
              <a:rPr lang="fi-FI" dirty="0" err="1" smtClean="0"/>
              <a:t>GaN:n</a:t>
            </a:r>
            <a:r>
              <a:rPr lang="fi-FI" dirty="0" smtClean="0"/>
              <a:t> ja </a:t>
            </a:r>
            <a:r>
              <a:rPr lang="fi-FI" dirty="0" err="1" smtClean="0"/>
              <a:t>Pd:n</a:t>
            </a:r>
            <a:r>
              <a:rPr lang="fi-FI" dirty="0" smtClean="0"/>
              <a:t> valenssi- ja johtavuus elektroneiden vyörakenteet. Tunnista ne! Mihin seikkoihin kiinnitit huomiota tunnistuksessa?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1545579" y="160060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a)</a:t>
            </a:r>
            <a:endParaRPr lang="fi-FI" dirty="0"/>
          </a:p>
        </p:txBody>
      </p:sp>
      <p:sp>
        <p:nvSpPr>
          <p:cNvPr id="21" name="TextBox 20"/>
          <p:cNvSpPr txBox="1"/>
          <p:nvPr/>
        </p:nvSpPr>
        <p:spPr>
          <a:xfrm>
            <a:off x="5212052" y="228898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22" name="TextBox 21"/>
          <p:cNvSpPr txBox="1"/>
          <p:nvPr/>
        </p:nvSpPr>
        <p:spPr>
          <a:xfrm>
            <a:off x="1431723" y="49104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c)</a:t>
            </a:r>
            <a:endParaRPr lang="fi-FI" dirty="0"/>
          </a:p>
        </p:txBody>
      </p:sp>
      <p:sp>
        <p:nvSpPr>
          <p:cNvPr id="23" name="TextBox 22"/>
          <p:cNvSpPr txBox="1"/>
          <p:nvPr/>
        </p:nvSpPr>
        <p:spPr>
          <a:xfrm>
            <a:off x="6457331" y="507130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d</a:t>
            </a:r>
            <a:r>
              <a:rPr lang="fi-FI" dirty="0" smtClean="0"/>
              <a:t>)</a:t>
            </a:r>
            <a:endParaRPr lang="fi-FI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45088" y="4232134"/>
            <a:ext cx="2547320" cy="2625866"/>
            <a:chOff x="5145088" y="4232134"/>
            <a:chExt cx="2547320" cy="26258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199" y="4232134"/>
              <a:ext cx="2316265" cy="260968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145088" y="6705600"/>
              <a:ext cx="254732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H="1" flipV="1">
            <a:off x="758952" y="4910475"/>
            <a:ext cx="9144" cy="3455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300616" y="2335574"/>
            <a:ext cx="0" cy="399375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834528" y="2734950"/>
            <a:ext cx="2648" cy="96837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60792" y="5230815"/>
            <a:ext cx="2648" cy="96837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944573" y="4992253"/>
            <a:ext cx="270299" cy="21461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662385" y="2734949"/>
            <a:ext cx="492776" cy="1243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542252" y="5182086"/>
            <a:ext cx="424629" cy="1017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39291" y="425242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d)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71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552318" y="116632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Osaamistavoitteet</a:t>
            </a:r>
            <a:r>
              <a:rPr lang="en-US" sz="3200" b="1" dirty="0" smtClean="0">
                <a:solidFill>
                  <a:srgbClr val="FF7900"/>
                </a:solidFill>
              </a:rPr>
              <a:t>, </a:t>
            </a:r>
            <a:r>
              <a:rPr lang="en-US" sz="3200" b="1" dirty="0" err="1" smtClean="0">
                <a:solidFill>
                  <a:srgbClr val="FF7900"/>
                </a:solidFill>
              </a:rPr>
              <a:t>Elektronien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vyöteoria</a:t>
            </a:r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79512" y="1197720"/>
            <a:ext cx="850363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25000"/>
            </a:pPr>
            <a:endParaRPr lang="fi-FI" sz="1400" dirty="0" smtClean="0"/>
          </a:p>
          <a:p>
            <a:pPr algn="just">
              <a:buClr>
                <a:srgbClr val="00B0F0"/>
              </a:buClr>
              <a:buSzPct val="125000"/>
            </a:pPr>
            <a:endParaRPr lang="fi-FI" sz="1600" dirty="0"/>
          </a:p>
          <a:p>
            <a:pPr marL="285750" indent="-285750" algn="just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sz="1600" dirty="0" smtClean="0"/>
              <a:t>Tunnistat tiukan sidoksen approksimaation ja melkein vapaiden elektronien mallin yhtäläisyydet ja erot.</a:t>
            </a:r>
          </a:p>
          <a:p>
            <a:pPr algn="just">
              <a:buClr>
                <a:srgbClr val="00B0F0"/>
              </a:buClr>
              <a:buSzPct val="125000"/>
            </a:pPr>
            <a:endParaRPr lang="fi-FI" sz="1600" dirty="0" smtClean="0"/>
          </a:p>
          <a:p>
            <a:pPr marL="285750" indent="-285750" algn="just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sz="1600" dirty="0" smtClean="0"/>
              <a:t>Osaat johtaa elektronien vyöteoriaan perustuvat elektronien </a:t>
            </a:r>
            <a:r>
              <a:rPr lang="fi-FI" sz="1600" dirty="0" err="1" smtClean="0"/>
              <a:t>semiklassiset</a:t>
            </a:r>
            <a:r>
              <a:rPr lang="fi-FI" sz="1600" dirty="0" smtClean="0"/>
              <a:t> liikeyhtälöt, joita sovelletaan elektroneihin ulkoisissa sähkö- ja magneettikentissä.</a:t>
            </a:r>
          </a:p>
          <a:p>
            <a:pPr marL="285750" indent="-285750" algn="just">
              <a:buClr>
                <a:srgbClr val="00B0F0"/>
              </a:buClr>
              <a:buSzPct val="125000"/>
              <a:buFont typeface="Arial" charset="0"/>
              <a:buChar char="•"/>
            </a:pPr>
            <a:endParaRPr lang="fi-FI" sz="1600" dirty="0" smtClean="0"/>
          </a:p>
          <a:p>
            <a:pPr marL="285750" indent="-285750" algn="just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sz="1600" dirty="0"/>
              <a:t>Osaat selittää miten periodisen potentiaalin voimakkuus vaikuttaa elektronien miehittämiin tiloihin (</a:t>
            </a:r>
            <a:r>
              <a:rPr lang="fi-FI" sz="1600" dirty="0" smtClean="0"/>
              <a:t>Fermi-pintaan) </a:t>
            </a:r>
            <a:r>
              <a:rPr lang="fi-FI" sz="1600" dirty="0"/>
              <a:t>ja miten energiavyörakenne tällöin johtaa joko metalliin, eristeeseen </a:t>
            </a:r>
            <a:r>
              <a:rPr lang="fi-FI" sz="1600" dirty="0" smtClean="0"/>
              <a:t>tai puolijohteisiin. Tunnistat vyörakenteista </a:t>
            </a:r>
            <a:r>
              <a:rPr lang="fi-FI" sz="1600" i="1" dirty="0" smtClean="0"/>
              <a:t>E</a:t>
            </a:r>
            <a:r>
              <a:rPr lang="fi-FI" sz="1600" dirty="0" smtClean="0"/>
              <a:t>(</a:t>
            </a:r>
            <a:r>
              <a:rPr lang="fi-FI" sz="1600" b="1" dirty="0" smtClean="0"/>
              <a:t>k</a:t>
            </a:r>
            <a:r>
              <a:rPr lang="fi-FI" sz="1600" dirty="0" smtClean="0"/>
              <a:t>) materiaalien ominaisuuksia.</a:t>
            </a:r>
            <a:endParaRPr lang="fi-FI" sz="1600" dirty="0"/>
          </a:p>
          <a:p>
            <a:pPr marL="285750" indent="-285750" algn="just">
              <a:buClr>
                <a:srgbClr val="00B0F0"/>
              </a:buClr>
              <a:buSzPct val="125000"/>
              <a:buFont typeface="Arial" charset="0"/>
              <a:buChar char="•"/>
            </a:pPr>
            <a:endParaRPr lang="fi-FI" sz="1600" dirty="0" smtClean="0"/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990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35282" y="100710"/>
            <a:ext cx="6797214" cy="523773"/>
          </a:xfrm>
        </p:spPr>
        <p:txBody>
          <a:bodyPr/>
          <a:lstStyle/>
          <a:p>
            <a:pPr eaLnBrk="1" hangingPunct="1"/>
            <a:r>
              <a:rPr lang="fi-FI" dirty="0" smtClean="0"/>
              <a:t>Vyörakennemallin sovelluksia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902" y="656851"/>
            <a:ext cx="880408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Elektronien transport ominaisuudet:</a:t>
            </a:r>
          </a:p>
          <a:p>
            <a:r>
              <a:rPr lang="fi-FI" dirty="0" smtClean="0"/>
              <a:t>         -Elektronit ja aukot, kidehilan vaikutus </a:t>
            </a:r>
            <a:r>
              <a:rPr lang="fi-FI" dirty="0" smtClean="0">
                <a:sym typeface="Wingdings" panose="05000000000000000000" pitchFamily="2" charset="2"/>
              </a:rPr>
              <a:t> efektiiviset massat, sironta  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          kidevirheistä ja hilavärähtelyistä</a:t>
            </a:r>
          </a:p>
          <a:p>
            <a:r>
              <a:rPr lang="fi-FI" sz="800" dirty="0" smtClean="0">
                <a:sym typeface="Wingdings" panose="05000000000000000000" pitchFamily="2" charset="2"/>
              </a:rPr>
              <a:t> </a:t>
            </a:r>
            <a:endParaRPr lang="fi-FI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Materiaalien optiset ominaisuudet: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         -Fotonit virittävät elektroneja miehittämättömiin tiloihin</a:t>
            </a:r>
          </a:p>
          <a:p>
            <a:r>
              <a:rPr lang="fi-FI" sz="800" dirty="0" smtClean="0">
                <a:sym typeface="Wingdings" panose="05000000000000000000" pitchFamily="2" charset="2"/>
              </a:rPr>
              <a:t> </a:t>
            </a:r>
            <a:endParaRPr lang="fi-FI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Puolijohdefysiikka ja –sovellukset: 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         -</a:t>
            </a:r>
            <a:r>
              <a:rPr lang="fi-FI" dirty="0" err="1" smtClean="0">
                <a:sym typeface="Wingdings" panose="05000000000000000000" pitchFamily="2" charset="2"/>
              </a:rPr>
              <a:t>pn</a:t>
            </a:r>
            <a:r>
              <a:rPr lang="fi-FI" dirty="0" smtClean="0">
                <a:sym typeface="Wingdings" panose="05000000000000000000" pitchFamily="2" charset="2"/>
              </a:rPr>
              <a:t>-liitokset, aurinkokennot, </a:t>
            </a:r>
            <a:r>
              <a:rPr lang="fi-FI" dirty="0" err="1" smtClean="0">
                <a:sym typeface="Wingdings" panose="05000000000000000000" pitchFamily="2" charset="2"/>
              </a:rPr>
              <a:t>LEDit</a:t>
            </a:r>
            <a:r>
              <a:rPr lang="fi-FI" dirty="0" smtClean="0">
                <a:sym typeface="Wingdings" panose="05000000000000000000" pitchFamily="2" charset="2"/>
              </a:rPr>
              <a:t>, laserit…</a:t>
            </a:r>
          </a:p>
          <a:p>
            <a:r>
              <a:rPr lang="fi-FI" sz="800" dirty="0" smtClean="0">
                <a:sym typeface="Wingdings" panose="05000000000000000000" pitchFamily="2" charset="2"/>
              </a:rPr>
              <a:t> </a:t>
            </a:r>
            <a:endParaRPr lang="fi-FI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Materiaalien magneettiset ominaisuudet: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         -Magneettikentän vaikutus, spontaani magnetismi</a:t>
            </a:r>
          </a:p>
          <a:p>
            <a:r>
              <a:rPr lang="fi-FI" sz="800" dirty="0" smtClean="0">
                <a:sym typeface="Wingdings" panose="05000000000000000000" pitchFamily="2" charset="2"/>
              </a:rPr>
              <a:t> </a:t>
            </a:r>
            <a:endParaRPr lang="fi-FI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Nanorakenteet: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        -nanopartikkelit, hiilinanoputket, </a:t>
            </a:r>
            <a:r>
              <a:rPr lang="fi-FI" dirty="0" err="1" smtClean="0">
                <a:sym typeface="Wingdings" panose="05000000000000000000" pitchFamily="2" charset="2"/>
              </a:rPr>
              <a:t>grafeeni</a:t>
            </a:r>
            <a:r>
              <a:rPr lang="fi-FI" dirty="0" smtClean="0">
                <a:sym typeface="Wingdings" panose="05000000000000000000" pitchFamily="2" charset="2"/>
              </a:rPr>
              <a:t>, pinnat ja rajapinnat, kerrosrakenteet…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ym typeface="Wingdings" panose="05000000000000000000" pitchFamily="2" charset="2"/>
            </a:endParaRPr>
          </a:p>
          <a:p>
            <a:endParaRPr lang="fi-FI" dirty="0" smtClean="0">
              <a:sym typeface="Wingdings" panose="05000000000000000000" pitchFamily="2" charset="2"/>
            </a:endParaRPr>
          </a:p>
          <a:p>
            <a:r>
              <a:rPr lang="fi-FI" sz="2400" dirty="0" smtClean="0">
                <a:sym typeface="Wingdings" panose="05000000000000000000" pitchFamily="2" charset="2"/>
              </a:rPr>
              <a:t>Näistä lisää kurssissa PHYS-E0421 </a:t>
            </a:r>
            <a:r>
              <a:rPr lang="fi-FI" sz="2400" dirty="0" err="1" smtClean="0">
                <a:sym typeface="Wingdings" panose="05000000000000000000" pitchFamily="2" charset="2"/>
              </a:rPr>
              <a:t>Solid</a:t>
            </a:r>
            <a:r>
              <a:rPr lang="fi-FI" sz="2400" dirty="0" smtClean="0">
                <a:sym typeface="Wingdings" panose="05000000000000000000" pitchFamily="2" charset="2"/>
              </a:rPr>
              <a:t> State </a:t>
            </a:r>
            <a:r>
              <a:rPr lang="fi-FI" sz="2400" dirty="0" err="1" smtClean="0">
                <a:sym typeface="Wingdings" panose="05000000000000000000" pitchFamily="2" charset="2"/>
              </a:rPr>
              <a:t>Physics</a:t>
            </a:r>
            <a:endParaRPr lang="fi-FI" sz="2400" dirty="0" smtClean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 smtClean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 smtClean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4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15298" y="5699960"/>
            <a:ext cx="838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8694" y="-13946"/>
            <a:ext cx="9136684" cy="523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800" dirty="0" err="1" smtClean="0"/>
              <a:t>First-principles</a:t>
            </a:r>
            <a:r>
              <a:rPr lang="fi-FI" sz="2800" dirty="0" smtClean="0"/>
              <a:t> </a:t>
            </a:r>
            <a:r>
              <a:rPr lang="fi-FI" sz="2800" dirty="0" err="1" smtClean="0"/>
              <a:t>electronic</a:t>
            </a:r>
            <a:r>
              <a:rPr lang="fi-FI" sz="2800" dirty="0" smtClean="0"/>
              <a:t> </a:t>
            </a:r>
            <a:r>
              <a:rPr lang="fi-FI" sz="2800" dirty="0" err="1" smtClean="0"/>
              <a:t>structure</a:t>
            </a:r>
            <a:r>
              <a:rPr lang="fi-FI" sz="2800" dirty="0" smtClean="0"/>
              <a:t> </a:t>
            </a:r>
            <a:r>
              <a:rPr lang="fi-FI" sz="2800" dirty="0" err="1" smtClean="0"/>
              <a:t>calculations</a:t>
            </a:r>
            <a:r>
              <a:rPr lang="fi-FI" sz="2800" dirty="0" smtClean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100" y="805161"/>
            <a:ext cx="3074303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Tiheysfunktionaaliformalismi</a:t>
            </a:r>
          </a:p>
          <a:p>
            <a:r>
              <a:rPr lang="fi-FI" dirty="0" err="1" smtClean="0"/>
              <a:t>Kohn-Sham</a:t>
            </a:r>
            <a:r>
              <a:rPr lang="fi-FI" dirty="0" smtClean="0"/>
              <a:t> -menetelmä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3198663" y="805161"/>
            <a:ext cx="603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P. </a:t>
            </a:r>
            <a:r>
              <a:rPr lang="fi-FI" dirty="0" err="1" smtClean="0"/>
              <a:t>Hohenberg</a:t>
            </a:r>
            <a:r>
              <a:rPr lang="fi-FI" dirty="0" smtClean="0"/>
              <a:t> and W. </a:t>
            </a:r>
            <a:r>
              <a:rPr lang="fi-FI" dirty="0" err="1" smtClean="0"/>
              <a:t>Kohn</a:t>
            </a:r>
            <a:r>
              <a:rPr lang="fi-FI" dirty="0" smtClean="0"/>
              <a:t>, </a:t>
            </a:r>
            <a:r>
              <a:rPr lang="fi-FI" dirty="0" err="1" smtClean="0"/>
              <a:t>Phys</a:t>
            </a:r>
            <a:r>
              <a:rPr lang="fi-FI" dirty="0" smtClean="0"/>
              <a:t> </a:t>
            </a:r>
            <a:r>
              <a:rPr lang="fi-FI" dirty="0" err="1" smtClean="0"/>
              <a:t>Rev</a:t>
            </a:r>
            <a:r>
              <a:rPr lang="fi-FI" dirty="0" smtClean="0"/>
              <a:t>. </a:t>
            </a:r>
            <a:r>
              <a:rPr lang="fi-FI" b="1" dirty="0" smtClean="0"/>
              <a:t>136</a:t>
            </a:r>
            <a:r>
              <a:rPr lang="fi-FI" dirty="0" smtClean="0"/>
              <a:t>, B864 (1964).</a:t>
            </a:r>
          </a:p>
          <a:p>
            <a:r>
              <a:rPr lang="fi-FI" dirty="0" smtClean="0"/>
              <a:t>W. </a:t>
            </a:r>
            <a:r>
              <a:rPr lang="fi-FI" dirty="0" err="1" smtClean="0"/>
              <a:t>Kohn</a:t>
            </a:r>
            <a:r>
              <a:rPr lang="fi-FI" dirty="0" smtClean="0"/>
              <a:t> and L </a:t>
            </a:r>
            <a:r>
              <a:rPr lang="fi-FI" dirty="0" err="1" smtClean="0"/>
              <a:t>Sham</a:t>
            </a:r>
            <a:r>
              <a:rPr lang="fi-FI" dirty="0" smtClean="0"/>
              <a:t>, </a:t>
            </a:r>
            <a:r>
              <a:rPr lang="fi-FI" dirty="0" err="1" smtClean="0"/>
              <a:t>Phys</a:t>
            </a:r>
            <a:r>
              <a:rPr lang="fi-FI" dirty="0" smtClean="0"/>
              <a:t>. </a:t>
            </a:r>
            <a:r>
              <a:rPr lang="fi-FI" dirty="0" err="1" smtClean="0"/>
              <a:t>Rev</a:t>
            </a:r>
            <a:r>
              <a:rPr lang="fi-FI" dirty="0" smtClean="0"/>
              <a:t>. </a:t>
            </a:r>
            <a:r>
              <a:rPr lang="fi-FI" b="1" dirty="0" smtClean="0"/>
              <a:t>140</a:t>
            </a:r>
            <a:r>
              <a:rPr lang="fi-FI" dirty="0" smtClean="0"/>
              <a:t>, A1133 (1965).</a:t>
            </a:r>
            <a:endParaRPr lang="fi-FI" dirty="0"/>
          </a:p>
        </p:txBody>
      </p:sp>
      <p:grpSp>
        <p:nvGrpSpPr>
          <p:cNvPr id="24" name="Group 23"/>
          <p:cNvGrpSpPr/>
          <p:nvPr/>
        </p:nvGrpSpPr>
        <p:grpSpPr>
          <a:xfrm>
            <a:off x="548640" y="2738121"/>
            <a:ext cx="7683336" cy="2543483"/>
            <a:chOff x="548640" y="2738121"/>
            <a:chExt cx="7683336" cy="2543483"/>
          </a:xfrm>
        </p:grpSpPr>
        <p:grpSp>
          <p:nvGrpSpPr>
            <p:cNvPr id="19" name="Group 18"/>
            <p:cNvGrpSpPr/>
            <p:nvPr/>
          </p:nvGrpSpPr>
          <p:grpSpPr>
            <a:xfrm>
              <a:off x="548640" y="2738121"/>
              <a:ext cx="3332075" cy="1496234"/>
              <a:chOff x="1543507" y="2738121"/>
              <a:chExt cx="3332075" cy="1496234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1543507" y="2738121"/>
                <a:ext cx="863194" cy="568349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2537960" y="3386938"/>
                <a:ext cx="892628" cy="688717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3087014" y="3545639"/>
                <a:ext cx="1788568" cy="50305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2779776" y="2810635"/>
                <a:ext cx="1203178" cy="142372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572000" y="4912272"/>
              <a:ext cx="3659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Itseytyvä</a:t>
              </a:r>
              <a:r>
                <a:rPr lang="fi-FI" dirty="0" smtClean="0"/>
                <a:t> (</a:t>
              </a:r>
              <a:r>
                <a:rPr lang="fi-FI" dirty="0" err="1" smtClean="0"/>
                <a:t>self-consistent</a:t>
              </a:r>
              <a:r>
                <a:rPr lang="fi-FI" dirty="0" smtClean="0"/>
                <a:t>) ratkaisu</a:t>
              </a:r>
              <a:endParaRPr lang="fi-FI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2035" y="1600098"/>
            <a:ext cx="8904928" cy="3121381"/>
            <a:chOff x="212035" y="1600098"/>
            <a:chExt cx="8904928" cy="3121381"/>
          </a:xfrm>
        </p:grpSpPr>
        <p:sp>
          <p:nvSpPr>
            <p:cNvPr id="20" name="TextBox 19"/>
            <p:cNvSpPr txBox="1"/>
            <p:nvPr/>
          </p:nvSpPr>
          <p:spPr>
            <a:xfrm>
              <a:off x="4599036" y="2925273"/>
              <a:ext cx="45179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Efektiivinen potentiaali =</a:t>
              </a:r>
            </a:p>
            <a:p>
              <a:r>
                <a:rPr lang="fi-FI" dirty="0" smtClean="0"/>
                <a:t>Ulkoinen p. + </a:t>
              </a:r>
              <a:r>
                <a:rPr lang="fi-FI" dirty="0" err="1" smtClean="0"/>
                <a:t>el</a:t>
              </a:r>
              <a:r>
                <a:rPr lang="fi-FI" dirty="0" smtClean="0"/>
                <a:t>. Repulsio + vaihto- ja korrelaatio p. (loput </a:t>
              </a:r>
              <a:r>
                <a:rPr lang="fi-FI" dirty="0" err="1" smtClean="0"/>
                <a:t>el-el</a:t>
              </a:r>
              <a:r>
                <a:rPr lang="fi-FI" dirty="0" smtClean="0"/>
                <a:t> vuorovaikutukset)</a:t>
              </a:r>
              <a:endParaRPr lang="fi-FI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57148" y="4234355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Elektronitiheys</a:t>
              </a:r>
              <a:endParaRPr lang="fi-FI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06298" y="2404259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Yksielektronitilat</a:t>
              </a:r>
              <a:endParaRPr lang="fi-FI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12035" y="1600098"/>
              <a:ext cx="4172222" cy="3121381"/>
              <a:chOff x="212035" y="1600098"/>
              <a:chExt cx="4172222" cy="3121381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1783212"/>
                  </p:ext>
                </p:extLst>
              </p:nvPr>
            </p:nvGraphicFramePr>
            <p:xfrm>
              <a:off x="266282" y="2240217"/>
              <a:ext cx="4117975" cy="2481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728" name="Equation" r:id="rId3" imgW="2844720" imgH="1714320" progId="Equation.DSMT4">
                      <p:embed/>
                    </p:oleObj>
                  </mc:Choice>
                  <mc:Fallback>
                    <p:oleObj name="Equation" r:id="rId3" imgW="2844720" imgH="1714320" progId="Equation.DSMT4">
                      <p:embed/>
                      <p:pic>
                        <p:nvPicPr>
                          <p:cNvPr id="26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282" y="2240217"/>
                            <a:ext cx="4117975" cy="2481262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212035" y="1870885"/>
                <a:ext cx="222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/>
                  <a:t>Kohn-Sham</a:t>
                </a:r>
                <a:r>
                  <a:rPr lang="fi-FI" dirty="0"/>
                  <a:t> </a:t>
                </a:r>
                <a:r>
                  <a:rPr lang="fi-FI" dirty="0" smtClean="0"/>
                  <a:t>-yhtälöt</a:t>
                </a:r>
                <a:endParaRPr lang="fi-FI" dirty="0"/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10800000" flipH="1">
                <a:off x="358694" y="1600098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95100" y="5269965"/>
            <a:ext cx="4325094" cy="903727"/>
            <a:chOff x="95100" y="5269965"/>
            <a:chExt cx="4325094" cy="903727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186290"/>
                </p:ext>
              </p:extLst>
            </p:nvPr>
          </p:nvGraphicFramePr>
          <p:xfrm>
            <a:off x="274680" y="5815000"/>
            <a:ext cx="1268413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29" name="Equation" r:id="rId5" imgW="876240" imgH="228600" progId="Equation.DSMT4">
                    <p:embed/>
                  </p:oleObj>
                </mc:Choice>
                <mc:Fallback>
                  <p:oleObj name="Equation" r:id="rId5" imgW="876240" imgH="2286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680" y="5815000"/>
                          <a:ext cx="1268413" cy="3302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95100" y="5425854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Kokonaisenergia</a:t>
              </a:r>
              <a:endParaRPr lang="fi-FI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32251" y="5804360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Funktionaali </a:t>
              </a:r>
              <a:r>
                <a:rPr lang="fi-FI" dirty="0" err="1" smtClean="0"/>
                <a:t>el.tiheydestä</a:t>
              </a:r>
              <a:endParaRPr lang="fi-FI" dirty="0"/>
            </a:p>
          </p:txBody>
        </p:sp>
        <p:sp>
          <p:nvSpPr>
            <p:cNvPr id="31" name="Right Arrow 30"/>
            <p:cNvSpPr/>
            <p:nvPr/>
          </p:nvSpPr>
          <p:spPr>
            <a:xfrm rot="10800000" flipH="1">
              <a:off x="266282" y="5269965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73286" y="39787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(ei tenttiasiaa)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1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7240" y="52160"/>
            <a:ext cx="8675826" cy="5237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800" dirty="0" err="1" smtClean="0"/>
              <a:t>First-principles</a:t>
            </a:r>
            <a:r>
              <a:rPr lang="fi-FI" sz="2800" dirty="0" smtClean="0"/>
              <a:t> </a:t>
            </a:r>
            <a:r>
              <a:rPr lang="fi-FI" sz="2800" dirty="0" err="1" smtClean="0"/>
              <a:t>electronic</a:t>
            </a:r>
            <a:r>
              <a:rPr lang="fi-FI" sz="2800" dirty="0" smtClean="0"/>
              <a:t> </a:t>
            </a:r>
            <a:r>
              <a:rPr lang="fi-FI" sz="2800" dirty="0" err="1" smtClean="0"/>
              <a:t>structure</a:t>
            </a:r>
            <a:r>
              <a:rPr lang="fi-FI" sz="2800" dirty="0" smtClean="0"/>
              <a:t> </a:t>
            </a:r>
            <a:r>
              <a:rPr lang="fi-FI" sz="2800" dirty="0" err="1" smtClean="0"/>
              <a:t>calculations</a:t>
            </a:r>
            <a:r>
              <a:rPr lang="fi-FI" sz="2800" dirty="0" smtClean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830" y="1506929"/>
            <a:ext cx="222368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err="1" smtClean="0"/>
              <a:t>Kohn-Sham</a:t>
            </a:r>
            <a:r>
              <a:rPr lang="fi-FI" dirty="0"/>
              <a:t> </a:t>
            </a:r>
            <a:r>
              <a:rPr lang="fi-FI" dirty="0" smtClean="0"/>
              <a:t>-yhtälöt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204830" y="2245765"/>
            <a:ext cx="2618841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Ulkoinen potentiaali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 Ytimet (ionit), sähkö- ja magneettikentät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204830" y="3585551"/>
            <a:ext cx="254428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Numeerinen ohjelmisto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204830" y="4286706"/>
            <a:ext cx="173637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Supertietokone</a:t>
            </a:r>
            <a:endParaRPr lang="fi-FI" dirty="0"/>
          </a:p>
        </p:txBody>
      </p:sp>
      <p:sp>
        <p:nvSpPr>
          <p:cNvPr id="23" name="Right Brace 22"/>
          <p:cNvSpPr/>
          <p:nvPr/>
        </p:nvSpPr>
        <p:spPr>
          <a:xfrm>
            <a:off x="2793006" y="1367942"/>
            <a:ext cx="220855" cy="344545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5" name="Group 24"/>
          <p:cNvGrpSpPr/>
          <p:nvPr/>
        </p:nvGrpSpPr>
        <p:grpSpPr>
          <a:xfrm>
            <a:off x="3028344" y="1367941"/>
            <a:ext cx="5998612" cy="3445459"/>
            <a:chOff x="3028344" y="936345"/>
            <a:chExt cx="5998612" cy="3445459"/>
          </a:xfrm>
        </p:grpSpPr>
        <p:sp>
          <p:nvSpPr>
            <p:cNvPr id="10" name="TextBox 9"/>
            <p:cNvSpPr txBox="1"/>
            <p:nvPr/>
          </p:nvSpPr>
          <p:spPr>
            <a:xfrm>
              <a:off x="3657019" y="2011145"/>
              <a:ext cx="5026122" cy="92333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Elektronirakenteet esim. </a:t>
              </a:r>
              <a:r>
                <a:rPr lang="fi-FI" i="1" dirty="0" smtClean="0"/>
                <a:t>E</a:t>
              </a:r>
              <a:r>
                <a:rPr lang="fi-FI" dirty="0" smtClean="0"/>
                <a:t>(</a:t>
              </a:r>
              <a:r>
                <a:rPr lang="fi-FI" b="1" dirty="0" smtClean="0"/>
                <a:t>k</a:t>
              </a:r>
              <a:r>
                <a:rPr lang="fi-FI" dirty="0" smtClean="0"/>
                <a:t>), virittyneet tilat ml. </a:t>
              </a:r>
              <a:r>
                <a:rPr lang="fi-FI" dirty="0"/>
                <a:t>k</a:t>
              </a:r>
              <a:r>
                <a:rPr lang="fi-FI" dirty="0" smtClean="0"/>
                <a:t>ollektiiviset viritykset, elektronien dynamiikka (transport- ja injektio-ominaisuudet)</a:t>
              </a:r>
              <a:endParaRPr lang="fi-FI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019" y="3493067"/>
              <a:ext cx="5369937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Ionirakenteet ja niiden dynamiikka ml. </a:t>
              </a:r>
              <a:r>
                <a:rPr lang="fi-FI" dirty="0" err="1"/>
                <a:t>f</a:t>
              </a:r>
              <a:r>
                <a:rPr lang="fi-FI" dirty="0" err="1" smtClean="0"/>
                <a:t>ononispektrit</a:t>
              </a:r>
              <a:r>
                <a:rPr lang="fi-FI" dirty="0" smtClean="0"/>
                <a:t>, ionien diffuusio, kemialliset reaktiot </a:t>
              </a:r>
              <a:endParaRPr lang="fi-FI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451169" y="2975439"/>
              <a:ext cx="290189" cy="468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657019" y="1205994"/>
              <a:ext cx="5318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Systeemeille: erilaiset materiaalit ja niistä tehdyt rakenteet, koko 10</a:t>
              </a:r>
              <a:r>
                <a:rPr lang="fi-FI" baseline="30000" dirty="0" smtClean="0"/>
                <a:t>2</a:t>
              </a:r>
              <a:r>
                <a:rPr lang="fi-FI" dirty="0" smtClean="0"/>
                <a:t> … 10</a:t>
              </a:r>
              <a:r>
                <a:rPr lang="fi-FI" baseline="30000" dirty="0" smtClean="0"/>
                <a:t>3</a:t>
              </a:r>
              <a:r>
                <a:rPr lang="fi-FI" dirty="0" smtClean="0"/>
                <a:t> atomia superkopissa.</a:t>
              </a:r>
              <a:endParaRPr lang="fi-FI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628066" y="2978366"/>
              <a:ext cx="302875" cy="44475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94924" y="3024526"/>
              <a:ext cx="3942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(Dynaamisessa) vuorovaikutuksessa</a:t>
              </a:r>
              <a:endParaRPr lang="fi-FI" dirty="0"/>
            </a:p>
          </p:txBody>
        </p:sp>
        <p:sp>
          <p:nvSpPr>
            <p:cNvPr id="22" name="Right Arrow 21"/>
            <p:cNvSpPr/>
            <p:nvPr/>
          </p:nvSpPr>
          <p:spPr>
            <a:xfrm rot="10800000" flipH="1">
              <a:off x="3028344" y="240593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Brace 23"/>
            <p:cNvSpPr/>
            <p:nvPr/>
          </p:nvSpPr>
          <p:spPr>
            <a:xfrm flipH="1">
              <a:off x="3399589" y="936345"/>
              <a:ext cx="220855" cy="3445459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858000" y="49913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(ei tenttiasiaa)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67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64" y="1780437"/>
            <a:ext cx="8072837" cy="1332000"/>
          </a:xfrm>
        </p:spPr>
        <p:txBody>
          <a:bodyPr/>
          <a:lstStyle/>
          <a:p>
            <a:r>
              <a:rPr lang="fi-FI" dirty="0" smtClean="0"/>
              <a:t>Tiukan sidoksen </a:t>
            </a:r>
            <a:r>
              <a:rPr lang="fi-FI" dirty="0" err="1" smtClean="0"/>
              <a:t>aproksimaatio</a:t>
            </a:r>
            <a:r>
              <a:rPr lang="fi-FI" dirty="0" smtClean="0"/>
              <a:t> vs. Melkein vapaiden elektronien malli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636071" y="1172980"/>
            <a:ext cx="3581400" cy="6558697"/>
            <a:chOff x="5636071" y="1172980"/>
            <a:chExt cx="3581400" cy="6558697"/>
          </a:xfrm>
        </p:grpSpPr>
        <p:grpSp>
          <p:nvGrpSpPr>
            <p:cNvPr id="21" name="Group 20"/>
            <p:cNvGrpSpPr/>
            <p:nvPr/>
          </p:nvGrpSpPr>
          <p:grpSpPr>
            <a:xfrm>
              <a:off x="5636071" y="2721527"/>
              <a:ext cx="3581400" cy="5010150"/>
              <a:chOff x="5611945" y="1059970"/>
              <a:chExt cx="3581400" cy="501015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1945" y="1059970"/>
                <a:ext cx="3581400" cy="501015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5691226" y="4304980"/>
                <a:ext cx="3452774" cy="16700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794354" y="1172980"/>
              <a:ext cx="646331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NFE</a:t>
              </a: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28261" y="5607508"/>
            <a:ext cx="8852074" cy="1060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2050236" y="6668212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60427" y="-27527"/>
            <a:ext cx="8872847" cy="5863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dirty="0" smtClean="0"/>
              <a:t>Monoatominen tiukan sidoksen vs. melkein vapaiden elektronien malli</a:t>
            </a:r>
            <a:endParaRPr lang="fi-FI" dirty="0"/>
          </a:p>
        </p:txBody>
      </p:sp>
      <p:grpSp>
        <p:nvGrpSpPr>
          <p:cNvPr id="32" name="Group 31"/>
          <p:cNvGrpSpPr/>
          <p:nvPr/>
        </p:nvGrpSpPr>
        <p:grpSpPr>
          <a:xfrm>
            <a:off x="-16798" y="1273213"/>
            <a:ext cx="4008887" cy="3988340"/>
            <a:chOff x="-16798" y="1273213"/>
            <a:chExt cx="4008887" cy="3988340"/>
          </a:xfrm>
        </p:grpSpPr>
        <p:grpSp>
          <p:nvGrpSpPr>
            <p:cNvPr id="24" name="Group 23"/>
            <p:cNvGrpSpPr/>
            <p:nvPr/>
          </p:nvGrpSpPr>
          <p:grpSpPr>
            <a:xfrm>
              <a:off x="-16798" y="1576309"/>
              <a:ext cx="3771900" cy="3685244"/>
              <a:chOff x="5155576" y="1607109"/>
              <a:chExt cx="3771900" cy="368524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5576" y="1607109"/>
                <a:ext cx="3771900" cy="321945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879640" y="4923021"/>
                <a:ext cx="2351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 </a:t>
                </a:r>
                <a:r>
                  <a:rPr lang="en-US" dirty="0" err="1" smtClean="0"/>
                  <a:t>Brillouin’n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vyöhyke</a:t>
                </a:r>
                <a:endParaRPr lang="en-US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5494149" y="4854746"/>
                <a:ext cx="312290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887252"/>
                </p:ext>
              </p:extLst>
            </p:nvPr>
          </p:nvGraphicFramePr>
          <p:xfrm>
            <a:off x="2298227" y="1641178"/>
            <a:ext cx="1693862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50" name="Equation" r:id="rId5" imgW="1180800" imgH="228600" progId="Equation.3">
                    <p:embed/>
                  </p:oleObj>
                </mc:Choice>
                <mc:Fallback>
                  <p:oleObj name="Equation" r:id="rId5" imgW="1180800" imgH="228600" progId="Equation.3">
                    <p:embed/>
                    <p:pic>
                      <p:nvPicPr>
                        <p:cNvPr id="61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8227" y="1641178"/>
                          <a:ext cx="1693862" cy="3286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806946" y="1273213"/>
              <a:ext cx="633507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TBA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08085" y="975372"/>
            <a:ext cx="3223959" cy="369332"/>
            <a:chOff x="2908085" y="975372"/>
            <a:chExt cx="3223959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2908085" y="975372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Elektronien energiavyöt   </a:t>
              </a:r>
              <a:r>
                <a:rPr lang="fi-FI" i="1" dirty="0" smtClean="0"/>
                <a:t>E</a:t>
              </a:r>
              <a:r>
                <a:rPr lang="fi-FI" dirty="0" smtClean="0"/>
                <a:t>(</a:t>
              </a:r>
              <a:r>
                <a:rPr lang="fi-FI" b="1" dirty="0" smtClean="0"/>
                <a:t>k</a:t>
              </a:r>
              <a:r>
                <a:rPr lang="fi-FI" dirty="0" smtClean="0"/>
                <a:t>)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960714" y="1327246"/>
              <a:ext cx="3083035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949307" y="1436152"/>
            <a:ext cx="5286319" cy="2151339"/>
            <a:chOff x="3949307" y="1436152"/>
            <a:chExt cx="5286319" cy="2151339"/>
          </a:xfrm>
        </p:grpSpPr>
        <p:grpSp>
          <p:nvGrpSpPr>
            <p:cNvPr id="11" name="Group 10"/>
            <p:cNvGrpSpPr/>
            <p:nvPr/>
          </p:nvGrpSpPr>
          <p:grpSpPr>
            <a:xfrm>
              <a:off x="5229704" y="1436152"/>
              <a:ext cx="4005922" cy="1258629"/>
              <a:chOff x="296785" y="460168"/>
              <a:chExt cx="4005922" cy="1258629"/>
            </a:xfrm>
          </p:grpSpPr>
          <p:graphicFrame>
            <p:nvGraphicFramePr>
              <p:cNvPr id="1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9829451"/>
                  </p:ext>
                </p:extLst>
              </p:nvPr>
            </p:nvGraphicFramePr>
            <p:xfrm>
              <a:off x="397008" y="1158409"/>
              <a:ext cx="3608387" cy="560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051" name="Equation" r:id="rId7" imgW="1968480" imgH="304560" progId="Equation.DSMT4">
                      <p:embed/>
                    </p:oleObj>
                  </mc:Choice>
                  <mc:Fallback>
                    <p:oleObj name="Equation" r:id="rId7" imgW="1968480" imgH="304560" progId="Equation.DSMT4">
                      <p:embed/>
                      <p:pic>
                        <p:nvPicPr>
                          <p:cNvPr id="8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008" y="1158409"/>
                            <a:ext cx="3608387" cy="5603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296785" y="780555"/>
                <a:ext cx="2813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Kaukana </a:t>
                </a:r>
                <a:r>
                  <a:rPr lang="fi-FI" dirty="0" err="1" smtClean="0"/>
                  <a:t>Braggin</a:t>
                </a:r>
                <a:r>
                  <a:rPr lang="fi-FI" dirty="0" smtClean="0"/>
                  <a:t> tasoista</a:t>
                </a:r>
                <a:endParaRPr lang="fi-FI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72016" y="460168"/>
                <a:ext cx="1530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Valittu </a:t>
                </a:r>
                <a:r>
                  <a:rPr lang="fi-FI" i="1" dirty="0" smtClean="0"/>
                  <a:t>V</a:t>
                </a:r>
                <a:r>
                  <a:rPr lang="fi-FI" baseline="-25000" dirty="0" smtClean="0"/>
                  <a:t>0</a:t>
                </a:r>
                <a:r>
                  <a:rPr lang="fi-FI" dirty="0" smtClean="0"/>
                  <a:t> =0</a:t>
                </a:r>
                <a:endParaRPr lang="fi-FI" dirty="0"/>
              </a:p>
            </p:txBody>
          </p:sp>
          <p:cxnSp>
            <p:nvCxnSpPr>
              <p:cNvPr id="15" name="Straight Arrow Connector 14"/>
              <p:cNvCxnSpPr>
                <a:stCxn id="14" idx="2"/>
              </p:cNvCxnSpPr>
              <p:nvPr/>
            </p:nvCxnSpPr>
            <p:spPr>
              <a:xfrm flipH="1">
                <a:off x="3240635" y="829500"/>
                <a:ext cx="296727" cy="5444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3949307" y="2237414"/>
              <a:ext cx="1549628" cy="1350077"/>
              <a:chOff x="3879635" y="2202578"/>
              <a:chExt cx="1549628" cy="135007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879635" y="2202578"/>
                <a:ext cx="11864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Vrt. k = 0 </a:t>
                </a:r>
              </a:p>
              <a:p>
                <a:r>
                  <a:rPr lang="fi-FI" dirty="0" smtClean="0"/>
                  <a:t>-alueita</a:t>
                </a:r>
                <a:endParaRPr lang="en-US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H="1">
                <a:off x="4004132" y="2806703"/>
                <a:ext cx="490751" cy="4554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4621661" y="2867760"/>
                <a:ext cx="807602" cy="6848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781670" y="5541974"/>
            <a:ext cx="6316663" cy="1193184"/>
            <a:chOff x="2584312" y="5452680"/>
            <a:chExt cx="6316663" cy="1193184"/>
          </a:xfrm>
        </p:grpSpPr>
        <p:graphicFrame>
          <p:nvGraphicFramePr>
            <p:cNvPr id="1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699378"/>
                </p:ext>
              </p:extLst>
            </p:nvPr>
          </p:nvGraphicFramePr>
          <p:xfrm>
            <a:off x="2584312" y="5863227"/>
            <a:ext cx="6316663" cy="782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52" name="Equation" r:id="rId9" imgW="3657600" imgH="457200" progId="Equation.DSMT4">
                    <p:embed/>
                  </p:oleObj>
                </mc:Choice>
                <mc:Fallback>
                  <p:oleObj name="Equation" r:id="rId9" imgW="3657600" imgH="457200" progId="Equation.DSMT4">
                    <p:embed/>
                    <p:pic>
                      <p:nvPicPr>
                        <p:cNvPr id="1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4312" y="5863227"/>
                          <a:ext cx="6316663" cy="78263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590852" y="5452680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Yleinen tapaus</a:t>
              </a:r>
              <a:endParaRPr lang="fi-FI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497000" y="2473014"/>
            <a:ext cx="2904443" cy="2832364"/>
            <a:chOff x="3497000" y="2473014"/>
            <a:chExt cx="2904443" cy="2832364"/>
          </a:xfrm>
        </p:grpSpPr>
        <p:grpSp>
          <p:nvGrpSpPr>
            <p:cNvPr id="7" name="Group 6"/>
            <p:cNvGrpSpPr/>
            <p:nvPr/>
          </p:nvGrpSpPr>
          <p:grpSpPr>
            <a:xfrm>
              <a:off x="3666008" y="4198500"/>
              <a:ext cx="2117094" cy="1106878"/>
              <a:chOff x="4774383" y="2157107"/>
              <a:chExt cx="2117094" cy="1106878"/>
            </a:xfrm>
          </p:grpSpPr>
          <p:graphicFrame>
            <p:nvGraphicFramePr>
              <p:cNvPr id="1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798816"/>
                  </p:ext>
                </p:extLst>
              </p:nvPr>
            </p:nvGraphicFramePr>
            <p:xfrm>
              <a:off x="4869002" y="2787735"/>
              <a:ext cx="2022475" cy="476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053" name="Equation" r:id="rId11" imgW="1180800" imgH="279360" progId="Equation.DSMT4">
                      <p:embed/>
                    </p:oleObj>
                  </mc:Choice>
                  <mc:Fallback>
                    <p:oleObj name="Equation" r:id="rId11" imgW="1180800" imgH="279360" progId="Equation.DSMT4">
                      <p:embed/>
                      <p:pic>
                        <p:nvPicPr>
                          <p:cNvPr id="7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69002" y="2787735"/>
                            <a:ext cx="2022475" cy="47625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TextBox 16"/>
              <p:cNvSpPr txBox="1"/>
              <p:nvPr/>
            </p:nvSpPr>
            <p:spPr>
              <a:xfrm>
                <a:off x="4774383" y="2157107"/>
                <a:ext cx="20506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err="1" smtClean="0"/>
                  <a:t>Braggin</a:t>
                </a:r>
                <a:r>
                  <a:rPr lang="fi-FI" dirty="0" smtClean="0"/>
                  <a:t> tasoilla energia-aukot</a:t>
                </a:r>
                <a:endParaRPr lang="fi-FI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497000" y="2473014"/>
              <a:ext cx="2904443" cy="2356114"/>
              <a:chOff x="3497000" y="2473014"/>
              <a:chExt cx="2904443" cy="2356114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4029558" y="3523432"/>
                <a:ext cx="13003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Vrt. k = </a:t>
                </a:r>
                <a:r>
                  <a:rPr lang="fi-FI" i="1" dirty="0" smtClean="0">
                    <a:latin typeface="Symbol" panose="05050102010706020507" pitchFamily="18" charset="2"/>
                  </a:rPr>
                  <a:t>p</a:t>
                </a:r>
                <a:r>
                  <a:rPr lang="fi-FI" dirty="0" smtClean="0"/>
                  <a:t>/a </a:t>
                </a:r>
              </a:p>
              <a:p>
                <a:r>
                  <a:rPr lang="fi-FI" dirty="0" smtClean="0"/>
                  <a:t>-alueita</a:t>
                </a:r>
                <a:endParaRPr lang="en-US" dirty="0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095134" y="4052119"/>
                <a:ext cx="1306309" cy="7770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3497000" y="2473014"/>
                <a:ext cx="508471" cy="108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660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95309" y="5582979"/>
            <a:ext cx="9254891" cy="1060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2688031" y="3855456"/>
            <a:ext cx="10749559" cy="2624316"/>
            <a:chOff x="2688031" y="3855456"/>
            <a:chExt cx="10749559" cy="2624316"/>
          </a:xfrm>
        </p:grpSpPr>
        <p:grpSp>
          <p:nvGrpSpPr>
            <p:cNvPr id="84" name="Group 83"/>
            <p:cNvGrpSpPr/>
            <p:nvPr/>
          </p:nvGrpSpPr>
          <p:grpSpPr>
            <a:xfrm>
              <a:off x="2688031" y="3855456"/>
              <a:ext cx="10749559" cy="2624316"/>
              <a:chOff x="2688031" y="3855456"/>
              <a:chExt cx="10749559" cy="2624316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688031" y="3855456"/>
                <a:ext cx="10749559" cy="2624316"/>
                <a:chOff x="2688031" y="3855456"/>
                <a:chExt cx="10749559" cy="2624316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6304928" y="5723369"/>
                  <a:ext cx="172614" cy="18039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up 80"/>
                <p:cNvGrpSpPr/>
                <p:nvPr/>
              </p:nvGrpSpPr>
              <p:grpSpPr>
                <a:xfrm>
                  <a:off x="2688031" y="3855456"/>
                  <a:ext cx="10749559" cy="2624316"/>
                  <a:chOff x="2688031" y="3855456"/>
                  <a:chExt cx="10749559" cy="2624316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2688031" y="3855456"/>
                    <a:ext cx="10749559" cy="2524119"/>
                    <a:chOff x="2688031" y="3855456"/>
                    <a:chExt cx="10749559" cy="2524119"/>
                  </a:xfrm>
                </p:grpSpPr>
                <p:graphicFrame>
                  <p:nvGraphicFramePr>
                    <p:cNvPr id="14" name="Object 1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059822242"/>
                        </p:ext>
                      </p:extLst>
                    </p:nvPr>
                  </p:nvGraphicFramePr>
                  <p:xfrm>
                    <a:off x="3236315" y="3863763"/>
                    <a:ext cx="10201275" cy="25158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40077" name="Graph" r:id="rId3" imgW="3920760" imgH="3000960" progId="Origin95.Graph">
                            <p:embed/>
                          </p:oleObj>
                        </mc:Choice>
                        <mc:Fallback>
                          <p:oleObj name="Graph" r:id="rId3" imgW="3920760" imgH="3000960" progId="Origin95.Graph">
                            <p:embed/>
                            <p:pic>
                              <p:nvPicPr>
                                <p:cNvPr id="2" name="Object 1"/>
                                <p:cNvPicPr/>
                                <p:nvPr/>
                              </p:nvPicPr>
                              <p:blipFill>
                                <a:blip r:embed="rId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236315" y="3863763"/>
                                  <a:ext cx="10201275" cy="2515812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2688031" y="3927807"/>
                      <a:ext cx="2821911" cy="2446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i-FI" dirty="0" smtClean="0"/>
                        <a:t>0</a:t>
                      </a:r>
                      <a:endParaRPr lang="fi-FI" dirty="0"/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7870331" y="3855456"/>
                      <a:ext cx="5025214" cy="2446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 dirty="0"/>
                    </a:p>
                  </p:txBody>
                </p:sp>
              </p:grpSp>
              <p:sp>
                <p:nvSpPr>
                  <p:cNvPr id="19" name="Rectangle 18"/>
                  <p:cNvSpPr/>
                  <p:nvPr/>
                </p:nvSpPr>
                <p:spPr>
                  <a:xfrm>
                    <a:off x="4736807" y="5898041"/>
                    <a:ext cx="4952349" cy="5817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i-FI" dirty="0" smtClean="0"/>
                      <a:t>0</a:t>
                    </a:r>
                    <a:endParaRPr lang="fi-FI" dirty="0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5512413" y="5032181"/>
                  <a:ext cx="2195902" cy="64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1797326"/>
                    </p:ext>
                  </p:extLst>
                </p:nvPr>
              </p:nvGraphicFramePr>
              <p:xfrm>
                <a:off x="5970778" y="5889992"/>
                <a:ext cx="522129" cy="4348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0078" name="Equation" r:id="rId5" imgW="304560" imgH="253800" progId="Equation.DSMT4">
                        <p:embed/>
                      </p:oleObj>
                    </mc:Choice>
                    <mc:Fallback>
                      <p:oleObj name="Equation" r:id="rId5" imgW="304560" imgH="253800" progId="Equation.DSMT4">
                        <p:embed/>
                        <p:pic>
                          <p:nvPicPr>
                            <p:cNvPr id="31" name="Object 30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70778" y="5889992"/>
                              <a:ext cx="522129" cy="434817"/>
                            </a:xfrm>
                            <a:prstGeom prst="rect">
                              <a:avLst/>
                            </a:prstGeom>
                            <a:ln w="2857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6" name="Group 55"/>
              <p:cNvGrpSpPr/>
              <p:nvPr/>
            </p:nvGrpSpPr>
            <p:grpSpPr>
              <a:xfrm>
                <a:off x="5714300" y="5345170"/>
                <a:ext cx="1900693" cy="384138"/>
                <a:chOff x="851218" y="6379152"/>
                <a:chExt cx="1900693" cy="384138"/>
              </a:xfrm>
              <a:noFill/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851218" y="6393743"/>
                  <a:ext cx="188563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flipH="1">
                  <a:off x="1605165" y="6393958"/>
                  <a:ext cx="214925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smtClean="0"/>
                    <a:t>a</a:t>
                  </a:r>
                  <a:endParaRPr lang="en-US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 flipH="1">
                  <a:off x="2260689" y="6379152"/>
                  <a:ext cx="491222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smtClean="0"/>
                    <a:t>2a</a:t>
                  </a:r>
                  <a:endParaRPr lang="en-US" dirty="0"/>
                </a:p>
              </p:txBody>
            </p:sp>
          </p:grp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7842136"/>
                  </p:ext>
                </p:extLst>
              </p:nvPr>
            </p:nvGraphicFramePr>
            <p:xfrm>
              <a:off x="6075253" y="3920780"/>
              <a:ext cx="522129" cy="434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079" name="Equation" r:id="rId7" imgW="304560" imgH="253800" progId="Equation.DSMT4">
                      <p:embed/>
                    </p:oleObj>
                  </mc:Choice>
                  <mc:Fallback>
                    <p:oleObj name="Equation" r:id="rId7" imgW="304560" imgH="253800" progId="Equation.DSMT4">
                      <p:embed/>
                      <p:pic>
                        <p:nvPicPr>
                          <p:cNvPr id="7" name="Object 6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6075253" y="3920780"/>
                            <a:ext cx="522129" cy="434816"/>
                          </a:xfrm>
                          <a:prstGeom prst="rect">
                            <a:avLst/>
                          </a:prstGeom>
                          <a:ln w="2857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Oval 20"/>
              <p:cNvSpPr/>
              <p:nvPr/>
            </p:nvSpPr>
            <p:spPr>
              <a:xfrm>
                <a:off x="5808656" y="4968289"/>
                <a:ext cx="133848" cy="1179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555616" y="4968288"/>
                <a:ext cx="133848" cy="1179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80273" y="4968287"/>
                <a:ext cx="133848" cy="1179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>
              <a:off x="6298078" y="4375363"/>
              <a:ext cx="399023" cy="3290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420547" y="1938710"/>
            <a:ext cx="1537200" cy="3816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157647" y="6145200"/>
            <a:ext cx="1702800" cy="381600"/>
          </a:xfr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4588564" y="6649858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490167" y="9441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Aikariippuvat aaltofunktiot</a:t>
            </a:r>
            <a:endParaRPr lang="fi-FI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350843"/>
              </p:ext>
            </p:extLst>
          </p:nvPr>
        </p:nvGraphicFramePr>
        <p:xfrm>
          <a:off x="2794000" y="1366838"/>
          <a:ext cx="22082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80" name="Equation" r:id="rId9" imgW="1155600" imgH="253800" progId="Equation.DSMT4">
                  <p:embed/>
                </p:oleObj>
              </mc:Choice>
              <mc:Fallback>
                <p:oleObj name="Equation" r:id="rId9" imgW="11556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366838"/>
                        <a:ext cx="2208213" cy="4857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933192" y="6440622"/>
            <a:ext cx="306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Vrt. Simon 16.3 alin kappale</a:t>
            </a:r>
            <a:endParaRPr lang="fi-FI" dirty="0"/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271153" y="-27577"/>
            <a:ext cx="8872847" cy="5863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dirty="0" smtClean="0"/>
              <a:t>Monoatominen tiukan sidoksen vs. melkein vapaiden elektronien malli</a:t>
            </a:r>
            <a:endParaRPr lang="fi-FI" dirty="0"/>
          </a:p>
        </p:txBody>
      </p:sp>
      <p:grpSp>
        <p:nvGrpSpPr>
          <p:cNvPr id="69" name="Group 68"/>
          <p:cNvGrpSpPr/>
          <p:nvPr/>
        </p:nvGrpSpPr>
        <p:grpSpPr>
          <a:xfrm>
            <a:off x="258634" y="1494485"/>
            <a:ext cx="2869088" cy="1150534"/>
            <a:chOff x="258634" y="1494485"/>
            <a:chExt cx="2869088" cy="1150534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4436340"/>
                </p:ext>
              </p:extLst>
            </p:nvPr>
          </p:nvGraphicFramePr>
          <p:xfrm>
            <a:off x="258634" y="2082726"/>
            <a:ext cx="2869088" cy="562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081" name="Equation" r:id="rId11" imgW="1815840" imgH="355320" progId="Equation.DSMT4">
                    <p:embed/>
                  </p:oleObj>
                </mc:Choice>
                <mc:Fallback>
                  <p:oleObj name="Equation" r:id="rId11" imgW="1815840" imgH="35532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634" y="2082726"/>
                          <a:ext cx="2869088" cy="56229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Box 48"/>
            <p:cNvSpPr txBox="1"/>
            <p:nvPr/>
          </p:nvSpPr>
          <p:spPr>
            <a:xfrm>
              <a:off x="1273661" y="1494485"/>
              <a:ext cx="633507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TBA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590286" y="3948369"/>
            <a:ext cx="2441694" cy="2629622"/>
            <a:chOff x="9046344" y="574768"/>
            <a:chExt cx="2441694" cy="2629622"/>
          </a:xfrm>
        </p:grpSpPr>
        <p:sp>
          <p:nvSpPr>
            <p:cNvPr id="40" name="TextBox 39"/>
            <p:cNvSpPr txBox="1"/>
            <p:nvPr/>
          </p:nvSpPr>
          <p:spPr>
            <a:xfrm>
              <a:off x="9059168" y="2558059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è"/>
              </a:pPr>
              <a:r>
                <a:rPr lang="fi-FI" dirty="0" smtClean="0"/>
                <a:t>s-tyyppisellä vyöllä</a:t>
              </a:r>
              <a:endParaRPr lang="fi-FI" dirty="0"/>
            </a:p>
            <a:p>
              <a:r>
                <a:rPr lang="fi-FI" dirty="0" smtClean="0"/>
                <a:t>                       ylin tila</a:t>
              </a:r>
              <a:endParaRPr lang="fi-FI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046344" y="574768"/>
              <a:ext cx="2409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è"/>
              </a:pPr>
              <a:r>
                <a:rPr lang="fi-FI" dirty="0" smtClean="0"/>
                <a:t>p-tyyppisellä vyöllä</a:t>
              </a:r>
            </a:p>
            <a:p>
              <a:r>
                <a:rPr lang="fi-FI" dirty="0"/>
                <a:t> </a:t>
              </a:r>
              <a:r>
                <a:rPr lang="fi-FI" dirty="0" smtClean="0"/>
                <a:t>                   alin tila</a:t>
              </a:r>
              <a:endParaRPr lang="fi-FI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05381" y="1502989"/>
            <a:ext cx="4316981" cy="2294649"/>
            <a:chOff x="4243819" y="1502989"/>
            <a:chExt cx="4316981" cy="229464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0635621"/>
                </p:ext>
              </p:extLst>
            </p:nvPr>
          </p:nvGraphicFramePr>
          <p:xfrm>
            <a:off x="5001048" y="2320310"/>
            <a:ext cx="3153728" cy="1477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082" name="Equation" r:id="rId13" imgW="1841400" imgH="863280" progId="Equation.DSMT4">
                    <p:embed/>
                  </p:oleObj>
                </mc:Choice>
                <mc:Fallback>
                  <p:oleObj name="Equation" r:id="rId13" imgW="1841400" imgH="863280" progId="Equation.DSMT4">
                    <p:embed/>
                    <p:pic>
                      <p:nvPicPr>
                        <p:cNvPr id="61" name="Object 60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01048" y="2320310"/>
                          <a:ext cx="3153728" cy="1477328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548163" y="1934321"/>
              <a:ext cx="4012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Ominaisfunktiot 1.Bv:n reunalla k=</a:t>
              </a:r>
              <a:r>
                <a:rPr lang="fi-FI" i="1" dirty="0" smtClean="0">
                  <a:latin typeface="Symbol" panose="05050102010706020507" pitchFamily="18" charset="2"/>
                </a:rPr>
                <a:t>p</a:t>
              </a:r>
              <a:r>
                <a:rPr lang="fi-FI" dirty="0" smtClean="0"/>
                <a:t>/a</a:t>
              </a:r>
              <a:endParaRPr lang="fi-FI" dirty="0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0363039"/>
                </p:ext>
              </p:extLst>
            </p:nvPr>
          </p:nvGraphicFramePr>
          <p:xfrm>
            <a:off x="4243819" y="2514715"/>
            <a:ext cx="67151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083" name="Equation" r:id="rId15" imgW="431640" imgH="241200" progId="Equation.DSMT4">
                    <p:embed/>
                  </p:oleObj>
                </mc:Choice>
                <mc:Fallback>
                  <p:oleObj name="Equation" r:id="rId15" imgW="431640" imgH="241200" progId="Equation.DSMT4">
                    <p:embed/>
                    <p:pic>
                      <p:nvPicPr>
                        <p:cNvPr id="69" name="Object 68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243819" y="2514715"/>
                          <a:ext cx="671512" cy="376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6344860" y="1502989"/>
              <a:ext cx="646331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NFE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28" y="2814638"/>
            <a:ext cx="5220638" cy="3948652"/>
            <a:chOff x="45128" y="2814638"/>
            <a:chExt cx="5220638" cy="3948652"/>
          </a:xfrm>
        </p:grpSpPr>
        <p:grpSp>
          <p:nvGrpSpPr>
            <p:cNvPr id="72" name="Group 71"/>
            <p:cNvGrpSpPr/>
            <p:nvPr/>
          </p:nvGrpSpPr>
          <p:grpSpPr>
            <a:xfrm>
              <a:off x="45128" y="2814638"/>
              <a:ext cx="5220638" cy="3948652"/>
              <a:chOff x="45128" y="2814638"/>
              <a:chExt cx="5220638" cy="3948652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5128" y="2814638"/>
                <a:ext cx="5220638" cy="3948652"/>
                <a:chOff x="45128" y="2814638"/>
                <a:chExt cx="5220638" cy="3948652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434265" y="3408721"/>
                  <a:ext cx="2945807" cy="3088837"/>
                  <a:chOff x="3996318" y="1298210"/>
                  <a:chExt cx="4565070" cy="4219273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996318" y="1298210"/>
                    <a:ext cx="4565070" cy="4219273"/>
                  </a:xfrm>
                  <a:prstGeom prst="rect">
                    <a:avLst/>
                  </a:prstGeom>
                </p:spPr>
              </p:pic>
              <p:sp>
                <p:nvSpPr>
                  <p:cNvPr id="12" name="Freeform 11"/>
                  <p:cNvSpPr/>
                  <p:nvPr/>
                </p:nvSpPr>
                <p:spPr>
                  <a:xfrm>
                    <a:off x="4193059" y="3822322"/>
                    <a:ext cx="3591698" cy="1499323"/>
                  </a:xfrm>
                  <a:custGeom>
                    <a:avLst/>
                    <a:gdLst>
                      <a:gd name="connsiteX0" fmla="*/ 0 w 3591698"/>
                      <a:gd name="connsiteY0" fmla="*/ 733202 h 1499323"/>
                      <a:gd name="connsiteX1" fmla="*/ 691979 w 3591698"/>
                      <a:gd name="connsiteY1" fmla="*/ 8273 h 1499323"/>
                      <a:gd name="connsiteX2" fmla="*/ 1227438 w 3591698"/>
                      <a:gd name="connsiteY2" fmla="*/ 724964 h 1499323"/>
                      <a:gd name="connsiteX3" fmla="*/ 1812325 w 3591698"/>
                      <a:gd name="connsiteY3" fmla="*/ 1499321 h 1499323"/>
                      <a:gd name="connsiteX4" fmla="*/ 2364260 w 3591698"/>
                      <a:gd name="connsiteY4" fmla="*/ 733202 h 1499323"/>
                      <a:gd name="connsiteX5" fmla="*/ 2924433 w 3591698"/>
                      <a:gd name="connsiteY5" fmla="*/ 35 h 1499323"/>
                      <a:gd name="connsiteX6" fmla="*/ 3591698 w 3591698"/>
                      <a:gd name="connsiteY6" fmla="*/ 708489 h 1499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91698" h="1499323">
                        <a:moveTo>
                          <a:pt x="0" y="733202"/>
                        </a:moveTo>
                        <a:cubicBezTo>
                          <a:pt x="243703" y="371424"/>
                          <a:pt x="487406" y="9646"/>
                          <a:pt x="691979" y="8273"/>
                        </a:cubicBezTo>
                        <a:cubicBezTo>
                          <a:pt x="896552" y="6900"/>
                          <a:pt x="1227438" y="724964"/>
                          <a:pt x="1227438" y="724964"/>
                        </a:cubicBezTo>
                        <a:cubicBezTo>
                          <a:pt x="1414162" y="973472"/>
                          <a:pt x="1622855" y="1497948"/>
                          <a:pt x="1812325" y="1499321"/>
                        </a:cubicBezTo>
                        <a:cubicBezTo>
                          <a:pt x="2001795" y="1500694"/>
                          <a:pt x="2178909" y="983083"/>
                          <a:pt x="2364260" y="733202"/>
                        </a:cubicBezTo>
                        <a:cubicBezTo>
                          <a:pt x="2549611" y="483321"/>
                          <a:pt x="2719860" y="4154"/>
                          <a:pt x="2924433" y="35"/>
                        </a:cubicBezTo>
                        <a:cubicBezTo>
                          <a:pt x="3129006" y="-4084"/>
                          <a:pt x="3360352" y="352202"/>
                          <a:pt x="3591698" y="708489"/>
                        </a:cubicBezTo>
                      </a:path>
                    </a:pathLst>
                  </a:cu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4399005" y="2636108"/>
                    <a:ext cx="3476368" cy="535460"/>
                  </a:xfrm>
                  <a:custGeom>
                    <a:avLst/>
                    <a:gdLst>
                      <a:gd name="connsiteX0" fmla="*/ 0 w 3476368"/>
                      <a:gd name="connsiteY0" fmla="*/ 0 h 535460"/>
                      <a:gd name="connsiteX1" fmla="*/ 428368 w 3476368"/>
                      <a:gd name="connsiteY1" fmla="*/ 8238 h 535460"/>
                      <a:gd name="connsiteX2" fmla="*/ 897925 w 3476368"/>
                      <a:gd name="connsiteY2" fmla="*/ 32951 h 535460"/>
                      <a:gd name="connsiteX3" fmla="*/ 1606379 w 3476368"/>
                      <a:gd name="connsiteY3" fmla="*/ 98854 h 535460"/>
                      <a:gd name="connsiteX4" fmla="*/ 2743200 w 3476368"/>
                      <a:gd name="connsiteY4" fmla="*/ 304800 h 535460"/>
                      <a:gd name="connsiteX5" fmla="*/ 3476368 w 3476368"/>
                      <a:gd name="connsiteY5" fmla="*/ 535460 h 535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76368" h="535460">
                        <a:moveTo>
                          <a:pt x="0" y="0"/>
                        </a:moveTo>
                        <a:lnTo>
                          <a:pt x="428368" y="8238"/>
                        </a:lnTo>
                        <a:cubicBezTo>
                          <a:pt x="578022" y="13730"/>
                          <a:pt x="701590" y="17848"/>
                          <a:pt x="897925" y="32951"/>
                        </a:cubicBezTo>
                        <a:cubicBezTo>
                          <a:pt x="1094260" y="48054"/>
                          <a:pt x="1298833" y="53546"/>
                          <a:pt x="1606379" y="98854"/>
                        </a:cubicBezTo>
                        <a:cubicBezTo>
                          <a:pt x="1913925" y="144162"/>
                          <a:pt x="2431535" y="232032"/>
                          <a:pt x="2743200" y="304800"/>
                        </a:cubicBezTo>
                        <a:cubicBezTo>
                          <a:pt x="3054865" y="377568"/>
                          <a:pt x="3265616" y="456514"/>
                          <a:pt x="3476368" y="535460"/>
                        </a:cubicBezTo>
                      </a:path>
                    </a:pathLst>
                  </a:cu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2890001" y="5507671"/>
                  <a:ext cx="2375765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smtClean="0"/>
                    <a:t>Seisova </a:t>
                  </a:r>
                  <a:r>
                    <a:rPr lang="fi-FI" dirty="0"/>
                    <a:t>aalto, </a:t>
                  </a:r>
                  <a:r>
                    <a:rPr lang="fi-FI" dirty="0" err="1" smtClean="0"/>
                    <a:t>vierek-käiset</a:t>
                  </a:r>
                  <a:r>
                    <a:rPr lang="fi-FI" dirty="0" smtClean="0"/>
                    <a:t> atomit </a:t>
                  </a:r>
                  <a:r>
                    <a:rPr lang="fi-FI" dirty="0" err="1" smtClean="0"/>
                    <a:t>vastak-kaisissa</a:t>
                  </a:r>
                  <a:r>
                    <a:rPr lang="fi-FI" dirty="0" smtClean="0"/>
                    <a:t> vaiheissa</a:t>
                  </a:r>
                  <a:endParaRPr lang="fi-FI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947874" y="4595642"/>
                  <a:ext cx="1595309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Etenevä aalto</a:t>
                  </a:r>
                </a:p>
                <a:p>
                  <a:endParaRPr lang="fi-FI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963059" y="3262740"/>
                  <a:ext cx="2192103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smtClean="0"/>
                    <a:t>Seisova aalto, vierekkäiset atomit samassa vaiheessa</a:t>
                  </a:r>
                  <a:endParaRPr lang="fi-FI" dirty="0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561221" y="3466654"/>
                  <a:ext cx="2112310" cy="8974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52" name="Object 5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37820710"/>
                    </p:ext>
                  </p:extLst>
                </p:nvPr>
              </p:nvGraphicFramePr>
              <p:xfrm>
                <a:off x="271463" y="2814638"/>
                <a:ext cx="922337" cy="4429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0084" name="Equation" r:id="rId18" imgW="583920" imgH="279360" progId="Equation.DSMT4">
                        <p:embed/>
                      </p:oleObj>
                    </mc:Choice>
                    <mc:Fallback>
                      <p:oleObj name="Equation" r:id="rId18" imgW="583920" imgH="279360" progId="Equation.DSMT4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1463" y="2814638"/>
                              <a:ext cx="922337" cy="442912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896983" y="3215756"/>
                  <a:ext cx="470263" cy="1997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33"/>
                <p:cNvGrpSpPr/>
                <p:nvPr/>
              </p:nvGrpSpPr>
              <p:grpSpPr>
                <a:xfrm>
                  <a:off x="851218" y="6379152"/>
                  <a:ext cx="1900693" cy="384138"/>
                  <a:chOff x="851218" y="6379152"/>
                  <a:chExt cx="1900693" cy="384138"/>
                </a:xfrm>
              </p:grpSpPr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51218" y="6393743"/>
                    <a:ext cx="188563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i-FI" dirty="0" smtClean="0"/>
                      <a:t>0</a:t>
                    </a:r>
                    <a:endParaRPr lang="en-US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 flipH="1">
                    <a:off x="1605165" y="6393958"/>
                    <a:ext cx="214925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i-FI" dirty="0" smtClean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 flipH="1">
                    <a:off x="2260689" y="6379152"/>
                    <a:ext cx="49122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i-FI" dirty="0" smtClean="0"/>
                      <a:t>2a</a:t>
                    </a:r>
                    <a:endParaRPr lang="en-US" dirty="0"/>
                  </a:p>
                </p:txBody>
              </p:sp>
            </p:grpSp>
            <p:sp>
              <p:nvSpPr>
                <p:cNvPr id="55" name="TextBox 54"/>
                <p:cNvSpPr txBox="1"/>
                <p:nvPr/>
              </p:nvSpPr>
              <p:spPr>
                <a:xfrm flipH="1">
                  <a:off x="45128" y="5874314"/>
                  <a:ext cx="8678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i="1" dirty="0" smtClean="0"/>
                    <a:t>k</a:t>
                  </a:r>
                  <a:r>
                    <a:rPr lang="fi-FI" dirty="0" smtClean="0"/>
                    <a:t>=</a:t>
                  </a:r>
                  <a:r>
                    <a:rPr lang="fi-FI" i="1" dirty="0" smtClean="0">
                      <a:latin typeface="Symbol" panose="05050102010706020507" pitchFamily="18" charset="2"/>
                    </a:rPr>
                    <a:t>p</a:t>
                  </a:r>
                  <a:r>
                    <a:rPr lang="fi-FI" dirty="0" smtClean="0"/>
                    <a:t>/a</a:t>
                  </a:r>
                  <a:endParaRPr lang="en-US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 flipH="1">
                  <a:off x="73579" y="4393635"/>
                  <a:ext cx="924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i="1" dirty="0" smtClean="0"/>
                    <a:t>k</a:t>
                  </a:r>
                  <a:r>
                    <a:rPr lang="fi-FI" dirty="0" smtClean="0"/>
                    <a:t>=</a:t>
                  </a:r>
                  <a:r>
                    <a:rPr lang="fi-FI" i="1" dirty="0" smtClean="0">
                      <a:latin typeface="Symbol" panose="05050102010706020507" pitchFamily="18" charset="2"/>
                    </a:rPr>
                    <a:t>p</a:t>
                  </a:r>
                  <a:r>
                    <a:rPr lang="fi-FI" dirty="0" smtClean="0"/>
                    <a:t>/5a</a:t>
                  </a:r>
                  <a:endParaRPr lang="en-US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 flipH="1">
                  <a:off x="117911" y="3479954"/>
                  <a:ext cx="54699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i="1" dirty="0" smtClean="0"/>
                    <a:t>k</a:t>
                  </a:r>
                  <a:r>
                    <a:rPr lang="fi-FI" dirty="0" smtClean="0"/>
                    <a:t>=</a:t>
                  </a:r>
                  <a:r>
                    <a:rPr lang="fi-FI" i="1" dirty="0">
                      <a:latin typeface="Symbol" panose="05050102010706020507" pitchFamily="18" charset="2"/>
                    </a:rPr>
                    <a:t>0</a:t>
                  </a:r>
                  <a:endParaRPr lang="en-US" dirty="0"/>
                </a:p>
              </p:txBody>
            </p:sp>
            <p:graphicFrame>
              <p:nvGraphicFramePr>
                <p:cNvPr id="78" name="Object 7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29960735"/>
                    </p:ext>
                  </p:extLst>
                </p:nvPr>
              </p:nvGraphicFramePr>
              <p:xfrm>
                <a:off x="2879725" y="4192588"/>
                <a:ext cx="1001713" cy="4429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0085" name="Equation" r:id="rId20" imgW="634680" imgH="279360" progId="Equation.DSMT4">
                        <p:embed/>
                      </p:oleObj>
                    </mc:Choice>
                    <mc:Fallback>
                      <p:oleObj name="Equation" r:id="rId20" imgW="634680" imgH="279360" progId="Equation.DSMT4">
                        <p:embed/>
                        <p:pic>
                          <p:nvPicPr>
                            <p:cNvPr id="52" name="Object 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9725" y="4192588"/>
                              <a:ext cx="1001713" cy="442912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80" name="Straight Arrow Connector 79"/>
                <p:cNvCxnSpPr/>
                <p:nvPr/>
              </p:nvCxnSpPr>
              <p:spPr>
                <a:xfrm flipH="1">
                  <a:off x="2619423" y="4415556"/>
                  <a:ext cx="288136" cy="175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71" name="Object 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4760704"/>
                  </p:ext>
                </p:extLst>
              </p:nvPr>
            </p:nvGraphicFramePr>
            <p:xfrm>
              <a:off x="2506300" y="2865176"/>
              <a:ext cx="526129" cy="526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086" name="Equation" r:id="rId22" imgW="253800" imgH="253800" progId="Equation.DSMT4">
                      <p:embed/>
                    </p:oleObj>
                  </mc:Choice>
                  <mc:Fallback>
                    <p:oleObj name="Equation" r:id="rId22" imgW="253800" imgH="253800" progId="Equation.DSMT4">
                      <p:embed/>
                      <p:pic>
                        <p:nvPicPr>
                          <p:cNvPr id="31" name="Object 30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2506300" y="2865176"/>
                            <a:ext cx="526129" cy="526128"/>
                          </a:xfrm>
                          <a:prstGeom prst="rect">
                            <a:avLst/>
                          </a:prstGeom>
                          <a:ln w="2857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9" name="Straight Connector 8"/>
            <p:cNvCxnSpPr/>
            <p:nvPr/>
          </p:nvCxnSpPr>
          <p:spPr>
            <a:xfrm flipH="1" flipV="1">
              <a:off x="535939" y="4379459"/>
              <a:ext cx="821472" cy="148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1357411" y="4486563"/>
              <a:ext cx="765309" cy="524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064075" y="4623408"/>
              <a:ext cx="765309" cy="524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517353" y="5252968"/>
              <a:ext cx="821472" cy="148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1338825" y="6363678"/>
              <a:ext cx="765309" cy="524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2038055" y="5236727"/>
              <a:ext cx="765309" cy="524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85"/>
          <p:cNvCxnSpPr/>
          <p:nvPr/>
        </p:nvCxnSpPr>
        <p:spPr>
          <a:xfrm flipV="1">
            <a:off x="2719653" y="4794925"/>
            <a:ext cx="2866733" cy="68988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28261" y="5607508"/>
            <a:ext cx="8852074" cy="1060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2050236" y="6668212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71153" y="-6231"/>
            <a:ext cx="8872847" cy="5863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dirty="0" smtClean="0"/>
              <a:t>Monoatominen tiukan sidoksen vs. melkein vapaiden elektronien malli</a:t>
            </a:r>
            <a:endParaRPr lang="fi-FI" dirty="0"/>
          </a:p>
        </p:txBody>
      </p:sp>
      <p:grpSp>
        <p:nvGrpSpPr>
          <p:cNvPr id="31" name="Group 30"/>
          <p:cNvGrpSpPr/>
          <p:nvPr/>
        </p:nvGrpSpPr>
        <p:grpSpPr>
          <a:xfrm>
            <a:off x="1210574" y="1135422"/>
            <a:ext cx="3223959" cy="369332"/>
            <a:chOff x="2908085" y="975372"/>
            <a:chExt cx="3223959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2908085" y="975372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Elektronien energiavyöt   </a:t>
              </a:r>
              <a:r>
                <a:rPr lang="fi-FI" i="1" dirty="0" smtClean="0"/>
                <a:t>E</a:t>
              </a:r>
              <a:r>
                <a:rPr lang="fi-FI" dirty="0" smtClean="0"/>
                <a:t>(</a:t>
              </a:r>
              <a:r>
                <a:rPr lang="fi-FI" b="1" dirty="0" smtClean="0"/>
                <a:t>k</a:t>
              </a:r>
              <a:r>
                <a:rPr lang="fi-FI" dirty="0" smtClean="0"/>
                <a:t>)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960714" y="1327246"/>
              <a:ext cx="3083035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983600" y="1658062"/>
            <a:ext cx="6202363" cy="5010150"/>
            <a:chOff x="3898000" y="3211179"/>
            <a:chExt cx="6202363" cy="5010150"/>
          </a:xfrm>
        </p:grpSpPr>
        <p:grpSp>
          <p:nvGrpSpPr>
            <p:cNvPr id="21" name="Group 20"/>
            <p:cNvGrpSpPr/>
            <p:nvPr/>
          </p:nvGrpSpPr>
          <p:grpSpPr>
            <a:xfrm>
              <a:off x="3898000" y="3211179"/>
              <a:ext cx="3581400" cy="5010150"/>
              <a:chOff x="5611945" y="1059970"/>
              <a:chExt cx="3581400" cy="501015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1945" y="1059970"/>
                <a:ext cx="3581400" cy="501015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5691226" y="4304980"/>
                <a:ext cx="3452774" cy="16700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754945" y="3934101"/>
              <a:ext cx="3947754" cy="2645700"/>
              <a:chOff x="5754945" y="3312775"/>
              <a:chExt cx="3947754" cy="264570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7430055" y="4276015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+</a:t>
                </a:r>
                <a:r>
                  <a:rPr lang="fi-FI" dirty="0" smtClean="0"/>
                  <a:t> </a:t>
                </a:r>
                <a:r>
                  <a:rPr lang="fi-FI" dirty="0" smtClean="0">
                    <a:solidFill>
                      <a:schemeClr val="accent3"/>
                    </a:solidFill>
                  </a:rPr>
                  <a:t>-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0800000" flipH="1">
                <a:off x="7894962" y="4279953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+</a:t>
                </a:r>
                <a:r>
                  <a:rPr lang="fi-FI" dirty="0" smtClean="0"/>
                  <a:t> </a:t>
                </a:r>
                <a:r>
                  <a:rPr lang="fi-FI" dirty="0" smtClean="0">
                    <a:solidFill>
                      <a:schemeClr val="accent3"/>
                    </a:solidFill>
                  </a:rPr>
                  <a:t>-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357858" y="4282109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+</a:t>
                </a:r>
                <a:r>
                  <a:rPr lang="fi-FI" dirty="0" smtClean="0"/>
                  <a:t> </a:t>
                </a:r>
                <a:r>
                  <a:rPr lang="fi-FI" dirty="0" smtClean="0">
                    <a:solidFill>
                      <a:schemeClr val="accent3"/>
                    </a:solidFill>
                  </a:rPr>
                  <a:t>-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0800000" flipH="1">
                <a:off x="8822765" y="4286047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+</a:t>
                </a:r>
                <a:r>
                  <a:rPr lang="fi-FI" dirty="0" smtClean="0"/>
                  <a:t> </a:t>
                </a:r>
                <a:r>
                  <a:rPr lang="fi-FI" dirty="0" smtClean="0">
                    <a:solidFill>
                      <a:schemeClr val="accent3"/>
                    </a:solidFill>
                  </a:rPr>
                  <a:t>-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6481267" y="4460681"/>
                <a:ext cx="948788" cy="10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7410084" y="3842198"/>
                <a:ext cx="2292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p</a:t>
                </a:r>
                <a:r>
                  <a:rPr lang="fi-FI" dirty="0" smtClean="0"/>
                  <a:t>-vyön pohja (k=</a:t>
                </a:r>
                <a:r>
                  <a:rPr lang="fi-FI" dirty="0" smtClean="0">
                    <a:latin typeface="Symbol" panose="05050102010706020507" pitchFamily="18" charset="2"/>
                  </a:rPr>
                  <a:t>p</a:t>
                </a:r>
                <a:r>
                  <a:rPr lang="fi-FI" dirty="0" smtClean="0"/>
                  <a:t>/a)</a:t>
                </a:r>
                <a:endParaRPr lang="fi-FI" dirty="0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5754945" y="5214609"/>
                <a:ext cx="869225" cy="7438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 flipV="1">
                <a:off x="6386756" y="4910262"/>
                <a:ext cx="851655" cy="1935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>
                <a:off x="7000335" y="3312775"/>
                <a:ext cx="235668" cy="2212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7197004" y="3576019"/>
              <a:ext cx="2903359" cy="773772"/>
              <a:chOff x="7197004" y="2954693"/>
              <a:chExt cx="2903359" cy="77377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7392964" y="3359133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+</a:t>
                </a:r>
                <a:r>
                  <a:rPr lang="fi-FI" dirty="0" smtClean="0"/>
                  <a:t> </a:t>
                </a:r>
                <a:r>
                  <a:rPr lang="fi-FI" dirty="0" smtClean="0">
                    <a:solidFill>
                      <a:schemeClr val="accent3"/>
                    </a:solidFill>
                  </a:rPr>
                  <a:t>-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856414" y="3359133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+</a:t>
                </a:r>
                <a:r>
                  <a:rPr lang="fi-FI" dirty="0" smtClean="0"/>
                  <a:t> </a:t>
                </a:r>
                <a:r>
                  <a:rPr lang="fi-FI" dirty="0" smtClean="0">
                    <a:solidFill>
                      <a:schemeClr val="accent3"/>
                    </a:solidFill>
                  </a:rPr>
                  <a:t>-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319864" y="3359133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+</a:t>
                </a:r>
                <a:r>
                  <a:rPr lang="fi-FI" dirty="0" smtClean="0"/>
                  <a:t> </a:t>
                </a:r>
                <a:r>
                  <a:rPr lang="fi-FI" dirty="0" smtClean="0">
                    <a:solidFill>
                      <a:schemeClr val="accent3"/>
                    </a:solidFill>
                  </a:rPr>
                  <a:t>-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8783314" y="3359133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+</a:t>
                </a:r>
                <a:r>
                  <a:rPr lang="fi-FI" dirty="0" smtClean="0"/>
                  <a:t> </a:t>
                </a:r>
                <a:r>
                  <a:rPr lang="fi-FI" dirty="0" smtClean="0">
                    <a:solidFill>
                      <a:schemeClr val="accent3"/>
                    </a:solidFill>
                  </a:rPr>
                  <a:t>-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97004" y="2954693"/>
                <a:ext cx="2903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p</a:t>
                </a:r>
                <a:r>
                  <a:rPr lang="fi-FI" dirty="0" smtClean="0"/>
                  <a:t>-vyön huippu (k=2</a:t>
                </a:r>
                <a:r>
                  <a:rPr lang="fi-FI" dirty="0" smtClean="0">
                    <a:latin typeface="Symbol" panose="05050102010706020507" pitchFamily="18" charset="2"/>
                  </a:rPr>
                  <a:t>p</a:t>
                </a:r>
                <a:r>
                  <a:rPr lang="fi-FI" dirty="0" smtClean="0"/>
                  <a:t>/a</a:t>
                </a:r>
                <a:r>
                  <a:rPr lang="fi-FI" dirty="0" smtClean="0">
                    <a:sym typeface="Wingdings" panose="05000000000000000000" pitchFamily="2" charset="2"/>
                  </a:rPr>
                  <a:t>0</a:t>
                </a:r>
                <a:r>
                  <a:rPr lang="fi-FI" dirty="0" smtClean="0"/>
                  <a:t>)</a:t>
                </a:r>
                <a:endParaRPr lang="fi-FI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265214" y="5531588"/>
              <a:ext cx="2408032" cy="758415"/>
              <a:chOff x="7265214" y="4910262"/>
              <a:chExt cx="2408032" cy="75841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786366" y="5293250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  </a:t>
                </a:r>
                <a:r>
                  <a:rPr lang="fi-FI" dirty="0" smtClean="0">
                    <a:solidFill>
                      <a:schemeClr val="accent3"/>
                    </a:solidFill>
                  </a:rPr>
                  <a:t>-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428992" y="5293250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 +</a:t>
                </a:r>
                <a:r>
                  <a:rPr lang="fi-FI" dirty="0" smtClean="0"/>
                  <a:t> 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265214" y="4910262"/>
                <a:ext cx="2408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s-vyön huippu (k=</a:t>
                </a:r>
                <a:r>
                  <a:rPr lang="fi-FI" dirty="0" smtClean="0">
                    <a:latin typeface="Symbol" panose="05050102010706020507" pitchFamily="18" charset="2"/>
                  </a:rPr>
                  <a:t>p</a:t>
                </a:r>
                <a:r>
                  <a:rPr lang="fi-FI" dirty="0" smtClean="0"/>
                  <a:t>/a)</a:t>
                </a:r>
                <a:endParaRPr lang="fi-FI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721488" y="5299345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  </a:t>
                </a:r>
                <a:r>
                  <a:rPr lang="fi-FI" dirty="0" smtClean="0">
                    <a:solidFill>
                      <a:schemeClr val="accent3"/>
                    </a:solidFill>
                  </a:rPr>
                  <a:t>-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252742" y="5299345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 +</a:t>
                </a:r>
                <a:r>
                  <a:rPr lang="fi-FI" dirty="0" smtClean="0"/>
                  <a:t> 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53344" y="6579800"/>
              <a:ext cx="2076209" cy="756383"/>
              <a:chOff x="6253344" y="5958474"/>
              <a:chExt cx="2076209" cy="75638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307153" y="6339425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 +</a:t>
                </a:r>
                <a:r>
                  <a:rPr lang="fi-FI" dirty="0" smtClean="0"/>
                  <a:t> 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773503" y="6339425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 +</a:t>
                </a:r>
                <a:r>
                  <a:rPr lang="fi-FI" dirty="0" smtClean="0"/>
                  <a:t> 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242276" y="6345525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 +</a:t>
                </a:r>
                <a:r>
                  <a:rPr lang="fi-FI" dirty="0" smtClean="0"/>
                  <a:t> 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708626" y="6345525"/>
                <a:ext cx="464907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>
                    <a:solidFill>
                      <a:srgbClr val="FF0000"/>
                    </a:solidFill>
                  </a:rPr>
                  <a:t> +</a:t>
                </a:r>
                <a:r>
                  <a:rPr lang="fi-FI" dirty="0" smtClean="0"/>
                  <a:t> </a:t>
                </a:r>
                <a:endParaRPr lang="fi-FI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253344" y="5958474"/>
                <a:ext cx="2076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s-vyön pohja (k=</a:t>
                </a:r>
                <a:r>
                  <a:rPr lang="fi-FI" dirty="0">
                    <a:latin typeface="Symbol" panose="05050102010706020507" pitchFamily="18" charset="2"/>
                  </a:rPr>
                  <a:t>0</a:t>
                </a:r>
                <a:r>
                  <a:rPr lang="fi-FI" dirty="0" smtClean="0"/>
                  <a:t>)</a:t>
                </a:r>
                <a:endParaRPr lang="fi-FI" dirty="0"/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86641" y="476206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TBA-aaltofunktiot:</a:t>
            </a:r>
            <a:endParaRPr lang="fi-FI" dirty="0"/>
          </a:p>
        </p:txBody>
      </p:sp>
      <p:sp>
        <p:nvSpPr>
          <p:cNvPr id="74" name="TextBox 73"/>
          <p:cNvSpPr txBox="1"/>
          <p:nvPr/>
        </p:nvSpPr>
        <p:spPr>
          <a:xfrm>
            <a:off x="166259" y="5212781"/>
            <a:ext cx="2297805" cy="92333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Piirrä v</a:t>
            </a:r>
            <a:r>
              <a:rPr lang="fi-FI" dirty="0" smtClean="0"/>
              <a:t>aiheaalto osoitinvektorina, kun </a:t>
            </a:r>
            <a:r>
              <a:rPr lang="fi-FI" dirty="0" smtClean="0"/>
              <a:t>k=0, 0&lt;k&lt;</a:t>
            </a:r>
            <a:r>
              <a:rPr lang="fi-FI" dirty="0" smtClean="0">
                <a:latin typeface="Symbol" panose="05050102010706020507" pitchFamily="18" charset="2"/>
              </a:rPr>
              <a:t>p</a:t>
            </a:r>
            <a:r>
              <a:rPr lang="fi-FI" dirty="0" smtClean="0"/>
              <a:t>/a, </a:t>
            </a:r>
            <a:r>
              <a:rPr lang="fi-FI" dirty="0">
                <a:latin typeface="Symbol" panose="05050102010706020507" pitchFamily="18" charset="2"/>
              </a:rPr>
              <a:t>p</a:t>
            </a:r>
            <a:r>
              <a:rPr lang="fi-FI" dirty="0"/>
              <a:t>/a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92253" y="170371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TBA-aaltofunktiot: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95068"/>
            <a:ext cx="8072837" cy="1332000"/>
          </a:xfrm>
        </p:spPr>
        <p:txBody>
          <a:bodyPr/>
          <a:lstStyle/>
          <a:p>
            <a:r>
              <a:rPr lang="fi-FI" dirty="0" smtClean="0"/>
              <a:t>Elektronien </a:t>
            </a:r>
            <a:r>
              <a:rPr lang="fi-FI" dirty="0" err="1" smtClean="0"/>
              <a:t>semiklassinen</a:t>
            </a:r>
            <a:r>
              <a:rPr lang="fi-FI" dirty="0" smtClean="0"/>
              <a:t> malli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(</a:t>
            </a:r>
            <a:r>
              <a:rPr lang="fi-FI" dirty="0" err="1" smtClean="0"/>
              <a:t>Drude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err="1" smtClean="0">
                <a:sym typeface="Wingdings" panose="05000000000000000000" pitchFamily="2" charset="2"/>
              </a:rPr>
              <a:t>Sommerfeld</a:t>
            </a:r>
            <a:r>
              <a:rPr lang="fi-FI" dirty="0" smtClean="0">
                <a:sym typeface="Wingdings" panose="05000000000000000000" pitchFamily="2" charset="2"/>
              </a:rPr>
              <a:t>  </a:t>
            </a:r>
            <a:r>
              <a:rPr lang="fi-FI" dirty="0" err="1" smtClean="0">
                <a:sym typeface="Wingdings" panose="05000000000000000000" pitchFamily="2" charset="2"/>
              </a:rPr>
              <a:t>Bloch</a:t>
            </a:r>
            <a:r>
              <a:rPr lang="fi-FI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9297" y="5545590"/>
            <a:ext cx="8983066" cy="111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721747" y="6692519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38641" y="5062"/>
            <a:ext cx="7988300" cy="10810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800" dirty="0" smtClean="0"/>
              <a:t>Sähkönjohtavuus, Hall -ilmiö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21898" y="540918"/>
            <a:ext cx="2499295" cy="1132200"/>
            <a:chOff x="4252533" y="540918"/>
            <a:chExt cx="2499295" cy="1132200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9745228"/>
                </p:ext>
              </p:extLst>
            </p:nvPr>
          </p:nvGraphicFramePr>
          <p:xfrm>
            <a:off x="4317853" y="1195281"/>
            <a:ext cx="1897063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997" name="Equation" r:id="rId3" imgW="1143000" imgH="304560" progId="Equation.DSMT4">
                    <p:embed/>
                  </p:oleObj>
                </mc:Choice>
                <mc:Fallback>
                  <p:oleObj name="Equation" r:id="rId3" imgW="1143000" imgH="304560" progId="Equation.DSMT4">
                    <p:embed/>
                    <p:pic>
                      <p:nvPicPr>
                        <p:cNvPr id="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7853" y="1195281"/>
                          <a:ext cx="1897063" cy="47783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252533" y="540918"/>
              <a:ext cx="2499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Elektroniin vaikuttava </a:t>
              </a:r>
              <a:r>
                <a:rPr lang="fi-FI" dirty="0" err="1" smtClean="0"/>
                <a:t>Lorentz</a:t>
              </a:r>
              <a:r>
                <a:rPr lang="fi-FI" dirty="0" smtClean="0"/>
                <a:t>-voima</a:t>
              </a:r>
              <a:endParaRPr lang="fi-FI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0934" y="455031"/>
            <a:ext cx="3994100" cy="1757324"/>
            <a:chOff x="160934" y="455031"/>
            <a:chExt cx="3994100" cy="1757324"/>
          </a:xfrm>
        </p:grpSpPr>
        <p:grpSp>
          <p:nvGrpSpPr>
            <p:cNvPr id="7" name="Group 6"/>
            <p:cNvGrpSpPr/>
            <p:nvPr/>
          </p:nvGrpSpPr>
          <p:grpSpPr>
            <a:xfrm>
              <a:off x="160934" y="455031"/>
              <a:ext cx="3994100" cy="1358086"/>
              <a:chOff x="160934" y="455031"/>
              <a:chExt cx="3994100" cy="135808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60934" y="455031"/>
                <a:ext cx="3994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err="1" smtClean="0"/>
                  <a:t>Druden</a:t>
                </a:r>
                <a:r>
                  <a:rPr lang="fi-FI" dirty="0" smtClean="0"/>
                  <a:t> mallin liikeyhtälö elektronien keskimääräiselle liikemäärälle</a:t>
                </a:r>
                <a:endParaRPr lang="fi-FI" dirty="0"/>
              </a:p>
            </p:txBody>
          </p:sp>
          <p:graphicFrame>
            <p:nvGraphicFramePr>
              <p:cNvPr id="8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5476815"/>
                  </p:ext>
                </p:extLst>
              </p:nvPr>
            </p:nvGraphicFramePr>
            <p:xfrm>
              <a:off x="947547" y="1155892"/>
              <a:ext cx="1622425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4998" name="Equation" r:id="rId5" imgW="1028520" imgH="419040" progId="Equation.DSMT4">
                      <p:embed/>
                    </p:oleObj>
                  </mc:Choice>
                  <mc:Fallback>
                    <p:oleObj name="Equation" r:id="rId5" imgW="1028520" imgH="419040" progId="Equation.DSMT4">
                      <p:embed/>
                      <p:pic>
                        <p:nvPicPr>
                          <p:cNvPr id="71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47547" y="1155892"/>
                            <a:ext cx="1622425" cy="6572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TextBox 12"/>
            <p:cNvSpPr txBox="1"/>
            <p:nvPr/>
          </p:nvSpPr>
          <p:spPr>
            <a:xfrm>
              <a:off x="490238" y="1843023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Relaksaatioaika</a:t>
              </a:r>
              <a:endParaRPr lang="fi-FI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963766" y="1696442"/>
              <a:ext cx="258583" cy="2029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3269" y="2186225"/>
              <a:ext cx="1594714" cy="1828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60934" y="3879186"/>
            <a:ext cx="3488631" cy="2803803"/>
            <a:chOff x="160934" y="3879186"/>
            <a:chExt cx="3488631" cy="2803803"/>
          </a:xfrm>
        </p:grpSpPr>
        <p:grpSp>
          <p:nvGrpSpPr>
            <p:cNvPr id="20" name="Group 19"/>
            <p:cNvGrpSpPr/>
            <p:nvPr/>
          </p:nvGrpSpPr>
          <p:grpSpPr>
            <a:xfrm>
              <a:off x="1149431" y="4150578"/>
              <a:ext cx="2500134" cy="2532411"/>
              <a:chOff x="6273269" y="1433664"/>
              <a:chExt cx="2338796" cy="220467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408725" y="1433664"/>
                <a:ext cx="2203340" cy="1847083"/>
                <a:chOff x="5494325" y="1658106"/>
                <a:chExt cx="2203340" cy="1847083"/>
              </a:xfrm>
            </p:grpSpPr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72582259"/>
                    </p:ext>
                  </p:extLst>
                </p:nvPr>
              </p:nvGraphicFramePr>
              <p:xfrm>
                <a:off x="6512701" y="1854200"/>
                <a:ext cx="254000" cy="3762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4999" name="Equation" r:id="rId7" imgW="177480" imgH="241200" progId="Equation.3">
                        <p:embed/>
                      </p:oleObj>
                    </mc:Choice>
                    <mc:Fallback>
                      <p:oleObj name="Equation" r:id="rId7" imgW="177480" imgH="241200" progId="Equation.3">
                        <p:embed/>
                        <p:pic>
                          <p:nvPicPr>
                            <p:cNvPr id="30" name="Object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12701" y="1854200"/>
                              <a:ext cx="254000" cy="3762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6" name="Oval 25"/>
                <p:cNvSpPr/>
                <p:nvPr/>
              </p:nvSpPr>
              <p:spPr>
                <a:xfrm>
                  <a:off x="5982681" y="2325076"/>
                  <a:ext cx="945661" cy="94566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graphicFrame>
              <p:nvGraphicFramePr>
                <p:cNvPr id="27" name="Object 2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172325" y="2471854"/>
                <a:ext cx="236538" cy="355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5000" name="Equation" r:id="rId9" imgW="164880" imgH="228600" progId="Equation.3">
                        <p:embed/>
                      </p:oleObj>
                    </mc:Choice>
                    <mc:Fallback>
                      <p:oleObj name="Equation" r:id="rId9" imgW="164880" imgH="228600" progId="Equation.3">
                        <p:embed/>
                        <p:pic>
                          <p:nvPicPr>
                            <p:cNvPr id="32" name="Object 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72325" y="2471854"/>
                              <a:ext cx="236538" cy="3556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8" name="Oval 27"/>
                <p:cNvSpPr/>
                <p:nvPr/>
              </p:nvSpPr>
              <p:spPr>
                <a:xfrm>
                  <a:off x="6135081" y="2321176"/>
                  <a:ext cx="945661" cy="945662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 flipH="1" flipV="1">
                  <a:off x="6450321" y="1981189"/>
                  <a:ext cx="7816" cy="1524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5687649" y="2793978"/>
                  <a:ext cx="154353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H="1">
                  <a:off x="5494325" y="2107961"/>
                  <a:ext cx="707294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9751498"/>
                    </p:ext>
                  </p:extLst>
                </p:nvPr>
              </p:nvGraphicFramePr>
              <p:xfrm>
                <a:off x="5684716" y="1658106"/>
                <a:ext cx="280987" cy="4016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5001" name="Kaava" r:id="rId11" imgW="152280" imgH="203040" progId="Equation.3">
                        <p:embed/>
                      </p:oleObj>
                    </mc:Choice>
                    <mc:Fallback>
                      <p:oleObj name="Kaava" r:id="rId11" imgW="152280" imgH="203040" progId="Equation.3">
                        <p:embed/>
                        <p:pic>
                          <p:nvPicPr>
                            <p:cNvPr id="37" name="Object 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84716" y="1658106"/>
                              <a:ext cx="280987" cy="4016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33" name="Straight Arrow Connector 32"/>
                <p:cNvCxnSpPr/>
                <p:nvPr/>
              </p:nvCxnSpPr>
              <p:spPr>
                <a:xfrm flipH="1">
                  <a:off x="6742223" y="2183566"/>
                  <a:ext cx="233009" cy="330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6782030" y="1861106"/>
                  <a:ext cx="915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Sironta</a:t>
                  </a:r>
                  <a:endParaRPr lang="fi-FI" dirty="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979633" y="2312884"/>
                  <a:ext cx="945661" cy="94566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36" name="Straight Arrow Connector 35"/>
                <p:cNvCxnSpPr>
                  <a:stCxn id="28" idx="7"/>
                </p:cNvCxnSpPr>
                <p:nvPr/>
              </p:nvCxnSpPr>
              <p:spPr>
                <a:xfrm flipH="1">
                  <a:off x="6037386" y="2459665"/>
                  <a:ext cx="904867" cy="41739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Arrow Connector 21"/>
              <p:cNvCxnSpPr/>
              <p:nvPr/>
            </p:nvCxnSpPr>
            <p:spPr>
              <a:xfrm>
                <a:off x="7385130" y="2628532"/>
                <a:ext cx="21815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3995984"/>
                  </p:ext>
                </p:extLst>
              </p:nvPr>
            </p:nvGraphicFramePr>
            <p:xfrm>
              <a:off x="6273269" y="3284100"/>
              <a:ext cx="868533" cy="354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002" name="Kaava" r:id="rId13" imgW="571320" imgH="215640" progId="Equation.3">
                      <p:embed/>
                    </p:oleObj>
                  </mc:Choice>
                  <mc:Fallback>
                    <p:oleObj name="Kaava" r:id="rId13" imgW="571320" imgH="215640" progId="Equation.3">
                      <p:embed/>
                      <p:pic>
                        <p:nvPicPr>
                          <p:cNvPr id="28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73269" y="3284100"/>
                            <a:ext cx="868533" cy="354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4" name="Straight Arrow Connector 23"/>
              <p:cNvCxnSpPr/>
              <p:nvPr/>
            </p:nvCxnSpPr>
            <p:spPr>
              <a:xfrm flipV="1">
                <a:off x="6850190" y="2668324"/>
                <a:ext cx="620041" cy="4907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808896" y="3879186"/>
              <a:ext cx="2698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Sommerfeldin</a:t>
              </a:r>
              <a:r>
                <a:rPr lang="fi-FI" dirty="0" smtClean="0"/>
                <a:t> QM-teoria</a:t>
              </a:r>
              <a:endParaRPr lang="fi-FI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4973" y="5708895"/>
              <a:ext cx="1378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Ajautumis</a:t>
              </a:r>
              <a:r>
                <a:rPr lang="fi-FI" dirty="0" smtClean="0"/>
                <a:t>-nopeus (</a:t>
              </a:r>
              <a:r>
                <a:rPr lang="fi-FI" b="1" dirty="0" smtClean="0"/>
                <a:t>k</a:t>
              </a:r>
              <a:r>
                <a:rPr lang="fi-FI" dirty="0" smtClean="0"/>
                <a:t>)</a:t>
              </a:r>
              <a:endParaRPr lang="fi-FI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0934" y="4722693"/>
              <a:ext cx="1348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Fermi-pallo siirtyy</a:t>
              </a:r>
              <a:endParaRPr lang="fi-FI" dirty="0"/>
            </a:p>
          </p:txBody>
        </p:sp>
        <p:sp>
          <p:nvSpPr>
            <p:cNvPr id="44" name="Right Arrow 43"/>
            <p:cNvSpPr/>
            <p:nvPr/>
          </p:nvSpPr>
          <p:spPr>
            <a:xfrm rot="13777566" flipH="1">
              <a:off x="456536" y="547707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19594595" flipH="1">
              <a:off x="856254" y="455029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13933" y="778039"/>
            <a:ext cx="4307474" cy="3249969"/>
            <a:chOff x="4713933" y="778039"/>
            <a:chExt cx="4307474" cy="324996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933" y="2029346"/>
              <a:ext cx="2869874" cy="1998662"/>
            </a:xfrm>
            <a:prstGeom prst="rect">
              <a:avLst/>
            </a:prstGeom>
          </p:spPr>
        </p:pic>
        <p:graphicFrame>
          <p:nvGraphicFramePr>
            <p:cNvPr id="4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2890856"/>
                </p:ext>
              </p:extLst>
            </p:nvPr>
          </p:nvGraphicFramePr>
          <p:xfrm>
            <a:off x="6886219" y="1163638"/>
            <a:ext cx="2135188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003" name="Equation" r:id="rId16" imgW="1485720" imgH="457200" progId="Equation.DSMT4">
                    <p:embed/>
                  </p:oleObj>
                </mc:Choice>
                <mc:Fallback>
                  <p:oleObj name="Equation" r:id="rId16" imgW="1485720" imgH="457200" progId="Equation.DSMT4">
                    <p:embed/>
                    <p:pic>
                      <p:nvPicPr>
                        <p:cNvPr id="4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6219" y="1163638"/>
                          <a:ext cx="2135188" cy="7175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7447851" y="778039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Hall-kerroin</a:t>
              </a:r>
              <a:endParaRPr lang="fi-FI" dirty="0"/>
            </a:p>
          </p:txBody>
        </p:sp>
        <p:sp>
          <p:nvSpPr>
            <p:cNvPr id="49" name="Right Arrow 48"/>
            <p:cNvSpPr/>
            <p:nvPr/>
          </p:nvSpPr>
          <p:spPr>
            <a:xfrm rot="10800000" flipH="1">
              <a:off x="6439132" y="133301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51465" y="1869582"/>
              <a:ext cx="1832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Elektroneille</a:t>
              </a:r>
              <a:r>
                <a:rPr lang="fi-FI" dirty="0"/>
                <a:t> </a:t>
              </a:r>
              <a:r>
                <a:rPr lang="fi-FI" dirty="0" smtClean="0"/>
                <a:t>&lt; 0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09400" y="2180638"/>
            <a:ext cx="1428596" cy="892419"/>
            <a:chOff x="7709400" y="2180638"/>
            <a:chExt cx="1428596" cy="892419"/>
          </a:xfrm>
        </p:grpSpPr>
        <p:sp>
          <p:nvSpPr>
            <p:cNvPr id="51" name="TextBox 50"/>
            <p:cNvSpPr txBox="1"/>
            <p:nvPr/>
          </p:nvSpPr>
          <p:spPr>
            <a:xfrm>
              <a:off x="7709400" y="2703725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Sommerfeld</a:t>
              </a:r>
              <a:endParaRPr lang="fi-FI" dirty="0"/>
            </a:p>
          </p:txBody>
        </p:sp>
        <p:sp>
          <p:nvSpPr>
            <p:cNvPr id="52" name="Right Arrow 51"/>
            <p:cNvSpPr/>
            <p:nvPr/>
          </p:nvSpPr>
          <p:spPr>
            <a:xfrm rot="5400000" flipH="1">
              <a:off x="8251960" y="228446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82617" y="4174792"/>
            <a:ext cx="5457221" cy="1468142"/>
            <a:chOff x="3782617" y="4174792"/>
            <a:chExt cx="5457221" cy="1468142"/>
          </a:xfrm>
        </p:grpSpPr>
        <p:sp>
          <p:nvSpPr>
            <p:cNvPr id="53" name="TextBox 52"/>
            <p:cNvSpPr txBox="1"/>
            <p:nvPr/>
          </p:nvSpPr>
          <p:spPr>
            <a:xfrm>
              <a:off x="3857912" y="4174792"/>
              <a:ext cx="5262463" cy="9233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Elektronikaasun dynamiikka voidaan kuvata yksittäisten elektronien dynamiikalla, jos niitä ei tarvitse lokalisoida elektroni-elektroni etäisyydelle.   </a:t>
              </a:r>
              <a:endParaRPr lang="fi-FI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82617" y="5181269"/>
              <a:ext cx="5457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 smtClean="0"/>
                <a:t>(</a:t>
              </a:r>
              <a:r>
                <a:rPr lang="fi-FI" sz="1200" dirty="0" err="1" smtClean="0"/>
                <a:t>Ashcroft</a:t>
              </a:r>
              <a:r>
                <a:rPr lang="fi-FI" sz="1200" dirty="0" smtClean="0"/>
                <a:t> &amp; </a:t>
              </a:r>
              <a:r>
                <a:rPr lang="fi-FI" sz="1200" dirty="0" err="1" smtClean="0"/>
                <a:t>Mermin</a:t>
              </a:r>
              <a:r>
                <a:rPr lang="fi-FI" sz="1200" dirty="0" smtClean="0"/>
                <a:t>: ”… an </a:t>
              </a:r>
              <a:r>
                <a:rPr lang="fi-FI" sz="1200" dirty="0" err="1" smtClean="0"/>
                <a:t>elementary</a:t>
              </a:r>
              <a:r>
                <a:rPr lang="fi-FI" sz="1200" dirty="0" smtClean="0"/>
                <a:t> </a:t>
              </a:r>
              <a:r>
                <a:rPr lang="fi-FI" sz="1200" dirty="0" err="1" smtClean="0"/>
                <a:t>theorem</a:t>
              </a:r>
              <a:r>
                <a:rPr lang="fi-FI" sz="1200" dirty="0" smtClean="0"/>
                <a:t>, </a:t>
              </a:r>
              <a:r>
                <a:rPr lang="fi-FI" sz="1200" dirty="0" err="1" smtClean="0"/>
                <a:t>which</a:t>
              </a:r>
              <a:r>
                <a:rPr lang="fi-FI" sz="1200" dirty="0" smtClean="0"/>
                <a:t> </a:t>
              </a:r>
              <a:r>
                <a:rPr lang="fi-FI" sz="1200" dirty="0" err="1" smtClean="0"/>
                <a:t>we</a:t>
              </a:r>
              <a:r>
                <a:rPr lang="fi-FI" sz="1200" dirty="0" smtClean="0"/>
                <a:t> </a:t>
              </a:r>
              <a:r>
                <a:rPr lang="fi-FI" sz="1200" dirty="0" err="1" smtClean="0"/>
                <a:t>state</a:t>
              </a:r>
              <a:r>
                <a:rPr lang="fi-FI" sz="1200" dirty="0" smtClean="0"/>
                <a:t> </a:t>
              </a:r>
              <a:r>
                <a:rPr lang="fi-FI" sz="1200" dirty="0" err="1" smtClean="0"/>
                <a:t>without</a:t>
              </a:r>
              <a:r>
                <a:rPr lang="fi-FI" sz="1200" dirty="0" smtClean="0"/>
                <a:t> </a:t>
              </a:r>
              <a:r>
                <a:rPr lang="fi-FI" sz="1200" dirty="0" err="1" smtClean="0"/>
                <a:t>proof</a:t>
              </a:r>
              <a:r>
                <a:rPr lang="fi-FI" sz="1200" dirty="0" smtClean="0"/>
                <a:t>, </a:t>
              </a:r>
              <a:r>
                <a:rPr lang="fi-FI" sz="1200" dirty="0" err="1" smtClean="0"/>
                <a:t>since</a:t>
              </a:r>
              <a:r>
                <a:rPr lang="fi-FI" sz="1200" dirty="0" smtClean="0"/>
                <a:t> </a:t>
              </a:r>
              <a:r>
                <a:rPr lang="fi-FI" sz="1200" dirty="0" err="1" smtClean="0"/>
                <a:t>the</a:t>
              </a:r>
              <a:r>
                <a:rPr lang="fi-FI" sz="1200" dirty="0" smtClean="0"/>
                <a:t> </a:t>
              </a:r>
              <a:r>
                <a:rPr lang="fi-FI" sz="1200" dirty="0" err="1" smtClean="0"/>
                <a:t>proof</a:t>
              </a:r>
              <a:r>
                <a:rPr lang="fi-FI" sz="1200" dirty="0" smtClean="0"/>
                <a:t>, </a:t>
              </a:r>
              <a:r>
                <a:rPr lang="fi-FI" sz="1200" dirty="0" err="1" smtClean="0"/>
                <a:t>though</a:t>
              </a:r>
              <a:r>
                <a:rPr lang="fi-FI" sz="1200" dirty="0" smtClean="0"/>
                <a:t> </a:t>
              </a:r>
              <a:r>
                <a:rPr lang="fi-FI" sz="1200" dirty="0" err="1" smtClean="0"/>
                <a:t>simple</a:t>
              </a:r>
              <a:r>
                <a:rPr lang="fi-FI" sz="1200" dirty="0" smtClean="0"/>
                <a:t>, is </a:t>
              </a:r>
              <a:r>
                <a:rPr lang="fi-FI" sz="1200" dirty="0" err="1" smtClean="0"/>
                <a:t>notationally</a:t>
              </a:r>
              <a:r>
                <a:rPr lang="fi-FI" sz="1200" dirty="0" smtClean="0"/>
                <a:t> </a:t>
              </a:r>
              <a:r>
                <a:rPr lang="fi-FI" sz="1200" dirty="0" err="1" smtClean="0"/>
                <a:t>rather</a:t>
              </a:r>
              <a:r>
                <a:rPr lang="fi-FI" sz="1200" dirty="0" smtClean="0"/>
                <a:t> </a:t>
              </a:r>
              <a:r>
                <a:rPr lang="fi-FI" sz="1200" dirty="0" err="1" smtClean="0"/>
                <a:t>cumbersome</a:t>
              </a:r>
              <a:r>
                <a:rPr lang="fi-FI" sz="1200" dirty="0" smtClean="0"/>
                <a:t>.”)</a:t>
              </a:r>
              <a:endParaRPr lang="fi-FI" sz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9846" y="1932496"/>
            <a:ext cx="2730338" cy="1588862"/>
            <a:chOff x="599846" y="1932496"/>
            <a:chExt cx="2730338" cy="1588862"/>
          </a:xfrm>
        </p:grpSpPr>
        <p:grpSp>
          <p:nvGrpSpPr>
            <p:cNvPr id="16" name="Group 15"/>
            <p:cNvGrpSpPr/>
            <p:nvPr/>
          </p:nvGrpSpPr>
          <p:grpSpPr>
            <a:xfrm>
              <a:off x="599846" y="2311606"/>
              <a:ext cx="2560320" cy="1209752"/>
              <a:chOff x="599846" y="2311606"/>
              <a:chExt cx="2560320" cy="1209752"/>
            </a:xfrm>
          </p:grpSpPr>
          <p:graphicFrame>
            <p:nvGraphicFramePr>
              <p:cNvPr id="11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8003573"/>
                  </p:ext>
                </p:extLst>
              </p:nvPr>
            </p:nvGraphicFramePr>
            <p:xfrm>
              <a:off x="724941" y="2710145"/>
              <a:ext cx="2435225" cy="811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004" name="Equation" r:id="rId18" imgW="1257120" imgH="419040" progId="Equation.DSMT4">
                      <p:embed/>
                    </p:oleObj>
                  </mc:Choice>
                  <mc:Fallback>
                    <p:oleObj name="Equation" r:id="rId18" imgW="1257120" imgH="419040" progId="Equation.DSMT4">
                      <p:embed/>
                      <p:pic>
                        <p:nvPicPr>
                          <p:cNvPr id="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4941" y="2710145"/>
                            <a:ext cx="2435225" cy="81121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TextBox 17"/>
              <p:cNvSpPr txBox="1"/>
              <p:nvPr/>
            </p:nvSpPr>
            <p:spPr>
              <a:xfrm>
                <a:off x="599846" y="2311606"/>
                <a:ext cx="1954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Sähkönjohtavuus</a:t>
                </a:r>
                <a:endParaRPr lang="fi-FI" dirty="0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 rot="19184029" flipH="1">
              <a:off x="2950293" y="2100772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Arrow 56"/>
            <p:cNvSpPr/>
            <p:nvPr/>
          </p:nvSpPr>
          <p:spPr>
            <a:xfrm rot="16200000" flipH="1">
              <a:off x="2356190" y="2036321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18496" y="5792540"/>
            <a:ext cx="4330598" cy="702415"/>
            <a:chOff x="4718496" y="5792540"/>
            <a:chExt cx="4330598" cy="702415"/>
          </a:xfrm>
        </p:grpSpPr>
        <p:sp>
          <p:nvSpPr>
            <p:cNvPr id="58" name="TextBox 57"/>
            <p:cNvSpPr txBox="1"/>
            <p:nvPr/>
          </p:nvSpPr>
          <p:spPr>
            <a:xfrm>
              <a:off x="4718496" y="6125623"/>
              <a:ext cx="4330598" cy="36933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Semiklassinen</a:t>
              </a:r>
              <a:r>
                <a:rPr lang="fi-FI" dirty="0" smtClean="0"/>
                <a:t> malli </a:t>
              </a:r>
              <a:r>
                <a:rPr lang="fi-FI" dirty="0" err="1" smtClean="0"/>
                <a:t>Blochin</a:t>
              </a:r>
              <a:r>
                <a:rPr lang="fi-FI" dirty="0" smtClean="0"/>
                <a:t> elektroneille</a:t>
              </a:r>
              <a:endParaRPr lang="fi-FI" dirty="0"/>
            </a:p>
          </p:txBody>
        </p:sp>
        <p:sp>
          <p:nvSpPr>
            <p:cNvPr id="59" name="Right Arrow 58"/>
            <p:cNvSpPr/>
            <p:nvPr/>
          </p:nvSpPr>
          <p:spPr>
            <a:xfrm rot="12605932" flipH="1">
              <a:off x="5741563" y="579254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ight Arrow 59"/>
          <p:cNvSpPr/>
          <p:nvPr/>
        </p:nvSpPr>
        <p:spPr>
          <a:xfrm rot="6681449" flipH="1">
            <a:off x="534996" y="3774648"/>
            <a:ext cx="379891" cy="172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theme/theme1.xml><?xml version="1.0" encoding="utf-8"?>
<a:theme xmlns:a="http://schemas.openxmlformats.org/drawingml/2006/main" name="aalto_Scien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aalto_Science</Template>
  <TotalTime>29530</TotalTime>
  <Words>1389</Words>
  <Application>Microsoft Office PowerPoint</Application>
  <PresentationFormat>On-screen Show (4:3)</PresentationFormat>
  <Paragraphs>353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Georgia</vt:lpstr>
      <vt:lpstr>Symbol</vt:lpstr>
      <vt:lpstr>Wingdings</vt:lpstr>
      <vt:lpstr>aalto_Science</vt:lpstr>
      <vt:lpstr>Equation</vt:lpstr>
      <vt:lpstr>Graph</vt:lpstr>
      <vt:lpstr>Kaava</vt:lpstr>
      <vt:lpstr>PHYS-C0240 Materiaalifysiikka (5op), Syksy 2018</vt:lpstr>
      <vt:lpstr>PowerPoint Presentation</vt:lpstr>
      <vt:lpstr>PowerPoint Presentation</vt:lpstr>
      <vt:lpstr>Tiukan sidoksen aproksimaatio vs. Melkein vapaiden elektronien malli</vt:lpstr>
      <vt:lpstr>PowerPoint Presentation</vt:lpstr>
      <vt:lpstr>PowerPoint Presentation</vt:lpstr>
      <vt:lpstr>PowerPoint Presentation</vt:lpstr>
      <vt:lpstr>Elektronien semiklassinen malli  (Drude  Sommerfeld  Bloch)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Vyöteoria Eriste, puolijohde vai metalli?</vt:lpstr>
      <vt:lpstr>PowerPoint Presentation</vt:lpstr>
      <vt:lpstr>PowerPoint Presentation</vt:lpstr>
      <vt:lpstr>PowerPoint Presentation</vt:lpstr>
      <vt:lpstr>PowerPoint Presentation</vt:lpstr>
      <vt:lpstr>Cu: vyörakenne ja tilatiheys</vt:lpstr>
      <vt:lpstr>PowerPoint Presentation</vt:lpstr>
      <vt:lpstr>PowerPoint Presentation</vt:lpstr>
      <vt:lpstr>PowerPoint Presentation</vt:lpstr>
      <vt:lpstr>PowerPoint Presentation</vt:lpstr>
      <vt:lpstr>Luentotehtävä </vt:lpstr>
      <vt:lpstr>Luentotehtävä </vt:lpstr>
      <vt:lpstr>Luentotehtävä </vt:lpstr>
      <vt:lpstr>Luentotehtävä </vt:lpstr>
      <vt:lpstr>Luentotehtävä </vt:lpstr>
      <vt:lpstr>Vyörakennemallin sovelluksia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Tfy-0.3233 Materiaalifysiikka I (5op), kevät 2011</dc:title>
  <dc:creator>fit</dc:creator>
  <cp:lastModifiedBy>Puska Martti</cp:lastModifiedBy>
  <cp:revision>1670</cp:revision>
  <cp:lastPrinted>2015-03-09T13:41:09Z</cp:lastPrinted>
  <dcterms:created xsi:type="dcterms:W3CDTF">2006-08-16T00:00:00Z</dcterms:created>
  <dcterms:modified xsi:type="dcterms:W3CDTF">2019-05-16T14:25:38Z</dcterms:modified>
</cp:coreProperties>
</file>