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01" r:id="rId2"/>
    <p:sldId id="332" r:id="rId3"/>
    <p:sldId id="346" r:id="rId4"/>
    <p:sldId id="354" r:id="rId5"/>
    <p:sldId id="350" r:id="rId6"/>
    <p:sldId id="352" r:id="rId7"/>
    <p:sldId id="335" r:id="rId8"/>
    <p:sldId id="334" r:id="rId9"/>
    <p:sldId id="336" r:id="rId10"/>
    <p:sldId id="360" r:id="rId11"/>
    <p:sldId id="362" r:id="rId12"/>
    <p:sldId id="356" r:id="rId13"/>
    <p:sldId id="364" r:id="rId14"/>
    <p:sldId id="338" r:id="rId15"/>
    <p:sldId id="366" r:id="rId16"/>
    <p:sldId id="358" r:id="rId17"/>
    <p:sldId id="367" r:id="rId18"/>
    <p:sldId id="337" r:id="rId19"/>
    <p:sldId id="357" r:id="rId20"/>
    <p:sldId id="311" r:id="rId21"/>
    <p:sldId id="320" r:id="rId22"/>
    <p:sldId id="312" r:id="rId23"/>
    <p:sldId id="321" r:id="rId24"/>
    <p:sldId id="313" r:id="rId25"/>
    <p:sldId id="322" r:id="rId26"/>
    <p:sldId id="323" r:id="rId27"/>
    <p:sldId id="315" r:id="rId28"/>
    <p:sldId id="324" r:id="rId29"/>
    <p:sldId id="328" r:id="rId30"/>
    <p:sldId id="304" r:id="rId31"/>
    <p:sldId id="302" r:id="rId32"/>
    <p:sldId id="306" r:id="rId33"/>
    <p:sldId id="305" r:id="rId34"/>
    <p:sldId id="303" r:id="rId35"/>
    <p:sldId id="351" r:id="rId36"/>
    <p:sldId id="331" r:id="rId37"/>
    <p:sldId id="329" r:id="rId38"/>
    <p:sldId id="260" r:id="rId39"/>
    <p:sldId id="272" r:id="rId40"/>
    <p:sldId id="275" r:id="rId41"/>
    <p:sldId id="276" r:id="rId42"/>
    <p:sldId id="279" r:id="rId43"/>
    <p:sldId id="258" r:id="rId44"/>
    <p:sldId id="289" r:id="rId45"/>
    <p:sldId id="286" r:id="rId46"/>
    <p:sldId id="285" r:id="rId47"/>
    <p:sldId id="287" r:id="rId48"/>
    <p:sldId id="288" r:id="rId49"/>
    <p:sldId id="261" r:id="rId50"/>
    <p:sldId id="290" r:id="rId51"/>
    <p:sldId id="291" r:id="rId52"/>
    <p:sldId id="316" r:id="rId53"/>
    <p:sldId id="294" r:id="rId54"/>
    <p:sldId id="343" r:id="rId55"/>
    <p:sldId id="344" r:id="rId56"/>
    <p:sldId id="319" r:id="rId57"/>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58" autoAdjust="0"/>
    <p:restoredTop sz="86443" autoAdjust="0"/>
  </p:normalViewPr>
  <p:slideViewPr>
    <p:cSldViewPr>
      <p:cViewPr varScale="1">
        <p:scale>
          <a:sx n="124" d="100"/>
          <a:sy n="124" d="100"/>
        </p:scale>
        <p:origin x="1128" y="168"/>
      </p:cViewPr>
      <p:guideLst>
        <p:guide orient="horz" pos="2160"/>
        <p:guide pos="2880"/>
      </p:guideLst>
    </p:cSldViewPr>
  </p:slideViewPr>
  <p:outlineViewPr>
    <p:cViewPr>
      <p:scale>
        <a:sx n="33" d="100"/>
        <a:sy n="33" d="100"/>
      </p:scale>
      <p:origin x="0" y="-41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54EEFE-CBD3-44B1-A83F-B92DA60F0258}" type="datetimeFigureOut">
              <a:rPr lang="fi-FI" smtClean="0"/>
              <a:t>28.3.2019</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76DAC-1B65-4E06-8700-5295EAD07960}" type="slidenum">
              <a:rPr lang="fi-FI" smtClean="0"/>
              <a:t>‹#›</a:t>
            </a:fld>
            <a:endParaRPr lang="fi-FI"/>
          </a:p>
        </p:txBody>
      </p:sp>
    </p:spTree>
    <p:extLst>
      <p:ext uri="{BB962C8B-B14F-4D97-AF65-F5344CB8AC3E}">
        <p14:creationId xmlns:p14="http://schemas.microsoft.com/office/powerpoint/2010/main" val="200493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76DAC-1B65-4E06-8700-5295EAD07960}" type="slidenum">
              <a:rPr lang="fi-FI" smtClean="0"/>
              <a:t>4</a:t>
            </a:fld>
            <a:endParaRPr lang="fi-FI"/>
          </a:p>
        </p:txBody>
      </p:sp>
    </p:spTree>
    <p:extLst>
      <p:ext uri="{BB962C8B-B14F-4D97-AF65-F5344CB8AC3E}">
        <p14:creationId xmlns:p14="http://schemas.microsoft.com/office/powerpoint/2010/main" val="225418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89E76DAC-1B65-4E06-8700-5295EAD07960}" type="slidenum">
              <a:rPr lang="fi-FI" smtClean="0"/>
              <a:t>51</a:t>
            </a:fld>
            <a:endParaRPr lang="fi-FI"/>
          </a:p>
        </p:txBody>
      </p:sp>
    </p:spTree>
    <p:extLst>
      <p:ext uri="{BB962C8B-B14F-4D97-AF65-F5344CB8AC3E}">
        <p14:creationId xmlns:p14="http://schemas.microsoft.com/office/powerpoint/2010/main" val="366020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62E77031-E73E-484C-A97C-860B480F5A99}" type="datetimeFigureOut">
              <a:rPr lang="fi-FI" smtClean="0"/>
              <a:t>28.3.2019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297142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62E77031-E73E-484C-A97C-860B480F5A99}" type="datetimeFigureOut">
              <a:rPr lang="fi-FI" smtClean="0"/>
              <a:t>28.3.2019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345174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62E77031-E73E-484C-A97C-860B480F5A99}" type="datetimeFigureOut">
              <a:rPr lang="fi-FI" smtClean="0"/>
              <a:t>28.3.2019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108026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62E77031-E73E-484C-A97C-860B480F5A99}" type="datetimeFigureOut">
              <a:rPr lang="fi-FI" smtClean="0"/>
              <a:t>28.3.2019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387128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E77031-E73E-484C-A97C-860B480F5A99}" type="datetimeFigureOut">
              <a:rPr lang="fi-FI" smtClean="0"/>
              <a:t>28.3.2019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160089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62E77031-E73E-484C-A97C-860B480F5A99}" type="datetimeFigureOut">
              <a:rPr lang="fi-FI" smtClean="0"/>
              <a:t>28.3.2019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87169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62E77031-E73E-484C-A97C-860B480F5A99}" type="datetimeFigureOut">
              <a:rPr lang="fi-FI" smtClean="0"/>
              <a:t>28.3.2019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352193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62E77031-E73E-484C-A97C-860B480F5A99}" type="datetimeFigureOut">
              <a:rPr lang="fi-FI" smtClean="0"/>
              <a:t>28.3.2019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3873368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77031-E73E-484C-A97C-860B480F5A99}" type="datetimeFigureOut">
              <a:rPr lang="fi-FI" smtClean="0"/>
              <a:t>28.3.2019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192936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E77031-E73E-484C-A97C-860B480F5A99}" type="datetimeFigureOut">
              <a:rPr lang="fi-FI" smtClean="0"/>
              <a:t>28.3.2019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42724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E77031-E73E-484C-A97C-860B480F5A99}" type="datetimeFigureOut">
              <a:rPr lang="fi-FI" smtClean="0"/>
              <a:t>28.3.2019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0DDF87-4A84-4845-B1D9-5AFE620F9A9B}" type="slidenum">
              <a:rPr lang="fi-FI" smtClean="0"/>
              <a:t>‹#›</a:t>
            </a:fld>
            <a:endParaRPr lang="fi-FI"/>
          </a:p>
        </p:txBody>
      </p:sp>
    </p:spTree>
    <p:extLst>
      <p:ext uri="{BB962C8B-B14F-4D97-AF65-F5344CB8AC3E}">
        <p14:creationId xmlns:p14="http://schemas.microsoft.com/office/powerpoint/2010/main" val="235795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77031-E73E-484C-A97C-860B480F5A99}" type="datetimeFigureOut">
              <a:rPr lang="fi-FI" smtClean="0"/>
              <a:t>28.3.2019</a:t>
            </a:fld>
            <a:endParaRPr lang="fi-F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DDF87-4A84-4845-B1D9-5AFE620F9A9B}" type="slidenum">
              <a:rPr lang="fi-FI" smtClean="0"/>
              <a:t>‹#›</a:t>
            </a:fld>
            <a:endParaRPr lang="fi-FI"/>
          </a:p>
        </p:txBody>
      </p:sp>
    </p:spTree>
    <p:extLst>
      <p:ext uri="{BB962C8B-B14F-4D97-AF65-F5344CB8AC3E}">
        <p14:creationId xmlns:p14="http://schemas.microsoft.com/office/powerpoint/2010/main" val="4145750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3.wdp"/><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9653" y="3212976"/>
            <a:ext cx="7772400" cy="720080"/>
          </a:xfrm>
        </p:spPr>
        <p:txBody>
          <a:bodyPr>
            <a:normAutofit fontScale="90000"/>
          </a:bodyPr>
          <a:lstStyle/>
          <a:p>
            <a:r>
              <a:rPr lang="fi-FI" dirty="0" err="1">
                <a:solidFill>
                  <a:schemeClr val="bg1"/>
                </a:solidFill>
              </a:rPr>
              <a:t>Fold</a:t>
            </a:r>
            <a:r>
              <a:rPr lang="fi-FI" dirty="0">
                <a:solidFill>
                  <a:schemeClr val="bg1"/>
                </a:solidFill>
              </a:rPr>
              <a:t> ,tie and </a:t>
            </a:r>
            <a:r>
              <a:rPr lang="fi-FI" dirty="0" err="1">
                <a:solidFill>
                  <a:schemeClr val="bg1"/>
                </a:solidFill>
              </a:rPr>
              <a:t>dye</a:t>
            </a:r>
            <a:endParaRPr lang="fi-FI" dirty="0">
              <a:solidFill>
                <a:schemeClr val="bg1"/>
              </a:solidFill>
            </a:endParaRPr>
          </a:p>
        </p:txBody>
      </p:sp>
      <p:sp>
        <p:nvSpPr>
          <p:cNvPr id="3" name="Subtitle 2"/>
          <p:cNvSpPr>
            <a:spLocks noGrp="1"/>
          </p:cNvSpPr>
          <p:nvPr>
            <p:ph type="subTitle" idx="1"/>
          </p:nvPr>
        </p:nvSpPr>
        <p:spPr>
          <a:xfrm>
            <a:off x="1371600" y="4365104"/>
            <a:ext cx="6400800" cy="1872208"/>
          </a:xfrm>
        </p:spPr>
        <p:txBody>
          <a:bodyPr>
            <a:normAutofit fontScale="92500"/>
          </a:bodyPr>
          <a:lstStyle/>
          <a:p>
            <a:r>
              <a:rPr lang="fi-FI" dirty="0" err="1">
                <a:solidFill>
                  <a:schemeClr val="bg1"/>
                </a:solidFill>
              </a:rPr>
              <a:t>Chrystal</a:t>
            </a:r>
            <a:r>
              <a:rPr lang="fi-FI" dirty="0">
                <a:solidFill>
                  <a:schemeClr val="bg1"/>
                </a:solidFill>
              </a:rPr>
              <a:t> </a:t>
            </a:r>
            <a:r>
              <a:rPr lang="fi-FI" dirty="0" err="1">
                <a:solidFill>
                  <a:schemeClr val="bg1"/>
                </a:solidFill>
              </a:rPr>
              <a:t>Flowers</a:t>
            </a:r>
            <a:r>
              <a:rPr lang="fi-FI" dirty="0">
                <a:solidFill>
                  <a:schemeClr val="bg1"/>
                </a:solidFill>
              </a:rPr>
              <a:t>  in The </a:t>
            </a:r>
            <a:r>
              <a:rPr lang="fi-FI" dirty="0" err="1">
                <a:solidFill>
                  <a:schemeClr val="bg1"/>
                </a:solidFill>
              </a:rPr>
              <a:t>Halls</a:t>
            </a:r>
            <a:r>
              <a:rPr lang="fi-FI" dirty="0">
                <a:solidFill>
                  <a:schemeClr val="bg1"/>
                </a:solidFill>
              </a:rPr>
              <a:t> of </a:t>
            </a:r>
            <a:r>
              <a:rPr lang="fi-FI" dirty="0" err="1">
                <a:solidFill>
                  <a:schemeClr val="bg1"/>
                </a:solidFill>
              </a:rPr>
              <a:t>Mirros</a:t>
            </a:r>
            <a:endParaRPr lang="fi-FI" dirty="0">
              <a:solidFill>
                <a:schemeClr val="bg1"/>
              </a:solidFill>
            </a:endParaRPr>
          </a:p>
          <a:p>
            <a:r>
              <a:rPr lang="fi-FI" dirty="0">
                <a:solidFill>
                  <a:schemeClr val="bg1"/>
                </a:solidFill>
              </a:rPr>
              <a:t>Laura Isoniemi</a:t>
            </a:r>
          </a:p>
          <a:p>
            <a:r>
              <a:rPr lang="fi-FI" dirty="0">
                <a:solidFill>
                  <a:schemeClr val="bg1"/>
                </a:solidFill>
              </a:rPr>
              <a:t>Aalto </a:t>
            </a:r>
            <a:r>
              <a:rPr lang="fi-FI" dirty="0" err="1">
                <a:solidFill>
                  <a:schemeClr val="bg1"/>
                </a:solidFill>
              </a:rPr>
              <a:t>Arts</a:t>
            </a:r>
            <a:r>
              <a:rPr lang="fi-FI">
                <a:solidFill>
                  <a:schemeClr val="bg1"/>
                </a:solidFill>
              </a:rPr>
              <a:t> 26.3 2019</a:t>
            </a:r>
            <a:endParaRPr lang="fi-FI" dirty="0">
              <a:solidFill>
                <a:schemeClr val="bg1"/>
              </a:solidFill>
            </a:endParaRPr>
          </a:p>
        </p:txBody>
      </p:sp>
      <p:pic>
        <p:nvPicPr>
          <p:cNvPr id="5" name="Content Placeholder 3" descr="\\home.org.aalto.fi\laisonie\data\Documents\matamatiikka\IMG_71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97" t="2357" r="28252" b="9119"/>
          <a:stretch/>
        </p:blipFill>
        <p:spPr bwMode="auto">
          <a:xfrm>
            <a:off x="3517300" y="-43262"/>
            <a:ext cx="2317106" cy="2744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org.aalto.fi\laisonie\data\Documents\My Pictures\solmuvärj\IMG_2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55" y="206"/>
            <a:ext cx="3544154" cy="2658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org.aalto.fi\laisonie\data\Documents\My Pictures\solmuvärj\IMG_21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18"/>
          <a:stretch/>
        </p:blipFill>
        <p:spPr bwMode="auto">
          <a:xfrm>
            <a:off x="5834406" y="0"/>
            <a:ext cx="3309594" cy="265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18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5395528"/>
            <a:ext cx="4040188" cy="936104"/>
          </a:xfrm>
        </p:spPr>
        <p:txBody>
          <a:bodyPr>
            <a:normAutofit/>
          </a:bodyPr>
          <a:lstStyle/>
          <a:p>
            <a:r>
              <a:rPr lang="fi-FI" b="0" dirty="0"/>
              <a:t>PLANGI </a:t>
            </a:r>
          </a:p>
        </p:txBody>
      </p:sp>
      <p:pic>
        <p:nvPicPr>
          <p:cNvPr id="8194" name="Picture 2" descr="\\home.org.aalto.fi\laisonie\data\Documents\My Pictures\solmuvärj\IMG_1671L.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9202"/>
            <a:ext cx="3896172" cy="361154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ome.org.aalto.fi\laisonie\data\Documents\My Pictures\solmuvärj\IMG_1673L.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859392" y="3933056"/>
            <a:ext cx="3970407" cy="2924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uvahaun tulos haulle tie and dye history"/>
          <p:cNvPicPr>
            <a:picLocks noChangeAspect="1" noChangeArrowheads="1"/>
          </p:cNvPicPr>
          <p:nvPr/>
        </p:nvPicPr>
        <p:blipFill rotWithShape="1">
          <a:blip r:embed="rId4">
            <a:extLst>
              <a:ext uri="{28A0092B-C50C-407E-A947-70E740481C1C}">
                <a14:useLocalDpi xmlns:a14="http://schemas.microsoft.com/office/drawing/2010/main" val="0"/>
              </a:ext>
            </a:extLst>
          </a:blip>
          <a:srcRect l="27811" t="1853"/>
          <a:stretch/>
        </p:blipFill>
        <p:spPr bwMode="auto">
          <a:xfrm>
            <a:off x="683568" y="44624"/>
            <a:ext cx="3963674" cy="358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9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me.org.aalto.fi\laisonie\data\Documents\My Pictures\solmuvärj\IMG_2154.JPG"/>
          <p:cNvPicPr>
            <a:picLocks noChangeAspect="1" noChangeArrowheads="1"/>
          </p:cNvPicPr>
          <p:nvPr/>
        </p:nvPicPr>
        <p:blipFill rotWithShape="1">
          <a:blip r:embed="rId2">
            <a:extLst>
              <a:ext uri="{28A0092B-C50C-407E-A947-70E740481C1C}">
                <a14:useLocalDpi xmlns:a14="http://schemas.microsoft.com/office/drawing/2010/main" val="0"/>
              </a:ext>
            </a:extLst>
          </a:blip>
          <a:srcRect l="20268" t="1618" r="20268" b="-1618"/>
          <a:stretch/>
        </p:blipFill>
        <p:spPr bwMode="auto">
          <a:xfrm>
            <a:off x="1880793" y="0"/>
            <a:ext cx="5565081" cy="701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7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me.org.aalto.fi\laisonie\data\Documents\My Pictures\solmuvärj\IMG_2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3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me.org.aalto.fi\laisonie\data\Documents\My Pictures\solmuvärj\IMG_2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8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191"/>
            <a:ext cx="8229600" cy="1143000"/>
          </a:xfrm>
        </p:spPr>
        <p:txBody>
          <a:bodyPr/>
          <a:lstStyle/>
          <a:p>
            <a:r>
              <a:rPr lang="en-US" b="1" dirty="0"/>
              <a:t>TRITIK</a:t>
            </a:r>
            <a:endParaRPr lang="en-US" dirty="0"/>
          </a:p>
        </p:txBody>
      </p:sp>
      <p:sp>
        <p:nvSpPr>
          <p:cNvPr id="3" name="Content Placeholder 2"/>
          <p:cNvSpPr>
            <a:spLocks noGrp="1"/>
          </p:cNvSpPr>
          <p:nvPr>
            <p:ph sz="half" idx="1"/>
          </p:nvPr>
        </p:nvSpPr>
        <p:spPr/>
        <p:txBody>
          <a:bodyPr/>
          <a:lstStyle/>
          <a:p>
            <a:pPr marL="0" indent="0">
              <a:buNone/>
            </a:pPr>
            <a:r>
              <a:rPr lang="en-US" dirty="0"/>
              <a:t> </a:t>
            </a:r>
          </a:p>
          <a:p>
            <a:r>
              <a:rPr lang="en-US" dirty="0"/>
              <a:t>African way of sewing and tightening up and through that way making figures into </a:t>
            </a:r>
          </a:p>
          <a:p>
            <a:pPr marL="0" indent="0">
              <a:buNone/>
            </a:pPr>
            <a:r>
              <a:rPr lang="en-US" dirty="0"/>
              <a:t>    textiles.</a:t>
            </a:r>
          </a:p>
          <a:p>
            <a:endParaRPr lang="en-US" dirty="0"/>
          </a:p>
        </p:txBody>
      </p:sp>
      <p:pic>
        <p:nvPicPr>
          <p:cNvPr id="7" name="Picture 2" descr="\\home.org.aalto.fi\laisonie\data\Documents\My Pictures\solmuvärj\IMG_214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057268" y="2218770"/>
            <a:ext cx="5301977" cy="397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2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5805264"/>
            <a:ext cx="3538736" cy="680939"/>
          </a:xfrm>
        </p:spPr>
        <p:txBody>
          <a:bodyPr/>
          <a:lstStyle/>
          <a:p>
            <a:pPr marL="0" indent="0">
              <a:buNone/>
            </a:pPr>
            <a:r>
              <a:rPr lang="fi-FI" dirty="0"/>
              <a:t>TRITIK </a:t>
            </a:r>
          </a:p>
        </p:txBody>
      </p:sp>
      <p:pic>
        <p:nvPicPr>
          <p:cNvPr id="2050" name="Picture 2" descr="\\home.org.aalto.fi\laisonie\data\Documents\My Pictures\solmuvärj\IMG_554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91472" y="260648"/>
            <a:ext cx="475252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9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ome.org.aalto.fi\laisonie\data\Documents\My Pictures\solmuvärj\IMG_2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3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me.org.aalto.fi\laisonie\data\Documents\My Pictures\solmuvärj\IMG_212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home.org.aalto.fi\laisonie\data\Documents\My Pictures\solmuvärj\IMG_214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4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t>SHIBORI</a:t>
            </a:r>
            <a:r>
              <a:rPr lang="en-US" dirty="0"/>
              <a:t> </a:t>
            </a:r>
          </a:p>
          <a:p>
            <a:r>
              <a:rPr lang="en-US" dirty="0"/>
              <a:t>A Japanese way of figuring </a:t>
            </a:r>
            <a:r>
              <a:rPr lang="en-US" dirty="0" err="1"/>
              <a:t>fabrics.Typical</a:t>
            </a:r>
            <a:r>
              <a:rPr lang="en-US" dirty="0"/>
              <a:t> way of figuring silk kimonos, and is specially working for thin materials. </a:t>
            </a:r>
          </a:p>
          <a:p>
            <a:r>
              <a:rPr lang="en-US" dirty="0"/>
              <a:t>Small, sensitive and  fragile figures and folding methods are  typical to  </a:t>
            </a:r>
            <a:r>
              <a:rPr lang="en-US" dirty="0" err="1"/>
              <a:t>shibori.Stripes</a:t>
            </a:r>
            <a:r>
              <a:rPr lang="en-US" dirty="0"/>
              <a:t> and stars are the figures that are used in kimonos in different rhythms.</a:t>
            </a:r>
          </a:p>
          <a:p>
            <a:endParaRPr lang="en-US" dirty="0"/>
          </a:p>
          <a:p>
            <a:endParaRPr lang="en-US" dirty="0"/>
          </a:p>
        </p:txBody>
      </p:sp>
    </p:spTree>
    <p:extLst>
      <p:ext uri="{BB962C8B-B14F-4D97-AF65-F5344CB8AC3E}">
        <p14:creationId xmlns:p14="http://schemas.microsoft.com/office/powerpoint/2010/main" val="99318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143000"/>
          </a:xfrm>
        </p:spPr>
        <p:txBody>
          <a:bodyPr/>
          <a:lstStyle/>
          <a:p>
            <a:endParaRPr lang="en-US" dirty="0"/>
          </a:p>
        </p:txBody>
      </p:sp>
      <p:pic>
        <p:nvPicPr>
          <p:cNvPr id="11266" name="Picture 2" descr="Kuvahaun tulos haulle shibor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3017308"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uvahaun tulos haulle shibori"/>
          <p:cNvSpPr>
            <a:spLocks noChangeAspect="1" noChangeArrowheads="1"/>
          </p:cNvSpPr>
          <p:nvPr/>
        </p:nvSpPr>
        <p:spPr bwMode="auto">
          <a:xfrm>
            <a:off x="155575" y="-2484438"/>
            <a:ext cx="3705225" cy="5181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Kuvahaun tulos haulle shibo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388382"/>
            <a:ext cx="4574748" cy="457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3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 and dye method </a:t>
            </a:r>
          </a:p>
        </p:txBody>
      </p:sp>
      <p:sp>
        <p:nvSpPr>
          <p:cNvPr id="3" name="Content Placeholder 2"/>
          <p:cNvSpPr>
            <a:spLocks noGrp="1"/>
          </p:cNvSpPr>
          <p:nvPr>
            <p:ph sz="half" idx="1"/>
          </p:nvPr>
        </p:nvSpPr>
        <p:spPr>
          <a:xfrm>
            <a:off x="1187624" y="1600200"/>
            <a:ext cx="3668216" cy="4525963"/>
          </a:xfrm>
        </p:spPr>
        <p:txBody>
          <a:bodyPr>
            <a:normAutofit fontScale="92500"/>
          </a:bodyPr>
          <a:lstStyle/>
          <a:p>
            <a:r>
              <a:rPr lang="en-US" dirty="0"/>
              <a:t>Tie and dye method is the first way to create repetitive figures  on fabrics .The names for the methods vary around the world but the methods </a:t>
            </a:r>
            <a:r>
              <a:rPr lang="en-US" dirty="0" err="1"/>
              <a:t>os</a:t>
            </a:r>
            <a:r>
              <a:rPr lang="en-US" dirty="0"/>
              <a:t> are quite the same and based on same logics despite the continent.</a:t>
            </a:r>
          </a:p>
          <a:p>
            <a:endParaRPr lang="en-US" dirty="0"/>
          </a:p>
        </p:txBody>
      </p:sp>
      <p:pic>
        <p:nvPicPr>
          <p:cNvPr id="1028" name="Picture 4" descr="http://www.thaitiedye.com/wp-content/uploads/2008/06/traditionalkimo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202" y="1600200"/>
            <a:ext cx="3646798" cy="464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01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Folds</a:t>
            </a:r>
            <a:r>
              <a:rPr lang="fi-FI" dirty="0"/>
              <a:t> on </a:t>
            </a:r>
            <a:r>
              <a:rPr lang="fi-FI" dirty="0" err="1"/>
              <a:t>fabrics</a:t>
            </a:r>
            <a:endParaRPr lang="fi-FI" dirty="0"/>
          </a:p>
        </p:txBody>
      </p:sp>
      <p:sp>
        <p:nvSpPr>
          <p:cNvPr id="3" name="Content Placeholder 2"/>
          <p:cNvSpPr>
            <a:spLocks noGrp="1"/>
          </p:cNvSpPr>
          <p:nvPr>
            <p:ph idx="1"/>
          </p:nvPr>
        </p:nvSpPr>
        <p:spPr/>
        <p:txBody>
          <a:bodyPr/>
          <a:lstStyle/>
          <a:p>
            <a:r>
              <a:rPr lang="fi-FI" dirty="0" err="1"/>
              <a:t>History</a:t>
            </a:r>
            <a:r>
              <a:rPr lang="fi-FI" dirty="0"/>
              <a:t> with </a:t>
            </a:r>
            <a:r>
              <a:rPr lang="fi-FI" dirty="0" err="1"/>
              <a:t>nobels</a:t>
            </a:r>
            <a:r>
              <a:rPr lang="fi-FI" dirty="0"/>
              <a:t> and </a:t>
            </a:r>
            <a:r>
              <a:rPr lang="fi-FI" dirty="0" err="1"/>
              <a:t>monarchies</a:t>
            </a:r>
            <a:endParaRPr lang="fi-FI"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528" y="2584532"/>
            <a:ext cx="2307542" cy="327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ome.org.aalto.fi\laisonie\data\Documents\matamatiikka\2012-04-13 12.39.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712" y="10629800"/>
            <a:ext cx="6097452" cy="812993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ome.org.aalto.fi\laisonie\data\Documents\matamatiikka\2012-04-13 12.39.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6" t="12753" b="24007"/>
          <a:stretch/>
        </p:blipFill>
        <p:spPr bwMode="auto">
          <a:xfrm>
            <a:off x="3923928" y="2584532"/>
            <a:ext cx="3840440" cy="327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65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3314" name="Picture 2" descr="\\home.org.aalto.fi\laisonie\data\Documents\matamatiikka\IMG_7170.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7000"/>
                    </a14:imgEffect>
                    <a14:imgEffect>
                      <a14:brightnessContrast bright="11000" contrast="4000"/>
                    </a14:imgEffect>
                  </a14:imgLayer>
                </a14:imgProps>
              </a:ext>
              <a:ext uri="{28A0092B-C50C-407E-A947-70E740481C1C}">
                <a14:useLocalDpi xmlns:a14="http://schemas.microsoft.com/office/drawing/2010/main" val="0"/>
              </a:ext>
            </a:extLst>
          </a:blip>
          <a:srcRect/>
          <a:stretch>
            <a:fillRect/>
          </a:stretch>
        </p:blipFill>
        <p:spPr bwMode="auto">
          <a:xfrm>
            <a:off x="899592" y="620688"/>
            <a:ext cx="7419669" cy="556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126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9218" name="Picture 2" descr="\\home.org.aalto.fi\laisonie\data\Documents\matamatiikka\2012-04-13 12.30.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4118"/>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21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4" name="Content Placeholder 3" descr="\\home.org.aalto.fi\laisonie\data\Documents\matamatiikka\IMG_7169.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697" t="2357" r="28252" b="9119"/>
          <a:stretch/>
        </p:blipFill>
        <p:spPr bwMode="auto">
          <a:xfrm>
            <a:off x="2661522" y="1600200"/>
            <a:ext cx="38209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74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dirty="0"/>
          </a:p>
        </p:txBody>
      </p:sp>
      <p:pic>
        <p:nvPicPr>
          <p:cNvPr id="10242" name="Picture 2" descr="\\home.org.aalto.fi\laisonie\data\Documents\matamatiikka\IMG_7171.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3131840" y="3059591"/>
            <a:ext cx="2829353" cy="212201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ome.org.aalto.fi\laisonie\data\Documents\matamatiikka\IMG_7172.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1" y="3068960"/>
            <a:ext cx="2804368" cy="21032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org.aalto.fi\laisonie\data\Documents\matamatiikka\IMG_7175.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6339632" y="3068960"/>
            <a:ext cx="2804368" cy="210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51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4338" name="Picture 2" descr="\\home.org.aalto.fi\laisonie\data\Documents\matamatiikka\2012-04-13 12.31.5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48" r="3019"/>
          <a:stretch/>
        </p:blipFill>
        <p:spPr bwMode="auto">
          <a:xfrm>
            <a:off x="755576" y="332656"/>
            <a:ext cx="7800865" cy="603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1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6386" name="Picture 2" descr="\\home.org.aalto.fi\laisonie\data\Documents\matamatiikka\2012-04-13 12.29.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8172" y="1124744"/>
            <a:ext cx="3751064" cy="500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0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4" name="Content Placeholder 3" descr="\\home.org.aalto.fi\laisonie\data\Documents\matamatiikka\IMG_7167.JPG"/>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bright="16000" contrast="9000"/>
                    </a14:imgEffect>
                  </a14:imgLayer>
                </a14:imgProps>
              </a:ext>
              <a:ext uri="{28A0092B-C50C-407E-A947-70E740481C1C}">
                <a14:useLocalDpi xmlns:a14="http://schemas.microsoft.com/office/drawing/2010/main" val="0"/>
              </a:ext>
            </a:extLst>
          </a:blip>
          <a:srcRect l="7463" t="12037" r="8329"/>
          <a:stretch/>
        </p:blipFill>
        <p:spPr bwMode="auto">
          <a:xfrm>
            <a:off x="1691680" y="1772816"/>
            <a:ext cx="5454305" cy="427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123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5362" name="Picture 2" descr="\\home.org.aalto.fi\laisonie\data\Documents\matamatiikka\IMG_718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876" t="-1383" r="9091"/>
          <a:stretch/>
        </p:blipFill>
        <p:spPr bwMode="auto">
          <a:xfrm>
            <a:off x="467544" y="1369075"/>
            <a:ext cx="2413417" cy="439907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home.org.aalto.fi\laisonie\data\Documents\matamatiikka\IMG_71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02" t="-2438" r="15643"/>
          <a:stretch/>
        </p:blipFill>
        <p:spPr bwMode="auto">
          <a:xfrm>
            <a:off x="3347864" y="1318053"/>
            <a:ext cx="2542662" cy="450112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me.org.aalto.fi\laisonie\data\Documents\matamatiikka\IMG_71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55" r="12820"/>
          <a:stretch/>
        </p:blipFill>
        <p:spPr bwMode="auto">
          <a:xfrm>
            <a:off x="6228184" y="1383930"/>
            <a:ext cx="2324241" cy="436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989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340296"/>
            <a:ext cx="8136904" cy="1143000"/>
          </a:xfrm>
        </p:spPr>
        <p:txBody>
          <a:bodyPr>
            <a:normAutofit/>
          </a:bodyPr>
          <a:lstStyle/>
          <a:p>
            <a:endParaRPr lang="fi-FI" sz="2800" dirty="0"/>
          </a:p>
        </p:txBody>
      </p:sp>
      <p:pic>
        <p:nvPicPr>
          <p:cNvPr id="10242" name="Picture 2" descr="\\home.org.aalto.fi\laisonie\data\Documents\My Pictures\kirjat\IMG_378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12776"/>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org.aalto.fi\laisonie\data\Documents\My Pictures\kirjat\IMG_37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8" y="548680"/>
            <a:ext cx="7328363" cy="549627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ome.org.aalto.fi\laisonie\data\Documents\My Pictures\kirjat\IMG_37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23"/>
          <a:stretch/>
        </p:blipFill>
        <p:spPr bwMode="auto">
          <a:xfrm>
            <a:off x="7668344" y="4895568"/>
            <a:ext cx="1296145" cy="11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73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Kuvahaun tulos haulle tie and dye histo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58743" y="1896395"/>
            <a:ext cx="4085257" cy="3063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Kuvahaun tulos haulle tie and dye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 y="1929844"/>
            <a:ext cx="4569280" cy="304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126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Past</a:t>
            </a:r>
            <a:r>
              <a:rPr lang="fi-FI" dirty="0"/>
              <a:t> </a:t>
            </a:r>
            <a:r>
              <a:rPr lang="fi-FI" dirty="0" err="1"/>
              <a:t>meets</a:t>
            </a:r>
            <a:r>
              <a:rPr lang="fi-FI" dirty="0"/>
              <a:t> the </a:t>
            </a:r>
            <a:r>
              <a:rPr lang="fi-FI" dirty="0" err="1"/>
              <a:t>present</a:t>
            </a:r>
            <a:endParaRPr lang="fi-FI" dirty="0"/>
          </a:p>
        </p:txBody>
      </p:sp>
      <p:pic>
        <p:nvPicPr>
          <p:cNvPr id="4" name="Picture 2" descr="\\home.org.aalto.fi\laisonie\data\Documents\My Pictures\solmuvärj\IMG_21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4039985" cy="30299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ome.org.aalto.fi\laisonie\data\Documents\My Pictures\solmuvärj\IMG_21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438" y="2636912"/>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12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380" y="178911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ome.org.aalto.fi\laisonie\data\Documents\matamatiikka\IMG_220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598066"/>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55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4099" name="Picture 3" descr="\\home.org.aalto.fi\laisonie\data\Documents\matamatiikka\IMG_3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0"/>
            <a:ext cx="5231904" cy="6975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ome.org.aalto.fi\laisonie\data\Documents\matamatiikka\IMG_220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0000" t="2602" r="1311" b="29775"/>
          <a:stretch/>
        </p:blipFill>
        <p:spPr bwMode="auto">
          <a:xfrm>
            <a:off x="6877247" y="3933056"/>
            <a:ext cx="2266753" cy="236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5122" name="Picture 2" descr="\\home.org.aalto.fi\laisonie\data\Documents\matamatiikka\IMG_345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4136" y="0"/>
            <a:ext cx="4594622"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76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2050" name="Picture 2" descr="\\home.org.aalto.fi\laisonie\data\Documents\matamatiikka\IMG_220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75" t="17636" r="15472" b="22082"/>
          <a:stretch/>
        </p:blipFill>
        <p:spPr bwMode="auto">
          <a:xfrm>
            <a:off x="755576" y="1340768"/>
            <a:ext cx="775471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Kuvahaun tulos haulle tie and dye history"/>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71" t="3572" r="51786" b="5357"/>
          <a:stretch/>
        </p:blipFill>
        <p:spPr bwMode="auto">
          <a:xfrm>
            <a:off x="3995936" y="4005064"/>
            <a:ext cx="944576" cy="19269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uvahaun tulos haulle tie and dye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68725"/>
            <a:ext cx="25336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uvahaun tulos haulle SHIBORI CLOT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6658"/>
            <a:ext cx="3457575"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84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Digital </a:t>
            </a:r>
            <a:r>
              <a:rPr lang="fi-FI" dirty="0" err="1"/>
              <a:t>way</a:t>
            </a:r>
            <a:r>
              <a:rPr lang="fi-FI" dirty="0"/>
              <a:t> of </a:t>
            </a:r>
            <a:r>
              <a:rPr lang="fi-FI" dirty="0" err="1"/>
              <a:t>dying</a:t>
            </a:r>
            <a:endParaRPr lang="fi-FI" dirty="0"/>
          </a:p>
        </p:txBody>
      </p:sp>
      <p:pic>
        <p:nvPicPr>
          <p:cNvPr id="19458" name="Picture 2" descr="\\home.org.aalto.fi\laisonie\data\Documents\matamatiikka\IMG_7178.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 t="4018" r="16267"/>
          <a:stretch/>
        </p:blipFill>
        <p:spPr bwMode="auto">
          <a:xfrm>
            <a:off x="0" y="1412776"/>
            <a:ext cx="4861099" cy="429736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home.org.aalto.fi\laisonie\data\Documents\matamatiikka\IMG_71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68" t="45151" r="6556"/>
          <a:stretch/>
        </p:blipFill>
        <p:spPr bwMode="auto">
          <a:xfrm>
            <a:off x="5379078" y="3789040"/>
            <a:ext cx="3755083" cy="192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75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20482" name="Picture 2" descr="\\home.org.aalto.fi\laisonie\data\Documents\matamatiikka\IMG_71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347660" cy="551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412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6021288"/>
            <a:ext cx="3600400" cy="720080"/>
          </a:xfrm>
        </p:spPr>
        <p:txBody>
          <a:bodyPr>
            <a:normAutofit/>
          </a:bodyPr>
          <a:lstStyle/>
          <a:p>
            <a:pPr marL="0" indent="0">
              <a:buNone/>
            </a:pPr>
            <a:r>
              <a:rPr lang="fi-FI" dirty="0" err="1"/>
              <a:t>Folds</a:t>
            </a:r>
            <a:r>
              <a:rPr lang="fi-FI" dirty="0"/>
              <a:t> and </a:t>
            </a:r>
            <a:r>
              <a:rPr lang="fi-FI" dirty="0" err="1"/>
              <a:t>preventions</a:t>
            </a:r>
            <a:endParaRPr lang="fi-FI" dirty="0"/>
          </a:p>
        </p:txBody>
      </p:sp>
      <p:pic>
        <p:nvPicPr>
          <p:cNvPr id="3074" name="Picture 2" descr="\\home.org.aalto.fi\laisonie\data\Documents\My Pictures\solmuvärj\IMG_554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15160" y="404664"/>
            <a:ext cx="472884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org.aalto.fi\laisonie\data\Documents\My Pictures\solmuvärj\IMG_2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3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normAutofit/>
          </a:bodyPr>
          <a:lstStyle/>
          <a:p>
            <a:r>
              <a:rPr lang="en-US" dirty="0"/>
              <a:t>Method is old and primitive but offers many artistic and also mathematical challenges and opportunities for the dyer. The figures are done by preventing the color to enter the fabric. </a:t>
            </a:r>
          </a:p>
        </p:txBody>
      </p:sp>
      <p:sp>
        <p:nvSpPr>
          <p:cNvPr id="4" name="Content Placeholder 3"/>
          <p:cNvSpPr>
            <a:spLocks noGrp="1"/>
          </p:cNvSpPr>
          <p:nvPr>
            <p:ph sz="half" idx="2"/>
          </p:nvPr>
        </p:nvSpPr>
        <p:spPr/>
        <p:txBody>
          <a:bodyPr>
            <a:normAutofit/>
          </a:bodyPr>
          <a:lstStyle/>
          <a:p>
            <a:r>
              <a:rPr lang="en-US" dirty="0"/>
              <a:t>The way the prevents , folds or figures composed are set into rhythm, make the fabrics composition. Repeat reveals when opening the folds.</a:t>
            </a:r>
          </a:p>
          <a:p>
            <a:endParaRPr lang="en-US" dirty="0"/>
          </a:p>
        </p:txBody>
      </p:sp>
      <p:pic>
        <p:nvPicPr>
          <p:cNvPr id="4098" name="Picture 2" descr="Kuvahaun tulos haulle tie and dye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340" y="5157192"/>
            <a:ext cx="2880320" cy="135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687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org.aalto.fi\laisonie\data\Documents\My Pictures\solmuvärj\IMG_2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70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ome.org.aalto.fi\laisonie\data\Documents\My Pictures\solmuvärj\IMG_209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7584842"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36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me.org.aalto.fi\laisonie\data\Documents\My Pictures\solmuvärj\IMG_2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39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517232"/>
            <a:ext cx="3754760" cy="608931"/>
          </a:xfrm>
        </p:spPr>
        <p:txBody>
          <a:bodyPr>
            <a:normAutofit fontScale="92500"/>
          </a:bodyPr>
          <a:lstStyle/>
          <a:p>
            <a:pPr marL="0" indent="0">
              <a:buNone/>
            </a:pPr>
            <a:r>
              <a:rPr lang="fi-FI" dirty="0" err="1"/>
              <a:t>Triangles</a:t>
            </a:r>
            <a:r>
              <a:rPr lang="fi-FI" dirty="0"/>
              <a:t> and </a:t>
            </a:r>
            <a:r>
              <a:rPr lang="fi-FI" dirty="0" err="1"/>
              <a:t>preventions</a:t>
            </a:r>
            <a:endParaRPr lang="fi-FI" dirty="0"/>
          </a:p>
        </p:txBody>
      </p:sp>
      <p:pic>
        <p:nvPicPr>
          <p:cNvPr id="1026" name="Picture 2" descr="\\home.org.aalto.fi\laisonie\data\Documents\My Pictures\solmuvärj\IMG_554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45478" y="260648"/>
            <a:ext cx="469852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8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me.org.aalto.fi\laisonie\data\Documents\My Pictures\solmuvärj\IMG_2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75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5" name="Picture 2" descr="\\home.org.aalto.fi\laisonie\data\Documents\My Pictures\solmuvärj\IMG_211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org.aalto.fi\laisonie\data\Documents\My Pictures\solmuvärj\IMG_2113.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273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me.org.aalto.fi\laisonie\data\Documents\My Pictures\solmuvärj\IMG_2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ome.org.aalto.fi\laisonie\data\Documents\My Pictures\solmuvärj\IMG_2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31" y="260648"/>
            <a:ext cx="8491669" cy="63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012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me.org.aalto.fi\laisonie\data\Documents\My Pictures\solmuvärj\IMG_2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17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me.org.aalto.fi\laisonie\data\Documents\My Pictures\solmuvärj\IMG_211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377" t="1217" r="8103" b="1"/>
          <a:stretch/>
        </p:blipFill>
        <p:spPr bwMode="auto">
          <a:xfrm>
            <a:off x="1547664" y="620688"/>
            <a:ext cx="5975177" cy="530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86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517232"/>
            <a:ext cx="3106688" cy="936104"/>
          </a:xfrm>
        </p:spPr>
        <p:txBody>
          <a:bodyPr>
            <a:noAutofit/>
          </a:bodyPr>
          <a:lstStyle/>
          <a:p>
            <a:pPr marL="0" indent="0">
              <a:buNone/>
            </a:pPr>
            <a:r>
              <a:rPr lang="fi-FI" sz="2400" dirty="0" err="1"/>
              <a:t>Round</a:t>
            </a:r>
            <a:r>
              <a:rPr lang="fi-FI" sz="2400" dirty="0"/>
              <a:t> </a:t>
            </a:r>
            <a:r>
              <a:rPr lang="fi-FI" sz="2400" dirty="0" err="1"/>
              <a:t>forms</a:t>
            </a:r>
            <a:r>
              <a:rPr lang="fi-FI" sz="2400" dirty="0"/>
              <a:t> and prevention </a:t>
            </a:r>
          </a:p>
        </p:txBody>
      </p:sp>
      <p:pic>
        <p:nvPicPr>
          <p:cNvPr id="4098" name="Picture 2" descr="\\home.org.aalto.fi\laisonie\data\Documents\My Pictures\solmuvärj\IMG_554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01344" y="260648"/>
            <a:ext cx="4742656" cy="632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82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5616" y="5589240"/>
            <a:ext cx="6656784" cy="1080120"/>
          </a:xfrm>
        </p:spPr>
        <p:txBody>
          <a:bodyPr>
            <a:normAutofit/>
          </a:bodyPr>
          <a:lstStyle/>
          <a:p>
            <a:endParaRPr lang="fi-FI" dirty="0"/>
          </a:p>
        </p:txBody>
      </p:sp>
      <p:pic>
        <p:nvPicPr>
          <p:cNvPr id="4" name="Picture 2" descr="\\home.org.aalto.fi\laisonie\data\Documents\My Pictures\solmuvärj\IMG_21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9323512" cy="699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429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ome.org.aalto.fi\laisonie\data\Documents\My Pictures\solmuvärj\IMG_2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24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me.org.aalto.fi\laisonie\data\Documents\My Pictures\solmuvärj\IMG_21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665" t="7478" r="7032" b="3905"/>
          <a:stretch/>
        </p:blipFill>
        <p:spPr bwMode="auto">
          <a:xfrm>
            <a:off x="683568" y="1651286"/>
            <a:ext cx="2689013" cy="4033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me.org.aalto.fi\laisonie\data\Documents\My Pictures\solmuvärj\IMG_21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65" t="7478" r="7032" b="3905"/>
          <a:stretch/>
        </p:blipFill>
        <p:spPr bwMode="auto">
          <a:xfrm>
            <a:off x="3203848" y="1628800"/>
            <a:ext cx="2696323" cy="4044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org.aalto.fi\laisonie\data\Documents\My Pictures\solmuvärj\IMG_21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665" t="7478" r="7032" b="3905"/>
          <a:stretch/>
        </p:blipFill>
        <p:spPr bwMode="auto">
          <a:xfrm>
            <a:off x="5724128" y="1656091"/>
            <a:ext cx="2715589" cy="407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08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7170" name="Picture 2" descr="\\home.org.aalto.fi\laisonie\data\Documents\matamatiikka\IMG_340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3" b="31027"/>
          <a:stretch/>
        </p:blipFill>
        <p:spPr bwMode="auto">
          <a:xfrm>
            <a:off x="1835696" y="1484784"/>
            <a:ext cx="5225628" cy="478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838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me.org.aalto.fi\laisonie\data\Documents\My Pictures\solmuvärj\IMG_211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6240693" cy="468052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home.org.aalto.fi\laisonie\data\Documents\My Pictures\solmuvärj\IMG_212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03306" y="1052736"/>
            <a:ext cx="624069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539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all methods mentioned  up the unifying thing is that the </a:t>
            </a:r>
            <a:r>
              <a:rPr lang="en-US" b="1" i="1" dirty="0"/>
              <a:t>prevents</a:t>
            </a:r>
            <a:r>
              <a:rPr lang="en-US" dirty="0"/>
              <a:t> make the repeat and the </a:t>
            </a:r>
            <a:r>
              <a:rPr lang="en-US" dirty="0" err="1"/>
              <a:t>composition.As</a:t>
            </a:r>
            <a:r>
              <a:rPr lang="en-US" dirty="0"/>
              <a:t> preventing tools can be used rubber bands, squeezers, </a:t>
            </a:r>
            <a:r>
              <a:rPr lang="en-US" dirty="0" err="1"/>
              <a:t>tieing</a:t>
            </a:r>
            <a:r>
              <a:rPr lang="en-US" dirty="0"/>
              <a:t> and folding in different</a:t>
            </a:r>
          </a:p>
        </p:txBody>
      </p:sp>
    </p:spTree>
    <p:extLst>
      <p:ext uri="{BB962C8B-B14F-4D97-AF65-F5344CB8AC3E}">
        <p14:creationId xmlns:p14="http://schemas.microsoft.com/office/powerpoint/2010/main" val="1150730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3888432" cy="3960440"/>
          </a:xfrm>
        </p:spPr>
        <p:txBody>
          <a:bodyPr>
            <a:normAutofit fontScale="92500" lnSpcReduction="20000"/>
          </a:bodyPr>
          <a:lstStyle/>
          <a:p>
            <a:r>
              <a:rPr lang="en-US" dirty="0"/>
              <a:t>Tie and dye method is a creative way of working, which still demands patience and systematical thinking. The </a:t>
            </a:r>
            <a:r>
              <a:rPr lang="en-US" b="1" dirty="0"/>
              <a:t>order</a:t>
            </a:r>
            <a:r>
              <a:rPr lang="en-US" dirty="0"/>
              <a:t> and directions and turns of the folds matter as much as in origamis.</a:t>
            </a:r>
          </a:p>
          <a:p>
            <a:endParaRPr lang="en-US" dirty="0"/>
          </a:p>
        </p:txBody>
      </p:sp>
      <p:pic>
        <p:nvPicPr>
          <p:cNvPr id="1030" name="Picture 6" descr="Kuvahaun tulos haulle KANKAAN VÄRJÄ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56792"/>
            <a:ext cx="4377614" cy="291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24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Litterature</a:t>
            </a:r>
            <a:endParaRPr lang="fi-FI" dirty="0"/>
          </a:p>
        </p:txBody>
      </p:sp>
      <p:sp>
        <p:nvSpPr>
          <p:cNvPr id="3" name="Content Placeholder 2"/>
          <p:cNvSpPr>
            <a:spLocks noGrp="1"/>
          </p:cNvSpPr>
          <p:nvPr>
            <p:ph idx="1"/>
          </p:nvPr>
        </p:nvSpPr>
        <p:spPr/>
        <p:txBody>
          <a:bodyPr>
            <a:normAutofit/>
          </a:bodyPr>
          <a:lstStyle/>
          <a:p>
            <a:pPr marL="0" indent="0">
              <a:buNone/>
            </a:pPr>
            <a:r>
              <a:rPr lang="fi-FI" sz="1600" dirty="0"/>
              <a:t>      </a:t>
            </a:r>
            <a:r>
              <a:rPr lang="fi-FI" sz="1600" dirty="0" err="1"/>
              <a:t>Shibori,Designs</a:t>
            </a:r>
            <a:r>
              <a:rPr lang="fi-FI" sz="1600" dirty="0"/>
              <a:t> and </a:t>
            </a:r>
            <a:r>
              <a:rPr lang="fi-FI" sz="1600" dirty="0" err="1"/>
              <a:t>Technics.Mandy</a:t>
            </a:r>
            <a:r>
              <a:rPr lang="fi-FI" sz="1600" dirty="0"/>
              <a:t> </a:t>
            </a:r>
            <a:r>
              <a:rPr lang="fi-FI" sz="1600" dirty="0" err="1"/>
              <a:t>Southan.Search</a:t>
            </a:r>
            <a:r>
              <a:rPr lang="fi-FI" sz="1600" dirty="0"/>
              <a:t> Press  2014</a:t>
            </a:r>
          </a:p>
          <a:p>
            <a:pPr marL="0" indent="0">
              <a:buNone/>
            </a:pPr>
            <a:endParaRPr lang="fi-FI" sz="1600" dirty="0"/>
          </a:p>
          <a:p>
            <a:pPr marL="0" indent="0">
              <a:buNone/>
            </a:pPr>
            <a:r>
              <a:rPr lang="fi-FI" sz="1600" dirty="0"/>
              <a:t>     </a:t>
            </a:r>
            <a:r>
              <a:rPr lang="fi-FI" sz="1600" dirty="0" err="1"/>
              <a:t>Paper</a:t>
            </a:r>
            <a:r>
              <a:rPr lang="fi-FI" sz="1600" dirty="0"/>
              <a:t> </a:t>
            </a:r>
            <a:r>
              <a:rPr lang="fi-FI" sz="1600" dirty="0" err="1"/>
              <a:t>works.Ginko</a:t>
            </a:r>
            <a:r>
              <a:rPr lang="fi-FI" sz="1600" dirty="0"/>
              <a:t> </a:t>
            </a:r>
            <a:r>
              <a:rPr lang="fi-FI" sz="1600" dirty="0" err="1"/>
              <a:t>Press.Sandu</a:t>
            </a:r>
            <a:r>
              <a:rPr lang="fi-FI" sz="1600" dirty="0"/>
              <a:t> publishing 2012</a:t>
            </a:r>
          </a:p>
          <a:p>
            <a:pPr marL="0" indent="0">
              <a:buNone/>
            </a:pPr>
            <a:endParaRPr lang="fi-FI" sz="1600" dirty="0"/>
          </a:p>
          <a:p>
            <a:pPr marL="0" indent="0">
              <a:buNone/>
            </a:pPr>
            <a:r>
              <a:rPr lang="fi-FI" sz="1600" dirty="0"/>
              <a:t>     The beauty of the </a:t>
            </a:r>
            <a:r>
              <a:rPr lang="fi-FI" sz="1600" dirty="0" err="1"/>
              <a:t>fold.A</a:t>
            </a:r>
            <a:r>
              <a:rPr lang="fi-FI" sz="1600" dirty="0"/>
              <a:t> </a:t>
            </a:r>
            <a:r>
              <a:rPr lang="fi-FI" sz="1600" dirty="0" err="1"/>
              <a:t>conversation</a:t>
            </a:r>
            <a:r>
              <a:rPr lang="fi-FI" sz="1600" dirty="0"/>
              <a:t> with Joan </a:t>
            </a:r>
            <a:r>
              <a:rPr lang="fi-FI" sz="1600" dirty="0" err="1"/>
              <a:t>Sallas</a:t>
            </a:r>
            <a:r>
              <a:rPr lang="fi-FI" sz="1600" dirty="0"/>
              <a:t>. </a:t>
            </a:r>
            <a:r>
              <a:rPr lang="fi-FI" sz="1600" dirty="0" err="1"/>
              <a:t>Edit</a:t>
            </a:r>
            <a:r>
              <a:rPr lang="fi-FI" sz="1600" dirty="0"/>
              <a:t> </a:t>
            </a:r>
            <a:r>
              <a:rPr lang="fi-FI" sz="1600" dirty="0" err="1"/>
              <a:t>Caharlotte</a:t>
            </a:r>
            <a:r>
              <a:rPr lang="fi-FI" sz="1600" dirty="0"/>
              <a:t> </a:t>
            </a:r>
            <a:r>
              <a:rPr lang="fi-FI" sz="1600" dirty="0" err="1"/>
              <a:t>Birnabaum</a:t>
            </a:r>
            <a:r>
              <a:rPr lang="fi-FI" sz="1600" dirty="0"/>
              <a:t>. </a:t>
            </a:r>
          </a:p>
          <a:p>
            <a:pPr marL="0" indent="0">
              <a:buNone/>
            </a:pPr>
            <a:r>
              <a:rPr lang="fi-FI" sz="1600" dirty="0"/>
              <a:t>      </a:t>
            </a:r>
            <a:r>
              <a:rPr lang="fi-FI" sz="1600" dirty="0" err="1"/>
              <a:t>Strenberg</a:t>
            </a:r>
            <a:r>
              <a:rPr lang="fi-FI" sz="1600" dirty="0"/>
              <a:t> </a:t>
            </a:r>
            <a:r>
              <a:rPr lang="fi-FI" sz="1600" dirty="0" err="1"/>
              <a:t>press</a:t>
            </a:r>
            <a:r>
              <a:rPr lang="fi-FI" sz="1600" dirty="0"/>
              <a:t> 2012</a:t>
            </a:r>
          </a:p>
          <a:p>
            <a:pPr marL="0" indent="0">
              <a:buNone/>
            </a:pPr>
            <a:endParaRPr lang="fi-FI" sz="1600" dirty="0"/>
          </a:p>
          <a:p>
            <a:pPr marL="0" indent="0">
              <a:buNone/>
            </a:pPr>
            <a:r>
              <a:rPr lang="fi-FI" sz="1600" dirty="0"/>
              <a:t>      Digital </a:t>
            </a:r>
            <a:r>
              <a:rPr lang="fi-FI" sz="1600" dirty="0" err="1"/>
              <a:t>textile</a:t>
            </a:r>
            <a:r>
              <a:rPr lang="fi-FI" sz="1600" dirty="0"/>
              <a:t> design .</a:t>
            </a:r>
            <a:r>
              <a:rPr lang="fi-FI" sz="1600" dirty="0" err="1"/>
              <a:t>Melanie</a:t>
            </a:r>
            <a:r>
              <a:rPr lang="fi-FI" sz="1600" dirty="0"/>
              <a:t> </a:t>
            </a:r>
            <a:r>
              <a:rPr lang="fi-FI" sz="1600" dirty="0" err="1"/>
              <a:t>Bowles</a:t>
            </a:r>
            <a:r>
              <a:rPr lang="fi-FI" sz="1600" dirty="0"/>
              <a:t> and </a:t>
            </a:r>
            <a:r>
              <a:rPr lang="fi-FI" sz="1600" dirty="0" err="1"/>
              <a:t>Ceri</a:t>
            </a:r>
            <a:r>
              <a:rPr lang="fi-FI" sz="1600" dirty="0"/>
              <a:t> Isaac. Lawrence King publishing 2012</a:t>
            </a:r>
          </a:p>
          <a:p>
            <a:pPr marL="0" indent="0">
              <a:buNone/>
            </a:pPr>
            <a:r>
              <a:rPr lang="fi-FI" sz="1600" dirty="0"/>
              <a:t> </a:t>
            </a:r>
          </a:p>
          <a:p>
            <a:pPr marL="0" indent="0">
              <a:buNone/>
            </a:pPr>
            <a:r>
              <a:rPr lang="fi-FI" sz="1600" dirty="0"/>
              <a:t>       </a:t>
            </a:r>
            <a:r>
              <a:rPr lang="fi-FI" sz="1600" dirty="0" err="1"/>
              <a:t>Shadow</a:t>
            </a:r>
            <a:r>
              <a:rPr lang="fi-FI" sz="1600" dirty="0"/>
              <a:t> </a:t>
            </a:r>
            <a:r>
              <a:rPr lang="fi-FI" sz="1600" dirty="0" err="1"/>
              <a:t>folds</a:t>
            </a:r>
            <a:r>
              <a:rPr lang="fi-FI" sz="1600" dirty="0"/>
              <a:t> .</a:t>
            </a:r>
            <a:r>
              <a:rPr lang="fi-FI" sz="1600" dirty="0" err="1"/>
              <a:t>Easy</a:t>
            </a:r>
            <a:r>
              <a:rPr lang="fi-FI" sz="1600" dirty="0"/>
              <a:t> to </a:t>
            </a:r>
            <a:r>
              <a:rPr lang="fi-FI" sz="1600" dirty="0" err="1"/>
              <a:t>make</a:t>
            </a:r>
            <a:r>
              <a:rPr lang="fi-FI" sz="1600" dirty="0"/>
              <a:t> </a:t>
            </a:r>
            <a:r>
              <a:rPr lang="fi-FI" sz="1600" dirty="0" err="1"/>
              <a:t>geometric</a:t>
            </a:r>
            <a:r>
              <a:rPr lang="fi-FI" sz="1600" dirty="0"/>
              <a:t> </a:t>
            </a:r>
            <a:r>
              <a:rPr lang="fi-FI" sz="1600" dirty="0" err="1"/>
              <a:t>designs</a:t>
            </a:r>
            <a:r>
              <a:rPr lang="fi-FI" sz="1600" dirty="0"/>
              <a:t> in </a:t>
            </a:r>
            <a:r>
              <a:rPr lang="fi-FI" sz="1600" dirty="0" err="1"/>
              <a:t>fabric</a:t>
            </a:r>
            <a:r>
              <a:rPr lang="fi-FI" sz="1600" dirty="0"/>
              <a:t> .</a:t>
            </a:r>
            <a:r>
              <a:rPr lang="fi-FI" sz="1600" dirty="0" err="1"/>
              <a:t>Jeffrey</a:t>
            </a:r>
            <a:r>
              <a:rPr lang="fi-FI" sz="1600" dirty="0"/>
              <a:t> </a:t>
            </a:r>
            <a:r>
              <a:rPr lang="fi-FI" sz="1600" dirty="0" err="1"/>
              <a:t>Rutzky</a:t>
            </a:r>
            <a:r>
              <a:rPr lang="fi-FI" sz="1600" dirty="0"/>
              <a:t> and Chris </a:t>
            </a:r>
            <a:r>
              <a:rPr lang="fi-FI" sz="1600" dirty="0" err="1"/>
              <a:t>K.Palmer</a:t>
            </a:r>
            <a:r>
              <a:rPr lang="fi-FI" sz="1600" dirty="0"/>
              <a:t>.</a:t>
            </a:r>
          </a:p>
          <a:p>
            <a:pPr marL="0" indent="0">
              <a:buNone/>
            </a:pPr>
            <a:r>
              <a:rPr lang="fi-FI" sz="1600" dirty="0"/>
              <a:t>       </a:t>
            </a:r>
            <a:r>
              <a:rPr lang="fi-FI" sz="1600" dirty="0" err="1"/>
              <a:t>Kodanhsa</a:t>
            </a:r>
            <a:r>
              <a:rPr lang="fi-FI" sz="1600" dirty="0"/>
              <a:t> USA 2011</a:t>
            </a:r>
          </a:p>
          <a:p>
            <a:pPr marL="0" indent="0">
              <a:buNone/>
            </a:pPr>
            <a:r>
              <a:rPr lang="fi-FI" sz="1600" dirty="0"/>
              <a:t> </a:t>
            </a:r>
          </a:p>
          <a:p>
            <a:pPr marL="0" indent="0">
              <a:buNone/>
            </a:pPr>
            <a:r>
              <a:rPr lang="fi-FI" sz="1600" dirty="0"/>
              <a:t>       </a:t>
            </a:r>
            <a:r>
              <a:rPr lang="fi-FI" sz="1600" dirty="0" err="1"/>
              <a:t>Värimenetelmät.Maija</a:t>
            </a:r>
            <a:r>
              <a:rPr lang="fi-FI" sz="1600" dirty="0"/>
              <a:t> Forss. 2000 </a:t>
            </a:r>
            <a:r>
              <a:rPr lang="fi-FI" sz="1600" dirty="0" err="1"/>
              <a:t>Taik</a:t>
            </a:r>
            <a:r>
              <a:rPr lang="fi-FI" sz="1600" dirty="0"/>
              <a:t> </a:t>
            </a:r>
            <a:r>
              <a:rPr lang="fi-FI" sz="1600" dirty="0" err="1"/>
              <a:t>books</a:t>
            </a:r>
            <a:r>
              <a:rPr lang="fi-FI" sz="1600" dirty="0"/>
              <a:t> b 60.</a:t>
            </a:r>
          </a:p>
        </p:txBody>
      </p:sp>
    </p:spTree>
    <p:extLst>
      <p:ext uri="{BB962C8B-B14F-4D97-AF65-F5344CB8AC3E}">
        <p14:creationId xmlns:p14="http://schemas.microsoft.com/office/powerpoint/2010/main" val="129305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ome.org.aalto.fi\laisonie\data\Documents\My Pictures\solmuvärj\IMG_1664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844824"/>
            <a:ext cx="678894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uvahaun tulos haulle TIE AND D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734" y="1815480"/>
            <a:ext cx="200526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01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Tie and dye technics is based on fast and strong dye bath. The dye bath is stronger than normally and the dying time is shorter in order to that the prevented parts of the textile would not become dyed ( the undyed parts make the figure ).</a:t>
            </a:r>
          </a:p>
          <a:p>
            <a:endParaRPr lang="en-US" dirty="0"/>
          </a:p>
        </p:txBody>
      </p:sp>
    </p:spTree>
    <p:extLst>
      <p:ext uri="{BB962C8B-B14F-4D97-AF65-F5344CB8AC3E}">
        <p14:creationId xmlns:p14="http://schemas.microsoft.com/office/powerpoint/2010/main" val="345127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1143000"/>
          </a:xfrm>
        </p:spPr>
        <p:txBody>
          <a:bodyPr>
            <a:normAutofit fontScale="90000"/>
          </a:bodyPr>
          <a:lstStyle/>
          <a:p>
            <a:r>
              <a:rPr lang="en-US" dirty="0"/>
              <a:t>3  Basic styles:</a:t>
            </a:r>
            <a:br>
              <a:rPr lang="en-US" dirty="0"/>
            </a:br>
            <a:r>
              <a:rPr lang="en-US" b="1" dirty="0"/>
              <a:t>PLANGI</a:t>
            </a:r>
            <a:r>
              <a:rPr lang="en-US" dirty="0"/>
              <a:t> </a:t>
            </a:r>
            <a:br>
              <a:rPr lang="en-US" dirty="0"/>
            </a:br>
            <a:br>
              <a:rPr lang="en-US" dirty="0"/>
            </a:br>
            <a:endParaRPr lang="en-US" dirty="0"/>
          </a:p>
        </p:txBody>
      </p:sp>
      <p:sp>
        <p:nvSpPr>
          <p:cNvPr id="3" name="Content Placeholder 2"/>
          <p:cNvSpPr>
            <a:spLocks noGrp="1"/>
          </p:cNvSpPr>
          <p:nvPr>
            <p:ph idx="1"/>
          </p:nvPr>
        </p:nvSpPr>
        <p:spPr>
          <a:xfrm>
            <a:off x="457200" y="2060848"/>
            <a:ext cx="8229600" cy="4065315"/>
          </a:xfrm>
        </p:spPr>
        <p:txBody>
          <a:bodyPr>
            <a:normAutofit/>
          </a:bodyPr>
          <a:lstStyle/>
          <a:p>
            <a:r>
              <a:rPr lang="en-US" dirty="0"/>
              <a:t>African way of making often round shapes. The figure born, when fabric is tied with tight    yarns.  Folds can also be called </a:t>
            </a:r>
            <a:r>
              <a:rPr lang="en-US" dirty="0" err="1"/>
              <a:t>plangi</a:t>
            </a:r>
            <a:r>
              <a:rPr lang="en-US" dirty="0"/>
              <a:t>. </a:t>
            </a:r>
          </a:p>
          <a:p>
            <a:r>
              <a:rPr lang="en-US" dirty="0"/>
              <a:t>They can be done with the help out of very small objects such  as rice, which typically is very time consuming. The origin is that the whole  village makes the figures together.</a:t>
            </a:r>
          </a:p>
          <a:p>
            <a:endParaRPr lang="en-US" dirty="0"/>
          </a:p>
        </p:txBody>
      </p:sp>
    </p:spTree>
    <p:extLst>
      <p:ext uri="{BB962C8B-B14F-4D97-AF65-F5344CB8AC3E}">
        <p14:creationId xmlns:p14="http://schemas.microsoft.com/office/powerpoint/2010/main" val="1124401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AutoShape 8" descr="Kuvahaun tulos haulle tie and dye histo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Kuvahaun tulos haulle tie and dye histo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6" name="Picture 14" descr="Kuvahaun tulos haulle tie and dye histo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937"/>
            <a:ext cx="8964488" cy="672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133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504</Words>
  <Application>Microsoft Macintosh PowerPoint</Application>
  <PresentationFormat>On-screen Show (4:3)</PresentationFormat>
  <Paragraphs>46</Paragraphs>
  <Slides>56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Fold ,tie and dye</vt:lpstr>
      <vt:lpstr>Tie and dye method </vt:lpstr>
      <vt:lpstr>PowerPoint Presentation</vt:lpstr>
      <vt:lpstr>PowerPoint Presentation</vt:lpstr>
      <vt:lpstr>PowerPoint Presentation</vt:lpstr>
      <vt:lpstr>PowerPoint Presentation</vt:lpstr>
      <vt:lpstr>PowerPoint Presentation</vt:lpstr>
      <vt:lpstr>3  Basic styles: PLANGI   </vt:lpstr>
      <vt:lpstr>PowerPoint Presentation</vt:lpstr>
      <vt:lpstr>PowerPoint Presentation</vt:lpstr>
      <vt:lpstr>PowerPoint Presentation</vt:lpstr>
      <vt:lpstr>PowerPoint Presentation</vt:lpstr>
      <vt:lpstr>PowerPoint Presentation</vt:lpstr>
      <vt:lpstr>TRITIK</vt:lpstr>
      <vt:lpstr>PowerPoint Presentation</vt:lpstr>
      <vt:lpstr>PowerPoint Presentation</vt:lpstr>
      <vt:lpstr>PowerPoint Presentation</vt:lpstr>
      <vt:lpstr>PowerPoint Presentation</vt:lpstr>
      <vt:lpstr>PowerPoint Presentation</vt:lpstr>
      <vt:lpstr>Folds on fabrics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meets the present</vt:lpstr>
      <vt:lpstr>PowerPoint Presentation</vt:lpstr>
      <vt:lpstr>PowerPoint Presentation</vt:lpstr>
      <vt:lpstr>PowerPoint Presentation</vt:lpstr>
      <vt:lpstr>PowerPoint Presentation</vt:lpstr>
      <vt:lpstr>PowerPoint Presentation</vt:lpstr>
      <vt:lpstr>Digital way of dying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Litterature</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Isoniemi Laura</dc:creator>
  <cp:lastModifiedBy>Microsoft Office User</cp:lastModifiedBy>
  <cp:revision>37</cp:revision>
  <dcterms:created xsi:type="dcterms:W3CDTF">2013-09-29T16:24:09Z</dcterms:created>
  <dcterms:modified xsi:type="dcterms:W3CDTF">2019-03-28T11:15:40Z</dcterms:modified>
</cp:coreProperties>
</file>