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413" r:id="rId5"/>
    <p:sldId id="497" r:id="rId6"/>
    <p:sldId id="498" r:id="rId7"/>
    <p:sldId id="499" r:id="rId8"/>
    <p:sldId id="500" r:id="rId9"/>
    <p:sldId id="490" r:id="rId10"/>
    <p:sldId id="501" r:id="rId11"/>
    <p:sldId id="502" r:id="rId12"/>
  </p:sldIdLst>
  <p:sldSz cx="9144000" cy="6858000" type="screen4x3"/>
  <p:notesSz cx="7102475" cy="102346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45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ikarainen Paula" initials="PH" lastIdx="4" clrIdx="0"/>
  <p:cmAuthor id="1" name="Haikarainen Paula" initials="HP" lastIdx="81" clrIdx="1"/>
  <p:cmAuthor id="2" name="TBWA\HELSINKI" initials="" lastIdx="0" clrIdx="2"/>
  <p:cmAuthor id="3" name="Olsson Eveliina" initials="" lastIdx="17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9933FF"/>
    <a:srgbClr val="FF6600"/>
    <a:srgbClr val="FFCD00"/>
    <a:srgbClr val="FFFFFF"/>
    <a:srgbClr val="FFCF06"/>
    <a:srgbClr val="FFA300"/>
    <a:srgbClr val="00A8B4"/>
    <a:srgbClr val="EF3340"/>
    <a:srgbClr val="78B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56" autoAdjust="0"/>
    <p:restoredTop sz="94982" autoAdjust="0"/>
  </p:normalViewPr>
  <p:slideViewPr>
    <p:cSldViewPr snapToGrid="0" snapToObjects="1">
      <p:cViewPr varScale="1">
        <p:scale>
          <a:sx n="115" d="100"/>
          <a:sy n="115" d="100"/>
        </p:scale>
        <p:origin x="1428" y="108"/>
      </p:cViewPr>
      <p:guideLst>
        <p:guide orient="horz"/>
        <p:guide pos="4520"/>
      </p:guideLst>
    </p:cSldViewPr>
  </p:slideViewPr>
  <p:outlineViewPr>
    <p:cViewPr>
      <p:scale>
        <a:sx n="33" d="100"/>
        <a:sy n="33" d="100"/>
      </p:scale>
      <p:origin x="0" y="231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135416"/>
    </p:cViewPr>
  </p:sorterViewPr>
  <p:notesViewPr>
    <p:cSldViewPr snapToGrid="0" snapToObjects="1">
      <p:cViewPr>
        <p:scale>
          <a:sx n="80" d="100"/>
          <a:sy n="80" d="100"/>
        </p:scale>
        <p:origin x="-163" y="1384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511731"/>
          </a:xfrm>
          <a:prstGeom prst="rect">
            <a:avLst/>
          </a:prstGeom>
        </p:spPr>
        <p:txBody>
          <a:bodyPr vert="horz" lIns="99056" tIns="49528" rIns="99056" bIns="49528" rtlCol="0"/>
          <a:lstStyle>
            <a:lvl1pPr algn="l">
              <a:defRPr sz="13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511731"/>
          </a:xfrm>
          <a:prstGeom prst="rect">
            <a:avLst/>
          </a:prstGeom>
        </p:spPr>
        <p:txBody>
          <a:bodyPr vert="horz" lIns="99056" tIns="49528" rIns="99056" bIns="49528" rtlCol="0"/>
          <a:lstStyle>
            <a:lvl1pPr algn="r">
              <a:defRPr sz="13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4/2/2019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7739" cy="511731"/>
          </a:xfrm>
          <a:prstGeom prst="rect">
            <a:avLst/>
          </a:prstGeom>
        </p:spPr>
        <p:txBody>
          <a:bodyPr vert="horz" lIns="99056" tIns="49528" rIns="99056" bIns="4952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9721107"/>
            <a:ext cx="3077739" cy="511731"/>
          </a:xfrm>
          <a:prstGeom prst="rect">
            <a:avLst/>
          </a:prstGeom>
        </p:spPr>
        <p:txBody>
          <a:bodyPr vert="horz" lIns="99056" tIns="49528" rIns="99056" bIns="49528" rtlCol="0" anchor="b"/>
          <a:lstStyle>
            <a:lvl1pPr algn="r">
              <a:defRPr sz="13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511731"/>
          </a:xfrm>
          <a:prstGeom prst="rect">
            <a:avLst/>
          </a:prstGeom>
        </p:spPr>
        <p:txBody>
          <a:bodyPr vert="horz" lIns="99056" tIns="49528" rIns="99056" bIns="49528" rtlCol="0"/>
          <a:lstStyle>
            <a:lvl1pPr algn="l">
              <a:defRPr sz="13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1"/>
          </a:xfrm>
          <a:prstGeom prst="rect">
            <a:avLst/>
          </a:prstGeom>
        </p:spPr>
        <p:txBody>
          <a:bodyPr vert="horz" wrap="square" lIns="99056" tIns="49528" rIns="99056" bIns="4952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2.4.2019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6" tIns="49528" rIns="99056" bIns="49528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56" tIns="49528" rIns="99056" bIns="49528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7739" cy="511731"/>
          </a:xfrm>
          <a:prstGeom prst="rect">
            <a:avLst/>
          </a:prstGeom>
        </p:spPr>
        <p:txBody>
          <a:bodyPr vert="horz" lIns="99056" tIns="49528" rIns="99056" bIns="49528" rtlCol="0" anchor="b"/>
          <a:lstStyle>
            <a:lvl1pPr algn="l">
              <a:defRPr sz="13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1731"/>
          </a:xfrm>
          <a:prstGeom prst="rect">
            <a:avLst/>
          </a:prstGeom>
        </p:spPr>
        <p:txBody>
          <a:bodyPr vert="horz" wrap="square" lIns="99056" tIns="49528" rIns="99056" bIns="4952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2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908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32625"/>
            <a:ext cx="2236006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32625"/>
            <a:ext cx="2236006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45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26"/>
            <a:ext cx="2236005" cy="205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62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5633953"/>
            <a:ext cx="2449209" cy="11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25" y="5635655"/>
            <a:ext cx="2346452" cy="1100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48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35" y="5636720"/>
            <a:ext cx="2446833" cy="1098699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236005" cy="212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31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641" y="5633463"/>
            <a:ext cx="2473630" cy="112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Georgia" panose="02040502050405020303" pitchFamily="18" charset="0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/>
              <a:pPr>
                <a:defRPr/>
              </a:pPr>
              <a:t>2.4.2019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922" y="5617594"/>
            <a:ext cx="2473630" cy="115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/>
              <a:pPr>
                <a:defRPr/>
              </a:pPr>
              <a:t>2.4.2019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81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898" y="5642947"/>
            <a:ext cx="2473630" cy="110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D0FA-D02A-0640-99E9-F9BA78C58440}" type="datetime1">
              <a:rPr lang="fi-FI"/>
              <a:pPr>
                <a:defRPr/>
              </a:pPr>
              <a:t>2.4.2019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142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5E8-EE9D-CB41-8F80-274DF3CEAEDA}" type="datetime1">
              <a:rPr lang="fi-FI"/>
              <a:pPr>
                <a:defRPr/>
              </a:pPr>
              <a:t>2.4.2019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641" y="5633463"/>
            <a:ext cx="2473630" cy="112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99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257C-E009-394F-997B-9AE811492EDD}" type="datetime1">
              <a:rPr lang="fi-FI"/>
              <a:pPr>
                <a:defRPr/>
              </a:pPr>
              <a:t>2.4.2019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922" y="5617594"/>
            <a:ext cx="2473630" cy="115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87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4533-59DD-8944-8B96-95FFBA80E20B}" type="datetime1">
              <a:rPr lang="fi-FI"/>
              <a:pPr>
                <a:defRPr/>
              </a:pPr>
              <a:t>2.4.2019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5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898" y="5642947"/>
            <a:ext cx="2473630" cy="110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197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1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5101"/>
            <a:ext cx="2238480" cy="20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5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32625"/>
            <a:ext cx="2236006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" y="32625"/>
            <a:ext cx="2236006" cy="205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64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26"/>
            <a:ext cx="2236005" cy="205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46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6C4FC2-043E-0E44-BD9B-2431B69F8AA0}" type="datetime1">
              <a:rPr lang="fi-FI"/>
              <a:pPr>
                <a:defRPr/>
              </a:pPr>
              <a:t>2.4.2019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58" r:id="rId12"/>
    <p:sldLayoutId id="2147484759" r:id="rId13"/>
    <p:sldLayoutId id="2147484760" r:id="rId14"/>
    <p:sldLayoutId id="2147484761" r:id="rId15"/>
    <p:sldLayoutId id="2147484762" r:id="rId16"/>
    <p:sldLayoutId id="2147484763" r:id="rId17"/>
    <p:sldLayoutId id="2147484764" r:id="rId18"/>
    <p:sldLayoutId id="2147484765" r:id="rId19"/>
    <p:sldLayoutId id="2147484766" r:id="rId20"/>
    <p:sldLayoutId id="2147484767" r:id="rId2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_IGP0406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90500" y="-35941"/>
            <a:ext cx="9525000" cy="6927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5837" y="1950103"/>
            <a:ext cx="5698603" cy="2076818"/>
          </a:xfrm>
        </p:spPr>
        <p:txBody>
          <a:bodyPr/>
          <a:lstStyle/>
          <a:p>
            <a:r>
              <a:rPr lang="en-AU" sz="5400" i="1" dirty="0" smtClean="0">
                <a:latin typeface="Georgia"/>
                <a:cs typeface="Georgia"/>
              </a:rPr>
              <a:t>Suomi 2A H05</a:t>
            </a:r>
            <a:br>
              <a:rPr lang="en-AU" sz="5400" i="1" dirty="0" smtClean="0">
                <a:latin typeface="Georgia"/>
                <a:cs typeface="Georgia"/>
              </a:rPr>
            </a:br>
            <a:r>
              <a:rPr lang="en-AU" sz="4400" b="0" i="1" dirty="0" smtClean="0">
                <a:latin typeface="Georgia"/>
                <a:cs typeface="Georgia"/>
              </a:rPr>
              <a:t>Tapani Möttönen</a:t>
            </a:r>
            <a:r>
              <a:rPr lang="en-AU" sz="4400" i="1" dirty="0" smtClean="0">
                <a:latin typeface="Georgia"/>
                <a:cs typeface="Georgia"/>
              </a:rPr>
              <a:t>  </a:t>
            </a:r>
            <a:endParaRPr lang="en-AU" sz="5400" i="1" dirty="0"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1834" y="6241239"/>
            <a:ext cx="5708005" cy="64633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1100"/>
              <a:t>Source: Aalto University Annual Report 2013</a:t>
            </a:r>
          </a:p>
          <a:p>
            <a:r>
              <a:rPr lang="fi-FI" sz="1100"/>
              <a:t>Pictures: Aalto University Communications, Academy of Finland, Lehtikuva Picture Agency</a:t>
            </a:r>
          </a:p>
          <a:p>
            <a:endParaRPr lang="fi-FI" sz="2000" b="1"/>
          </a:p>
        </p:txBody>
      </p:sp>
      <p:sp>
        <p:nvSpPr>
          <p:cNvPr id="3" name="TextBox 2"/>
          <p:cNvSpPr txBox="1"/>
          <p:nvPr/>
        </p:nvSpPr>
        <p:spPr>
          <a:xfrm>
            <a:off x="3059084" y="4164676"/>
            <a:ext cx="549471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>
                <a:latin typeface="Georgia" panose="02040502050405020303" pitchFamily="18" charset="0"/>
              </a:rPr>
              <a:t>		  11.9. – 18.10.2018</a:t>
            </a:r>
            <a:endParaRPr lang="fi-FI" sz="2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6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Georgia" panose="02040502050405020303" pitchFamily="18" charset="0"/>
              </a:rPr>
              <a:t>Kertaustehtävät </a:t>
            </a:r>
            <a:r>
              <a:rPr lang="fi-FI" dirty="0" smtClean="0">
                <a:latin typeface="Georgia" panose="02040502050405020303" pitchFamily="18" charset="0"/>
              </a:rPr>
              <a:t/>
            </a:r>
            <a:br>
              <a:rPr lang="fi-FI" dirty="0" smtClean="0">
                <a:latin typeface="Georgia" panose="02040502050405020303" pitchFamily="18" charset="0"/>
              </a:rPr>
            </a:br>
            <a:r>
              <a:rPr lang="fi-FI" b="0" dirty="0" smtClean="0">
                <a:latin typeface="Georgia" panose="02040502050405020303" pitchFamily="18" charset="0"/>
              </a:rPr>
              <a:t>kertaustuntia varten: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dirty="0" smtClean="0"/>
              <a:t>Ainesanat</a:t>
            </a:r>
            <a:r>
              <a:rPr lang="fi-FI" dirty="0"/>
              <a:t>: SM-1, lisäharjoitus 13, s. 241. </a:t>
            </a:r>
          </a:p>
          <a:p>
            <a:r>
              <a:rPr lang="fi-FI" dirty="0"/>
              <a:t>Sanatyypit: SM-2, lisäharjoitus 1, s. 293 - 294.</a:t>
            </a:r>
          </a:p>
          <a:p>
            <a:r>
              <a:rPr lang="fi-FI" dirty="0"/>
              <a:t>Imperfekti: SM-2, lisäharjoitus 2, s. 295.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2.4.2019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357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latin typeface="Georgia" panose="02040502050405020303" pitchFamily="18" charset="0"/>
              </a:rPr>
              <a:t>Ainesanat</a:t>
            </a:r>
            <a:br>
              <a:rPr lang="fi-FI" dirty="0" smtClean="0">
                <a:latin typeface="Georgia" panose="02040502050405020303" pitchFamily="18" charset="0"/>
              </a:rPr>
            </a:br>
            <a:r>
              <a:rPr lang="fi-FI" b="0" dirty="0" smtClean="0">
                <a:latin typeface="Georgia" panose="02040502050405020303" pitchFamily="18" charset="0"/>
              </a:rPr>
              <a:t>Partitiivin valtakunta ('</a:t>
            </a:r>
            <a:r>
              <a:rPr lang="fi-FI" b="0" dirty="0" err="1" smtClean="0">
                <a:latin typeface="Georgia" panose="02040502050405020303" pitchFamily="18" charset="0"/>
              </a:rPr>
              <a:t>realm</a:t>
            </a:r>
            <a:r>
              <a:rPr lang="fi-FI" b="0" dirty="0" smtClean="0">
                <a:latin typeface="Georgia" panose="02040502050405020303" pitchFamily="18" charset="0"/>
              </a:rPr>
              <a:t>')</a:t>
            </a:r>
            <a:endParaRPr lang="fi-FI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dirty="0"/>
              <a:t>Ainesanat: SM-1, lisäharjoitus 13, s. 241. </a:t>
            </a:r>
            <a:endParaRPr lang="fi-FI" dirty="0" smtClean="0"/>
          </a:p>
          <a:p>
            <a:endParaRPr lang="fi-FI" dirty="0" smtClean="0"/>
          </a:p>
          <a:p>
            <a:pPr marL="457200" indent="-457200">
              <a:buAutoNum type="arabicPeriod"/>
            </a:pPr>
            <a:r>
              <a:rPr lang="fi-FI" b="0" dirty="0" smtClean="0"/>
              <a:t>Ostan vähän </a:t>
            </a:r>
            <a:r>
              <a:rPr lang="fi-FI" b="0" u="sng" dirty="0" smtClean="0"/>
              <a:t>suklaata</a:t>
            </a:r>
            <a:r>
              <a:rPr lang="fi-FI" b="0" dirty="0" smtClean="0"/>
              <a:t> 	</a:t>
            </a:r>
            <a:r>
              <a:rPr lang="fi-FI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	joustava verbi + ainesana = partitiivi</a:t>
            </a:r>
            <a:endParaRPr lang="fi-FI" b="0" u="sng" dirty="0" smtClean="0"/>
          </a:p>
          <a:p>
            <a:r>
              <a:rPr lang="fi-FI" b="0" dirty="0" smtClean="0"/>
              <a:t>3. 	Tarvitsen myös </a:t>
            </a:r>
            <a:r>
              <a:rPr lang="fi-FI" b="0" u="sng" dirty="0" smtClean="0"/>
              <a:t>kahvia</a:t>
            </a:r>
            <a:r>
              <a:rPr lang="fi-FI" b="0" dirty="0" smtClean="0"/>
              <a:t>	</a:t>
            </a:r>
            <a:r>
              <a:rPr lang="fi-FI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	joustava verbi + ainesana = partitiivi</a:t>
            </a:r>
            <a:endParaRPr lang="fi-FI" b="0" u="sng" dirty="0" smtClean="0"/>
          </a:p>
          <a:p>
            <a:pPr marL="457200" indent="-457200">
              <a:buAutoNum type="arabicPeriod" startAt="14"/>
            </a:pPr>
            <a:r>
              <a:rPr lang="fi-FI" b="0" dirty="0" smtClean="0"/>
              <a:t>Jäätelö on </a:t>
            </a:r>
            <a:r>
              <a:rPr lang="fi-FI" b="0" u="sng" dirty="0" smtClean="0"/>
              <a:t>ihanaa </a:t>
            </a:r>
            <a:r>
              <a:rPr lang="fi-FI" b="0" dirty="0" smtClean="0"/>
              <a:t>		</a:t>
            </a:r>
            <a:r>
              <a:rPr lang="fi-FI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	ainesana + olla = adj	+ partitiivi</a:t>
            </a:r>
          </a:p>
          <a:p>
            <a:endParaRPr lang="fi-FI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9"/>
            </a:pPr>
            <a:r>
              <a:rPr lang="fi-FI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Minä en pidä </a:t>
            </a:r>
            <a:r>
              <a:rPr lang="fi-FI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limusta</a:t>
            </a:r>
            <a:r>
              <a:rPr lang="fi-FI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fi-FI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	rektioverbi + ainesana = rektio </a:t>
            </a:r>
          </a:p>
          <a:p>
            <a:r>
              <a:rPr lang="fi-FI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i-FI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(rektio = case </a:t>
            </a:r>
            <a:r>
              <a:rPr lang="fi-FI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dictated</a:t>
            </a:r>
            <a:r>
              <a:rPr lang="fi-FI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fi-FI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</a:t>
            </a:r>
            <a:r>
              <a:rPr lang="fi-FI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AutoNum type="arabicPeriod" startAt="14"/>
            </a:pPr>
            <a:endParaRPr lang="fi-FI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i-FI" b="0" dirty="0" smtClean="0"/>
              <a:t>Joustava = </a:t>
            </a:r>
            <a:r>
              <a:rPr lang="fi-FI" b="0" dirty="0" err="1" smtClean="0"/>
              <a:t>flexible</a:t>
            </a:r>
            <a:r>
              <a:rPr lang="fi-FI" b="0" dirty="0" smtClean="0"/>
              <a:t>, joustamaton = </a:t>
            </a:r>
            <a:r>
              <a:rPr lang="fi-FI" b="0" dirty="0" err="1" smtClean="0"/>
              <a:t>inflexible</a:t>
            </a:r>
            <a:endParaRPr lang="fi-FI" b="0" dirty="0" smtClean="0"/>
          </a:p>
          <a:p>
            <a:endParaRPr lang="fi-FI" b="0" u="sng" dirty="0" smtClean="0"/>
          </a:p>
          <a:p>
            <a:endParaRPr lang="fi-FI" b="0" u="sng" dirty="0" smtClean="0"/>
          </a:p>
          <a:p>
            <a:endParaRPr lang="fi-FI" u="sng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2.4.2019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894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Georgia" panose="02040502050405020303" pitchFamily="18" charset="0"/>
              </a:rPr>
              <a:t>Ainesanat</a:t>
            </a:r>
            <a:br>
              <a:rPr lang="fi-FI" dirty="0">
                <a:latin typeface="Georgia" panose="02040502050405020303" pitchFamily="18" charset="0"/>
              </a:rPr>
            </a:br>
            <a:r>
              <a:rPr lang="fi-FI" b="0" dirty="0">
                <a:latin typeface="Georgia" panose="02040502050405020303" pitchFamily="18" charset="0"/>
              </a:rPr>
              <a:t>Partitiivin valtakunta ('</a:t>
            </a:r>
            <a:r>
              <a:rPr lang="fi-FI" b="0" dirty="0" err="1">
                <a:latin typeface="Georgia" panose="02040502050405020303" pitchFamily="18" charset="0"/>
              </a:rPr>
              <a:t>realm</a:t>
            </a:r>
            <a:r>
              <a:rPr lang="fi-FI" b="0" dirty="0">
                <a:latin typeface="Georgia" panose="02040502050405020303" pitchFamily="18" charset="0"/>
              </a:rPr>
              <a:t>')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dirty="0" smtClean="0"/>
              <a:t>Mutta joskus (aika usein)…</a:t>
            </a:r>
          </a:p>
          <a:p>
            <a:r>
              <a:rPr lang="fi-FI" b="0" dirty="0" smtClean="0"/>
              <a:t>Ainesana + joustava verbi = genetiivi. Miksi?</a:t>
            </a:r>
          </a:p>
          <a:p>
            <a:endParaRPr lang="fi-FI" b="0" dirty="0"/>
          </a:p>
          <a:p>
            <a:r>
              <a:rPr lang="fi-FI" dirty="0" smtClean="0"/>
              <a:t>Mitä tarkoittaa…</a:t>
            </a:r>
          </a:p>
          <a:p>
            <a:r>
              <a:rPr lang="fi-FI" b="0" dirty="0" smtClean="0"/>
              <a:t>…</a:t>
            </a:r>
            <a:r>
              <a:rPr lang="fi-FI" b="0" i="1" dirty="0" smtClean="0"/>
              <a:t>Minä syön kakun </a:t>
            </a:r>
            <a:r>
              <a:rPr lang="fi-FI" b="0" dirty="0" smtClean="0"/>
              <a:t>(vs. </a:t>
            </a:r>
            <a:r>
              <a:rPr lang="fi-FI" b="0" i="1" dirty="0" smtClean="0"/>
              <a:t>Minä syön kakkua</a:t>
            </a:r>
            <a:r>
              <a:rPr lang="fi-FI" b="0" dirty="0" smtClean="0"/>
              <a:t>)</a:t>
            </a:r>
          </a:p>
          <a:p>
            <a:endParaRPr lang="fi-FI" b="0" dirty="0"/>
          </a:p>
          <a:p>
            <a:r>
              <a:rPr lang="fi-FI" b="0" dirty="0" smtClean="0"/>
              <a:t>Genetiivi = "totaaliobjekti", prosessi valmis, koko objekti</a:t>
            </a:r>
          </a:p>
          <a:p>
            <a:endParaRPr lang="fi-FI" b="0" dirty="0"/>
          </a:p>
          <a:p>
            <a:endParaRPr lang="fi-FI" b="0" dirty="0" smtClean="0"/>
          </a:p>
          <a:p>
            <a:endParaRPr lang="fi-FI" b="0" dirty="0"/>
          </a:p>
          <a:p>
            <a:endParaRPr lang="fi-FI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2.4.2019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476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624840"/>
          </a:xfrm>
        </p:spPr>
        <p:txBody>
          <a:bodyPr/>
          <a:lstStyle/>
          <a:p>
            <a:r>
              <a:rPr lang="fi-FI" i="1" dirty="0" smtClean="0">
                <a:latin typeface="Georgia" panose="02040502050405020303" pitchFamily="18" charset="0"/>
              </a:rPr>
              <a:t>Objekti: </a:t>
            </a:r>
            <a:r>
              <a:rPr lang="fi-FI" b="0" i="1" dirty="0">
                <a:latin typeface="Georgia" panose="02040502050405020303" pitchFamily="18" charset="0"/>
              </a:rPr>
              <a:t>genetiivi vai partitiivi?</a:t>
            </a:r>
            <a:r>
              <a:rPr lang="fi-FI" i="1" dirty="0" smtClean="0">
                <a:latin typeface="Georgia" panose="02040502050405020303" pitchFamily="18" charset="0"/>
              </a:rPr>
              <a:t/>
            </a:r>
            <a:br>
              <a:rPr lang="fi-FI" i="1" dirty="0" smtClean="0">
                <a:latin typeface="Georgia" panose="02040502050405020303" pitchFamily="18" charset="0"/>
              </a:rPr>
            </a:br>
            <a:endParaRPr lang="fi-FI" b="0" i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40001" y="1088967"/>
            <a:ext cx="8155112" cy="4428265"/>
          </a:xfrm>
        </p:spPr>
        <p:txBody>
          <a:bodyPr/>
          <a:lstStyle/>
          <a:p>
            <a:r>
              <a:rPr lang="fi-FI" sz="2000" dirty="0">
                <a:cs typeface="Times New Roman" panose="02020603050405020304" pitchFamily="18" charset="0"/>
              </a:rPr>
              <a:t>Objekti päättää '</a:t>
            </a:r>
            <a:r>
              <a:rPr lang="fi-FI" sz="2000" dirty="0" err="1">
                <a:cs typeface="Times New Roman" panose="02020603050405020304" pitchFamily="18" charset="0"/>
              </a:rPr>
              <a:t>the</a:t>
            </a:r>
            <a:r>
              <a:rPr lang="fi-FI" sz="2000" dirty="0"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cs typeface="Times New Roman" panose="02020603050405020304" pitchFamily="18" charset="0"/>
              </a:rPr>
              <a:t>object</a:t>
            </a:r>
            <a:r>
              <a:rPr lang="fi-FI" sz="2000" dirty="0"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cs typeface="Times New Roman" panose="02020603050405020304" pitchFamily="18" charset="0"/>
              </a:rPr>
              <a:t>makes</a:t>
            </a:r>
            <a:r>
              <a:rPr lang="fi-FI" sz="2000" dirty="0"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cs typeface="Times New Roman" panose="02020603050405020304" pitchFamily="18" charset="0"/>
              </a:rPr>
              <a:t>the</a:t>
            </a:r>
            <a:r>
              <a:rPr lang="fi-FI" sz="2000" dirty="0"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cs typeface="Times New Roman" panose="02020603050405020304" pitchFamily="18" charset="0"/>
              </a:rPr>
              <a:t>decision</a:t>
            </a:r>
            <a:r>
              <a:rPr lang="fi-FI" sz="2000" dirty="0">
                <a:cs typeface="Times New Roman" panose="02020603050405020304" pitchFamily="18" charset="0"/>
              </a:rPr>
              <a:t>'</a:t>
            </a:r>
          </a:p>
          <a:p>
            <a:r>
              <a:rPr lang="fi-FI" sz="2000" b="0" dirty="0" smtClean="0"/>
              <a:t>Ostan vähän suklaata </a:t>
            </a:r>
            <a:r>
              <a:rPr lang="fi-FI" sz="2000" b="0" dirty="0" smtClean="0">
                <a:cs typeface="Times New Roman" panose="02020603050405020304" pitchFamily="18" charset="0"/>
              </a:rPr>
              <a:t>→ joustava verbi + ainesana = partitiivi</a:t>
            </a:r>
          </a:p>
          <a:p>
            <a:r>
              <a:rPr lang="fi-FI" sz="2000" b="0" dirty="0" smtClean="0">
                <a:cs typeface="Times New Roman" panose="02020603050405020304" pitchFamily="18" charset="0"/>
              </a:rPr>
              <a:t>Ostan uuden moottoripyörän → joustava verbi + diskreetti sana = genetiivi</a:t>
            </a:r>
          </a:p>
          <a:p>
            <a:endParaRPr lang="fi-FI" sz="2000" b="0" dirty="0" smtClean="0">
              <a:cs typeface="Times New Roman" panose="02020603050405020304" pitchFamily="18" charset="0"/>
            </a:endParaRPr>
          </a:p>
          <a:p>
            <a:r>
              <a:rPr lang="fi-FI" sz="2000" dirty="0">
                <a:cs typeface="Times New Roman" panose="02020603050405020304" pitchFamily="18" charset="0"/>
              </a:rPr>
              <a:t>Verbi päättää '</a:t>
            </a:r>
            <a:r>
              <a:rPr lang="fi-FI" sz="2000" dirty="0" err="1">
                <a:cs typeface="Times New Roman" panose="02020603050405020304" pitchFamily="18" charset="0"/>
              </a:rPr>
              <a:t>the</a:t>
            </a:r>
            <a:r>
              <a:rPr lang="fi-FI" sz="2000" dirty="0"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cs typeface="Times New Roman" panose="02020603050405020304" pitchFamily="18" charset="0"/>
              </a:rPr>
              <a:t>verb</a:t>
            </a:r>
            <a:r>
              <a:rPr lang="fi-FI" sz="2000" dirty="0"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cs typeface="Times New Roman" panose="02020603050405020304" pitchFamily="18" charset="0"/>
              </a:rPr>
              <a:t>makes</a:t>
            </a:r>
            <a:r>
              <a:rPr lang="fi-FI" sz="2000" dirty="0"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cs typeface="Times New Roman" panose="02020603050405020304" pitchFamily="18" charset="0"/>
              </a:rPr>
              <a:t>the</a:t>
            </a:r>
            <a:r>
              <a:rPr lang="fi-FI" sz="2000" dirty="0">
                <a:cs typeface="Times New Roman" panose="02020603050405020304" pitchFamily="18" charset="0"/>
              </a:rPr>
              <a:t> </a:t>
            </a:r>
            <a:r>
              <a:rPr lang="fi-FI" sz="2000" dirty="0" err="1">
                <a:cs typeface="Times New Roman" panose="02020603050405020304" pitchFamily="18" charset="0"/>
              </a:rPr>
              <a:t>decision</a:t>
            </a:r>
            <a:r>
              <a:rPr lang="fi-FI" sz="2000" dirty="0">
                <a:cs typeface="Times New Roman" panose="02020603050405020304" pitchFamily="18" charset="0"/>
              </a:rPr>
              <a:t>' </a:t>
            </a:r>
          </a:p>
          <a:p>
            <a:r>
              <a:rPr lang="fi-FI" sz="2000" b="0" dirty="0" smtClean="0">
                <a:cs typeface="Times New Roman" panose="02020603050405020304" pitchFamily="18" charset="0"/>
              </a:rPr>
              <a:t>Rakastan sinua/jäätelöä → joustamaton verbi = partitiivi</a:t>
            </a:r>
          </a:p>
          <a:p>
            <a:r>
              <a:rPr lang="fi-FI" sz="2000" b="0" dirty="0" smtClean="0">
                <a:cs typeface="Times New Roman" panose="02020603050405020304" pitchFamily="18" charset="0"/>
              </a:rPr>
              <a:t>Valitsen sinut/jäätelön → joustamaton verbi = genetiivi</a:t>
            </a:r>
          </a:p>
          <a:p>
            <a:endParaRPr lang="fi-FI" sz="2000" b="0" dirty="0" smtClean="0">
              <a:cs typeface="Times New Roman" panose="02020603050405020304" pitchFamily="18" charset="0"/>
            </a:endParaRPr>
          </a:p>
          <a:p>
            <a:r>
              <a:rPr lang="fi-FI" sz="2000" dirty="0" smtClean="0">
                <a:cs typeface="Times New Roman" panose="02020603050405020304" pitchFamily="18" charset="0"/>
              </a:rPr>
              <a:t>Negaatio: </a:t>
            </a:r>
          </a:p>
          <a:p>
            <a:r>
              <a:rPr lang="fi-FI" sz="2000" b="0" dirty="0" smtClean="0">
                <a:cs typeface="Times New Roman" panose="02020603050405020304" pitchFamily="18" charset="0"/>
              </a:rPr>
              <a:t>partitiivi → </a:t>
            </a:r>
            <a:r>
              <a:rPr lang="fi-FI" sz="2000" b="0" dirty="0" err="1" smtClean="0">
                <a:cs typeface="Times New Roman" panose="02020603050405020304" pitchFamily="18" charset="0"/>
              </a:rPr>
              <a:t>partiivi</a:t>
            </a:r>
            <a:r>
              <a:rPr lang="fi-FI" sz="2000" b="0" dirty="0" smtClean="0">
                <a:cs typeface="Times New Roman" panose="02020603050405020304" pitchFamily="18" charset="0"/>
              </a:rPr>
              <a:t>. </a:t>
            </a:r>
            <a:r>
              <a:rPr lang="fi-FI" sz="2000" b="0" i="1" dirty="0" smtClean="0">
                <a:cs typeface="Times New Roman" panose="02020603050405020304" pitchFamily="18" charset="0"/>
              </a:rPr>
              <a:t>Ostan vähän suklaata. | En osta suklaata.</a:t>
            </a:r>
          </a:p>
          <a:p>
            <a:r>
              <a:rPr lang="fi-FI" sz="2000" b="0" dirty="0" smtClean="0">
                <a:cs typeface="Times New Roman" panose="02020603050405020304" pitchFamily="18" charset="0"/>
              </a:rPr>
              <a:t>genetiivi → partitiivi. </a:t>
            </a:r>
            <a:r>
              <a:rPr lang="fi-FI" sz="2000" b="0" i="1" dirty="0" smtClean="0">
                <a:cs typeface="Times New Roman" panose="02020603050405020304" pitchFamily="18" charset="0"/>
              </a:rPr>
              <a:t>Ostan moottoripyörän. | En osta moottoripyörää.</a:t>
            </a:r>
            <a:endParaRPr lang="fi-FI" sz="2000" i="1" dirty="0" smtClean="0"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2.4.2019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617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i="1" dirty="0" smtClean="0">
                <a:latin typeface="Georgia" panose="02040502050405020303" pitchFamily="18" charset="0"/>
              </a:rPr>
              <a:t>Objekti: </a:t>
            </a:r>
            <a:br>
              <a:rPr lang="fi-FI" i="1" dirty="0" smtClean="0">
                <a:latin typeface="Georgia" panose="02040502050405020303" pitchFamily="18" charset="0"/>
              </a:rPr>
            </a:br>
            <a:r>
              <a:rPr lang="fi-FI" b="0" i="1" dirty="0" smtClean="0">
                <a:latin typeface="Georgia" panose="02040502050405020303" pitchFamily="18" charset="0"/>
              </a:rPr>
              <a:t>substantiivi, pronomini, monikko</a:t>
            </a:r>
            <a:endParaRPr lang="fi-FI" b="0" i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sz="2000" dirty="0" smtClean="0"/>
              <a:t>Substantiivi			Pronomini		 	Monikko</a:t>
            </a:r>
            <a:endParaRPr lang="fi-FI" sz="2000" dirty="0"/>
          </a:p>
          <a:p>
            <a:r>
              <a:rPr lang="fi-FI" sz="2000" b="0" dirty="0" smtClean="0"/>
              <a:t>Minä autan Mikkoa.		Minä autan sinua. 		Minä autan lapsia.</a:t>
            </a:r>
          </a:p>
          <a:p>
            <a:r>
              <a:rPr lang="fi-FI" sz="2000" b="0" dirty="0" smtClean="0"/>
              <a:t>(partitiivi)				</a:t>
            </a:r>
            <a:r>
              <a:rPr lang="fi-FI" sz="2000" b="0" dirty="0"/>
              <a:t>(partitiivi</a:t>
            </a:r>
            <a:r>
              <a:rPr lang="fi-FI" sz="2000" b="0" dirty="0" smtClean="0"/>
              <a:t>)				</a:t>
            </a:r>
            <a:r>
              <a:rPr lang="fi-FI" sz="2000" b="0" dirty="0"/>
              <a:t>(partitiivi)</a:t>
            </a:r>
          </a:p>
          <a:p>
            <a:endParaRPr lang="fi-FI" sz="2000" b="0" dirty="0"/>
          </a:p>
          <a:p>
            <a:r>
              <a:rPr lang="fi-FI" sz="2000" b="0" dirty="0" smtClean="0"/>
              <a:t>Minä haen Mikon.		Minä haen sinut.		Minä haen lapset</a:t>
            </a:r>
          </a:p>
          <a:p>
            <a:r>
              <a:rPr lang="fi-FI" sz="2000" b="0" dirty="0" smtClean="0"/>
              <a:t>(genetiivi)				(akkusatiivi)			(monikon nominatiivi)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2.4.2019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00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1038998" y="556952"/>
            <a:ext cx="7290315" cy="472163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2.4.2019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421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fi-FI" i="1" dirty="0" smtClean="0">
                <a:latin typeface="Georgia" panose="02040502050405020303" pitchFamily="18" charset="0"/>
              </a:rPr>
              <a:t>Järjestysluvut</a:t>
            </a:r>
            <a:endParaRPr lang="fi-FI" i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Milloin on sinun syntymäpäivä?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Milloin on sinun isän/äidin/tyttöystävän/poikaystävän/parhaan ystävän syntymäpäivä?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Milloin on sinun kotimaan kansallispäivä? </a:t>
            </a:r>
          </a:p>
          <a:p>
            <a:endParaRPr lang="fi-FI" b="0" dirty="0"/>
          </a:p>
          <a:p>
            <a:pPr marL="457200" indent="-457200">
              <a:buAutoNum type="arabicPeriod"/>
            </a:pPr>
            <a:r>
              <a:rPr lang="fi-FI" b="0" dirty="0" smtClean="0"/>
              <a:t>Kirjoita päivämäärät paperille. Kerro ne parille.</a:t>
            </a:r>
          </a:p>
          <a:p>
            <a:pPr marL="457200" indent="-457200">
              <a:buAutoNum type="arabicPeriod"/>
            </a:pPr>
            <a:r>
              <a:rPr lang="fi-FI" b="0" dirty="0" smtClean="0"/>
              <a:t>Etsi uusi pari. Osaako uusi pari sanoa järjestysluvut oikein?</a:t>
            </a:r>
            <a:endParaRPr lang="fi-FI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2.4.2019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8144652"/>
      </p:ext>
    </p:extLst>
  </p:cSld>
  <p:clrMapOvr>
    <a:masterClrMapping/>
  </p:clrMapOvr>
</p:sld>
</file>

<file path=ppt/theme/theme1.xml><?xml version="1.0" encoding="utf-8"?>
<a:theme xmlns:a="http://schemas.openxmlformats.org/drawingml/2006/main" name="Aalto-yliopisto_2013">
  <a:themeElements>
    <a:clrScheme name="Aalto 2013: Tuned">
      <a:dk1>
        <a:sysClr val="windowText" lastClr="000000"/>
      </a:dk1>
      <a:lt1>
        <a:sysClr val="window" lastClr="FFFFFF"/>
      </a:lt1>
      <a:dk2>
        <a:srgbClr val="005EB8"/>
      </a:dk2>
      <a:lt2>
        <a:srgbClr val="8C857B"/>
      </a:lt2>
      <a:accent1>
        <a:srgbClr val="FFCD00"/>
      </a:accent1>
      <a:accent2>
        <a:srgbClr val="00965E"/>
      </a:accent2>
      <a:accent3>
        <a:srgbClr val="005EB8"/>
      </a:accent3>
      <a:accent4>
        <a:srgbClr val="7D55C7"/>
      </a:accent4>
      <a:accent5>
        <a:srgbClr val="EF3340"/>
      </a:accent5>
      <a:accent6>
        <a:srgbClr val="FF671F"/>
      </a:accent6>
      <a:hlink>
        <a:srgbClr val="000000"/>
      </a:hlink>
      <a:folHlink>
        <a:srgbClr val="8C85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AaltoUniversity_presentation_270115.pptx" id="{B098B754-9CA0-4D02-9861-1931B9A0C66C}" vid="{48AC2796-4C32-4099-B794-82C880EB55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B81526D931D8449562EB4C69BA258D" ma:contentTypeVersion="0" ma:contentTypeDescription="Create a new document." ma:contentTypeScope="" ma:versionID="ba1e11fde23b863786958611163a04c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31AE3E-E47A-4FBB-8C55-C6661F786DAF}">
  <ds:schemaRefs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BED2348-C7FD-4BE0-940E-337F559BA5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BFE3B32-8AEE-40E1-A228-D331FDE861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AaltoUniversity_presentation_270115</Template>
  <TotalTime>3105</TotalTime>
  <Words>254</Words>
  <Application>Microsoft Office PowerPoint</Application>
  <PresentationFormat>On-screen Show (4:3)</PresentationFormat>
  <Paragraphs>72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Courier New</vt:lpstr>
      <vt:lpstr>Georgia</vt:lpstr>
      <vt:lpstr>Lucida Grande</vt:lpstr>
      <vt:lpstr>Times New Roman</vt:lpstr>
      <vt:lpstr>ヒラギノ角ゴ Pro W3</vt:lpstr>
      <vt:lpstr>Aalto-yliopisto_2013</vt:lpstr>
      <vt:lpstr>Suomi 2A H05 Tapani Möttönen  </vt:lpstr>
      <vt:lpstr>Kertaustehtävät  kertaustuntia varten: </vt:lpstr>
      <vt:lpstr>Ainesanat Partitiivin valtakunta ('realm')</vt:lpstr>
      <vt:lpstr>Ainesanat Partitiivin valtakunta ('realm')</vt:lpstr>
      <vt:lpstr>Objekti: genetiivi vai partitiivi? </vt:lpstr>
      <vt:lpstr>Objekti:  substantiivi, pronomini, monikko</vt:lpstr>
      <vt:lpstr>PowerPoint Presentation</vt:lpstr>
      <vt:lpstr>Järjestysluvut</vt:lpstr>
    </vt:vector>
  </TitlesOfParts>
  <Company>Aalto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Möttönen Tapani</dc:creator>
  <cp:lastModifiedBy>Möttönen Tapani</cp:lastModifiedBy>
  <cp:revision>197</cp:revision>
  <cp:lastPrinted>2018-10-04T15:20:57Z</cp:lastPrinted>
  <dcterms:created xsi:type="dcterms:W3CDTF">2016-11-09T10:05:16Z</dcterms:created>
  <dcterms:modified xsi:type="dcterms:W3CDTF">2019-04-02T12:40:10Z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0x010100AEB81526D931D8449562EB4C69BA258D</vt:lpwstr>
  </property>
</Properties>
</file>