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9" r:id="rId3"/>
    <p:sldId id="262" r:id="rId4"/>
    <p:sldId id="261" r:id="rId5"/>
    <p:sldId id="263" r:id="rId6"/>
    <p:sldId id="269" r:id="rId7"/>
    <p:sldId id="260" r:id="rId8"/>
    <p:sldId id="257" r:id="rId9"/>
    <p:sldId id="264" r:id="rId10"/>
    <p:sldId id="270" r:id="rId11"/>
    <p:sldId id="265" r:id="rId12"/>
    <p:sldId id="271" r:id="rId13"/>
    <p:sldId id="266" r:id="rId14"/>
    <p:sldId id="272" r:id="rId15"/>
    <p:sldId id="267" r:id="rId16"/>
    <p:sldId id="273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2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0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0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4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7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47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0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7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4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2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2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6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0B4F6EB-7F95-442A-A451-714E2D935EB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4AE92F5-4C8F-4AC6-89CC-14B749F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5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EDFA-0396-46FE-8F78-96441F47F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53081"/>
            <a:ext cx="8825658" cy="2677648"/>
          </a:xfrm>
        </p:spPr>
        <p:txBody>
          <a:bodyPr>
            <a:normAutofit/>
          </a:bodyPr>
          <a:lstStyle/>
          <a:p>
            <a:r>
              <a:rPr lang="en-US" dirty="0"/>
              <a:t>Sui Dynasty &amp;</a:t>
            </a:r>
            <a:br>
              <a:rPr lang="en-US" dirty="0"/>
            </a:br>
            <a:r>
              <a:rPr lang="en-US" dirty="0"/>
              <a:t>Republic of China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27A9F-C9F2-4850-950F-C5A751E2B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125249"/>
            <a:ext cx="8825658" cy="861420"/>
          </a:xfrm>
        </p:spPr>
        <p:txBody>
          <a:bodyPr/>
          <a:lstStyle/>
          <a:p>
            <a:r>
              <a:rPr lang="en-US" dirty="0"/>
              <a:t>Lauri Vesala</a:t>
            </a:r>
          </a:p>
        </p:txBody>
      </p:sp>
    </p:spTree>
    <p:extLst>
      <p:ext uri="{BB962C8B-B14F-4D97-AF65-F5344CB8AC3E}">
        <p14:creationId xmlns:p14="http://schemas.microsoft.com/office/powerpoint/2010/main" val="51560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D994-9526-4698-BA8A-C40F2CC4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</a:t>
            </a:r>
            <a:r>
              <a:rPr lang="en-US" dirty="0" err="1"/>
              <a:t>Yat-sen</a:t>
            </a:r>
            <a:r>
              <a:rPr lang="en-US" dirty="0"/>
              <a:t>, Yuan </a:t>
            </a:r>
            <a:r>
              <a:rPr lang="en-US" dirty="0" err="1"/>
              <a:t>Shikai</a:t>
            </a:r>
            <a:r>
              <a:rPr lang="en-US" dirty="0"/>
              <a:t>, Emperor Puyi</a:t>
            </a:r>
          </a:p>
        </p:txBody>
      </p:sp>
      <p:pic>
        <p:nvPicPr>
          <p:cNvPr id="7170" name="Picture 2" descr="Image result for Sun Yat-sen">
            <a:extLst>
              <a:ext uri="{FF2B5EF4-FFF2-40B4-BE49-F238E27FC236}">
                <a16:creationId xmlns:a16="http://schemas.microsoft.com/office/drawing/2014/main" id="{3BB32BF2-EDAF-4034-AAD3-53AE9759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9" y="2549386"/>
            <a:ext cx="2695368" cy="37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Yuan Shikai">
            <a:extLst>
              <a:ext uri="{FF2B5EF4-FFF2-40B4-BE49-F238E27FC236}">
                <a16:creationId xmlns:a16="http://schemas.microsoft.com/office/drawing/2014/main" id="{96210E3A-C81D-4FD9-AA53-A635EC928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/>
          <a:stretch/>
        </p:blipFill>
        <p:spPr bwMode="auto">
          <a:xfrm>
            <a:off x="4054050" y="2549385"/>
            <a:ext cx="3229822" cy="37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emperor puyi">
            <a:extLst>
              <a:ext uri="{FF2B5EF4-FFF2-40B4-BE49-F238E27FC236}">
                <a16:creationId xmlns:a16="http://schemas.microsoft.com/office/drawing/2014/main" id="{52DFD4BB-EF96-453A-8380-CBD716A2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50" y="2549385"/>
            <a:ext cx="2366278" cy="30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emperor puyi">
            <a:extLst>
              <a:ext uri="{FF2B5EF4-FFF2-40B4-BE49-F238E27FC236}">
                <a16:creationId xmlns:a16="http://schemas.microsoft.com/office/drawing/2014/main" id="{BDDE969B-77EE-49A8-9338-A6B58866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79" y="3752434"/>
            <a:ext cx="1928331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0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80E8-9594-4E8D-BD18-AB33F16E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Warlord Era – Start of the Civil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3F08-8B6F-4CE1-A872-E60597B2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7" y="2355574"/>
            <a:ext cx="4522306" cy="366422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Kuomingtang</a:t>
            </a:r>
            <a:r>
              <a:rPr lang="en-US" dirty="0"/>
              <a:t> (KMT) (Nationalist Party of China</a:t>
            </a:r>
          </a:p>
          <a:p>
            <a:pPr lvl="1"/>
            <a:r>
              <a:rPr lang="en-US" dirty="0"/>
              <a:t>Was originally created by Sun</a:t>
            </a:r>
          </a:p>
          <a:p>
            <a:pPr lvl="1"/>
            <a:r>
              <a:rPr lang="en-US" dirty="0"/>
              <a:t>After Sun’s death, Chiang Kai-shek became the new leader of </a:t>
            </a:r>
            <a:r>
              <a:rPr lang="en-US" dirty="0" err="1"/>
              <a:t>Kuomingtang</a:t>
            </a:r>
            <a:r>
              <a:rPr lang="en-US" dirty="0"/>
              <a:t> (1926)</a:t>
            </a:r>
          </a:p>
          <a:p>
            <a:r>
              <a:rPr lang="en-US" dirty="0"/>
              <a:t>Chiang Kai-shek</a:t>
            </a:r>
          </a:p>
          <a:p>
            <a:pPr lvl="1"/>
            <a:r>
              <a:rPr lang="en-US" dirty="0"/>
              <a:t>Chiang continued Sun’s mission to unify China.</a:t>
            </a:r>
          </a:p>
          <a:p>
            <a:pPr lvl="1"/>
            <a:r>
              <a:rPr lang="en-US" dirty="0"/>
              <a:t>He defeated the </a:t>
            </a:r>
            <a:r>
              <a:rPr lang="en-US" dirty="0" err="1"/>
              <a:t>Biyang</a:t>
            </a:r>
            <a:r>
              <a:rPr lang="en-US" dirty="0"/>
              <a:t> Government, and some of the warlords, while allying with other warlords.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8BAD34-8228-4D37-967C-6ADDED787CE8}"/>
              </a:ext>
            </a:extLst>
          </p:cNvPr>
          <p:cNvSpPr txBox="1">
            <a:spLocks/>
          </p:cNvSpPr>
          <p:nvPr/>
        </p:nvSpPr>
        <p:spPr>
          <a:xfrm>
            <a:off x="874643" y="2355574"/>
            <a:ext cx="4522306" cy="36642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 Yuan’s rule ended, China was controlled by separate warlords.</a:t>
            </a:r>
          </a:p>
          <a:p>
            <a:pPr lvl="1"/>
            <a:r>
              <a:rPr lang="en-US" dirty="0"/>
              <a:t>No centralized leadership</a:t>
            </a:r>
          </a:p>
          <a:p>
            <a:pPr lvl="1"/>
            <a:r>
              <a:rPr lang="en-US" dirty="0"/>
              <a:t>Each warlord controlled a military</a:t>
            </a:r>
          </a:p>
          <a:p>
            <a:r>
              <a:rPr lang="en-US" dirty="0"/>
              <a:t>Sun </a:t>
            </a:r>
            <a:r>
              <a:rPr lang="en-US" dirty="0" err="1"/>
              <a:t>Yat-sen</a:t>
            </a:r>
            <a:r>
              <a:rPr lang="en-US" dirty="0"/>
              <a:t> was in exile, but returned to the Guangdong province.</a:t>
            </a:r>
          </a:p>
          <a:p>
            <a:pPr lvl="1"/>
            <a:r>
              <a:rPr lang="en-US" dirty="0"/>
              <a:t>He establishes a revolutionary government.</a:t>
            </a:r>
          </a:p>
          <a:p>
            <a:pPr lvl="1"/>
            <a:r>
              <a:rPr lang="en-US" dirty="0"/>
              <a:t>He desires to re-establish the Republic of China</a:t>
            </a:r>
          </a:p>
          <a:p>
            <a:pPr lvl="1"/>
            <a:r>
              <a:rPr lang="en-US" dirty="0"/>
              <a:t>Passes away in 1925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4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9DE3-AABE-4F56-A4F9-CF7861C5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Warlords of China</a:t>
            </a:r>
          </a:p>
        </p:txBody>
      </p:sp>
      <p:pic>
        <p:nvPicPr>
          <p:cNvPr id="8194" name="Picture 2" descr="https://upload.wikimedia.org/wikipedia/commons/thumb/b/be/Warlords_1925.png/380px-Warlords_1925.png">
            <a:extLst>
              <a:ext uri="{FF2B5EF4-FFF2-40B4-BE49-F238E27FC236}">
                <a16:creationId xmlns:a16="http://schemas.microsoft.com/office/drawing/2014/main" id="{D9E7F3EE-8B3C-49F3-B92C-7EC3EC60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84" y="860771"/>
            <a:ext cx="5522166" cy="42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d/d8/Zhang_Zongchang5.jpg/220px-Zhang_Zongchang5.jpg">
            <a:extLst>
              <a:ext uri="{FF2B5EF4-FFF2-40B4-BE49-F238E27FC236}">
                <a16:creationId xmlns:a16="http://schemas.microsoft.com/office/drawing/2014/main" id="{3189BC8B-3C0F-4D74-98D4-F7DB1325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3" y="1989942"/>
            <a:ext cx="2095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pload.wikimedia.org/wikipedia/commons/f/f0/Zhang_Zuolin_and_Wu_Peifu.jpg">
            <a:extLst>
              <a:ext uri="{FF2B5EF4-FFF2-40B4-BE49-F238E27FC236}">
                <a16:creationId xmlns:a16="http://schemas.microsoft.com/office/drawing/2014/main" id="{72FF59BD-A2D4-40FB-BCFB-314A64B8D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" b="10853"/>
          <a:stretch/>
        </p:blipFill>
        <p:spPr bwMode="auto">
          <a:xfrm>
            <a:off x="2812775" y="1905000"/>
            <a:ext cx="221104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upload.wikimedia.org/wikipedia/commons/c/c8/Chinese_warlord_soldiers_training_with_swords_1.png">
            <a:extLst>
              <a:ext uri="{FF2B5EF4-FFF2-40B4-BE49-F238E27FC236}">
                <a16:creationId xmlns:a16="http://schemas.microsoft.com/office/drawing/2014/main" id="{6D32F165-6F4A-4C85-996E-C62760C19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9" b="26028"/>
          <a:stretch/>
        </p:blipFill>
        <p:spPr bwMode="auto">
          <a:xfrm>
            <a:off x="716929" y="5069139"/>
            <a:ext cx="4191691" cy="16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7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80E8-9594-4E8D-BD18-AB33F16E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3F08-8B6F-4CE1-A872-E60597B2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243" y="2355574"/>
            <a:ext cx="6013174" cy="39756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Civil War</a:t>
            </a:r>
          </a:p>
          <a:p>
            <a:pPr lvl="1"/>
            <a:r>
              <a:rPr lang="en-US" dirty="0"/>
              <a:t>Initially, the KMT held a significant advantage, with victories in the Nanchang Uprising.</a:t>
            </a:r>
          </a:p>
          <a:p>
            <a:pPr lvl="2"/>
            <a:r>
              <a:rPr lang="en-US" dirty="0"/>
              <a:t>Communists had to fight from the country side, but were eventually surrounded and nearly crushed by KMT.</a:t>
            </a:r>
          </a:p>
          <a:p>
            <a:pPr lvl="1"/>
            <a:r>
              <a:rPr lang="en-US" dirty="0"/>
              <a:t>Long March</a:t>
            </a:r>
          </a:p>
          <a:p>
            <a:pPr lvl="2"/>
            <a:r>
              <a:rPr lang="en-US" dirty="0"/>
              <a:t>Communists escaped the KMT as 3 armies from Jiangxi Provence in the south (1934)</a:t>
            </a:r>
          </a:p>
          <a:p>
            <a:pPr lvl="2"/>
            <a:r>
              <a:rPr lang="en-US" dirty="0"/>
              <a:t>They marched west, and then to the north, where the 3 armies met in the </a:t>
            </a:r>
            <a:r>
              <a:rPr lang="en-US" dirty="0" err="1"/>
              <a:t>Shaangxi</a:t>
            </a:r>
            <a:r>
              <a:rPr lang="en-US" dirty="0"/>
              <a:t> Province a year later (1935)</a:t>
            </a:r>
          </a:p>
          <a:p>
            <a:pPr lvl="2"/>
            <a:r>
              <a:rPr lang="en-US" dirty="0"/>
              <a:t>Long March was gruesome for the communists, but they managed to survive as a fighting force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87BD87-919C-410E-9ADA-BC15037DC091}"/>
              </a:ext>
            </a:extLst>
          </p:cNvPr>
          <p:cNvSpPr txBox="1">
            <a:spLocks/>
          </p:cNvSpPr>
          <p:nvPr/>
        </p:nvSpPr>
        <p:spPr>
          <a:xfrm>
            <a:off x="579781" y="2355573"/>
            <a:ext cx="4618383" cy="4174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Emergence of Communists</a:t>
            </a:r>
          </a:p>
          <a:p>
            <a:pPr lvl="1"/>
            <a:r>
              <a:rPr lang="en-US" dirty="0"/>
              <a:t>Previously the nationalist party (KMT) received support from the Soviet Union.</a:t>
            </a:r>
          </a:p>
          <a:p>
            <a:pPr lvl="2"/>
            <a:r>
              <a:rPr lang="en-US" dirty="0"/>
              <a:t>Chiang was worried of communist influence on China and KMT</a:t>
            </a:r>
          </a:p>
          <a:p>
            <a:r>
              <a:rPr lang="en-US" dirty="0"/>
              <a:t>The start of the Civil War</a:t>
            </a:r>
          </a:p>
          <a:p>
            <a:pPr lvl="1"/>
            <a:r>
              <a:rPr lang="en-US" dirty="0"/>
              <a:t>In 1927, Chiang arrested and killed hundreds of communists in Shanghai.</a:t>
            </a:r>
          </a:p>
          <a:p>
            <a:pPr lvl="1"/>
            <a:r>
              <a:rPr lang="en-US" dirty="0"/>
              <a:t>The conflict between KMT and Communists began</a:t>
            </a:r>
          </a:p>
          <a:p>
            <a:pPr lvl="1"/>
            <a:r>
              <a:rPr lang="en-US" dirty="0"/>
              <a:t>Communist Army</a:t>
            </a:r>
          </a:p>
          <a:p>
            <a:pPr lvl="2"/>
            <a:r>
              <a:rPr lang="en-US" dirty="0"/>
              <a:t>Initially: Chinese Workers’ and Peasants’ Red Army</a:t>
            </a:r>
          </a:p>
          <a:p>
            <a:pPr lvl="2"/>
            <a:r>
              <a:rPr lang="en-US" dirty="0"/>
              <a:t>Later: People’s Liberation Army</a:t>
            </a:r>
          </a:p>
        </p:txBody>
      </p:sp>
    </p:spTree>
    <p:extLst>
      <p:ext uri="{BB962C8B-B14F-4D97-AF65-F5344CB8AC3E}">
        <p14:creationId xmlns:p14="http://schemas.microsoft.com/office/powerpoint/2010/main" val="52469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DCB4-728B-45CE-A7E9-EEDDD2BA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Chiang Kai-shek, </a:t>
            </a:r>
            <a:r>
              <a:rPr lang="en-US" dirty="0" err="1"/>
              <a:t>Kuomingtang</a:t>
            </a:r>
            <a:r>
              <a:rPr lang="en-US" dirty="0"/>
              <a:t>, Long March</a:t>
            </a:r>
          </a:p>
        </p:txBody>
      </p:sp>
      <p:pic>
        <p:nvPicPr>
          <p:cNvPr id="9218" name="Picture 2" descr="Jiang Jieshi2.jpg">
            <a:extLst>
              <a:ext uri="{FF2B5EF4-FFF2-40B4-BE49-F238E27FC236}">
                <a16:creationId xmlns:a16="http://schemas.microsoft.com/office/drawing/2014/main" id="{3DF9407B-E0D5-4D47-8DE1-79A7FF00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8" y="2406235"/>
            <a:ext cx="2668255" cy="369917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aval Jack of the Republic of China.svg">
            <a:extLst>
              <a:ext uri="{FF2B5EF4-FFF2-40B4-BE49-F238E27FC236}">
                <a16:creationId xmlns:a16="http://schemas.microsoft.com/office/drawing/2014/main" id="{B6C5898A-1FC9-442E-860E-993E33C0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37" y="2406235"/>
            <a:ext cx="2668255" cy="17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MT (Chinese characters).svg">
            <a:extLst>
              <a:ext uri="{FF2B5EF4-FFF2-40B4-BE49-F238E27FC236}">
                <a16:creationId xmlns:a16="http://schemas.microsoft.com/office/drawing/2014/main" id="{898C310D-D5D2-45C6-8047-CDF50257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37" y="4426733"/>
            <a:ext cx="2202346" cy="176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Overview map of the route of the Long March">
            <a:extLst>
              <a:ext uri="{FF2B5EF4-FFF2-40B4-BE49-F238E27FC236}">
                <a16:creationId xmlns:a16="http://schemas.microsoft.com/office/drawing/2014/main" id="{4B7F495B-1719-496F-90DE-8FC00EC46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4" t="22546" r="6524" b="3720"/>
          <a:stretch/>
        </p:blipFill>
        <p:spPr bwMode="auto">
          <a:xfrm>
            <a:off x="6624219" y="2406235"/>
            <a:ext cx="5235953" cy="394976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4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80E8-9594-4E8D-BD18-AB33F16E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87BD87-919C-410E-9ADA-BC15037DC091}"/>
              </a:ext>
            </a:extLst>
          </p:cNvPr>
          <p:cNvSpPr txBox="1">
            <a:spLocks/>
          </p:cNvSpPr>
          <p:nvPr/>
        </p:nvSpPr>
        <p:spPr>
          <a:xfrm>
            <a:off x="6215268" y="2246243"/>
            <a:ext cx="4618383" cy="41744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 Sino-Japanese War (1937-1945)</a:t>
            </a:r>
          </a:p>
          <a:p>
            <a:pPr lvl="1"/>
            <a:r>
              <a:rPr lang="en-US" dirty="0"/>
              <a:t>Japan occupied Beijing, Shanghai and most of the east cost by 1940</a:t>
            </a:r>
          </a:p>
          <a:p>
            <a:pPr lvl="1"/>
            <a:r>
              <a:rPr lang="en-US" dirty="0"/>
              <a:t>After the Pearl Harbor attack in Hawaii, the conflict merged with World War II.</a:t>
            </a:r>
          </a:p>
          <a:p>
            <a:r>
              <a:rPr lang="en-US" dirty="0"/>
              <a:t>Continuation of the Civil War</a:t>
            </a:r>
          </a:p>
          <a:p>
            <a:pPr lvl="1"/>
            <a:r>
              <a:rPr lang="en-US" dirty="0"/>
              <a:t>Japan surrendered in 1945, and the communist and KMT fighting continued.</a:t>
            </a:r>
          </a:p>
          <a:p>
            <a:pPr lvl="1"/>
            <a:r>
              <a:rPr lang="en-US" dirty="0"/>
              <a:t>The Communists emerged in a stronger position after WWII.</a:t>
            </a:r>
          </a:p>
          <a:p>
            <a:pPr lvl="1"/>
            <a:r>
              <a:rPr lang="en-US" dirty="0"/>
              <a:t>Fighting continued in 1946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B2E89C-21A2-44F8-8BC7-2140285FA70B}"/>
              </a:ext>
            </a:extLst>
          </p:cNvPr>
          <p:cNvSpPr txBox="1">
            <a:spLocks/>
          </p:cNvSpPr>
          <p:nvPr/>
        </p:nvSpPr>
        <p:spPr>
          <a:xfrm>
            <a:off x="579781" y="2355573"/>
            <a:ext cx="4618383" cy="417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Mao Zedong’s success during the Long March established him as the leader of the communist party.</a:t>
            </a:r>
          </a:p>
          <a:p>
            <a:r>
              <a:rPr lang="en-US" dirty="0"/>
              <a:t>KMT’s other struggles (Early 1930’s)</a:t>
            </a:r>
          </a:p>
          <a:p>
            <a:pPr lvl="1"/>
            <a:r>
              <a:rPr lang="en-US" dirty="0"/>
              <a:t>Internal rivaling factions of KMT cost them significant losses</a:t>
            </a:r>
          </a:p>
          <a:p>
            <a:r>
              <a:rPr lang="en-US" dirty="0"/>
              <a:t>The Japan Conflict</a:t>
            </a:r>
          </a:p>
          <a:p>
            <a:pPr lvl="1"/>
            <a:r>
              <a:rPr lang="en-US" dirty="0"/>
              <a:t>Japan invaded Manchuria (1931)</a:t>
            </a:r>
          </a:p>
          <a:p>
            <a:pPr lvl="1"/>
            <a:r>
              <a:rPr lang="en-US" dirty="0"/>
              <a:t>Communists and Nationalists called a truce to fight the Japanese</a:t>
            </a:r>
          </a:p>
        </p:txBody>
      </p:sp>
    </p:spTree>
    <p:extLst>
      <p:ext uri="{BB962C8B-B14F-4D97-AF65-F5344CB8AC3E}">
        <p14:creationId xmlns:p14="http://schemas.microsoft.com/office/powerpoint/2010/main" val="419923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A1E7-A1D4-4EF0-B9A0-F4A8E456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 Zedong, Japanese Invasion</a:t>
            </a:r>
          </a:p>
        </p:txBody>
      </p:sp>
      <p:pic>
        <p:nvPicPr>
          <p:cNvPr id="10242" name="Picture 2" descr="Image result for mao zedong civil war">
            <a:extLst>
              <a:ext uri="{FF2B5EF4-FFF2-40B4-BE49-F238E27FC236}">
                <a16:creationId xmlns:a16="http://schemas.microsoft.com/office/drawing/2014/main" id="{CB1474DE-79F2-433F-BEAF-C8A656F0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22" y="1952023"/>
            <a:ext cx="3056548" cy="29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mao zedong civil war">
            <a:extLst>
              <a:ext uri="{FF2B5EF4-FFF2-40B4-BE49-F238E27FC236}">
                <a16:creationId xmlns:a16="http://schemas.microsoft.com/office/drawing/2014/main" id="{9028A83B-B4E9-4836-B214-8ABE3DF6B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r="16850"/>
          <a:stretch/>
        </p:blipFill>
        <p:spPr bwMode="auto">
          <a:xfrm>
            <a:off x="281825" y="3764391"/>
            <a:ext cx="3056548" cy="28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japan manchuria invasion">
            <a:extLst>
              <a:ext uri="{FF2B5EF4-FFF2-40B4-BE49-F238E27FC236}">
                <a16:creationId xmlns:a16="http://schemas.microsoft.com/office/drawing/2014/main" id="{3C9B0067-9049-4B3A-AAB6-243F7831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2" y="1952023"/>
            <a:ext cx="4664180" cy="47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2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80E8-9594-4E8D-BD18-AB33F16E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B2E89C-21A2-44F8-8BC7-2140285FA70B}"/>
              </a:ext>
            </a:extLst>
          </p:cNvPr>
          <p:cNvSpPr txBox="1">
            <a:spLocks/>
          </p:cNvSpPr>
          <p:nvPr/>
        </p:nvSpPr>
        <p:spPr>
          <a:xfrm>
            <a:off x="579781" y="2355573"/>
            <a:ext cx="4618383" cy="417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Tactics of Mao</a:t>
            </a:r>
          </a:p>
          <a:p>
            <a:pPr lvl="1"/>
            <a:r>
              <a:rPr lang="en-US" dirty="0"/>
              <a:t>Mao held a mobile warfare style</a:t>
            </a:r>
          </a:p>
          <a:p>
            <a:pPr lvl="1"/>
            <a:r>
              <a:rPr lang="en-US" dirty="0"/>
              <a:t>He sacrificed territory if it spared his men, and was greatly supported by the rural population.</a:t>
            </a:r>
          </a:p>
          <a:p>
            <a:pPr lvl="1"/>
            <a:r>
              <a:rPr lang="en-US" dirty="0"/>
              <a:t>Mao recruited surrendered KMT forces to his army to further increase his strength.</a:t>
            </a:r>
          </a:p>
          <a:p>
            <a:pPr lvl="1"/>
            <a:r>
              <a:rPr lang="en-US" dirty="0"/>
              <a:t>Fights were intense in Manchuria, and the communists took control of the north in 1949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EA9CF3-CA5F-4C0E-98C5-05781D7FC8D4}"/>
              </a:ext>
            </a:extLst>
          </p:cNvPr>
          <p:cNvSpPr txBox="1">
            <a:spLocks/>
          </p:cNvSpPr>
          <p:nvPr/>
        </p:nvSpPr>
        <p:spPr>
          <a:xfrm>
            <a:off x="6096000" y="2355573"/>
            <a:ext cx="4618383" cy="417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Fall of KMT</a:t>
            </a:r>
          </a:p>
          <a:p>
            <a:pPr lvl="1"/>
            <a:r>
              <a:rPr lang="en-US" dirty="0"/>
              <a:t>The capital, Nanjing fell.</a:t>
            </a:r>
          </a:p>
          <a:p>
            <a:pPr lvl="1"/>
            <a:r>
              <a:rPr lang="en-US" dirty="0"/>
              <a:t>KMT was forced to relocate to Taiwan December 1949</a:t>
            </a:r>
          </a:p>
          <a:p>
            <a:r>
              <a:rPr lang="en-US" dirty="0"/>
              <a:t>People’s Republic of China</a:t>
            </a:r>
          </a:p>
          <a:p>
            <a:pPr lvl="1"/>
            <a:r>
              <a:rPr lang="en-US" dirty="0"/>
              <a:t>PRC was proclaimed in October 1, 1949.</a:t>
            </a:r>
          </a:p>
          <a:p>
            <a:pPr lvl="2"/>
            <a:r>
              <a:rPr lang="en-US" dirty="0"/>
              <a:t>Beijing became the capital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D3EE-78EA-496D-8C5E-B56447F2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Map</a:t>
            </a:r>
          </a:p>
        </p:txBody>
      </p:sp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11C7F2F5-ADD8-40B4-8816-018A3ABC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903661"/>
            <a:ext cx="8248650" cy="46650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3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06F8-BA86-474D-B8F1-DB2BECBA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658" y="2341943"/>
            <a:ext cx="5512675" cy="764181"/>
          </a:xfrm>
        </p:spPr>
        <p:txBody>
          <a:bodyPr/>
          <a:lstStyle/>
          <a:p>
            <a:r>
              <a:rPr lang="en-US" dirty="0"/>
              <a:t>Sui Dynasty (581-618)</a:t>
            </a:r>
          </a:p>
        </p:txBody>
      </p:sp>
      <p:pic>
        <p:nvPicPr>
          <p:cNvPr id="2050" name="Picture 2" descr="Sui dynasty c.609">
            <a:extLst>
              <a:ext uri="{FF2B5EF4-FFF2-40B4-BE49-F238E27FC236}">
                <a16:creationId xmlns:a16="http://schemas.microsoft.com/office/drawing/2014/main" id="{A56E880D-EBE6-4CC2-92B5-83151C13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86" y="1507712"/>
            <a:ext cx="4674444" cy="451470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i dynasty (Chinese characters).svg">
            <a:extLst>
              <a:ext uri="{FF2B5EF4-FFF2-40B4-BE49-F238E27FC236}">
                <a16:creationId xmlns:a16="http://schemas.microsoft.com/office/drawing/2014/main" id="{5C7A084D-D6AE-44A4-86DF-DAC295C5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9" y="4613217"/>
            <a:ext cx="4164235" cy="22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727D-D2B6-4923-BDB6-8DD2DBEF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Facts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4665A7-E19B-447E-AEB5-4FF713CE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93" y="2468031"/>
            <a:ext cx="4500411" cy="3803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Preceded: Northern and Southern Dynasties (420-589)</a:t>
            </a:r>
          </a:p>
          <a:p>
            <a:r>
              <a:rPr lang="en-US" dirty="0"/>
              <a:t>Succeeded: Tang Dynasty (618-907)</a:t>
            </a:r>
          </a:p>
          <a:p>
            <a:r>
              <a:rPr lang="en-US" dirty="0"/>
              <a:t>Monarchy</a:t>
            </a:r>
          </a:p>
          <a:p>
            <a:pPr lvl="1"/>
            <a:r>
              <a:rPr lang="en-US" dirty="0"/>
              <a:t>Emperor Wen (581-604)</a:t>
            </a:r>
          </a:p>
          <a:p>
            <a:pPr lvl="1"/>
            <a:r>
              <a:rPr lang="en-US" dirty="0"/>
              <a:t>Emperor Yang (604-617)</a:t>
            </a:r>
          </a:p>
          <a:p>
            <a:r>
              <a:rPr lang="en-US" dirty="0"/>
              <a:t>Capital</a:t>
            </a:r>
          </a:p>
          <a:p>
            <a:pPr lvl="1"/>
            <a:r>
              <a:rPr lang="en-US" dirty="0" err="1"/>
              <a:t>Daxing</a:t>
            </a:r>
            <a:r>
              <a:rPr lang="en-US" dirty="0"/>
              <a:t> (581-605) (Today Xi’an)</a:t>
            </a:r>
          </a:p>
          <a:p>
            <a:pPr lvl="1"/>
            <a:r>
              <a:rPr lang="en-US" dirty="0"/>
              <a:t>Luoyang (605-610)</a:t>
            </a:r>
          </a:p>
          <a:p>
            <a:r>
              <a:rPr lang="en-US" dirty="0"/>
              <a:t>Religion: Buddhism</a:t>
            </a:r>
          </a:p>
          <a:p>
            <a:r>
              <a:rPr lang="en-US" dirty="0"/>
              <a:t>Relatively short dynasty</a:t>
            </a:r>
          </a:p>
          <a:p>
            <a:pPr lvl="1"/>
            <a:endParaRPr lang="en-US" dirty="0"/>
          </a:p>
        </p:txBody>
      </p:sp>
      <p:pic>
        <p:nvPicPr>
          <p:cNvPr id="3076" name="Picture 4" descr="Image result for sui dynasty map">
            <a:extLst>
              <a:ext uri="{FF2B5EF4-FFF2-40B4-BE49-F238E27FC236}">
                <a16:creationId xmlns:a16="http://schemas.microsoft.com/office/drawing/2014/main" id="{06273953-EED3-4D5B-BDA8-0E7CF7EAF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16811"/>
          <a:stretch/>
        </p:blipFill>
        <p:spPr bwMode="auto">
          <a:xfrm>
            <a:off x="5317434" y="1446419"/>
            <a:ext cx="6023113" cy="42983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8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727D-D2B6-4923-BDB6-8DD2DBEF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Dynasty under Emperor Wen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AFFBD-F68A-4DAD-89FF-74B95B1A9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69" y="2603499"/>
            <a:ext cx="3548269" cy="39041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Wang bankrupted the treasury with warfare and construction projects.</a:t>
            </a:r>
          </a:p>
          <a:p>
            <a:r>
              <a:rPr lang="en-US" dirty="0"/>
              <a:t>Wang aimed to improve the infrastructure</a:t>
            </a:r>
          </a:p>
          <a:p>
            <a:pPr lvl="1"/>
            <a:r>
              <a:rPr lang="en-US" dirty="0"/>
              <a:t>Establishing granaries as sources of food, regulating the market</a:t>
            </a:r>
          </a:p>
          <a:p>
            <a:pPr lvl="1"/>
            <a:r>
              <a:rPr lang="en-US" dirty="0"/>
              <a:t>Policies resulted in an agricultural surplus</a:t>
            </a:r>
          </a:p>
          <a:p>
            <a:r>
              <a:rPr lang="en-US" dirty="0"/>
              <a:t>Wang reconstructed the Great Wall to protect the dynasty from a Turkic Khaganate from the north</a:t>
            </a:r>
          </a:p>
          <a:p>
            <a:r>
              <a:rPr lang="en-US" dirty="0"/>
              <a:t>Wang lead an a massive invasion to </a:t>
            </a:r>
            <a:r>
              <a:rPr lang="en-US" dirty="0" err="1"/>
              <a:t>Goguryeo</a:t>
            </a:r>
            <a:r>
              <a:rPr lang="en-US" dirty="0"/>
              <a:t> in Korea, which he lost.</a:t>
            </a:r>
          </a:p>
          <a:p>
            <a:pPr lvl="1"/>
            <a:r>
              <a:rPr lang="en-US" dirty="0"/>
              <a:t>The loss lead to a substantial financial and manpower deficit, from which the Sui couldn’t recover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www.ducksters.com/history/china/sui_emperor_wen.jpg">
            <a:extLst>
              <a:ext uri="{FF2B5EF4-FFF2-40B4-BE49-F238E27FC236}">
                <a16:creationId xmlns:a16="http://schemas.microsoft.com/office/drawing/2014/main" id="{8F922A41-E002-43B1-9633-65E70518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86" y="2115658"/>
            <a:ext cx="2635296" cy="390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C67422-394C-435F-9A92-151157B941F0}"/>
              </a:ext>
            </a:extLst>
          </p:cNvPr>
          <p:cNvSpPr txBox="1">
            <a:spLocks/>
          </p:cNvSpPr>
          <p:nvPr/>
        </p:nvSpPr>
        <p:spPr>
          <a:xfrm>
            <a:off x="489033" y="2603500"/>
            <a:ext cx="3715219" cy="341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Emperor Wen was previously known as Yang Jian</a:t>
            </a:r>
          </a:p>
          <a:p>
            <a:r>
              <a:rPr lang="en-US" dirty="0"/>
              <a:t>Yang Jian took control of the Northern Dynasty by usurping the throne, initiating the Sui Dynasty</a:t>
            </a:r>
          </a:p>
          <a:p>
            <a:pPr lvl="1"/>
            <a:r>
              <a:rPr lang="en-US" dirty="0"/>
              <a:t>Wang initiated several reforms which strengthened the empire for future conquests</a:t>
            </a:r>
          </a:p>
          <a:p>
            <a:r>
              <a:rPr lang="en-US" dirty="0"/>
              <a:t>In 588 Wang led a conquest to conquer the southern Chen Dynasty, which he did in 589. </a:t>
            </a:r>
          </a:p>
          <a:p>
            <a:pPr lvl="1"/>
            <a:r>
              <a:rPr lang="en-US" dirty="0"/>
              <a:t>This unified China.</a:t>
            </a:r>
          </a:p>
        </p:txBody>
      </p:sp>
    </p:spTree>
    <p:extLst>
      <p:ext uri="{BB962C8B-B14F-4D97-AF65-F5344CB8AC3E}">
        <p14:creationId xmlns:p14="http://schemas.microsoft.com/office/powerpoint/2010/main" val="239842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5D33-E7A0-4871-BF21-3EDC6485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471" y="2603500"/>
            <a:ext cx="5136516" cy="3416300"/>
          </a:xfrm>
        </p:spPr>
        <p:txBody>
          <a:bodyPr/>
          <a:lstStyle/>
          <a:p>
            <a:r>
              <a:rPr lang="en-US" dirty="0"/>
              <a:t>Lead expeditions to Vietnam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62B318-B073-4425-A282-17FD59F1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824913" cy="708025"/>
          </a:xfrm>
        </p:spPr>
        <p:txBody>
          <a:bodyPr/>
          <a:lstStyle/>
          <a:p>
            <a:r>
              <a:rPr lang="en-US" dirty="0"/>
              <a:t>The Dynasty under Emperor Yang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D2CF5-1EFD-4633-84FD-AEB76DC66D74}"/>
              </a:ext>
            </a:extLst>
          </p:cNvPr>
          <p:cNvSpPr txBox="1">
            <a:spLocks/>
          </p:cNvSpPr>
          <p:nvPr/>
        </p:nvSpPr>
        <p:spPr>
          <a:xfrm>
            <a:off x="1154955" y="2603500"/>
            <a:ext cx="513651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Emperor Yang ascended the throne, possibly by murder, after the death of Emperor Wen</a:t>
            </a:r>
          </a:p>
          <a:p>
            <a:r>
              <a:rPr lang="en-US" dirty="0"/>
              <a:t>Yang was known to be tyrannical</a:t>
            </a:r>
          </a:p>
          <a:p>
            <a:pPr lvl="1"/>
            <a:r>
              <a:rPr lang="en-US" dirty="0"/>
              <a:t>He carried out expensive construction projects, by using free peasant labor.</a:t>
            </a:r>
          </a:p>
          <a:p>
            <a:pPr lvl="1"/>
            <a:r>
              <a:rPr lang="en-US" dirty="0"/>
              <a:t>Was assassinated by one his ministers, after losing public support.</a:t>
            </a:r>
          </a:p>
          <a:p>
            <a:r>
              <a:rPr lang="en-US" dirty="0"/>
              <a:t>Built the Grand Canal of China</a:t>
            </a:r>
          </a:p>
          <a:p>
            <a:pPr lvl="1"/>
            <a:r>
              <a:rPr lang="en-US" dirty="0"/>
              <a:t>Improved transportation and trade</a:t>
            </a:r>
          </a:p>
        </p:txBody>
      </p:sp>
    </p:spTree>
    <p:extLst>
      <p:ext uri="{BB962C8B-B14F-4D97-AF65-F5344CB8AC3E}">
        <p14:creationId xmlns:p14="http://schemas.microsoft.com/office/powerpoint/2010/main" val="286333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5EC-3F33-4D20-B19D-DD34803B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Canal</a:t>
            </a:r>
          </a:p>
        </p:txBody>
      </p:sp>
      <p:pic>
        <p:nvPicPr>
          <p:cNvPr id="4100" name="Picture 4" descr="Image result for grand canal sui">
            <a:extLst>
              <a:ext uri="{FF2B5EF4-FFF2-40B4-BE49-F238E27FC236}">
                <a16:creationId xmlns:a16="http://schemas.microsoft.com/office/drawing/2014/main" id="{069970C9-8ADF-4DEA-AB12-1CFC345F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96" y="713340"/>
            <a:ext cx="3810000" cy="56102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grand canal sui">
            <a:extLst>
              <a:ext uri="{FF2B5EF4-FFF2-40B4-BE49-F238E27FC236}">
                <a16:creationId xmlns:a16="http://schemas.microsoft.com/office/drawing/2014/main" id="{3F097A81-FA9D-4FF0-B879-63D21EA4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4" y="2243343"/>
            <a:ext cx="3144079" cy="23685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grand canal sui">
            <a:extLst>
              <a:ext uri="{FF2B5EF4-FFF2-40B4-BE49-F238E27FC236}">
                <a16:creationId xmlns:a16="http://schemas.microsoft.com/office/drawing/2014/main" id="{4F292BC6-4B93-4B02-B2E4-68E89EB5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21" y="4760758"/>
            <a:ext cx="4697479" cy="19382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grand canal sui">
            <a:extLst>
              <a:ext uri="{FF2B5EF4-FFF2-40B4-BE49-F238E27FC236}">
                <a16:creationId xmlns:a16="http://schemas.microsoft.com/office/drawing/2014/main" id="{8687187F-669A-4B35-A493-4D465A77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5" y="2243343"/>
            <a:ext cx="3559280" cy="23685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1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8E02A1-C804-4E2D-9E87-34EFEC14B1AF}"/>
              </a:ext>
            </a:extLst>
          </p:cNvPr>
          <p:cNvSpPr txBox="1">
            <a:spLocks/>
          </p:cNvSpPr>
          <p:nvPr/>
        </p:nvSpPr>
        <p:spPr bwMode="gray">
          <a:xfrm>
            <a:off x="2499361" y="1854926"/>
            <a:ext cx="7559040" cy="764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Republic of China (1912-1949)</a:t>
            </a:r>
          </a:p>
        </p:txBody>
      </p:sp>
    </p:spTree>
    <p:extLst>
      <p:ext uri="{BB962C8B-B14F-4D97-AF65-F5344CB8AC3E}">
        <p14:creationId xmlns:p14="http://schemas.microsoft.com/office/powerpoint/2010/main" val="164855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727D-D2B6-4923-BDB6-8DD2DBEF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Facts and Timeline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C53F39A-3CF4-4775-AC67-AF18F15C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90" y="2468031"/>
            <a:ext cx="5115339" cy="3803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Timeline of Key Events</a:t>
            </a:r>
          </a:p>
          <a:p>
            <a:r>
              <a:rPr lang="en-US" dirty="0"/>
              <a:t>Wuchang Uprising (1911)</a:t>
            </a:r>
          </a:p>
          <a:p>
            <a:r>
              <a:rPr lang="en-US" dirty="0"/>
              <a:t>Establishment of the Rep. of China (1912)</a:t>
            </a:r>
          </a:p>
          <a:p>
            <a:r>
              <a:rPr lang="en-US" dirty="0"/>
              <a:t>Yuan </a:t>
            </a:r>
            <a:r>
              <a:rPr lang="en-US" dirty="0" err="1"/>
              <a:t>Shikai</a:t>
            </a:r>
            <a:r>
              <a:rPr lang="en-US" dirty="0"/>
              <a:t> abdicates and dies (1916)</a:t>
            </a:r>
          </a:p>
          <a:p>
            <a:r>
              <a:rPr lang="en-US" dirty="0"/>
              <a:t>Warlord Era (1916-1925)</a:t>
            </a:r>
          </a:p>
          <a:p>
            <a:r>
              <a:rPr lang="en-US" dirty="0"/>
              <a:t>Sun </a:t>
            </a:r>
            <a:r>
              <a:rPr lang="en-US" dirty="0" err="1"/>
              <a:t>Yat-sen</a:t>
            </a:r>
            <a:r>
              <a:rPr lang="en-US" dirty="0"/>
              <a:t> dies (1925)</a:t>
            </a:r>
          </a:p>
          <a:p>
            <a:r>
              <a:rPr lang="en-US" dirty="0"/>
              <a:t>Civil war Begins (1927)</a:t>
            </a:r>
          </a:p>
          <a:p>
            <a:r>
              <a:rPr lang="en-US" dirty="0"/>
              <a:t>Long March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Sino-Japanese War (1937-1945)</a:t>
            </a:r>
          </a:p>
          <a:p>
            <a:r>
              <a:rPr lang="en-US" dirty="0"/>
              <a:t>Peoples Republic of China (1949)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550DD3-36CF-4524-AE05-154FBFAB6DB2}"/>
              </a:ext>
            </a:extLst>
          </p:cNvPr>
          <p:cNvSpPr txBox="1">
            <a:spLocks/>
          </p:cNvSpPr>
          <p:nvPr/>
        </p:nvSpPr>
        <p:spPr>
          <a:xfrm>
            <a:off x="707693" y="2468031"/>
            <a:ext cx="4500411" cy="3803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Preceded: Qing Dynasty (1636-1912)</a:t>
            </a:r>
          </a:p>
          <a:p>
            <a:r>
              <a:rPr lang="en-US"/>
              <a:t>Succeeded: People’s Republic of China (1949-present)</a:t>
            </a:r>
          </a:p>
          <a:p>
            <a:r>
              <a:rPr lang="en-US"/>
              <a:t>President</a:t>
            </a:r>
          </a:p>
          <a:p>
            <a:pPr lvl="1"/>
            <a:r>
              <a:rPr lang="en-US"/>
              <a:t>Sun Yat-sen (1912-1949)</a:t>
            </a:r>
          </a:p>
          <a:p>
            <a:pPr lvl="1"/>
            <a:r>
              <a:rPr lang="en-US"/>
              <a:t>Li Zongren (1949-1950)</a:t>
            </a:r>
          </a:p>
          <a:p>
            <a:r>
              <a:rPr lang="en-US"/>
              <a:t>Capital</a:t>
            </a:r>
          </a:p>
          <a:p>
            <a:pPr lvl="1"/>
            <a:r>
              <a:rPr lang="en-US"/>
              <a:t>Peking (1912-1928)</a:t>
            </a:r>
          </a:p>
          <a:p>
            <a:pPr lvl="1"/>
            <a:r>
              <a:rPr lang="en-US"/>
              <a:t>Nanking (1927-1949)</a:t>
            </a:r>
          </a:p>
          <a:p>
            <a:pPr lvl="1"/>
            <a:r>
              <a:rPr lang="en-US"/>
              <a:t>Chungking (1937-1946)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5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80E8-9594-4E8D-BD18-AB33F16E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Qing Dynasty – Beginning of the Warlord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3F08-8B6F-4CE1-A872-E60597B2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7" y="2355574"/>
            <a:ext cx="4522306" cy="366422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Xínhai</a:t>
            </a:r>
            <a:r>
              <a:rPr lang="en-US" dirty="0"/>
              <a:t> Revolution continued</a:t>
            </a:r>
          </a:p>
          <a:p>
            <a:pPr lvl="1"/>
            <a:r>
              <a:rPr lang="en-US" dirty="0"/>
              <a:t>Yuan </a:t>
            </a:r>
            <a:r>
              <a:rPr lang="en-US" dirty="0" err="1"/>
              <a:t>Shikai</a:t>
            </a:r>
            <a:r>
              <a:rPr lang="en-US" dirty="0"/>
              <a:t>, a military commander, was asked to pressure the Qing dynasty to surrender, with the promise of becoming the president. </a:t>
            </a:r>
          </a:p>
          <a:p>
            <a:pPr lvl="1"/>
            <a:r>
              <a:rPr lang="en-US" dirty="0"/>
              <a:t>6 year old Emperor Puyi was forced to abdicate, ending the Qing Dynasty (1912)</a:t>
            </a:r>
          </a:p>
          <a:p>
            <a:pPr lvl="1"/>
            <a:r>
              <a:rPr lang="en-US" dirty="0"/>
              <a:t>Yuan became president but establishes himself as new emperor. He abandons the empire and dies in 1916</a:t>
            </a:r>
          </a:p>
          <a:p>
            <a:pPr lvl="1"/>
            <a:r>
              <a:rPr lang="en-US" dirty="0"/>
              <a:t>The warlord era begun.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8BAD34-8228-4D37-967C-6ADDED787CE8}"/>
              </a:ext>
            </a:extLst>
          </p:cNvPr>
          <p:cNvSpPr txBox="1">
            <a:spLocks/>
          </p:cNvSpPr>
          <p:nvPr/>
        </p:nvSpPr>
        <p:spPr>
          <a:xfrm>
            <a:off x="874643" y="2355574"/>
            <a:ext cx="4522306" cy="3664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Qing Dynasty</a:t>
            </a:r>
          </a:p>
          <a:p>
            <a:pPr lvl="1"/>
            <a:r>
              <a:rPr lang="en-US" dirty="0"/>
              <a:t>The final dynasty of China</a:t>
            </a:r>
          </a:p>
          <a:p>
            <a:pPr lvl="1"/>
            <a:r>
              <a:rPr lang="en-US" dirty="0"/>
              <a:t>Was getting weaker from Sino-Japanese war and Colonial Rule</a:t>
            </a:r>
          </a:p>
          <a:p>
            <a:pPr lvl="1"/>
            <a:r>
              <a:rPr lang="en-US" dirty="0"/>
              <a:t>People were discontent that the Emperors were not modernizing China</a:t>
            </a:r>
          </a:p>
          <a:p>
            <a:r>
              <a:rPr lang="en-US" dirty="0" err="1"/>
              <a:t>Xínhai</a:t>
            </a:r>
            <a:r>
              <a:rPr lang="en-US" dirty="0"/>
              <a:t> Revolution (Chinese Revolution)</a:t>
            </a:r>
          </a:p>
          <a:p>
            <a:pPr lvl="1"/>
            <a:r>
              <a:rPr lang="en-US" dirty="0"/>
              <a:t>Began from the Wuchang Uprising (1911)</a:t>
            </a:r>
          </a:p>
          <a:p>
            <a:pPr lvl="1"/>
            <a:r>
              <a:rPr lang="en-US" dirty="0"/>
              <a:t>Sun </a:t>
            </a:r>
            <a:r>
              <a:rPr lang="en-US" dirty="0" err="1"/>
              <a:t>Yat-sen</a:t>
            </a:r>
            <a:r>
              <a:rPr lang="en-US" dirty="0"/>
              <a:t> was elected as the provisional president.</a:t>
            </a:r>
          </a:p>
          <a:p>
            <a:pPr lvl="1"/>
            <a:r>
              <a:rPr lang="en-US" dirty="0"/>
              <a:t>China was declared a republic as Sun was sworn in.</a:t>
            </a:r>
          </a:p>
        </p:txBody>
      </p:sp>
    </p:spTree>
    <p:extLst>
      <p:ext uri="{BB962C8B-B14F-4D97-AF65-F5344CB8AC3E}">
        <p14:creationId xmlns:p14="http://schemas.microsoft.com/office/powerpoint/2010/main" val="3131154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3625</TotalTime>
  <Words>1044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Sui Dynasty &amp; Republic of China</vt:lpstr>
      <vt:lpstr>Sui Dynasty (581-618)</vt:lpstr>
      <vt:lpstr>Quick Facts</vt:lpstr>
      <vt:lpstr>The Dynasty under Emperor Wen</vt:lpstr>
      <vt:lpstr>The Dynasty under Emperor Yang</vt:lpstr>
      <vt:lpstr>The Grand Canal</vt:lpstr>
      <vt:lpstr>PowerPoint Presentation</vt:lpstr>
      <vt:lpstr>Quick Facts and Timeline</vt:lpstr>
      <vt:lpstr>End of Qing Dynasty – Beginning of the Warlord Era</vt:lpstr>
      <vt:lpstr>Sun Yat-sen, Yuan Shikai, Emperor Puyi</vt:lpstr>
      <vt:lpstr>Warlord Era – Start of the Civil War</vt:lpstr>
      <vt:lpstr>Warlords of China</vt:lpstr>
      <vt:lpstr>Civil War</vt:lpstr>
      <vt:lpstr>Chiang Kai-shek, Kuomingtang, Long March</vt:lpstr>
      <vt:lpstr>Civil War</vt:lpstr>
      <vt:lpstr>Mao Zedong, Japanese Invasion</vt:lpstr>
      <vt:lpstr>Civil War</vt:lpstr>
      <vt:lpstr>Civil War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 Dynasty &amp; Republic of China (1912-1949)</dc:title>
  <dc:creator>Lauri Vesala</dc:creator>
  <cp:lastModifiedBy>Lauri Vesala</cp:lastModifiedBy>
  <cp:revision>34</cp:revision>
  <dcterms:created xsi:type="dcterms:W3CDTF">2019-04-02T20:37:49Z</dcterms:created>
  <dcterms:modified xsi:type="dcterms:W3CDTF">2019-04-05T09:03:20Z</dcterms:modified>
</cp:coreProperties>
</file>