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00"/>
    <a:srgbClr val="FFFFFF"/>
    <a:srgbClr val="00965E"/>
    <a:srgbClr val="EE353B"/>
    <a:srgbClr val="FF0000"/>
    <a:srgbClr val="EF363B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71" autoAdjust="0"/>
    <p:restoredTop sz="80094" autoAdjust="0"/>
  </p:normalViewPr>
  <p:slideViewPr>
    <p:cSldViewPr snapToGrid="0" snapToObjects="1">
      <p:cViewPr varScale="1">
        <p:scale>
          <a:sx n="135" d="100"/>
          <a:sy n="135" d="100"/>
        </p:scale>
        <p:origin x="69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30"/>
    </p:cViewPr>
  </p:sorterViewPr>
  <p:notesViewPr>
    <p:cSldViewPr snapToGrid="0" snapToObjects="1">
      <p:cViewPr varScale="1">
        <p:scale>
          <a:sx n="58" d="100"/>
          <a:sy n="58" d="100"/>
        </p:scale>
        <p:origin x="30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aaltouniversity" TargetMode="External"/><Relationship Id="rId13" Type="http://schemas.openxmlformats.org/officeDocument/2006/relationships/hyperlink" Target="http://biz.aalto.fi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hyperlink" Target="https://www.facebook.com/aaltobiz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AaltoBIZ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://www.aalto.fi/snapchat/" TargetMode="External"/><Relationship Id="rId4" Type="http://schemas.openxmlformats.org/officeDocument/2006/relationships/hyperlink" Target="https://www.instagram.com/aaltouniversity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6926" y="1820150"/>
            <a:ext cx="7983471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46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6926" y="2857500"/>
            <a:ext cx="7983471" cy="55709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7485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756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7" y="4458087"/>
            <a:ext cx="1089774" cy="810826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5" userDrawn="1">
          <p15:clr>
            <a:srgbClr val="FBAE40"/>
          </p15:clr>
        </p15:guide>
        <p15:guide id="2" orient="horz" pos="3093" userDrawn="1">
          <p15:clr>
            <a:srgbClr val="FBAE40"/>
          </p15:clr>
        </p15:guide>
        <p15:guide id="3" orient="horz" pos="2821" userDrawn="1">
          <p15:clr>
            <a:srgbClr val="FBAE40"/>
          </p15:clr>
        </p15:guide>
        <p15:guide id="4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Kuvan paikkamerkki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Change</a:t>
            </a:r>
            <a:r>
              <a:rPr lang="fi-FI" dirty="0"/>
              <a:t>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1497544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100" b="1" smtClean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650" b="1" dirty="0">
              <a:latin typeface="+mn-lt"/>
            </a:endParaRPr>
          </a:p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94400"/>
            <a:ext cx="8497093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497543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000" b="1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400" b="1" dirty="0">
              <a:latin typeface="+mn-lt"/>
            </a:endParaRPr>
          </a:p>
          <a:p>
            <a:pPr lvl="0"/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5110974"/>
            <a:ext cx="1757362" cy="361685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34257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7" y="5105041"/>
            <a:ext cx="1846033" cy="3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331719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11538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331717"/>
            <a:ext cx="2167128" cy="3457801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612122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7" y="5105041"/>
            <a:ext cx="1846033" cy="3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76791"/>
            <a:ext cx="5130403" cy="489082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76793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FFA500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7" y="5105041"/>
            <a:ext cx="1846033" cy="361276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754" y="1457997"/>
            <a:ext cx="954000" cy="954000"/>
          </a:xfrm>
          <a:prstGeom prst="ellipse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9879" y="1457997"/>
            <a:ext cx="954000" cy="954000"/>
          </a:xfrm>
          <a:prstGeom prst="ellipse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0004" y="1457997"/>
            <a:ext cx="954000" cy="954000"/>
          </a:xfrm>
          <a:prstGeom prst="ellipse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0800" y="1457997"/>
            <a:ext cx="954000" cy="954000"/>
          </a:xfrm>
          <a:prstGeom prst="ellipse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6931" y="1457997"/>
            <a:ext cx="954000" cy="954000"/>
          </a:xfrm>
          <a:prstGeom prst="ellipse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560340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57589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14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57588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575888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57588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7" y="5105041"/>
            <a:ext cx="1846033" cy="3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rgbClr val="FFA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706DB53D-F9F2-4461-AB0C-525DFBA02D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0598" y="3187015"/>
            <a:ext cx="3282804" cy="392960"/>
            <a:chOff x="4484925" y="3824288"/>
            <a:chExt cx="3940431" cy="471680"/>
          </a:xfrm>
        </p:grpSpPr>
        <p:pic>
          <p:nvPicPr>
            <p:cNvPr id="23" name="Picture 17" descr="FB.png">
              <a:hlinkClick r:id="rId2"/>
              <a:extLst>
                <a:ext uri="{FF2B5EF4-FFF2-40B4-BE49-F238E27FC236}">
                  <a16:creationId xmlns:a16="http://schemas.microsoft.com/office/drawing/2014/main" id="{76C1369B-8060-4142-972B-CCD008A87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24" name="Picture 18" descr="IG.png">
              <a:hlinkClick r:id="rId4"/>
              <a:extLst>
                <a:ext uri="{FF2B5EF4-FFF2-40B4-BE49-F238E27FC236}">
                  <a16:creationId xmlns:a16="http://schemas.microsoft.com/office/drawing/2014/main" id="{CD96FA72-48EA-44E4-96F3-DF9720A979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25" name="Picture 19" descr="Twitter.png">
              <a:hlinkClick r:id="rId6"/>
              <a:extLst>
                <a:ext uri="{FF2B5EF4-FFF2-40B4-BE49-F238E27FC236}">
                  <a16:creationId xmlns:a16="http://schemas.microsoft.com/office/drawing/2014/main" id="{ACBA27BF-3754-4ACD-87E3-6CFFB992C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26" name="Picture 20" descr="Youtube.png">
              <a:hlinkClick r:id="rId8"/>
              <a:extLst>
                <a:ext uri="{FF2B5EF4-FFF2-40B4-BE49-F238E27FC236}">
                  <a16:creationId xmlns:a16="http://schemas.microsoft.com/office/drawing/2014/main" id="{E191F544-40B2-4C67-A6C1-456971113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27" name="Picture 21" descr="SC.png">
              <a:hlinkClick r:id="rId10"/>
              <a:extLst>
                <a:ext uri="{FF2B5EF4-FFF2-40B4-BE49-F238E27FC236}">
                  <a16:creationId xmlns:a16="http://schemas.microsoft.com/office/drawing/2014/main" id="{DBBF62A5-6734-40A1-8FE1-F0252A4A42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28791108-FA61-44E0-869F-85B643C86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29" name="Otsikko 1">
            <a:hlinkClick r:id="rId13"/>
            <a:extLst>
              <a:ext uri="{FF2B5EF4-FFF2-40B4-BE49-F238E27FC236}">
                <a16:creationId xmlns:a16="http://schemas.microsoft.com/office/drawing/2014/main" id="{C38D89E3-54E0-4C74-A44D-9FB38412253C}"/>
              </a:ext>
            </a:extLst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dirty="0" err="1">
                <a:latin typeface="Arial"/>
                <a:cs typeface="Arial"/>
              </a:rPr>
              <a:t>aalto.fi</a:t>
            </a:r>
            <a:endParaRPr lang="fi-FI" sz="1800" dirty="0">
              <a:latin typeface="Arial"/>
              <a:cs typeface="Arial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5D31E-3E32-49BE-A3A9-286B23F14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546224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384175"/>
            <a:ext cx="1089774" cy="81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118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9" userDrawn="1">
          <p15:clr>
            <a:srgbClr val="FBAE40"/>
          </p15:clr>
        </p15:guide>
        <p15:guide id="2" orient="horz" pos="553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orient="horz" pos="25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1183708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54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2166595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95222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291967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619098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7" y="4458087"/>
            <a:ext cx="1089774" cy="81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94400"/>
            <a:ext cx="8492897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384852"/>
            <a:ext cx="8492897" cy="34751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7" y="5105041"/>
            <a:ext cx="1846033" cy="3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  <p15:guide id="9" orient="horz" pos="3229" userDrawn="1">
          <p15:clr>
            <a:srgbClr val="FBAE40"/>
          </p15:clr>
        </p15:guide>
        <p15:guide id="10" orient="horz" pos="3433" userDrawn="1">
          <p15:clr>
            <a:srgbClr val="FBAE40"/>
          </p15:clr>
        </p15:guide>
        <p15:guide id="11" pos="1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94400"/>
            <a:ext cx="8492897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384852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249886"/>
            <a:ext cx="8492897" cy="26101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7" y="5105041"/>
            <a:ext cx="1846033" cy="3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84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194400"/>
            <a:ext cx="8492400" cy="1057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497013"/>
            <a:ext cx="4149724" cy="326298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938" y="1497013"/>
            <a:ext cx="4078287" cy="326298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7" y="5105041"/>
            <a:ext cx="1846033" cy="361276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image.</a:t>
            </a:r>
          </a:p>
          <a:p>
            <a:endParaRPr lang="fi-FI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50948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1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1" y="194400"/>
            <a:ext cx="4052221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7" y="5105041"/>
            <a:ext cx="1846033" cy="3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05498" y="0"/>
            <a:ext cx="4638503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019619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arcu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consectetuer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5110974"/>
            <a:ext cx="1757362" cy="3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29" userDrawn="1">
          <p15:clr>
            <a:srgbClr val="FBAE40"/>
          </p15:clr>
        </p15:guide>
        <p15:guide id="2" orient="horz" pos="3433" userDrawn="1">
          <p15:clr>
            <a:srgbClr val="FBAE40"/>
          </p15:clr>
        </p15:guide>
        <p15:guide id="3" pos="18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69823" y="1954917"/>
            <a:ext cx="8147667" cy="2128568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5110974"/>
            <a:ext cx="1757362" cy="3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76793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FFA500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76792"/>
            <a:ext cx="5130402" cy="4157712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sem. </a:t>
            </a:r>
            <a:r>
              <a:rPr lang="en-US" dirty="0" err="1"/>
              <a:t>Quisque</a:t>
            </a:r>
            <a:r>
              <a:rPr lang="en-US" dirty="0"/>
              <a:t> ligula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</a:t>
            </a:r>
            <a:r>
              <a:rPr lang="en-US" dirty="0" err="1"/>
              <a:t>consectetuer</a:t>
            </a:r>
            <a:r>
              <a:rPr lang="en-US" dirty="0"/>
              <a:t>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magna </a:t>
            </a:r>
            <a:r>
              <a:rPr lang="en-US" dirty="0" err="1"/>
              <a:t>condimentum</a:t>
            </a:r>
            <a:r>
              <a:rPr lang="en-US" dirty="0"/>
              <a:t> vel. 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7" y="5105041"/>
            <a:ext cx="1846033" cy="361276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872D864F-ABAF-554D-9789-A85A8B9B2E3D}" type="datetimeFigureOut">
              <a:rPr lang="en-US" smtClean="0"/>
              <a:pPr/>
              <a:t>4/15/2019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14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9" r:id="rId14"/>
    <p:sldLayoutId id="214748371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6DC61-604F-1748-802C-B0E58620E40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/>
              <a:t>Welcome!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41BE8-CA88-304B-A4E9-2AEB54FD7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Product Architecture Design MUO-E3001</a:t>
            </a:r>
          </a:p>
          <a:p>
            <a:pPr algn="r"/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92267-8770-4542-9747-70DDF759BA4F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algn="r"/>
            <a:r>
              <a:rPr lang="fi-FI" dirty="0"/>
              <a:t>April 16th 2019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F2825B-08E0-4442-9254-9E50AF467600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algn="r"/>
            <a:r>
              <a:rPr lang="fi-FI" dirty="0"/>
              <a:t>Eero Miettinen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8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BC21CE-3A6C-401B-86FE-02706BFE9F8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b="0" dirty="0"/>
              <a:t>Teaching &amp; Tutoring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49E70-0015-4247-ABDB-523C7B2BAD0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235734"/>
            <a:ext cx="8492897" cy="3475148"/>
          </a:xfrm>
        </p:spPr>
        <p:txBody>
          <a:bodyPr/>
          <a:lstStyle/>
          <a:p>
            <a:pPr marL="357187" lvl="1" indent="0">
              <a:buNone/>
            </a:pPr>
            <a:r>
              <a:rPr lang="fi-FI" sz="1800" b="0" dirty="0"/>
              <a:t>Eero Miettinen, professor of practice</a:t>
            </a:r>
          </a:p>
          <a:p>
            <a:pPr marL="357187" lvl="1" indent="0">
              <a:buNone/>
            </a:pPr>
            <a:r>
              <a:rPr lang="fi-FI" sz="1800" b="0" dirty="0"/>
              <a:t>Heli Säde, industrial designer/M.A.</a:t>
            </a:r>
          </a:p>
          <a:p>
            <a:pPr marL="357187" lvl="1" indent="0">
              <a:buNone/>
            </a:pPr>
            <a:endParaRPr lang="fi-FI" sz="1800" b="0" dirty="0"/>
          </a:p>
          <a:p>
            <a:pPr marL="357187" lvl="1" indent="0">
              <a:buNone/>
            </a:pPr>
            <a:r>
              <a:rPr lang="fi-FI" sz="1800" b="0" dirty="0"/>
              <a:t>Aalto Ventures Program</a:t>
            </a:r>
          </a:p>
          <a:p>
            <a:pPr marL="628650" lvl="2" indent="0">
              <a:buNone/>
            </a:pPr>
            <a:r>
              <a:rPr lang="fi-FI" sz="1800" i="1" dirty="0"/>
              <a:t>Håkan Mitts</a:t>
            </a:r>
          </a:p>
          <a:p>
            <a:pPr marL="628650" lvl="2" indent="0">
              <a:buNone/>
            </a:pPr>
            <a:r>
              <a:rPr lang="fi-FI" sz="1800" i="1" dirty="0"/>
              <a:t>Johannes Kaira</a:t>
            </a:r>
          </a:p>
          <a:p>
            <a:pPr marL="628650" lvl="2" indent="0">
              <a:buNone/>
            </a:pPr>
            <a:r>
              <a:rPr lang="fi-FI" sz="1800" i="1" dirty="0"/>
              <a:t>Lidia Borisova</a:t>
            </a:r>
            <a:endParaRPr lang="en-US" sz="1800" i="1" dirty="0"/>
          </a:p>
          <a:p>
            <a:pPr marL="357187" lvl="1" indent="0">
              <a:buNone/>
            </a:pPr>
            <a:endParaRPr lang="fi-FI" sz="1800" dirty="0"/>
          </a:p>
          <a:p>
            <a:pPr marL="357187" lvl="1" indent="0">
              <a:buNone/>
            </a:pPr>
            <a:r>
              <a:rPr lang="fi-FI" sz="1800" dirty="0"/>
              <a:t>Katja Hölttä-Otto, professor </a:t>
            </a:r>
          </a:p>
          <a:p>
            <a:pPr marL="357187" lvl="1" indent="0">
              <a:buNone/>
            </a:pPr>
            <a:endParaRPr lang="fi-FI" sz="1800" b="0" dirty="0"/>
          </a:p>
          <a:p>
            <a:pPr marL="357187" lvl="1" indent="0">
              <a:buNone/>
            </a:pPr>
            <a:r>
              <a:rPr lang="fi-FI" sz="1800" b="0" dirty="0"/>
              <a:t>E</a:t>
            </a:r>
            <a:r>
              <a:rPr lang="en-US" sz="1800" b="0" dirty="0" err="1"/>
              <a:t>lina</a:t>
            </a:r>
            <a:r>
              <a:rPr lang="en-US" sz="1800" b="0" dirty="0"/>
              <a:t> Kuusisto-Korczak, assistant</a:t>
            </a:r>
            <a:endParaRPr lang="fi-FI" sz="18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2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560511-835C-41AC-B469-2F9678D8B40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1241A-F393-42E9-B0F9-B3BE260C7B3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C9EB89C-4B9F-438C-BAA1-BB303DECE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380"/>
            <a:ext cx="12192000" cy="116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9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9C1D6F-0465-4E1A-B7A9-56C3E25C7BDE}"/>
              </a:ext>
            </a:extLst>
          </p:cNvPr>
          <p:cNvSpPr/>
          <p:nvPr/>
        </p:nvSpPr>
        <p:spPr>
          <a:xfrm>
            <a:off x="0" y="0"/>
            <a:ext cx="9202288" cy="5777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5F25EC-1A5D-4325-8B5F-754FEE653A5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78C0EC6-61ED-4517-B701-C247CCAF19E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AB22B-2C1B-44AF-9156-CF1A5E660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54" b="24820"/>
          <a:stretch/>
        </p:blipFill>
        <p:spPr>
          <a:xfrm>
            <a:off x="-2602166" y="143547"/>
            <a:ext cx="14183996" cy="55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8B4C6C-0E29-49F1-8B41-54E5292994F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b="0" dirty="0"/>
              <a:t>Course Structure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FC6E4-D5CB-45AC-9E43-E3CE3CE9E3D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lvl="1" indent="0">
              <a:buNone/>
            </a:pPr>
            <a:r>
              <a:rPr lang="fi-FI" b="1" dirty="0"/>
              <a:t>Weeks 16 – 19: Product Portfolio analysis from PAD perspective</a:t>
            </a:r>
          </a:p>
          <a:p>
            <a:pPr lvl="1"/>
            <a:r>
              <a:rPr lang="fi-FI" dirty="0"/>
              <a:t>Theory of PAD </a:t>
            </a:r>
          </a:p>
          <a:p>
            <a:pPr lvl="1"/>
            <a:r>
              <a:rPr lang="fi-FI" dirty="0"/>
              <a:t>Company briefings &amp; excur.</a:t>
            </a:r>
          </a:p>
          <a:p>
            <a:pPr lvl="1"/>
            <a:r>
              <a:rPr lang="fi-FI" dirty="0"/>
              <a:t>How to do User Research, Customer Segmentation, User Testing and business modelling (AVP)</a:t>
            </a:r>
          </a:p>
          <a:p>
            <a:pPr lvl="1"/>
            <a:r>
              <a:rPr lang="fi-FI" dirty="0"/>
              <a:t>Mid-Review Presentations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81611-8703-41E3-9B30-49AF9F73BCEC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285750" lvl="1" indent="0">
              <a:buNone/>
            </a:pPr>
            <a:r>
              <a:rPr lang="fi-FI" b="1" dirty="0"/>
              <a:t>Weeks 19 – 21: Product Concept Development </a:t>
            </a:r>
          </a:p>
          <a:p>
            <a:pPr lvl="1"/>
            <a:r>
              <a:rPr lang="fi-FI" dirty="0"/>
              <a:t>Tutoring of concept development</a:t>
            </a:r>
          </a:p>
          <a:p>
            <a:pPr lvl="1"/>
            <a:r>
              <a:rPr lang="fi-FI" dirty="0"/>
              <a:t>Questions &amp; Answers            -sessions (AVP)</a:t>
            </a:r>
          </a:p>
          <a:p>
            <a:pPr lvl="1"/>
            <a:r>
              <a:rPr lang="fi-FI" dirty="0"/>
              <a:t>How to present (AVP)</a:t>
            </a:r>
          </a:p>
          <a:p>
            <a:pPr lvl="1"/>
            <a:r>
              <a:rPr lang="fi-FI" dirty="0"/>
              <a:t>End Presentations &amp; Essay for booklet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8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3576C7-3794-4BCF-A5A2-B7351877A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5" r="1299" b="6026"/>
          <a:stretch/>
        </p:blipFill>
        <p:spPr>
          <a:xfrm>
            <a:off x="914400" y="73921"/>
            <a:ext cx="8115428" cy="57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3E7D9-253F-4F02-8A39-B7F8384297D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b="0" dirty="0"/>
              <a:t>1st Week Schedule</a:t>
            </a: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75B22-F5BC-456E-8F4B-DF287888999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448426"/>
            <a:ext cx="8492897" cy="2610114"/>
          </a:xfrm>
        </p:spPr>
        <p:txBody>
          <a:bodyPr/>
          <a:lstStyle/>
          <a:p>
            <a:r>
              <a:rPr lang="en-US" b="0" dirty="0"/>
              <a:t>17.4. Wednesday:</a:t>
            </a:r>
          </a:p>
          <a:p>
            <a:r>
              <a:rPr lang="en-US" b="0" dirty="0"/>
              <a:t>9.00 – 12.00: Briefing Microsoft Oy, </a:t>
            </a:r>
            <a:r>
              <a:rPr lang="en-US" b="0" dirty="0">
                <a:solidFill>
                  <a:schemeClr val="tx2"/>
                </a:solidFill>
              </a:rPr>
              <a:t>Meeting place lobby Microsoft, </a:t>
            </a:r>
            <a:r>
              <a:rPr lang="en-US" b="0" dirty="0" err="1">
                <a:solidFill>
                  <a:schemeClr val="tx2"/>
                </a:solidFill>
              </a:rPr>
              <a:t>Keilalahdentie</a:t>
            </a:r>
            <a:r>
              <a:rPr lang="en-US" b="0" dirty="0">
                <a:solidFill>
                  <a:schemeClr val="tx2"/>
                </a:solidFill>
              </a:rPr>
              <a:t> 2-4 at 9 AM</a:t>
            </a:r>
          </a:p>
          <a:p>
            <a:endParaRPr lang="en-US" b="0" dirty="0"/>
          </a:p>
          <a:p>
            <a:r>
              <a:rPr lang="en-US" b="0" dirty="0"/>
              <a:t>18.4. Thursday: </a:t>
            </a:r>
          </a:p>
          <a:p>
            <a:r>
              <a:rPr lang="en-US" b="0" dirty="0"/>
              <a:t>9.00 – 10.00: Product Architecture Design lecture, Katja </a:t>
            </a:r>
            <a:r>
              <a:rPr lang="en-US" b="0" dirty="0" err="1"/>
              <a:t>Hölttä</a:t>
            </a:r>
            <a:r>
              <a:rPr lang="en-US" b="0" dirty="0"/>
              <a:t>-Otto</a:t>
            </a:r>
          </a:p>
          <a:p>
            <a:r>
              <a:rPr lang="en-US" b="0" dirty="0"/>
              <a:t>10.30 - 12.30: Briefing </a:t>
            </a:r>
            <a:r>
              <a:rPr lang="en-US" b="0" dirty="0" err="1"/>
              <a:t>Helkama</a:t>
            </a:r>
            <a:r>
              <a:rPr lang="en-US" b="0" dirty="0"/>
              <a:t> Velox Oy, </a:t>
            </a:r>
            <a:r>
              <a:rPr lang="en-US" b="0" dirty="0" err="1"/>
              <a:t>Tero</a:t>
            </a:r>
            <a:r>
              <a:rPr lang="en-US" b="0" dirty="0"/>
              <a:t> </a:t>
            </a:r>
            <a:r>
              <a:rPr lang="en-US" b="0" dirty="0" err="1"/>
              <a:t>Valtonen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9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3E7D9-253F-4F02-8A39-B7F8384297D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b="0" dirty="0"/>
              <a:t>Important dates</a:t>
            </a: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75B22-F5BC-456E-8F4B-DF287888999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197059"/>
            <a:ext cx="8492897" cy="2610114"/>
          </a:xfrm>
        </p:spPr>
        <p:txBody>
          <a:bodyPr/>
          <a:lstStyle/>
          <a:p>
            <a:r>
              <a:rPr lang="en-US" b="0" dirty="0"/>
              <a:t>3.5. whole day: Excursion </a:t>
            </a:r>
            <a:r>
              <a:rPr lang="en-US" b="0" dirty="0" err="1"/>
              <a:t>Helkama</a:t>
            </a:r>
            <a:r>
              <a:rPr lang="en-US" b="0" dirty="0"/>
              <a:t> Velox at Hanko</a:t>
            </a:r>
          </a:p>
          <a:p>
            <a:endParaRPr lang="en-US" b="0" dirty="0"/>
          </a:p>
          <a:p>
            <a:r>
              <a:rPr lang="en-US" b="0" dirty="0"/>
              <a:t>8.5. 9 - 12: Mid-Review Microsoft Oy</a:t>
            </a:r>
          </a:p>
          <a:p>
            <a:r>
              <a:rPr lang="en-US" b="0" dirty="0"/>
              <a:t>9.5. 13 - 16: Mid-Review </a:t>
            </a:r>
            <a:r>
              <a:rPr lang="en-US" b="0" dirty="0" err="1"/>
              <a:t>Helkama</a:t>
            </a:r>
            <a:r>
              <a:rPr lang="en-US" b="0" dirty="0"/>
              <a:t> Velox oy</a:t>
            </a:r>
          </a:p>
          <a:p>
            <a:endParaRPr lang="fi-FI" b="0" dirty="0"/>
          </a:p>
          <a:p>
            <a:r>
              <a:rPr lang="fi-FI" b="0" dirty="0"/>
              <a:t>23.5. 13 - 16: End presentations, Helkama Velox </a:t>
            </a:r>
            <a:endParaRPr lang="en-US" b="0" dirty="0"/>
          </a:p>
          <a:p>
            <a:r>
              <a:rPr lang="en-US" b="0" dirty="0"/>
              <a:t>24.5. 9 - 12: End presentations, Microsoft</a:t>
            </a:r>
          </a:p>
          <a:p>
            <a:r>
              <a:rPr lang="en-US" b="0" dirty="0"/>
              <a:t>27.6. Essay deadline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5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indoor&#10;&#10;Description automatically generated">
            <a:extLst>
              <a:ext uri="{FF2B5EF4-FFF2-40B4-BE49-F238E27FC236}">
                <a16:creationId xmlns:a16="http://schemas.microsoft.com/office/drawing/2014/main" id="{2C31C0D2-FB52-4FAB-BB2D-470EBD0D3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82804"/>
            <a:ext cx="9144000" cy="914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F5A674-19A7-4169-8AD6-1B93445821B6}"/>
              </a:ext>
            </a:extLst>
          </p:cNvPr>
          <p:cNvSpPr txBox="1"/>
          <p:nvPr/>
        </p:nvSpPr>
        <p:spPr>
          <a:xfrm>
            <a:off x="2669059" y="1228616"/>
            <a:ext cx="3735271" cy="37625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During Easter: </a:t>
            </a:r>
          </a:p>
          <a:p>
            <a:pPr marL="457200" indent="-457200" algn="ctr">
              <a:buAutoNum type="alphaLcParenR"/>
            </a:pPr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Choose the company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(MS or HV) and </a:t>
            </a:r>
          </a:p>
          <a:p>
            <a:pPr marL="457200" indent="-457200" algn="ctr">
              <a:buAutoNum type="alphaLcParenR"/>
            </a:pPr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Book yourself in a group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in MyCourses                    (3 persons in a group)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3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5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EE353B"/>
      </a:accent1>
      <a:accent2>
        <a:srgbClr val="F4787B"/>
      </a:accent2>
      <a:accent3>
        <a:srgbClr val="FCD4D5"/>
      </a:accent3>
      <a:accent4>
        <a:srgbClr val="A50B0F"/>
      </a:accent4>
      <a:accent5>
        <a:srgbClr val="E70F14"/>
      </a:accent5>
      <a:accent6>
        <a:srgbClr val="FDE3E4"/>
      </a:accent6>
      <a:hlink>
        <a:srgbClr val="0070C0"/>
      </a:hlink>
      <a:folHlink>
        <a:srgbClr val="FCD4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3" id="{A521BCE7-9183-9144-8A91-F47351F5B05B}" vid="{3FDE2CDA-88C0-E543-A7E5-0359B721DF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Aalto_ARTS_template_EN_1610</Template>
  <TotalTime>155</TotalTime>
  <Words>253</Words>
  <Application>Microsoft Office PowerPoint</Application>
  <PresentationFormat>On-screen Show (16:10)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Arial</vt:lpstr>
      <vt:lpstr>Arial Hebrew Scholar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elina kuusisto</dc:creator>
  <cp:lastModifiedBy>elina kuusisto</cp:lastModifiedBy>
  <cp:revision>13</cp:revision>
  <dcterms:created xsi:type="dcterms:W3CDTF">2019-04-15T13:56:50Z</dcterms:created>
  <dcterms:modified xsi:type="dcterms:W3CDTF">2019-04-15T16:33:56Z</dcterms:modified>
</cp:coreProperties>
</file>