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86" r:id="rId3"/>
    <p:sldId id="288" r:id="rId4"/>
    <p:sldId id="287" r:id="rId5"/>
    <p:sldId id="282" r:id="rId6"/>
    <p:sldId id="259" r:id="rId7"/>
    <p:sldId id="263" r:id="rId8"/>
    <p:sldId id="262" r:id="rId9"/>
    <p:sldId id="276" r:id="rId10"/>
    <p:sldId id="278" r:id="rId11"/>
    <p:sldId id="279" r:id="rId12"/>
    <p:sldId id="283" r:id="rId13"/>
    <p:sldId id="277" r:id="rId14"/>
    <p:sldId id="280" r:id="rId15"/>
    <p:sldId id="281" r:id="rId16"/>
    <p:sldId id="266" r:id="rId17"/>
    <p:sldId id="261" r:id="rId18"/>
    <p:sldId id="291" r:id="rId19"/>
    <p:sldId id="292" r:id="rId20"/>
    <p:sldId id="260" r:id="rId21"/>
    <p:sldId id="265" r:id="rId22"/>
    <p:sldId id="268" r:id="rId23"/>
    <p:sldId id="269" r:id="rId24"/>
    <p:sldId id="270" r:id="rId25"/>
    <p:sldId id="271" r:id="rId26"/>
    <p:sldId id="273" r:id="rId27"/>
    <p:sldId id="275" r:id="rId28"/>
    <p:sldId id="274" r:id="rId29"/>
    <p:sldId id="284" r:id="rId30"/>
    <p:sldId id="272" r:id="rId31"/>
    <p:sldId id="285" r:id="rId32"/>
    <p:sldId id="290" r:id="rId33"/>
    <p:sldId id="293" r:id="rId34"/>
    <p:sldId id="294" r:id="rId35"/>
    <p:sldId id="295" r:id="rId36"/>
    <p:sldId id="296" r:id="rId37"/>
    <p:sldId id="297" r:id="rId38"/>
    <p:sldId id="29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97"/>
  </p:normalViewPr>
  <p:slideViewPr>
    <p:cSldViewPr snapToGrid="0" snapToObjects="1">
      <p:cViewPr varScale="1">
        <p:scale>
          <a:sx n="76" d="100"/>
          <a:sy n="76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D127E-D260-2546-8BF0-C0C296ED44AE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85BFF-1071-3E40-ABAC-0C8614808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6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85BFF-1071-3E40-ABAC-0C8614808F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32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tom.tuiskula@gmail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D37D-7DA5-FD4B-8042-5A8D1E197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787400"/>
            <a:ext cx="8915399" cy="2262781"/>
          </a:xfrm>
        </p:spPr>
        <p:txBody>
          <a:bodyPr/>
          <a:lstStyle/>
          <a:p>
            <a:r>
              <a:rPr lang="en-GB" dirty="0"/>
              <a:t>Session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C291C-D269-BD41-B910-07C65E1AF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3545479"/>
            <a:ext cx="8915399" cy="1126283"/>
          </a:xfrm>
        </p:spPr>
        <p:txBody>
          <a:bodyPr>
            <a:normAutofit/>
          </a:bodyPr>
          <a:lstStyle/>
          <a:p>
            <a:r>
              <a:rPr lang="en-GB" sz="2400" dirty="0"/>
              <a:t>How does a Brand Manager Speak?</a:t>
            </a:r>
          </a:p>
          <a:p>
            <a:r>
              <a:rPr lang="en-GB" sz="2400" dirty="0"/>
              <a:t>What does he speak of?</a:t>
            </a:r>
          </a:p>
        </p:txBody>
      </p:sp>
    </p:spTree>
    <p:extLst>
      <p:ext uri="{BB962C8B-B14F-4D97-AF65-F5344CB8AC3E}">
        <p14:creationId xmlns:p14="http://schemas.microsoft.com/office/powerpoint/2010/main" val="418629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61E7-B248-F046-A1C2-1739DC6B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USP Branding - Coke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B8F4E-E98C-8248-AFEE-A90C60B7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49" y="1507067"/>
            <a:ext cx="9892335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4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EB2D-5B19-B542-ABF2-17D34B2E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USP Branding – Red Bull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0D3E9-FE70-334B-BC02-BDFBE2C3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52600"/>
            <a:ext cx="5105400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4E6CD-8D7E-0F48-B796-F2E04564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706" y="1625600"/>
            <a:ext cx="36576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21B0-9169-AE46-A117-44C0D1D4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7" y="624110"/>
            <a:ext cx="9794345" cy="1280890"/>
          </a:xfrm>
        </p:spPr>
        <p:txBody>
          <a:bodyPr/>
          <a:lstStyle/>
          <a:p>
            <a:r>
              <a:rPr lang="en-GB" dirty="0"/>
              <a:t>The Biggest Branding Opportunity since…</a:t>
            </a:r>
          </a:p>
        </p:txBody>
      </p:sp>
      <p:pic>
        <p:nvPicPr>
          <p:cNvPr id="4" name="Lucky Strike Its Toasted">
            <a:hlinkClick r:id="" action="ppaction://media"/>
            <a:extLst>
              <a:ext uri="{FF2B5EF4-FFF2-40B4-BE49-F238E27FC236}">
                <a16:creationId xmlns:a16="http://schemas.microsoft.com/office/drawing/2014/main" id="{EA2B6555-1A74-0F41-9258-682403C3FD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266" y="1490132"/>
            <a:ext cx="9567333" cy="5381767"/>
          </a:xfrm>
        </p:spPr>
      </p:pic>
    </p:spTree>
    <p:extLst>
      <p:ext uri="{BB962C8B-B14F-4D97-AF65-F5344CB8AC3E}">
        <p14:creationId xmlns:p14="http://schemas.microsoft.com/office/powerpoint/2010/main" val="5991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00F0-F781-1747-8ACE-0A3312A9A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 Exercise -5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F1CC-FBA6-594A-AE45-5C20FFDC7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are the necessary condition for USP branding to be successful?</a:t>
            </a:r>
          </a:p>
          <a:p>
            <a:r>
              <a:rPr lang="en-GB" dirty="0"/>
              <a:t>What were the things you agreed with?</a:t>
            </a:r>
          </a:p>
          <a:p>
            <a:r>
              <a:rPr lang="en-GB" dirty="0"/>
              <a:t>What were the things you disagreed with?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55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B5D9-86CE-1046-83A8-69A42BBBE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set of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40B8A-EE4D-8749-951B-038BD1314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Predictable Consumer Needs and wants</a:t>
            </a:r>
          </a:p>
          <a:p>
            <a:r>
              <a:rPr lang="en-GB" dirty="0"/>
              <a:t>Branding as added value</a:t>
            </a:r>
          </a:p>
          <a:p>
            <a:r>
              <a:rPr lang="en-GB" dirty="0"/>
              <a:t>Source of Differentiation</a:t>
            </a:r>
          </a:p>
          <a:p>
            <a:r>
              <a:rPr lang="en-GB" dirty="0"/>
              <a:t>Where is the consumer?</a:t>
            </a:r>
          </a:p>
          <a:p>
            <a:r>
              <a:rPr lang="en-GB" dirty="0"/>
              <a:t>Who gets it?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056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C765-BAF3-A240-B550-01512D5C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B2D22-2F94-5947-ADBB-1762C720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655292"/>
            <a:ext cx="8413742" cy="5982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2C3C3-18DA-4042-AC0B-733B0E4A7B77}"/>
              </a:ext>
            </a:extLst>
          </p:cNvPr>
          <p:cNvSpPr txBox="1"/>
          <p:nvPr/>
        </p:nvSpPr>
        <p:spPr>
          <a:xfrm>
            <a:off x="9147577" y="-22839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Source: Business Owner Elevation</a:t>
            </a:r>
          </a:p>
        </p:txBody>
      </p:sp>
    </p:spTree>
    <p:extLst>
      <p:ext uri="{BB962C8B-B14F-4D97-AF65-F5344CB8AC3E}">
        <p14:creationId xmlns:p14="http://schemas.microsoft.com/office/powerpoint/2010/main" val="2087778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918659-A4FD-7343-8654-88F475A7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De-Mystifying the Vocabulary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EE359-699F-104C-8422-FB3A5C7BB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Brand Actions</a:t>
            </a:r>
          </a:p>
        </p:txBody>
      </p:sp>
    </p:spTree>
    <p:extLst>
      <p:ext uri="{BB962C8B-B14F-4D97-AF65-F5344CB8AC3E}">
        <p14:creationId xmlns:p14="http://schemas.microsoft.com/office/powerpoint/2010/main" val="4153005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26EB-4C75-8649-A0BD-367259E5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Positioning OR STP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D6F2E-7C85-174C-85BF-0C6C772ED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Developing Key Brand Associations</a:t>
            </a:r>
          </a:p>
          <a:p>
            <a:r>
              <a:rPr lang="en-GB" dirty="0"/>
              <a:t>For The Appropriate Audience</a:t>
            </a:r>
          </a:p>
          <a:p>
            <a:r>
              <a:rPr lang="en-GB" dirty="0"/>
              <a:t>To establish (and own) a clear space</a:t>
            </a:r>
          </a:p>
        </p:txBody>
      </p:sp>
    </p:spTree>
    <p:extLst>
      <p:ext uri="{BB962C8B-B14F-4D97-AF65-F5344CB8AC3E}">
        <p14:creationId xmlns:p14="http://schemas.microsoft.com/office/powerpoint/2010/main" val="418337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A7F6-DB86-5941-BFBD-49D7F27D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Architecture:</a:t>
            </a:r>
            <a:br>
              <a:rPr lang="en-GB" dirty="0"/>
            </a:br>
            <a:r>
              <a:rPr lang="en-GB" dirty="0"/>
              <a:t>House of Brands/Brand House/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87E6E-AC67-3445-A69E-8FEA03B7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24" y="1926345"/>
            <a:ext cx="8532275" cy="49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8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C453-FE4D-7A49-9344-E012D3C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2E1C8-F37A-6E43-9A61-42B2000A0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" y="304800"/>
            <a:ext cx="10994484" cy="61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2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B925-FBFB-3C4D-88EF-1848ECAF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Practicalities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13982-83E3-F546-A01D-911FE8BED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 Make-up assignments on </a:t>
            </a:r>
            <a:r>
              <a:rPr lang="en-GB" dirty="0" err="1"/>
              <a:t>Mycourses</a:t>
            </a:r>
            <a:r>
              <a:rPr lang="en-GB" dirty="0"/>
              <a:t> (Assignments)</a:t>
            </a:r>
          </a:p>
          <a:p>
            <a:r>
              <a:rPr lang="en-GB" dirty="0"/>
              <a:t>Final Presentation Schedule</a:t>
            </a:r>
          </a:p>
          <a:p>
            <a:r>
              <a:rPr lang="en-GB" dirty="0"/>
              <a:t>Answering a short mid-course survey</a:t>
            </a:r>
          </a:p>
          <a:p>
            <a:endParaRPr lang="en-GB" dirty="0"/>
          </a:p>
          <a:p>
            <a:r>
              <a:rPr lang="en-GB" dirty="0"/>
              <a:t>Finalizing Group Members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748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AF711C-CAC0-3346-B63C-D8AC92E9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Extension – Line Extension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8A404-E80C-364B-862A-9D56EE3E8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40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87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AF711C-CAC0-3346-B63C-D8AC92E9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Extension – Category Extension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E5BCF-7E2D-5D47-9A0A-EFDBE344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337974"/>
            <a:ext cx="8269817" cy="552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918659-A4FD-7343-8654-88F475A7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De-Mystifying the Vocabulary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EE359-699F-104C-8422-FB3A5C7BB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Managerial Actions</a:t>
            </a:r>
          </a:p>
        </p:txBody>
      </p:sp>
    </p:spTree>
    <p:extLst>
      <p:ext uri="{BB962C8B-B14F-4D97-AF65-F5344CB8AC3E}">
        <p14:creationId xmlns:p14="http://schemas.microsoft.com/office/powerpoint/2010/main" val="590654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757895-BF56-0541-9976-F654BDDE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Audit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2229F-129B-6141-9CC7-83039274F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What problem does your brand solve?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What is the brand’s value proposition? What is the brand’s unique selling proposition?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How is your brand priced compared to the market?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Who are the three biggest competitors? 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How do competitors define their brands?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What is the most disappointing thing about this brand? 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What do you get from this brand?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Are there things this brand should be doing that it is not? 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Would you ever use this brand? Why or why not? 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 If you could do one thing to improve the brand, what would it be?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563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918659-A4FD-7343-8654-88F475A7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De-Mystifying the Vocabulary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EE359-699F-104C-8422-FB3A5C7BB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Measurable Outcomes</a:t>
            </a:r>
          </a:p>
        </p:txBody>
      </p:sp>
    </p:spTree>
    <p:extLst>
      <p:ext uri="{BB962C8B-B14F-4D97-AF65-F5344CB8AC3E}">
        <p14:creationId xmlns:p14="http://schemas.microsoft.com/office/powerpoint/2010/main" val="3736935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D72D7A-9BEC-6E45-9495-9019B567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Equity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F70647-36B6-F242-BC87-A1B53DCCF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Added value </a:t>
            </a:r>
            <a:r>
              <a:rPr lang="en-US" dirty="0"/>
              <a:t>a product, service, person or organization accrues through investments in marketing activities for the brand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Bridge between what happened to the brand in the past and what might probably happen to it in the future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89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6017-F31D-D14E-A8BD-509189CF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23209-437C-1846-8F77-1EB6A031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83" y="2032000"/>
            <a:ext cx="9525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60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A6A6-04DD-1042-A92D-76B93651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97F4F-BF84-3F4D-A18C-192342A0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868" y="1905000"/>
            <a:ext cx="8051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8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EF90-F3AE-D24B-8681-826B6F50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24CF-570C-ED43-8E0B-22B0CF6A6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20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E5919-4643-A948-A932-D1877B0B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Brand Identity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80A01-B6E2-4B44-B5FA-853593CC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49" y="1566334"/>
            <a:ext cx="6529223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6FBB-F33F-8946-BEB2-E1911A68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Tom’s 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1233B-1353-7244-86D7-6D27D87CB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Tom </a:t>
            </a:r>
            <a:r>
              <a:rPr lang="fi-FI" sz="2400" dirty="0" err="1"/>
              <a:t>Tuiskula</a:t>
            </a:r>
            <a:endParaRPr lang="fi-FI" sz="2400" dirty="0"/>
          </a:p>
          <a:p>
            <a:r>
              <a:rPr lang="fi-FI" sz="2400" dirty="0"/>
              <a:t>PH: 050 466 6776</a:t>
            </a:r>
          </a:p>
          <a:p>
            <a:r>
              <a:rPr lang="fi-FI" sz="2400" dirty="0" err="1"/>
              <a:t>Email</a:t>
            </a:r>
            <a:r>
              <a:rPr lang="fi-FI" sz="2400" dirty="0"/>
              <a:t>: </a:t>
            </a:r>
            <a:r>
              <a:rPr lang="fi-FI" sz="2400" u="sng" dirty="0">
                <a:hlinkClick r:id="rId2"/>
              </a:rPr>
              <a:t>tom.tuiskula@gmail.com</a:t>
            </a:r>
            <a:endParaRPr lang="fi-FI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88656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848A1-1506-9C45-95FA-52E4DB5F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Instructions for Article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2951-49AE-D644-9E0A-92894DFDB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Key Concepts/Terms and their explanations (2-3 slides)</a:t>
            </a:r>
          </a:p>
          <a:p>
            <a:r>
              <a:rPr lang="en-GB" dirty="0"/>
              <a:t>Empirical Story / Line of Argumentation (2-3 slides)</a:t>
            </a:r>
          </a:p>
          <a:p>
            <a:r>
              <a:rPr lang="en-GB" dirty="0"/>
              <a:t>Recommendations and Implications (2-3 slides)</a:t>
            </a:r>
          </a:p>
          <a:p>
            <a:r>
              <a:rPr lang="en-GB" dirty="0"/>
              <a:t>Reflection – Insight (1-2 slides)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481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CB5C-1A8E-9C42-94F7-FC9C5180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Concept – Brand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B23A-2DE4-2A4E-8825-A5A5C14F5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Added value </a:t>
            </a:r>
            <a:r>
              <a:rPr lang="en-US" dirty="0"/>
              <a:t>a product, service, person or organization accrues through investments in marketing activities for the brand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Bridge between what happened to the brand in the past and what might probably happen to it in the future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194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2F10-50D2-504E-B6AD-B8E43A3D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Concept - Loyalty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64A9-F4BE-9048-8341-736F2B70D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Stickiness of the brand</a:t>
            </a:r>
          </a:p>
          <a:p>
            <a:r>
              <a:rPr lang="en-GB" dirty="0"/>
              <a:t>Strength of connection – rational, Emotional, experiential</a:t>
            </a:r>
          </a:p>
          <a:p>
            <a:endParaRPr lang="en-GB" dirty="0"/>
          </a:p>
          <a:p>
            <a:r>
              <a:rPr lang="en-GB" dirty="0"/>
              <a:t>Antecedents: Satisfaction</a:t>
            </a:r>
          </a:p>
        </p:txBody>
      </p:sp>
    </p:spTree>
    <p:extLst>
      <p:ext uri="{BB962C8B-B14F-4D97-AF65-F5344CB8AC3E}">
        <p14:creationId xmlns:p14="http://schemas.microsoft.com/office/powerpoint/2010/main" val="2077227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1320-85E6-CA44-8889-925BF154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Concept – Leadership-Quality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FEC14-2671-0243-BD34-D15E0C352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Leading the category</a:t>
            </a:r>
          </a:p>
          <a:p>
            <a:r>
              <a:rPr lang="en-GB" dirty="0"/>
              <a:t>Judgment of Quality</a:t>
            </a:r>
          </a:p>
        </p:txBody>
      </p:sp>
    </p:spTree>
    <p:extLst>
      <p:ext uri="{BB962C8B-B14F-4D97-AF65-F5344CB8AC3E}">
        <p14:creationId xmlns:p14="http://schemas.microsoft.com/office/powerpoint/2010/main" val="2009055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B62D-A15B-5E43-B8C4-22EB7974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Concept -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86947-E76F-3F41-B5CA-40B7EB347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Uniqueness</a:t>
            </a:r>
          </a:p>
          <a:p>
            <a:r>
              <a:rPr lang="en-GB" dirty="0"/>
              <a:t>Personality</a:t>
            </a:r>
          </a:p>
          <a:p>
            <a:r>
              <a:rPr lang="en-GB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687369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D098-9C03-F840-9827-6BEA496C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Concept - Awareness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0B2E0-1D50-0244-ABAD-E24BE6F8A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Recognition - Opinion</a:t>
            </a:r>
          </a:p>
        </p:txBody>
      </p:sp>
    </p:spTree>
    <p:extLst>
      <p:ext uri="{BB962C8B-B14F-4D97-AF65-F5344CB8AC3E}">
        <p14:creationId xmlns:p14="http://schemas.microsoft.com/office/powerpoint/2010/main" val="3218607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0F829-3712-4940-8B37-4D4A1430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Concept - Market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DC40-BD2A-8341-800F-DFD4B4FCC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Share of Market (halo)</a:t>
            </a:r>
          </a:p>
        </p:txBody>
      </p:sp>
    </p:spTree>
    <p:extLst>
      <p:ext uri="{BB962C8B-B14F-4D97-AF65-F5344CB8AC3E}">
        <p14:creationId xmlns:p14="http://schemas.microsoft.com/office/powerpoint/2010/main" val="676551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2388-9F66-C542-8295-8541F9F5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860EA-DFE9-274C-96BC-2530542E5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of Brands as Complex Entities</a:t>
            </a:r>
          </a:p>
          <a:p>
            <a:r>
              <a:rPr lang="en-GB" dirty="0"/>
              <a:t>Manage consumer perceptions with appropriate brand communication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099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70D2-6ACB-AD48-976D-D56289E4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2057A-E099-C244-8D6F-989188F05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Not possible in an era where brands have conversations</a:t>
            </a:r>
          </a:p>
        </p:txBody>
      </p:sp>
    </p:spTree>
    <p:extLst>
      <p:ext uri="{BB962C8B-B14F-4D97-AF65-F5344CB8AC3E}">
        <p14:creationId xmlns:p14="http://schemas.microsoft.com/office/powerpoint/2010/main" val="18885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767F-924D-4A46-85AB-DA3A28E0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Schedule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634E0B-E34A-6E49-A4F1-DFADC734D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290368"/>
              </p:ext>
            </p:extLst>
          </p:nvPr>
        </p:nvGraphicFramePr>
        <p:xfrm>
          <a:off x="2592924" y="2061633"/>
          <a:ext cx="8176675" cy="4220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0753">
                  <a:extLst>
                    <a:ext uri="{9D8B030D-6E8A-4147-A177-3AD203B41FA5}">
                      <a16:colId xmlns:a16="http://schemas.microsoft.com/office/drawing/2014/main" val="1186519915"/>
                    </a:ext>
                  </a:extLst>
                </a:gridCol>
                <a:gridCol w="2288483">
                  <a:extLst>
                    <a:ext uri="{9D8B030D-6E8A-4147-A177-3AD203B41FA5}">
                      <a16:colId xmlns:a16="http://schemas.microsoft.com/office/drawing/2014/main" val="2138530871"/>
                    </a:ext>
                  </a:extLst>
                </a:gridCol>
                <a:gridCol w="3461193">
                  <a:extLst>
                    <a:ext uri="{9D8B030D-6E8A-4147-A177-3AD203B41FA5}">
                      <a16:colId xmlns:a16="http://schemas.microsoft.com/office/drawing/2014/main" val="1063733185"/>
                    </a:ext>
                  </a:extLst>
                </a:gridCol>
                <a:gridCol w="1226246">
                  <a:extLst>
                    <a:ext uri="{9D8B030D-6E8A-4147-A177-3AD203B41FA5}">
                      <a16:colId xmlns:a16="http://schemas.microsoft.com/office/drawing/2014/main" val="3482395709"/>
                    </a:ext>
                  </a:extLst>
                </a:gridCol>
              </a:tblGrid>
              <a:tr h="200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DATE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NAME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TOPIC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PAPER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2391545"/>
                  </a:ext>
                </a:extLst>
              </a:tr>
              <a:tr h="200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5531584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29.05.2019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H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Cultural Approaches to Branding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Diamond 2009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837056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29.05.2019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F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Cultural Approaches to Branding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Deighton 2002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8950135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06.05.2019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G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Branding Services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Berry 2000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033112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06.05.2019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B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Branding Services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Brodie 2006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265449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08.05.2019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I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Brand Management in a Glocal World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Conejo 2015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93965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08.05.2019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C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Brand Management in a Glocal World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Cayla 2008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412323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A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New Media &amp; New Opportunities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dirty="0" err="1">
                          <a:effectLst/>
                        </a:rPr>
                        <a:t>Dessart</a:t>
                      </a:r>
                      <a:r>
                        <a:rPr lang="en-GB" sz="1200" dirty="0">
                          <a:effectLst/>
                        </a:rPr>
                        <a:t> 2015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705712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D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New Media &amp; New Opportunities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Deighton 2009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5956710"/>
                  </a:ext>
                </a:extLst>
              </a:tr>
              <a:tr h="401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13.05.2019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Group E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New Media &amp; New Opportunities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Gensler 2013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6613382"/>
                  </a:ext>
                </a:extLst>
              </a:tr>
              <a:tr h="200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0520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37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4AD5-04A9-A941-87BE-38656197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Branding?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BDBB8-C90C-0E4C-ACB5-0AF7924CEF08}"/>
              </a:ext>
            </a:extLst>
          </p:cNvPr>
          <p:cNvSpPr/>
          <p:nvPr/>
        </p:nvSpPr>
        <p:spPr>
          <a:xfrm>
            <a:off x="1737255" y="2072901"/>
            <a:ext cx="10454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rgbClr val="000000"/>
                </a:solidFill>
                <a:latin typeface="Quicksand"/>
              </a:rPr>
              <a:t>“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Your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brand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is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what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people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say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about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you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when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you’re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not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in </a:t>
            </a:r>
            <a:r>
              <a:rPr lang="fi-FI" sz="2800" dirty="0" err="1">
                <a:solidFill>
                  <a:srgbClr val="000000"/>
                </a:solidFill>
                <a:latin typeface="Quicksand"/>
              </a:rPr>
              <a:t>the</a:t>
            </a:r>
            <a:r>
              <a:rPr lang="fi-FI" sz="2800" dirty="0">
                <a:solidFill>
                  <a:srgbClr val="000000"/>
                </a:solidFill>
                <a:latin typeface="Quicksand"/>
              </a:rPr>
              <a:t> room.”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41E1A-AF71-904C-AD06-F071EA00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96" y="2624"/>
            <a:ext cx="9587937" cy="68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918659-A4FD-7343-8654-88F475A7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De-Mystifying the Vocabulary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EE359-699F-104C-8422-FB3A5C7BB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Sources of Branding</a:t>
            </a:r>
          </a:p>
        </p:txBody>
      </p:sp>
    </p:spTree>
    <p:extLst>
      <p:ext uri="{BB962C8B-B14F-4D97-AF65-F5344CB8AC3E}">
        <p14:creationId xmlns:p14="http://schemas.microsoft.com/office/powerpoint/2010/main" val="52493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ACB5-06EE-1D4D-A92E-FB3BD1D3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 Branding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C7227-400B-E747-8DFB-373E6C00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1905000"/>
            <a:ext cx="190500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CAA28E-9ACF-8D49-8CE0-A5C709957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1779778"/>
            <a:ext cx="2057400" cy="189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74037-E9BF-3E4A-BF2B-28A8DDC9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3672586"/>
            <a:ext cx="2286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DD191-2BE0-464A-957A-7CE7E3ADE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591" y="3191656"/>
            <a:ext cx="2158009" cy="36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7C8163-DF4B-4B4E-A4B2-F6ABB6C7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USP Branding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EE322B-B64F-7C40-A2B0-B09A537B4DDE}"/>
              </a:ext>
            </a:extLst>
          </p:cNvPr>
          <p:cNvSpPr/>
          <p:nvPr/>
        </p:nvSpPr>
        <p:spPr>
          <a:xfrm>
            <a:off x="1245703" y="5835783"/>
            <a:ext cx="1115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 err="1">
                <a:latin typeface="Century Gothic" panose="020B0502020202020204" pitchFamily="34" charset="0"/>
              </a:rPr>
              <a:t>The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key</a:t>
            </a:r>
            <a:r>
              <a:rPr lang="fi-FI" i="1" dirty="0">
                <a:latin typeface="Century Gothic" panose="020B0502020202020204" pitchFamily="34" charset="0"/>
              </a:rPr>
              <a:t> to </a:t>
            </a:r>
            <a:r>
              <a:rPr lang="fi-FI" i="1" dirty="0" err="1">
                <a:latin typeface="Century Gothic" panose="020B0502020202020204" pitchFamily="34" charset="0"/>
              </a:rPr>
              <a:t>branding</a:t>
            </a:r>
            <a:r>
              <a:rPr lang="fi-FI" i="1" dirty="0">
                <a:latin typeface="Century Gothic" panose="020B0502020202020204" pitchFamily="34" charset="0"/>
              </a:rPr>
              <a:t> is </a:t>
            </a:r>
            <a:r>
              <a:rPr lang="fi-FI" i="1" dirty="0" err="1">
                <a:latin typeface="Century Gothic" panose="020B0502020202020204" pitchFamily="34" charset="0"/>
              </a:rPr>
              <a:t>that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consumers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perceive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differences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among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brands</a:t>
            </a:r>
            <a:r>
              <a:rPr lang="fi-FI" i="1" dirty="0">
                <a:latin typeface="Century Gothic" panose="020B0502020202020204" pitchFamily="34" charset="0"/>
              </a:rPr>
              <a:t> in a </a:t>
            </a:r>
            <a:r>
              <a:rPr lang="fi-FI" i="1" dirty="0" err="1">
                <a:latin typeface="Century Gothic" panose="020B0502020202020204" pitchFamily="34" charset="0"/>
              </a:rPr>
              <a:t>product</a:t>
            </a:r>
            <a:r>
              <a:rPr lang="fi-FI" i="1" dirty="0">
                <a:latin typeface="Century Gothic" panose="020B0502020202020204" pitchFamily="34" charset="0"/>
              </a:rPr>
              <a:t> </a:t>
            </a:r>
            <a:r>
              <a:rPr lang="fi-FI" i="1" dirty="0" err="1">
                <a:latin typeface="Century Gothic" panose="020B0502020202020204" pitchFamily="34" charset="0"/>
              </a:rPr>
              <a:t>category</a:t>
            </a:r>
            <a:r>
              <a:rPr lang="fi-FI" dirty="0">
                <a:latin typeface="Century Gothic" panose="020B0502020202020204" pitchFamily="34" charset="0"/>
              </a:rPr>
              <a:t>.</a:t>
            </a:r>
          </a:p>
          <a:p>
            <a:r>
              <a:rPr lang="fi-FI" dirty="0">
                <a:latin typeface="Century Gothic" panose="020B0502020202020204" pitchFamily="34" charset="0"/>
              </a:rPr>
              <a:t>	- Kevin Keller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C4076-7181-574E-A5AE-43A018C0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99" y="1473200"/>
            <a:ext cx="3859107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EA9E-F7CA-2C42-AB7F-05FBCD43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USP Branding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93A99-195D-074A-A633-86A6B81F8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38" b="16791"/>
          <a:stretch/>
        </p:blipFill>
        <p:spPr>
          <a:xfrm>
            <a:off x="1172467" y="2031999"/>
            <a:ext cx="9982533" cy="48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506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3420</TotalTime>
  <Words>623</Words>
  <Application>Microsoft Macintosh PowerPoint</Application>
  <PresentationFormat>Widescreen</PresentationFormat>
  <Paragraphs>148</Paragraphs>
  <Slides>38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ＭＳ Ｐゴシック</vt:lpstr>
      <vt:lpstr>Arial</vt:lpstr>
      <vt:lpstr>Calibri</vt:lpstr>
      <vt:lpstr>Century Gothic</vt:lpstr>
      <vt:lpstr>Quicksand</vt:lpstr>
      <vt:lpstr>Times New Roman</vt:lpstr>
      <vt:lpstr>Wingdings 3</vt:lpstr>
      <vt:lpstr>Wisp</vt:lpstr>
      <vt:lpstr>Session 3</vt:lpstr>
      <vt:lpstr>Some Practicalities</vt:lpstr>
      <vt:lpstr>Tom’s Contact Details</vt:lpstr>
      <vt:lpstr>Presentation Schedule</vt:lpstr>
      <vt:lpstr>What is Branding?</vt:lpstr>
      <vt:lpstr>De-Mystifying the Vocabulary</vt:lpstr>
      <vt:lpstr>Ingredient Branding</vt:lpstr>
      <vt:lpstr>USP Branding</vt:lpstr>
      <vt:lpstr>USP Branding</vt:lpstr>
      <vt:lpstr>USP Branding - Coke</vt:lpstr>
      <vt:lpstr>USP Branding – Red Bull</vt:lpstr>
      <vt:lpstr>The Biggest Branding Opportunity since…</vt:lpstr>
      <vt:lpstr>Reflection Exercise -5 minutes</vt:lpstr>
      <vt:lpstr>One set of answers</vt:lpstr>
      <vt:lpstr>PowerPoint Presentation</vt:lpstr>
      <vt:lpstr>De-Mystifying the Vocabulary</vt:lpstr>
      <vt:lpstr>Brand Positioning OR STP</vt:lpstr>
      <vt:lpstr>Brand Architecture: House of Brands/Brand House/</vt:lpstr>
      <vt:lpstr>PowerPoint Presentation</vt:lpstr>
      <vt:lpstr>Brand Extension – Line Extension</vt:lpstr>
      <vt:lpstr>Brand Extension – Category Extension</vt:lpstr>
      <vt:lpstr>De-Mystifying the Vocabulary</vt:lpstr>
      <vt:lpstr>Brand Audit</vt:lpstr>
      <vt:lpstr>De-Mystifying the Vocabulary</vt:lpstr>
      <vt:lpstr>Brand Equity</vt:lpstr>
      <vt:lpstr>EXAMPLE</vt:lpstr>
      <vt:lpstr>PowerPoint Presentation</vt:lpstr>
      <vt:lpstr>Recruitment</vt:lpstr>
      <vt:lpstr>Brand Identity</vt:lpstr>
      <vt:lpstr>Instructions for Article Presentation</vt:lpstr>
      <vt:lpstr>Key Concept – Brand Equity</vt:lpstr>
      <vt:lpstr>Key Concept - Loyalty </vt:lpstr>
      <vt:lpstr>Key Concept – Leadership-Quality </vt:lpstr>
      <vt:lpstr>Key Concept - Differentiation</vt:lpstr>
      <vt:lpstr>Key Concept - Awareness </vt:lpstr>
      <vt:lpstr>Key Concept - Market </vt:lpstr>
      <vt:lpstr>Implications</vt:lpstr>
      <vt:lpstr>Reflections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2</dc:title>
  <dc:creator>Microsoft Office User</dc:creator>
  <cp:lastModifiedBy>Microsoft Office User</cp:lastModifiedBy>
  <cp:revision>88</cp:revision>
  <dcterms:created xsi:type="dcterms:W3CDTF">2019-04-09T10:00:51Z</dcterms:created>
  <dcterms:modified xsi:type="dcterms:W3CDTF">2019-04-24T08:28:08Z</dcterms:modified>
</cp:coreProperties>
</file>