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51" r:id="rId2"/>
    <p:sldId id="352" r:id="rId3"/>
    <p:sldId id="353" r:id="rId4"/>
    <p:sldId id="259" r:id="rId5"/>
    <p:sldId id="337" r:id="rId6"/>
    <p:sldId id="279" r:id="rId7"/>
    <p:sldId id="278" r:id="rId8"/>
    <p:sldId id="256" r:id="rId9"/>
    <p:sldId id="304" r:id="rId10"/>
    <p:sldId id="305" r:id="rId11"/>
    <p:sldId id="306" r:id="rId12"/>
    <p:sldId id="307" r:id="rId13"/>
    <p:sldId id="343" r:id="rId14"/>
    <p:sldId id="338" r:id="rId15"/>
    <p:sldId id="350" r:id="rId16"/>
    <p:sldId id="293" r:id="rId17"/>
    <p:sldId id="266" r:id="rId18"/>
    <p:sldId id="274" r:id="rId19"/>
    <p:sldId id="269" r:id="rId20"/>
    <p:sldId id="270" r:id="rId21"/>
    <p:sldId id="275" r:id="rId22"/>
    <p:sldId id="277" r:id="rId23"/>
    <p:sldId id="276" r:id="rId24"/>
    <p:sldId id="342" r:id="rId25"/>
    <p:sldId id="348" r:id="rId26"/>
    <p:sldId id="349" r:id="rId27"/>
    <p:sldId id="339" r:id="rId28"/>
    <p:sldId id="273" r:id="rId29"/>
    <p:sldId id="340" r:id="rId30"/>
    <p:sldId id="341" r:id="rId31"/>
    <p:sldId id="295" r:id="rId32"/>
    <p:sldId id="296" r:id="rId33"/>
    <p:sldId id="297" r:id="rId34"/>
    <p:sldId id="344" r:id="rId35"/>
    <p:sldId id="345" r:id="rId36"/>
    <p:sldId id="346" r:id="rId37"/>
    <p:sldId id="347" r:id="rId38"/>
    <p:sldId id="267" r:id="rId39"/>
    <p:sldId id="268" r:id="rId40"/>
    <p:sldId id="354" r:id="rId41"/>
    <p:sldId id="35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 autoAdjust="0"/>
    <p:restoredTop sz="89112"/>
  </p:normalViewPr>
  <p:slideViewPr>
    <p:cSldViewPr snapToGrid="0" snapToObjects="1">
      <p:cViewPr varScale="1">
        <p:scale>
          <a:sx n="87" d="100"/>
          <a:sy n="87" d="100"/>
        </p:scale>
        <p:origin x="14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6FE9D-ECEA-A649-9D0E-5FBC3A981B98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8830-DB01-3C41-A661-C223073D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Nike India ad, Harley Davidson, McDonalds in India, Appadurai’s </a:t>
            </a:r>
            <a:r>
              <a:rPr lang="en-GB" dirty="0" err="1"/>
              <a:t>scapes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8830-DB01-3C41-A661-C223073D94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of iceberg – Explicit and Implicit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8830-DB01-3C41-A661-C223073D94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3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1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8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3074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85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576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5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6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8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8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2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1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9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7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7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1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www.youtube.com/watch?v=JtxLmInvFc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E83F9D-C8D1-5D4E-A3FB-C6268D4D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663700"/>
            <a:ext cx="62865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8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</a:t>
            </a:r>
          </a:p>
        </p:txBody>
      </p:sp>
      <p:pic>
        <p:nvPicPr>
          <p:cNvPr id="4" name="Picture 3" descr="Screen Shot 2016-11-24 at 14.23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486"/>
            <a:ext cx="9144000" cy="37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46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</a:t>
            </a:r>
          </a:p>
        </p:txBody>
      </p:sp>
      <p:pic>
        <p:nvPicPr>
          <p:cNvPr id="4" name="Picture 3" descr="Screen Shot 2016-11-24 at 14.23.4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420"/>
            <a:ext cx="9144000" cy="33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99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Finland</a:t>
            </a:r>
          </a:p>
        </p:txBody>
      </p:sp>
      <p:pic>
        <p:nvPicPr>
          <p:cNvPr id="4" name="Picture 3" descr="Screen Shot 2016-11-24 at 14.23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310"/>
            <a:ext cx="9144000" cy="45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5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32BD-D702-684C-9603-7F52C0F3E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Nike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138B1-8910-7C4D-A56C-C550F041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401524"/>
            <a:ext cx="6591985" cy="3777622"/>
          </a:xfrm>
        </p:spPr>
        <p:txBody>
          <a:bodyPr/>
          <a:lstStyle/>
          <a:p>
            <a:r>
              <a:rPr lang="en-GB" dirty="0"/>
              <a:t>Cult of the Amateur cricketer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A78A2C-5829-4A4F-9A2A-9C2AD5922DBB}"/>
              </a:ext>
            </a:extLst>
          </p:cNvPr>
          <p:cNvSpPr/>
          <p:nvPr/>
        </p:nvSpPr>
        <p:spPr>
          <a:xfrm>
            <a:off x="1489587" y="6488668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2"/>
              </a:rPr>
              <a:t>https://www.youtube.com/watch?v=JtxLmInvFcw</a:t>
            </a:r>
            <a:endParaRPr lang="en-GB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78611CE-38A3-1D4A-8717-D45DEE5A7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0922"/>
            <a:ext cx="9144000" cy="50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2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A8E0A-1C25-504D-B610-A035A8F92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so difficult – part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DB6D9-51F5-7C46-AFE8-417CC207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26" y="1489383"/>
            <a:ext cx="3175000" cy="237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DEEBE-F78E-D742-AB4F-7F3AEB7BE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926" y="3726255"/>
            <a:ext cx="4373706" cy="21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4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69BD-7C7F-DC40-B3DE-6623EF77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so difficult – 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196D8-5C9D-B34F-BF5C-40C2A5C2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2" y="1683773"/>
            <a:ext cx="7467805" cy="465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51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CEB0D9-EC1C-3E40-A71C-B175EFEB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415" y="3277200"/>
            <a:ext cx="6591985" cy="1468800"/>
          </a:xfrm>
        </p:spPr>
        <p:txBody>
          <a:bodyPr/>
          <a:lstStyle/>
          <a:p>
            <a:r>
              <a:rPr lang="en-GB" dirty="0"/>
              <a:t>Clifford Geertz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1D7C60-755A-BA46-8CF5-72DB62B6C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2415" y="4746000"/>
            <a:ext cx="6591985" cy="860400"/>
          </a:xfrm>
        </p:spPr>
        <p:txBody>
          <a:bodyPr/>
          <a:lstStyle/>
          <a:p>
            <a:r>
              <a:rPr lang="en-GB" dirty="0"/>
              <a:t>Culture imposes meaning upon experience.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3C240-7F47-324C-B696-2DD64E88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72" y="0"/>
            <a:ext cx="51181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8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revolt of 1857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3226"/>
            <a:ext cx="9144000" cy="4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833" y="624110"/>
            <a:ext cx="7000568" cy="1280890"/>
          </a:xfrm>
        </p:spPr>
        <p:txBody>
          <a:bodyPr/>
          <a:lstStyle/>
          <a:p>
            <a:r>
              <a:rPr lang="en-US" dirty="0"/>
              <a:t>Bungled Brand Management circa 1857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England’s East India Company lost control of its most profitable colonial outpost</a:t>
            </a:r>
          </a:p>
          <a:p>
            <a:r>
              <a:rPr lang="en-US" dirty="0"/>
              <a:t>Failure to account for local tastes and preferences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35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 User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were over 300,000 </a:t>
            </a:r>
            <a:r>
              <a:rPr lang="en-US" dirty="0" err="1"/>
              <a:t>sepoys</a:t>
            </a:r>
            <a:r>
              <a:rPr lang="en-US" dirty="0"/>
              <a:t> in the army, compared to about 50,000 British.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47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60CF69-DDFC-AC40-A6DC-9600836AE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3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Product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2978C-97E7-F94E-B3D1-7742006E6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632"/>
            <a:ext cx="4660490" cy="3495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B551C-6BA1-FE43-8E3E-0C063C160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490" y="3362632"/>
            <a:ext cx="5320195" cy="34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94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Indian </a:t>
            </a:r>
            <a:r>
              <a:rPr lang="en-US" dirty="0"/>
              <a:t>soldiers were furious when they realized that cartridges had beef tallow and pork grease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90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Revolt of 1857</a:t>
            </a:r>
          </a:p>
        </p:txBody>
      </p:sp>
      <p:pic>
        <p:nvPicPr>
          <p:cNvPr id="4" name="Picture 3" descr="4a44c0987ea2b5ea70e17f7d77a12f95-650-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295"/>
            <a:ext cx="9143892" cy="51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17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East India Company lost control of India to the British Crown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05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363610-C456-A249-96BD-F1CEE0AF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Brands which have done well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7DDD3-6883-D04D-83F7-B3CC2CDEB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761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124A-D5BC-CB43-A874-64D8A458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Mythic Past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89087-2C76-DC48-9654-C8A287671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877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C6D5E1-F438-4D40-9321-0307F9AD7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6350"/>
            <a:ext cx="70612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7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oga-386611_1280-1024x6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3"/>
            <a:ext cx="9144000" cy="60989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473"/>
            <a:ext cx="8229600" cy="105858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Yoga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020FE0-C744-294D-9C34-0F1E0B5AD855}"/>
              </a:ext>
            </a:extLst>
          </p:cNvPr>
          <p:cNvSpPr/>
          <p:nvPr/>
        </p:nvSpPr>
        <p:spPr>
          <a:xfrm>
            <a:off x="0" y="611245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Spiritual practice linked with magic, mysticism and asceticism</a:t>
            </a:r>
          </a:p>
        </p:txBody>
      </p:sp>
    </p:spTree>
    <p:extLst>
      <p:ext uri="{BB962C8B-B14F-4D97-AF65-F5344CB8AC3E}">
        <p14:creationId xmlns:p14="http://schemas.microsoft.com/office/powerpoint/2010/main" val="19572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</a:t>
            </a:r>
          </a:p>
        </p:txBody>
      </p:sp>
      <p:pic>
        <p:nvPicPr>
          <p:cNvPr id="4" name="Picture 3" descr="nails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683"/>
            <a:ext cx="9144000" cy="53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2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Mysticism</a:t>
            </a:r>
          </a:p>
        </p:txBody>
      </p:sp>
      <p:pic>
        <p:nvPicPr>
          <p:cNvPr id="4" name="Picture 3" descr="chakra_balanc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8250"/>
            <a:ext cx="9144001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8AB9A-6E2C-4D4B-A35B-6AC71BBC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91" y="498166"/>
            <a:ext cx="6764781" cy="44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8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6"/>
            <a:ext cx="8229600" cy="1143000"/>
          </a:xfrm>
        </p:spPr>
        <p:txBody>
          <a:bodyPr/>
          <a:lstStyle/>
          <a:p>
            <a:r>
              <a:rPr lang="en-US" dirty="0"/>
              <a:t>Asceticism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410" b="7051"/>
          <a:stretch/>
        </p:blipFill>
        <p:spPr>
          <a:xfrm>
            <a:off x="1714500" y="11430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7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k_yo_hot_yoga_1_rgb_721_aot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58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phop-yoga-playlis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4"/>
            <a:ext cx="91440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og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0"/>
            <a:ext cx="914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41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E2F9-6203-554F-87CF-D547B312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CD3D8-B2C0-1A44-B5E8-EF2D05331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3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F5D17-46D3-2943-ADE4-60EB7302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Cultural Universals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2ED56-A410-284B-B2D8-3C45315BC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86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Dove-speak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 women have real bodies with real curves. And Dove wants to celebrate those curves.”</a:t>
            </a:r>
          </a:p>
          <a:p>
            <a:endParaRPr lang="en-US" dirty="0"/>
          </a:p>
          <a:p>
            <a:r>
              <a:rPr lang="en-US" dirty="0"/>
              <a:t>"Models weigh an average of 23 percent less than the average woman. Twenty years ago, models weighed an average of 8 percent less."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64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Tapping into media-created anxiety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beauty industry has relied on idealized portrayals of women to engage female consumers.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73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Dove’s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Dove’s mission is to make more women feel beautiful every day by broadening the narrow definition of beauty and inspiring them to take great care of themselves. </a:t>
            </a:r>
          </a:p>
        </p:txBody>
      </p:sp>
    </p:spTree>
    <p:extLst>
      <p:ext uri="{BB962C8B-B14F-4D97-AF65-F5344CB8AC3E}">
        <p14:creationId xmlns:p14="http://schemas.microsoft.com/office/powerpoint/2010/main" val="10053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Manager’s key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not about making women feel more beautiful</a:t>
            </a:r>
          </a:p>
          <a:p>
            <a:endParaRPr lang="en-US" dirty="0"/>
          </a:p>
          <a:p>
            <a:r>
              <a:rPr lang="en-US" dirty="0"/>
              <a:t>It is about making more women feel beautiful</a:t>
            </a:r>
          </a:p>
        </p:txBody>
      </p:sp>
    </p:spTree>
    <p:extLst>
      <p:ext uri="{BB962C8B-B14F-4D97-AF65-F5344CB8AC3E}">
        <p14:creationId xmlns:p14="http://schemas.microsoft.com/office/powerpoint/2010/main" val="129174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03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E7DCF0-A08D-6243-8A5A-2FFBAD75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Donor Cultures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3305AB-5BBA-A447-9675-2CFA928C1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20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0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 This!!</a:t>
            </a:r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093"/>
            <a:ext cx="9144000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2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615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72" y="0"/>
            <a:ext cx="554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3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-shot-2014-10-05-at-11.57.38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84" y="-28987"/>
            <a:ext cx="4990075" cy="68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Branding in a </a:t>
            </a:r>
            <a:r>
              <a:rPr lang="en-US" dirty="0" err="1"/>
              <a:t>Glocal</a:t>
            </a:r>
            <a:r>
              <a:rPr lang="en-US" dirty="0"/>
              <a:t>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81CCD-C488-0C4B-A62F-2ACC038CA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Challenges of branding in a </a:t>
            </a:r>
            <a:r>
              <a:rPr lang="en-GB" dirty="0" err="1"/>
              <a:t>glocal</a:t>
            </a:r>
            <a:r>
              <a:rPr lang="en-GB" dirty="0"/>
              <a:t> world</a:t>
            </a:r>
          </a:p>
          <a:p>
            <a:pPr lvl="1"/>
            <a:r>
              <a:rPr lang="en-GB" dirty="0"/>
              <a:t>Cultural Misalignment</a:t>
            </a:r>
          </a:p>
          <a:p>
            <a:r>
              <a:rPr lang="en-GB" dirty="0"/>
              <a:t>Strategies to counter branded misalignment</a:t>
            </a:r>
          </a:p>
          <a:p>
            <a:pPr lvl="1"/>
            <a:r>
              <a:rPr lang="en-GB" dirty="0"/>
              <a:t>Authenticity (Common Mythic Past, Country-of-Origin)</a:t>
            </a:r>
          </a:p>
          <a:p>
            <a:pPr lvl="1"/>
            <a:r>
              <a:rPr lang="en-GB" dirty="0"/>
              <a:t>Identifying and aligning with cultural universals</a:t>
            </a:r>
          </a:p>
          <a:p>
            <a:pPr lvl="1"/>
            <a:r>
              <a:rPr lang="en-GB" dirty="0"/>
              <a:t>Piggyback on donor cultures (French cuisine, Hollywood)</a:t>
            </a:r>
          </a:p>
          <a:p>
            <a:pPr lvl="1"/>
            <a:r>
              <a:rPr lang="en-GB" dirty="0"/>
              <a:t>Making the core brand idea polysemic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024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</a:t>
            </a:r>
          </a:p>
        </p:txBody>
      </p:sp>
      <p:pic>
        <p:nvPicPr>
          <p:cNvPr id="5" name="Picture 4" descr="Screen Shot 2016-11-24 at 14.21.3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322"/>
            <a:ext cx="9144000" cy="403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7204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{3F800D11-4130-D04F-9045-416A647F18F0}tf10001069</Template>
  <TotalTime>2369</TotalTime>
  <Words>347</Words>
  <Application>Microsoft Macintosh PowerPoint</Application>
  <PresentationFormat>On-screen Show (4:3)</PresentationFormat>
  <Paragraphs>57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Interpret This!!</vt:lpstr>
      <vt:lpstr>PowerPoint Presentation</vt:lpstr>
      <vt:lpstr>PowerPoint Presentation</vt:lpstr>
      <vt:lpstr>Branding in a Glocal World</vt:lpstr>
      <vt:lpstr>Italy</vt:lpstr>
      <vt:lpstr>China</vt:lpstr>
      <vt:lpstr>Canada</vt:lpstr>
      <vt:lpstr>Finland</vt:lpstr>
      <vt:lpstr>Nike India</vt:lpstr>
      <vt:lpstr>Why is it so difficult – part 1</vt:lpstr>
      <vt:lpstr>Why is it so difficult – part 2</vt:lpstr>
      <vt:lpstr>Clifford Geertz</vt:lpstr>
      <vt:lpstr>The revolt of 1857</vt:lpstr>
      <vt:lpstr>Bungled Brand Management circa 1857</vt:lpstr>
      <vt:lpstr>The End User</vt:lpstr>
      <vt:lpstr>The Product</vt:lpstr>
      <vt:lpstr>Misalignment</vt:lpstr>
      <vt:lpstr>The Revolt of 1857</vt:lpstr>
      <vt:lpstr>The result</vt:lpstr>
      <vt:lpstr>Brands which have done well</vt:lpstr>
      <vt:lpstr>Common Mythic Past</vt:lpstr>
      <vt:lpstr>PowerPoint Presentation</vt:lpstr>
      <vt:lpstr>Yoga</vt:lpstr>
      <vt:lpstr>Magic</vt:lpstr>
      <vt:lpstr>Mysticism</vt:lpstr>
      <vt:lpstr>Asceticism</vt:lpstr>
      <vt:lpstr>PowerPoint Presentation</vt:lpstr>
      <vt:lpstr>PowerPoint Presentation</vt:lpstr>
      <vt:lpstr>PowerPoint Presentation</vt:lpstr>
      <vt:lpstr>PowerPoint Presentation</vt:lpstr>
      <vt:lpstr>Identifying Cultural Universals</vt:lpstr>
      <vt:lpstr>Dove-speak</vt:lpstr>
      <vt:lpstr>Tapping into media-created anxiety</vt:lpstr>
      <vt:lpstr>Dove’s Aim</vt:lpstr>
      <vt:lpstr>Brand Manager’s key call</vt:lpstr>
      <vt:lpstr>Donor Cultures</vt:lpstr>
      <vt:lpstr>PowerPoint Presentation</vt:lpstr>
    </vt:vector>
  </TitlesOfParts>
  <Company>Aalto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across cultures</dc:title>
  <dc:creator>Kushagra Bhatnagar</dc:creator>
  <cp:lastModifiedBy>Microsoft Office User</cp:lastModifiedBy>
  <cp:revision>119</cp:revision>
  <dcterms:created xsi:type="dcterms:W3CDTF">2016-11-23T12:02:58Z</dcterms:created>
  <dcterms:modified xsi:type="dcterms:W3CDTF">2019-05-08T07:14:07Z</dcterms:modified>
</cp:coreProperties>
</file>