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0" r:id="rId1"/>
    <p:sldMasterId id="2147483702" r:id="rId2"/>
    <p:sldMasterId id="2147483715" r:id="rId3"/>
    <p:sldMasterId id="2147484145" r:id="rId4"/>
  </p:sldMasterIdLst>
  <p:notesMasterIdLst>
    <p:notesMasterId r:id="rId34"/>
  </p:notesMasterIdLst>
  <p:handoutMasterIdLst>
    <p:handoutMasterId r:id="rId35"/>
  </p:handoutMasterIdLst>
  <p:sldIdLst>
    <p:sldId id="283" r:id="rId5"/>
    <p:sldId id="329" r:id="rId6"/>
    <p:sldId id="328" r:id="rId7"/>
    <p:sldId id="306" r:id="rId8"/>
    <p:sldId id="331" r:id="rId9"/>
    <p:sldId id="281" r:id="rId10"/>
    <p:sldId id="282" r:id="rId11"/>
    <p:sldId id="318" r:id="rId12"/>
    <p:sldId id="327" r:id="rId13"/>
    <p:sldId id="305" r:id="rId14"/>
    <p:sldId id="314" r:id="rId15"/>
    <p:sldId id="286" r:id="rId16"/>
    <p:sldId id="330" r:id="rId17"/>
    <p:sldId id="287" r:id="rId18"/>
    <p:sldId id="317" r:id="rId19"/>
    <p:sldId id="310" r:id="rId20"/>
    <p:sldId id="295" r:id="rId21"/>
    <p:sldId id="326" r:id="rId22"/>
    <p:sldId id="313" r:id="rId23"/>
    <p:sldId id="315" r:id="rId24"/>
    <p:sldId id="300" r:id="rId25"/>
    <p:sldId id="311" r:id="rId26"/>
    <p:sldId id="324" r:id="rId27"/>
    <p:sldId id="325" r:id="rId28"/>
    <p:sldId id="316" r:id="rId29"/>
    <p:sldId id="323" r:id="rId30"/>
    <p:sldId id="321" r:id="rId31"/>
    <p:sldId id="322" r:id="rId32"/>
    <p:sldId id="280" r:id="rId33"/>
  </p:sldIdLst>
  <p:sldSz cx="9906000" cy="6858000" type="A4"/>
  <p:notesSz cx="7102475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Optima LT Std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Optima LT Std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Optima LT Std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Optima LT Std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Optima LT Std"/>
        <a:ea typeface="+mn-ea"/>
        <a:cs typeface="Arial" pitchFamily="34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Optima LT Std"/>
        <a:ea typeface="+mn-ea"/>
        <a:cs typeface="Arial" pitchFamily="34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Optima LT Std"/>
        <a:ea typeface="+mn-ea"/>
        <a:cs typeface="Arial" pitchFamily="34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Optima LT Std"/>
        <a:ea typeface="+mn-ea"/>
        <a:cs typeface="Arial" pitchFamily="34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Optima LT Std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69D1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2" autoAdjust="0"/>
    <p:restoredTop sz="90599" autoAdjust="0"/>
  </p:normalViewPr>
  <p:slideViewPr>
    <p:cSldViewPr>
      <p:cViewPr varScale="1">
        <p:scale>
          <a:sx n="88" d="100"/>
          <a:sy n="88" d="100"/>
        </p:scale>
        <p:origin x="1888" y="19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5" d="100"/>
          <a:sy n="75" d="100"/>
        </p:scale>
        <p:origin x="-1284" y="72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44" tIns="47572" rIns="95144" bIns="47572" numCol="1" anchor="t" anchorCtr="0" compatLnSpc="1">
            <a:prstTxWarp prst="textNoShape">
              <a:avLst/>
            </a:prstTxWarp>
          </a:bodyPr>
          <a:lstStyle>
            <a:lvl1pPr defTabSz="952500" eaLnBrk="0" hangingPunct="0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2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44" tIns="47572" rIns="95144" bIns="47572" numCol="1" anchor="t" anchorCtr="0" compatLnSpc="1">
            <a:prstTxWarp prst="textNoShape">
              <a:avLst/>
            </a:prstTxWarp>
          </a:bodyPr>
          <a:lstStyle>
            <a:lvl1pPr algn="r" defTabSz="952500" eaLnBrk="0" hangingPunct="0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2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44" tIns="47572" rIns="95144" bIns="47572" numCol="1" anchor="b" anchorCtr="0" compatLnSpc="1">
            <a:prstTxWarp prst="textNoShape">
              <a:avLst/>
            </a:prstTxWarp>
          </a:bodyPr>
          <a:lstStyle>
            <a:lvl1pPr defTabSz="952500" eaLnBrk="0" hangingPunct="0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44" tIns="47572" rIns="95144" bIns="47572" numCol="1" anchor="b" anchorCtr="0" compatLnSpc="1">
            <a:prstTxWarp prst="textNoShape">
              <a:avLst/>
            </a:prstTxWarp>
          </a:bodyPr>
          <a:lstStyle>
            <a:lvl1pPr algn="r" defTabSz="952500" eaLnBrk="0" hangingPunct="0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B86C87A-34EA-4F20-827E-13D6578CA2C5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2260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44" tIns="47572" rIns="95144" bIns="47572" numCol="1" anchor="t" anchorCtr="0" compatLnSpc="1">
            <a:prstTxWarp prst="textNoShape">
              <a:avLst/>
            </a:prstTxWarp>
          </a:bodyPr>
          <a:lstStyle>
            <a:lvl1pPr defTabSz="952500" eaLnBrk="0" hangingPunct="0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512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44" tIns="47572" rIns="95144" bIns="47572" numCol="1" anchor="t" anchorCtr="0" compatLnSpc="1">
            <a:prstTxWarp prst="textNoShape">
              <a:avLst/>
            </a:prstTxWarp>
          </a:bodyPr>
          <a:lstStyle>
            <a:lvl1pPr algn="r" defTabSz="952500" eaLnBrk="0" hangingPunct="0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2638" y="768350"/>
            <a:ext cx="5537200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2513"/>
            <a:ext cx="5207000" cy="4603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44" tIns="47572" rIns="95144" bIns="475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2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44" tIns="47572" rIns="95144" bIns="47572" numCol="1" anchor="b" anchorCtr="0" compatLnSpc="1">
            <a:prstTxWarp prst="textNoShape">
              <a:avLst/>
            </a:prstTxWarp>
          </a:bodyPr>
          <a:lstStyle>
            <a:lvl1pPr defTabSz="952500" eaLnBrk="0" hangingPunct="0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44" tIns="47572" rIns="95144" bIns="47572" numCol="1" anchor="b" anchorCtr="0" compatLnSpc="1">
            <a:prstTxWarp prst="textNoShape">
              <a:avLst/>
            </a:prstTxWarp>
          </a:bodyPr>
          <a:lstStyle>
            <a:lvl1pPr algn="r" defTabSz="952500" eaLnBrk="0" hangingPunct="0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461C926-4CEA-4184-B1A1-23CFE4035ACE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5463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friend a brand, tag a brand, complain to</a:t>
            </a:r>
            <a:r>
              <a:rPr lang="en-US" baseline="0" dirty="0"/>
              <a:t> a brand, post on its </a:t>
            </a:r>
            <a:r>
              <a:rPr lang="en-US" baseline="0" dirty="0" err="1"/>
              <a:t>facebook</a:t>
            </a:r>
            <a:r>
              <a:rPr lang="en-US" baseline="0" dirty="0"/>
              <a:t> page or have an extended twitter conversation with the brand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61C926-4CEA-4184-B1A1-23CFE4035ACE}" type="slidenum">
              <a:rPr lang="fi-FI" smtClean="0"/>
              <a:pPr>
                <a:defRPr/>
              </a:pPr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797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 careful what you are going to measure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61C926-4CEA-4184-B1A1-23CFE4035ACE}" type="slidenum">
              <a:rPr lang="fi-FI" smtClean="0"/>
              <a:pPr>
                <a:defRPr/>
              </a:pPr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3588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39738" y="1712913"/>
            <a:ext cx="9018587" cy="3919537"/>
          </a:xfrm>
          <a:prstGeom prst="rect">
            <a:avLst/>
          </a:prstGeom>
          <a:solidFill>
            <a:srgbClr val="0065B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dirty="0"/>
          </a:p>
        </p:txBody>
      </p:sp>
      <p:pic>
        <p:nvPicPr>
          <p:cNvPr id="6" name="Picture 11" descr="logo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388" y="6313488"/>
            <a:ext cx="280828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9129" y="1770063"/>
            <a:ext cx="8416660" cy="1331912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9129" y="3141670"/>
            <a:ext cx="6806935" cy="23399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Georgia" pitchFamily="18" charset="0"/>
              </a:defRPr>
            </a:lvl1pPr>
          </a:lstStyle>
          <a:p>
            <a:r>
              <a:rPr lang="fi-FI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98800" y="5959475"/>
            <a:ext cx="2195513" cy="17621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928B81"/>
                </a:solidFill>
              </a:defRPr>
            </a:lvl1pPr>
          </a:lstStyle>
          <a:p>
            <a:pPr>
              <a:defRPr/>
            </a:pPr>
            <a:fld id="{43A983AE-A3ED-4839-8309-0ABA040083D8}" type="datetime1">
              <a:rPr lang="en-US"/>
              <a:pPr>
                <a:defRPr/>
              </a:pPr>
              <a:t>5/13/19</a:t>
            </a:fld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44624"/>
            <a:ext cx="3888432" cy="158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7903" y="488957"/>
            <a:ext cx="2161778" cy="5229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9128" y="488957"/>
            <a:ext cx="6323675" cy="5229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39738" y="1712913"/>
            <a:ext cx="9018587" cy="3919537"/>
          </a:xfrm>
          <a:prstGeom prst="rect">
            <a:avLst/>
          </a:prstGeom>
          <a:solidFill>
            <a:srgbClr val="0065B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9129" y="1770063"/>
            <a:ext cx="8416660" cy="1331912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9129" y="3141670"/>
            <a:ext cx="6806935" cy="23399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Georgia" pitchFamily="18" charset="0"/>
              </a:defRPr>
            </a:lvl1pPr>
          </a:lstStyle>
          <a:p>
            <a:r>
              <a:rPr lang="fi-FI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44624"/>
            <a:ext cx="3888432" cy="158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9" y="1582740"/>
            <a:ext cx="4242727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6951" y="1582740"/>
            <a:ext cx="4242726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7903" y="488957"/>
            <a:ext cx="2161778" cy="5229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9128" y="488957"/>
            <a:ext cx="6323675" cy="5229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39738" y="1712913"/>
            <a:ext cx="9018587" cy="3919537"/>
          </a:xfrm>
          <a:prstGeom prst="rect">
            <a:avLst/>
          </a:prstGeom>
          <a:solidFill>
            <a:srgbClr val="0065B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9128" y="1770063"/>
            <a:ext cx="8416660" cy="1331912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9128" y="3141668"/>
            <a:ext cx="6806935" cy="23399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Georgia" pitchFamily="18" charset="0"/>
              </a:defRPr>
            </a:lvl1pPr>
          </a:lstStyle>
          <a:p>
            <a:r>
              <a:rPr lang="fi-FI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44624"/>
            <a:ext cx="3888432" cy="158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8" y="1582740"/>
            <a:ext cx="4242727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6951" y="1582740"/>
            <a:ext cx="4242726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7902" y="488955"/>
            <a:ext cx="2161778" cy="5229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9127" y="488955"/>
            <a:ext cx="6323675" cy="5229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4284" y="2514601"/>
            <a:ext cx="715048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4284" y="4777381"/>
            <a:ext cx="715048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977F-2504-E741-85B4-8F01994E1F25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4362" y="4321159"/>
            <a:ext cx="1511762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612" y="4529542"/>
            <a:ext cx="633726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6AE794-BACD-8146-9E54-FAFE50985E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44624"/>
            <a:ext cx="388843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258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02" y="624110"/>
            <a:ext cx="71382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4284" y="2133600"/>
            <a:ext cx="7141317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A02F-357D-AF42-B110-A7740AFDCA1B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465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2074562"/>
            <a:ext cx="7141317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3581400"/>
            <a:ext cx="7141317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3" y="3166528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830" y="3244141"/>
            <a:ext cx="633726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97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4285" y="2136707"/>
            <a:ext cx="3463992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2083" y="2136707"/>
            <a:ext cx="3463517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830" y="787784"/>
            <a:ext cx="633726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296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4131" y="2226626"/>
            <a:ext cx="311414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4283" y="2802889"/>
            <a:ext cx="3463993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7501" y="2223398"/>
            <a:ext cx="31126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78191" y="2799661"/>
            <a:ext cx="3461987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F403-9584-1749-B6AB-5E1C5F94527C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830" y="787784"/>
            <a:ext cx="633726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184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00" y="624110"/>
            <a:ext cx="71383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1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9" y="1582740"/>
            <a:ext cx="4242727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6951" y="1582740"/>
            <a:ext cx="4242726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781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3" y="446088"/>
            <a:ext cx="2848716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785" y="446090"/>
            <a:ext cx="4106815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3" y="1598613"/>
            <a:ext cx="2848716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529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4800600"/>
            <a:ext cx="714131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04284" y="634965"/>
            <a:ext cx="7141317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367338"/>
            <a:ext cx="714131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16D3-DCE8-CC45-8106-AE5DFCD073F9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4910661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3830" y="4983089"/>
            <a:ext cx="633726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18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609600"/>
            <a:ext cx="7141317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4354046"/>
            <a:ext cx="714131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51F-53B1-3B4C-8CD4-15B0457E8E3F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3166528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830" y="3244141"/>
            <a:ext cx="633726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0692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467" y="609600"/>
            <a:ext cx="6618719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617303" y="3505200"/>
            <a:ext cx="612504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4354046"/>
            <a:ext cx="714131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E8F6-4F69-E448-82E4-3FF8C30628E4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63" y="3166528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830" y="3244141"/>
            <a:ext cx="633726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59010" y="648005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50328" y="290530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0137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2438402"/>
            <a:ext cx="7141317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181600"/>
            <a:ext cx="7141317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BAD4-EC93-8B4C-97AE-9AB5F3271B19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3" y="4910661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3830" y="4983089"/>
            <a:ext cx="633726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63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0467" y="609600"/>
            <a:ext cx="6618719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4283" y="4343400"/>
            <a:ext cx="72456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3" y="5181600"/>
            <a:ext cx="72456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050E-E079-6441-81E7-806D30677343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63" y="4910661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3830" y="4983089"/>
            <a:ext cx="633726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59010" y="648005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50328" y="290530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19143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627407"/>
            <a:ext cx="7141316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4284" y="4343400"/>
            <a:ext cx="7141317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181600"/>
            <a:ext cx="7141317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0AF-FFB7-DE42-B481-AAC2589869DA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4910661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3830" y="4983089"/>
            <a:ext cx="633726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78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1240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1746" y="627407"/>
            <a:ext cx="1794143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4284" y="627407"/>
            <a:ext cx="5109377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986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9125" y="488950"/>
            <a:ext cx="86502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9125" y="1582738"/>
            <a:ext cx="8650288" cy="413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19125" y="5811838"/>
            <a:ext cx="8650288" cy="65087"/>
          </a:xfrm>
          <a:prstGeom prst="rect">
            <a:avLst/>
          </a:prstGeom>
          <a:solidFill>
            <a:srgbClr val="0065B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9125" y="488950"/>
            <a:ext cx="86502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9125" y="1582738"/>
            <a:ext cx="8650288" cy="413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19125" y="5811838"/>
            <a:ext cx="8650288" cy="65087"/>
          </a:xfrm>
          <a:prstGeom prst="rect">
            <a:avLst/>
          </a:prstGeom>
          <a:solidFill>
            <a:srgbClr val="0065B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9125" y="488950"/>
            <a:ext cx="86502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9125" y="1582738"/>
            <a:ext cx="8650288" cy="413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19125" y="5811838"/>
            <a:ext cx="8650288" cy="65087"/>
          </a:xfrm>
          <a:prstGeom prst="rect">
            <a:avLst/>
          </a:prstGeom>
          <a:solidFill>
            <a:srgbClr val="0065B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65BD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1463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2123" y="285"/>
            <a:ext cx="2114961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9812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7300" y="624110"/>
            <a:ext cx="71383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2133600"/>
            <a:ext cx="7141317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0100" y="6135090"/>
            <a:ext cx="830245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dirty="0"/>
              <a:t>5/13/19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4283" y="6135810"/>
            <a:ext cx="6192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53830" y="787784"/>
            <a:ext cx="6337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8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  <p:sldLayoutId id="2147484157" r:id="rId12"/>
    <p:sldLayoutId id="2147484158" r:id="rId13"/>
    <p:sldLayoutId id="2147484159" r:id="rId14"/>
    <p:sldLayoutId id="2147484160" r:id="rId15"/>
    <p:sldLayoutId id="21474841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129" y="1770062"/>
            <a:ext cx="8416660" cy="3459137"/>
          </a:xfrm>
        </p:spPr>
        <p:txBody>
          <a:bodyPr anchor="ctr"/>
          <a:lstStyle/>
          <a:p>
            <a:pPr algn="ctr"/>
            <a:r>
              <a:rPr lang="en-US" dirty="0"/>
              <a:t>Managing Digital-Social Brands/Branding</a:t>
            </a:r>
          </a:p>
        </p:txBody>
      </p:sp>
    </p:spTree>
    <p:extLst>
      <p:ext uri="{BB962C8B-B14F-4D97-AF65-F5344CB8AC3E}">
        <p14:creationId xmlns:p14="http://schemas.microsoft.com/office/powerpoint/2010/main" val="2792252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does Digital add to branding?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about the underlying technology?</a:t>
            </a:r>
          </a:p>
          <a:p>
            <a:endParaRPr lang="en-US" dirty="0"/>
          </a:p>
          <a:p>
            <a:r>
              <a:rPr lang="en-US" dirty="0"/>
              <a:t>Or is it about a new way of interaction?</a:t>
            </a:r>
          </a:p>
          <a:p>
            <a:endParaRPr lang="en-US" dirty="0"/>
          </a:p>
          <a:p>
            <a:pPr lvl="1"/>
            <a:r>
              <a:rPr lang="en-US" dirty="0"/>
              <a:t>Quantification of Interactions</a:t>
            </a:r>
          </a:p>
          <a:p>
            <a:pPr lvl="1"/>
            <a:r>
              <a:rPr lang="en-US" dirty="0"/>
              <a:t>Cognitive Surplus?</a:t>
            </a:r>
          </a:p>
        </p:txBody>
      </p:sp>
    </p:spTree>
    <p:extLst>
      <p:ext uri="{BB962C8B-B14F-4D97-AF65-F5344CB8AC3E}">
        <p14:creationId xmlns:p14="http://schemas.microsoft.com/office/powerpoint/2010/main" val="200196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8950"/>
            <a:ext cx="9906000" cy="1079500"/>
          </a:xfrm>
        </p:spPr>
        <p:txBody>
          <a:bodyPr/>
          <a:lstStyle/>
          <a:p>
            <a:r>
              <a:rPr lang="en-US" sz="3000" dirty="0"/>
              <a:t>Branding Digitally: A brand manager’s delight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engagement can be measured</a:t>
            </a:r>
          </a:p>
          <a:p>
            <a:endParaRPr lang="en-US" dirty="0"/>
          </a:p>
          <a:p>
            <a:r>
              <a:rPr lang="en-US" dirty="0"/>
              <a:t>Every campaign can be analyzed</a:t>
            </a:r>
          </a:p>
          <a:p>
            <a:endParaRPr lang="en-US" dirty="0"/>
          </a:p>
          <a:p>
            <a:r>
              <a:rPr lang="en-US" dirty="0"/>
              <a:t>Social Media Marketing has measurable ROI</a:t>
            </a:r>
          </a:p>
        </p:txBody>
      </p:sp>
    </p:spTree>
    <p:extLst>
      <p:ext uri="{BB962C8B-B14F-4D97-AF65-F5344CB8AC3E}">
        <p14:creationId xmlns:p14="http://schemas.microsoft.com/office/powerpoint/2010/main" val="1675171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brands are digital brands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Influencers, Reviewers, Friends, Followers</a:t>
            </a:r>
          </a:p>
          <a:p>
            <a:endParaRPr lang="en-US" dirty="0"/>
          </a:p>
          <a:p>
            <a:r>
              <a:rPr lang="en-US" dirty="0"/>
              <a:t>ZMOT</a:t>
            </a:r>
          </a:p>
        </p:txBody>
      </p:sp>
    </p:spTree>
    <p:extLst>
      <p:ext uri="{BB962C8B-B14F-4D97-AF65-F5344CB8AC3E}">
        <p14:creationId xmlns:p14="http://schemas.microsoft.com/office/powerpoint/2010/main" val="1602115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0B7CD-E4BC-A843-9CAF-AB9088F37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 digital brands are also brands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DF9D5B-13B4-B840-A8D4-A8E3DFA2D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08" y="1905000"/>
            <a:ext cx="7617296" cy="465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30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Metaphor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Engagement</a:t>
            </a:r>
          </a:p>
          <a:p>
            <a:pPr lvl="1"/>
            <a:r>
              <a:rPr lang="en-US" dirty="0"/>
              <a:t>That replaced the old traditional media metaphor of Impression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520" y="479715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“We can’t just be getting people stirred up; awareness isn’t enough. We actually have to do something to change what’s happening.”</a:t>
            </a:r>
          </a:p>
          <a:p>
            <a:r>
              <a:rPr lang="en-US" i="1" dirty="0"/>
              <a:t>	- Sharon Macleod, President – Unilever North America Personal Care</a:t>
            </a:r>
          </a:p>
        </p:txBody>
      </p:sp>
    </p:spTree>
    <p:extLst>
      <p:ext uri="{BB962C8B-B14F-4D97-AF65-F5344CB8AC3E}">
        <p14:creationId xmlns:p14="http://schemas.microsoft.com/office/powerpoint/2010/main" val="63347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over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1309787"/>
            <a:ext cx="8650288" cy="4135437"/>
          </a:xfrm>
        </p:spPr>
        <p:txBody>
          <a:bodyPr/>
          <a:lstStyle/>
          <a:p>
            <a:r>
              <a:rPr lang="en-US" dirty="0"/>
              <a:t>CONTENT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906000" cy="52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9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rise of a new creative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Youtubers</a:t>
            </a:r>
            <a:endParaRPr lang="en-US" dirty="0"/>
          </a:p>
          <a:p>
            <a:r>
              <a:rPr lang="en-US" dirty="0"/>
              <a:t>Influencers</a:t>
            </a:r>
          </a:p>
          <a:p>
            <a:endParaRPr lang="en-US" dirty="0"/>
          </a:p>
          <a:p>
            <a:r>
              <a:rPr lang="en-US" dirty="0"/>
              <a:t>Monetization the new buzzword</a:t>
            </a:r>
          </a:p>
        </p:txBody>
      </p:sp>
    </p:spTree>
    <p:extLst>
      <p:ext uri="{BB962C8B-B14F-4D97-AF65-F5344CB8AC3E}">
        <p14:creationId xmlns:p14="http://schemas.microsoft.com/office/powerpoint/2010/main" val="1571388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: Humanizing Brands	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Brands no longer abstract entities or entries in company balance sheet</a:t>
            </a:r>
          </a:p>
          <a:p>
            <a:endParaRPr lang="en-US" dirty="0"/>
          </a:p>
          <a:p>
            <a:r>
              <a:rPr lang="en-US" dirty="0"/>
              <a:t>Consumers can have conversations with Brands as if they are real people</a:t>
            </a:r>
          </a:p>
          <a:p>
            <a:pPr lvl="1"/>
            <a:r>
              <a:rPr lang="en-US" dirty="0"/>
              <a:t>Anthropomorphizing brands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90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C2F8-376A-7444-9264-2D2B8B962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Polarization – Taking Sides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2D3EC-B3B9-9F48-84CD-55DA624D8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86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FE4CD-9B09-9043-9A90-F6DDBED03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11174" cy="2852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1C1757-A22C-0448-BE74-1FC60A907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832" y="0"/>
            <a:ext cx="3144011" cy="4653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7EDB71-6EF0-9649-A11F-920FDBE92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842" y="12700"/>
            <a:ext cx="3303695" cy="231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36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878A7-5408-7343-B053-D1E5C864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65EE1-E87E-0A4B-BF35-6DBB31681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1143000"/>
            <a:ext cx="8128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F08C87-1D9E-0943-85DB-FFB9AF129365}"/>
              </a:ext>
            </a:extLst>
          </p:cNvPr>
          <p:cNvSpPr txBox="1"/>
          <p:nvPr/>
        </p:nvSpPr>
        <p:spPr>
          <a:xfrm>
            <a:off x="6411800" y="5681577"/>
            <a:ext cx="2605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Photo courtesy Eudaimonia</a:t>
            </a:r>
          </a:p>
        </p:txBody>
      </p:sp>
    </p:spTree>
    <p:extLst>
      <p:ext uri="{BB962C8B-B14F-4D97-AF65-F5344CB8AC3E}">
        <p14:creationId xmlns:p14="http://schemas.microsoft.com/office/powerpoint/2010/main" val="4239050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Game of Thrones on twitter</a:t>
            </a:r>
          </a:p>
        </p:txBody>
      </p:sp>
    </p:spTree>
    <p:extLst>
      <p:ext uri="{BB962C8B-B14F-4D97-AF65-F5344CB8AC3E}">
        <p14:creationId xmlns:p14="http://schemas.microsoft.com/office/powerpoint/2010/main" val="774255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Difficult to distinguish between branded and unbranded content</a:t>
            </a:r>
          </a:p>
          <a:p>
            <a:endParaRPr lang="en-US" dirty="0"/>
          </a:p>
          <a:p>
            <a:r>
              <a:rPr lang="en-US" dirty="0"/>
              <a:t>Difficult to distinguish between user-generated or firm-generated content</a:t>
            </a:r>
          </a:p>
        </p:txBody>
      </p:sp>
    </p:spTree>
    <p:extLst>
      <p:ext uri="{BB962C8B-B14F-4D97-AF65-F5344CB8AC3E}">
        <p14:creationId xmlns:p14="http://schemas.microsoft.com/office/powerpoint/2010/main" val="500813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</a:t>
            </a:r>
            <a:r>
              <a:rPr lang="en-US" dirty="0" err="1"/>
              <a:t>sp</a:t>
            </a:r>
            <a:endParaRPr lang="en-US" dirty="0"/>
          </a:p>
        </p:txBody>
      </p:sp>
      <p:pic>
        <p:nvPicPr>
          <p:cNvPr id="4" name="Picture 3" descr="Screen Shot 2016-08-31 at 10.02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6" y="1362758"/>
            <a:ext cx="7548182" cy="549524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6609184" y="2564904"/>
            <a:ext cx="360040" cy="28803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66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D5350-5704-C348-A7EA-B73F81C29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25730-394E-3940-B855-F5CD308D2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43" y="692696"/>
            <a:ext cx="8455361" cy="563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96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38544-812E-464A-A6CF-7017C9559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F1BC8-BC8A-6E4B-A635-9CBC8ADC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" y="0"/>
            <a:ext cx="5588000" cy="304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C896B2-2641-604F-A9A7-8A95AD6F6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458" y="3140968"/>
            <a:ext cx="6570954" cy="3686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560D23-AD11-074A-9770-4077E4072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7072"/>
            <a:ext cx="42291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62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Digitalized Challenges of Branding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Jonah </a:t>
            </a:r>
            <a:r>
              <a:rPr lang="en-US" dirty="0" err="1"/>
              <a:t>Peretti</a:t>
            </a:r>
            <a:r>
              <a:rPr lang="en-US" dirty="0"/>
              <a:t>, sweatshop, </a:t>
            </a:r>
            <a:r>
              <a:rPr lang="en-US" dirty="0" err="1"/>
              <a:t>nike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6F6ED-7F83-024A-969D-F038DF3F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616" y="2708919"/>
            <a:ext cx="6552728" cy="334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92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Social Media Marketing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9172B-CD1D-794C-95CD-4F758A4AC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24" y="1928079"/>
            <a:ext cx="31750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26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Full Circle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Death of Cognitive Surplus</a:t>
            </a:r>
          </a:p>
          <a:p>
            <a:endParaRPr lang="en-US" dirty="0"/>
          </a:p>
          <a:p>
            <a:r>
              <a:rPr lang="en-US" dirty="0"/>
              <a:t>Social Media borrowing codes from traditional media</a:t>
            </a:r>
          </a:p>
          <a:p>
            <a:endParaRPr lang="en-US" dirty="0"/>
          </a:p>
          <a:p>
            <a:r>
              <a:rPr lang="en-US" dirty="0"/>
              <a:t>New metrics that are not that different from old metrics</a:t>
            </a:r>
          </a:p>
          <a:p>
            <a:pPr lvl="1"/>
            <a:r>
              <a:rPr lang="en-US" dirty="0"/>
              <a:t>Engagement </a:t>
            </a:r>
            <a:r>
              <a:rPr lang="en-US" dirty="0" err="1"/>
              <a:t>vs</a:t>
            </a:r>
            <a:r>
              <a:rPr lang="en-US" dirty="0"/>
              <a:t> Impressions </a:t>
            </a:r>
            <a:r>
              <a:rPr lang="en-US" dirty="0" err="1"/>
              <a:t>vs</a:t>
            </a:r>
            <a:r>
              <a:rPr lang="en-US" dirty="0"/>
              <a:t> Eyeballs</a:t>
            </a:r>
          </a:p>
        </p:txBody>
      </p:sp>
    </p:spTree>
    <p:extLst>
      <p:ext uri="{BB962C8B-B14F-4D97-AF65-F5344CB8AC3E}">
        <p14:creationId xmlns:p14="http://schemas.microsoft.com/office/powerpoint/2010/main" val="121248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a Final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Brand Manager as Content Orchestrator</a:t>
            </a:r>
          </a:p>
          <a:p>
            <a:endParaRPr lang="en-US" dirty="0"/>
          </a:p>
          <a:p>
            <a:pPr lvl="1"/>
            <a:r>
              <a:rPr lang="en-US" dirty="0"/>
              <a:t>From Impressions to Engagement</a:t>
            </a:r>
          </a:p>
          <a:p>
            <a:endParaRPr lang="en-US" dirty="0"/>
          </a:p>
          <a:p>
            <a:r>
              <a:rPr lang="en-US" dirty="0"/>
              <a:t>Brand Manager as Statistical Analyst</a:t>
            </a:r>
          </a:p>
          <a:p>
            <a:endParaRPr lang="en-US" dirty="0"/>
          </a:p>
          <a:p>
            <a:pPr lvl="1"/>
            <a:r>
              <a:rPr lang="en-US" dirty="0"/>
              <a:t>Carefully choose what to measure when everything can be measured</a:t>
            </a:r>
          </a:p>
          <a:p>
            <a:pPr lvl="1"/>
            <a:r>
              <a:rPr lang="en-US" dirty="0"/>
              <a:t>Consumers live blended lives</a:t>
            </a:r>
          </a:p>
        </p:txBody>
      </p:sp>
    </p:spTree>
    <p:extLst>
      <p:ext uri="{BB962C8B-B14F-4D97-AF65-F5344CB8AC3E}">
        <p14:creationId xmlns:p14="http://schemas.microsoft.com/office/powerpoint/2010/main" val="2395436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ctrTitle"/>
          </p:nvPr>
        </p:nvSpPr>
        <p:spPr>
          <a:xfrm>
            <a:off x="746125" y="3284538"/>
            <a:ext cx="8416925" cy="801687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/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F9BAA-2F76-C744-9E3A-8B7711A47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47F3B-EF7D-8740-BEC5-2EE812A02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672" y="622239"/>
            <a:ext cx="6984776" cy="48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33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" y="189260"/>
            <a:ext cx="4896544" cy="1079500"/>
          </a:xfrm>
        </p:spPr>
        <p:txBody>
          <a:bodyPr>
            <a:normAutofit fontScale="90000"/>
          </a:bodyPr>
          <a:lstStyle/>
          <a:p>
            <a:r>
              <a:rPr lang="en-US" dirty="0"/>
              <a:t>Traditional Interactions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27" t="17446" r="-2308" b="-322"/>
          <a:stretch/>
        </p:blipFill>
        <p:spPr>
          <a:xfrm rot="5400000">
            <a:off x="-831261" y="2076549"/>
            <a:ext cx="5581397" cy="3938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540"/>
          <a:stretch/>
        </p:blipFill>
        <p:spPr>
          <a:xfrm>
            <a:off x="5025008" y="1843257"/>
            <a:ext cx="4763416" cy="461007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529064" y="332656"/>
            <a:ext cx="367240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5B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5BD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5BD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5BD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5BD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5BD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5BD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5BD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5BD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/>
              <a:t>Contemporary Interactions</a:t>
            </a:r>
          </a:p>
        </p:txBody>
      </p:sp>
    </p:spTree>
    <p:extLst>
      <p:ext uri="{BB962C8B-B14F-4D97-AF65-F5344CB8AC3E}">
        <p14:creationId xmlns:p14="http://schemas.microsoft.com/office/powerpoint/2010/main" val="623897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7C8A5-FFD4-DC47-90F8-F649AD1E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17B8D6-FD79-0340-A514-4F15CE2E374B}"/>
              </a:ext>
            </a:extLst>
          </p:cNvPr>
          <p:cNvSpPr txBox="1"/>
          <p:nvPr/>
        </p:nvSpPr>
        <p:spPr>
          <a:xfrm>
            <a:off x="2112057" y="3429000"/>
            <a:ext cx="192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DIGITAL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4E8545-C060-8C4F-B4AE-3D054B8374A5}"/>
              </a:ext>
            </a:extLst>
          </p:cNvPr>
          <p:cNvSpPr txBox="1"/>
          <p:nvPr/>
        </p:nvSpPr>
        <p:spPr>
          <a:xfrm>
            <a:off x="5889104" y="3429000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BRANDING</a:t>
            </a: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6E186207-B8AF-8C48-924A-A174225FECC1}"/>
              </a:ext>
            </a:extLst>
          </p:cNvPr>
          <p:cNvSpPr/>
          <p:nvPr/>
        </p:nvSpPr>
        <p:spPr>
          <a:xfrm>
            <a:off x="4232920" y="3553707"/>
            <a:ext cx="1443531" cy="39691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843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Managing Digital/Social Brands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is it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How is it different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How is it changing Branding and Brand Management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98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Social-Digital Media?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Asocial/Analog Media?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8238E-BCF5-CD4E-98F2-0B062E3A5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08" y="2676210"/>
            <a:ext cx="4898018" cy="27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58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Digital/Social Media – Built for Branding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1412776"/>
            <a:ext cx="8650288" cy="4320480"/>
          </a:xfrm>
        </p:spPr>
        <p:txBody>
          <a:bodyPr/>
          <a:lstStyle/>
          <a:p>
            <a:r>
              <a:rPr lang="en-US" dirty="0"/>
              <a:t>Social Media </a:t>
            </a:r>
            <a:r>
              <a:rPr lang="en-US" b="1" dirty="0"/>
              <a:t>IS</a:t>
            </a:r>
            <a:r>
              <a:rPr lang="en-US" dirty="0"/>
              <a:t> Branding</a:t>
            </a:r>
          </a:p>
          <a:p>
            <a:endParaRPr lang="en-US" dirty="0"/>
          </a:p>
          <a:p>
            <a:pPr lvl="1"/>
            <a:r>
              <a:rPr lang="en-US" dirty="0"/>
              <a:t>Presentation of Self in Everyday Life</a:t>
            </a:r>
          </a:p>
          <a:p>
            <a:endParaRPr lang="en-US" dirty="0"/>
          </a:p>
          <a:p>
            <a:r>
              <a:rPr lang="en-US" dirty="0"/>
              <a:t>Curated Lifestyle, DP, hashtag#, views, likes, retweets …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091A4-7100-A344-9F08-0CEF962C4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0" y="3573016"/>
            <a:ext cx="7401272" cy="32815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47A939-7329-7845-8590-C6A365CBCEE4}"/>
              </a:ext>
            </a:extLst>
          </p:cNvPr>
          <p:cNvSpPr/>
          <p:nvPr/>
        </p:nvSpPr>
        <p:spPr>
          <a:xfrm>
            <a:off x="3224808" y="3837203"/>
            <a:ext cx="576064" cy="227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5B050-7779-254E-A0D4-67B83818BE60}"/>
              </a:ext>
            </a:extLst>
          </p:cNvPr>
          <p:cNvSpPr/>
          <p:nvPr/>
        </p:nvSpPr>
        <p:spPr>
          <a:xfrm>
            <a:off x="4186950" y="3837203"/>
            <a:ext cx="576064" cy="227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44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8020F-3C86-AD43-A45A-22D6F0FCB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632" y="0"/>
            <a:ext cx="7138299" cy="1280890"/>
          </a:xfrm>
        </p:spPr>
        <p:txBody>
          <a:bodyPr/>
          <a:lstStyle/>
          <a:p>
            <a:r>
              <a:rPr lang="en-GB" dirty="0"/>
              <a:t>Second-Screening, Live-tweeting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FDDDF-CB94-3640-B74A-29E5586D0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08" y="1772816"/>
            <a:ext cx="769225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48172"/>
      </p:ext>
    </p:extLst>
  </p:cSld>
  <p:clrMapOvr>
    <a:masterClrMapping/>
  </p:clrMapOvr>
</p:sld>
</file>

<file path=ppt/theme/theme1.xml><?xml version="1.0" encoding="utf-8"?>
<a:theme xmlns:a="http://schemas.openxmlformats.org/drawingml/2006/main" name="aalto">
  <a:themeElements>
    <a:clrScheme name="aalto 1">
      <a:dk1>
        <a:srgbClr val="000000"/>
      </a:dk1>
      <a:lt1>
        <a:srgbClr val="FFFFFF"/>
      </a:lt1>
      <a:dk2>
        <a:srgbClr val="6639B7"/>
      </a:dk2>
      <a:lt2>
        <a:srgbClr val="FECB00"/>
      </a:lt2>
      <a:accent1>
        <a:srgbClr val="009B3A"/>
      </a:accent1>
      <a:accent2>
        <a:srgbClr val="FF7900"/>
      </a:accent2>
      <a:accent3>
        <a:srgbClr val="FFFFFF"/>
      </a:accent3>
      <a:accent4>
        <a:srgbClr val="000000"/>
      </a:accent4>
      <a:accent5>
        <a:srgbClr val="AACBAE"/>
      </a:accent5>
      <a:accent6>
        <a:srgbClr val="E76D00"/>
      </a:accent6>
      <a:hlink>
        <a:srgbClr val="0065BD"/>
      </a:hlink>
      <a:folHlink>
        <a:srgbClr val="ED2939"/>
      </a:folHlink>
    </a:clrScheme>
    <a:fontScheme name="aal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alto 1">
        <a:dk1>
          <a:srgbClr val="000000"/>
        </a:dk1>
        <a:lt1>
          <a:srgbClr val="FFFFFF"/>
        </a:lt1>
        <a:dk2>
          <a:srgbClr val="6639B7"/>
        </a:dk2>
        <a:lt2>
          <a:srgbClr val="FECB00"/>
        </a:lt2>
        <a:accent1>
          <a:srgbClr val="009B3A"/>
        </a:accent1>
        <a:accent2>
          <a:srgbClr val="FF7900"/>
        </a:accent2>
        <a:accent3>
          <a:srgbClr val="FFFFFF"/>
        </a:accent3>
        <a:accent4>
          <a:srgbClr val="000000"/>
        </a:accent4>
        <a:accent5>
          <a:srgbClr val="AACBAE"/>
        </a:accent5>
        <a:accent6>
          <a:srgbClr val="E76D00"/>
        </a:accent6>
        <a:hlink>
          <a:srgbClr val="0065BD"/>
        </a:hlink>
        <a:folHlink>
          <a:srgbClr val="ED29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alto">
  <a:themeElements>
    <a:clrScheme name="aalto 1">
      <a:dk1>
        <a:srgbClr val="000000"/>
      </a:dk1>
      <a:lt1>
        <a:srgbClr val="FFFFFF"/>
      </a:lt1>
      <a:dk2>
        <a:srgbClr val="6639B7"/>
      </a:dk2>
      <a:lt2>
        <a:srgbClr val="FECB00"/>
      </a:lt2>
      <a:accent1>
        <a:srgbClr val="009B3A"/>
      </a:accent1>
      <a:accent2>
        <a:srgbClr val="FF7900"/>
      </a:accent2>
      <a:accent3>
        <a:srgbClr val="FFFFFF"/>
      </a:accent3>
      <a:accent4>
        <a:srgbClr val="000000"/>
      </a:accent4>
      <a:accent5>
        <a:srgbClr val="AACBAE"/>
      </a:accent5>
      <a:accent6>
        <a:srgbClr val="E76D00"/>
      </a:accent6>
      <a:hlink>
        <a:srgbClr val="0065BD"/>
      </a:hlink>
      <a:folHlink>
        <a:srgbClr val="ED2939"/>
      </a:folHlink>
    </a:clrScheme>
    <a:fontScheme name="aal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alto 1">
        <a:dk1>
          <a:srgbClr val="000000"/>
        </a:dk1>
        <a:lt1>
          <a:srgbClr val="FFFFFF"/>
        </a:lt1>
        <a:dk2>
          <a:srgbClr val="6639B7"/>
        </a:dk2>
        <a:lt2>
          <a:srgbClr val="FECB00"/>
        </a:lt2>
        <a:accent1>
          <a:srgbClr val="009B3A"/>
        </a:accent1>
        <a:accent2>
          <a:srgbClr val="FF7900"/>
        </a:accent2>
        <a:accent3>
          <a:srgbClr val="FFFFFF"/>
        </a:accent3>
        <a:accent4>
          <a:srgbClr val="000000"/>
        </a:accent4>
        <a:accent5>
          <a:srgbClr val="AACBAE"/>
        </a:accent5>
        <a:accent6>
          <a:srgbClr val="E76D00"/>
        </a:accent6>
        <a:hlink>
          <a:srgbClr val="0065BD"/>
        </a:hlink>
        <a:folHlink>
          <a:srgbClr val="ED29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aalto">
  <a:themeElements>
    <a:clrScheme name="aalto 1">
      <a:dk1>
        <a:srgbClr val="000000"/>
      </a:dk1>
      <a:lt1>
        <a:srgbClr val="FFFFFF"/>
      </a:lt1>
      <a:dk2>
        <a:srgbClr val="6639B7"/>
      </a:dk2>
      <a:lt2>
        <a:srgbClr val="FECB00"/>
      </a:lt2>
      <a:accent1>
        <a:srgbClr val="009B3A"/>
      </a:accent1>
      <a:accent2>
        <a:srgbClr val="FF7900"/>
      </a:accent2>
      <a:accent3>
        <a:srgbClr val="FFFFFF"/>
      </a:accent3>
      <a:accent4>
        <a:srgbClr val="000000"/>
      </a:accent4>
      <a:accent5>
        <a:srgbClr val="AACBAE"/>
      </a:accent5>
      <a:accent6>
        <a:srgbClr val="E76D00"/>
      </a:accent6>
      <a:hlink>
        <a:srgbClr val="0065BD"/>
      </a:hlink>
      <a:folHlink>
        <a:srgbClr val="ED2939"/>
      </a:folHlink>
    </a:clrScheme>
    <a:fontScheme name="aal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alto 1">
        <a:dk1>
          <a:srgbClr val="000000"/>
        </a:dk1>
        <a:lt1>
          <a:srgbClr val="FFFFFF"/>
        </a:lt1>
        <a:dk2>
          <a:srgbClr val="6639B7"/>
        </a:dk2>
        <a:lt2>
          <a:srgbClr val="FECB00"/>
        </a:lt2>
        <a:accent1>
          <a:srgbClr val="009B3A"/>
        </a:accent1>
        <a:accent2>
          <a:srgbClr val="FF7900"/>
        </a:accent2>
        <a:accent3>
          <a:srgbClr val="FFFFFF"/>
        </a:accent3>
        <a:accent4>
          <a:srgbClr val="000000"/>
        </a:accent4>
        <a:accent5>
          <a:srgbClr val="AACBAE"/>
        </a:accent5>
        <a:accent6>
          <a:srgbClr val="E76D00"/>
        </a:accent6>
        <a:hlink>
          <a:srgbClr val="0065BD"/>
        </a:hlink>
        <a:folHlink>
          <a:srgbClr val="ED29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HSE_PP_Opt</Template>
  <TotalTime>8729</TotalTime>
  <Words>394</Words>
  <Application>Microsoft Macintosh PowerPoint</Application>
  <PresentationFormat>A4 Paper (210x297 mm)</PresentationFormat>
  <Paragraphs>91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Century Gothic</vt:lpstr>
      <vt:lpstr>Georgia</vt:lpstr>
      <vt:lpstr>Optima LT Std</vt:lpstr>
      <vt:lpstr>Times New Roman</vt:lpstr>
      <vt:lpstr>Wingdings 3</vt:lpstr>
      <vt:lpstr>aalto</vt:lpstr>
      <vt:lpstr>1_aalto</vt:lpstr>
      <vt:lpstr>2_aalto</vt:lpstr>
      <vt:lpstr>Wisp</vt:lpstr>
      <vt:lpstr>Managing Digital-Social Brands/Branding</vt:lpstr>
      <vt:lpstr>PowerPoint Presentation</vt:lpstr>
      <vt:lpstr>PowerPoint Presentation</vt:lpstr>
      <vt:lpstr>Traditional Interactions</vt:lpstr>
      <vt:lpstr>PowerPoint Presentation</vt:lpstr>
      <vt:lpstr>Agenda</vt:lpstr>
      <vt:lpstr>What is Social-Digital Media?</vt:lpstr>
      <vt:lpstr>Digital/Social Media – Built for Branding</vt:lpstr>
      <vt:lpstr>Second-Screening, Live-tweeting</vt:lpstr>
      <vt:lpstr>What does Digital add to branding?</vt:lpstr>
      <vt:lpstr>Branding Digitally: A brand manager’s delight</vt:lpstr>
      <vt:lpstr>All brands are digital brands now</vt:lpstr>
      <vt:lpstr>All digital brands are also brands</vt:lpstr>
      <vt:lpstr>A New Metaphor</vt:lpstr>
      <vt:lpstr>Engagement over what?</vt:lpstr>
      <vt:lpstr>The rise of a new creative class</vt:lpstr>
      <vt:lpstr>Social Media : Humanizing Brands </vt:lpstr>
      <vt:lpstr>Polarization – Taking Sides</vt:lpstr>
      <vt:lpstr>PowerPoint Presentation</vt:lpstr>
      <vt:lpstr>The Power of Social Media</vt:lpstr>
      <vt:lpstr>Challenges of Social Media</vt:lpstr>
      <vt:lpstr>#sp</vt:lpstr>
      <vt:lpstr>PowerPoint Presentation</vt:lpstr>
      <vt:lpstr>PowerPoint Presentation</vt:lpstr>
      <vt:lpstr>The Digitalized Challenges of Branding</vt:lpstr>
      <vt:lpstr>Challenges of Social Media Marketing</vt:lpstr>
      <vt:lpstr>The Full Circle</vt:lpstr>
      <vt:lpstr>As a Final World</vt:lpstr>
      <vt:lpstr>Questions?</vt:lpstr>
    </vt:vector>
  </TitlesOfParts>
  <Company>HKKK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paalu</dc:creator>
  <cp:lastModifiedBy>Microsoft Office User</cp:lastModifiedBy>
  <cp:revision>275</cp:revision>
  <cp:lastPrinted>2001-02-12T11:49:37Z</cp:lastPrinted>
  <dcterms:created xsi:type="dcterms:W3CDTF">2003-06-09T07:52:35Z</dcterms:created>
  <dcterms:modified xsi:type="dcterms:W3CDTF">2019-05-13T07:12:02Z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SDescription">
    <vt:lpwstr/>
  </property>
  <property fmtid="{D5CDD505-2E9C-101B-9397-08002B2CF9AE}" pid="3" name="Owner">
    <vt:lpwstr/>
  </property>
  <property fmtid="{D5CDD505-2E9C-101B-9397-08002B2CF9AE}" pid="4" name="Status">
    <vt:lpwstr/>
  </property>
</Properties>
</file>