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2"/>
  </p:notesMasterIdLst>
  <p:handoutMasterIdLst>
    <p:handoutMasterId r:id="rId13"/>
  </p:handoutMasterIdLst>
  <p:sldIdLst>
    <p:sldId id="384" r:id="rId4"/>
    <p:sldId id="386" r:id="rId5"/>
    <p:sldId id="373" r:id="rId6"/>
    <p:sldId id="387" r:id="rId7"/>
    <p:sldId id="388" r:id="rId8"/>
    <p:sldId id="389" r:id="rId9"/>
    <p:sldId id="390" r:id="rId10"/>
    <p:sldId id="314" r:id="rId11"/>
  </p:sldIdLst>
  <p:sldSz cx="9144000" cy="6858000" type="screen4x3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210043"/>
    <a:srgbClr val="009B3A"/>
    <a:srgbClr val="ED2939"/>
    <a:srgbClr val="0065BD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6"/>
    <p:restoredTop sz="94715"/>
  </p:normalViewPr>
  <p:slideViewPr>
    <p:cSldViewPr>
      <p:cViewPr varScale="1">
        <p:scale>
          <a:sx n="109" d="100"/>
          <a:sy n="109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9602-9ED0-154D-92D4-4AF76DE93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7644F-B636-DD41-A3FD-E242415195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4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fi-FI" noProof="0"/>
              <a:t>Click to edit Master subtitle style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E3AC4BD4-D4F4-3242-98BB-25C48A4A0524}" type="datetime1">
              <a:rPr lang="en-US"/>
              <a:pPr/>
              <a:t>4/24/2019</a:t>
            </a:fld>
            <a:endParaRPr lang="en-US"/>
          </a:p>
        </p:txBody>
      </p:sp>
      <p:pic>
        <p:nvPicPr>
          <p:cNvPr id="3092" name="Picture 20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1113C-FB61-AE43-8117-384C34E435DC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AEF5-61E7-FD4F-934C-AFF92AF00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5F22-70D2-F04B-9110-F6B2360E7BDB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35CA-E6F1-A94E-A321-BD84599E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3141665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ED2939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6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7D3E45E-D723-6249-8A30-6B30739DA3EA}" type="datetime1">
              <a:rPr lang="en-US"/>
              <a:pPr/>
              <a:t>4/24/2019</a:t>
            </a:fld>
            <a:endParaRPr lang="en-US"/>
          </a:p>
        </p:txBody>
      </p:sp>
      <p:pic>
        <p:nvPicPr>
          <p:cNvPr id="5136" name="Picture 16" descr="Aalto_EN_Chem-Tech_21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0"/>
            <a:ext cx="17891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47FDE-D7C8-E447-A5DE-2F803927A26F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56EE-1FEC-314A-8340-F9B533832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CC5CC-1AFC-4D46-BAE1-6F8EA4A4EBDD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7C0B-22DE-BF4D-B88C-6437CA615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3C8F-7299-D542-8CBE-693ADCA366F9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01DC-0C08-8A4F-B2C2-C11463B15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C2728-FFB5-7A48-AF1F-9B3576DB0617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29D38-BCF5-5549-B8B7-2E9642D4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8F5FC-4EA9-5544-B63E-0E5F1B3E5F5A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8A393-3035-204C-A09D-D9476598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655F5-8EDC-2F47-911E-FCB60A0F93A1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7A6C5-CE04-194B-9E1B-F58CF6087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1BE1D-3791-8C46-8033-FEB0ECA3ED58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B9A7-155C-1A4E-8738-82DEF4EBF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5829B-9D57-A44B-8721-CA617F349B73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0AAD-3281-0E4D-8516-656558BC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4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C9A5-4090-3347-83F2-5CC78E48C86F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8A29-066A-A245-BF31-5EA05A04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A169D-70E0-7E48-BB5E-F7E2C3320496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4E16-FF23-0841-BF99-3D6D60A52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9C609-529D-2540-AFC7-BC66F3745AF6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D1CA-AD9A-C24A-9CEC-DCBFC2BF1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Aalto_EN_Chem-Tech_13_RGB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2" y="546101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2" y="2852739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3E1EB8-801B-2943-AE75-DD0DD85AB364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D7BF2C-B271-4646-B248-F94975A02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EEF7A-F046-AA45-A082-0BECFF4D2EFB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0A83-49FE-6949-BACB-69EE99EA4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FEB97-E5E5-A54B-BB7B-125A45007160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BC36-E4AC-2A47-9715-D72997B2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CADA2-0F23-AA48-BE16-1DB7FBAB83DA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D9A4-D069-7441-892B-CDD8E3E8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51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0047A-E1AC-DD45-B2A1-81BE82D3FB8B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6D20-07AE-0440-A365-E57501826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6256B-D226-D048-83E4-BD7642D38C43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A5FA-7854-4A4C-BA9D-1F017F01D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14A51-AAEF-014F-BA46-315E90E38257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FA08-072F-BC40-AD5A-C4173D7B0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31EA3-F41B-D441-BFAB-B92441CEB912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6056-BAC6-3548-8B17-1BBD63E17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661D-8979-F34B-8BB4-8C932B85FE6E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C654-0BE4-F84A-90A2-0638D0C6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B64D5-F88A-F942-9204-2AE7141BF972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7D0E5-631C-4D48-83D4-17B670EC8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6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F23F5-6DEC-0A4E-806A-1EFD727178B9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A-5B1E-564F-946F-8704E356D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5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0" y="488952"/>
            <a:ext cx="1995487" cy="52292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2"/>
            <a:ext cx="5837238" cy="52292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BF79E-70AA-E84A-8D9F-2C8FAB0D4DE6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19032-DDD1-8246-A9B3-1AD508AF7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1582739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9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0A924-B18C-4049-95C8-D0637D19955E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056EE-3967-394B-9148-4137F8EF4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69109-5546-9242-98CD-7AFF040BAF4D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FA59-4879-3C46-A2F3-324CCC050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18346-C87E-1A41-84E9-D4DFA6A64173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1E77-DD27-734C-AB9A-48C4A28CA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14EAD-4C95-D44D-85C3-41AA1E187859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A0BF-E338-F540-BFF9-FB83E562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25E28-EBA4-1A4D-B0FD-AFB6D5F39933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98A8-4C33-1348-AC65-96824ECD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44E91-46A8-EE4A-A389-E8A802B40D6B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C12B-54C0-8542-9B7B-8EB5FD62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75D5989F-C555-8E4F-B2E3-1945A624DDC0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420B9762-FCBE-6146-8CE0-588B92E69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9517B1C0-FEE2-5946-A436-97A7348B74EF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0326F4B-2767-2D4B-9AEF-60EB77003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Aalto_EN_Chem-Tech_13_RGB_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5811839"/>
            <a:ext cx="2447925" cy="104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2" y="488951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2" y="15827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4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E5BFF92E-2D75-B642-B97F-2BC9AA7FCA91}" type="datetime1">
              <a:rPr lang="en-US"/>
              <a:pPr/>
              <a:t>4/24/2019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9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6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DE6A4C4A-2ECF-A941-9394-FC0C1C04C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2" y="5811839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ikka.i.makikoskela@aalto.f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nni.tuovinen@aalto.fi" TargetMode="External"/><Relationship Id="rId4" Type="http://schemas.openxmlformats.org/officeDocument/2006/relationships/hyperlink" Target="mailto:elisa.dametto@aalto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alto.fi/pages/viewpage.action?pageId=145123907" TargetMode="External"/><Relationship Id="rId2" Type="http://schemas.openxmlformats.org/officeDocument/2006/relationships/hyperlink" Target="https://www.mdpi.com/2071-1050/8/2/16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D4DB515-0B80-914F-BB4E-87C015F6E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960440" cy="396044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F650C5E-3AFE-5844-B699-02B1D045EDE5}"/>
              </a:ext>
            </a:extLst>
          </p:cNvPr>
          <p:cNvSpPr txBox="1"/>
          <p:nvPr/>
        </p:nvSpPr>
        <p:spPr>
          <a:xfrm>
            <a:off x="467544" y="4725144"/>
            <a:ext cx="3086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>
                <a:hlinkClick r:id="rId3"/>
              </a:rPr>
              <a:t>riikka.i.makikoskela@aalto.fi</a:t>
            </a:r>
            <a:endParaRPr lang="fi-FI" dirty="0"/>
          </a:p>
          <a:p>
            <a:pPr algn="l"/>
            <a:r>
              <a:rPr lang="fi-FI" dirty="0" smtClean="0">
                <a:hlinkClick r:id="rId4"/>
              </a:rPr>
              <a:t>elisa.dametto@aalto.fi</a:t>
            </a:r>
            <a:endParaRPr lang="fi-FI" dirty="0" smtClean="0"/>
          </a:p>
          <a:p>
            <a:pPr algn="l"/>
            <a:r>
              <a:rPr lang="fi-FI" dirty="0" smtClean="0">
                <a:hlinkClick r:id="rId5"/>
              </a:rPr>
              <a:t>onni.tuovinen@aalto.fi</a:t>
            </a:r>
            <a:endParaRPr lang="fi-FI" dirty="0" smtClean="0"/>
          </a:p>
          <a:p>
            <a:pPr algn="l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1D84C00-3F8A-4C46-8BC9-158A5ECCE339}"/>
              </a:ext>
            </a:extLst>
          </p:cNvPr>
          <p:cNvSpPr txBox="1"/>
          <p:nvPr/>
        </p:nvSpPr>
        <p:spPr>
          <a:xfrm>
            <a:off x="683568" y="548680"/>
            <a:ext cx="7819769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2200" dirty="0" err="1"/>
              <a:t>Wed</a:t>
            </a:r>
            <a:r>
              <a:rPr lang="fi-FI" sz="2200" dirty="0"/>
              <a:t> 24.4., </a:t>
            </a:r>
            <a:r>
              <a:rPr lang="fi-FI" sz="2200" dirty="0" err="1"/>
              <a:t>second</a:t>
            </a:r>
            <a:r>
              <a:rPr lang="fi-FI" sz="2200" dirty="0"/>
              <a:t> </a:t>
            </a:r>
            <a:r>
              <a:rPr lang="fi-FI" sz="2200" dirty="0" err="1"/>
              <a:t>module</a:t>
            </a:r>
            <a:r>
              <a:rPr lang="fi-FI" sz="2200" dirty="0"/>
              <a:t> at 17.15-19.45</a:t>
            </a:r>
          </a:p>
          <a:p>
            <a:pPr algn="l"/>
            <a:endParaRPr lang="fi-FI" sz="2200" dirty="0"/>
          </a:p>
          <a:p>
            <a:pPr algn="l"/>
            <a:r>
              <a:rPr lang="fi-FI" sz="2200" b="1" dirty="0"/>
              <a:t>Group </a:t>
            </a:r>
            <a:r>
              <a:rPr lang="fi-FI" sz="2200" b="1" dirty="0" err="1"/>
              <a:t>works</a:t>
            </a:r>
            <a:r>
              <a:rPr lang="fi-FI" sz="2200" b="1" dirty="0"/>
              <a:t> </a:t>
            </a:r>
            <a:r>
              <a:rPr lang="fi-FI" sz="2200" b="1" dirty="0" err="1"/>
              <a:t>based</a:t>
            </a:r>
            <a:r>
              <a:rPr lang="fi-FI" sz="2200" b="1" dirty="0"/>
              <a:t> on </a:t>
            </a:r>
            <a:r>
              <a:rPr lang="fi-FI" sz="2200" b="1" dirty="0" err="1"/>
              <a:t>the</a:t>
            </a:r>
            <a:r>
              <a:rPr lang="fi-FI" sz="2200" b="1" dirty="0"/>
              <a:t> </a:t>
            </a:r>
            <a:r>
              <a:rPr lang="fi-FI" sz="2200" b="1" dirty="0" err="1"/>
              <a:t>previous</a:t>
            </a:r>
            <a:r>
              <a:rPr lang="fi-FI" sz="2200" b="1" dirty="0"/>
              <a:t> </a:t>
            </a:r>
            <a:r>
              <a:rPr lang="fi-FI" sz="2200" b="1" dirty="0" err="1"/>
              <a:t>lectures</a:t>
            </a:r>
            <a:r>
              <a:rPr lang="fi-FI" sz="2200" b="1" dirty="0"/>
              <a:t> and </a:t>
            </a:r>
            <a:r>
              <a:rPr lang="fi-FI" sz="2200" b="1" dirty="0" err="1"/>
              <a:t>articles</a:t>
            </a:r>
            <a:endParaRPr lang="fi-FI" sz="2200" b="1" dirty="0"/>
          </a:p>
          <a:p>
            <a:pPr algn="l"/>
            <a:endParaRPr lang="fi-FI" sz="2200" dirty="0"/>
          </a:p>
          <a:p>
            <a:pPr marL="457200" indent="-457200" algn="l">
              <a:buAutoNum type="arabicParenR"/>
            </a:pPr>
            <a:r>
              <a:rPr lang="fi-FI" sz="2000" dirty="0"/>
              <a:t>Soini, K.; </a:t>
            </a:r>
            <a:r>
              <a:rPr lang="fi-FI" sz="2000" dirty="0" err="1"/>
              <a:t>Dessein</a:t>
            </a:r>
            <a:r>
              <a:rPr lang="fi-FI" sz="2000" dirty="0"/>
              <a:t>, J. Culture-</a:t>
            </a:r>
            <a:r>
              <a:rPr lang="fi-FI" sz="2000" dirty="0" err="1"/>
              <a:t>Sustainability</a:t>
            </a:r>
            <a:r>
              <a:rPr lang="fi-FI" sz="2000" dirty="0"/>
              <a:t> </a:t>
            </a:r>
            <a:r>
              <a:rPr lang="fi-FI" sz="2000" dirty="0" err="1"/>
              <a:t>Relation</a:t>
            </a:r>
            <a:r>
              <a:rPr lang="fi-FI" sz="2000" dirty="0"/>
              <a:t>: </a:t>
            </a:r>
          </a:p>
          <a:p>
            <a:pPr algn="l"/>
            <a:r>
              <a:rPr lang="fi-FI" sz="2000" dirty="0" err="1"/>
              <a:t>Towards</a:t>
            </a:r>
            <a:r>
              <a:rPr lang="fi-FI" sz="2000" dirty="0"/>
              <a:t> a </a:t>
            </a:r>
            <a:r>
              <a:rPr lang="fi-FI" sz="2000" dirty="0" err="1"/>
              <a:t>Conceptual</a:t>
            </a:r>
            <a:r>
              <a:rPr lang="fi-FI" sz="2000" dirty="0"/>
              <a:t> Framework. </a:t>
            </a:r>
            <a:r>
              <a:rPr lang="fi-FI" sz="2000" dirty="0" err="1"/>
              <a:t>Sustainability</a:t>
            </a:r>
            <a:r>
              <a:rPr lang="fi-FI" sz="2000" dirty="0"/>
              <a:t> 2016, 8, 167</a:t>
            </a:r>
          </a:p>
          <a:p>
            <a:pPr marL="0" indent="0" algn="l">
              <a:buNone/>
            </a:pPr>
            <a:r>
              <a:rPr lang="fi-FI" sz="2000" dirty="0">
                <a:hlinkClick r:id="rId2"/>
              </a:rPr>
              <a:t>https://www.mdpi.com/2071-1050/8/2/167</a:t>
            </a:r>
            <a:endParaRPr lang="fi-FI" sz="2000" dirty="0"/>
          </a:p>
          <a:p>
            <a:pPr algn="l"/>
            <a:endParaRPr lang="fi-FI" sz="2000" dirty="0"/>
          </a:p>
          <a:p>
            <a:pPr algn="l"/>
            <a:r>
              <a:rPr lang="fi-FI" sz="2000" dirty="0"/>
              <a:t>2) </a:t>
            </a:r>
            <a:r>
              <a:rPr lang="fi-FI" sz="2000" dirty="0" err="1"/>
              <a:t>Mäkikoskela</a:t>
            </a:r>
            <a:r>
              <a:rPr lang="fi-FI" sz="2000" dirty="0"/>
              <a:t>, Riikka. </a:t>
            </a:r>
            <a:r>
              <a:rPr lang="en-US" sz="2000" dirty="0"/>
              <a:t>2018. FROM FAR TO CLOSE </a:t>
            </a:r>
          </a:p>
          <a:p>
            <a:pPr algn="l"/>
            <a:r>
              <a:rPr lang="en-US" sz="2000" dirty="0"/>
              <a:t>(AND BACK). MATERIAL RESISTANCE AND CHANGING </a:t>
            </a:r>
          </a:p>
          <a:p>
            <a:pPr algn="l"/>
            <a:r>
              <a:rPr lang="en-US" sz="2000" dirty="0"/>
              <a:t>PERSPECTIVES IN VISUAL ART PRACTICE. </a:t>
            </a:r>
          </a:p>
          <a:p>
            <a:pPr algn="l"/>
            <a:r>
              <a:rPr lang="en-US" sz="2000" dirty="0" err="1"/>
              <a:t>Synnyt</a:t>
            </a:r>
            <a:r>
              <a:rPr lang="en-US" sz="2000" dirty="0"/>
              <a:t>/Origins Journal, Issue 3: Special issue on </a:t>
            </a:r>
            <a:r>
              <a:rPr lang="en-US" sz="2000" dirty="0" err="1"/>
              <a:t>Catalyses</a:t>
            </a:r>
            <a:r>
              <a:rPr lang="en-US" sz="2000" dirty="0"/>
              <a:t>, </a:t>
            </a:r>
          </a:p>
          <a:p>
            <a:pPr algn="l"/>
            <a:r>
              <a:rPr lang="en-US" sz="2000" dirty="0"/>
              <a:t>Interventions, Transformations, 349–378, </a:t>
            </a:r>
          </a:p>
          <a:p>
            <a:pPr algn="l"/>
            <a:r>
              <a:rPr lang="en-US" sz="2000" dirty="0"/>
              <a:t>http://</a:t>
            </a:r>
            <a:r>
              <a:rPr lang="en-US" sz="2000" dirty="0" err="1"/>
              <a:t>wiki.aalto.fi</a:t>
            </a:r>
            <a:r>
              <a:rPr lang="en-US" sz="2000" dirty="0"/>
              <a:t>/display/</a:t>
            </a:r>
            <a:r>
              <a:rPr lang="en-US" sz="2000" dirty="0" err="1"/>
              <a:t>Synnyt</a:t>
            </a:r>
            <a:r>
              <a:rPr lang="en-US" sz="2000" dirty="0"/>
              <a:t> </a:t>
            </a:r>
            <a:endParaRPr lang="fi-FI" sz="2000" b="1" dirty="0"/>
          </a:p>
          <a:p>
            <a:pPr algn="l"/>
            <a:endParaRPr lang="fi-FI" sz="2000" dirty="0"/>
          </a:p>
          <a:p>
            <a:pPr marL="0" indent="0" algn="l">
              <a:buNone/>
            </a:pPr>
            <a:r>
              <a:rPr lang="fi-FI" sz="2000" dirty="0">
                <a:hlinkClick r:id="rId3"/>
              </a:rPr>
              <a:t>https://wiki.aalto.fi/pages/viewpage.action?pageId=145123907</a:t>
            </a:r>
            <a:endParaRPr lang="fi-FI" sz="2000" dirty="0"/>
          </a:p>
          <a:p>
            <a:pPr algn="l"/>
            <a:endParaRPr lang="fi-FI" sz="2400" dirty="0"/>
          </a:p>
          <a:p>
            <a:pPr algn="l"/>
            <a:endParaRPr lang="fi-FI" sz="2400" dirty="0"/>
          </a:p>
          <a:p>
            <a:pPr algn="l"/>
            <a:endParaRPr lang="fi-FI" sz="2400" dirty="0"/>
          </a:p>
          <a:p>
            <a:pPr algn="l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84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58993C5-B4B6-074F-9024-38DD1AA46CB2}"/>
              </a:ext>
            </a:extLst>
          </p:cNvPr>
          <p:cNvSpPr txBox="1"/>
          <p:nvPr/>
        </p:nvSpPr>
        <p:spPr>
          <a:xfrm>
            <a:off x="539552" y="548680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400" dirty="0" err="1"/>
              <a:t>Form</a:t>
            </a:r>
            <a:r>
              <a:rPr lang="fi-FI" sz="2400" dirty="0"/>
              <a:t> </a:t>
            </a:r>
            <a:r>
              <a:rPr lang="fi-FI" sz="2400" dirty="0" err="1"/>
              <a:t>groups</a:t>
            </a:r>
            <a:r>
              <a:rPr lang="fi-FI" sz="2400" dirty="0"/>
              <a:t> of 3–5 </a:t>
            </a:r>
            <a:r>
              <a:rPr lang="fi-FI" sz="2400" dirty="0" err="1"/>
              <a:t>students</a:t>
            </a:r>
            <a:endParaRPr lang="fi-FI" sz="2400" dirty="0"/>
          </a:p>
          <a:p>
            <a:pPr algn="l"/>
            <a:endParaRPr lang="fi-FI" sz="2400" dirty="0"/>
          </a:p>
          <a:p>
            <a:pPr marL="285750" indent="-285750" algn="l">
              <a:buFontTx/>
              <a:buChar char="-"/>
            </a:pPr>
            <a:r>
              <a:rPr lang="fi-FI" sz="2400" dirty="0" err="1"/>
              <a:t>There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only</a:t>
            </a:r>
            <a:r>
              <a:rPr lang="fi-FI" sz="2400" dirty="0"/>
              <a:t> </a:t>
            </a: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students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same</a:t>
            </a:r>
            <a:r>
              <a:rPr lang="fi-FI" sz="2400" dirty="0"/>
              <a:t> </a:t>
            </a:r>
            <a:r>
              <a:rPr lang="fi-FI" sz="2400" dirty="0" err="1"/>
              <a:t>field</a:t>
            </a:r>
            <a:r>
              <a:rPr lang="fi-FI" sz="2400" dirty="0"/>
              <a:t> in </a:t>
            </a:r>
            <a:r>
              <a:rPr lang="fi-FI" sz="2400" dirty="0" err="1"/>
              <a:t>one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endParaRPr lang="fi-FI" sz="2400" dirty="0"/>
          </a:p>
          <a:p>
            <a:pPr marL="285750" indent="-285750" algn="l">
              <a:buFontTx/>
              <a:buChar char="-"/>
            </a:pPr>
            <a:endParaRPr lang="fi-FI" sz="2400" dirty="0"/>
          </a:p>
          <a:p>
            <a:pPr marL="285750" indent="-285750" algn="l">
              <a:buFontTx/>
              <a:buChar char="-"/>
            </a:pPr>
            <a:r>
              <a:rPr lang="fi-FI" sz="2400" dirty="0" err="1"/>
              <a:t>Reflect</a:t>
            </a:r>
            <a:r>
              <a:rPr lang="fi-FI" sz="2400" dirty="0"/>
              <a:t> on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FF0000"/>
                </a:solidFill>
              </a:rPr>
              <a:t>three</a:t>
            </a:r>
            <a:r>
              <a:rPr lang="fi-FI" sz="2400" dirty="0">
                <a:solidFill>
                  <a:srgbClr val="FF0000"/>
                </a:solidFill>
              </a:rPr>
              <a:t> of </a:t>
            </a:r>
            <a:r>
              <a:rPr lang="fi-FI" sz="2400" dirty="0" err="1">
                <a:solidFill>
                  <a:srgbClr val="FF0000"/>
                </a:solidFill>
              </a:rPr>
              <a:t>the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following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assignments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/>
              <a:t>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groups</a:t>
            </a:r>
            <a:endParaRPr lang="fi-FI" sz="2400" dirty="0"/>
          </a:p>
          <a:p>
            <a:pPr marL="285750" indent="-285750" algn="l">
              <a:buFontTx/>
              <a:buChar char="-"/>
            </a:pPr>
            <a:endParaRPr lang="fi-FI" sz="2400" dirty="0"/>
          </a:p>
          <a:p>
            <a:pPr marL="285750" indent="-285750" algn="l">
              <a:buFontTx/>
              <a:buChar char="-"/>
            </a:pPr>
            <a:r>
              <a:rPr lang="fi-FI" sz="2400" dirty="0"/>
              <a:t>Mark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group’s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</a:t>
            </a:r>
            <a:r>
              <a:rPr lang="fi-FI" sz="2400" dirty="0" err="1"/>
              <a:t>down</a:t>
            </a:r>
            <a:r>
              <a:rPr lang="fi-FI" sz="2400" dirty="0"/>
              <a:t> to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course</a:t>
            </a:r>
            <a:r>
              <a:rPr lang="fi-FI" sz="2400" dirty="0"/>
              <a:t> </a:t>
            </a:r>
            <a:r>
              <a:rPr lang="fi-FI" sz="2400" dirty="0" err="1"/>
              <a:t>diary</a:t>
            </a:r>
            <a:endParaRPr lang="fi-FI" sz="2400" dirty="0"/>
          </a:p>
          <a:p>
            <a:pPr marL="285750" indent="-285750" algn="l">
              <a:buFontTx/>
              <a:buChar char="-"/>
            </a:pPr>
            <a:endParaRPr lang="fi-FI" sz="2400" dirty="0"/>
          </a:p>
          <a:p>
            <a:pPr marL="285750" indent="-285750" algn="l">
              <a:buFontTx/>
              <a:buChar char="-"/>
            </a:pP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back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lecture</a:t>
            </a:r>
            <a:r>
              <a:rPr lang="fi-FI" sz="2400" dirty="0"/>
              <a:t> </a:t>
            </a:r>
            <a:r>
              <a:rPr lang="fi-FI" sz="2400" dirty="0" err="1"/>
              <a:t>room</a:t>
            </a:r>
            <a:r>
              <a:rPr lang="fi-FI" sz="2400" dirty="0"/>
              <a:t> at 18.45 and </a:t>
            </a:r>
            <a:r>
              <a:rPr lang="fi-FI" sz="2400" dirty="0" err="1"/>
              <a:t>then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ready</a:t>
            </a:r>
            <a:r>
              <a:rPr lang="fi-FI" sz="2400" dirty="0"/>
              <a:t> to </a:t>
            </a:r>
            <a:r>
              <a:rPr lang="fi-FI" sz="2400" dirty="0" err="1"/>
              <a:t>present</a:t>
            </a:r>
            <a:r>
              <a:rPr lang="fi-FI" sz="2400" dirty="0"/>
              <a:t>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group’s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class</a:t>
            </a:r>
            <a:endParaRPr lang="fi-FI" sz="2400" dirty="0"/>
          </a:p>
          <a:p>
            <a:pPr algn="l"/>
            <a:endParaRPr lang="fi-FI" sz="1600" dirty="0"/>
          </a:p>
          <a:p>
            <a:pPr algn="l"/>
            <a:endParaRPr lang="fi-FI" sz="1600" dirty="0"/>
          </a:p>
          <a:p>
            <a:pPr algn="l"/>
            <a:endParaRPr lang="fi-FI" sz="16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E413940-93B4-4043-9E60-D385D7C82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67" y="6072598"/>
            <a:ext cx="2047873" cy="5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C5E8E44-8D0B-4E49-B59B-80948DFD06AC}"/>
              </a:ext>
            </a:extLst>
          </p:cNvPr>
          <p:cNvSpPr txBox="1"/>
          <p:nvPr/>
        </p:nvSpPr>
        <p:spPr>
          <a:xfrm>
            <a:off x="683569" y="692696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 err="1"/>
              <a:t>Assignment</a:t>
            </a:r>
            <a:r>
              <a:rPr lang="fi-FI" sz="2000" b="1" dirty="0"/>
              <a:t> 1 for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group</a:t>
            </a:r>
            <a:r>
              <a:rPr lang="fi-FI" sz="2000" b="1" dirty="0"/>
              <a:t> </a:t>
            </a:r>
            <a:r>
              <a:rPr lang="fi-FI" sz="2000" b="1" dirty="0" err="1"/>
              <a:t>work</a:t>
            </a:r>
            <a:endParaRPr lang="fi-FI" sz="2000" b="1" dirty="0"/>
          </a:p>
          <a:p>
            <a:pPr algn="l"/>
            <a:endParaRPr lang="fi-FI" sz="2000" dirty="0"/>
          </a:p>
          <a:p>
            <a:pPr algn="l"/>
            <a:r>
              <a:rPr lang="fi-FI" sz="2000" dirty="0" err="1"/>
              <a:t>Circular</a:t>
            </a:r>
            <a:r>
              <a:rPr lang="fi-FI" sz="2000" dirty="0"/>
              <a:t> </a:t>
            </a:r>
            <a:r>
              <a:rPr lang="fi-FI" sz="2000" dirty="0" err="1"/>
              <a:t>economy</a:t>
            </a:r>
            <a:r>
              <a:rPr lang="fi-FI" sz="2000" dirty="0"/>
              <a:t> </a:t>
            </a:r>
            <a:r>
              <a:rPr lang="fi-FI" sz="2000" dirty="0" err="1"/>
              <a:t>encompasses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than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sustainable</a:t>
            </a:r>
            <a:r>
              <a:rPr lang="fi-FI" sz="2000" dirty="0"/>
              <a:t> </a:t>
            </a:r>
            <a:r>
              <a:rPr lang="fi-FI" sz="2000" dirty="0" err="1"/>
              <a:t>production</a:t>
            </a:r>
            <a:r>
              <a:rPr lang="fi-FI" sz="2000" dirty="0"/>
              <a:t> and </a:t>
            </a:r>
            <a:r>
              <a:rPr lang="fi-FI" sz="2000" dirty="0" err="1"/>
              <a:t>consumption</a:t>
            </a:r>
            <a:r>
              <a:rPr lang="fi-FI" sz="2000" dirty="0"/>
              <a:t> of </a:t>
            </a:r>
            <a:r>
              <a:rPr lang="fi-FI" sz="2000" dirty="0" err="1"/>
              <a:t>material</a:t>
            </a:r>
            <a:r>
              <a:rPr lang="fi-FI" sz="2000" dirty="0"/>
              <a:t>, </a:t>
            </a:r>
            <a:r>
              <a:rPr lang="fi-FI" sz="2000" dirty="0" err="1"/>
              <a:t>goods</a:t>
            </a:r>
            <a:r>
              <a:rPr lang="fi-FI" sz="2000" dirty="0"/>
              <a:t> and </a:t>
            </a:r>
            <a:r>
              <a:rPr lang="fi-FI" sz="2000" dirty="0" err="1"/>
              <a:t>services</a:t>
            </a:r>
            <a:r>
              <a:rPr lang="fi-FI" sz="2000" dirty="0"/>
              <a:t>. It </a:t>
            </a:r>
            <a:r>
              <a:rPr lang="fi-FI" sz="2000" dirty="0" err="1"/>
              <a:t>includes</a:t>
            </a:r>
            <a:r>
              <a:rPr lang="fi-FI" sz="2000" dirty="0"/>
              <a:t> a </a:t>
            </a:r>
            <a:r>
              <a:rPr lang="fi-FI" sz="2000" dirty="0" err="1"/>
              <a:t>discussion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u="sng" dirty="0" err="1"/>
              <a:t>intertwinement</a:t>
            </a:r>
            <a:r>
              <a:rPr lang="fi-FI" sz="2000" u="sng" dirty="0"/>
              <a:t> of </a:t>
            </a:r>
            <a:r>
              <a:rPr lang="fi-FI" sz="2000" u="sng" dirty="0" err="1"/>
              <a:t>aesthetical</a:t>
            </a:r>
            <a:r>
              <a:rPr lang="fi-FI" sz="2000" u="sng" dirty="0"/>
              <a:t>, </a:t>
            </a:r>
            <a:r>
              <a:rPr lang="fi-FI" sz="2000" u="sng" dirty="0" err="1"/>
              <a:t>ecological</a:t>
            </a:r>
            <a:r>
              <a:rPr lang="fi-FI" sz="2000" u="sng" dirty="0"/>
              <a:t> and </a:t>
            </a:r>
            <a:r>
              <a:rPr lang="fi-FI" sz="2000" u="sng" dirty="0" err="1"/>
              <a:t>ethical</a:t>
            </a:r>
            <a:r>
              <a:rPr lang="fi-FI" sz="2000" u="sng" dirty="0"/>
              <a:t> </a:t>
            </a:r>
            <a:r>
              <a:rPr lang="fi-FI" sz="2000" u="sng" dirty="0" err="1"/>
              <a:t>processes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influence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change</a:t>
            </a:r>
            <a:r>
              <a:rPr lang="fi-FI" sz="2000" dirty="0"/>
              <a:t> in </a:t>
            </a:r>
            <a:r>
              <a:rPr lang="fi-FI" sz="2000" dirty="0" err="1"/>
              <a:t>consumer</a:t>
            </a:r>
            <a:r>
              <a:rPr lang="fi-FI" sz="2000" dirty="0"/>
              <a:t> culture.</a:t>
            </a:r>
          </a:p>
          <a:p>
            <a:pPr algn="l"/>
            <a:endParaRPr lang="fi-FI" sz="2000" dirty="0"/>
          </a:p>
          <a:p>
            <a:pPr algn="l"/>
            <a:r>
              <a:rPr lang="fi-FI" sz="2000" dirty="0">
                <a:solidFill>
                  <a:srgbClr val="FF0000"/>
                </a:solidFill>
              </a:rPr>
              <a:t>Can </a:t>
            </a:r>
            <a:r>
              <a:rPr lang="fi-FI" sz="2000" dirty="0" err="1">
                <a:solidFill>
                  <a:srgbClr val="FF0000"/>
                </a:solidFill>
              </a:rPr>
              <a:t>you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find</a:t>
            </a:r>
            <a:r>
              <a:rPr lang="fi-FI" sz="2000" dirty="0">
                <a:solidFill>
                  <a:srgbClr val="FF0000"/>
                </a:solidFill>
              </a:rPr>
              <a:t> an </a:t>
            </a:r>
            <a:r>
              <a:rPr lang="fi-FI" sz="2000" dirty="0" err="1">
                <a:solidFill>
                  <a:srgbClr val="FF0000"/>
                </a:solidFill>
              </a:rPr>
              <a:t>example</a:t>
            </a:r>
            <a:r>
              <a:rPr lang="fi-FI" sz="2000" dirty="0">
                <a:solidFill>
                  <a:srgbClr val="FF0000"/>
                </a:solidFill>
              </a:rPr>
              <a:t> of </a:t>
            </a:r>
            <a:r>
              <a:rPr lang="fi-FI" sz="2000" dirty="0" err="1">
                <a:solidFill>
                  <a:srgbClr val="FF0000"/>
                </a:solidFill>
              </a:rPr>
              <a:t>your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everyday</a:t>
            </a:r>
            <a:r>
              <a:rPr lang="fi-FI" sz="2000" dirty="0">
                <a:solidFill>
                  <a:srgbClr val="FF0000"/>
                </a:solidFill>
              </a:rPr>
              <a:t> life in </a:t>
            </a:r>
            <a:r>
              <a:rPr lang="fi-FI" sz="2000" dirty="0" err="1">
                <a:solidFill>
                  <a:srgbClr val="FF0000"/>
                </a:solidFill>
              </a:rPr>
              <a:t>which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aesthetic</a:t>
            </a:r>
            <a:r>
              <a:rPr lang="fi-FI" sz="2000" dirty="0">
                <a:solidFill>
                  <a:srgbClr val="FF0000"/>
                </a:solidFill>
              </a:rPr>
              <a:t>, </a:t>
            </a:r>
            <a:r>
              <a:rPr lang="fi-FI" sz="2000" dirty="0" err="1">
                <a:solidFill>
                  <a:srgbClr val="FF0000"/>
                </a:solidFill>
              </a:rPr>
              <a:t>ecological</a:t>
            </a:r>
            <a:r>
              <a:rPr lang="fi-FI" sz="2000" dirty="0">
                <a:solidFill>
                  <a:srgbClr val="FF0000"/>
                </a:solidFill>
              </a:rPr>
              <a:t> and </a:t>
            </a:r>
            <a:r>
              <a:rPr lang="fi-FI" sz="2000" dirty="0" err="1">
                <a:solidFill>
                  <a:srgbClr val="FF0000"/>
                </a:solidFill>
              </a:rPr>
              <a:t>ethical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have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intertwined</a:t>
            </a:r>
            <a:r>
              <a:rPr lang="fi-FI" sz="2000" dirty="0">
                <a:solidFill>
                  <a:srgbClr val="FF0000"/>
                </a:solidFill>
              </a:rPr>
              <a:t>? </a:t>
            </a:r>
            <a:r>
              <a:rPr lang="fi-FI" sz="2000" dirty="0" err="1">
                <a:solidFill>
                  <a:srgbClr val="FF0000"/>
                </a:solidFill>
              </a:rPr>
              <a:t>Please</a:t>
            </a:r>
            <a:r>
              <a:rPr lang="fi-FI" sz="2000" dirty="0">
                <a:solidFill>
                  <a:srgbClr val="FF0000"/>
                </a:solidFill>
              </a:rPr>
              <a:t>, </a:t>
            </a:r>
            <a:r>
              <a:rPr lang="fi-FI" sz="2000" dirty="0" err="1">
                <a:solidFill>
                  <a:srgbClr val="FF0000"/>
                </a:solidFill>
              </a:rPr>
              <a:t>explain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how</a:t>
            </a:r>
            <a:r>
              <a:rPr lang="fi-FI" sz="2000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fi-FI" sz="2000" dirty="0"/>
          </a:p>
          <a:p>
            <a:pPr algn="l"/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8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2592F53-AA00-904D-B11F-2685854AD872}"/>
              </a:ext>
            </a:extLst>
          </p:cNvPr>
          <p:cNvSpPr txBox="1"/>
          <p:nvPr/>
        </p:nvSpPr>
        <p:spPr>
          <a:xfrm>
            <a:off x="611560" y="54868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 err="1">
                <a:latin typeface="+mn-lt"/>
              </a:rPr>
              <a:t>Assignment</a:t>
            </a:r>
            <a:r>
              <a:rPr lang="fi-FI" sz="2000" b="1" dirty="0">
                <a:latin typeface="+mn-lt"/>
              </a:rPr>
              <a:t> 2 for </a:t>
            </a:r>
            <a:r>
              <a:rPr lang="fi-FI" sz="2000" b="1" dirty="0" err="1">
                <a:latin typeface="+mn-lt"/>
              </a:rPr>
              <a:t>the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group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work</a:t>
            </a:r>
            <a:endParaRPr lang="fi-FI" sz="2000" b="1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r>
              <a:rPr lang="fi-FI" sz="2000" dirty="0">
                <a:latin typeface="+mn-lt"/>
              </a:rPr>
              <a:t>It is </a:t>
            </a:r>
            <a:r>
              <a:rPr lang="fi-FI" sz="2000" dirty="0" err="1">
                <a:latin typeface="+mn-lt"/>
              </a:rPr>
              <a:t>crucial</a:t>
            </a:r>
            <a:r>
              <a:rPr lang="fi-FI" sz="2000" dirty="0">
                <a:latin typeface="+mn-lt"/>
              </a:rPr>
              <a:t> to </a:t>
            </a:r>
            <a:r>
              <a:rPr lang="fi-FI" sz="2000" dirty="0" err="1">
                <a:latin typeface="+mn-lt"/>
              </a:rPr>
              <a:t>understand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not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only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the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concrete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materiality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but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also</a:t>
            </a:r>
            <a:r>
              <a:rPr lang="fi-FI" sz="2000" dirty="0">
                <a:latin typeface="+mn-lt"/>
              </a:rPr>
              <a:t> </a:t>
            </a:r>
            <a:r>
              <a:rPr lang="fi-FI" sz="2000" u="sng" dirty="0" err="1">
                <a:latin typeface="+mn-lt"/>
              </a:rPr>
              <a:t>the</a:t>
            </a:r>
            <a:r>
              <a:rPr lang="fi-FI" sz="2000" u="sng" dirty="0">
                <a:latin typeface="+mn-lt"/>
              </a:rPr>
              <a:t> </a:t>
            </a:r>
            <a:r>
              <a:rPr lang="fi-FI" sz="2000" u="sng" dirty="0" err="1">
                <a:latin typeface="+mn-lt"/>
              </a:rPr>
              <a:t>mental</a:t>
            </a:r>
            <a:r>
              <a:rPr lang="fi-FI" sz="2000" u="sng" dirty="0">
                <a:latin typeface="+mn-lt"/>
              </a:rPr>
              <a:t> </a:t>
            </a:r>
            <a:r>
              <a:rPr lang="fi-FI" sz="2000" u="sng" dirty="0" err="1">
                <a:latin typeface="+mn-lt"/>
              </a:rPr>
              <a:t>images</a:t>
            </a:r>
            <a:r>
              <a:rPr lang="fi-FI" sz="2000" u="sng" dirty="0">
                <a:latin typeface="+mn-lt"/>
              </a:rPr>
              <a:t> and </a:t>
            </a:r>
            <a:r>
              <a:rPr lang="fi-FI" sz="2000" u="sng" dirty="0" err="1">
                <a:latin typeface="+mn-lt"/>
              </a:rPr>
              <a:t>the</a:t>
            </a:r>
            <a:r>
              <a:rPr lang="fi-FI" sz="2000" u="sng" dirty="0">
                <a:latin typeface="+mn-lt"/>
              </a:rPr>
              <a:t> </a:t>
            </a:r>
            <a:r>
              <a:rPr lang="fi-FI" sz="2000" u="sng" dirty="0" err="1">
                <a:latin typeface="+mn-lt"/>
              </a:rPr>
              <a:t>cultural</a:t>
            </a:r>
            <a:r>
              <a:rPr lang="fi-FI" sz="2000" u="sng" dirty="0">
                <a:latin typeface="+mn-lt"/>
              </a:rPr>
              <a:t> and </a:t>
            </a:r>
            <a:r>
              <a:rPr lang="fi-FI" sz="2000" u="sng" dirty="0" err="1">
                <a:latin typeface="+mn-lt"/>
              </a:rPr>
              <a:t>social</a:t>
            </a:r>
            <a:r>
              <a:rPr lang="fi-FI" sz="2000" u="sng" dirty="0">
                <a:latin typeface="+mn-lt"/>
              </a:rPr>
              <a:t> </a:t>
            </a:r>
            <a:r>
              <a:rPr lang="fi-FI" sz="2000" u="sng" dirty="0" err="1">
                <a:latin typeface="+mn-lt"/>
              </a:rPr>
              <a:t>materiality</a:t>
            </a:r>
            <a:r>
              <a:rPr lang="fi-FI" sz="2000" u="sng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that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influences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consumption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habits</a:t>
            </a:r>
            <a:r>
              <a:rPr lang="fi-FI" sz="2000" dirty="0">
                <a:latin typeface="+mn-lt"/>
              </a:rPr>
              <a:t>.</a:t>
            </a:r>
          </a:p>
          <a:p>
            <a:pPr algn="l"/>
            <a:endParaRPr lang="fi-FI" sz="2000" dirty="0">
              <a:latin typeface="+mn-lt"/>
            </a:endParaRPr>
          </a:p>
          <a:p>
            <a:pPr algn="l"/>
            <a:r>
              <a:rPr lang="en-US" sz="2000" dirty="0">
                <a:solidFill>
                  <a:srgbClr val="F00000"/>
                </a:solidFill>
                <a:latin typeface="+mn-lt"/>
                <a:cs typeface="Times New Roman"/>
              </a:rPr>
              <a:t>Give us two current examples of the two of your group’s fields where </a:t>
            </a:r>
          </a:p>
          <a:p>
            <a:pPr algn="l"/>
            <a:r>
              <a:rPr lang="en-US" sz="2000" dirty="0">
                <a:solidFill>
                  <a:srgbClr val="F00000"/>
                </a:solidFill>
                <a:latin typeface="+mn-lt"/>
                <a:cs typeface="Times New Roman"/>
              </a:rPr>
              <a:t>the cultural and social content play a key role in consumption and recycling. </a:t>
            </a:r>
            <a:r>
              <a:rPr lang="fi-FI" sz="2000" dirty="0" err="1">
                <a:solidFill>
                  <a:srgbClr val="FF0000"/>
                </a:solidFill>
              </a:rPr>
              <a:t>Sort</a:t>
            </a:r>
            <a:r>
              <a:rPr lang="fi-FI" sz="2000" dirty="0">
                <a:solidFill>
                  <a:srgbClr val="FF0000"/>
                </a:solidFill>
              </a:rPr>
              <a:t> out of </a:t>
            </a:r>
            <a:r>
              <a:rPr lang="fi-FI" sz="2000" dirty="0" err="1">
                <a:solidFill>
                  <a:srgbClr val="FF0000"/>
                </a:solidFill>
              </a:rPr>
              <a:t>your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examples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the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/>
              </a:rPr>
              <a:t>cultural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and social material.</a:t>
            </a:r>
            <a:endParaRPr lang="en-US" sz="2000" dirty="0">
              <a:solidFill>
                <a:srgbClr val="F00000"/>
              </a:solidFill>
              <a:latin typeface="+mn-lt"/>
              <a:cs typeface="Times New Roman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045B69D-F776-7847-B48F-E99587139F45}"/>
              </a:ext>
            </a:extLst>
          </p:cNvPr>
          <p:cNvSpPr txBox="1"/>
          <p:nvPr/>
        </p:nvSpPr>
        <p:spPr>
          <a:xfrm>
            <a:off x="539552" y="548680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 err="1">
                <a:latin typeface="+mn-lt"/>
              </a:rPr>
              <a:t>Assignment</a:t>
            </a:r>
            <a:r>
              <a:rPr lang="fi-FI" sz="2000" b="1" dirty="0">
                <a:latin typeface="+mn-lt"/>
              </a:rPr>
              <a:t> 3 for </a:t>
            </a:r>
            <a:r>
              <a:rPr lang="fi-FI" sz="2000" b="1" dirty="0" err="1">
                <a:latin typeface="+mn-lt"/>
              </a:rPr>
              <a:t>the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group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work</a:t>
            </a:r>
            <a:endParaRPr lang="fi-FI" sz="2000" b="1" dirty="0">
              <a:latin typeface="+mn-lt"/>
            </a:endParaRPr>
          </a:p>
          <a:p>
            <a:pPr algn="l"/>
            <a:r>
              <a:rPr lang="fi-FI" sz="2000" dirty="0">
                <a:latin typeface="+mn-lt"/>
              </a:rPr>
              <a:t> </a:t>
            </a: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The importance of the cultural dimension has strengthened in ecological thinking (Soini &amp; </a:t>
            </a:r>
            <a:r>
              <a:rPr lang="en-US" sz="2000" dirty="0" err="1">
                <a:cs typeface="Times New Roman" panose="02020603050405020304" pitchFamily="18" charset="0"/>
              </a:rPr>
              <a:t>Dessein</a:t>
            </a:r>
            <a:r>
              <a:rPr lang="en-US" sz="2000" dirty="0">
                <a:cs typeface="Times New Roman" panose="02020603050405020304" pitchFamily="18" charset="0"/>
              </a:rPr>
              <a:t> 2016). </a:t>
            </a:r>
            <a:r>
              <a:rPr lang="fi-FI" sz="2000" dirty="0" err="1">
                <a:latin typeface="+mn-lt"/>
                <a:cs typeface="Times New Roman" panose="02020603050405020304" pitchFamily="18" charset="0"/>
              </a:rPr>
              <a:t>T</a:t>
            </a:r>
            <a:r>
              <a:rPr lang="fi-FI" sz="2000" dirty="0" err="1">
                <a:latin typeface="+mn-lt"/>
              </a:rPr>
              <a:t>he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framework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presented</a:t>
            </a:r>
            <a:r>
              <a:rPr lang="fi-FI" sz="2000" dirty="0">
                <a:latin typeface="+mn-lt"/>
              </a:rPr>
              <a:t> in </a:t>
            </a:r>
            <a:r>
              <a:rPr lang="fi-FI" sz="2000" dirty="0" err="1">
                <a:latin typeface="+mn-lt"/>
              </a:rPr>
              <a:t>this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article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shows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remarkable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differences</a:t>
            </a:r>
            <a:r>
              <a:rPr lang="fi-FI" sz="2000" dirty="0">
                <a:latin typeface="+mn-lt"/>
              </a:rPr>
              <a:t> in </a:t>
            </a:r>
            <a:r>
              <a:rPr lang="fi-FI" sz="2000" dirty="0" err="1">
                <a:latin typeface="+mn-lt"/>
              </a:rPr>
              <a:t>the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way</a:t>
            </a:r>
            <a:r>
              <a:rPr lang="fi-FI" sz="2000" dirty="0">
                <a:latin typeface="+mn-lt"/>
              </a:rPr>
              <a:t> culture </a:t>
            </a:r>
            <a:r>
              <a:rPr lang="fi-FI" sz="2000" dirty="0" err="1">
                <a:latin typeface="+mn-lt"/>
              </a:rPr>
              <a:t>can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be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understood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within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the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context</a:t>
            </a:r>
            <a:r>
              <a:rPr lang="fi-FI" sz="2000" dirty="0">
                <a:latin typeface="+mn-lt"/>
              </a:rPr>
              <a:t> of </a:t>
            </a:r>
            <a:r>
              <a:rPr lang="fi-FI" sz="2000" dirty="0" err="1">
                <a:latin typeface="+mn-lt"/>
              </a:rPr>
              <a:t>sustainability</a:t>
            </a:r>
            <a:r>
              <a:rPr lang="fi-FI" sz="2000" dirty="0">
                <a:latin typeface="+mn-lt"/>
              </a:rPr>
              <a:t>:</a:t>
            </a:r>
          </a:p>
          <a:p>
            <a:pPr algn="l"/>
            <a:endParaRPr lang="fi-FI" sz="2000" dirty="0">
              <a:latin typeface="+mn-lt"/>
            </a:endParaRPr>
          </a:p>
          <a:p>
            <a:pPr marL="457200" indent="-457200" algn="l">
              <a:buAutoNum type="arabicParenR"/>
            </a:pPr>
            <a:r>
              <a:rPr lang="fi-FI" sz="2000" dirty="0">
                <a:latin typeface="+mn-lt"/>
              </a:rPr>
              <a:t>Culture in </a:t>
            </a:r>
            <a:r>
              <a:rPr lang="fi-FI" sz="2000" dirty="0" err="1">
                <a:latin typeface="+mn-lt"/>
              </a:rPr>
              <a:t>Sustainability</a:t>
            </a:r>
            <a:r>
              <a:rPr lang="fi-FI" sz="2000" dirty="0">
                <a:latin typeface="+mn-lt"/>
              </a:rPr>
              <a:t>: Culture as capital</a:t>
            </a:r>
          </a:p>
          <a:p>
            <a:pPr marL="457200" indent="-457200" algn="l">
              <a:buAutoNum type="arabicParenR"/>
            </a:pPr>
            <a:r>
              <a:rPr lang="fi-FI" sz="2000" dirty="0">
                <a:latin typeface="+mn-lt"/>
              </a:rPr>
              <a:t>Culture for </a:t>
            </a:r>
            <a:r>
              <a:rPr lang="fi-FI" sz="2000" dirty="0" err="1">
                <a:latin typeface="+mn-lt"/>
              </a:rPr>
              <a:t>Sustainability</a:t>
            </a:r>
            <a:r>
              <a:rPr lang="fi-FI" sz="2000" dirty="0">
                <a:latin typeface="+mn-lt"/>
              </a:rPr>
              <a:t>: Culture as a </a:t>
            </a:r>
            <a:r>
              <a:rPr lang="fi-FI" sz="2000" dirty="0" err="1">
                <a:latin typeface="+mn-lt"/>
              </a:rPr>
              <a:t>way</a:t>
            </a:r>
            <a:r>
              <a:rPr lang="fi-FI" sz="2000" dirty="0">
                <a:latin typeface="+mn-lt"/>
              </a:rPr>
              <a:t> of life</a:t>
            </a:r>
          </a:p>
          <a:p>
            <a:pPr marL="457200" indent="-457200" algn="l">
              <a:buAutoNum type="arabicParenR"/>
            </a:pPr>
            <a:r>
              <a:rPr lang="fi-FI" sz="2000" dirty="0">
                <a:latin typeface="+mn-lt"/>
              </a:rPr>
              <a:t>Culture as </a:t>
            </a:r>
            <a:r>
              <a:rPr lang="fi-FI" sz="2000" dirty="0" err="1">
                <a:latin typeface="+mn-lt"/>
              </a:rPr>
              <a:t>Sustainability</a:t>
            </a:r>
            <a:r>
              <a:rPr lang="fi-FI" sz="2000" dirty="0">
                <a:latin typeface="+mn-lt"/>
              </a:rPr>
              <a:t>: Culture as </a:t>
            </a:r>
            <a:r>
              <a:rPr lang="fi-FI" sz="2000" dirty="0" err="1">
                <a:latin typeface="+mn-lt"/>
              </a:rPr>
              <a:t>semiosis</a:t>
            </a:r>
            <a:r>
              <a:rPr lang="fi-FI" sz="2000" dirty="0">
                <a:latin typeface="+mn-lt"/>
              </a:rPr>
              <a:t> (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process</a:t>
            </a:r>
            <a:r>
              <a:rPr lang="fi-FI" sz="2000" dirty="0"/>
              <a:t> of </a:t>
            </a:r>
            <a:r>
              <a:rPr lang="fi-FI" sz="2000" dirty="0" err="1"/>
              <a:t>signification</a:t>
            </a:r>
            <a:r>
              <a:rPr lang="fi-FI" sz="2000" dirty="0"/>
              <a:t>)</a:t>
            </a:r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r>
              <a:rPr lang="fi-FI" sz="2000" dirty="0" err="1">
                <a:solidFill>
                  <a:srgbClr val="FF0000"/>
                </a:solidFill>
                <a:latin typeface="+mn-lt"/>
              </a:rPr>
              <a:t>Pick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one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long-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lived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product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service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or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artwork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which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has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evolved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into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several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time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periods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Specify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sustainable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stages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product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service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or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artwork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(1, 2 and 3). </a:t>
            </a: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  <a:p>
            <a:pPr algn="l"/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045B69D-F776-7847-B48F-E99587139F45}"/>
              </a:ext>
            </a:extLst>
          </p:cNvPr>
          <p:cNvSpPr txBox="1"/>
          <p:nvPr/>
        </p:nvSpPr>
        <p:spPr>
          <a:xfrm>
            <a:off x="467544" y="548680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 err="1">
                <a:latin typeface="+mn-lt"/>
              </a:rPr>
              <a:t>Assignment</a:t>
            </a:r>
            <a:r>
              <a:rPr lang="fi-FI" sz="2000" b="1" dirty="0">
                <a:latin typeface="+mn-lt"/>
              </a:rPr>
              <a:t> 4 for </a:t>
            </a:r>
            <a:r>
              <a:rPr lang="fi-FI" sz="2000" b="1" dirty="0" err="1">
                <a:latin typeface="+mn-lt"/>
              </a:rPr>
              <a:t>the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group</a:t>
            </a:r>
            <a:r>
              <a:rPr lang="fi-FI" sz="2000" b="1" dirty="0">
                <a:latin typeface="+mn-lt"/>
              </a:rPr>
              <a:t> </a:t>
            </a:r>
            <a:r>
              <a:rPr lang="fi-FI" sz="2000" b="1" dirty="0" err="1">
                <a:latin typeface="+mn-lt"/>
              </a:rPr>
              <a:t>work</a:t>
            </a:r>
            <a:endParaRPr lang="fi-FI" sz="2000" b="1" dirty="0">
              <a:latin typeface="+mn-lt"/>
            </a:endParaRPr>
          </a:p>
          <a:p>
            <a:pPr algn="l"/>
            <a:endParaRPr lang="fi-FI" sz="2000" b="1" dirty="0">
              <a:latin typeface="+mn-lt"/>
            </a:endParaRPr>
          </a:p>
          <a:p>
            <a:pPr algn="l"/>
            <a:r>
              <a:rPr lang="fi-FI" sz="2000" dirty="0" err="1">
                <a:latin typeface="+mn-lt"/>
              </a:rPr>
              <a:t>Pick</a:t>
            </a:r>
            <a:r>
              <a:rPr lang="fi-FI" sz="2000" dirty="0">
                <a:latin typeface="+mn-lt"/>
              </a:rPr>
              <a:t> an </a:t>
            </a:r>
            <a:r>
              <a:rPr lang="fi-FI" sz="2000" dirty="0" err="1">
                <a:latin typeface="+mn-lt"/>
              </a:rPr>
              <a:t>example</a:t>
            </a:r>
            <a:r>
              <a:rPr lang="fi-FI" sz="2000" dirty="0">
                <a:latin typeface="+mn-lt"/>
              </a:rPr>
              <a:t> of an </a:t>
            </a:r>
            <a:r>
              <a:rPr lang="fi-FI" sz="2000" dirty="0" err="1">
                <a:latin typeface="+mn-lt"/>
              </a:rPr>
              <a:t>artwork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or</a:t>
            </a:r>
            <a:r>
              <a:rPr lang="fi-FI" sz="2000" dirty="0">
                <a:latin typeface="+mn-lt"/>
              </a:rPr>
              <a:t> design and </a:t>
            </a:r>
            <a:r>
              <a:rPr lang="fi-FI" sz="2000" dirty="0" err="1">
                <a:latin typeface="+mn-lt"/>
              </a:rPr>
              <a:t>its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making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process</a:t>
            </a:r>
            <a:r>
              <a:rPr lang="fi-FI" sz="2000" dirty="0">
                <a:latin typeface="+mn-lt"/>
              </a:rPr>
              <a:t>, for </a:t>
            </a:r>
            <a:r>
              <a:rPr lang="fi-FI" sz="2000" dirty="0" err="1">
                <a:latin typeface="+mn-lt"/>
              </a:rPr>
              <a:t>example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Mäkikoskela’s</a:t>
            </a:r>
            <a:r>
              <a:rPr lang="fi-FI" sz="2000" dirty="0">
                <a:latin typeface="+mn-lt"/>
              </a:rPr>
              <a:t> </a:t>
            </a:r>
            <a:r>
              <a:rPr lang="fi-FI" sz="2000" i="1" dirty="0" err="1">
                <a:latin typeface="+mn-lt"/>
              </a:rPr>
              <a:t>From</a:t>
            </a:r>
            <a:r>
              <a:rPr lang="fi-FI" sz="2000" i="1" dirty="0">
                <a:latin typeface="+mn-lt"/>
              </a:rPr>
              <a:t> </a:t>
            </a:r>
            <a:r>
              <a:rPr lang="fi-FI" sz="2000" i="1" dirty="0" err="1">
                <a:latin typeface="+mn-lt"/>
              </a:rPr>
              <a:t>Hand</a:t>
            </a:r>
            <a:r>
              <a:rPr lang="fi-FI" sz="2000" i="1" dirty="0">
                <a:latin typeface="+mn-lt"/>
              </a:rPr>
              <a:t> to </a:t>
            </a:r>
            <a:r>
              <a:rPr lang="fi-FI" sz="2000" i="1" dirty="0" err="1">
                <a:latin typeface="+mn-lt"/>
              </a:rPr>
              <a:t>Mouth</a:t>
            </a:r>
            <a:r>
              <a:rPr lang="fi-FI" sz="2000" i="1" dirty="0">
                <a:latin typeface="+mn-lt"/>
              </a:rPr>
              <a:t> </a:t>
            </a:r>
            <a:r>
              <a:rPr lang="fi-FI" sz="2000" dirty="0">
                <a:latin typeface="+mn-lt"/>
              </a:rPr>
              <a:t>(</a:t>
            </a:r>
            <a:r>
              <a:rPr lang="fi-FI" sz="2000" dirty="0" err="1">
                <a:latin typeface="+mn-lt"/>
              </a:rPr>
              <a:t>article</a:t>
            </a:r>
            <a:r>
              <a:rPr lang="fi-FI" sz="2000" dirty="0">
                <a:latin typeface="+mn-lt"/>
              </a:rPr>
              <a:t>) </a:t>
            </a:r>
            <a:r>
              <a:rPr lang="fi-FI" sz="2000" dirty="0" err="1">
                <a:latin typeface="+mn-lt"/>
              </a:rPr>
              <a:t>or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one</a:t>
            </a:r>
            <a:r>
              <a:rPr lang="fi-FI" sz="2000" dirty="0">
                <a:latin typeface="+mn-lt"/>
              </a:rPr>
              <a:t> of </a:t>
            </a:r>
            <a:r>
              <a:rPr lang="fi-FI" sz="2000" dirty="0" err="1">
                <a:latin typeface="+mn-lt"/>
              </a:rPr>
              <a:t>the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group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member’s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artwork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or</a:t>
            </a:r>
            <a:r>
              <a:rPr lang="fi-FI" sz="2000" dirty="0">
                <a:latin typeface="+mn-lt"/>
              </a:rPr>
              <a:t> design and </a:t>
            </a:r>
            <a:r>
              <a:rPr lang="fi-FI" sz="2000" dirty="0" err="1">
                <a:latin typeface="+mn-lt"/>
              </a:rPr>
              <a:t>its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making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process</a:t>
            </a:r>
            <a:r>
              <a:rPr lang="fi-FI" sz="2000" dirty="0">
                <a:latin typeface="+mn-lt"/>
              </a:rPr>
              <a:t>. </a:t>
            </a:r>
          </a:p>
          <a:p>
            <a:pPr algn="l"/>
            <a:endParaRPr lang="fi-FI" sz="2000" b="1" dirty="0">
              <a:latin typeface="+mn-lt"/>
            </a:endParaRPr>
          </a:p>
          <a:p>
            <a:pPr algn="l"/>
            <a:r>
              <a:rPr lang="fi-FI" sz="2000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present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two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points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process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where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cyclicality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or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circularity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thinking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imagining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or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making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+mn-lt"/>
              </a:rPr>
              <a:t>occurs</a:t>
            </a:r>
            <a:r>
              <a:rPr lang="fi-FI" sz="2000" dirty="0">
                <a:solidFill>
                  <a:srgbClr val="FF0000"/>
                </a:solidFill>
                <a:latin typeface="+mn-lt"/>
              </a:rPr>
              <a:t>.  </a:t>
            </a:r>
          </a:p>
          <a:p>
            <a:pPr algn="l"/>
            <a:endParaRPr lang="fi-FI" b="1" dirty="0">
              <a:solidFill>
                <a:srgbClr val="FF0000"/>
              </a:solidFill>
            </a:endParaRPr>
          </a:p>
          <a:p>
            <a:pPr algn="l"/>
            <a:r>
              <a:rPr lang="fi-FI" dirty="0"/>
              <a:t> </a:t>
            </a:r>
          </a:p>
          <a:p>
            <a:pPr algn="l"/>
            <a:endParaRPr lang="fi-FI" dirty="0"/>
          </a:p>
          <a:p>
            <a:pPr algn="l"/>
            <a:endParaRPr lang="fi-FI" b="1" dirty="0"/>
          </a:p>
          <a:p>
            <a:pPr algn="l"/>
            <a:endParaRPr lang="fi-FI" b="1" dirty="0"/>
          </a:p>
          <a:p>
            <a:pPr algn="l"/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5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90FA0-724A-874E-84D7-47B330D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</a:t>
            </a:r>
            <a:r>
              <a:rPr lang="fi-FI" dirty="0" err="1"/>
              <a:t>diary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34B4B-79A7-4043-A39C-75E3E9A1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196752"/>
            <a:ext cx="798512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a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(for </a:t>
            </a:r>
            <a:r>
              <a:rPr lang="fi-FI" dirty="0" err="1"/>
              <a:t>example</a:t>
            </a:r>
            <a:r>
              <a:rPr lang="fi-FI" dirty="0"/>
              <a:t>,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as a portfolio),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discuss</a:t>
            </a:r>
            <a:r>
              <a:rPr lang="fi-FI" dirty="0"/>
              <a:t> and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raised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,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point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view</a:t>
            </a:r>
            <a:r>
              <a:rPr lang="fi-FI" dirty="0">
                <a:solidFill>
                  <a:srgbClr val="FF0000"/>
                </a:solidFill>
              </a:rPr>
              <a:t> of </a:t>
            </a:r>
            <a:r>
              <a:rPr lang="fi-FI" dirty="0" err="1">
                <a:solidFill>
                  <a:srgbClr val="FF0000"/>
                </a:solidFill>
              </a:rPr>
              <a:t>their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own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field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and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r>
              <a:rPr lang="fi-FI" dirty="0"/>
              <a:t> of </a:t>
            </a:r>
            <a:r>
              <a:rPr lang="fi-FI" dirty="0" err="1"/>
              <a:t>artistic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, and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assignments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handed</a:t>
            </a:r>
            <a:r>
              <a:rPr lang="fi-FI" dirty="0"/>
              <a:t> in to </a:t>
            </a:r>
            <a:r>
              <a:rPr lang="fi-FI" dirty="0" err="1"/>
              <a:t>pass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3.</a:t>
            </a:r>
          </a:p>
          <a:p>
            <a:pPr marL="0" indent="0">
              <a:buNone/>
            </a:pPr>
            <a:r>
              <a:rPr lang="fi-FI" dirty="0" err="1"/>
              <a:t>Describe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group’s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diary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5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Chem_Tech">
  <a:themeElements>
    <a:clrScheme name="aalto_Chem_Tech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Chem_Tec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alto_Chem_Tech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aalto_Chem_Tech.pot</Template>
  <TotalTime>21862</TotalTime>
  <Words>375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Georgia</vt:lpstr>
      <vt:lpstr>Times New Roman</vt:lpstr>
      <vt:lpstr>aalto_Chem_Tech</vt:lpstr>
      <vt:lpstr>white_title</vt:lpstr>
      <vt:lpstr>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diary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</dc:creator>
  <cp:lastModifiedBy>Czech Johanna</cp:lastModifiedBy>
  <cp:revision>225</cp:revision>
  <dcterms:created xsi:type="dcterms:W3CDTF">2011-01-05T10:14:13Z</dcterms:created>
  <dcterms:modified xsi:type="dcterms:W3CDTF">2019-04-24T14:36:05Z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