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</p:sldMasterIdLst>
  <p:notesMasterIdLst>
    <p:notesMasterId r:id="rId31"/>
  </p:notesMasterIdLst>
  <p:handoutMasterIdLst>
    <p:handoutMasterId r:id="rId32"/>
  </p:handoutMasterIdLst>
  <p:sldIdLst>
    <p:sldId id="384" r:id="rId4"/>
    <p:sldId id="373" r:id="rId5"/>
    <p:sldId id="307" r:id="rId6"/>
    <p:sldId id="372" r:id="rId7"/>
    <p:sldId id="369" r:id="rId8"/>
    <p:sldId id="368" r:id="rId9"/>
    <p:sldId id="299" r:id="rId10"/>
    <p:sldId id="301" r:id="rId11"/>
    <p:sldId id="340" r:id="rId12"/>
    <p:sldId id="356" r:id="rId13"/>
    <p:sldId id="357" r:id="rId14"/>
    <p:sldId id="365" r:id="rId15"/>
    <p:sldId id="380" r:id="rId16"/>
    <p:sldId id="379" r:id="rId17"/>
    <p:sldId id="381" r:id="rId18"/>
    <p:sldId id="366" r:id="rId19"/>
    <p:sldId id="382" r:id="rId20"/>
    <p:sldId id="264" r:id="rId21"/>
    <p:sldId id="290" r:id="rId22"/>
    <p:sldId id="383" r:id="rId23"/>
    <p:sldId id="374" r:id="rId24"/>
    <p:sldId id="375" r:id="rId25"/>
    <p:sldId id="376" r:id="rId26"/>
    <p:sldId id="377" r:id="rId27"/>
    <p:sldId id="378" r:id="rId28"/>
    <p:sldId id="314" r:id="rId29"/>
    <p:sldId id="385" r:id="rId30"/>
  </p:sldIdLst>
  <p:sldSz cx="9144000" cy="6858000" type="screen4x3"/>
  <p:notesSz cx="6858000" cy="9144000"/>
  <p:defaultTextStyle>
    <a:defPPr>
      <a:defRPr lang="fi-FI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00"/>
    <a:srgbClr val="210043"/>
    <a:srgbClr val="009B3A"/>
    <a:srgbClr val="ED2939"/>
    <a:srgbClr val="0065BD"/>
    <a:srgbClr val="898989"/>
    <a:srgbClr val="928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/>
    <p:restoredTop sz="94715"/>
  </p:normalViewPr>
  <p:slideViewPr>
    <p:cSldViewPr>
      <p:cViewPr varScale="1">
        <p:scale>
          <a:sx n="97" d="100"/>
          <a:sy n="97" d="100"/>
        </p:scale>
        <p:origin x="5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ED9602-9ED0-154D-92D4-4AF76DE93C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90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i-FI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967644F-B636-DD41-A3FD-E24241519550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56191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2248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13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916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6319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8318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art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7520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644F-B636-DD41-A3FD-E24241519550}" type="slidenum">
              <a:rPr lang="fi-FI" smtClean="0"/>
              <a:pPr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819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406400" y="1712914"/>
            <a:ext cx="8324850" cy="3919537"/>
          </a:xfrm>
          <a:prstGeom prst="rect">
            <a:avLst/>
          </a:prstGeom>
          <a:solidFill>
            <a:srgbClr val="ED29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502" y="1770063"/>
            <a:ext cx="7769225" cy="1331912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Click to edit Master title style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2" y="3141665"/>
            <a:ext cx="6283325" cy="23399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Georgia" charset="0"/>
              </a:defRPr>
            </a:lvl1pPr>
          </a:lstStyle>
          <a:p>
            <a:pPr lvl="0"/>
            <a:r>
              <a:rPr lang="fi-FI" noProof="0"/>
              <a:t>Click to edit Master subtitle style</a:t>
            </a:r>
            <a:endParaRPr lang="en-US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860675" y="5959476"/>
            <a:ext cx="2025650" cy="176213"/>
          </a:xfrm>
        </p:spPr>
        <p:txBody>
          <a:bodyPr/>
          <a:lstStyle>
            <a:lvl1pPr>
              <a:defRPr sz="1200">
                <a:solidFill>
                  <a:srgbClr val="928B81"/>
                </a:solidFill>
              </a:defRPr>
            </a:lvl1pPr>
          </a:lstStyle>
          <a:p>
            <a:fld id="{E3AC4BD4-D4F4-3242-98BB-25C48A4A0524}" type="datetime1">
              <a:rPr lang="en-US"/>
              <a:pPr/>
              <a:t>4/17/19</a:t>
            </a:fld>
            <a:endParaRPr lang="en-US"/>
          </a:p>
        </p:txBody>
      </p:sp>
      <p:pic>
        <p:nvPicPr>
          <p:cNvPr id="3092" name="Picture 20" descr="Aalto_EN_Chem-Tech_21_RGB_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7" y="0"/>
            <a:ext cx="1789113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C1113C-FB61-AE43-8117-384C34E435DC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9AEF5-61E7-FD4F-934C-AFF92AF007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27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1140" y="488952"/>
            <a:ext cx="1995487" cy="52292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488952"/>
            <a:ext cx="5837238" cy="52292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65F22-70D2-F04B-9110-F6B2360E7BDB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235CA-E6F1-A94E-A321-BD84599EB5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34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71502" y="1770063"/>
            <a:ext cx="7769225" cy="1331912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71502" y="3141665"/>
            <a:ext cx="6283325" cy="23399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ED2939"/>
                </a:solidFill>
                <a:latin typeface="Georgia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2860675" y="5959476"/>
            <a:ext cx="2025650" cy="176213"/>
          </a:xfrm>
        </p:spPr>
        <p:txBody>
          <a:bodyPr/>
          <a:lstStyle>
            <a:lvl1pPr>
              <a:defRPr sz="1200">
                <a:solidFill>
                  <a:srgbClr val="928B81"/>
                </a:solidFill>
              </a:defRPr>
            </a:lvl1pPr>
          </a:lstStyle>
          <a:p>
            <a:fld id="{C7D3E45E-D723-6249-8A30-6B30739DA3EA}" type="datetime1">
              <a:rPr lang="en-US"/>
              <a:pPr/>
              <a:t>4/17/19</a:t>
            </a:fld>
            <a:endParaRPr lang="en-US"/>
          </a:p>
        </p:txBody>
      </p:sp>
      <p:pic>
        <p:nvPicPr>
          <p:cNvPr id="5136" name="Picture 16" descr="Aalto_EN_Chem-Tech_21_RGB_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7" y="0"/>
            <a:ext cx="1789113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147FDE-D7C8-E447-A5DE-2F803927A26F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156EE-1FEC-314A-8340-F9B5338325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7CC5CC-1AFC-4D46-BAE1-6F8EA4A4EBDD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D7C0B-22DE-BF4D-B88C-6437CA615C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7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2" y="1582739"/>
            <a:ext cx="3916363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582739"/>
            <a:ext cx="3916362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7E3C8F-7299-D542-8CBE-693ADCA366F9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801DC-0C08-8A4F-B2C2-C11463B153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20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EC2728-FFB5-7A48-AF1F-9B3576DB0617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29D38-BCF5-5549-B8B7-2E9642D461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92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38F5FC-4EA9-5544-B63E-0E5F1B3E5F5A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8A393-3035-204C-A09D-D947659891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89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1655F5-8EDC-2F47-911E-FCB60A0F93A1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7A6C5-CE04-194B-9E1B-F58CF60877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5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81BE1D-3791-8C46-8033-FEB0ECA3ED58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EB9A7-155C-1A4E-8738-82DEF4EBFA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29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5829B-9D57-A44B-8721-CA617F349B73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E0AAD-3281-0E4D-8516-656558BC6B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74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4DC9A5-4090-3347-83F2-5CC78E48C86F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58A29-066A-A245-BF31-5EA05A0408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83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2A169D-70E0-7E48-BB5E-F7E2C3320496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0F4E16-FF23-0841-BF99-3D6D60A525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47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1140" y="488952"/>
            <a:ext cx="1995487" cy="52292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488952"/>
            <a:ext cx="5837238" cy="52292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39C609-529D-2540-AFC7-BC66F3745AF6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1D1CA-AD9A-C24A-9CEC-DCBFC2BF15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08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 descr="Aalto_EN_Chem-Tech_13_RGB_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2" y="5811839"/>
            <a:ext cx="2447925" cy="1042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06400" y="406400"/>
            <a:ext cx="8324850" cy="5470525"/>
          </a:xfrm>
          <a:prstGeom prst="rect">
            <a:avLst/>
          </a:prstGeom>
          <a:solidFill>
            <a:srgbClr val="ED29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71502" y="546101"/>
            <a:ext cx="7769225" cy="220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71502" y="2852739"/>
            <a:ext cx="6283325" cy="23399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Georgia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43E1EB8-801B-2943-AE75-DD0DD85AB364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1D7BF2C-B271-4646-B248-F94975A026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2EEF7A-F046-AA45-A082-0BECFF4D2EFB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30A83-49FE-6949-BACB-69EE99EA4F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7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3FEB97-E5E5-A54B-BB7B-125A45007160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BBC36-E4AC-2A47-9715-D72997B237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72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2" y="1582739"/>
            <a:ext cx="3916363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582739"/>
            <a:ext cx="3916362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6CADA2-0F23-AA48-BE16-1DB7FBAB83DA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DD9A4-D069-7441-892B-CDD8E3E821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51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E0047A-E1AC-DD45-B2A1-81BE82D3FB8B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D6D20-07AE-0440-A365-E57501826D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7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D6256B-D226-D048-83E4-BD7642D38C43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4A5FA-7854-4A4C-BA9D-1F017F01DC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0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214A51-AAEF-014F-BA46-315E90E38257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9FA08-072F-BC40-AD5A-C4173D7B00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8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231EA3-F41B-D441-BFAB-B92441CEB912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C6056-BAC6-3548-8B17-1BBD63E176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85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E9661D-8979-F34B-8BB4-8C932B85FE6E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CC654-0BE4-F84A-90A2-0638D0C6BC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51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CB64D5-F88A-F942-9204-2AE7141BF972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7D0E5-631C-4D48-83D4-17B670EC8D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76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9F23F5-6DEC-0A4E-806A-1EFD727178B9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8BFEA-5B1E-564F-946F-8704E356D7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52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1140" y="488952"/>
            <a:ext cx="1995487" cy="52292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488952"/>
            <a:ext cx="5837238" cy="52292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BBF79E-70AA-E84A-8D9F-2C8FAB0D4DE6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19032-DDD1-8246-A9B3-1AD508AF7E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1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2" y="1582739"/>
            <a:ext cx="3916363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582739"/>
            <a:ext cx="3916362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80A924-B18C-4049-95C8-D0637D19955E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056EE-3967-394B-9148-4137F8EF4E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82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E69109-5546-9242-98CD-7AFF040BAF4D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7FA59-4879-3C46-A2F3-324CCC050E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9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18346-C87E-1A41-84E9-D4DFA6A64173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11E77-DD27-734C-AB9A-48C4A28CA9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8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514EAD-4C95-D44D-85C3-41AA1E187859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7A0BF-E338-F540-BFF9-FB83E5625D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5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625E28-EBA4-1A4D-B0FD-AFB6D5F39933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998A8-4C33-1348-AC65-96824ECDD7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6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744E91-46A8-EE4A-A389-E8A802B40D6B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FC12B-54C0-8542-9B7B-8EB5FD62B9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64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Aalto_EN_Chem-Tech_13_RGB_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2" y="5811839"/>
            <a:ext cx="2447925" cy="1042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2" y="488951"/>
            <a:ext cx="79851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2" y="1582739"/>
            <a:ext cx="7985125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272214"/>
            <a:ext cx="1544638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fld id="{75D5989F-C555-8E4F-B2E3-1945A624DDC0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142039"/>
            <a:ext cx="1544638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397626"/>
            <a:ext cx="1544638" cy="12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fld id="{420B9762-FCBE-6146-8CE0-588B92E698F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571502" y="5811839"/>
            <a:ext cx="7985125" cy="65087"/>
          </a:xfrm>
          <a:prstGeom prst="rect">
            <a:avLst/>
          </a:prstGeom>
          <a:solidFill>
            <a:srgbClr val="ED29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3" name="Picture 17" descr="Aalto_EN_Chem-Tech_13_RGB_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2" y="5811839"/>
            <a:ext cx="2447925" cy="1042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2" y="488951"/>
            <a:ext cx="79851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2" y="1582739"/>
            <a:ext cx="7985125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272214"/>
            <a:ext cx="1544638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fld id="{9517B1C0-FEE2-5946-A436-97A7348B74EF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142039"/>
            <a:ext cx="1544638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397626"/>
            <a:ext cx="1544638" cy="12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fld id="{50326F4B-2767-2D4B-9AEF-60EB77003B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571502" y="5811839"/>
            <a:ext cx="7985125" cy="65087"/>
          </a:xfrm>
          <a:prstGeom prst="rect">
            <a:avLst/>
          </a:prstGeom>
          <a:solidFill>
            <a:srgbClr val="ED29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Aalto_EN_Chem-Tech_13_RGB_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2" y="5811839"/>
            <a:ext cx="2447925" cy="1042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2" y="488951"/>
            <a:ext cx="79851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2" y="1582739"/>
            <a:ext cx="7985125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272214"/>
            <a:ext cx="1544638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fld id="{E5BFF92E-2D75-B642-B97F-2BC9AA7FCA91}" type="datetime1">
              <a:rPr lang="en-US"/>
              <a:pPr/>
              <a:t>4/17/19</a:t>
            </a:fld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142039"/>
            <a:ext cx="1544638" cy="1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397626"/>
            <a:ext cx="1544638" cy="12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>
                <a:solidFill>
                  <a:srgbClr val="898989"/>
                </a:solidFill>
              </a:defRPr>
            </a:lvl1pPr>
          </a:lstStyle>
          <a:p>
            <a:fld id="{DE6A4C4A-2ECF-A941-9394-FC0C1C04C7A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71502" y="5811839"/>
            <a:ext cx="7985125" cy="65087"/>
          </a:xfrm>
          <a:prstGeom prst="rect">
            <a:avLst/>
          </a:prstGeom>
          <a:solidFill>
            <a:srgbClr val="ED293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ED2939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iikka.i.makikoskela@aalto.fi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elisa.dametto@aalto.f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aalto.fi/pages/viewpage.action?pageId=145123907" TargetMode="External"/><Relationship Id="rId2" Type="http://schemas.openxmlformats.org/officeDocument/2006/relationships/hyperlink" Target="https://www.mdpi.com/2071-1050/8/2/16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D4DB515-0B80-914F-BB4E-87C015F6E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76672"/>
            <a:ext cx="4392488" cy="439248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1F650C5E-3AFE-5844-B699-02B1D045EDE5}"/>
              </a:ext>
            </a:extLst>
          </p:cNvPr>
          <p:cNvSpPr txBox="1"/>
          <p:nvPr/>
        </p:nvSpPr>
        <p:spPr>
          <a:xfrm>
            <a:off x="539552" y="5085184"/>
            <a:ext cx="30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dirty="0">
                <a:hlinkClick r:id="rId3"/>
              </a:rPr>
              <a:t>riikka.i.makikoskela@aalto.fi</a:t>
            </a:r>
            <a:endParaRPr lang="fi-FI" dirty="0"/>
          </a:p>
          <a:p>
            <a:pPr algn="l"/>
            <a:r>
              <a:rPr lang="fi-FI" dirty="0">
                <a:hlinkClick r:id="rId4"/>
              </a:rPr>
              <a:t>elisa.dametto@aalto.fi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0353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RiikkaMakikoskelaPSnayttely2017_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260649"/>
            <a:ext cx="2808312" cy="2813081"/>
          </a:xfrm>
          <a:prstGeom prst="rect">
            <a:avLst/>
          </a:prstGeom>
        </p:spPr>
      </p:pic>
      <p:pic>
        <p:nvPicPr>
          <p:cNvPr id="3" name="Kuva 2" descr="RiikkaMakikoskelaPSnayttely2017_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260648"/>
            <a:ext cx="2808312" cy="2808312"/>
          </a:xfrm>
          <a:prstGeom prst="rect">
            <a:avLst/>
          </a:prstGeom>
        </p:spPr>
      </p:pic>
      <p:pic>
        <p:nvPicPr>
          <p:cNvPr id="4" name="Kuva 3" descr="IMG_673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3140968"/>
            <a:ext cx="3816424" cy="254428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275F45F-C245-BB48-910C-1D36E44A0D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10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67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3717032"/>
            <a:ext cx="2880320" cy="1920213"/>
          </a:xfrm>
          <a:prstGeom prst="rect">
            <a:avLst/>
          </a:prstGeom>
        </p:spPr>
      </p:pic>
      <p:pic>
        <p:nvPicPr>
          <p:cNvPr id="3" name="Kuva 2" descr="IMG_674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07638" y="932725"/>
            <a:ext cx="3168351" cy="2112233"/>
          </a:xfrm>
          <a:prstGeom prst="rect">
            <a:avLst/>
          </a:prstGeom>
        </p:spPr>
      </p:pic>
      <p:pic>
        <p:nvPicPr>
          <p:cNvPr id="5" name="Kuva 4" descr="MarkkuHeinoPSnayttely201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736" y="404664"/>
            <a:ext cx="2009880" cy="316835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E0D1B91E-F5B4-D349-A388-81A6219D90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07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611560" y="692696"/>
            <a:ext cx="79928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/>
                <a:cs typeface="Times New Roman"/>
              </a:rPr>
              <a:t>Art and design practices promoting sustainable society and circular economy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Circular </a:t>
            </a:r>
            <a:r>
              <a:rPr lang="en-US" sz="2400" dirty="0">
                <a:latin typeface="Times New Roman"/>
                <a:cs typeface="Times New Roman"/>
              </a:rPr>
              <a:t>economy can be seen as a </a:t>
            </a:r>
            <a:r>
              <a:rPr lang="en-US" sz="2400" dirty="0">
                <a:solidFill>
                  <a:srgbClr val="F00000"/>
                </a:solidFill>
                <a:latin typeface="Times New Roman"/>
                <a:cs typeface="Times New Roman"/>
              </a:rPr>
              <a:t>change of consumer culture </a:t>
            </a:r>
            <a:r>
              <a:rPr lang="en-US" sz="2400" dirty="0">
                <a:latin typeface="Times New Roman"/>
                <a:cs typeface="Times New Roman"/>
              </a:rPr>
              <a:t>in society</a:t>
            </a:r>
          </a:p>
          <a:p>
            <a:pPr algn="l"/>
            <a:endParaRPr lang="en-US" sz="2400" dirty="0">
              <a:latin typeface="Times New Roman"/>
              <a:cs typeface="Times New Roman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of the cultural dimension has strengthened in ecological thinking (Soini &amp;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Dessein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2016) </a:t>
            </a:r>
          </a:p>
          <a:p>
            <a:pPr marL="285750" indent="-285750" algn="l">
              <a:buFont typeface="Arial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00000"/>
                </a:solidFill>
                <a:latin typeface="Times New Roman"/>
                <a:cs typeface="Times New Roman"/>
              </a:rPr>
              <a:t>The cultural and social play a key role in consumption and recycling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A5A09B6-089A-BD4E-B04D-81BF6AAFB7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07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611560" y="692696"/>
            <a:ext cx="799288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/>
                <a:cs typeface="Times New Roman"/>
              </a:rPr>
              <a:t>Art and design practices promoting sustainable society and circular economy</a:t>
            </a:r>
          </a:p>
          <a:p>
            <a:pPr algn="l"/>
            <a:endParaRPr lang="en-US" sz="2400" dirty="0">
              <a:latin typeface="Times New Roman"/>
              <a:cs typeface="Times New Roman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In material circulation, besides </a:t>
            </a:r>
            <a:r>
              <a:rPr lang="en-US" sz="2400" dirty="0">
                <a:solidFill>
                  <a:srgbClr val="F00000"/>
                </a:solidFill>
                <a:latin typeface="Times New Roman"/>
                <a:cs typeface="Times New Roman"/>
              </a:rPr>
              <a:t>concrete materiality, mental images </a:t>
            </a:r>
            <a:r>
              <a:rPr lang="en-US" sz="2400" dirty="0">
                <a:solidFill>
                  <a:srgbClr val="F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cultural and social materiality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important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communal, social, and cultural material inexorably influence consumption habits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the consumption culture towards circular economy requires </a:t>
            </a:r>
            <a:r>
              <a:rPr lang="en-US" sz="2400" dirty="0">
                <a:solidFill>
                  <a:srgbClr val="F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 cooperation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Pajunen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2013)</a:t>
            </a:r>
          </a:p>
          <a:p>
            <a:pPr algn="l"/>
            <a:endParaRPr lang="en-US" sz="2000" dirty="0">
              <a:latin typeface="Times New Roman"/>
              <a:cs typeface="Times New Roman"/>
            </a:endParaRPr>
          </a:p>
          <a:p>
            <a:pPr algn="l"/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A5A09B6-089A-BD4E-B04D-81BF6AAFB7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24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539552" y="332658"/>
            <a:ext cx="799288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/>
                <a:cs typeface="Times New Roman"/>
              </a:rPr>
              <a:t>Art and design practices promoting sustainable society and circular economy</a:t>
            </a:r>
          </a:p>
          <a:p>
            <a:pPr algn="l"/>
            <a:endParaRPr lang="en-US" sz="2000" dirty="0">
              <a:latin typeface="Times New Roman"/>
              <a:cs typeface="Times New Roman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200" dirty="0">
                <a:latin typeface="Times New Roman"/>
                <a:cs typeface="Times New Roman"/>
              </a:rPr>
              <a:t>The key factors in the sustainable change of consumer culture are the knowledge of the significance of </a:t>
            </a:r>
            <a:r>
              <a:rPr lang="en-US" sz="2200" dirty="0">
                <a:solidFill>
                  <a:srgbClr val="F00000"/>
                </a:solidFill>
                <a:latin typeface="Times New Roman"/>
                <a:cs typeface="Times New Roman"/>
              </a:rPr>
              <a:t>art practice and creative thinking </a:t>
            </a:r>
            <a:r>
              <a:rPr lang="en-US" sz="2200" dirty="0">
                <a:latin typeface="Times New Roman"/>
                <a:cs typeface="Times New Roman"/>
              </a:rPr>
              <a:t>and the production of culture in the overall picture of the circular economy</a:t>
            </a:r>
          </a:p>
          <a:p>
            <a:pPr algn="l"/>
            <a:endParaRPr lang="en-US" sz="2200" dirty="0">
              <a:latin typeface="Times New Roman"/>
              <a:cs typeface="Times New Roman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200" dirty="0">
                <a:latin typeface="Times New Roman"/>
                <a:cs typeface="Times New Roman"/>
              </a:rPr>
              <a:t>In art, we can work on the </a:t>
            </a:r>
            <a:r>
              <a:rPr lang="en-US" sz="2200" dirty="0">
                <a:solidFill>
                  <a:srgbClr val="F00000"/>
                </a:solidFill>
                <a:latin typeface="Times New Roman"/>
                <a:cs typeface="Times New Roman"/>
              </a:rPr>
              <a:t>cultural </a:t>
            </a:r>
            <a:r>
              <a:rPr lang="en-US" sz="2200" dirty="0">
                <a:solidFill>
                  <a:srgbClr val="F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social material that play a key role in consumption and recycling</a:t>
            </a:r>
          </a:p>
          <a:p>
            <a:pPr algn="l"/>
            <a:endParaRPr lang="en-US" sz="2200" dirty="0">
              <a:solidFill>
                <a:srgbClr val="F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200" dirty="0">
                <a:latin typeface="Times New Roman"/>
                <a:cs typeface="Times New Roman"/>
              </a:rPr>
              <a:t>In art, we can, in addition to concrete materiality, work on imaginative</a:t>
            </a:r>
          </a:p>
          <a:p>
            <a:pPr algn="l"/>
            <a:endParaRPr lang="en-US" sz="2200" dirty="0">
              <a:solidFill>
                <a:srgbClr val="F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Thus, it is time to understand the possibilities of artistic methods in creating cultural change towards regenerative sustainability</a:t>
            </a:r>
            <a:endParaRPr lang="fi-FI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/>
              <a:buChar char="•"/>
            </a:pPr>
            <a:endParaRPr lang="en-US" sz="2000" dirty="0">
              <a:solidFill>
                <a:srgbClr val="F00000"/>
              </a:solidFill>
              <a:latin typeface="Times New Roman"/>
              <a:cs typeface="Times New Roman"/>
            </a:endParaRPr>
          </a:p>
          <a:p>
            <a:pPr algn="l"/>
            <a:endParaRPr lang="fi-FI" sz="1400" dirty="0">
              <a:latin typeface="Times New Roman"/>
              <a:cs typeface="Times New Roman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A5A09B6-089A-BD4E-B04D-81BF6AAFB7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54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683568" y="548682"/>
            <a:ext cx="777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/>
                <a:cs typeface="Times New Roman"/>
              </a:rPr>
              <a:t>Art, art-making, artistic thinking, design thinking, creativity</a:t>
            </a:r>
          </a:p>
          <a:p>
            <a:pPr marL="285750" indent="-285750" algn="l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algn="l"/>
            <a:endParaRPr lang="en-US" sz="2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0F01B77-88B9-1547-B380-D9E9B337D2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05C24B9-3539-C849-A2BF-742DA638F80C}"/>
              </a:ext>
            </a:extLst>
          </p:cNvPr>
          <p:cNvSpPr txBox="1"/>
          <p:nvPr/>
        </p:nvSpPr>
        <p:spPr>
          <a:xfrm>
            <a:off x="683568" y="1772816"/>
            <a:ext cx="777686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Embodied </a:t>
            </a:r>
            <a:endParaRPr lang="fi-F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</a:p>
          <a:p>
            <a:pPr lvl="0" algn="l"/>
            <a:endParaRPr lang="fi-F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Humanity</a:t>
            </a:r>
            <a:endParaRPr lang="fi-F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Emotions</a:t>
            </a:r>
            <a:endParaRPr lang="fi-F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Empathy</a:t>
            </a:r>
          </a:p>
          <a:p>
            <a:pPr lvl="0" algn="l"/>
            <a:endParaRPr lang="fi-F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6996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683568" y="548682"/>
            <a:ext cx="777686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/>
                <a:cs typeface="Times New Roman"/>
              </a:rPr>
              <a:t>Art and design practices promoting sustainable society and circular economy</a:t>
            </a:r>
          </a:p>
          <a:p>
            <a:pPr algn="l"/>
            <a:endParaRPr lang="en-US" sz="2400" b="1" dirty="0">
              <a:latin typeface="Times New Roman"/>
              <a:cs typeface="Times New Roman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Art practice is considered as </a:t>
            </a:r>
            <a:r>
              <a:rPr lang="en-US" sz="2000" dirty="0">
                <a:solidFill>
                  <a:srgbClr val="F00000"/>
                </a:solidFill>
                <a:latin typeface="Times New Roman"/>
                <a:cs typeface="Times New Roman"/>
              </a:rPr>
              <a:t>thinking linked to action</a:t>
            </a:r>
            <a:r>
              <a:rPr lang="en-US" sz="2000" dirty="0">
                <a:latin typeface="Times New Roman"/>
                <a:cs typeface="Times New Roman"/>
              </a:rPr>
              <a:t>, in which new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ideas can be experienced, tested, trialed and challenged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Mäkikoskela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2015)</a:t>
            </a:r>
          </a:p>
          <a:p>
            <a:pPr marL="285750" indent="-285750" algn="l">
              <a:buFont typeface="Arial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– undo – redo (Bourgeois 2018)</a:t>
            </a:r>
          </a:p>
          <a:p>
            <a:pPr marL="285750" indent="-285750" algn="l">
              <a:buFont typeface="Arial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	CYCLICALITY/CIRCULARITY</a:t>
            </a:r>
          </a:p>
          <a:p>
            <a:pPr algn="l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Open-ended practice</a:t>
            </a:r>
          </a:p>
          <a:p>
            <a:pPr algn="l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Art-making processes contain a lot of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sensory and embodiment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are thus challenging to disassemble by the means based on reason and linearity</a:t>
            </a:r>
            <a:r>
              <a:rPr lang="fi-F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/>
              <a:cs typeface="Times New Roman"/>
            </a:endParaRPr>
          </a:p>
          <a:p>
            <a:pPr algn="l"/>
            <a:endParaRPr lang="en-US" sz="2000" dirty="0">
              <a:latin typeface="Times New Roman"/>
              <a:cs typeface="Times New Roman"/>
            </a:endParaRPr>
          </a:p>
          <a:p>
            <a:pPr marL="285750" indent="-285750" algn="l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algn="l"/>
            <a:endParaRPr lang="en-US" sz="2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0F01B77-88B9-1547-B380-D9E9B337D2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18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683568" y="548682"/>
            <a:ext cx="777686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/>
                <a:cs typeface="Times New Roman"/>
              </a:rPr>
              <a:t>Art and design practices promoting sustainable society and circular economy</a:t>
            </a:r>
          </a:p>
          <a:p>
            <a:pPr algn="l"/>
            <a:endParaRPr lang="en-US" sz="2400" b="1" dirty="0">
              <a:latin typeface="Times New Roman"/>
              <a:cs typeface="Times New Roman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In contemporary and environmental art and environmental pedagogy, </a:t>
            </a:r>
            <a:r>
              <a:rPr lang="en-US" sz="2000" dirty="0">
                <a:solidFill>
                  <a:srgbClr val="F00000"/>
                </a:solidFill>
                <a:latin typeface="Times New Roman"/>
                <a:cs typeface="Times New Roman"/>
              </a:rPr>
              <a:t>aesthetic, ethical and ecological</a:t>
            </a:r>
            <a:r>
              <a:rPr lang="en-US" sz="2000" dirty="0">
                <a:latin typeface="Times New Roman"/>
                <a:cs typeface="Times New Roman"/>
              </a:rPr>
              <a:t> already intertwine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Creative practices employ various means</a:t>
            </a:r>
          </a:p>
          <a:p>
            <a:pPr algn="l"/>
            <a:endParaRPr lang="en-US" sz="2000" dirty="0">
              <a:latin typeface="Times New Roman"/>
              <a:cs typeface="Times New Roman"/>
            </a:endParaRPr>
          </a:p>
          <a:p>
            <a:pPr algn="l"/>
            <a:endParaRPr lang="en-US" sz="2000" dirty="0">
              <a:latin typeface="Times New Roman"/>
              <a:cs typeface="Times New Roman"/>
            </a:endParaRPr>
          </a:p>
          <a:p>
            <a:pPr algn="l"/>
            <a:endParaRPr lang="en-US" sz="2000" dirty="0">
              <a:latin typeface="Times New Roman"/>
              <a:cs typeface="Times New Roman"/>
            </a:endParaRPr>
          </a:p>
          <a:p>
            <a:pPr algn="l"/>
            <a:endParaRPr lang="en-US" sz="2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0F01B77-88B9-1547-B380-D9E9B337D2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97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175" y="-14159"/>
            <a:ext cx="9313785" cy="69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78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A9A1CE-AE49-9040-A928-52E50634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596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Synnyt / </a:t>
            </a:r>
            <a:r>
              <a:rPr lang="fi-FI" dirty="0" err="1"/>
              <a:t>Origins</a:t>
            </a:r>
            <a:r>
              <a:rPr lang="fi-FI" dirty="0"/>
              <a:t> 3-2018: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wiki.aalto.fi</a:t>
            </a:r>
            <a:r>
              <a:rPr lang="fi-FI" dirty="0"/>
              <a:t>/</a:t>
            </a:r>
            <a:r>
              <a:rPr lang="fi-FI" dirty="0" err="1"/>
              <a:t>pages</a:t>
            </a:r>
            <a:r>
              <a:rPr lang="fi-FI" dirty="0"/>
              <a:t>/</a:t>
            </a:r>
            <a:r>
              <a:rPr lang="fi-FI" dirty="0" err="1"/>
              <a:t>viewpage.action?pageId</a:t>
            </a:r>
            <a:r>
              <a:rPr lang="fi-FI" dirty="0"/>
              <a:t>=145123907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Mäkikoskela</a:t>
            </a:r>
            <a:r>
              <a:rPr lang="fi-FI" dirty="0"/>
              <a:t>, Riikka. </a:t>
            </a:r>
            <a:r>
              <a:rPr lang="en-US" dirty="0"/>
              <a:t>2018. FROM FAR TO CLOSE (AND BACK). MATERIAL RESISTANCE AND CHANGING PERSPECTIVES IN VISUAL ART PRACTICE. </a:t>
            </a:r>
            <a:r>
              <a:rPr lang="en-US" dirty="0" err="1"/>
              <a:t>Synnyt</a:t>
            </a:r>
            <a:r>
              <a:rPr lang="en-US" dirty="0"/>
              <a:t>/Origins Journal, Issue 3: Special issue on </a:t>
            </a:r>
            <a:r>
              <a:rPr lang="en-US" dirty="0" err="1"/>
              <a:t>Catalyses</a:t>
            </a:r>
            <a:r>
              <a:rPr lang="en-US" dirty="0"/>
              <a:t>, Interventions, Transformations, 349–378, http://</a:t>
            </a:r>
            <a:r>
              <a:rPr lang="en-US" dirty="0" err="1"/>
              <a:t>wiki.aalto.fi</a:t>
            </a:r>
            <a:r>
              <a:rPr lang="en-US" dirty="0"/>
              <a:t>/display/</a:t>
            </a:r>
            <a:r>
              <a:rPr lang="en-US" dirty="0" err="1"/>
              <a:t>Synnyt</a:t>
            </a:r>
            <a:r>
              <a:rPr lang="en-US" dirty="0"/>
              <a:t> </a:t>
            </a:r>
            <a:endParaRPr lang="fi-FI" b="1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8702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D58993C5-B4B6-074F-9024-38DD1AA46CB2}"/>
              </a:ext>
            </a:extLst>
          </p:cNvPr>
          <p:cNvSpPr txBox="1"/>
          <p:nvPr/>
        </p:nvSpPr>
        <p:spPr>
          <a:xfrm>
            <a:off x="539552" y="548680"/>
            <a:ext cx="79208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800" dirty="0" err="1"/>
              <a:t>Cultural</a:t>
            </a:r>
            <a:r>
              <a:rPr lang="fi-FI" sz="2800" dirty="0"/>
              <a:t> </a:t>
            </a:r>
            <a:r>
              <a:rPr lang="fi-FI" sz="2800" dirty="0" err="1"/>
              <a:t>Approach</a:t>
            </a:r>
            <a:r>
              <a:rPr lang="fi-FI" sz="2800" dirty="0"/>
              <a:t> to </a:t>
            </a:r>
            <a:r>
              <a:rPr lang="fi-FI" sz="2800" dirty="0" err="1"/>
              <a:t>Sustainable</a:t>
            </a:r>
            <a:r>
              <a:rPr lang="fi-FI" sz="2800" dirty="0"/>
              <a:t> </a:t>
            </a:r>
            <a:r>
              <a:rPr lang="fi-FI" sz="2800" dirty="0" err="1"/>
              <a:t>Society</a:t>
            </a:r>
            <a:endParaRPr lang="fi-FI" sz="2800" dirty="0"/>
          </a:p>
          <a:p>
            <a:pPr algn="l"/>
            <a:endParaRPr lang="fi-FI" dirty="0"/>
          </a:p>
          <a:p>
            <a:pPr algn="l"/>
            <a:endParaRPr lang="fi-FI" sz="1600" b="1" dirty="0"/>
          </a:p>
          <a:p>
            <a:pPr algn="l"/>
            <a:r>
              <a:rPr lang="fi-FI" sz="1600" b="1" dirty="0" err="1"/>
              <a:t>Doctor</a:t>
            </a:r>
            <a:r>
              <a:rPr lang="fi-FI" sz="1600" b="1" dirty="0"/>
              <a:t> of </a:t>
            </a:r>
            <a:r>
              <a:rPr lang="fi-FI" sz="1600" b="1" dirty="0" err="1"/>
              <a:t>Arts</a:t>
            </a:r>
            <a:r>
              <a:rPr lang="fi-FI" sz="1600" b="1" dirty="0"/>
              <a:t> Riikka </a:t>
            </a:r>
            <a:r>
              <a:rPr lang="fi-FI" sz="1600" b="1" dirty="0" err="1"/>
              <a:t>Mäkikoskela</a:t>
            </a:r>
            <a:r>
              <a:rPr lang="fi-FI" sz="1600" dirty="0"/>
              <a:t> </a:t>
            </a:r>
          </a:p>
          <a:p>
            <a:pPr algn="l"/>
            <a:r>
              <a:rPr lang="fi-FI" sz="1600" dirty="0" err="1"/>
              <a:t>Sculptor</a:t>
            </a:r>
            <a:r>
              <a:rPr lang="fi-FI" sz="1600" dirty="0"/>
              <a:t>, Visual </a:t>
            </a:r>
            <a:r>
              <a:rPr lang="fi-FI" sz="1600" dirty="0" err="1"/>
              <a:t>Arts</a:t>
            </a:r>
            <a:r>
              <a:rPr lang="fi-FI" sz="1600" dirty="0"/>
              <a:t> </a:t>
            </a:r>
            <a:r>
              <a:rPr lang="fi-FI" sz="1600" dirty="0" err="1"/>
              <a:t>Teacher</a:t>
            </a:r>
            <a:r>
              <a:rPr lang="fi-FI" sz="1600" dirty="0"/>
              <a:t> and </a:t>
            </a:r>
            <a:r>
              <a:rPr lang="fi-FI" sz="1600" dirty="0" err="1"/>
              <a:t>Researcher</a:t>
            </a:r>
            <a:endParaRPr lang="fi-FI" sz="1600" dirty="0"/>
          </a:p>
          <a:p>
            <a:pPr algn="l"/>
            <a:r>
              <a:rPr lang="fi-FI" sz="1600" dirty="0" err="1"/>
              <a:t>Executive</a:t>
            </a:r>
            <a:r>
              <a:rPr lang="fi-FI" sz="1600" dirty="0"/>
              <a:t> </a:t>
            </a:r>
            <a:r>
              <a:rPr lang="fi-FI" sz="1600" dirty="0" err="1"/>
              <a:t>Director</a:t>
            </a:r>
            <a:r>
              <a:rPr lang="fi-FI" sz="1600" dirty="0"/>
              <a:t>, </a:t>
            </a:r>
            <a:r>
              <a:rPr lang="fi-FI" sz="1600" dirty="0" err="1"/>
              <a:t>The</a:t>
            </a:r>
            <a:r>
              <a:rPr lang="fi-FI" sz="1600" dirty="0"/>
              <a:t> </a:t>
            </a:r>
            <a:r>
              <a:rPr lang="fi-FI" sz="1600" dirty="0" err="1"/>
              <a:t>Finnish</a:t>
            </a:r>
            <a:r>
              <a:rPr lang="fi-FI" sz="1600" dirty="0"/>
              <a:t> Association of </a:t>
            </a:r>
            <a:r>
              <a:rPr lang="fi-FI" sz="1600" dirty="0" err="1"/>
              <a:t>Art</a:t>
            </a:r>
            <a:r>
              <a:rPr lang="fi-FI" sz="1600" dirty="0"/>
              <a:t> Schools </a:t>
            </a:r>
          </a:p>
          <a:p>
            <a:pPr algn="l"/>
            <a:r>
              <a:rPr lang="fi-FI" sz="1600" dirty="0"/>
              <a:t>for </a:t>
            </a:r>
            <a:r>
              <a:rPr lang="fi-FI" sz="1600" dirty="0" err="1"/>
              <a:t>Children</a:t>
            </a:r>
            <a:r>
              <a:rPr lang="fi-FI" sz="1600" dirty="0"/>
              <a:t> and Young People</a:t>
            </a:r>
          </a:p>
          <a:p>
            <a:pPr algn="l"/>
            <a:endParaRPr lang="fi-FI" sz="1600" dirty="0"/>
          </a:p>
          <a:p>
            <a:pPr algn="l"/>
            <a:endParaRPr lang="fi-FI" sz="1600" dirty="0"/>
          </a:p>
          <a:p>
            <a:pPr algn="l"/>
            <a:endParaRPr lang="fi-FI" sz="1600" dirty="0"/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1E413940-93B4-4043-9E60-D385D7C82D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67" y="6072598"/>
            <a:ext cx="2047873" cy="5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68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A9A1CE-AE49-9040-A928-52E50634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 practice, for example art-making, can make new ideas visible but also </a:t>
            </a:r>
            <a:r>
              <a:rPr lang="en-US" sz="3200" dirty="0">
                <a:solidFill>
                  <a:srgbClr val="F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visualize </a:t>
            </a:r>
            <a:r>
              <a:rPr lang="en-US" sz="3200" dirty="0">
                <a:solidFill>
                  <a:srgbClr val="F00000"/>
                </a:solidFill>
                <a:latin typeface="Times New Roman"/>
                <a:cs typeface="Times New Roman"/>
              </a:rPr>
              <a:t>and create new </a:t>
            </a:r>
            <a:r>
              <a:rPr lang="en-US" sz="3200" dirty="0">
                <a:latin typeface="Times New Roman"/>
                <a:cs typeface="Times New Roman"/>
              </a:rPr>
              <a:t>possible </a:t>
            </a:r>
            <a:r>
              <a:rPr lang="en-US" sz="3200" dirty="0">
                <a:solidFill>
                  <a:srgbClr val="F00000"/>
                </a:solidFill>
                <a:latin typeface="Times New Roman"/>
                <a:cs typeface="Times New Roman"/>
              </a:rPr>
              <a:t>cultural ways of acting</a:t>
            </a:r>
          </a:p>
          <a:p>
            <a:pPr marL="0" indent="0">
              <a:buNone/>
            </a:pPr>
            <a:endParaRPr lang="en-US" sz="3200" dirty="0">
              <a:solidFill>
                <a:srgbClr val="F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00000"/>
                </a:solidFill>
                <a:latin typeface="Times New Roman"/>
                <a:cs typeface="Times New Roman"/>
              </a:rPr>
              <a:t>BUT…</a:t>
            </a:r>
          </a:p>
          <a:p>
            <a:pPr marL="0" indent="0">
              <a:buNone/>
            </a:pPr>
            <a:endParaRPr lang="en-US" sz="3200" dirty="0">
              <a:solidFill>
                <a:srgbClr val="F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00000"/>
                </a:solidFill>
                <a:latin typeface="Times New Roman"/>
                <a:cs typeface="Times New Roman"/>
              </a:rPr>
              <a:t>Circular economy requires change in art world</a:t>
            </a:r>
            <a:r>
              <a:rPr lang="en-US" sz="3200" dirty="0">
                <a:latin typeface="Times New Roman"/>
                <a:cs typeface="Times New Roman"/>
              </a:rPr>
              <a:t>: the traditional notion of a unique work of art does not allow the recycling of the work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2595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C34CB307-678F-8B41-9A6F-0336C6E1F6C3}"/>
              </a:ext>
            </a:extLst>
          </p:cNvPr>
          <p:cNvSpPr txBox="1"/>
          <p:nvPr/>
        </p:nvSpPr>
        <p:spPr>
          <a:xfrm>
            <a:off x="683568" y="548680"/>
            <a:ext cx="7265130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sz="2800" dirty="0" err="1">
                <a:solidFill>
                  <a:srgbClr val="F00000"/>
                </a:solidFill>
              </a:rPr>
              <a:t>Recycle</a:t>
            </a:r>
            <a:r>
              <a:rPr lang="fi-FI" sz="2800" dirty="0">
                <a:solidFill>
                  <a:srgbClr val="F00000"/>
                </a:solidFill>
              </a:rPr>
              <a:t> Even </a:t>
            </a:r>
            <a:r>
              <a:rPr lang="fi-FI" sz="2800" dirty="0" err="1">
                <a:solidFill>
                  <a:srgbClr val="F00000"/>
                </a:solidFill>
              </a:rPr>
              <a:t>the</a:t>
            </a:r>
            <a:r>
              <a:rPr lang="fi-FI" sz="2800" dirty="0">
                <a:solidFill>
                  <a:srgbClr val="F00000"/>
                </a:solidFill>
              </a:rPr>
              <a:t> </a:t>
            </a:r>
            <a:r>
              <a:rPr lang="fi-FI" sz="2800" dirty="0" err="1">
                <a:solidFill>
                  <a:srgbClr val="F00000"/>
                </a:solidFill>
              </a:rPr>
              <a:t>Unique</a:t>
            </a:r>
            <a:r>
              <a:rPr lang="fi-FI" sz="2800" dirty="0">
                <a:solidFill>
                  <a:srgbClr val="F00000"/>
                </a:solidFill>
              </a:rPr>
              <a:t>!</a:t>
            </a:r>
          </a:p>
          <a:p>
            <a:pPr algn="l"/>
            <a:endParaRPr lang="fi-FI" dirty="0"/>
          </a:p>
          <a:p>
            <a:pPr algn="l"/>
            <a:endParaRPr lang="fi-FI" sz="2200" dirty="0"/>
          </a:p>
          <a:p>
            <a:pPr algn="l"/>
            <a:r>
              <a:rPr lang="fi-FI" sz="2200" dirty="0" err="1"/>
              <a:t>The</a:t>
            </a:r>
            <a:r>
              <a:rPr lang="fi-FI" sz="2200" dirty="0"/>
              <a:t> </a:t>
            </a:r>
            <a:r>
              <a:rPr lang="fi-FI" sz="2200" dirty="0" err="1"/>
              <a:t>uniqueness</a:t>
            </a:r>
            <a:r>
              <a:rPr lang="fi-FI" sz="2200" dirty="0"/>
              <a:t> and </a:t>
            </a:r>
            <a:r>
              <a:rPr lang="fi-FI" sz="2200" dirty="0" err="1"/>
              <a:t>singularity</a:t>
            </a:r>
            <a:r>
              <a:rPr lang="fi-FI" sz="2200" dirty="0"/>
              <a:t> of </a:t>
            </a:r>
            <a:r>
              <a:rPr lang="fi-FI" sz="2200" dirty="0" err="1"/>
              <a:t>visual</a:t>
            </a:r>
            <a:r>
              <a:rPr lang="fi-FI" sz="2200" dirty="0"/>
              <a:t> </a:t>
            </a:r>
            <a:r>
              <a:rPr lang="fi-FI" sz="2200" dirty="0" err="1"/>
              <a:t>arts</a:t>
            </a:r>
            <a:r>
              <a:rPr lang="fi-FI" sz="2200" dirty="0"/>
              <a:t> </a:t>
            </a:r>
          </a:p>
          <a:p>
            <a:pPr algn="l"/>
            <a:endParaRPr lang="fi-FI" sz="2200" dirty="0"/>
          </a:p>
          <a:p>
            <a:pPr algn="l"/>
            <a:r>
              <a:rPr lang="fi-FI" sz="2200" dirty="0" err="1"/>
              <a:t>Recycling</a:t>
            </a:r>
            <a:r>
              <a:rPr lang="fi-FI" sz="2200" dirty="0"/>
              <a:t> of </a:t>
            </a:r>
            <a:r>
              <a:rPr lang="fi-FI" sz="2200" dirty="0" err="1"/>
              <a:t>works</a:t>
            </a:r>
            <a:r>
              <a:rPr lang="fi-FI" sz="2200" dirty="0"/>
              <a:t> of </a:t>
            </a:r>
            <a:r>
              <a:rPr lang="fi-FI" sz="2200" dirty="0" err="1"/>
              <a:t>art</a:t>
            </a:r>
            <a:r>
              <a:rPr lang="fi-FI" sz="2200" dirty="0"/>
              <a:t>?</a:t>
            </a:r>
          </a:p>
          <a:p>
            <a:pPr algn="l"/>
            <a:endParaRPr lang="fi-FI" sz="2200" dirty="0"/>
          </a:p>
          <a:p>
            <a:pPr algn="l"/>
            <a:r>
              <a:rPr lang="fi-FI" sz="2200" dirty="0"/>
              <a:t>Can </a:t>
            </a:r>
            <a:r>
              <a:rPr lang="fi-FI" sz="2200" dirty="0" err="1"/>
              <a:t>we</a:t>
            </a:r>
            <a:r>
              <a:rPr lang="fi-FI" sz="2200" dirty="0"/>
              <a:t> </a:t>
            </a:r>
            <a:r>
              <a:rPr lang="fi-FI" sz="2200" dirty="0" err="1"/>
              <a:t>reuse</a:t>
            </a:r>
            <a:r>
              <a:rPr lang="fi-FI" sz="2200" dirty="0"/>
              <a:t> </a:t>
            </a:r>
            <a:r>
              <a:rPr lang="fi-FI" sz="2200" dirty="0" err="1"/>
              <a:t>the</a:t>
            </a:r>
            <a:r>
              <a:rPr lang="fi-FI" sz="2200" dirty="0"/>
              <a:t> </a:t>
            </a:r>
            <a:r>
              <a:rPr lang="fi-FI" sz="2200" dirty="0" err="1"/>
              <a:t>artwork</a:t>
            </a:r>
            <a:r>
              <a:rPr lang="fi-FI" sz="2200" dirty="0"/>
              <a:t>?</a:t>
            </a:r>
          </a:p>
          <a:p>
            <a:pPr algn="l"/>
            <a:endParaRPr lang="fi-FI" sz="2200" dirty="0"/>
          </a:p>
          <a:p>
            <a:pPr algn="l"/>
            <a:r>
              <a:rPr lang="fi-FI" sz="2200" dirty="0" err="1"/>
              <a:t>Finding</a:t>
            </a:r>
            <a:r>
              <a:rPr lang="fi-FI" sz="2200" dirty="0"/>
              <a:t> </a:t>
            </a:r>
            <a:r>
              <a:rPr lang="fi-FI" sz="2200" dirty="0" err="1"/>
              <a:t>innovative</a:t>
            </a:r>
            <a:r>
              <a:rPr lang="fi-FI" sz="2200" dirty="0"/>
              <a:t> </a:t>
            </a:r>
            <a:r>
              <a:rPr lang="fi-FI" sz="2200" dirty="0" err="1"/>
              <a:t>ways</a:t>
            </a:r>
            <a:r>
              <a:rPr lang="fi-FI" sz="2200" dirty="0"/>
              <a:t> to </a:t>
            </a:r>
            <a:r>
              <a:rPr lang="fi-FI" sz="2200" dirty="0" err="1"/>
              <a:t>use</a:t>
            </a:r>
            <a:r>
              <a:rPr lang="fi-FI" sz="2200" dirty="0"/>
              <a:t> </a:t>
            </a:r>
            <a:r>
              <a:rPr lang="fi-FI" sz="2200" dirty="0" err="1"/>
              <a:t>limited</a:t>
            </a:r>
            <a:r>
              <a:rPr lang="fi-FI" sz="2200" dirty="0"/>
              <a:t> </a:t>
            </a:r>
            <a:r>
              <a:rPr lang="fi-FI" sz="2200" dirty="0" err="1"/>
              <a:t>natural</a:t>
            </a:r>
            <a:r>
              <a:rPr lang="fi-FI" sz="2200" dirty="0"/>
              <a:t> </a:t>
            </a:r>
            <a:r>
              <a:rPr lang="fi-FI" sz="2200" dirty="0" err="1"/>
              <a:t>resources</a:t>
            </a:r>
            <a:r>
              <a:rPr lang="fi-FI" sz="2200" dirty="0"/>
              <a:t> </a:t>
            </a:r>
          </a:p>
          <a:p>
            <a:pPr algn="l"/>
            <a:r>
              <a:rPr lang="fi-FI" sz="2200" dirty="0"/>
              <a:t>in a </a:t>
            </a:r>
            <a:r>
              <a:rPr lang="fi-FI" sz="2200" dirty="0" err="1"/>
              <a:t>sustainable</a:t>
            </a:r>
            <a:r>
              <a:rPr lang="fi-FI" sz="2200" dirty="0"/>
              <a:t> </a:t>
            </a:r>
            <a:r>
              <a:rPr lang="fi-FI" sz="2200" dirty="0" err="1"/>
              <a:t>way</a:t>
            </a:r>
            <a:endParaRPr lang="fi-FI" sz="2200" dirty="0"/>
          </a:p>
          <a:p>
            <a:pPr algn="l"/>
            <a:endParaRPr lang="fi-FI" sz="2200" dirty="0"/>
          </a:p>
          <a:p>
            <a:pPr algn="l"/>
            <a:r>
              <a:rPr lang="fi-FI" sz="2200" dirty="0"/>
              <a:t>Public </a:t>
            </a:r>
            <a:r>
              <a:rPr lang="fi-FI" sz="2200" dirty="0" err="1"/>
              <a:t>art</a:t>
            </a:r>
            <a:r>
              <a:rPr lang="fi-FI" sz="2200" dirty="0"/>
              <a:t> &amp; </a:t>
            </a:r>
            <a:r>
              <a:rPr lang="fi-FI" sz="2200" dirty="0" err="1"/>
              <a:t>public</a:t>
            </a:r>
            <a:r>
              <a:rPr lang="fi-FI" sz="2200" dirty="0"/>
              <a:t> </a:t>
            </a:r>
            <a:r>
              <a:rPr lang="fi-FI" sz="2200" dirty="0" err="1"/>
              <a:t>pedagogy</a:t>
            </a:r>
            <a:r>
              <a:rPr lang="fi-FI" sz="2200" dirty="0"/>
              <a:t> &gt; </a:t>
            </a:r>
            <a:r>
              <a:rPr lang="fi-FI" sz="2200" dirty="0" err="1"/>
              <a:t>material</a:t>
            </a:r>
            <a:r>
              <a:rPr lang="fi-FI" sz="2200" dirty="0"/>
              <a:t> </a:t>
            </a:r>
            <a:r>
              <a:rPr lang="fi-FI" sz="2200" dirty="0" err="1"/>
              <a:t>cycles</a:t>
            </a:r>
            <a:endParaRPr lang="fi-FI" sz="2200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41485CC-671E-C949-A873-B52DBA8C76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94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CA3D822-46B6-2349-98FF-DBEBDE0BD9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2"/>
            <a:ext cx="9144000" cy="51435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A16783A-58C2-5947-B4CB-1F3900C4D6FD}"/>
              </a:ext>
            </a:extLst>
          </p:cNvPr>
          <p:cNvSpPr txBox="1"/>
          <p:nvPr/>
        </p:nvSpPr>
        <p:spPr>
          <a:xfrm>
            <a:off x="467544" y="5085184"/>
            <a:ext cx="5292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dirty="0"/>
              <a:t>Pasi Karjula and Marko Vuokola, </a:t>
            </a:r>
            <a:r>
              <a:rPr lang="fi-FI" i="1" dirty="0"/>
              <a:t>Olo n:o 22</a:t>
            </a:r>
            <a:r>
              <a:rPr lang="fi-FI" dirty="0"/>
              <a:t>, 2000</a:t>
            </a:r>
          </a:p>
          <a:p>
            <a:pPr algn="l"/>
            <a:r>
              <a:rPr lang="fi-FI" dirty="0" err="1"/>
              <a:t>polished</a:t>
            </a:r>
            <a:r>
              <a:rPr lang="fi-FI" dirty="0"/>
              <a:t> </a:t>
            </a:r>
            <a:r>
              <a:rPr lang="fi-FI" dirty="0" err="1"/>
              <a:t>steel</a:t>
            </a:r>
            <a:r>
              <a:rPr lang="fi-FI" dirty="0"/>
              <a:t>, Hietalahti, Helsinki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258671E-05D3-6A42-BA6E-987EFE530D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8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60590E7-236A-0646-BDA5-23172D383CE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463" y="548680"/>
            <a:ext cx="4971066" cy="3312368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349C43EE-CF43-334D-ACD2-562117508CDE}"/>
              </a:ext>
            </a:extLst>
          </p:cNvPr>
          <p:cNvSpPr/>
          <p:nvPr/>
        </p:nvSpPr>
        <p:spPr>
          <a:xfrm>
            <a:off x="539552" y="4244895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Adel </a:t>
            </a:r>
            <a:r>
              <a:rPr lang="en-US" dirty="0" err="1"/>
              <a:t>Mekhane’s</a:t>
            </a:r>
            <a:r>
              <a:rPr lang="en-US" dirty="0"/>
              <a:t>, </a:t>
            </a:r>
            <a:r>
              <a:rPr lang="en-US" dirty="0" err="1"/>
              <a:t>Vesteri</a:t>
            </a:r>
            <a:r>
              <a:rPr lang="en-US" dirty="0"/>
              <a:t> </a:t>
            </a:r>
            <a:r>
              <a:rPr lang="en-US" dirty="0" err="1"/>
              <a:t>Ollinen’s</a:t>
            </a:r>
            <a:r>
              <a:rPr lang="en-US" dirty="0"/>
              <a:t>, and </a:t>
            </a:r>
            <a:r>
              <a:rPr lang="en-US" dirty="0" err="1"/>
              <a:t>Aaro</a:t>
            </a:r>
            <a:r>
              <a:rPr lang="en-US" dirty="0"/>
              <a:t> </a:t>
            </a:r>
            <a:r>
              <a:rPr lang="en-US" dirty="0" err="1"/>
              <a:t>Packalén's</a:t>
            </a:r>
            <a:r>
              <a:rPr lang="en-US" dirty="0"/>
              <a:t> student work for We comment! assignment. The students commented the themes of traveling, transportation, and climate change. They combined the visual experience of the environment and digital image processing.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4FABE23-A580-0B44-9739-D920C496AE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86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IMG_1908.JPG">
            <a:extLst>
              <a:ext uri="{FF2B5EF4-FFF2-40B4-BE49-F238E27FC236}">
                <a16:creationId xmlns:a16="http://schemas.microsoft.com/office/drawing/2014/main" id="{7BD5B5F0-8ADE-9F41-A7DE-F29F2491F8F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315283"/>
            <a:ext cx="3227060" cy="36177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val="1"/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BB358754-1E44-5B43-B107-D09E7310F502}"/>
              </a:ext>
            </a:extLst>
          </p:cNvPr>
          <p:cNvSpPr txBox="1"/>
          <p:nvPr/>
        </p:nvSpPr>
        <p:spPr>
          <a:xfrm>
            <a:off x="490567" y="4077072"/>
            <a:ext cx="85459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dirty="0"/>
              <a:t>Aino </a:t>
            </a:r>
            <a:r>
              <a:rPr lang="fi-FI" dirty="0" err="1"/>
              <a:t>Hörkkö’s</a:t>
            </a:r>
            <a:r>
              <a:rPr lang="fi-FI" dirty="0"/>
              <a:t>, Katariina </a:t>
            </a:r>
            <a:r>
              <a:rPr lang="fi-FI" dirty="0" err="1"/>
              <a:t>Kujapelto’s</a:t>
            </a:r>
            <a:r>
              <a:rPr lang="fi-FI" dirty="0"/>
              <a:t>, and </a:t>
            </a:r>
            <a:r>
              <a:rPr lang="fi-FI" dirty="0" err="1"/>
              <a:t>Julianna</a:t>
            </a:r>
            <a:r>
              <a:rPr lang="fi-FI" dirty="0"/>
              <a:t> </a:t>
            </a:r>
            <a:r>
              <a:rPr lang="fi-FI" dirty="0" err="1"/>
              <a:t>Tiirikka’s</a:t>
            </a:r>
            <a:r>
              <a:rPr lang="fi-FI" dirty="0"/>
              <a:t> </a:t>
            </a:r>
            <a:r>
              <a:rPr lang="fi-FI" dirty="0" err="1"/>
              <a:t>comic</a:t>
            </a:r>
            <a:r>
              <a:rPr lang="fi-FI" dirty="0"/>
              <a:t> </a:t>
            </a:r>
            <a:r>
              <a:rPr lang="fi-FI" dirty="0" err="1"/>
              <a:t>commentary</a:t>
            </a:r>
            <a:r>
              <a:rPr lang="fi-FI" dirty="0"/>
              <a:t> </a:t>
            </a:r>
          </a:p>
          <a:p>
            <a:pPr algn="l"/>
            <a:r>
              <a:rPr lang="fi-FI" dirty="0"/>
              <a:t>on Pasi </a:t>
            </a:r>
            <a:r>
              <a:rPr lang="fi-FI" dirty="0" err="1"/>
              <a:t>Karjula’s</a:t>
            </a:r>
            <a:r>
              <a:rPr lang="fi-FI" dirty="0"/>
              <a:t> and Marko </a:t>
            </a:r>
            <a:r>
              <a:rPr lang="fi-FI" dirty="0" err="1"/>
              <a:t>Vuokola’s</a:t>
            </a:r>
            <a:r>
              <a:rPr lang="fi-FI" dirty="0"/>
              <a:t> </a:t>
            </a:r>
            <a:r>
              <a:rPr lang="fi-FI" dirty="0" err="1"/>
              <a:t>artwork</a:t>
            </a:r>
            <a:r>
              <a:rPr lang="fi-FI" dirty="0"/>
              <a:t>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students</a:t>
            </a:r>
            <a:r>
              <a:rPr lang="fi-FI" dirty="0"/>
              <a:t> </a:t>
            </a:r>
            <a:r>
              <a:rPr lang="fi-FI" dirty="0" err="1"/>
              <a:t>took</a:t>
            </a:r>
            <a:r>
              <a:rPr lang="fi-FI" dirty="0"/>
              <a:t> a </a:t>
            </a:r>
            <a:r>
              <a:rPr lang="fi-FI" dirty="0" err="1"/>
              <a:t>stand</a:t>
            </a:r>
            <a:r>
              <a:rPr lang="fi-FI" dirty="0"/>
              <a:t> for </a:t>
            </a:r>
          </a:p>
          <a:p>
            <a:pPr algn="l"/>
            <a:r>
              <a:rPr lang="fi-FI" dirty="0" err="1"/>
              <a:t>social</a:t>
            </a:r>
            <a:r>
              <a:rPr lang="fi-FI" dirty="0"/>
              <a:t> and </a:t>
            </a:r>
            <a:r>
              <a:rPr lang="fi-FI" dirty="0" err="1"/>
              <a:t>environmental</a:t>
            </a:r>
            <a:r>
              <a:rPr lang="fi-FI" dirty="0"/>
              <a:t> </a:t>
            </a:r>
            <a:r>
              <a:rPr lang="fi-FI" dirty="0" err="1"/>
              <a:t>issues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winterly</a:t>
            </a:r>
            <a:r>
              <a:rPr lang="fi-FI" dirty="0"/>
              <a:t> and </a:t>
            </a:r>
            <a:r>
              <a:rPr lang="fi-FI" dirty="0" err="1"/>
              <a:t>urban</a:t>
            </a:r>
            <a:r>
              <a:rPr lang="fi-FI" dirty="0"/>
              <a:t> </a:t>
            </a:r>
            <a:r>
              <a:rPr lang="fi-FI" dirty="0" err="1"/>
              <a:t>environment</a:t>
            </a:r>
            <a:r>
              <a:rPr lang="fi-FI" dirty="0"/>
              <a:t>.  </a:t>
            </a:r>
          </a:p>
          <a:p>
            <a:pPr algn="l"/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authors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statement</a:t>
            </a:r>
            <a:r>
              <a:rPr lang="fi-FI" dirty="0"/>
              <a:t>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urban</a:t>
            </a:r>
            <a:r>
              <a:rPr lang="fi-FI" dirty="0"/>
              <a:t> </a:t>
            </a:r>
            <a:r>
              <a:rPr lang="fi-FI" dirty="0" err="1"/>
              <a:t>environment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public</a:t>
            </a:r>
            <a:r>
              <a:rPr lang="fi-FI" dirty="0"/>
              <a:t> </a:t>
            </a:r>
            <a:r>
              <a:rPr lang="fi-FI" dirty="0" err="1"/>
              <a:t>artwork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</a:p>
          <a:p>
            <a:pPr algn="l"/>
            <a:r>
              <a:rPr lang="fi-FI" dirty="0" err="1"/>
              <a:t>reflected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underlying</a:t>
            </a:r>
            <a:r>
              <a:rPr lang="fi-FI" dirty="0"/>
              <a:t> </a:t>
            </a:r>
            <a:r>
              <a:rPr lang="fi-FI" dirty="0" err="1"/>
              <a:t>part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artwork</a:t>
            </a:r>
            <a:r>
              <a:rPr lang="fi-FI" dirty="0"/>
              <a:t>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979B4FB-3B66-154C-BB47-E0711BF88D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71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BA1A1D8-325A-3F42-88E7-2259182C527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900" y="332656"/>
            <a:ext cx="3010192" cy="4014116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1F2767AC-D71E-064E-9C75-05DEA56A1DFB}"/>
              </a:ext>
            </a:extLst>
          </p:cNvPr>
          <p:cNvSpPr/>
          <p:nvPr/>
        </p:nvSpPr>
        <p:spPr>
          <a:xfrm>
            <a:off x="539552" y="458112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err="1"/>
              <a:t>Silja</a:t>
            </a:r>
            <a:r>
              <a:rPr lang="en-US" dirty="0"/>
              <a:t> </a:t>
            </a:r>
            <a:r>
              <a:rPr lang="en-US" dirty="0" err="1"/>
              <a:t>Lampinen</a:t>
            </a:r>
            <a:r>
              <a:rPr lang="en-US" dirty="0"/>
              <a:t>, </a:t>
            </a:r>
            <a:r>
              <a:rPr lang="en-US" dirty="0" err="1"/>
              <a:t>Iina</a:t>
            </a:r>
            <a:r>
              <a:rPr lang="en-US" dirty="0"/>
              <a:t> </a:t>
            </a:r>
            <a:r>
              <a:rPr lang="en-US" dirty="0" err="1"/>
              <a:t>Martikainen</a:t>
            </a:r>
            <a:r>
              <a:rPr lang="en-US" dirty="0"/>
              <a:t>, and Siri </a:t>
            </a:r>
            <a:r>
              <a:rPr lang="en-US" dirty="0" err="1"/>
              <a:t>Piippo-Pinho</a:t>
            </a:r>
            <a:r>
              <a:rPr lang="en-US" dirty="0"/>
              <a:t> worked on the We comment! assignment </a:t>
            </a:r>
            <a:r>
              <a:rPr lang="en-US" dirty="0" err="1"/>
              <a:t>kineticly</a:t>
            </a:r>
            <a:r>
              <a:rPr lang="en-US" dirty="0"/>
              <a:t> and performatively. The students used their own bodies as material of the new artwork they created.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266E7F2-0424-B64E-B0FD-F0CAD29F4B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80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E90FA0-724A-874E-84D7-47B330DF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Course </a:t>
            </a:r>
            <a:r>
              <a:rPr lang="fi-FI" dirty="0" err="1"/>
              <a:t>diary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534B4B-79A7-4043-A39C-75E3E9A1A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2" y="1196752"/>
            <a:ext cx="7985125" cy="45365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students</a:t>
            </a:r>
            <a:r>
              <a:rPr lang="fi-FI" dirty="0"/>
              <a:t> </a:t>
            </a:r>
            <a:r>
              <a:rPr lang="fi-FI" dirty="0" err="1"/>
              <a:t>keep</a:t>
            </a:r>
            <a:r>
              <a:rPr lang="fi-FI" dirty="0"/>
              <a:t> a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diary</a:t>
            </a:r>
            <a:r>
              <a:rPr lang="fi-FI" dirty="0"/>
              <a:t> (for </a:t>
            </a:r>
            <a:r>
              <a:rPr lang="fi-FI" dirty="0" err="1"/>
              <a:t>example</a:t>
            </a:r>
            <a:r>
              <a:rPr lang="fi-FI" dirty="0"/>
              <a:t>,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digital</a:t>
            </a:r>
            <a:r>
              <a:rPr lang="fi-FI" dirty="0"/>
              <a:t> </a:t>
            </a:r>
            <a:r>
              <a:rPr lang="fi-FI" dirty="0" err="1"/>
              <a:t>form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as a portfolio),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discuss</a:t>
            </a:r>
            <a:r>
              <a:rPr lang="fi-FI" dirty="0"/>
              <a:t> and </a:t>
            </a:r>
            <a:r>
              <a:rPr lang="fi-FI" dirty="0" err="1"/>
              <a:t>reflect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questions</a:t>
            </a:r>
            <a:r>
              <a:rPr lang="fi-FI" dirty="0"/>
              <a:t> </a:t>
            </a:r>
            <a:r>
              <a:rPr lang="fi-FI" dirty="0" err="1"/>
              <a:t>raised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,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>
                <a:solidFill>
                  <a:srgbClr val="FF0000"/>
                </a:solidFill>
              </a:rPr>
              <a:t>point</a:t>
            </a:r>
            <a:r>
              <a:rPr lang="fi-FI" dirty="0">
                <a:solidFill>
                  <a:srgbClr val="FF0000"/>
                </a:solidFill>
              </a:rPr>
              <a:t> of </a:t>
            </a:r>
            <a:r>
              <a:rPr lang="fi-FI" dirty="0" err="1">
                <a:solidFill>
                  <a:srgbClr val="FF0000"/>
                </a:solidFill>
              </a:rPr>
              <a:t>view</a:t>
            </a:r>
            <a:r>
              <a:rPr lang="fi-FI" dirty="0">
                <a:solidFill>
                  <a:srgbClr val="FF0000"/>
                </a:solidFill>
              </a:rPr>
              <a:t> of </a:t>
            </a:r>
            <a:r>
              <a:rPr lang="fi-FI" dirty="0" err="1">
                <a:solidFill>
                  <a:srgbClr val="FF0000"/>
                </a:solidFill>
              </a:rPr>
              <a:t>their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own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field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/>
              <a:t>and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point</a:t>
            </a:r>
            <a:r>
              <a:rPr lang="fi-FI" dirty="0"/>
              <a:t> of </a:t>
            </a:r>
            <a:r>
              <a:rPr lang="fi-FI" dirty="0" err="1"/>
              <a:t>view</a:t>
            </a:r>
            <a:r>
              <a:rPr lang="fi-FI" dirty="0"/>
              <a:t> of </a:t>
            </a:r>
            <a:r>
              <a:rPr lang="fi-FI" dirty="0" err="1"/>
              <a:t>artistic</a:t>
            </a:r>
            <a:r>
              <a:rPr lang="fi-FI" dirty="0"/>
              <a:t> </a:t>
            </a:r>
            <a:r>
              <a:rPr lang="fi-FI" dirty="0" err="1"/>
              <a:t>methods</a:t>
            </a:r>
            <a:r>
              <a:rPr lang="fi-FI" dirty="0"/>
              <a:t>, and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present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assignments</a:t>
            </a:r>
            <a:r>
              <a:rPr lang="fi-FI" dirty="0"/>
              <a:t>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diary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handed</a:t>
            </a:r>
            <a:r>
              <a:rPr lang="fi-FI" dirty="0"/>
              <a:t> in to </a:t>
            </a:r>
            <a:r>
              <a:rPr lang="fi-FI" dirty="0" err="1"/>
              <a:t>pass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2.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Pick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project</a:t>
            </a:r>
            <a:r>
              <a:rPr lang="fi-FI" dirty="0"/>
              <a:t> </a:t>
            </a:r>
            <a:r>
              <a:rPr lang="fi-FI" dirty="0" err="1"/>
              <a:t>presented</a:t>
            </a:r>
            <a:r>
              <a:rPr lang="fi-FI" dirty="0"/>
              <a:t> </a:t>
            </a:r>
            <a:r>
              <a:rPr lang="fi-FI" dirty="0" err="1"/>
              <a:t>today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Test</a:t>
            </a:r>
            <a:r>
              <a:rPr lang="fi-FI" dirty="0"/>
              <a:t> </a:t>
            </a:r>
            <a:r>
              <a:rPr lang="fi-FI" dirty="0" err="1"/>
              <a:t>Site</a:t>
            </a:r>
            <a:r>
              <a:rPr lang="fi-FI" dirty="0"/>
              <a:t> and </a:t>
            </a:r>
            <a:r>
              <a:rPr lang="fi-FI" dirty="0" err="1"/>
              <a:t>reflect</a:t>
            </a:r>
            <a:r>
              <a:rPr lang="fi-FI" dirty="0"/>
              <a:t> on: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A </a:t>
            </a:r>
            <a:r>
              <a:rPr lang="fi-FI" dirty="0" err="1"/>
              <a:t>Why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project</a:t>
            </a:r>
            <a:r>
              <a:rPr lang="fi-FI" dirty="0"/>
              <a:t> </a:t>
            </a:r>
            <a:r>
              <a:rPr lang="fi-FI" dirty="0" err="1"/>
              <a:t>interesting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point</a:t>
            </a:r>
            <a:r>
              <a:rPr lang="fi-FI" dirty="0"/>
              <a:t> of </a:t>
            </a:r>
            <a:r>
              <a:rPr lang="fi-FI" dirty="0" err="1"/>
              <a:t>view</a:t>
            </a:r>
            <a:r>
              <a:rPr lang="fi-FI" dirty="0"/>
              <a:t> of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own</a:t>
            </a:r>
            <a:r>
              <a:rPr lang="fi-FI" dirty="0"/>
              <a:t> </a:t>
            </a:r>
            <a:r>
              <a:rPr lang="fi-FI" dirty="0" err="1"/>
              <a:t>field</a:t>
            </a:r>
            <a:r>
              <a:rPr lang="fi-FI" dirty="0"/>
              <a:t>?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B </a:t>
            </a:r>
            <a:r>
              <a:rPr lang="fi-FI" dirty="0" err="1"/>
              <a:t>Why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project</a:t>
            </a:r>
            <a:r>
              <a:rPr lang="fi-FI" dirty="0"/>
              <a:t> </a:t>
            </a:r>
            <a:r>
              <a:rPr lang="fi-FI" dirty="0" err="1"/>
              <a:t>important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point</a:t>
            </a:r>
            <a:r>
              <a:rPr lang="fi-FI" dirty="0"/>
              <a:t> of </a:t>
            </a:r>
            <a:r>
              <a:rPr lang="fi-FI" dirty="0" err="1"/>
              <a:t>view</a:t>
            </a:r>
            <a:r>
              <a:rPr lang="fi-FI" dirty="0"/>
              <a:t> of </a:t>
            </a:r>
            <a:r>
              <a:rPr lang="fi-FI" dirty="0" err="1"/>
              <a:t>sustainability</a:t>
            </a:r>
            <a:r>
              <a:rPr lang="fi-FI" dirty="0"/>
              <a:t> and </a:t>
            </a:r>
            <a:r>
              <a:rPr lang="fi-FI" dirty="0" err="1"/>
              <a:t>circular</a:t>
            </a:r>
            <a:r>
              <a:rPr lang="fi-FI" dirty="0"/>
              <a:t> </a:t>
            </a:r>
            <a:r>
              <a:rPr lang="fi-FI" dirty="0" err="1"/>
              <a:t>economy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0548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DE3D21-2A5B-5F46-8623-5DF0AF032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next</a:t>
            </a:r>
            <a:r>
              <a:rPr lang="fi-FI" dirty="0"/>
              <a:t> </a:t>
            </a:r>
            <a:r>
              <a:rPr lang="fi-FI" dirty="0" err="1"/>
              <a:t>meeting</a:t>
            </a:r>
            <a:r>
              <a:rPr lang="fi-FI" dirty="0"/>
              <a:t>, </a:t>
            </a:r>
            <a:r>
              <a:rPr lang="fi-FI" dirty="0" err="1"/>
              <a:t>Wed</a:t>
            </a:r>
            <a:r>
              <a:rPr lang="fi-FI" dirty="0"/>
              <a:t> 24.4.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DC10BE-1CA7-F842-9A2F-2E37B522A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000" dirty="0"/>
              <a:t>Soini, K.; </a:t>
            </a:r>
            <a:r>
              <a:rPr lang="fi-FI" sz="2000" dirty="0" err="1"/>
              <a:t>Dessein</a:t>
            </a:r>
            <a:r>
              <a:rPr lang="fi-FI" sz="2000" dirty="0"/>
              <a:t>, J. Culture-</a:t>
            </a:r>
            <a:r>
              <a:rPr lang="fi-FI" sz="2000" dirty="0" err="1"/>
              <a:t>Sustainability</a:t>
            </a:r>
            <a:r>
              <a:rPr lang="fi-FI" sz="2000" dirty="0"/>
              <a:t> </a:t>
            </a:r>
            <a:r>
              <a:rPr lang="fi-FI" sz="2000" dirty="0" err="1"/>
              <a:t>Relation</a:t>
            </a:r>
            <a:r>
              <a:rPr lang="fi-FI" sz="2000" dirty="0"/>
              <a:t>: </a:t>
            </a:r>
            <a:r>
              <a:rPr lang="fi-FI" sz="2000" dirty="0" err="1"/>
              <a:t>Towards</a:t>
            </a:r>
            <a:r>
              <a:rPr lang="fi-FI" sz="2000" dirty="0"/>
              <a:t> a </a:t>
            </a:r>
            <a:r>
              <a:rPr lang="fi-FI" sz="2000" dirty="0" err="1"/>
              <a:t>Conceptual</a:t>
            </a:r>
            <a:r>
              <a:rPr lang="fi-FI" sz="2000" dirty="0"/>
              <a:t> Framework. </a:t>
            </a:r>
            <a:r>
              <a:rPr lang="fi-FI" sz="2000" dirty="0" err="1"/>
              <a:t>Sustainability</a:t>
            </a:r>
            <a:r>
              <a:rPr lang="fi-FI" sz="2000" dirty="0"/>
              <a:t> 2016, 8, 167</a:t>
            </a:r>
          </a:p>
          <a:p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2"/>
              </a:rPr>
              <a:t>https://www.mdpi.com/2071-1050/8/2/167</a:t>
            </a:r>
            <a:endParaRPr lang="fi-FI" sz="2000" dirty="0"/>
          </a:p>
          <a:p>
            <a:pPr marL="0" indent="0">
              <a:buNone/>
            </a:pPr>
            <a:endParaRPr lang="fi-FI" sz="2000" dirty="0"/>
          </a:p>
          <a:p>
            <a:r>
              <a:rPr lang="fi-FI" sz="2000" dirty="0" err="1"/>
              <a:t>Mäkikoskela</a:t>
            </a:r>
            <a:r>
              <a:rPr lang="fi-FI" sz="2000" dirty="0"/>
              <a:t>, Riikka. </a:t>
            </a:r>
            <a:r>
              <a:rPr lang="en-US" sz="2000" dirty="0"/>
              <a:t>2018. FROM FAR TO CLOSE (AND BACK). MATERIAL RESISTANCE AND CHANGING PERSPECTIVES IN VISUAL ART PRACTICE. </a:t>
            </a:r>
            <a:r>
              <a:rPr lang="en-US" sz="2000" dirty="0" err="1"/>
              <a:t>Synnyt</a:t>
            </a:r>
            <a:r>
              <a:rPr lang="en-US" sz="2000" dirty="0"/>
              <a:t>/Origins Journal, Issue 3: Special issue on </a:t>
            </a:r>
            <a:r>
              <a:rPr lang="en-US" sz="2000" dirty="0" err="1"/>
              <a:t>Catalyses</a:t>
            </a:r>
            <a:r>
              <a:rPr lang="en-US" sz="2000" dirty="0"/>
              <a:t>, Interventions, Transformations, 349–378, http://</a:t>
            </a:r>
            <a:r>
              <a:rPr lang="en-US" sz="2000" dirty="0" err="1"/>
              <a:t>wiki.aalto.fi</a:t>
            </a:r>
            <a:r>
              <a:rPr lang="en-US" sz="2000" dirty="0"/>
              <a:t>/display/</a:t>
            </a:r>
            <a:r>
              <a:rPr lang="en-US" sz="2000" dirty="0" err="1"/>
              <a:t>Synnyt</a:t>
            </a:r>
            <a:r>
              <a:rPr lang="en-US" sz="2000" dirty="0"/>
              <a:t> </a:t>
            </a:r>
            <a:endParaRPr lang="fi-FI" sz="2000" b="1" dirty="0"/>
          </a:p>
          <a:p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3"/>
              </a:rPr>
              <a:t>https://wiki.aalto.fi/pages/viewpage.action?pageId=145123907</a:t>
            </a:r>
            <a:endParaRPr lang="fi-FI" sz="2000" dirty="0"/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0236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405" y="1033140"/>
            <a:ext cx="3839075" cy="2539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910956"/>
            <a:ext cx="7772400" cy="750292"/>
          </a:xfrm>
        </p:spPr>
        <p:txBody>
          <a:bodyPr/>
          <a:lstStyle/>
          <a:p>
            <a:r>
              <a:rPr lang="fi-FI" sz="3000" b="0" dirty="0" err="1">
                <a:latin typeface="Times New Roman"/>
                <a:cs typeface="Times New Roman"/>
              </a:rPr>
              <a:t>Boundaries</a:t>
            </a:r>
            <a:endParaRPr lang="fi-FI" sz="3000" b="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72003"/>
            <a:ext cx="2160240" cy="3237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1268760"/>
            <a:ext cx="2231189" cy="309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460" y="3140968"/>
            <a:ext cx="2573908" cy="234584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BAF31C9-07F4-C647-A709-50881BA33C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8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 bwMode="auto">
          <a:xfrm>
            <a:off x="35496" y="5157192"/>
            <a:ext cx="8856984" cy="172819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526596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68A6468-7BD7-1642-B70A-F756C36C3A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6056325"/>
            <a:ext cx="1944216" cy="3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27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2" y="836712"/>
            <a:ext cx="8532440" cy="483019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A9F1189-F24D-CF45-BEC7-925B5BA4F0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13"/>
          <p:cNvSpPr/>
          <p:nvPr/>
        </p:nvSpPr>
        <p:spPr bwMode="auto">
          <a:xfrm>
            <a:off x="35496" y="5157192"/>
            <a:ext cx="8856984" cy="172819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806283" cy="4931903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9BD09785-6464-A248-9DBD-2DC02B1B15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6088119"/>
            <a:ext cx="1944216" cy="3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44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276" y="3573016"/>
            <a:ext cx="3377828" cy="1694243"/>
          </a:xfrm>
          <a:prstGeom prst="rect">
            <a:avLst/>
          </a:prstGeom>
        </p:spPr>
      </p:pic>
      <p:pic>
        <p:nvPicPr>
          <p:cNvPr id="4" name="Kuva 3" descr="LapasetB201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3284984"/>
            <a:ext cx="2111662" cy="1611029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611313" y="332656"/>
            <a:ext cx="7921129" cy="1143000"/>
          </a:xfrm>
        </p:spPr>
        <p:txBody>
          <a:bodyPr/>
          <a:lstStyle/>
          <a:p>
            <a:r>
              <a:rPr lang="en-US" sz="4000" b="0" dirty="0">
                <a:latin typeface="Times New Roman"/>
                <a:cs typeface="Times New Roman"/>
              </a:rPr>
              <a:t>NEW WAY TO THINK AND ACT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2" y="1268760"/>
            <a:ext cx="1481879" cy="2303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9327" y="1249017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/>
                <a:cs typeface="Times New Roman"/>
              </a:rPr>
              <a:t>Kone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err="1">
                <a:latin typeface="Times New Roman"/>
                <a:cs typeface="Times New Roman"/>
              </a:rPr>
              <a:t>Oyj</a:t>
            </a:r>
            <a:r>
              <a:rPr lang="en-US" sz="1400" dirty="0">
                <a:latin typeface="Times New Roman"/>
                <a:cs typeface="Times New Roman"/>
              </a:rPr>
              <a:t> Elevator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9618" y="2708920"/>
            <a:ext cx="1808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>
                <a:latin typeface="Times New Roman"/>
                <a:cs typeface="Times New Roman"/>
              </a:rPr>
              <a:t>Mäkikoskela</a:t>
            </a:r>
            <a:r>
              <a:rPr lang="en-US" sz="1400" dirty="0">
                <a:latin typeface="Times New Roman"/>
                <a:cs typeface="Times New Roman"/>
              </a:rPr>
              <a:t>, R. 2011. </a:t>
            </a:r>
          </a:p>
          <a:p>
            <a:pPr algn="l"/>
            <a:r>
              <a:rPr lang="en-US" sz="1400" dirty="0">
                <a:latin typeface="Times New Roman"/>
                <a:cs typeface="Times New Roman"/>
              </a:rPr>
              <a:t>From Hand to Mouth.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99792" y="5353473"/>
            <a:ext cx="1306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/>
                <a:cs typeface="Times New Roman"/>
              </a:rPr>
              <a:t>Fiskars</a:t>
            </a:r>
            <a:r>
              <a:rPr lang="en-US" sz="1400" dirty="0">
                <a:latin typeface="Times New Roman"/>
                <a:cs typeface="Times New Roman"/>
              </a:rPr>
              <a:t> scissors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1783" y="2132856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ARTISTIC THINKING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2555" y="1628800"/>
            <a:ext cx="2777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MATERIAL DEVELOPMENT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20882" y="2636912"/>
            <a:ext cx="1954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PRODUCT DESIGN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6545" y="1465039"/>
            <a:ext cx="2249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SYSTEMIC THINKING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3924" y="2113111"/>
            <a:ext cx="20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CREATIVE MAKING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5096" y="350100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INNOVATIVE ACTION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6184" y="2780928"/>
            <a:ext cx="2702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PRODUCT DEVELOPMENT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8065" y="5333145"/>
            <a:ext cx="3431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BREAKING OUT THE SILOS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BDC745E0-5165-A741-9A94-35B9DF7F1454}"/>
              </a:ext>
            </a:extLst>
          </p:cNvPr>
          <p:cNvSpPr txBox="1"/>
          <p:nvPr/>
        </p:nvSpPr>
        <p:spPr>
          <a:xfrm>
            <a:off x="6746903" y="1124744"/>
            <a:ext cx="2003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THINKING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AD98BBF4-4499-B140-9135-8E528649E4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68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36986"/>
            <a:ext cx="4464446" cy="29759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212977"/>
            <a:ext cx="3744416" cy="2496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478" y="248965"/>
            <a:ext cx="2120963" cy="3168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523" y="248965"/>
            <a:ext cx="2180687" cy="31683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37" y="3212977"/>
            <a:ext cx="1782137" cy="2476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3212976"/>
            <a:ext cx="3384376" cy="2487360"/>
          </a:xfrm>
          <a:prstGeom prst="rect">
            <a:avLst/>
          </a:prstGeom>
        </p:spPr>
      </p:pic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827584" y="260648"/>
            <a:ext cx="7776864" cy="158417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>
                <a:solidFill>
                  <a:srgbClr val="ED2939"/>
                </a:solidFill>
                <a:latin typeface="Times New Roman"/>
                <a:cs typeface="Times New Roman"/>
              </a:rPr>
              <a:t>Instead of brainstorming and ideation on paper, workshop participants now work on sandwich panels by hand </a:t>
            </a:r>
          </a:p>
          <a:p>
            <a:pPr>
              <a:buFont typeface="Wingdings" charset="2"/>
              <a:buChar char="ü"/>
              <a:defRPr/>
            </a:pPr>
            <a:endParaRPr lang="en-US" dirty="0">
              <a:solidFill>
                <a:srgbClr val="ED2939"/>
              </a:solidFill>
              <a:latin typeface="Times New Roman"/>
              <a:cs typeface="Times New Roman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D72AA32C-DBA8-6840-AF12-1B4E3D105E7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03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2708921"/>
            <a:ext cx="4499992" cy="2999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38708"/>
            <a:ext cx="3888432" cy="2685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6" y="2780928"/>
            <a:ext cx="4413635" cy="294242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331016"/>
            <a:ext cx="4391462" cy="244991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4F4F6798-1101-8C43-98A2-FB7B3EBB9A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02" y="6007946"/>
            <a:ext cx="4464546" cy="6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61853"/>
      </p:ext>
    </p:extLst>
  </p:cSld>
  <p:clrMapOvr>
    <a:masterClrMapping/>
  </p:clrMapOvr>
</p:sld>
</file>

<file path=ppt/theme/theme1.xml><?xml version="1.0" encoding="utf-8"?>
<a:theme xmlns:a="http://schemas.openxmlformats.org/drawingml/2006/main" name="aalto_Chem_Tech">
  <a:themeElements>
    <a:clrScheme name="aalto_Chem_Tech 1">
      <a:dk1>
        <a:srgbClr val="000000"/>
      </a:dk1>
      <a:lt1>
        <a:srgbClr val="FFFFFF"/>
      </a:lt1>
      <a:dk2>
        <a:srgbClr val="6639B7"/>
      </a:dk2>
      <a:lt2>
        <a:srgbClr val="FECB00"/>
      </a:lt2>
      <a:accent1>
        <a:srgbClr val="009B3A"/>
      </a:accent1>
      <a:accent2>
        <a:srgbClr val="FF7900"/>
      </a:accent2>
      <a:accent3>
        <a:srgbClr val="FFFFFF"/>
      </a:accent3>
      <a:accent4>
        <a:srgbClr val="000000"/>
      </a:accent4>
      <a:accent5>
        <a:srgbClr val="AACBAE"/>
      </a:accent5>
      <a:accent6>
        <a:srgbClr val="E76D00"/>
      </a:accent6>
      <a:hlink>
        <a:srgbClr val="0065BD"/>
      </a:hlink>
      <a:folHlink>
        <a:srgbClr val="ED2939"/>
      </a:folHlink>
    </a:clrScheme>
    <a:fontScheme name="aalto_Chem_Tech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107763" dir="2700000" algn="ctr" rotWithShape="0">
                  <a:srgbClr val="928B81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107763" dir="2700000" algn="ctr" rotWithShape="0">
                  <a:srgbClr val="928B81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alto_Chem_Tech 1">
        <a:dk1>
          <a:srgbClr val="000000"/>
        </a:dk1>
        <a:lt1>
          <a:srgbClr val="FFFFFF"/>
        </a:lt1>
        <a:dk2>
          <a:srgbClr val="6639B7"/>
        </a:dk2>
        <a:lt2>
          <a:srgbClr val="FECB00"/>
        </a:lt2>
        <a:accent1>
          <a:srgbClr val="009B3A"/>
        </a:accent1>
        <a:accent2>
          <a:srgbClr val="FF7900"/>
        </a:accent2>
        <a:accent3>
          <a:srgbClr val="FFFFFF"/>
        </a:accent3>
        <a:accent4>
          <a:srgbClr val="000000"/>
        </a:accent4>
        <a:accent5>
          <a:srgbClr val="AACBAE"/>
        </a:accent5>
        <a:accent6>
          <a:srgbClr val="E76D00"/>
        </a:accent6>
        <a:hlink>
          <a:srgbClr val="0065BD"/>
        </a:hlink>
        <a:folHlink>
          <a:srgbClr val="ED29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_title">
  <a:themeElements>
    <a:clrScheme name="white_title 1">
      <a:dk1>
        <a:srgbClr val="000000"/>
      </a:dk1>
      <a:lt1>
        <a:srgbClr val="FFFFFF"/>
      </a:lt1>
      <a:dk2>
        <a:srgbClr val="6639B7"/>
      </a:dk2>
      <a:lt2>
        <a:srgbClr val="FECB00"/>
      </a:lt2>
      <a:accent1>
        <a:srgbClr val="009B3A"/>
      </a:accent1>
      <a:accent2>
        <a:srgbClr val="FF7900"/>
      </a:accent2>
      <a:accent3>
        <a:srgbClr val="FFFFFF"/>
      </a:accent3>
      <a:accent4>
        <a:srgbClr val="000000"/>
      </a:accent4>
      <a:accent5>
        <a:srgbClr val="AACBAE"/>
      </a:accent5>
      <a:accent6>
        <a:srgbClr val="E76D00"/>
      </a:accent6>
      <a:hlink>
        <a:srgbClr val="0065BD"/>
      </a:hlink>
      <a:folHlink>
        <a:srgbClr val="ED2939"/>
      </a:folHlink>
    </a:clrScheme>
    <a:fontScheme name="white_tit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107763" dir="2700000" algn="ctr" rotWithShape="0">
                  <a:srgbClr val="928B81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107763" dir="2700000" algn="ctr" rotWithShape="0">
                  <a:srgbClr val="928B81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white_title 1">
        <a:dk1>
          <a:srgbClr val="000000"/>
        </a:dk1>
        <a:lt1>
          <a:srgbClr val="FFFFFF"/>
        </a:lt1>
        <a:dk2>
          <a:srgbClr val="6639B7"/>
        </a:dk2>
        <a:lt2>
          <a:srgbClr val="FECB00"/>
        </a:lt2>
        <a:accent1>
          <a:srgbClr val="009B3A"/>
        </a:accent1>
        <a:accent2>
          <a:srgbClr val="FF7900"/>
        </a:accent2>
        <a:accent3>
          <a:srgbClr val="FFFFFF"/>
        </a:accent3>
        <a:accent4>
          <a:srgbClr val="000000"/>
        </a:accent4>
        <a:accent5>
          <a:srgbClr val="AACBAE"/>
        </a:accent5>
        <a:accent6>
          <a:srgbClr val="E76D00"/>
        </a:accent6>
        <a:hlink>
          <a:srgbClr val="0065BD"/>
        </a:hlink>
        <a:folHlink>
          <a:srgbClr val="ED29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ubtitle">
  <a:themeElements>
    <a:clrScheme name="subtitle 1">
      <a:dk1>
        <a:srgbClr val="000000"/>
      </a:dk1>
      <a:lt1>
        <a:srgbClr val="FFFFFF"/>
      </a:lt1>
      <a:dk2>
        <a:srgbClr val="6639B7"/>
      </a:dk2>
      <a:lt2>
        <a:srgbClr val="FECB00"/>
      </a:lt2>
      <a:accent1>
        <a:srgbClr val="009B3A"/>
      </a:accent1>
      <a:accent2>
        <a:srgbClr val="FF7900"/>
      </a:accent2>
      <a:accent3>
        <a:srgbClr val="FFFFFF"/>
      </a:accent3>
      <a:accent4>
        <a:srgbClr val="000000"/>
      </a:accent4>
      <a:accent5>
        <a:srgbClr val="AACBAE"/>
      </a:accent5>
      <a:accent6>
        <a:srgbClr val="E76D00"/>
      </a:accent6>
      <a:hlink>
        <a:srgbClr val="0065BD"/>
      </a:hlink>
      <a:folHlink>
        <a:srgbClr val="ED2939"/>
      </a:folHlink>
    </a:clrScheme>
    <a:fontScheme name="subtit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107763" dir="2700000" algn="ctr" rotWithShape="0">
                  <a:srgbClr val="928B81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107763" dir="2700000" algn="ctr" rotWithShape="0">
                  <a:srgbClr val="928B81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ubtitle 1">
        <a:dk1>
          <a:srgbClr val="000000"/>
        </a:dk1>
        <a:lt1>
          <a:srgbClr val="FFFFFF"/>
        </a:lt1>
        <a:dk2>
          <a:srgbClr val="6639B7"/>
        </a:dk2>
        <a:lt2>
          <a:srgbClr val="FECB00"/>
        </a:lt2>
        <a:accent1>
          <a:srgbClr val="009B3A"/>
        </a:accent1>
        <a:accent2>
          <a:srgbClr val="FF7900"/>
        </a:accent2>
        <a:accent3>
          <a:srgbClr val="FFFFFF"/>
        </a:accent3>
        <a:accent4>
          <a:srgbClr val="000000"/>
        </a:accent4>
        <a:accent5>
          <a:srgbClr val="AACBAE"/>
        </a:accent5>
        <a:accent6>
          <a:srgbClr val="E76D00"/>
        </a:accent6>
        <a:hlink>
          <a:srgbClr val="0065BD"/>
        </a:hlink>
        <a:folHlink>
          <a:srgbClr val="ED293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aalto_Chem_Tech.pot</Template>
  <TotalTime>21682</TotalTime>
  <Words>862</Words>
  <Application>Microsoft Macintosh PowerPoint</Application>
  <PresentationFormat>Näytössä katseltava diaesitys (4:3)</PresentationFormat>
  <Paragraphs>141</Paragraphs>
  <Slides>27</Slides>
  <Notes>7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27</vt:i4>
      </vt:variant>
    </vt:vector>
  </HeadingPairs>
  <TitlesOfParts>
    <vt:vector size="35" baseType="lpstr">
      <vt:lpstr>ＭＳ Ｐゴシック</vt:lpstr>
      <vt:lpstr>Arial</vt:lpstr>
      <vt:lpstr>Georgia</vt:lpstr>
      <vt:lpstr>Times New Roman</vt:lpstr>
      <vt:lpstr>Wingdings</vt:lpstr>
      <vt:lpstr>aalto_Chem_Tech</vt:lpstr>
      <vt:lpstr>white_title</vt:lpstr>
      <vt:lpstr>subtitle</vt:lpstr>
      <vt:lpstr>PowerPoint-esitys</vt:lpstr>
      <vt:lpstr>PowerPoint-esitys</vt:lpstr>
      <vt:lpstr>Boundaries</vt:lpstr>
      <vt:lpstr>PowerPoint-esitys</vt:lpstr>
      <vt:lpstr>PowerPoint-esitys</vt:lpstr>
      <vt:lpstr>PowerPoint-esitys</vt:lpstr>
      <vt:lpstr>NEW WAY TO THINK AND ACT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Course diary</vt:lpstr>
      <vt:lpstr>For the next meeting, Wed 24.4.</vt:lpstr>
    </vt:vector>
  </TitlesOfParts>
  <Company>jj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JJ</dc:creator>
  <cp:lastModifiedBy>Microsoft Office -käyttäjä</cp:lastModifiedBy>
  <cp:revision>203</cp:revision>
  <dcterms:created xsi:type="dcterms:W3CDTF">2011-01-05T10:14:13Z</dcterms:created>
  <dcterms:modified xsi:type="dcterms:W3CDTF">2019-04-17T11:41:18Z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TieturiVerId">
    <vt:lpwstr>001</vt:lpwstr>
  </property>
</Properties>
</file>