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43" r:id="rId3"/>
    <p:sldId id="339" r:id="rId4"/>
    <p:sldId id="313" r:id="rId5"/>
    <p:sldId id="349" r:id="rId6"/>
    <p:sldId id="347" r:id="rId7"/>
    <p:sldId id="337" r:id="rId8"/>
    <p:sldId id="315" r:id="rId9"/>
    <p:sldId id="301" r:id="rId10"/>
    <p:sldId id="34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5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388B-A0DF-4F4B-BF95-B60F1E4C0437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778FA-9FF6-634C-87E8-A3DF82DA3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nvironment_(biophysical)" TargetMode="External"/><Relationship Id="rId3" Type="http://schemas.openxmlformats.org/officeDocument/2006/relationships/hyperlink" Target="https://en.wikipedia.org/wiki/Greek_language" TargetMode="External"/><Relationship Id="rId7" Type="http://schemas.openxmlformats.org/officeDocument/2006/relationships/hyperlink" Target="https://en.wikipedia.org/wiki/Abundance_(ecology)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Ecological_succession" TargetMode="External"/><Relationship Id="rId5" Type="http://schemas.openxmlformats.org/officeDocument/2006/relationships/hyperlink" Target="https://en.wikipedia.org/wiki/Energy" TargetMode="External"/><Relationship Id="rId4" Type="http://schemas.openxmlformats.org/officeDocument/2006/relationships/hyperlink" Target="https://en.wikipedia.org/wiki/Adaptation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uistiinpanoj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</a:t>
            </a:r>
            <a:r>
              <a:rPr lang="en-US" b="1" baseline="0" dirty="0"/>
              <a:t> way we experience = makes the </a:t>
            </a:r>
            <a:r>
              <a:rPr lang="en-US" b="1" baseline="0" dirty="0" err="1"/>
              <a:t>homebase</a:t>
            </a:r>
            <a:br>
              <a:rPr lang="en-US" b="1" baseline="0" dirty="0"/>
            </a:br>
            <a:r>
              <a:rPr lang="en-US" b="1" baseline="0" dirty="0"/>
              <a:t>- how to change your way to experience? ( lots of talk about changing your values, updating the information)</a:t>
            </a:r>
            <a:br>
              <a:rPr lang="en-US" b="1" baseline="0" dirty="0"/>
            </a:br>
            <a:r>
              <a:rPr lang="en-US" b="1" baseline="0" dirty="0"/>
              <a:t>-examples from everyday life? </a:t>
            </a:r>
            <a:r>
              <a:rPr lang="en-US" b="1" baseline="0" dirty="0" err="1"/>
              <a:t>Excerxices</a:t>
            </a:r>
            <a:r>
              <a:rPr lang="en-US" b="1" baseline="0" dirty="0"/>
              <a:t>?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Ecology</a:t>
            </a:r>
            <a:r>
              <a:rPr lang="en-US" dirty="0"/>
              <a:t> (from </a:t>
            </a:r>
            <a:r>
              <a:rPr lang="en-US" dirty="0">
                <a:hlinkClick r:id="rId3" tooltip="Greek language"/>
              </a:rPr>
              <a:t>Greek</a:t>
            </a:r>
            <a:r>
              <a:rPr lang="en-US" dirty="0"/>
              <a:t>: </a:t>
            </a:r>
            <a:r>
              <a:rPr lang="en-US" dirty="0" err="1"/>
              <a:t>οἶκος</a:t>
            </a:r>
            <a:r>
              <a:rPr lang="en-US" dirty="0"/>
              <a:t>, "house", or "environment"; -</a:t>
            </a:r>
            <a:r>
              <a:rPr lang="en-US" dirty="0" err="1"/>
              <a:t>λογί</a:t>
            </a:r>
            <a:r>
              <a:rPr lang="en-US" dirty="0"/>
              <a:t>α, "study of")</a:t>
            </a:r>
          </a:p>
          <a:p>
            <a:r>
              <a:rPr lang="en-US" dirty="0"/>
              <a:t>Ecologists seek to explain: </a:t>
            </a:r>
          </a:p>
          <a:p>
            <a:r>
              <a:rPr lang="en-US" dirty="0"/>
              <a:t>Life processes, interactions, and </a:t>
            </a:r>
            <a:r>
              <a:rPr lang="en-US" dirty="0">
                <a:hlinkClick r:id="rId4" tooltip="Adaptations"/>
              </a:rPr>
              <a:t>adaptations</a:t>
            </a:r>
            <a:endParaRPr lang="en-US" dirty="0"/>
          </a:p>
          <a:p>
            <a:r>
              <a:rPr lang="en-US" dirty="0"/>
              <a:t>The movement of materials and </a:t>
            </a:r>
            <a:r>
              <a:rPr lang="en-US" dirty="0">
                <a:hlinkClick r:id="rId5" tooltip="Energy"/>
              </a:rPr>
              <a:t>energy</a:t>
            </a:r>
            <a:r>
              <a:rPr lang="en-US" dirty="0"/>
              <a:t> through living communities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economy</a:t>
            </a:r>
            <a:r>
              <a:rPr lang="en-US" dirty="0"/>
              <a:t> (from </a:t>
            </a:r>
            <a:r>
              <a:rPr lang="en-US" dirty="0">
                <a:hlinkClick r:id="rId3" tooltip="Greek language"/>
              </a:rPr>
              <a:t>Greek</a:t>
            </a:r>
            <a:r>
              <a:rPr lang="en-US" dirty="0"/>
              <a:t> </a:t>
            </a:r>
            <a:r>
              <a:rPr lang="en-US" dirty="0" err="1"/>
              <a:t>οίκος</a:t>
            </a:r>
            <a:r>
              <a:rPr lang="en-US" dirty="0"/>
              <a:t> – "household" and </a:t>
            </a:r>
            <a:r>
              <a:rPr lang="en-US" dirty="0" err="1"/>
              <a:t>νέμoμ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– "manage")</a:t>
            </a:r>
          </a:p>
          <a:p>
            <a:r>
              <a:rPr lang="en-US" dirty="0"/>
              <a:t>The </a:t>
            </a:r>
            <a:r>
              <a:rPr lang="en-US" dirty="0">
                <a:hlinkClick r:id="rId6" tooltip="Ecological succession"/>
              </a:rPr>
              <a:t>successional</a:t>
            </a:r>
            <a:r>
              <a:rPr lang="en-US" dirty="0"/>
              <a:t> development of ecosystems</a:t>
            </a:r>
          </a:p>
          <a:p>
            <a:r>
              <a:rPr lang="en-US" dirty="0"/>
              <a:t>The </a:t>
            </a:r>
            <a:r>
              <a:rPr lang="en-US" dirty="0">
                <a:hlinkClick r:id="rId7" tooltip="Abundance (ecology)"/>
              </a:rPr>
              <a:t>abundance</a:t>
            </a:r>
            <a:r>
              <a:rPr lang="en-US" dirty="0"/>
              <a:t> and distribution of organisms and biodiversity in the context of the </a:t>
            </a:r>
            <a:r>
              <a:rPr lang="en-US" dirty="0">
                <a:hlinkClick r:id="rId8" tooltip="Environment (biophysical)"/>
              </a:rPr>
              <a:t>environment</a:t>
            </a:r>
            <a:r>
              <a:rPr lang="en-US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7644F-B636-DD41-A3FD-E2424151955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24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</a:t>
            </a:r>
            <a:r>
              <a:rPr lang="en-US" baseline="0" dirty="0"/>
              <a:t> become more better in what you do is one way to change the way you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778FA-9FF6-634C-87E8-A3DF82DA3E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7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Skill and learning we don</a:t>
            </a:r>
            <a:r>
              <a:rPr lang="mr-IN" dirty="0"/>
              <a:t>’</a:t>
            </a:r>
            <a:r>
              <a:rPr lang="en-US" dirty="0"/>
              <a:t>t recognize,</a:t>
            </a:r>
            <a:r>
              <a:rPr lang="en-US" baseline="0" dirty="0"/>
              <a:t> we take for granted</a:t>
            </a:r>
            <a:endParaRPr lang="en-US" dirty="0"/>
          </a:p>
          <a:p>
            <a:endParaRPr lang="en-US" dirty="0"/>
          </a:p>
          <a:p>
            <a:r>
              <a:rPr lang="en-US" dirty="0"/>
              <a:t>Cultural pedagogy</a:t>
            </a:r>
            <a:br>
              <a:rPr lang="en-US" dirty="0"/>
            </a:br>
            <a:r>
              <a:rPr lang="en-US" dirty="0"/>
              <a:t>-</a:t>
            </a:r>
            <a:r>
              <a:rPr lang="en-US" baseline="0" dirty="0"/>
              <a:t> where does the meaningful learning take place?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Vrt</a:t>
            </a:r>
            <a:r>
              <a:rPr lang="en-US" dirty="0"/>
              <a:t>. </a:t>
            </a:r>
            <a:r>
              <a:rPr lang="en-US" dirty="0" err="1"/>
              <a:t>Metaphores</a:t>
            </a:r>
            <a:r>
              <a:rPr lang="en-US" dirty="0"/>
              <a:t> we live by (</a:t>
            </a:r>
            <a:r>
              <a:rPr lang="en-US" dirty="0" err="1"/>
              <a:t>Lakoff</a:t>
            </a:r>
            <a:r>
              <a:rPr lang="en-US" dirty="0"/>
              <a:t> and </a:t>
            </a:r>
            <a:r>
              <a:rPr lang="en-US" dirty="0" err="1"/>
              <a:t>Johnsson</a:t>
            </a:r>
            <a:r>
              <a:rPr lang="en-US" dirty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ART ED methods are</a:t>
            </a:r>
            <a:r>
              <a:rPr lang="en-US" baseline="0" dirty="0"/>
              <a:t> very often based on gaining new understanding by first changing the everyday practices.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-</a:t>
            </a:r>
            <a:r>
              <a:rPr lang="fi-FI" sz="1200" dirty="0"/>
              <a:t>Learning, </a:t>
            </a:r>
            <a:r>
              <a:rPr lang="fi-FI" sz="1200" dirty="0" err="1"/>
              <a:t>education</a:t>
            </a:r>
            <a:r>
              <a:rPr lang="fi-FI" sz="1200" dirty="0"/>
              <a:t> and </a:t>
            </a:r>
            <a:r>
              <a:rPr lang="fi-FI" sz="1200" dirty="0" err="1"/>
              <a:t>pedagogy</a:t>
            </a:r>
            <a:r>
              <a:rPr lang="fi-FI" sz="1200" dirty="0"/>
              <a:t> as </a:t>
            </a:r>
            <a:r>
              <a:rPr lang="fi-FI" sz="1200" dirty="0" err="1"/>
              <a:t>proader</a:t>
            </a:r>
            <a:r>
              <a:rPr lang="fi-FI" sz="1200" dirty="0"/>
              <a:t> </a:t>
            </a:r>
            <a:r>
              <a:rPr lang="fi-FI" sz="1200" dirty="0" err="1"/>
              <a:t>phenomena</a:t>
            </a:r>
            <a:r>
              <a:rPr lang="fi-FI" sz="1200" dirty="0"/>
              <a:t>, </a:t>
            </a:r>
            <a:r>
              <a:rPr lang="fi-FI" sz="1200" dirty="0" err="1"/>
              <a:t>not</a:t>
            </a:r>
            <a:r>
              <a:rPr lang="fi-FI" sz="1200" dirty="0"/>
              <a:t> just </a:t>
            </a:r>
            <a:r>
              <a:rPr lang="fi-FI" sz="1200" dirty="0" err="1"/>
              <a:t>something</a:t>
            </a:r>
            <a:r>
              <a:rPr lang="fi-FI" sz="1200" dirty="0"/>
              <a:t> </a:t>
            </a:r>
            <a:r>
              <a:rPr lang="fi-FI" sz="1200" dirty="0" err="1"/>
              <a:t>schooling</a:t>
            </a:r>
            <a:r>
              <a:rPr lang="fi-FI" sz="1200" dirty="0"/>
              <a:t> </a:t>
            </a:r>
            <a:r>
              <a:rPr lang="fi-FI" sz="1200" dirty="0" err="1"/>
              <a:t>like</a:t>
            </a:r>
            <a:r>
              <a:rPr lang="fi-FI" sz="1200" dirty="0"/>
              <a:t>.</a:t>
            </a:r>
            <a:br>
              <a:rPr lang="en-US" sz="1200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778FA-9FF6-634C-87E8-A3DF82DA3E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77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err="1"/>
              <a:t>all</a:t>
            </a:r>
            <a:r>
              <a:rPr lang="fi-FI" sz="1200" dirty="0"/>
              <a:t> the social </a:t>
            </a:r>
            <a:r>
              <a:rPr lang="fi-FI" sz="1200" dirty="0" err="1"/>
              <a:t>practices</a:t>
            </a:r>
            <a:r>
              <a:rPr lang="fi-FI" sz="1200" dirty="0"/>
              <a:t> </a:t>
            </a:r>
            <a:r>
              <a:rPr lang="fi-FI" sz="1200" dirty="0" err="1"/>
              <a:t>could</a:t>
            </a:r>
            <a:r>
              <a:rPr lang="fi-FI" sz="1200" dirty="0"/>
              <a:t> </a:t>
            </a:r>
            <a:r>
              <a:rPr lang="fi-FI" sz="1200" dirty="0" err="1"/>
              <a:t>be</a:t>
            </a:r>
            <a:r>
              <a:rPr lang="fi-FI" sz="1200" dirty="0"/>
              <a:t> </a:t>
            </a:r>
            <a:r>
              <a:rPr lang="fi-FI" sz="1200" dirty="0" err="1"/>
              <a:t>examined</a:t>
            </a:r>
            <a:r>
              <a:rPr lang="fi-FI" sz="1200" dirty="0"/>
              <a:t> as </a:t>
            </a:r>
            <a:r>
              <a:rPr lang="fi-FI" sz="1200" dirty="0" err="1"/>
              <a:t>material</a:t>
            </a:r>
            <a:r>
              <a:rPr lang="fi-FI" sz="1200" dirty="0"/>
              <a:t> for </a:t>
            </a:r>
            <a:r>
              <a:rPr lang="fi-FI" sz="1200" dirty="0" err="1"/>
              <a:t>art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performance</a:t>
            </a:r>
            <a:endParaRPr lang="fi-FI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778FA-9FF6-634C-87E8-A3DF82DA3E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9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5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1E09-164F-1D42-8BA4-37FA62C9F7DC}" type="datetimeFigureOut">
              <a:rPr lang="en-US" smtClean="0"/>
              <a:t>5/17/19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9276-CEDF-2946-A891-9E7ACE0B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okalleinen.net/news/?p=93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meo.com/30099802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results?search_query=Ingen+k%C3%A4nner+det+som+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17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i="1" dirty="0"/>
              <a:t>On </a:t>
            </a:r>
            <a:r>
              <a:rPr lang="fi-FI" i="1" dirty="0" err="1"/>
              <a:t>Materiality</a:t>
            </a:r>
            <a:r>
              <a:rPr lang="fi-FI" i="1" dirty="0"/>
              <a:t> of </a:t>
            </a:r>
            <a:r>
              <a:rPr lang="fi-FI" i="1" dirty="0" err="1"/>
              <a:t>Art</a:t>
            </a:r>
            <a:r>
              <a:rPr lang="fi-FI" i="1" dirty="0"/>
              <a:t> and </a:t>
            </a:r>
            <a:r>
              <a:rPr lang="fi-FI" i="1" dirty="0" err="1"/>
              <a:t>Pedagogy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Taneli Tuovinen 24042019</a:t>
            </a:r>
            <a:br>
              <a:rPr lang="en-US" dirty="0"/>
            </a:br>
            <a:r>
              <a:rPr lang="en-US" dirty="0" err="1"/>
              <a:t>onni.tuovinen@aalto.fi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88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980728"/>
            <a:ext cx="5652120" cy="1934764"/>
          </a:xfrm>
          <a:prstGeom prst="rect">
            <a:avLst/>
          </a:prstGeom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B0CBC146-7FF4-194C-97CF-451678B0FEFD}"/>
              </a:ext>
            </a:extLst>
          </p:cNvPr>
          <p:cNvSpPr/>
          <p:nvPr/>
        </p:nvSpPr>
        <p:spPr bwMode="auto">
          <a:xfrm>
            <a:off x="1115616" y="6005290"/>
            <a:ext cx="1368152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6632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Socially </a:t>
            </a:r>
            <a:r>
              <a:rPr lang="en-GB" dirty="0" err="1"/>
              <a:t>angaged</a:t>
            </a:r>
            <a:r>
              <a:rPr lang="en-GB" dirty="0"/>
              <a:t> art as access to social material flows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924944"/>
            <a:ext cx="648072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Tellervo ja Oliver Kalleinen:</a:t>
            </a:r>
          </a:p>
          <a:p>
            <a:r>
              <a:rPr lang="en-US" b="1" dirty="0">
                <a:hlinkClick r:id="rId4"/>
              </a:rPr>
              <a:t>AVATAR INFLUENCE GAME @ MAUNULA, HELSINKI, JUNE 2018</a:t>
            </a:r>
            <a:endParaRPr lang="en-US" b="1" dirty="0"/>
          </a:p>
          <a:p>
            <a:r>
              <a:rPr lang="en-US" dirty="0"/>
              <a:t>In Avatar Influence Game, three different groups from </a:t>
            </a:r>
            <a:r>
              <a:rPr lang="en-US" dirty="0" err="1"/>
              <a:t>Maunula</a:t>
            </a:r>
            <a:r>
              <a:rPr lang="en-US" dirty="0"/>
              <a:t> </a:t>
            </a:r>
            <a:r>
              <a:rPr lang="en-US" dirty="0" err="1"/>
              <a:t>neighbourhood</a:t>
            </a:r>
            <a:r>
              <a:rPr lang="en-US" dirty="0"/>
              <a:t> try to influence their surroundings through an avatar. They control the avatars real time – played by actors </a:t>
            </a:r>
            <a:r>
              <a:rPr lang="en-US" dirty="0" err="1"/>
              <a:t>Outi</a:t>
            </a:r>
            <a:r>
              <a:rPr lang="en-US" dirty="0"/>
              <a:t> </a:t>
            </a:r>
            <a:r>
              <a:rPr lang="en-US" dirty="0" err="1"/>
              <a:t>Vuoriranta</a:t>
            </a:r>
            <a:r>
              <a:rPr lang="en-US" dirty="0"/>
              <a:t>, </a:t>
            </a:r>
            <a:r>
              <a:rPr lang="en-US" dirty="0" err="1"/>
              <a:t>Niina</a:t>
            </a:r>
            <a:r>
              <a:rPr lang="en-US" dirty="0"/>
              <a:t> </a:t>
            </a:r>
            <a:r>
              <a:rPr lang="en-US" dirty="0" err="1"/>
              <a:t>Sillanpää</a:t>
            </a:r>
            <a:r>
              <a:rPr lang="en-US" dirty="0"/>
              <a:t> and Max Bremer – as the avatars move within the local ‘game zone’.</a:t>
            </a:r>
          </a:p>
          <a:p>
            <a:r>
              <a:rPr lang="en-US" dirty="0"/>
              <a:t>Public can follow the gaming 6 June 5-8pm / 7 June 2-6pm / 10 June 1-6pm at </a:t>
            </a:r>
            <a:r>
              <a:rPr lang="en-US" dirty="0" err="1"/>
              <a:t>Maunulatalo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1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3F2D19C6-4A7C-B149-9018-D53BB4A2CB35}"/>
              </a:ext>
            </a:extLst>
          </p:cNvPr>
          <p:cNvSpPr/>
          <p:nvPr/>
        </p:nvSpPr>
        <p:spPr bwMode="auto">
          <a:xfrm>
            <a:off x="1115616" y="5949280"/>
            <a:ext cx="1296144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67544" y="260648"/>
            <a:ext cx="7992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fi-F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fi-F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regenerative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fi-FI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importance of the cultural dimension has strengthened in sustainable development (Soini &amp;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Dessein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2016) </a:t>
            </a:r>
          </a:p>
          <a:p>
            <a:pPr algn="l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Changing the consumption culture towards circular economy requires </a:t>
            </a:r>
            <a:r>
              <a:rPr lang="en-US" sz="1900" dirty="0">
                <a:solidFill>
                  <a:srgbClr val="F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 cooperation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Pajunen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et al. 2013)</a:t>
            </a:r>
          </a:p>
          <a:p>
            <a:pPr marL="285750" indent="-285750" algn="l">
              <a:buFont typeface="Arial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GB" sz="2000" dirty="0" err="1"/>
              <a:t>Nowdays</a:t>
            </a:r>
            <a:r>
              <a:rPr lang="en-GB" sz="2000" dirty="0"/>
              <a:t> the term encompasses more than the sustainable production and consumption of material, goods and services. It includes discussion of the radical intertwinement of </a:t>
            </a:r>
            <a:r>
              <a:rPr lang="en-GB" sz="2000" dirty="0">
                <a:solidFill>
                  <a:srgbClr val="FF0000"/>
                </a:solidFill>
              </a:rPr>
              <a:t>aesthetical, ecological and ethical </a:t>
            </a:r>
            <a:r>
              <a:rPr lang="en-GB" sz="2000" dirty="0"/>
              <a:t>processes and </a:t>
            </a:r>
            <a:r>
              <a:rPr lang="en-GB" sz="2000" dirty="0">
                <a:solidFill>
                  <a:srgbClr val="FF0000"/>
                </a:solidFill>
              </a:rPr>
              <a:t>the way </a:t>
            </a:r>
            <a:r>
              <a:rPr lang="en-GB" sz="2000" dirty="0"/>
              <a:t>we are experiencing them. This way the original idea of material processes extends towards ideas of </a:t>
            </a:r>
            <a:r>
              <a:rPr lang="en-GB" sz="2000" dirty="0">
                <a:solidFill>
                  <a:srgbClr val="FF0000"/>
                </a:solidFill>
              </a:rPr>
              <a:t>experiential and social materials. </a:t>
            </a:r>
            <a:r>
              <a:rPr lang="en-GB" sz="2000" dirty="0"/>
              <a:t>(</a:t>
            </a:r>
            <a:r>
              <a:rPr lang="en-GB" sz="2000" dirty="0" err="1"/>
              <a:t>Mäkikoskela</a:t>
            </a:r>
            <a:r>
              <a:rPr lang="en-GB" sz="2000" dirty="0"/>
              <a:t> &amp; Tuovinen 2018)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i-FI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222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“The environmental crisis is possible because there already has been a environmental crisis in human mind”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err="1"/>
              <a:t>Tere</a:t>
            </a:r>
            <a:r>
              <a:rPr lang="en-US" dirty="0"/>
              <a:t> </a:t>
            </a:r>
            <a:r>
              <a:rPr lang="en-US" dirty="0" err="1"/>
              <a:t>Vaden</a:t>
            </a:r>
            <a:r>
              <a:rPr lang="en-US" dirty="0"/>
              <a:t> (1969 -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-We have lost our Origins (</a:t>
            </a:r>
            <a:r>
              <a:rPr lang="en-US" dirty="0" err="1"/>
              <a:t>syntytieto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Check: </a:t>
            </a:r>
            <a:r>
              <a:rPr lang="en-US" sz="2000" dirty="0" err="1"/>
              <a:t>Salminen</a:t>
            </a:r>
            <a:r>
              <a:rPr lang="en-US" sz="2000" dirty="0"/>
              <a:t>, </a:t>
            </a:r>
            <a:r>
              <a:rPr lang="en-US" sz="2000" dirty="0" err="1"/>
              <a:t>Antti</a:t>
            </a:r>
            <a:r>
              <a:rPr lang="en-US" sz="2000" dirty="0"/>
              <a:t> &amp; </a:t>
            </a:r>
            <a:r>
              <a:rPr lang="en-US" sz="2000" dirty="0" err="1"/>
              <a:t>Vadén</a:t>
            </a:r>
            <a:r>
              <a:rPr lang="en-US" sz="2000" dirty="0"/>
              <a:t>, </a:t>
            </a:r>
            <a:r>
              <a:rPr lang="en-US" sz="2000" dirty="0" err="1"/>
              <a:t>Tere</a:t>
            </a:r>
            <a:r>
              <a:rPr lang="en-US" sz="2000" dirty="0"/>
              <a:t>: Energy and Experience. An Essay in </a:t>
            </a:r>
            <a:r>
              <a:rPr lang="en-US" sz="2000" dirty="0" err="1"/>
              <a:t>Nafthology</a:t>
            </a:r>
            <a:r>
              <a:rPr lang="en-US" sz="2000" dirty="0"/>
              <a:t>. Chicago: MCM’ 2015. ISBN 978-0-9895497-1-4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57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What kind of material </a:t>
            </a:r>
            <a:br>
              <a:rPr lang="en-US" dirty="0"/>
            </a:br>
            <a:r>
              <a:rPr lang="en-US" dirty="0"/>
              <a:t>is described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https://www.youtube.com/results?search_query=Ingen+känner+det+som+du.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4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“The Imagination is not needed for escaping the reality but for engaging with it”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-Paul Klee (1879 </a:t>
            </a:r>
            <a:r>
              <a:rPr lang="mr-IN" dirty="0"/>
              <a:t>–</a:t>
            </a:r>
            <a:r>
              <a:rPr lang="en-US" dirty="0"/>
              <a:t> 1940)</a:t>
            </a:r>
          </a:p>
        </p:txBody>
      </p:sp>
    </p:spTree>
    <p:extLst>
      <p:ext uri="{BB962C8B-B14F-4D97-AF65-F5344CB8AC3E}">
        <p14:creationId xmlns:p14="http://schemas.microsoft.com/office/powerpoint/2010/main" val="147430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Changing experience through skill: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/>
              <a:t>1. Act of practice is performed.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2.  Skill is purposefully developed.</a:t>
            </a:r>
            <a:endParaRPr lang="en-US" dirty="0"/>
          </a:p>
          <a:p>
            <a:pPr marL="514350" lvl="0" indent="-514350">
              <a:buAutoNum type="arabicPeriod" startAt="3"/>
            </a:pPr>
            <a:r>
              <a:rPr lang="en-GB" dirty="0"/>
              <a:t>Procedures in the skill are identified in order to know it.</a:t>
            </a:r>
          </a:p>
          <a:p>
            <a:pPr marL="514350" lvl="0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 startAt="4"/>
            </a:pPr>
            <a:r>
              <a:rPr lang="en-GB" dirty="0"/>
              <a:t>Skill (practitioner) becomes conscious of its epistemic nature</a:t>
            </a:r>
            <a:r>
              <a:rPr lang="en-US" dirty="0">
                <a:effectLst/>
              </a:rPr>
              <a:t> </a:t>
            </a:r>
          </a:p>
          <a:p>
            <a:pPr marL="514350" indent="-514350"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These ideas can be found in Book 6 in Aristotle´s The </a:t>
            </a:r>
            <a:r>
              <a:rPr lang="en-US" sz="2200" dirty="0" err="1"/>
              <a:t>Nicomachean</a:t>
            </a:r>
            <a:r>
              <a:rPr lang="en-US" sz="2200" dirty="0"/>
              <a:t> Ethics, where he discusses skill, teaching and mastery</a:t>
            </a:r>
          </a:p>
        </p:txBody>
      </p:sp>
    </p:spTree>
    <p:extLst>
      <p:ext uri="{BB962C8B-B14F-4D97-AF65-F5344CB8AC3E}">
        <p14:creationId xmlns:p14="http://schemas.microsoft.com/office/powerpoint/2010/main" val="127137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is resistance, there is something real:</a:t>
            </a:r>
          </a:p>
          <a:p>
            <a:r>
              <a:rPr lang="en-US" dirty="0"/>
              <a:t>-resistance positions the </a:t>
            </a:r>
            <a:r>
              <a:rPr lang="en-US" dirty="0" err="1"/>
              <a:t>pratitioner</a:t>
            </a:r>
            <a:r>
              <a:rPr lang="en-US" dirty="0"/>
              <a:t> in reality and reduces “belief-character” of the practice</a:t>
            </a:r>
            <a:br>
              <a:rPr lang="en-US" dirty="0"/>
            </a:br>
            <a:r>
              <a:rPr lang="en-US" dirty="0"/>
              <a:t>Main de </a:t>
            </a:r>
            <a:r>
              <a:rPr lang="en-US" dirty="0" err="1"/>
              <a:t>Biran</a:t>
            </a:r>
            <a:r>
              <a:rPr lang="en-US" dirty="0"/>
              <a:t> (1766 </a:t>
            </a:r>
            <a:r>
              <a:rPr lang="mr-IN" dirty="0"/>
              <a:t>–</a:t>
            </a:r>
            <a:r>
              <a:rPr lang="en-US" dirty="0"/>
              <a:t> 1824)</a:t>
            </a:r>
          </a:p>
          <a:p>
            <a:endParaRPr lang="en-US" dirty="0"/>
          </a:p>
          <a:p>
            <a:r>
              <a:rPr lang="en-US" dirty="0"/>
              <a:t>Without resistance methodical progress do not introduce new or foreign elements, only recognition of how everything happens or “works”. (</a:t>
            </a:r>
            <a:r>
              <a:rPr lang="en-US" dirty="0" err="1"/>
              <a:t>Varto</a:t>
            </a:r>
            <a:r>
              <a:rPr lang="en-US" dirty="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421934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/>
              <a:t>Admiting</a:t>
            </a:r>
            <a:r>
              <a:rPr lang="fi-FI" dirty="0"/>
              <a:t> </a:t>
            </a:r>
            <a:r>
              <a:rPr lang="fi-FI" dirty="0" err="1"/>
              <a:t>it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, </a:t>
            </a:r>
            <a:r>
              <a:rPr lang="fi-FI" dirty="0" err="1"/>
              <a:t>living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, </a:t>
            </a:r>
            <a:r>
              <a:rPr lang="fi-FI" dirty="0" err="1"/>
              <a:t>education</a:t>
            </a:r>
            <a:r>
              <a:rPr lang="fi-FI" dirty="0"/>
              <a:t> ja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part</a:t>
            </a:r>
            <a:r>
              <a:rPr lang="fi-FI" dirty="0"/>
              <a:t> of a </a:t>
            </a:r>
            <a:r>
              <a:rPr lang="fi-FI" dirty="0" err="1"/>
              <a:t>process</a:t>
            </a:r>
            <a:r>
              <a:rPr lang="fi-FI" dirty="0"/>
              <a:t> of </a:t>
            </a:r>
            <a:r>
              <a:rPr lang="fi-FI" dirty="0" err="1"/>
              <a:t>socialisation/indoctrination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-&gt; </a:t>
            </a:r>
            <a:r>
              <a:rPr lang="fi-FI" dirty="0" err="1"/>
              <a:t>cultural</a:t>
            </a:r>
            <a:r>
              <a:rPr lang="fi-FI" dirty="0"/>
              <a:t> </a:t>
            </a:r>
            <a:r>
              <a:rPr lang="fi-FI" dirty="0" err="1"/>
              <a:t>pedagogy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-&gt; </a:t>
            </a:r>
            <a:r>
              <a:rPr lang="fi-FI" dirty="0" err="1"/>
              <a:t>ubiquity</a:t>
            </a:r>
            <a:r>
              <a:rPr lang="fi-FI" dirty="0"/>
              <a:t> of </a:t>
            </a:r>
            <a:r>
              <a:rPr lang="fi-FI" dirty="0" err="1"/>
              <a:t>learning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-&gt; </a:t>
            </a:r>
            <a:r>
              <a:rPr lang="fi-FI" dirty="0" err="1"/>
              <a:t>unlearning</a:t>
            </a:r>
            <a:endParaRPr lang="fi-FI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158" y="2890778"/>
            <a:ext cx="3833394" cy="32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Models for higher  artist/arts education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42" y="1417638"/>
            <a:ext cx="8686801" cy="5688328"/>
          </a:xfrm>
        </p:spPr>
        <p:txBody>
          <a:bodyPr>
            <a:normAutofit fontScale="70000" lnSpcReduction="20000"/>
          </a:bodyPr>
          <a:lstStyle/>
          <a:p>
            <a:endParaRPr lang="en-US" sz="3600" dirty="0">
              <a:effectLst/>
            </a:endParaRPr>
          </a:p>
          <a:p>
            <a:pPr marL="914400" lvl="2" indent="0">
              <a:buNone/>
            </a:pPr>
            <a:r>
              <a:rPr lang="en-US" sz="3600" dirty="0"/>
              <a:t>          who (student)      what (subject)         how (pedagogy) </a:t>
            </a:r>
            <a:endParaRPr lang="en-US" sz="3600" dirty="0">
              <a:effectLst/>
            </a:endParaRPr>
          </a:p>
          <a:p>
            <a:pPr lvl="2"/>
            <a:endParaRPr lang="en-US" sz="3600" dirty="0">
              <a:effectLst/>
            </a:endParaRPr>
          </a:p>
          <a:p>
            <a:r>
              <a:rPr lang="en-US" sz="3600" b="1" dirty="0"/>
              <a:t>ACADEMY      </a:t>
            </a:r>
            <a:r>
              <a:rPr lang="en-US" sz="3600" dirty="0"/>
              <a:t>talent                technique             imitation </a:t>
            </a:r>
            <a:endParaRPr lang="en-US" sz="3600" dirty="0">
              <a:effectLst/>
            </a:endParaRPr>
          </a:p>
          <a:p>
            <a:endParaRPr lang="en-US" sz="3600" dirty="0">
              <a:effectLst/>
            </a:endParaRPr>
          </a:p>
          <a:p>
            <a:endParaRPr lang="en-US" sz="3600" dirty="0">
              <a:effectLst/>
            </a:endParaRPr>
          </a:p>
          <a:p>
            <a:r>
              <a:rPr lang="en-US" sz="3600" b="1" dirty="0"/>
              <a:t>BAUHAUS     </a:t>
            </a:r>
            <a:r>
              <a:rPr lang="en-US" sz="3600" dirty="0"/>
              <a:t>creativity             medium              invention </a:t>
            </a:r>
            <a:endParaRPr lang="en-US" sz="3600" dirty="0">
              <a:effectLst/>
            </a:endParaRPr>
          </a:p>
          <a:p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en-US" sz="3600" b="1" dirty="0"/>
              <a:t> </a:t>
            </a:r>
            <a:endParaRPr lang="en-US" sz="3600" dirty="0">
              <a:effectLst/>
            </a:endParaRPr>
          </a:p>
          <a:p>
            <a:r>
              <a:rPr lang="en-US" sz="3600" b="1" dirty="0"/>
              <a:t>CONTEM</a:t>
            </a:r>
            <a:br>
              <a:rPr lang="en-US" sz="3600" b="1" dirty="0"/>
            </a:br>
            <a:r>
              <a:rPr lang="en-US" sz="3600" b="1" dirty="0"/>
              <a:t>PORARY         </a:t>
            </a:r>
            <a:r>
              <a:rPr lang="en-US" sz="3600" dirty="0"/>
              <a:t>attitude               practice              deconstruction</a:t>
            </a:r>
            <a:r>
              <a:rPr lang="en-US" dirty="0"/>
              <a:t>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is-IS" dirty="0"/>
              <a:t>(Bailey 2007) </a:t>
            </a:r>
            <a:endParaRPr lang="is-IS" dirty="0">
              <a:effectLst/>
            </a:endParaRP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1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366</Words>
  <Application>Microsoft Macintosh PowerPoint</Application>
  <PresentationFormat>Näytössä katseltava diaesitys (4:3)</PresentationFormat>
  <Paragraphs>82</Paragraphs>
  <Slides>10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Mangal</vt:lpstr>
      <vt:lpstr>Times New Roman</vt:lpstr>
      <vt:lpstr>Office Theme</vt:lpstr>
      <vt:lpstr>On Materiality of Art and Pedagogy </vt:lpstr>
      <vt:lpstr>PowerPoint-esitys</vt:lpstr>
      <vt:lpstr>PowerPoint-esitys</vt:lpstr>
      <vt:lpstr>3. What kind of material  is described here?</vt:lpstr>
      <vt:lpstr>PowerPoint-esitys</vt:lpstr>
      <vt:lpstr>Changing experience through skill:</vt:lpstr>
      <vt:lpstr>What matters?</vt:lpstr>
      <vt:lpstr> </vt:lpstr>
      <vt:lpstr>Models for higher  artist/arts education  </vt:lpstr>
      <vt:lpstr>PowerPoint-esitys</vt:lpstr>
    </vt:vector>
  </TitlesOfParts>
  <Company>Aalto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Taneli Tuovinen</dc:creator>
  <cp:lastModifiedBy>Microsoft Office -käyttäjä</cp:lastModifiedBy>
  <cp:revision>44</cp:revision>
  <dcterms:created xsi:type="dcterms:W3CDTF">2018-02-26T14:02:08Z</dcterms:created>
  <dcterms:modified xsi:type="dcterms:W3CDTF">2019-05-17T10:25:11Z</dcterms:modified>
</cp:coreProperties>
</file>