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50" r:id="rId2"/>
    <p:sldId id="408" r:id="rId3"/>
    <p:sldId id="257" r:id="rId4"/>
    <p:sldId id="390" r:id="rId5"/>
    <p:sldId id="405" r:id="rId6"/>
    <p:sldId id="389" r:id="rId7"/>
    <p:sldId id="386" r:id="rId8"/>
    <p:sldId id="388" r:id="rId9"/>
    <p:sldId id="387" r:id="rId10"/>
    <p:sldId id="374" r:id="rId11"/>
    <p:sldId id="392" r:id="rId12"/>
    <p:sldId id="375" r:id="rId13"/>
    <p:sldId id="399" r:id="rId14"/>
    <p:sldId id="279" r:id="rId15"/>
    <p:sldId id="372" r:id="rId16"/>
    <p:sldId id="369" r:id="rId17"/>
    <p:sldId id="371" r:id="rId18"/>
    <p:sldId id="370" r:id="rId19"/>
    <p:sldId id="364" r:id="rId20"/>
    <p:sldId id="301" r:id="rId21"/>
    <p:sldId id="365" r:id="rId22"/>
    <p:sldId id="376" r:id="rId23"/>
    <p:sldId id="285" r:id="rId24"/>
    <p:sldId id="287" r:id="rId25"/>
    <p:sldId id="352" r:id="rId26"/>
    <p:sldId id="353" r:id="rId27"/>
    <p:sldId id="293" r:id="rId28"/>
    <p:sldId id="295" r:id="rId29"/>
    <p:sldId id="297" r:id="rId30"/>
    <p:sldId id="298" r:id="rId31"/>
    <p:sldId id="355" r:id="rId32"/>
    <p:sldId id="356" r:id="rId33"/>
    <p:sldId id="357" r:id="rId34"/>
    <p:sldId id="360" r:id="rId35"/>
    <p:sldId id="362" r:id="rId36"/>
    <p:sldId id="315" r:id="rId37"/>
    <p:sldId id="320" r:id="rId38"/>
    <p:sldId id="321" r:id="rId39"/>
    <p:sldId id="300" r:id="rId40"/>
    <p:sldId id="327" r:id="rId41"/>
    <p:sldId id="256" r:id="rId42"/>
    <p:sldId id="377" r:id="rId43"/>
    <p:sldId id="378" r:id="rId44"/>
    <p:sldId id="379" r:id="rId45"/>
    <p:sldId id="380" r:id="rId46"/>
    <p:sldId id="381" r:id="rId47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i Säde" initials="HS" lastIdx="1" clrIdx="0">
    <p:extLst>
      <p:ext uri="{19B8F6BF-5375-455C-9EA6-DF929625EA0E}">
        <p15:presenceInfo xmlns:p15="http://schemas.microsoft.com/office/powerpoint/2012/main" userId="S::heli.sade@ridenuviz.com::28a0a947-0206-45ce-b820-12d242f95f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1"/>
    <p:restoredTop sz="94631"/>
  </p:normalViewPr>
  <p:slideViewPr>
    <p:cSldViewPr snapToGrid="0" snapToObjects="1">
      <p:cViewPr varScale="1">
        <p:scale>
          <a:sx n="108" d="100"/>
          <a:sy n="108" d="100"/>
        </p:scale>
        <p:origin x="11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56"/>
    </p:cViewPr>
  </p:sorter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69805-19B1-0048-B5FF-FA09CF1A6E3A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A684-4CFC-0A41-B679-8E576697D78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981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8 </a:t>
            </a:r>
            <a:r>
              <a:rPr lang="fi-FI" dirty="0" err="1"/>
              <a:t>axes</a:t>
            </a:r>
            <a:r>
              <a:rPr lang="fi-FI" dirty="0"/>
              <a:t> </a:t>
            </a:r>
          </a:p>
          <a:p>
            <a:r>
              <a:rPr lang="fi-FI" dirty="0"/>
              <a:t>5 </a:t>
            </a:r>
            <a:r>
              <a:rPr lang="fi-FI" dirty="0" err="1"/>
              <a:t>blade</a:t>
            </a:r>
            <a:endParaRPr lang="fi-FI" dirty="0"/>
          </a:p>
          <a:p>
            <a:r>
              <a:rPr lang="fi-FI" dirty="0"/>
              <a:t>3 </a:t>
            </a:r>
            <a:r>
              <a:rPr lang="fi-FI" dirty="0" err="1"/>
              <a:t>sock</a:t>
            </a:r>
            <a:endParaRPr lang="fi-FI" dirty="0"/>
          </a:p>
          <a:p>
            <a:r>
              <a:rPr lang="fi-FI" dirty="0"/>
              <a:t>4 </a:t>
            </a:r>
            <a:r>
              <a:rPr lang="fi-FI" dirty="0" err="1"/>
              <a:t>blade</a:t>
            </a:r>
            <a:r>
              <a:rPr lang="fi-FI" dirty="0"/>
              <a:t> </a:t>
            </a:r>
            <a:r>
              <a:rPr lang="fi-FI" dirty="0" err="1"/>
              <a:t>cover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3A684-4CFC-0A41-B679-8E576697D78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120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3A684-4CFC-0A41-B679-8E576697D78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07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402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84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440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4462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44462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2338" y="3938589"/>
            <a:ext cx="4044462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003706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036374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2338" y="3938589"/>
            <a:ext cx="4044462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01664732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33944" y="6452728"/>
            <a:ext cx="26677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25" b="0" i="0">
                <a:solidFill>
                  <a:srgbClr val="000000"/>
                </a:solidFill>
                <a:latin typeface="Gotham Book"/>
                <a:cs typeface="Gotham Book"/>
              </a:defRPr>
            </a:lvl1pPr>
          </a:lstStyle>
          <a:p>
            <a:fld id="{D510108D-3FE9-774A-9B59-89C20AED6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69" y="39186"/>
            <a:ext cx="6560862" cy="677108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defRPr sz="2850" b="1" i="0">
                <a:solidFill>
                  <a:schemeClr val="tx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2243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91">
          <p15:clr>
            <a:srgbClr val="FBAE40"/>
          </p15:clr>
        </p15:guide>
        <p15:guide id="2" orient="horz" pos="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09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19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966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73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3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36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941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643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54D9-8E3D-2C4A-BA62-574B3481BB97}" type="datetimeFigureOut">
              <a:rPr lang="fi-FI" smtClean="0"/>
              <a:t>1.5.2019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1F718-BEFC-DA42-8B83-FB9719CFCBE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55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59.jpeg"/><Relationship Id="rId17" Type="http://schemas.openxmlformats.org/officeDocument/2006/relationships/image" Target="../media/image74.jpeg"/><Relationship Id="rId2" Type="http://schemas.openxmlformats.org/officeDocument/2006/relationships/image" Target="../media/image62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61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microsoft.com/office/2007/relationships/hdphoto" Target="../media/hdphoto3.wdp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microsoft.com/office/2007/relationships/hdphoto" Target="../media/hdphoto4.wdp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Relationship Id="rId1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voikukka_lar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021"/>
            <a:ext cx="9144000" cy="5183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tangram_shelves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6" b="20313"/>
          <a:stretch>
            <a:fillRect/>
          </a:stretch>
        </p:blipFill>
        <p:spPr bwMode="auto">
          <a:xfrm>
            <a:off x="1718640" y="4987525"/>
            <a:ext cx="6007100" cy="1870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203249"/>
            <a:ext cx="7772400" cy="1470025"/>
          </a:xfrm>
        </p:spPr>
        <p:txBody>
          <a:bodyPr/>
          <a:lstStyle/>
          <a:p>
            <a:r>
              <a:rPr lang="fi-FI" dirty="0">
                <a:latin typeface="Lato" panose="020F0502020204030203" pitchFamily="34" charset="77"/>
                <a:ea typeface="Roboto Medium" pitchFamily="2" charset="0"/>
              </a:rPr>
              <a:t>Product Architecture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599" y="2518920"/>
            <a:ext cx="6701183" cy="2099365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  <a:p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Product is a puzzle.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Some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building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blocks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can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be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shared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through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the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product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family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.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Some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components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will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complete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/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vary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/  the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function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and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apperance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to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defined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 </a:t>
            </a:r>
            <a:r>
              <a:rPr lang="fi-FI" dirty="0" err="1">
                <a:latin typeface="Lato" panose="020F0502020204030203" pitchFamily="34" charset="77"/>
                <a:ea typeface="Roboto" pitchFamily="2" charset="0"/>
              </a:rPr>
              <a:t>customer</a:t>
            </a:r>
            <a:r>
              <a:rPr lang="fi-FI" dirty="0">
                <a:latin typeface="Lato" panose="020F0502020204030203" pitchFamily="34" charset="77"/>
                <a:ea typeface="Roboto" pitchFamily="2" charset="0"/>
              </a:rPr>
              <a:t> </a:t>
            </a:r>
          </a:p>
          <a:p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573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 descr="Fiskars_icons_and_numbers_05032008.png">
            <a:extLst>
              <a:ext uri="{FF2B5EF4-FFF2-40B4-BE49-F238E27FC236}">
                <a16:creationId xmlns:a16="http://schemas.microsoft.com/office/drawing/2014/main" id="{01AE0A94-8C84-CB40-A374-F4AAC817B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47942" r="12987" b="412"/>
          <a:stretch>
            <a:fillRect/>
          </a:stretch>
        </p:blipFill>
        <p:spPr bwMode="auto">
          <a:xfrm>
            <a:off x="7692" y="1639401"/>
            <a:ext cx="9144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B40D89AD-3268-1240-A4F5-B78372EF7F45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355600"/>
            <a:ext cx="7921625" cy="577850"/>
          </a:xfrm>
          <a:prstGeom prst="rect">
            <a:avLst/>
          </a:prstGeom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3200">
                <a:solidFill>
                  <a:srgbClr val="5F5F5F"/>
                </a:solidFill>
                <a:latin typeface="Amplitude-Regular" pitchFamily="2" charset="0"/>
                <a:cs typeface="Arial" panose="020B0604020202020204" pitchFamily="34" charset="0"/>
              </a:rPr>
              <a:t>Naming layout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C98531-7238-FF4D-A301-879036F4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 t="37102" r="20958" b="26453"/>
          <a:stretch>
            <a:fillRect/>
          </a:stretch>
        </p:blipFill>
        <p:spPr bwMode="auto">
          <a:xfrm>
            <a:off x="1012086" y="5377389"/>
            <a:ext cx="726806" cy="71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09E3DC-2EDE-FB41-90CC-6C7968AA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37102" r="48503" b="26453"/>
          <a:stretch>
            <a:fillRect/>
          </a:stretch>
        </p:blipFill>
        <p:spPr bwMode="auto">
          <a:xfrm>
            <a:off x="969593" y="6071465"/>
            <a:ext cx="726806" cy="71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6216BBEE-8C9B-6D40-A728-B71B7E806091}"/>
              </a:ext>
            </a:extLst>
          </p:cNvPr>
          <p:cNvSpPr txBox="1">
            <a:spLocks noChangeArrowheads="1"/>
          </p:cNvSpPr>
          <p:nvPr/>
        </p:nvSpPr>
        <p:spPr>
          <a:xfrm>
            <a:off x="1781385" y="5445312"/>
            <a:ext cx="2374900" cy="577850"/>
          </a:xfrm>
          <a:prstGeom prst="rect">
            <a:avLst/>
          </a:prstGeom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000" dirty="0">
                <a:solidFill>
                  <a:srgbClr val="595959"/>
                </a:solidFill>
                <a:latin typeface="Amplitude-Regular" pitchFamily="2" charset="0"/>
                <a:cs typeface="Arial" panose="020B0604020202020204" pitchFamily="34" charset="0"/>
              </a:rPr>
              <a:t>Universal chopping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3F2FB75-F2AA-B445-8372-CF6D3412C2EA}"/>
              </a:ext>
            </a:extLst>
          </p:cNvPr>
          <p:cNvSpPr txBox="1">
            <a:spLocks noChangeArrowheads="1"/>
          </p:cNvSpPr>
          <p:nvPr/>
        </p:nvSpPr>
        <p:spPr>
          <a:xfrm>
            <a:off x="1781385" y="6071465"/>
            <a:ext cx="2374900" cy="577850"/>
          </a:xfrm>
          <a:prstGeom prst="rect">
            <a:avLst/>
          </a:prstGeom>
        </p:spPr>
        <p:txBody>
          <a:bodyPr lIns="0" r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2000" dirty="0">
                <a:solidFill>
                  <a:srgbClr val="595959"/>
                </a:solidFill>
                <a:latin typeface="Amplitude-Regular" pitchFamily="2" charset="0"/>
                <a:cs typeface="Arial" panose="020B0604020202020204" pitchFamily="34" charset="0"/>
              </a:rPr>
              <a:t>Splitting </a:t>
            </a:r>
          </a:p>
        </p:txBody>
      </p:sp>
    </p:spTree>
    <p:extLst>
      <p:ext uri="{BB962C8B-B14F-4D97-AF65-F5344CB8AC3E}">
        <p14:creationId xmlns:p14="http://schemas.microsoft.com/office/powerpoint/2010/main" val="363708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2" r="-383"/>
          <a:stretch/>
        </p:blipFill>
        <p:spPr>
          <a:xfrm>
            <a:off x="0" y="382208"/>
            <a:ext cx="5687605" cy="4429207"/>
          </a:xfr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247" y="1165168"/>
            <a:ext cx="2081944" cy="51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8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19" descr="All.jpg">
            <a:extLst>
              <a:ext uri="{FF2B5EF4-FFF2-40B4-BE49-F238E27FC236}">
                <a16:creationId xmlns:a16="http://schemas.microsoft.com/office/drawing/2014/main" id="{4E5ED533-2134-694B-98B0-E3565C53F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2064"/>
          <a:stretch>
            <a:fillRect/>
          </a:stretch>
        </p:blipFill>
        <p:spPr bwMode="auto">
          <a:xfrm>
            <a:off x="0" y="0"/>
            <a:ext cx="8102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9" descr="All.jpg">
            <a:extLst>
              <a:ext uri="{FF2B5EF4-FFF2-40B4-BE49-F238E27FC236}">
                <a16:creationId xmlns:a16="http://schemas.microsoft.com/office/drawing/2014/main" id="{6863BD93-E2A0-9144-A9E9-7494D975E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 t="20532" r="17708"/>
          <a:stretch>
            <a:fillRect/>
          </a:stretch>
        </p:blipFill>
        <p:spPr bwMode="auto">
          <a:xfrm>
            <a:off x="3878263" y="450850"/>
            <a:ext cx="5265737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84E604DB-DF6F-2B40-931E-56CE8DA7E7C8}"/>
              </a:ext>
            </a:extLst>
          </p:cNvPr>
          <p:cNvSpPr>
            <a:spLocks/>
          </p:cNvSpPr>
          <p:nvPr/>
        </p:nvSpPr>
        <p:spPr bwMode="auto">
          <a:xfrm>
            <a:off x="471488" y="5524500"/>
            <a:ext cx="367188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15617" bIns="0" anchor="ctr"/>
          <a:lstStyle>
            <a:lvl1pPr marL="382588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4000">
                <a:solidFill>
                  <a:srgbClr val="FF9900"/>
                </a:solidFill>
                <a:latin typeface="Amplitude-Regular" pitchFamily="2" charset="0"/>
                <a:ea typeface="ヒラギノ角ゴ ProN W3" panose="020B0300000000000000" pitchFamily="34" charset="-128"/>
                <a:cs typeface="Tahoma" panose="020B0604030504040204" pitchFamily="34" charset="0"/>
                <a:sym typeface="Amplitude-Regular" pitchFamily="2" charset="0"/>
              </a:rPr>
              <a:t>Displays</a:t>
            </a:r>
            <a:endParaRPr lang="fi-FI" altLang="fi-FI" sz="4000">
              <a:solidFill>
                <a:srgbClr val="7F7F7F"/>
              </a:solidFill>
              <a:latin typeface="Amplitude-Regular" pitchFamily="2" charset="0"/>
              <a:ea typeface="ヒラギノ角ゴ ProN W3" panose="020B0300000000000000" pitchFamily="34" charset="-128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14193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ratas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"/>
          <a:stretch>
            <a:fillRect/>
          </a:stretch>
        </p:blipFill>
        <p:spPr bwMode="auto">
          <a:xfrm>
            <a:off x="601134" y="1273034"/>
            <a:ext cx="3236575" cy="4748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1" descr="Näyttökuva 2015-10-14 kello 16.2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64" y="847907"/>
            <a:ext cx="4220181" cy="6010093"/>
          </a:xfrm>
          <a:prstGeom prst="rect">
            <a:avLst/>
          </a:prstGeom>
        </p:spPr>
      </p:pic>
      <p:pic>
        <p:nvPicPr>
          <p:cNvPr id="6" name="Picture 10" descr="F&amp;P_Lopper_mediu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3" t="33844" r="6821" b="36035"/>
          <a:stretch>
            <a:fillRect/>
          </a:stretch>
        </p:blipFill>
        <p:spPr bwMode="auto">
          <a:xfrm>
            <a:off x="0" y="298880"/>
            <a:ext cx="5355771" cy="2510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77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1122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33550"/>
            <a:ext cx="1943100" cy="982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112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5413375"/>
            <a:ext cx="1655763" cy="836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1121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959100"/>
            <a:ext cx="1944687" cy="982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7" descr="11228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700713"/>
            <a:ext cx="1944687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11229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02000"/>
            <a:ext cx="2089150" cy="9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 descr="11258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702300"/>
            <a:ext cx="2206625" cy="1471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1" descr="96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21163"/>
            <a:ext cx="1152525" cy="536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96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612775"/>
            <a:ext cx="1370012" cy="48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252413" y="4365625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Anvil Gear Lopper</a:t>
            </a:r>
            <a:r>
              <a:rPr lang="fi-FI"/>
              <a:t>  </a:t>
            </a:r>
            <a:r>
              <a:rPr lang="fi-FI" sz="800" b="1" i="1">
                <a:solidFill>
                  <a:srgbClr val="4D4D4D"/>
                </a:solidFill>
              </a:rPr>
              <a:t>9617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234950" y="509588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Power Gear Bypass Loppers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14" name="Picture 39" descr="962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836613"/>
            <a:ext cx="1793875" cy="677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249238" y="846138"/>
            <a:ext cx="27352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(S) with longer handles </a:t>
            </a:r>
            <a:r>
              <a:rPr lang="fi-FI" sz="800" b="1" i="1">
                <a:solidFill>
                  <a:srgbClr val="4D4D4D"/>
                </a:solidFill>
              </a:rPr>
              <a:t>9627</a:t>
            </a:r>
            <a:r>
              <a:rPr lang="fi-FI" sz="800" b="1"/>
              <a:t> </a:t>
            </a:r>
            <a:endParaRPr lang="en-US" sz="800" b="1"/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34950" y="101441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(M) </a:t>
            </a:r>
            <a:r>
              <a:rPr lang="fi-FI" sz="800" b="1" i="1">
                <a:solidFill>
                  <a:srgbClr val="4D4D4D"/>
                </a:solidFill>
              </a:rPr>
              <a:t>9637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17" name="Picture 23" descr="11259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213100"/>
            <a:ext cx="2297113" cy="1528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9" descr="11230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51025"/>
            <a:ext cx="2232025" cy="1185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4" descr="11230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46288"/>
            <a:ext cx="2384425" cy="1266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963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66800"/>
            <a:ext cx="1954212" cy="63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1" descr="964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2392362" cy="730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7"/>
          <p:cNvSpPr txBox="1">
            <a:spLocks noChangeArrowheads="1"/>
          </p:cNvSpPr>
          <p:nvPr/>
        </p:nvSpPr>
        <p:spPr bwMode="auto">
          <a:xfrm>
            <a:off x="234950" y="68580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(S) </a:t>
            </a:r>
            <a:r>
              <a:rPr lang="fi-FI" sz="800" b="1" i="1">
                <a:solidFill>
                  <a:srgbClr val="4D4D4D"/>
                </a:solidFill>
              </a:rPr>
              <a:t>9625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42888" y="1179513"/>
            <a:ext cx="23034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(L) </a:t>
            </a:r>
            <a:r>
              <a:rPr lang="fi-FI" sz="800" b="1" i="1">
                <a:solidFill>
                  <a:srgbClr val="4D4D4D"/>
                </a:solidFill>
              </a:rPr>
              <a:t>9647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258763" y="1905000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Power Gear Bypass Loppers, Scissor head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5" name="Text Box 49"/>
          <p:cNvSpPr txBox="1">
            <a:spLocks noChangeArrowheads="1"/>
          </p:cNvSpPr>
          <p:nvPr/>
        </p:nvSpPr>
        <p:spPr bwMode="auto">
          <a:xfrm>
            <a:off x="260350" y="209550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(S) </a:t>
            </a:r>
            <a:r>
              <a:rPr lang="fi-FI" sz="800" b="1" i="1">
                <a:solidFill>
                  <a:srgbClr val="4D4D4D"/>
                </a:solidFill>
              </a:rPr>
              <a:t>112200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258763" y="2314575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(M) </a:t>
            </a:r>
            <a:r>
              <a:rPr lang="fi-FI" sz="800" b="1" i="1">
                <a:solidFill>
                  <a:srgbClr val="4D4D4D"/>
                </a:solidFill>
              </a:rPr>
              <a:t>112300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50825" y="254476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(L) </a:t>
            </a:r>
            <a:r>
              <a:rPr lang="fi-FI" sz="800" b="1" i="1">
                <a:solidFill>
                  <a:srgbClr val="4D4D4D"/>
                </a:solidFill>
              </a:rPr>
              <a:t>112XXX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250825" y="312420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Power Gear Bypass Loppers, Hook head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250825" y="333216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(S) </a:t>
            </a:r>
            <a:r>
              <a:rPr lang="fi-FI" sz="800" b="1" i="1">
                <a:solidFill>
                  <a:srgbClr val="4D4D4D"/>
                </a:solidFill>
              </a:rPr>
              <a:t>112190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250825" y="354806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(M) </a:t>
            </a:r>
            <a:r>
              <a:rPr lang="fi-FI" sz="800" b="1" i="1">
                <a:solidFill>
                  <a:srgbClr val="4D4D4D"/>
                </a:solidFill>
              </a:rPr>
              <a:t>112290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250825" y="376396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(L) </a:t>
            </a:r>
            <a:r>
              <a:rPr lang="fi-FI" sz="800" b="1" i="1">
                <a:solidFill>
                  <a:srgbClr val="4D4D4D"/>
                </a:solidFill>
              </a:rPr>
              <a:t>112590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50825" y="5724525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(S) </a:t>
            </a:r>
            <a:r>
              <a:rPr lang="fi-FI" sz="800" b="1" i="1">
                <a:solidFill>
                  <a:srgbClr val="4D4D4D"/>
                </a:solidFill>
              </a:rPr>
              <a:t>112180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242888" y="5908675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(M) </a:t>
            </a:r>
            <a:r>
              <a:rPr lang="fi-FI" sz="800" b="1" i="1">
                <a:solidFill>
                  <a:srgbClr val="4D4D4D"/>
                </a:solidFill>
              </a:rPr>
              <a:t>112280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241300" y="613410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(L) </a:t>
            </a:r>
            <a:r>
              <a:rPr lang="fi-FI" sz="800" b="1" i="1">
                <a:solidFill>
                  <a:srgbClr val="4D4D4D"/>
                </a:solidFill>
              </a:rPr>
              <a:t>112580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35" name="Picture 62" descr="963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24400"/>
            <a:ext cx="1728788" cy="62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3" descr="9648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868863"/>
            <a:ext cx="2303462" cy="84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57"/>
          <p:cNvSpPr txBox="1">
            <a:spLocks noChangeArrowheads="1"/>
          </p:cNvSpPr>
          <p:nvPr/>
        </p:nvSpPr>
        <p:spPr bwMode="auto">
          <a:xfrm>
            <a:off x="255588" y="5581650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Power Gear Anvil Loppers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8" name="Text Box 65"/>
          <p:cNvSpPr txBox="1">
            <a:spLocks noChangeArrowheads="1"/>
          </p:cNvSpPr>
          <p:nvPr/>
        </p:nvSpPr>
        <p:spPr bwMode="auto">
          <a:xfrm>
            <a:off x="227013" y="4652963"/>
            <a:ext cx="23034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Power Gear Anvil Loppers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212725" y="486886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(M) </a:t>
            </a:r>
            <a:r>
              <a:rPr lang="fi-FI" sz="800" b="1" i="1">
                <a:solidFill>
                  <a:srgbClr val="4D4D4D"/>
                </a:solidFill>
              </a:rPr>
              <a:t>9638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40" name="Text Box 67"/>
          <p:cNvSpPr txBox="1">
            <a:spLocks noChangeArrowheads="1"/>
          </p:cNvSpPr>
          <p:nvPr/>
        </p:nvSpPr>
        <p:spPr bwMode="auto">
          <a:xfrm>
            <a:off x="211138" y="5094288"/>
            <a:ext cx="23034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 (L) </a:t>
            </a:r>
            <a:r>
              <a:rPr lang="fi-FI" sz="800" b="1" i="1">
                <a:solidFill>
                  <a:srgbClr val="4D4D4D"/>
                </a:solidFill>
              </a:rPr>
              <a:t>9648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41" name="Line 68"/>
          <p:cNvSpPr>
            <a:spLocks noChangeShapeType="1"/>
          </p:cNvSpPr>
          <p:nvPr/>
        </p:nvSpPr>
        <p:spPr bwMode="auto">
          <a:xfrm>
            <a:off x="323850" y="4652963"/>
            <a:ext cx="2160588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2" name="Text Box 12"/>
          <p:cNvSpPr txBox="1">
            <a:spLocks noChangeArrowheads="1"/>
          </p:cNvSpPr>
          <p:nvPr/>
        </p:nvSpPr>
        <p:spPr bwMode="auto">
          <a:xfrm>
            <a:off x="4357234" y="593528"/>
            <a:ext cx="230346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Hedge shears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4373109" y="1338065"/>
            <a:ext cx="27352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Power gear</a:t>
            </a:r>
            <a:r>
              <a:rPr lang="fi-FI" sz="800" b="1" i="1">
                <a:solidFill>
                  <a:srgbClr val="4D4D4D"/>
                </a:solidFill>
              </a:rPr>
              <a:t> 114790</a:t>
            </a:r>
            <a:endParaRPr lang="en-US" sz="800" b="1"/>
          </a:p>
        </p:txBody>
      </p:sp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4393746" y="1769865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Power gear</a:t>
            </a:r>
            <a:r>
              <a:rPr lang="fi-FI" sz="800" b="1" i="1">
                <a:solidFill>
                  <a:srgbClr val="4D4D4D"/>
                </a:solidFill>
              </a:rPr>
              <a:t> 114770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4388984" y="868165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Power lever</a:t>
            </a:r>
            <a:r>
              <a:rPr lang="fi-FI" sz="800" b="1" i="1">
                <a:solidFill>
                  <a:srgbClr val="4D4D4D"/>
                </a:solidFill>
              </a:rPr>
              <a:t> 114750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66" name="Picture 42" descr="967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71" y="1680965"/>
            <a:ext cx="1530350" cy="504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3" descr="9675"/>
          <p:cNvPicPr>
            <a:picLocks noChangeAspect="1" noChangeArrowheads="1"/>
          </p:cNvPicPr>
          <p:nvPr/>
        </p:nvPicPr>
        <p:blipFill>
          <a:blip r:embed="rId1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84" y="671315"/>
            <a:ext cx="1528762" cy="501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 descr="114790_2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46" y="1126928"/>
            <a:ext cx="1590675" cy="574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48"/>
          <p:cNvSpPr txBox="1">
            <a:spLocks noChangeArrowheads="1"/>
          </p:cNvSpPr>
          <p:nvPr/>
        </p:nvSpPr>
        <p:spPr bwMode="auto">
          <a:xfrm>
            <a:off x="4401684" y="3023990"/>
            <a:ext cx="23034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Power lever grass and hedge </a:t>
            </a:r>
            <a:r>
              <a:rPr lang="fi-FI" sz="800" b="1" i="1">
                <a:solidFill>
                  <a:srgbClr val="4D4D4D"/>
                </a:solidFill>
              </a:rPr>
              <a:t>113710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73" name="Picture 49" descr="9671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09" y="3022402"/>
            <a:ext cx="1206340" cy="3124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Line 53"/>
          <p:cNvSpPr>
            <a:spLocks noChangeShapeType="1"/>
          </p:cNvSpPr>
          <p:nvPr/>
        </p:nvSpPr>
        <p:spPr bwMode="auto">
          <a:xfrm>
            <a:off x="4496934" y="3201790"/>
            <a:ext cx="1854200" cy="1588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78" name="Text Box 55"/>
          <p:cNvSpPr txBox="1">
            <a:spLocks noChangeArrowheads="1"/>
          </p:cNvSpPr>
          <p:nvPr/>
        </p:nvSpPr>
        <p:spPr bwMode="auto">
          <a:xfrm>
            <a:off x="4358821" y="544334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b="1" i="1">
                <a:solidFill>
                  <a:srgbClr val="4D4D4D"/>
                </a:solidFill>
              </a:rPr>
              <a:t> Weed pullers</a:t>
            </a:r>
            <a:endParaRPr lang="en-US" sz="800" b="1" i="1">
              <a:solidFill>
                <a:srgbClr val="4D4D4D"/>
              </a:solidFill>
            </a:endParaRPr>
          </a:p>
        </p:txBody>
      </p:sp>
      <p:sp>
        <p:nvSpPr>
          <p:cNvPr id="79" name="Text Box 56"/>
          <p:cNvSpPr txBox="1">
            <a:spLocks noChangeArrowheads="1"/>
          </p:cNvSpPr>
          <p:nvPr/>
        </p:nvSpPr>
        <p:spPr bwMode="auto">
          <a:xfrm>
            <a:off x="4358821" y="5657653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800" i="1">
                <a:solidFill>
                  <a:srgbClr val="4D4D4D"/>
                </a:solidFill>
              </a:rPr>
              <a:t>Weeder</a:t>
            </a:r>
            <a:r>
              <a:rPr lang="fi-FI" sz="800" b="1" i="1">
                <a:solidFill>
                  <a:srgbClr val="4D4D4D"/>
                </a:solidFill>
              </a:rPr>
              <a:t> 139910</a:t>
            </a:r>
            <a:endParaRPr lang="en-US" sz="800" b="1" i="1">
              <a:solidFill>
                <a:srgbClr val="4D4D4D"/>
              </a:solidFill>
            </a:endParaRPr>
          </a:p>
        </p:txBody>
      </p:sp>
      <p:pic>
        <p:nvPicPr>
          <p:cNvPr id="82" name="Picture 58" descr="Weeder 9691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50" y="3810296"/>
            <a:ext cx="842423" cy="2775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7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722" y="2385944"/>
            <a:ext cx="5477256" cy="3118104"/>
          </a:xfrm>
          <a:prstGeom prst="rect">
            <a:avLst/>
          </a:prstGeom>
        </p:spPr>
      </p:pic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200549" y="193128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/>
              <a:t>OXO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Grip</a:t>
            </a:r>
            <a:r>
              <a:rPr lang="fi-FI" dirty="0"/>
              <a:t> </a:t>
            </a:r>
            <a:r>
              <a:rPr lang="fi-FI" dirty="0" err="1"/>
              <a:t>example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20290" t="2536" r="19746" b="50000"/>
          <a:stretch/>
        </p:blipFill>
        <p:spPr>
          <a:xfrm>
            <a:off x="4737652" y="4370909"/>
            <a:ext cx="4189454" cy="24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9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40" b="5340"/>
          <a:stretch>
            <a:fillRect/>
          </a:stretch>
        </p:blipFill>
        <p:spPr>
          <a:xfrm>
            <a:off x="556591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3638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121" r="-12954"/>
          <a:stretch/>
        </p:blipFill>
        <p:spPr>
          <a:xfrm>
            <a:off x="1137478" y="133976"/>
            <a:ext cx="8006522" cy="6724024"/>
          </a:xfrm>
        </p:spPr>
      </p:pic>
    </p:spTree>
    <p:extLst>
      <p:ext uri="{BB962C8B-B14F-4D97-AF65-F5344CB8AC3E}">
        <p14:creationId xmlns:p14="http://schemas.microsoft.com/office/powerpoint/2010/main" val="1043892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8654" y="122822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Lato" panose="020F0502020204030203" pitchFamily="34" charset="77"/>
              </a:rPr>
              <a:t>Nokia Mobile Enhancement </a:t>
            </a:r>
            <a:r>
              <a:rPr lang="fi-FI" dirty="0" err="1">
                <a:latin typeface="Lato" panose="020F0502020204030203" pitchFamily="34" charset="77"/>
              </a:rPr>
              <a:t>example</a:t>
            </a:r>
            <a:endParaRPr lang="fi-FI" dirty="0">
              <a:latin typeface="Lato" panose="020F0502020204030203" pitchFamily="34" charset="77"/>
            </a:endParaRPr>
          </a:p>
        </p:txBody>
      </p:sp>
      <p:pic>
        <p:nvPicPr>
          <p:cNvPr id="5" name="Picture 76" descr="7">
            <a:extLst>
              <a:ext uri="{FF2B5EF4-FFF2-40B4-BE49-F238E27FC236}">
                <a16:creationId xmlns:a16="http://schemas.microsoft.com/office/drawing/2014/main" id="{5AC954AC-92E7-4E42-AD5C-ABC93E5D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0" y="3653639"/>
            <a:ext cx="2273877" cy="1728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5" descr="01">
            <a:extLst>
              <a:ext uri="{FF2B5EF4-FFF2-40B4-BE49-F238E27FC236}">
                <a16:creationId xmlns:a16="http://schemas.microsoft.com/office/drawing/2014/main" id="{FE037B06-9C3F-BA40-82C0-89AE3BE7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40" y="3346260"/>
            <a:ext cx="2280447" cy="2418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6" descr="21">
            <a:extLst>
              <a:ext uri="{FF2B5EF4-FFF2-40B4-BE49-F238E27FC236}">
                <a16:creationId xmlns:a16="http://schemas.microsoft.com/office/drawing/2014/main" id="{664B3FB3-E063-EE4D-8D72-CCF84244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73274"/>
            <a:ext cx="2273877" cy="3082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9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kansi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"/>
          <a:stretch/>
        </p:blipFill>
        <p:spPr bwMode="auto">
          <a:xfrm>
            <a:off x="-130629" y="-29061"/>
            <a:ext cx="9287693" cy="688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 rot="1726252">
            <a:off x="7682231" y="3072644"/>
            <a:ext cx="54133" cy="277859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12" name="Picture 19" descr="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27" y="4715691"/>
            <a:ext cx="4488991" cy="162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6" descr="Log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315" y="437181"/>
            <a:ext cx="1502193" cy="17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37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87550" y="692150"/>
            <a:ext cx="5638800" cy="5610225"/>
            <a:chOff x="1500" y="453"/>
            <a:chExt cx="3552" cy="353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1500" y="456"/>
              <a:ext cx="3552" cy="35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36000" tIns="0" rIns="36000" bIns="0" anchor="ctr">
              <a:spAutoFit/>
            </a:bodyPr>
            <a:lstStyle/>
            <a:p>
              <a:endParaRPr lang="fi-FI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395" y="457"/>
              <a:ext cx="0" cy="3520"/>
            </a:xfrm>
            <a:prstGeom prst="line">
              <a:avLst/>
            </a:prstGeom>
            <a:noFill/>
            <a:ln w="3175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0" rIns="36000" bIns="0" anchor="ctr">
              <a:spAutoFit/>
            </a:bodyPr>
            <a:lstStyle/>
            <a:p>
              <a:endParaRPr lang="fi-FI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3289" y="453"/>
              <a:ext cx="0" cy="3520"/>
            </a:xfrm>
            <a:prstGeom prst="line">
              <a:avLst/>
            </a:prstGeom>
            <a:noFill/>
            <a:ln w="3175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0" rIns="36000" bIns="0" anchor="ctr">
              <a:spAutoFit/>
            </a:bodyPr>
            <a:lstStyle/>
            <a:p>
              <a:endParaRPr lang="fi-FI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4166" y="467"/>
              <a:ext cx="0" cy="3520"/>
            </a:xfrm>
            <a:prstGeom prst="line">
              <a:avLst/>
            </a:prstGeom>
            <a:noFill/>
            <a:ln w="3175">
              <a:solidFill>
                <a:srgbClr val="96969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36000" tIns="0" rIns="36000" bIns="0" anchor="ctr">
              <a:spAutoFit/>
            </a:bodyPr>
            <a:lstStyle/>
            <a:p>
              <a:endParaRPr lang="fi-FI"/>
            </a:p>
          </p:txBody>
        </p:sp>
      </p:grpSp>
      <p:pic>
        <p:nvPicPr>
          <p:cNvPr id="9" name="Picture 7" descr="4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4884738"/>
            <a:ext cx="690562" cy="519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927100"/>
            <a:ext cx="517525" cy="627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19600" y="222250"/>
            <a:ext cx="7842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Nokia Sans Wide" charset="0"/>
              </a:rPr>
              <a:t>2006</a:t>
            </a:r>
          </a:p>
        </p:txBody>
      </p:sp>
      <p:pic>
        <p:nvPicPr>
          <p:cNvPr id="12" name="Picture 10" descr="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727075"/>
            <a:ext cx="571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7305675" y="1989138"/>
            <a:ext cx="858838" cy="719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0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935288"/>
            <a:ext cx="957263" cy="78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/>
          <a:stretch>
            <a:fillRect/>
          </a:stretch>
        </p:blipFill>
        <p:spPr bwMode="auto">
          <a:xfrm>
            <a:off x="2033588" y="1763713"/>
            <a:ext cx="846137" cy="70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939800" y="1331913"/>
            <a:ext cx="1362075" cy="0"/>
          </a:xfrm>
          <a:prstGeom prst="line">
            <a:avLst/>
          </a:prstGeom>
          <a:noFill/>
          <a:ln w="76200">
            <a:solidFill>
              <a:srgbClr val="FFCC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57150" y="3514725"/>
            <a:ext cx="7662863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497013" y="3811588"/>
            <a:ext cx="4368800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pic>
        <p:nvPicPr>
          <p:cNvPr id="19" name="Picture 25" descr="mustuaine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55" y="5198269"/>
            <a:ext cx="674688" cy="858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8963025" y="5749925"/>
            <a:ext cx="434975" cy="434975"/>
          </a:xfrm>
          <a:prstGeom prst="ellipse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7150" y="231775"/>
            <a:ext cx="34210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Nokia Sans Wide" charset="0"/>
              </a:rPr>
              <a:t>Wireless mono headsets</a:t>
            </a:r>
          </a:p>
        </p:txBody>
      </p:sp>
      <p:pic>
        <p:nvPicPr>
          <p:cNvPr id="25" name="Picture 33" descr="0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5813425"/>
            <a:ext cx="715963" cy="1039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4" descr="0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5818188"/>
            <a:ext cx="715963" cy="103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35"/>
          <p:cNvSpPr>
            <a:spLocks noChangeShapeType="1"/>
          </p:cNvSpPr>
          <p:nvPr/>
        </p:nvSpPr>
        <p:spPr bwMode="auto">
          <a:xfrm>
            <a:off x="1989138" y="1785938"/>
            <a:ext cx="5602287" cy="0"/>
          </a:xfrm>
          <a:prstGeom prst="line">
            <a:avLst/>
          </a:prstGeom>
          <a:noFill/>
          <a:ln w="3175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>
            <a:off x="1995488" y="2867025"/>
            <a:ext cx="5602287" cy="0"/>
          </a:xfrm>
          <a:prstGeom prst="line">
            <a:avLst/>
          </a:prstGeom>
          <a:noFill/>
          <a:ln w="3175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>
            <a:off x="1985963" y="3970338"/>
            <a:ext cx="5602287" cy="0"/>
          </a:xfrm>
          <a:prstGeom prst="line">
            <a:avLst/>
          </a:prstGeom>
          <a:noFill/>
          <a:ln w="3175">
            <a:solidFill>
              <a:srgbClr val="DDDDD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 rot="16200000">
            <a:off x="2887663" y="1065212"/>
            <a:ext cx="820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  <a:latin typeface="Nokia Sans Wide" charset="0"/>
              </a:rPr>
              <a:t>Premium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 rot="16200000">
            <a:off x="3045619" y="1945481"/>
            <a:ext cx="460375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  <a:latin typeface="Nokia Sans Wide" charset="0"/>
              </a:rPr>
              <a:t>Style</a:t>
            </a:r>
          </a:p>
        </p:txBody>
      </p:sp>
      <p:sp>
        <p:nvSpPr>
          <p:cNvPr id="32" name="Text Box 40"/>
          <p:cNvSpPr txBox="1">
            <a:spLocks noChangeArrowheads="1"/>
          </p:cNvSpPr>
          <p:nvPr/>
        </p:nvSpPr>
        <p:spPr bwMode="auto">
          <a:xfrm rot="16200000">
            <a:off x="2647156" y="3264695"/>
            <a:ext cx="1273175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  <a:latin typeface="Nokia Sans Wide" charset="0"/>
              </a:rPr>
              <a:t>Performance</a:t>
            </a: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 rot="16200000">
            <a:off x="2994025" y="4286251"/>
            <a:ext cx="604837" cy="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  <a:latin typeface="Nokia Sans Wide" charset="0"/>
              </a:rPr>
              <a:t>Value</a:t>
            </a:r>
          </a:p>
        </p:txBody>
      </p:sp>
      <p:sp>
        <p:nvSpPr>
          <p:cNvPr id="34" name="Line 42"/>
          <p:cNvSpPr>
            <a:spLocks noChangeShapeType="1"/>
          </p:cNvSpPr>
          <p:nvPr/>
        </p:nvSpPr>
        <p:spPr bwMode="auto">
          <a:xfrm>
            <a:off x="7527925" y="4243388"/>
            <a:ext cx="1625600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pic>
        <p:nvPicPr>
          <p:cNvPr id="35" name="Picture 43" descr="03"/>
          <p:cNvPicPr>
            <a:picLocks noGrp="1"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3935413"/>
            <a:ext cx="811212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6" name="Rectangle 44"/>
          <p:cNvSpPr>
            <a:spLocks noChangeArrowheads="1"/>
          </p:cNvSpPr>
          <p:nvPr/>
        </p:nvSpPr>
        <p:spPr bwMode="auto">
          <a:xfrm>
            <a:off x="9010650" y="3938588"/>
            <a:ext cx="895350" cy="112712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Very long talk time</a:t>
            </a:r>
          </a:p>
        </p:txBody>
      </p:sp>
      <p:sp>
        <p:nvSpPr>
          <p:cNvPr id="37" name="Rectangle 45"/>
          <p:cNvSpPr>
            <a:spLocks noChangeArrowheads="1"/>
          </p:cNvSpPr>
          <p:nvPr/>
        </p:nvSpPr>
        <p:spPr bwMode="auto">
          <a:xfrm>
            <a:off x="8782050" y="5659438"/>
            <a:ext cx="1123950" cy="222250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Classic.</a:t>
            </a:r>
          </a:p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HS-11W type of wearing</a:t>
            </a:r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8356600" y="6246813"/>
            <a:ext cx="908050" cy="222250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Lowest cost </a:t>
            </a:r>
          </a:p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Lillan type wearing</a:t>
            </a:r>
          </a:p>
        </p:txBody>
      </p:sp>
      <p:sp>
        <p:nvSpPr>
          <p:cNvPr id="40" name="Line 48"/>
          <p:cNvSpPr>
            <a:spLocks noChangeShapeType="1"/>
          </p:cNvSpPr>
          <p:nvPr/>
        </p:nvSpPr>
        <p:spPr bwMode="auto">
          <a:xfrm>
            <a:off x="4378325" y="5253038"/>
            <a:ext cx="3935413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41" name="Line 49"/>
          <p:cNvSpPr>
            <a:spLocks noChangeShapeType="1"/>
          </p:cNvSpPr>
          <p:nvPr/>
        </p:nvSpPr>
        <p:spPr bwMode="auto">
          <a:xfrm>
            <a:off x="8004175" y="5940425"/>
            <a:ext cx="836613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>
            <a:off x="4079875" y="6411913"/>
            <a:ext cx="3900488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43" name="Rectangle 51"/>
          <p:cNvSpPr>
            <a:spLocks noChangeArrowheads="1"/>
          </p:cNvSpPr>
          <p:nvPr/>
        </p:nvSpPr>
        <p:spPr bwMode="auto">
          <a:xfrm>
            <a:off x="776288" y="1025525"/>
            <a:ext cx="116205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BH-800 / HS-24W / Simba</a:t>
            </a:r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1109663" y="1282700"/>
            <a:ext cx="10795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BH-801 / HS-xxW / Nala</a:t>
            </a:r>
          </a:p>
        </p:txBody>
      </p:sp>
      <p:sp>
        <p:nvSpPr>
          <p:cNvPr id="45" name="Rectangle 53"/>
          <p:cNvSpPr>
            <a:spLocks noChangeArrowheads="1"/>
          </p:cNvSpPr>
          <p:nvPr/>
        </p:nvSpPr>
        <p:spPr bwMode="auto">
          <a:xfrm>
            <a:off x="776288" y="2035175"/>
            <a:ext cx="116522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BH-700 / HS-57W / Sarabi</a:t>
            </a:r>
          </a:p>
        </p:txBody>
      </p:sp>
      <p:sp>
        <p:nvSpPr>
          <p:cNvPr id="46" name="Rectangle 54"/>
          <p:cNvSpPr>
            <a:spLocks noChangeArrowheads="1"/>
          </p:cNvSpPr>
          <p:nvPr/>
        </p:nvSpPr>
        <p:spPr bwMode="auto">
          <a:xfrm>
            <a:off x="6005513" y="2320925"/>
            <a:ext cx="102235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BH-xxx / HS-xxW / Ring</a:t>
            </a:r>
          </a:p>
        </p:txBody>
      </p:sp>
      <p:sp>
        <p:nvSpPr>
          <p:cNvPr id="47" name="Rectangle 55"/>
          <p:cNvSpPr>
            <a:spLocks noChangeArrowheads="1"/>
          </p:cNvSpPr>
          <p:nvPr/>
        </p:nvSpPr>
        <p:spPr bwMode="auto">
          <a:xfrm>
            <a:off x="6053138" y="3454400"/>
            <a:ext cx="120967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BH-xxx / HS-902 / Ronald</a:t>
            </a: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444500" y="3209925"/>
            <a:ext cx="11684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BH-900 / HS-25W / Timon</a:t>
            </a:r>
          </a:p>
        </p:txBody>
      </p:sp>
      <p:sp>
        <p:nvSpPr>
          <p:cNvPr id="49" name="Rectangle 57"/>
          <p:cNvSpPr>
            <a:spLocks noChangeArrowheads="1"/>
          </p:cNvSpPr>
          <p:nvPr/>
        </p:nvSpPr>
        <p:spPr bwMode="auto">
          <a:xfrm>
            <a:off x="4481513" y="3749675"/>
            <a:ext cx="12144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BH-901 / HS-xxW / Wilma 2</a:t>
            </a:r>
          </a:p>
        </p:txBody>
      </p:sp>
      <p:sp>
        <p:nvSpPr>
          <p:cNvPr id="50" name="Line 58"/>
          <p:cNvSpPr>
            <a:spLocks noChangeShapeType="1"/>
          </p:cNvSpPr>
          <p:nvPr/>
        </p:nvSpPr>
        <p:spPr bwMode="auto">
          <a:xfrm>
            <a:off x="3684588" y="6099175"/>
            <a:ext cx="1077912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51" name="Rectangle 59"/>
          <p:cNvSpPr>
            <a:spLocks noChangeArrowheads="1"/>
          </p:cNvSpPr>
          <p:nvPr/>
        </p:nvSpPr>
        <p:spPr bwMode="auto">
          <a:xfrm>
            <a:off x="4054475" y="4377532"/>
            <a:ext cx="1198562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dirty="0">
                <a:solidFill>
                  <a:srgbClr val="808080"/>
                </a:solidFill>
                <a:latin typeface="Nokia Sans" charset="0"/>
              </a:rPr>
              <a:t>BH-600/ HS-59W / Oliver 2</a:t>
            </a:r>
          </a:p>
        </p:txBody>
      </p:sp>
      <p:sp>
        <p:nvSpPr>
          <p:cNvPr id="52" name="Rectangle 60"/>
          <p:cNvSpPr>
            <a:spLocks noChangeArrowheads="1"/>
          </p:cNvSpPr>
          <p:nvPr/>
        </p:nvSpPr>
        <p:spPr bwMode="auto">
          <a:xfrm>
            <a:off x="2503488" y="5048250"/>
            <a:ext cx="110172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dirty="0">
                <a:solidFill>
                  <a:srgbClr val="808080"/>
                </a:solidFill>
                <a:latin typeface="Nokia Sans" charset="0"/>
              </a:rPr>
              <a:t>BH-300/ HS-50W / </a:t>
            </a:r>
            <a:r>
              <a:rPr lang="en-US" sz="800" dirty="0" err="1">
                <a:solidFill>
                  <a:srgbClr val="808080"/>
                </a:solidFill>
                <a:latin typeface="Nokia Sans" charset="0"/>
              </a:rPr>
              <a:t>Lillan</a:t>
            </a:r>
            <a:endParaRPr lang="en-US" sz="800" dirty="0">
              <a:solidFill>
                <a:srgbClr val="808080"/>
              </a:solidFill>
              <a:latin typeface="Nokia Sans" charset="0"/>
            </a:endParaRPr>
          </a:p>
        </p:txBody>
      </p:sp>
      <p:sp>
        <p:nvSpPr>
          <p:cNvPr id="53" name="Rectangle 61"/>
          <p:cNvSpPr>
            <a:spLocks noChangeArrowheads="1"/>
          </p:cNvSpPr>
          <p:nvPr/>
        </p:nvSpPr>
        <p:spPr bwMode="auto">
          <a:xfrm>
            <a:off x="5281613" y="4070350"/>
            <a:ext cx="1046162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BH-301/ HS-51W / Clips</a:t>
            </a:r>
          </a:p>
        </p:txBody>
      </p:sp>
      <p:sp>
        <p:nvSpPr>
          <p:cNvPr id="54" name="Rectangle 62"/>
          <p:cNvSpPr>
            <a:spLocks noChangeArrowheads="1"/>
          </p:cNvSpPr>
          <p:nvPr/>
        </p:nvSpPr>
        <p:spPr bwMode="auto">
          <a:xfrm>
            <a:off x="4824413" y="5368925"/>
            <a:ext cx="1185862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BH-201/ HS-52W / Nohook</a:t>
            </a:r>
          </a:p>
        </p:txBody>
      </p:sp>
      <p:sp>
        <p:nvSpPr>
          <p:cNvPr id="55" name="Rectangle 63"/>
          <p:cNvSpPr>
            <a:spLocks noChangeArrowheads="1"/>
          </p:cNvSpPr>
          <p:nvPr/>
        </p:nvSpPr>
        <p:spPr bwMode="auto">
          <a:xfrm>
            <a:off x="966788" y="6330950"/>
            <a:ext cx="117475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BH-300/ HS-26W / Pumba</a:t>
            </a:r>
          </a:p>
        </p:txBody>
      </p:sp>
      <p:sp>
        <p:nvSpPr>
          <p:cNvPr id="56" name="Rectangle 64"/>
          <p:cNvSpPr>
            <a:spLocks noChangeArrowheads="1"/>
          </p:cNvSpPr>
          <p:nvPr/>
        </p:nvSpPr>
        <p:spPr bwMode="auto">
          <a:xfrm>
            <a:off x="1652588" y="5683250"/>
            <a:ext cx="108743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BH-200/ HS-58W / Nasu</a:t>
            </a:r>
          </a:p>
        </p:txBody>
      </p:sp>
      <p:sp>
        <p:nvSpPr>
          <p:cNvPr id="57" name="Rectangle 66"/>
          <p:cNvSpPr>
            <a:spLocks noChangeArrowheads="1"/>
          </p:cNvSpPr>
          <p:nvPr/>
        </p:nvSpPr>
        <p:spPr bwMode="auto">
          <a:xfrm>
            <a:off x="2652713" y="6359525"/>
            <a:ext cx="97948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+ new spring colours</a:t>
            </a:r>
          </a:p>
        </p:txBody>
      </p:sp>
      <p:sp>
        <p:nvSpPr>
          <p:cNvPr id="58" name="Rectangle 67"/>
          <p:cNvSpPr>
            <a:spLocks noChangeArrowheads="1"/>
          </p:cNvSpPr>
          <p:nvPr/>
        </p:nvSpPr>
        <p:spPr bwMode="auto">
          <a:xfrm>
            <a:off x="7475538" y="4603750"/>
            <a:ext cx="347662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Wiima</a:t>
            </a:r>
          </a:p>
        </p:txBody>
      </p:sp>
      <p:sp>
        <p:nvSpPr>
          <p:cNvPr id="59" name="Rectangle 68"/>
          <p:cNvSpPr>
            <a:spLocks noChangeArrowheads="1"/>
          </p:cNvSpPr>
          <p:nvPr/>
        </p:nvSpPr>
        <p:spPr bwMode="auto">
          <a:xfrm>
            <a:off x="7504113" y="5194300"/>
            <a:ext cx="331787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Kutter</a:t>
            </a:r>
          </a:p>
        </p:txBody>
      </p:sp>
      <p:sp>
        <p:nvSpPr>
          <p:cNvPr id="60" name="Rectangle 69"/>
          <p:cNvSpPr>
            <a:spLocks noChangeArrowheads="1"/>
          </p:cNvSpPr>
          <p:nvPr/>
        </p:nvSpPr>
        <p:spPr bwMode="auto">
          <a:xfrm>
            <a:off x="7164388" y="6350000"/>
            <a:ext cx="26352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Tata</a:t>
            </a:r>
          </a:p>
        </p:txBody>
      </p:sp>
      <p:sp>
        <p:nvSpPr>
          <p:cNvPr id="61" name="Line 70"/>
          <p:cNvSpPr>
            <a:spLocks noChangeShapeType="1"/>
          </p:cNvSpPr>
          <p:nvPr/>
        </p:nvSpPr>
        <p:spPr bwMode="auto">
          <a:xfrm>
            <a:off x="8493125" y="4703763"/>
            <a:ext cx="1217613" cy="0"/>
          </a:xfrm>
          <a:prstGeom prst="line">
            <a:avLst/>
          </a:prstGeom>
          <a:noFill/>
          <a:ln w="76200">
            <a:solidFill>
              <a:srgbClr val="FFCC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62" name="Oval 71"/>
          <p:cNvSpPr>
            <a:spLocks noChangeArrowheads="1"/>
          </p:cNvSpPr>
          <p:nvPr/>
        </p:nvSpPr>
        <p:spPr bwMode="auto">
          <a:xfrm>
            <a:off x="9690100" y="4452938"/>
            <a:ext cx="433388" cy="434975"/>
          </a:xfrm>
          <a:prstGeom prst="ellipse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63" name="Rectangle 72"/>
          <p:cNvSpPr>
            <a:spLocks noChangeArrowheads="1"/>
          </p:cNvSpPr>
          <p:nvPr/>
        </p:nvSpPr>
        <p:spPr bwMode="auto">
          <a:xfrm>
            <a:off x="7742238" y="4184650"/>
            <a:ext cx="4826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Ikaros 5 ?</a:t>
            </a:r>
          </a:p>
        </p:txBody>
      </p:sp>
      <p:sp>
        <p:nvSpPr>
          <p:cNvPr id="64" name="Rectangle 73"/>
          <p:cNvSpPr>
            <a:spLocks noChangeArrowheads="1"/>
          </p:cNvSpPr>
          <p:nvPr/>
        </p:nvSpPr>
        <p:spPr bwMode="auto">
          <a:xfrm>
            <a:off x="8021638" y="5873750"/>
            <a:ext cx="481012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 i="1">
                <a:solidFill>
                  <a:srgbClr val="808080"/>
                </a:solidFill>
                <a:latin typeface="Nokia Sans" charset="0"/>
              </a:rPr>
              <a:t>Ikaros 4 ?</a:t>
            </a:r>
          </a:p>
        </p:txBody>
      </p:sp>
      <p:sp>
        <p:nvSpPr>
          <p:cNvPr id="65" name="Rectangle 74"/>
          <p:cNvSpPr>
            <a:spLocks noChangeArrowheads="1"/>
          </p:cNvSpPr>
          <p:nvPr/>
        </p:nvSpPr>
        <p:spPr bwMode="auto">
          <a:xfrm>
            <a:off x="3287713" y="5607050"/>
            <a:ext cx="1243012" cy="112713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4 Operator colour variants</a:t>
            </a:r>
          </a:p>
        </p:txBody>
      </p:sp>
      <p:pic>
        <p:nvPicPr>
          <p:cNvPr id="66" name="Picture 75" descr="0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68" y="5316538"/>
            <a:ext cx="585788" cy="592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76" descr="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4454525"/>
            <a:ext cx="549275" cy="417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77"/>
          <p:cNvSpPr>
            <a:spLocks noChangeArrowheads="1"/>
          </p:cNvSpPr>
          <p:nvPr/>
        </p:nvSpPr>
        <p:spPr bwMode="auto">
          <a:xfrm>
            <a:off x="8496300" y="5199063"/>
            <a:ext cx="1409700" cy="222250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Classic. HDW-3 type of wearing</a:t>
            </a:r>
          </a:p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Customising</a:t>
            </a:r>
          </a:p>
        </p:txBody>
      </p:sp>
      <p:sp>
        <p:nvSpPr>
          <p:cNvPr id="69" name="Rectangle 78"/>
          <p:cNvSpPr>
            <a:spLocks noChangeArrowheads="1"/>
          </p:cNvSpPr>
          <p:nvPr/>
        </p:nvSpPr>
        <p:spPr bwMode="auto">
          <a:xfrm>
            <a:off x="8482013" y="4776788"/>
            <a:ext cx="1265237" cy="331787"/>
          </a:xfrm>
          <a:prstGeom prst="rect">
            <a:avLst/>
          </a:prstGeom>
          <a:solidFill>
            <a:schemeClr val="bg1"/>
          </a:solidFill>
          <a:ln w="3175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5998" tIns="0" rIns="35998" bIns="0">
            <a:spAutoFit/>
          </a:bodyPr>
          <a:lstStyle/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Progressive 1/4. Lillan type </a:t>
            </a:r>
          </a:p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with advanced earhook </a:t>
            </a:r>
          </a:p>
          <a:p>
            <a:pPr defTabSz="763588"/>
            <a:r>
              <a:rPr lang="en-US" sz="800">
                <a:solidFill>
                  <a:srgbClr val="808080"/>
                </a:solidFill>
                <a:latin typeface="Nokia Sans" charset="0"/>
              </a:rPr>
              <a:t>and changeable covers.</a:t>
            </a:r>
          </a:p>
        </p:txBody>
      </p:sp>
      <p:pic>
        <p:nvPicPr>
          <p:cNvPr id="70" name="Picture 79" descr="0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508500"/>
            <a:ext cx="690563" cy="71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val 80"/>
          <p:cNvSpPr>
            <a:spLocks noChangeArrowheads="1"/>
          </p:cNvSpPr>
          <p:nvPr/>
        </p:nvSpPr>
        <p:spPr bwMode="auto">
          <a:xfrm>
            <a:off x="5749925" y="5826125"/>
            <a:ext cx="434975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72" name="Oval 81"/>
          <p:cNvSpPr>
            <a:spLocks noChangeArrowheads="1"/>
          </p:cNvSpPr>
          <p:nvPr/>
        </p:nvSpPr>
        <p:spPr bwMode="auto">
          <a:xfrm>
            <a:off x="4899025" y="5826125"/>
            <a:ext cx="436563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73" name="Oval 82"/>
          <p:cNvSpPr>
            <a:spLocks noChangeArrowheads="1"/>
          </p:cNvSpPr>
          <p:nvPr/>
        </p:nvSpPr>
        <p:spPr bwMode="auto">
          <a:xfrm>
            <a:off x="4759325" y="5826125"/>
            <a:ext cx="434975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74" name="Oval 83"/>
          <p:cNvSpPr>
            <a:spLocks noChangeArrowheads="1"/>
          </p:cNvSpPr>
          <p:nvPr/>
        </p:nvSpPr>
        <p:spPr bwMode="auto">
          <a:xfrm>
            <a:off x="4619625" y="5838825"/>
            <a:ext cx="434975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75" name="Text Box 84"/>
          <p:cNvSpPr txBox="1">
            <a:spLocks noChangeArrowheads="1"/>
          </p:cNvSpPr>
          <p:nvPr/>
        </p:nvSpPr>
        <p:spPr bwMode="auto">
          <a:xfrm>
            <a:off x="4659313" y="5895975"/>
            <a:ext cx="1135062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Nokia Sans Wide" charset="0"/>
              </a:rPr>
              <a:t>OEM</a:t>
            </a:r>
          </a:p>
        </p:txBody>
      </p:sp>
      <p:pic>
        <p:nvPicPr>
          <p:cNvPr id="76" name="Picture 85" descr="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6108700"/>
            <a:ext cx="550862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6" descr="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002213"/>
            <a:ext cx="549275" cy="744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Oval 87"/>
          <p:cNvSpPr>
            <a:spLocks noChangeArrowheads="1"/>
          </p:cNvSpPr>
          <p:nvPr/>
        </p:nvSpPr>
        <p:spPr bwMode="auto">
          <a:xfrm>
            <a:off x="5584825" y="5826125"/>
            <a:ext cx="434975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79" name="Oval 88"/>
          <p:cNvSpPr>
            <a:spLocks noChangeArrowheads="1"/>
          </p:cNvSpPr>
          <p:nvPr/>
        </p:nvSpPr>
        <p:spPr bwMode="auto">
          <a:xfrm>
            <a:off x="5445125" y="5838825"/>
            <a:ext cx="434975" cy="434975"/>
          </a:xfrm>
          <a:prstGeom prst="ellipse">
            <a:avLst/>
          </a:prstGeom>
          <a:solidFill>
            <a:srgbClr val="FFCCCC"/>
          </a:soli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0" rIns="36000" bIns="0" anchor="ctr">
            <a:spAutoFit/>
          </a:bodyPr>
          <a:lstStyle/>
          <a:p>
            <a:endParaRPr lang="fi-FI"/>
          </a:p>
        </p:txBody>
      </p:sp>
      <p:sp>
        <p:nvSpPr>
          <p:cNvPr id="80" name="Text Box 89"/>
          <p:cNvSpPr txBox="1">
            <a:spLocks noChangeArrowheads="1"/>
          </p:cNvSpPr>
          <p:nvPr/>
        </p:nvSpPr>
        <p:spPr bwMode="auto">
          <a:xfrm>
            <a:off x="5472113" y="5895975"/>
            <a:ext cx="1135062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36000" tIns="0" rIns="3600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Nokia Sans Wide" charset="0"/>
              </a:rPr>
              <a:t>OEM</a:t>
            </a:r>
          </a:p>
        </p:txBody>
      </p:sp>
      <p:pic>
        <p:nvPicPr>
          <p:cNvPr id="82" name="Picture 91" descr="03"/>
          <p:cNvPicPr>
            <a:picLocks noGrp="1"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578225"/>
            <a:ext cx="6508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3" name="Oval 92"/>
          <p:cNvSpPr>
            <a:spLocks noChangeArrowheads="1"/>
          </p:cNvSpPr>
          <p:nvPr/>
        </p:nvSpPr>
        <p:spPr bwMode="auto">
          <a:xfrm>
            <a:off x="7292975" y="4365625"/>
            <a:ext cx="1560513" cy="2376488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pic>
        <p:nvPicPr>
          <p:cNvPr id="84" name="Picture 93" descr="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3284538"/>
            <a:ext cx="936625" cy="519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94" descr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3789363"/>
            <a:ext cx="857250" cy="687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87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ChangeArrowheads="1"/>
          </p:cNvSpPr>
          <p:nvPr/>
        </p:nvSpPr>
        <p:spPr bwMode="auto">
          <a:xfrm>
            <a:off x="4599843" y="3384551"/>
            <a:ext cx="4441580" cy="3051175"/>
          </a:xfrm>
          <a:prstGeom prst="rect">
            <a:avLst/>
          </a:prstGeom>
          <a:solidFill>
            <a:srgbClr val="E1F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>
                <a:latin typeface="Arial" charset="0"/>
              </a:rPr>
              <a:t>Mono</a:t>
            </a:r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9535" y="127000"/>
            <a:ext cx="8270631" cy="6858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>
                <a:latin typeface="Lato" panose="020F0502020204030203" pitchFamily="34" charset="77"/>
              </a:rPr>
              <a:t>Wireless Headsets Strategy</a:t>
            </a:r>
          </a:p>
        </p:txBody>
      </p:sp>
      <p:sp>
        <p:nvSpPr>
          <p:cNvPr id="658436" name="Line 4"/>
          <p:cNvSpPr>
            <a:spLocks noChangeShapeType="1"/>
          </p:cNvSpPr>
          <p:nvPr/>
        </p:nvSpPr>
        <p:spPr bwMode="auto">
          <a:xfrm flipV="1">
            <a:off x="2847243" y="6873875"/>
            <a:ext cx="280914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5021013" y="5524501"/>
            <a:ext cx="3919903" cy="803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b="1" u="sng">
                <a:latin typeface="Nokia Sans" charset="0"/>
              </a:rPr>
              <a:t>VALUE FOR MONEY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Price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Still having good outlook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Personalization</a:t>
            </a:r>
          </a:p>
        </p:txBody>
      </p: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5021013" y="4506914"/>
            <a:ext cx="3919903" cy="803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b="1" u="sng">
                <a:latin typeface="Nokia Sans" charset="0"/>
              </a:rPr>
              <a:t>STYLE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Product outlook &amp; materials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Small size &amp; weight 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Wearing comfort</a:t>
            </a:r>
          </a:p>
        </p:txBody>
      </p:sp>
      <p:sp>
        <p:nvSpPr>
          <p:cNvPr id="658439" name="Text Box 7"/>
          <p:cNvSpPr txBox="1">
            <a:spLocks noChangeArrowheads="1"/>
          </p:cNvSpPr>
          <p:nvPr/>
        </p:nvSpPr>
        <p:spPr bwMode="auto">
          <a:xfrm>
            <a:off x="5021013" y="3490914"/>
            <a:ext cx="3919903" cy="803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b="1" u="sng">
                <a:latin typeface="Nokia Sans" charset="0"/>
              </a:rPr>
              <a:t>PERFORMANCE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Audio quality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Talk time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Wearing comfort</a:t>
            </a:r>
          </a:p>
        </p:txBody>
      </p:sp>
      <p:sp>
        <p:nvSpPr>
          <p:cNvPr id="658440" name="Text Box 8"/>
          <p:cNvSpPr txBox="1">
            <a:spLocks noChangeArrowheads="1"/>
          </p:cNvSpPr>
          <p:nvPr/>
        </p:nvSpPr>
        <p:spPr bwMode="auto">
          <a:xfrm>
            <a:off x="5021013" y="2474914"/>
            <a:ext cx="3919903" cy="803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b="1" u="sng">
                <a:latin typeface="Nokia Sans" charset="0"/>
              </a:rPr>
              <a:t>STEREO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Music audio quality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Wearing comfort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Outlook</a:t>
            </a:r>
          </a:p>
        </p:txBody>
      </p:sp>
      <p:sp>
        <p:nvSpPr>
          <p:cNvPr id="658441" name="Text Box 9"/>
          <p:cNvSpPr txBox="1">
            <a:spLocks noChangeArrowheads="1"/>
          </p:cNvSpPr>
          <p:nvPr/>
        </p:nvSpPr>
        <p:spPr bwMode="auto">
          <a:xfrm>
            <a:off x="5021013" y="1458914"/>
            <a:ext cx="3919903" cy="8032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b="1" u="sng">
                <a:latin typeface="Nokia Sans" charset="0"/>
              </a:rPr>
              <a:t>PREMIUM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Premium headset functionality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en-GB" sz="1200">
                <a:latin typeface="Nokia Sans" charset="0"/>
              </a:rPr>
              <a:t>Usability with terminal</a:t>
            </a:r>
          </a:p>
        </p:txBody>
      </p:sp>
      <p:sp>
        <p:nvSpPr>
          <p:cNvPr id="658442" name="Text Box 10"/>
          <p:cNvSpPr txBox="1">
            <a:spLocks noChangeArrowheads="1"/>
          </p:cNvSpPr>
          <p:nvPr/>
        </p:nvSpPr>
        <p:spPr bwMode="auto">
          <a:xfrm>
            <a:off x="188174" y="1439863"/>
            <a:ext cx="4425462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3675" indent="-1936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2000" dirty="0">
                <a:latin typeface="Lato" panose="020F0502020204030203" pitchFamily="34" charset="77"/>
              </a:rPr>
              <a:t>The strategy: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Lato" panose="020F0502020204030203" pitchFamily="34" charset="77"/>
              </a:rPr>
              <a:t>Offer portfolio of BT headset products targeted for selected customer segment.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Lato" panose="020F0502020204030203" pitchFamily="34" charset="77"/>
              </a:rPr>
              <a:t>Clear customer promise with categories and key drivers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Lato" panose="020F0502020204030203" pitchFamily="34" charset="77"/>
              </a:rPr>
              <a:t>Different wearing and mechanics solutions to meet diversified user preferences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Lato" panose="020F0502020204030203" pitchFamily="34" charset="77"/>
              </a:rPr>
              <a:t>Actively seek new concepts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en-US" sz="1600" dirty="0">
                <a:latin typeface="Lato" panose="020F0502020204030203" pitchFamily="34" charset="77"/>
              </a:rPr>
              <a:t>Promote universal compatibility with other brand terminals &amp; devices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endParaRPr lang="en-US" sz="1800" dirty="0">
              <a:latin typeface="Nokia Sans" charset="0"/>
            </a:endParaRPr>
          </a:p>
        </p:txBody>
      </p:sp>
      <p:sp>
        <p:nvSpPr>
          <p:cNvPr id="658443" name="Rectangle 11"/>
          <p:cNvSpPr>
            <a:spLocks noChangeArrowheads="1"/>
          </p:cNvSpPr>
          <p:nvPr/>
        </p:nvSpPr>
        <p:spPr bwMode="auto">
          <a:xfrm>
            <a:off x="4967554" y="1059936"/>
            <a:ext cx="2301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800" dirty="0">
                <a:latin typeface="Nokia Sans" charset="0"/>
              </a:rPr>
              <a:t>Category key drivers</a:t>
            </a:r>
          </a:p>
        </p:txBody>
      </p:sp>
      <p:sp>
        <p:nvSpPr>
          <p:cNvPr id="658444" name="Rectangle 12"/>
          <p:cNvSpPr>
            <a:spLocks noChangeArrowheads="1"/>
          </p:cNvSpPr>
          <p:nvPr/>
        </p:nvSpPr>
        <p:spPr bwMode="auto">
          <a:xfrm rot="16200000">
            <a:off x="4299447" y="4732617"/>
            <a:ext cx="966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800">
                <a:latin typeface="Nokia Sans" charset="0"/>
              </a:rPr>
              <a:t> MONO</a:t>
            </a:r>
          </a:p>
        </p:txBody>
      </p:sp>
    </p:spTree>
    <p:extLst>
      <p:ext uri="{BB962C8B-B14F-4D97-AF65-F5344CB8AC3E}">
        <p14:creationId xmlns:p14="http://schemas.microsoft.com/office/powerpoint/2010/main" val="3444900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1" r="156"/>
          <a:stretch/>
        </p:blipFill>
        <p:spPr>
          <a:xfrm>
            <a:off x="0" y="1417638"/>
            <a:ext cx="2912827" cy="4525963"/>
          </a:xfrm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9535" y="469900"/>
            <a:ext cx="8270631" cy="6858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>
                <a:latin typeface="Lato" panose="020F0502020204030203" pitchFamily="34" charset="77"/>
                <a:ea typeface="Roboto" pitchFamily="2" charset="0"/>
              </a:rPr>
              <a:t>Fixed Component layout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368387" y="1852717"/>
            <a:ext cx="4518313" cy="3158766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Benefit:</a:t>
            </a: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-Ready layout</a:t>
            </a: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  <a:sym typeface="Wingdings"/>
              </a:rPr>
              <a:t></a:t>
            </a:r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Supplier chosen</a:t>
            </a: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  <a:sym typeface="Wingdings"/>
              </a:rPr>
              <a:t></a:t>
            </a:r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Tested and verified and approved.</a:t>
            </a: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  <a:sym typeface="Wingdings"/>
              </a:rPr>
              <a:t>Production line ready</a:t>
            </a:r>
            <a:endParaRPr lang="en-GB" sz="2100" dirty="0">
              <a:latin typeface="Lato" panose="020F0502020204030203" pitchFamily="34" charset="77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  <a:sym typeface="Wingdings"/>
              </a:rPr>
              <a:t></a:t>
            </a:r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Faster make the product variations</a:t>
            </a:r>
          </a:p>
          <a:p>
            <a:pPr algn="l"/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  <a:sym typeface="Wingdings"/>
              </a:rPr>
              <a:t></a:t>
            </a:r>
            <a:r>
              <a:rPr lang="en-GB" sz="2100" dirty="0">
                <a:latin typeface="Lato" panose="020F0502020204030203" pitchFamily="34" charset="77"/>
                <a:ea typeface="Roboto Light" panose="02000000000000000000" pitchFamily="2" charset="0"/>
                <a:cs typeface="Roboto Light" panose="02000000000000000000" pitchFamily="2" charset="0"/>
              </a:rPr>
              <a:t>Some modifications possible</a:t>
            </a:r>
          </a:p>
          <a:p>
            <a:pPr algn="l"/>
            <a:endParaRPr lang="en-GB" sz="1600" dirty="0">
              <a:latin typeface="Nokia Sans" charset="0"/>
            </a:endParaRPr>
          </a:p>
          <a:p>
            <a:pPr algn="l"/>
            <a:endParaRPr lang="en-GB" dirty="0">
              <a:latin typeface="Noki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8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i-FI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1989138"/>
            <a:ext cx="9144000" cy="2808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pic>
        <p:nvPicPr>
          <p:cNvPr id="14346" name="Picture 10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1727200" cy="1430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15578"/>
          <a:stretch>
            <a:fillRect/>
          </a:stretch>
        </p:blipFill>
        <p:spPr bwMode="auto">
          <a:xfrm>
            <a:off x="2627313" y="1989138"/>
            <a:ext cx="2717800" cy="2657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843213" y="836613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2400" b="1">
                <a:solidFill>
                  <a:schemeClr val="bg2"/>
                </a:solidFill>
                <a:latin typeface="Trebuchet MS" charset="0"/>
              </a:rPr>
              <a:t>VALUE CATEGORY</a:t>
            </a:r>
            <a:endParaRPr lang="en-US" sz="2400" b="1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779838" y="450215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PD4 P04/07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6948488" y="450215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PD4 P05/07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611188" y="450215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PD4 P01/07</a:t>
            </a:r>
          </a:p>
        </p:txBody>
      </p:sp>
      <p:pic>
        <p:nvPicPr>
          <p:cNvPr id="14354" name="Picture 18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349500"/>
            <a:ext cx="1920875" cy="194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7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4" r="5171"/>
          <a:stretch>
            <a:fillRect/>
          </a:stretch>
        </p:blipFill>
        <p:spPr bwMode="auto">
          <a:xfrm>
            <a:off x="0" y="1196975"/>
            <a:ext cx="1692275" cy="504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2879725" cy="2230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169227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1800" y="115888"/>
            <a:ext cx="752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>
                <a:solidFill>
                  <a:schemeClr val="bg2"/>
                </a:solidFill>
                <a:latin typeface="Trebuchet MS" charset="0"/>
              </a:rPr>
              <a:t>TATA</a:t>
            </a:r>
            <a:endParaRPr lang="en-US" b="1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11271" name="Picture 7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4043464"/>
            <a:ext cx="1330325" cy="2411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10">
            <a:extLst>
              <a:ext uri="{FF2B5EF4-FFF2-40B4-BE49-F238E27FC236}">
                <a16:creationId xmlns:a16="http://schemas.microsoft.com/office/drawing/2014/main" id="{9F9F0D0F-A591-C040-9788-24D862D10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482600"/>
            <a:ext cx="2447925" cy="1941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612">
            <a:off x="2032903" y="4564508"/>
            <a:ext cx="2446338" cy="1508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6">
            <a:extLst>
              <a:ext uri="{FF2B5EF4-FFF2-40B4-BE49-F238E27FC236}">
                <a16:creationId xmlns:a16="http://schemas.microsoft.com/office/drawing/2014/main" id="{3566BA24-5B59-A34B-A0EE-AFF5794A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2682181"/>
            <a:ext cx="2890837" cy="215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89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8398" name="Picture 14" descr="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1"/>
            <a:ext cx="2646485" cy="2949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386" name="Picture 2" descr="8_bl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9" t="43079"/>
          <a:stretch>
            <a:fillRect/>
          </a:stretch>
        </p:blipFill>
        <p:spPr bwMode="auto">
          <a:xfrm>
            <a:off x="0" y="1228726"/>
            <a:ext cx="2397369" cy="5191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396" name="Picture 12" descr="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76275"/>
            <a:ext cx="3077308" cy="289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397" name="Picture 13" descr="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89" y="895351"/>
            <a:ext cx="3193073" cy="3008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1800" y="115888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 dirty="0">
                <a:solidFill>
                  <a:schemeClr val="bg2"/>
                </a:solidFill>
                <a:latin typeface="Trebuchet MS" charset="0"/>
              </a:rPr>
              <a:t>VIIMA</a:t>
            </a:r>
            <a:endParaRPr lang="en-US" b="1" dirty="0">
              <a:solidFill>
                <a:schemeClr val="bg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29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506" name="Picture 2" descr="8_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8955"/>
          <a:stretch>
            <a:fillRect/>
          </a:stretch>
        </p:blipFill>
        <p:spPr bwMode="auto">
          <a:xfrm>
            <a:off x="0" y="1"/>
            <a:ext cx="2573215" cy="621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3507" name="Picture 3" descr="in_ear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r="15876" b="7995"/>
          <a:stretch/>
        </p:blipFill>
        <p:spPr bwMode="auto">
          <a:xfrm>
            <a:off x="6007655" y="0"/>
            <a:ext cx="3136345" cy="425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3508" name="Picture 4" descr="in_ear_no_loop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19659" r="19998" b="35664"/>
          <a:stretch/>
        </p:blipFill>
        <p:spPr bwMode="auto">
          <a:xfrm>
            <a:off x="5969555" y="4254500"/>
            <a:ext cx="3174445" cy="260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n_neck">
            <a:extLst>
              <a:ext uri="{FF2B5EF4-FFF2-40B4-BE49-F238E27FC236}">
                <a16:creationId xmlns:a16="http://schemas.microsoft.com/office/drawing/2014/main" id="{9D9DAF1D-F584-AE4C-B351-E0CF5394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4" y="0"/>
            <a:ext cx="391070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5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692275" cy="5545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24175"/>
            <a:ext cx="3797300" cy="3230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620713"/>
            <a:ext cx="3797300" cy="3230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169227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31800" y="115888"/>
            <a:ext cx="827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>
                <a:solidFill>
                  <a:schemeClr val="bg2"/>
                </a:solidFill>
                <a:latin typeface="Trebuchet MS" charset="0"/>
              </a:rPr>
              <a:t>WIIMA</a:t>
            </a:r>
            <a:endParaRPr lang="en-US" b="1">
              <a:solidFill>
                <a:schemeClr val="bg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90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8" name="Picture 18" descr="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76475"/>
            <a:ext cx="2371725" cy="367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7" name="Picture 17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05038"/>
            <a:ext cx="239395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181225"/>
            <a:ext cx="2413000" cy="3736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0"/>
            <a:ext cx="2400300" cy="3114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0"/>
            <a:ext cx="2413000" cy="312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0"/>
            <a:ext cx="2413000" cy="312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268538" y="2852738"/>
            <a:ext cx="277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7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656138" y="2852738"/>
            <a:ext cx="277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8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92950" y="2852738"/>
            <a:ext cx="27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9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268538" y="5661025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10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656138" y="5661025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11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7092950" y="5661025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bg2"/>
                </a:solidFill>
                <a:latin typeface="Trebuchet MS" charset="0"/>
              </a:rPr>
              <a:t>12</a:t>
            </a:r>
            <a:endParaRPr lang="en-US" sz="1400">
              <a:solidFill>
                <a:schemeClr val="bg2"/>
              </a:solidFill>
              <a:latin typeface="Trebuchet MS" charset="0"/>
            </a:endParaRPr>
          </a:p>
        </p:txBody>
      </p:sp>
      <p:pic>
        <p:nvPicPr>
          <p:cNvPr id="20494" name="Picture 14" descr="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7444"/>
          <a:stretch>
            <a:fillRect/>
          </a:stretch>
        </p:blipFill>
        <p:spPr bwMode="auto">
          <a:xfrm>
            <a:off x="0" y="404813"/>
            <a:ext cx="1692275" cy="616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169227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31800" y="115888"/>
            <a:ext cx="827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>
                <a:solidFill>
                  <a:schemeClr val="bg2"/>
                </a:solidFill>
                <a:latin typeface="Trebuchet MS" charset="0"/>
              </a:rPr>
              <a:t>WIIMA</a:t>
            </a:r>
            <a:endParaRPr lang="en-US" b="1">
              <a:solidFill>
                <a:schemeClr val="bg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8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1689100" cy="544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69227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50825" y="115888"/>
            <a:ext cx="1030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>
                <a:solidFill>
                  <a:schemeClr val="bg2"/>
                </a:solidFill>
                <a:latin typeface="Trebuchet MS" charset="0"/>
              </a:rPr>
              <a:t>KUTTER</a:t>
            </a:r>
            <a:endParaRPr lang="en-US" b="1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71638" y="650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/>
              <a:t>1</a:t>
            </a:r>
            <a:endParaRPr lang="en-US"/>
          </a:p>
        </p:txBody>
      </p:sp>
      <p:pic>
        <p:nvPicPr>
          <p:cNvPr id="2058" name="Picture 10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948113"/>
            <a:ext cx="3282950" cy="254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4813"/>
            <a:ext cx="2706688" cy="273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2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uvahaun tulos haulle kivikirves">
            <a:extLst>
              <a:ext uri="{FF2B5EF4-FFF2-40B4-BE49-F238E27FC236}">
                <a16:creationId xmlns:a16="http://schemas.microsoft.com/office/drawing/2014/main" id="{AAA48988-DD0F-E042-97CC-06F1DB4DF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3" t="20841" r="26301" b="7307"/>
          <a:stretch/>
        </p:blipFill>
        <p:spPr bwMode="auto">
          <a:xfrm>
            <a:off x="293590" y="3385153"/>
            <a:ext cx="1915967" cy="25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-6997" y="2571846"/>
            <a:ext cx="2524043" cy="3428536"/>
            <a:chOff x="1927" y="1017"/>
            <a:chExt cx="2425" cy="3294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" y="1017"/>
              <a:ext cx="2425" cy="3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6" name="Picture 7" descr="1306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50894" flipH="1">
              <a:off x="3425" y="1570"/>
              <a:ext cx="499" cy="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1306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550894" flipH="1">
              <a:off x="3093" y="2567"/>
              <a:ext cx="951" cy="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98" y="857251"/>
            <a:ext cx="2530944" cy="189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43800" y="973628"/>
            <a:ext cx="4701278" cy="11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kern="0" dirty="0">
                <a:latin typeface="Roboto" charset="0"/>
                <a:ea typeface="Roboto" charset="0"/>
                <a:cs typeface="Roboto" charset="0"/>
              </a:rPr>
              <a:t>New generation of axes</a:t>
            </a:r>
          </a:p>
          <a:p>
            <a:pPr>
              <a:defRPr/>
            </a:pPr>
            <a:endParaRPr lang="en-US" sz="1500" kern="0" dirty="0">
              <a:latin typeface="Roboto" charset="0"/>
              <a:ea typeface="Roboto" charset="0"/>
              <a:cs typeface="Roboto" charset="0"/>
            </a:endParaRPr>
          </a:p>
          <a:p>
            <a:pPr>
              <a:defRPr/>
            </a:pPr>
            <a:r>
              <a:rPr lang="en-US" sz="1350" kern="0" dirty="0">
                <a:latin typeface="Roboto Light" charset="0"/>
                <a:ea typeface="Roboto Light" charset="0"/>
                <a:cs typeface="Roboto Light" charset="0"/>
              </a:rPr>
              <a:t>Revision – Evolution - Revolution</a:t>
            </a:r>
          </a:p>
          <a:p>
            <a:pPr>
              <a:defRPr/>
            </a:pPr>
            <a:r>
              <a:rPr lang="en-US" sz="1350" kern="0" dirty="0" err="1">
                <a:latin typeface="Roboto Light" charset="0"/>
                <a:ea typeface="Roboto Light" charset="0"/>
                <a:cs typeface="Roboto Light" charset="0"/>
              </a:rPr>
              <a:t>Familarity</a:t>
            </a:r>
            <a:r>
              <a:rPr lang="en-US" sz="1350" kern="0" dirty="0">
                <a:latin typeface="Roboto Light" charset="0"/>
                <a:ea typeface="Roboto Light" charset="0"/>
                <a:cs typeface="Roboto Light" charset="0"/>
              </a:rPr>
              <a:t> of the new</a:t>
            </a:r>
          </a:p>
          <a:p>
            <a:pPr>
              <a:defRPr/>
            </a:pPr>
            <a:endParaRPr lang="en-US" sz="2400" kern="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98BD1-5C18-FD41-B796-9B9E8B71A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V="1">
            <a:off x="4082851" y="1875920"/>
            <a:ext cx="3251195" cy="49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1689100" cy="544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169227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1030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b="1">
                <a:solidFill>
                  <a:schemeClr val="bg2"/>
                </a:solidFill>
                <a:latin typeface="Trebuchet MS" charset="0"/>
              </a:rPr>
              <a:t>KUTTER</a:t>
            </a:r>
            <a:endParaRPr lang="en-US" b="1">
              <a:solidFill>
                <a:schemeClr val="bg2"/>
              </a:solidFill>
              <a:latin typeface="Trebuchet MS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671638" y="650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/>
              <a:t>1</a:t>
            </a:r>
            <a:endParaRPr lang="en-US"/>
          </a:p>
        </p:txBody>
      </p:sp>
      <p:pic>
        <p:nvPicPr>
          <p:cNvPr id="3078" name="Picture 6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2944813" cy="2740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13325"/>
            <a:ext cx="2482850" cy="1317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3375"/>
            <a:ext cx="2568575" cy="2840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25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626" name="Picture 2" descr="13_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9" t="40491"/>
          <a:stretch>
            <a:fillRect/>
          </a:stretch>
        </p:blipFill>
        <p:spPr bwMode="auto">
          <a:xfrm>
            <a:off x="0" y="0"/>
            <a:ext cx="3464169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8627" name="Text Box 3"/>
          <p:cNvSpPr txBox="1">
            <a:spLocks noChangeArrowheads="1"/>
          </p:cNvSpPr>
          <p:nvPr/>
        </p:nvSpPr>
        <p:spPr bwMode="auto">
          <a:xfrm>
            <a:off x="36635" y="79376"/>
            <a:ext cx="1275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hlink"/>
                </a:solidFill>
                <a:latin typeface="Nokia Sans" charset="0"/>
              </a:rPr>
              <a:t>No Hook 2</a:t>
            </a:r>
          </a:p>
          <a:p>
            <a:endParaRPr lang="en-GB" sz="1200">
              <a:solidFill>
                <a:schemeClr val="hlink"/>
              </a:solidFill>
              <a:latin typeface="Nokia Sans" charset="0"/>
            </a:endParaRPr>
          </a:p>
        </p:txBody>
      </p:sp>
      <p:pic>
        <p:nvPicPr>
          <p:cNvPr id="1818628" name="Picture 4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23" y="3924301"/>
            <a:ext cx="5603631" cy="24860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8629" name="Picture 5" descr="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28" y="0"/>
            <a:ext cx="4579326" cy="37941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8630" name="Line 6"/>
          <p:cNvSpPr>
            <a:spLocks noChangeShapeType="1"/>
          </p:cNvSpPr>
          <p:nvPr/>
        </p:nvSpPr>
        <p:spPr bwMode="auto">
          <a:xfrm>
            <a:off x="5574324" y="4260851"/>
            <a:ext cx="1200150" cy="354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8631" name="Text Box 7"/>
          <p:cNvSpPr txBox="1">
            <a:spLocks noChangeArrowheads="1"/>
          </p:cNvSpPr>
          <p:nvPr/>
        </p:nvSpPr>
        <p:spPr bwMode="auto">
          <a:xfrm>
            <a:off x="4318489" y="4159250"/>
            <a:ext cx="13395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elastomer loop hook</a:t>
            </a:r>
          </a:p>
        </p:txBody>
      </p:sp>
      <p:sp>
        <p:nvSpPr>
          <p:cNvPr id="1818632" name="Line 8"/>
          <p:cNvSpPr>
            <a:spLocks noChangeShapeType="1"/>
          </p:cNvSpPr>
          <p:nvPr/>
        </p:nvSpPr>
        <p:spPr bwMode="auto">
          <a:xfrm flipV="1">
            <a:off x="3565281" y="2555875"/>
            <a:ext cx="690196" cy="560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8633" name="Text Box 9"/>
          <p:cNvSpPr txBox="1">
            <a:spLocks noChangeArrowheads="1"/>
          </p:cNvSpPr>
          <p:nvPr/>
        </p:nvSpPr>
        <p:spPr bwMode="auto">
          <a:xfrm>
            <a:off x="3023089" y="3094038"/>
            <a:ext cx="5980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volume</a:t>
            </a:r>
            <a:endParaRPr lang="en-US" sz="1000">
              <a:latin typeface="Nokia Sans" charset="0"/>
            </a:endParaRPr>
          </a:p>
        </p:txBody>
      </p:sp>
      <p:sp>
        <p:nvSpPr>
          <p:cNvPr id="1818634" name="Line 10"/>
          <p:cNvSpPr>
            <a:spLocks noChangeShapeType="1"/>
          </p:cNvSpPr>
          <p:nvPr/>
        </p:nvSpPr>
        <p:spPr bwMode="auto">
          <a:xfrm flipH="1" flipV="1">
            <a:off x="6616212" y="2865438"/>
            <a:ext cx="539262" cy="3159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8635" name="Text Box 11"/>
          <p:cNvSpPr txBox="1">
            <a:spLocks noChangeArrowheads="1"/>
          </p:cNvSpPr>
          <p:nvPr/>
        </p:nvSpPr>
        <p:spPr bwMode="auto">
          <a:xfrm>
            <a:off x="6119447" y="1182688"/>
            <a:ext cx="23943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laser engraved graphics &amp; logo (matte)</a:t>
            </a:r>
            <a:endParaRPr lang="en-US" sz="1000">
              <a:latin typeface="Nokia Sans" charset="0"/>
            </a:endParaRPr>
          </a:p>
        </p:txBody>
      </p:sp>
      <p:sp>
        <p:nvSpPr>
          <p:cNvPr id="1818636" name="Text Box 12"/>
          <p:cNvSpPr txBox="1">
            <a:spLocks noChangeArrowheads="1"/>
          </p:cNvSpPr>
          <p:nvPr/>
        </p:nvSpPr>
        <p:spPr bwMode="auto">
          <a:xfrm>
            <a:off x="7011866" y="3243263"/>
            <a:ext cx="20185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lacquer coated a-cover, no paint</a:t>
            </a:r>
            <a:endParaRPr lang="en-US" sz="1000">
              <a:latin typeface="Nokia Sans" charset="0"/>
            </a:endParaRPr>
          </a:p>
        </p:txBody>
      </p:sp>
      <p:sp>
        <p:nvSpPr>
          <p:cNvPr id="1818637" name="Line 13"/>
          <p:cNvSpPr>
            <a:spLocks noChangeShapeType="1"/>
          </p:cNvSpPr>
          <p:nvPr/>
        </p:nvSpPr>
        <p:spPr bwMode="auto">
          <a:xfrm flipH="1">
            <a:off x="4785947" y="849313"/>
            <a:ext cx="637443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8638" name="Text Box 14"/>
          <p:cNvSpPr txBox="1">
            <a:spLocks noChangeArrowheads="1"/>
          </p:cNvSpPr>
          <p:nvPr/>
        </p:nvSpPr>
        <p:spPr bwMode="auto">
          <a:xfrm>
            <a:off x="5243147" y="620713"/>
            <a:ext cx="13110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elastomer send/end</a:t>
            </a:r>
            <a:endParaRPr lang="en-US" sz="1000">
              <a:latin typeface="Nokia Sans" charset="0"/>
            </a:endParaRPr>
          </a:p>
        </p:txBody>
      </p:sp>
      <p:sp>
        <p:nvSpPr>
          <p:cNvPr id="1818639" name="Line 15"/>
          <p:cNvSpPr>
            <a:spLocks noChangeShapeType="1"/>
          </p:cNvSpPr>
          <p:nvPr/>
        </p:nvSpPr>
        <p:spPr bwMode="auto">
          <a:xfrm flipH="1">
            <a:off x="5890846" y="1425575"/>
            <a:ext cx="427892" cy="566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8640" name="Text Box 16"/>
          <p:cNvSpPr txBox="1">
            <a:spLocks noChangeArrowheads="1"/>
          </p:cNvSpPr>
          <p:nvPr/>
        </p:nvSpPr>
        <p:spPr bwMode="auto">
          <a:xfrm>
            <a:off x="1871297" y="144464"/>
            <a:ext cx="3130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200" b="1">
                <a:latin typeface="Nokia Sans" charset="0"/>
              </a:rPr>
              <a:t>1.</a:t>
            </a:r>
            <a:endParaRPr lang="en-GB" sz="1000">
              <a:latin typeface="Nokia Sans" charset="0"/>
            </a:endParaRPr>
          </a:p>
          <a:p>
            <a:endParaRPr lang="en-GB" sz="1200">
              <a:solidFill>
                <a:schemeClr val="hlink"/>
              </a:solidFill>
              <a:latin typeface="Noki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4372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650" name="Picture 2" descr="13_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40491"/>
          <a:stretch>
            <a:fillRect/>
          </a:stretch>
        </p:blipFill>
        <p:spPr bwMode="auto">
          <a:xfrm>
            <a:off x="0" y="0"/>
            <a:ext cx="3464169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9651" name="Text Box 3"/>
          <p:cNvSpPr txBox="1">
            <a:spLocks noChangeArrowheads="1"/>
          </p:cNvSpPr>
          <p:nvPr/>
        </p:nvSpPr>
        <p:spPr bwMode="auto">
          <a:xfrm>
            <a:off x="36635" y="79376"/>
            <a:ext cx="1275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hlink"/>
                </a:solidFill>
                <a:latin typeface="Nokia Sans" charset="0"/>
              </a:rPr>
              <a:t>No Hook 2</a:t>
            </a:r>
          </a:p>
          <a:p>
            <a:endParaRPr lang="en-GB" sz="1200">
              <a:solidFill>
                <a:schemeClr val="hlink"/>
              </a:solidFill>
              <a:latin typeface="Nokia Sans" charset="0"/>
            </a:endParaRPr>
          </a:p>
        </p:txBody>
      </p:sp>
      <p:pic>
        <p:nvPicPr>
          <p:cNvPr id="1819652" name="Picture 4" descr="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"/>
            <a:ext cx="5905500" cy="32353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19653" name="Picture 5" descr="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69" y="3149600"/>
            <a:ext cx="5134708" cy="37084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9654" name="Line 6"/>
          <p:cNvSpPr>
            <a:spLocks noChangeShapeType="1"/>
          </p:cNvSpPr>
          <p:nvPr/>
        </p:nvSpPr>
        <p:spPr bwMode="auto">
          <a:xfrm>
            <a:off x="3389435" y="1139826"/>
            <a:ext cx="498231" cy="842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9655" name="Text Box 7"/>
          <p:cNvSpPr txBox="1">
            <a:spLocks noChangeArrowheads="1"/>
          </p:cNvSpPr>
          <p:nvPr/>
        </p:nvSpPr>
        <p:spPr bwMode="auto">
          <a:xfrm>
            <a:off x="2938097" y="839788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power key</a:t>
            </a:r>
            <a:endParaRPr lang="en-US" sz="1000">
              <a:latin typeface="Nokia Sans" charset="0"/>
            </a:endParaRPr>
          </a:p>
        </p:txBody>
      </p:sp>
      <p:sp>
        <p:nvSpPr>
          <p:cNvPr id="1819656" name="Line 8"/>
          <p:cNvSpPr>
            <a:spLocks noChangeShapeType="1"/>
          </p:cNvSpPr>
          <p:nvPr/>
        </p:nvSpPr>
        <p:spPr bwMode="auto">
          <a:xfrm flipH="1">
            <a:off x="7079274" y="2846388"/>
            <a:ext cx="139211" cy="500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9657" name="Text Box 9"/>
          <p:cNvSpPr txBox="1">
            <a:spLocks noChangeArrowheads="1"/>
          </p:cNvSpPr>
          <p:nvPr/>
        </p:nvSpPr>
        <p:spPr bwMode="auto">
          <a:xfrm>
            <a:off x="6545874" y="2630488"/>
            <a:ext cx="25799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changeable ear rubber, three size variants</a:t>
            </a:r>
            <a:endParaRPr lang="en-US" sz="1400">
              <a:latin typeface="Nokia Sans" charset="0"/>
            </a:endParaRPr>
          </a:p>
        </p:txBody>
      </p:sp>
      <p:sp>
        <p:nvSpPr>
          <p:cNvPr id="1819658" name="Line 10"/>
          <p:cNvSpPr>
            <a:spLocks noChangeShapeType="1"/>
          </p:cNvSpPr>
          <p:nvPr/>
        </p:nvSpPr>
        <p:spPr bwMode="auto">
          <a:xfrm flipV="1">
            <a:off x="3150577" y="2813051"/>
            <a:ext cx="298938" cy="779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9659" name="Text Box 11"/>
          <p:cNvSpPr txBox="1">
            <a:spLocks noChangeArrowheads="1"/>
          </p:cNvSpPr>
          <p:nvPr/>
        </p:nvSpPr>
        <p:spPr bwMode="auto">
          <a:xfrm>
            <a:off x="2595196" y="3627438"/>
            <a:ext cx="8547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microphone</a:t>
            </a:r>
            <a:endParaRPr lang="en-US" sz="1000">
              <a:latin typeface="Nokia Sans" charset="0"/>
            </a:endParaRPr>
          </a:p>
        </p:txBody>
      </p:sp>
      <p:sp>
        <p:nvSpPr>
          <p:cNvPr id="1819660" name="Line 12"/>
          <p:cNvSpPr>
            <a:spLocks noChangeShapeType="1"/>
          </p:cNvSpPr>
          <p:nvPr/>
        </p:nvSpPr>
        <p:spPr bwMode="auto">
          <a:xfrm flipH="1" flipV="1">
            <a:off x="6894635" y="5505451"/>
            <a:ext cx="402980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19661" name="Text Box 13"/>
          <p:cNvSpPr txBox="1">
            <a:spLocks noChangeArrowheads="1"/>
          </p:cNvSpPr>
          <p:nvPr/>
        </p:nvSpPr>
        <p:spPr bwMode="auto">
          <a:xfrm>
            <a:off x="7239000" y="5988050"/>
            <a:ext cx="58378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dc jack</a:t>
            </a:r>
            <a:endParaRPr lang="en-US" sz="1000">
              <a:latin typeface="Noki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674" name="Picture 2" descr="13_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40491"/>
          <a:stretch>
            <a:fillRect/>
          </a:stretch>
        </p:blipFill>
        <p:spPr bwMode="auto">
          <a:xfrm>
            <a:off x="0" y="0"/>
            <a:ext cx="3464169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0675" name="Text Box 3"/>
          <p:cNvSpPr txBox="1">
            <a:spLocks noChangeArrowheads="1"/>
          </p:cNvSpPr>
          <p:nvPr/>
        </p:nvSpPr>
        <p:spPr bwMode="auto">
          <a:xfrm>
            <a:off x="36635" y="79376"/>
            <a:ext cx="1275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hlink"/>
                </a:solidFill>
                <a:latin typeface="Nokia Sans" charset="0"/>
              </a:rPr>
              <a:t>No Hook 2</a:t>
            </a:r>
          </a:p>
          <a:p>
            <a:endParaRPr lang="en-GB" sz="1200">
              <a:solidFill>
                <a:schemeClr val="hlink"/>
              </a:solidFill>
              <a:latin typeface="Nokia Sans" charset="0"/>
            </a:endParaRPr>
          </a:p>
        </p:txBody>
      </p:sp>
      <p:pic>
        <p:nvPicPr>
          <p:cNvPr id="1820676" name="Picture 4" descr="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31" y="1"/>
            <a:ext cx="1227992" cy="35782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0677" name="Picture 5" descr="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"/>
            <a:ext cx="1254369" cy="35480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0678" name="Picture 6" descr="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66" y="3973513"/>
            <a:ext cx="1238250" cy="17256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0679" name="Picture 7" descr="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39" y="3935413"/>
            <a:ext cx="1178169" cy="17446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0680" name="Picture 8" descr="9_rota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89" y="0"/>
            <a:ext cx="1636834" cy="3563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0681" name="Picture 9" descr="10_rota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20" y="1"/>
            <a:ext cx="1588477" cy="3533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2411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698" name="Text Box 2"/>
          <p:cNvSpPr txBox="1">
            <a:spLocks noChangeArrowheads="1"/>
          </p:cNvSpPr>
          <p:nvPr/>
        </p:nvSpPr>
        <p:spPr bwMode="auto">
          <a:xfrm>
            <a:off x="36635" y="79376"/>
            <a:ext cx="91616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E07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accent1"/>
                </a:solidFill>
                <a:latin typeface="Nokia Sans" charset="0"/>
              </a:rPr>
              <a:t>Ronald</a:t>
            </a:r>
          </a:p>
          <a:p>
            <a:endParaRPr lang="en-GB" sz="900">
              <a:solidFill>
                <a:schemeClr val="accent1"/>
              </a:solidFill>
              <a:latin typeface="Nokia Sans" charset="0"/>
            </a:endParaRPr>
          </a:p>
        </p:txBody>
      </p:sp>
      <p:pic>
        <p:nvPicPr>
          <p:cNvPr id="1821699" name="Picture 3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47" y="1978026"/>
            <a:ext cx="2864827" cy="2055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0" name="Picture 4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97" y="393701"/>
            <a:ext cx="3067050" cy="2163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1" name="Picture 5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69" y="4673600"/>
            <a:ext cx="2735874" cy="178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2" name="Picture 6" descr="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3" r="21187"/>
          <a:stretch>
            <a:fillRect/>
          </a:stretch>
        </p:blipFill>
        <p:spPr bwMode="auto">
          <a:xfrm>
            <a:off x="0" y="503239"/>
            <a:ext cx="1474177" cy="6073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8024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746" name="Picture 2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05" y="463550"/>
            <a:ext cx="987669" cy="2808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3747" name="Picture 3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23964"/>
            <a:ext cx="2532185" cy="2270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3748" name="Text Box 4"/>
          <p:cNvSpPr txBox="1">
            <a:spLocks noChangeArrowheads="1"/>
          </p:cNvSpPr>
          <p:nvPr/>
        </p:nvSpPr>
        <p:spPr bwMode="auto">
          <a:xfrm>
            <a:off x="36635" y="79376"/>
            <a:ext cx="91616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E07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accent1"/>
                </a:solidFill>
                <a:latin typeface="Nokia Sans" charset="0"/>
              </a:rPr>
              <a:t>Ronald</a:t>
            </a:r>
          </a:p>
          <a:p>
            <a:endParaRPr lang="en-GB" sz="900">
              <a:solidFill>
                <a:schemeClr val="accent1"/>
              </a:solidFill>
              <a:latin typeface="Nokia Sans" charset="0"/>
            </a:endParaRPr>
          </a:p>
        </p:txBody>
      </p:sp>
      <p:pic>
        <p:nvPicPr>
          <p:cNvPr id="1823749" name="Picture 5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r="21191"/>
          <a:stretch>
            <a:fillRect/>
          </a:stretch>
        </p:blipFill>
        <p:spPr bwMode="auto">
          <a:xfrm>
            <a:off x="0" y="503239"/>
            <a:ext cx="1474177" cy="6073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3750" name="Line 6"/>
          <p:cNvSpPr>
            <a:spLocks noChangeShapeType="1"/>
          </p:cNvSpPr>
          <p:nvPr/>
        </p:nvSpPr>
        <p:spPr bwMode="auto">
          <a:xfrm flipV="1">
            <a:off x="3574074" y="1011238"/>
            <a:ext cx="0" cy="404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23751" name="Text Box 7"/>
          <p:cNvSpPr txBox="1">
            <a:spLocks noChangeArrowheads="1"/>
          </p:cNvSpPr>
          <p:nvPr/>
        </p:nvSpPr>
        <p:spPr bwMode="auto">
          <a:xfrm>
            <a:off x="3452446" y="1350963"/>
            <a:ext cx="11256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release direction</a:t>
            </a:r>
            <a:endParaRPr lang="en-US" sz="1000">
              <a:latin typeface="Nokia Sans" charset="0"/>
            </a:endParaRPr>
          </a:p>
        </p:txBody>
      </p:sp>
      <p:sp>
        <p:nvSpPr>
          <p:cNvPr id="1823752" name="Line 8"/>
          <p:cNvSpPr>
            <a:spLocks noChangeShapeType="1"/>
          </p:cNvSpPr>
          <p:nvPr/>
        </p:nvSpPr>
        <p:spPr bwMode="auto">
          <a:xfrm flipH="1">
            <a:off x="7419243" y="717550"/>
            <a:ext cx="54951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823753" name="Text Box 9"/>
          <p:cNvSpPr txBox="1">
            <a:spLocks noChangeArrowheads="1"/>
          </p:cNvSpPr>
          <p:nvPr/>
        </p:nvSpPr>
        <p:spPr bwMode="auto">
          <a:xfrm>
            <a:off x="7918938" y="606425"/>
            <a:ext cx="37708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clip</a:t>
            </a:r>
            <a:endParaRPr lang="en-US" sz="1000">
              <a:latin typeface="Nokia Sans" charset="0"/>
            </a:endParaRPr>
          </a:p>
        </p:txBody>
      </p:sp>
      <p:sp>
        <p:nvSpPr>
          <p:cNvPr id="1823754" name="Text Box 10"/>
          <p:cNvSpPr txBox="1">
            <a:spLocks noChangeArrowheads="1"/>
          </p:cNvSpPr>
          <p:nvPr/>
        </p:nvSpPr>
        <p:spPr bwMode="auto">
          <a:xfrm>
            <a:off x="1786305" y="188913"/>
            <a:ext cx="25285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400" b="1">
                <a:solidFill>
                  <a:schemeClr val="hlink"/>
                </a:solidFill>
                <a:latin typeface="Nokia Sans" charset="0"/>
              </a:rPr>
              <a:t>DRAFT HOLDER CONCEPT</a:t>
            </a:r>
            <a:r>
              <a:rPr lang="fi-FI" sz="1400">
                <a:latin typeface="Nokia Sans" charset="0"/>
              </a:rPr>
              <a:t> </a:t>
            </a:r>
            <a:endParaRPr lang="en-US" sz="1400">
              <a:latin typeface="Nokia Sans" charset="0"/>
            </a:endParaRPr>
          </a:p>
        </p:txBody>
      </p:sp>
      <p:pic>
        <p:nvPicPr>
          <p:cNvPr id="1823755" name="Picture 11" descr="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31" y="4060826"/>
            <a:ext cx="2116015" cy="2093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3756" name="Picture 12" descr="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774" y="4187825"/>
            <a:ext cx="2228850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9628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8818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69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8819" name="Text Box 3"/>
          <p:cNvSpPr txBox="1">
            <a:spLocks noChangeArrowheads="1"/>
          </p:cNvSpPr>
          <p:nvPr/>
        </p:nvSpPr>
        <p:spPr bwMode="auto">
          <a:xfrm>
            <a:off x="36635" y="79376"/>
            <a:ext cx="22076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chemeClr val="accent1"/>
                </a:solidFill>
                <a:latin typeface="Nokia Sans" charset="0"/>
              </a:rPr>
              <a:t>Value. Powder Box.</a:t>
            </a:r>
          </a:p>
          <a:p>
            <a:endParaRPr lang="en-GB" sz="1200">
              <a:solidFill>
                <a:schemeClr val="hlink"/>
              </a:solidFill>
              <a:latin typeface="Nokia Sans" charset="0"/>
            </a:endParaRPr>
          </a:p>
        </p:txBody>
      </p:sp>
      <p:sp>
        <p:nvSpPr>
          <p:cNvPr id="1698820" name="Text Box 4"/>
          <p:cNvSpPr txBox="1">
            <a:spLocks noChangeArrowheads="1"/>
          </p:cNvSpPr>
          <p:nvPr/>
        </p:nvSpPr>
        <p:spPr bwMode="auto">
          <a:xfrm>
            <a:off x="3067051" y="6127751"/>
            <a:ext cx="184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400">
                <a:latin typeface="Nokia Sans" charset="0"/>
              </a:rPr>
              <a:t> </a:t>
            </a:r>
            <a:endParaRPr lang="en-US" sz="1400">
              <a:latin typeface="Nokia Sans" charset="0"/>
            </a:endParaRPr>
          </a:p>
        </p:txBody>
      </p:sp>
      <p:pic>
        <p:nvPicPr>
          <p:cNvPr id="1698822" name="Picture 6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15" y="2890838"/>
            <a:ext cx="2151185" cy="151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8823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20" y="190501"/>
            <a:ext cx="1863969" cy="185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8824" name="Picture 8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3" y="381000"/>
            <a:ext cx="2228850" cy="158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8825" name="Picture 9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81" y="2716213"/>
            <a:ext cx="1847850" cy="2098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8826" name="Picture 10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662" y="4178300"/>
            <a:ext cx="1216269" cy="245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8827" name="Text Box 11"/>
          <p:cNvSpPr txBox="1">
            <a:spLocks noChangeArrowheads="1"/>
          </p:cNvSpPr>
          <p:nvPr/>
        </p:nvSpPr>
        <p:spPr bwMode="auto">
          <a:xfrm>
            <a:off x="2860431" y="3279775"/>
            <a:ext cx="5339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power</a:t>
            </a:r>
            <a:endParaRPr lang="en-US" sz="1000">
              <a:latin typeface="Nokia Sans" charset="0"/>
            </a:endParaRPr>
          </a:p>
        </p:txBody>
      </p:sp>
      <p:sp>
        <p:nvSpPr>
          <p:cNvPr id="1698828" name="Text Box 12"/>
          <p:cNvSpPr txBox="1">
            <a:spLocks noChangeArrowheads="1"/>
          </p:cNvSpPr>
          <p:nvPr/>
        </p:nvSpPr>
        <p:spPr bwMode="auto">
          <a:xfrm>
            <a:off x="4023946" y="4548188"/>
            <a:ext cx="4341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LED</a:t>
            </a:r>
            <a:endParaRPr lang="en-US" sz="1000">
              <a:latin typeface="Nokia Sans" charset="0"/>
            </a:endParaRPr>
          </a:p>
        </p:txBody>
      </p:sp>
      <p:sp>
        <p:nvSpPr>
          <p:cNvPr id="1698829" name="Text Box 13"/>
          <p:cNvSpPr txBox="1">
            <a:spLocks noChangeArrowheads="1"/>
          </p:cNvSpPr>
          <p:nvPr/>
        </p:nvSpPr>
        <p:spPr bwMode="auto">
          <a:xfrm>
            <a:off x="4561743" y="5065713"/>
            <a:ext cx="5980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volume</a:t>
            </a:r>
            <a:endParaRPr lang="en-US" sz="1000">
              <a:latin typeface="Nokia Sans" charset="0"/>
            </a:endParaRPr>
          </a:p>
        </p:txBody>
      </p:sp>
      <p:sp>
        <p:nvSpPr>
          <p:cNvPr id="1698830" name="Text Box 14"/>
          <p:cNvSpPr txBox="1">
            <a:spLocks noChangeArrowheads="1"/>
          </p:cNvSpPr>
          <p:nvPr/>
        </p:nvSpPr>
        <p:spPr bwMode="auto">
          <a:xfrm>
            <a:off x="6172200" y="3794125"/>
            <a:ext cx="325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dc</a:t>
            </a:r>
            <a:endParaRPr lang="en-US" sz="1000">
              <a:latin typeface="Nokia Sans" charset="0"/>
            </a:endParaRPr>
          </a:p>
        </p:txBody>
      </p:sp>
      <p:sp>
        <p:nvSpPr>
          <p:cNvPr id="1698831" name="Text Box 15"/>
          <p:cNvSpPr txBox="1">
            <a:spLocks noChangeArrowheads="1"/>
          </p:cNvSpPr>
          <p:nvPr/>
        </p:nvSpPr>
        <p:spPr bwMode="auto">
          <a:xfrm>
            <a:off x="6506308" y="4529138"/>
            <a:ext cx="7123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send/end</a:t>
            </a:r>
            <a:endParaRPr lang="en-US" sz="1000">
              <a:latin typeface="Nokia Sans" charset="0"/>
            </a:endParaRPr>
          </a:p>
        </p:txBody>
      </p:sp>
      <p:sp>
        <p:nvSpPr>
          <p:cNvPr id="1698832" name="Line 16"/>
          <p:cNvSpPr>
            <a:spLocks noChangeShapeType="1"/>
          </p:cNvSpPr>
          <p:nvPr/>
        </p:nvSpPr>
        <p:spPr bwMode="auto">
          <a:xfrm>
            <a:off x="3094893" y="3495675"/>
            <a:ext cx="342900" cy="438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3" name="Line 17"/>
          <p:cNvSpPr>
            <a:spLocks noChangeShapeType="1"/>
          </p:cNvSpPr>
          <p:nvPr/>
        </p:nvSpPr>
        <p:spPr bwMode="auto">
          <a:xfrm flipH="1" flipV="1">
            <a:off x="3587262" y="3857625"/>
            <a:ext cx="465992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4" name="Line 18"/>
          <p:cNvSpPr>
            <a:spLocks noChangeShapeType="1"/>
          </p:cNvSpPr>
          <p:nvPr/>
        </p:nvSpPr>
        <p:spPr bwMode="auto">
          <a:xfrm flipH="1">
            <a:off x="5926016" y="3933826"/>
            <a:ext cx="307731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5" name="Line 19"/>
          <p:cNvSpPr>
            <a:spLocks noChangeShapeType="1"/>
          </p:cNvSpPr>
          <p:nvPr/>
        </p:nvSpPr>
        <p:spPr bwMode="auto">
          <a:xfrm flipH="1">
            <a:off x="5952392" y="4657726"/>
            <a:ext cx="633046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6" name="Line 20"/>
          <p:cNvSpPr>
            <a:spLocks noChangeShapeType="1"/>
          </p:cNvSpPr>
          <p:nvPr/>
        </p:nvSpPr>
        <p:spPr bwMode="auto">
          <a:xfrm flipV="1">
            <a:off x="5029200" y="4772026"/>
            <a:ext cx="307731" cy="390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7" name="Line 21"/>
          <p:cNvSpPr>
            <a:spLocks noChangeShapeType="1"/>
          </p:cNvSpPr>
          <p:nvPr/>
        </p:nvSpPr>
        <p:spPr bwMode="auto">
          <a:xfrm flipH="1">
            <a:off x="4501662" y="3190876"/>
            <a:ext cx="984738" cy="390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38" name="Text Box 22"/>
          <p:cNvSpPr txBox="1">
            <a:spLocks noChangeArrowheads="1"/>
          </p:cNvSpPr>
          <p:nvPr/>
        </p:nvSpPr>
        <p:spPr bwMode="auto">
          <a:xfrm>
            <a:off x="5410200" y="3081338"/>
            <a:ext cx="10399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CMG 671 satin</a:t>
            </a:r>
            <a:endParaRPr lang="en-US" sz="1000">
              <a:latin typeface="Nokia Sans" charset="0"/>
            </a:endParaRPr>
          </a:p>
        </p:txBody>
      </p:sp>
      <p:sp>
        <p:nvSpPr>
          <p:cNvPr id="1698839" name="Line 23"/>
          <p:cNvSpPr>
            <a:spLocks noChangeShapeType="1"/>
          </p:cNvSpPr>
          <p:nvPr/>
        </p:nvSpPr>
        <p:spPr bwMode="auto">
          <a:xfrm flipH="1" flipV="1">
            <a:off x="4536831" y="3028951"/>
            <a:ext cx="914400" cy="161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40" name="Line 24"/>
          <p:cNvSpPr>
            <a:spLocks noChangeShapeType="1"/>
          </p:cNvSpPr>
          <p:nvPr/>
        </p:nvSpPr>
        <p:spPr bwMode="auto">
          <a:xfrm>
            <a:off x="5451231" y="3181350"/>
            <a:ext cx="351692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41" name="Line 25"/>
          <p:cNvSpPr>
            <a:spLocks noChangeShapeType="1"/>
          </p:cNvSpPr>
          <p:nvPr/>
        </p:nvSpPr>
        <p:spPr bwMode="auto">
          <a:xfrm flipH="1">
            <a:off x="4598377" y="3219450"/>
            <a:ext cx="861646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42" name="Line 26"/>
          <p:cNvSpPr>
            <a:spLocks noChangeShapeType="1"/>
          </p:cNvSpPr>
          <p:nvPr/>
        </p:nvSpPr>
        <p:spPr bwMode="auto">
          <a:xfrm flipH="1" flipV="1">
            <a:off x="6163408" y="6315076"/>
            <a:ext cx="694592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98843" name="Text Box 27"/>
          <p:cNvSpPr txBox="1">
            <a:spLocks noChangeArrowheads="1"/>
          </p:cNvSpPr>
          <p:nvPr/>
        </p:nvSpPr>
        <p:spPr bwMode="auto">
          <a:xfrm>
            <a:off x="6816970" y="6291263"/>
            <a:ext cx="202361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chromed plastic or silver painted</a:t>
            </a:r>
            <a:endParaRPr lang="en-US" sz="1000">
              <a:latin typeface="Noki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6475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1" name="Picture 41" descr="2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/>
          <a:stretch>
            <a:fillRect/>
          </a:stretch>
        </p:blipFill>
        <p:spPr bwMode="auto">
          <a:xfrm>
            <a:off x="0" y="0"/>
            <a:ext cx="278716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3" name="Picture 4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05" y="3952876"/>
            <a:ext cx="2955680" cy="1819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62" name="Picture 42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3" y="241300"/>
            <a:ext cx="3722077" cy="366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25" name="Text Box 5"/>
          <p:cNvSpPr txBox="1">
            <a:spLocks noChangeArrowheads="1"/>
          </p:cNvSpPr>
          <p:nvPr/>
        </p:nvSpPr>
        <p:spPr bwMode="auto">
          <a:xfrm>
            <a:off x="3067051" y="6127751"/>
            <a:ext cx="184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400">
                <a:latin typeface="Nokia Sans" charset="0"/>
              </a:rPr>
              <a:t> </a:t>
            </a:r>
            <a:endParaRPr lang="en-US" sz="1400">
              <a:latin typeface="Nokia Sans" charset="0"/>
            </a:endParaRPr>
          </a:p>
        </p:txBody>
      </p:sp>
      <p:sp>
        <p:nvSpPr>
          <p:cNvPr id="1669126" name="Text Box 6"/>
          <p:cNvSpPr txBox="1">
            <a:spLocks noChangeArrowheads="1"/>
          </p:cNvSpPr>
          <p:nvPr/>
        </p:nvSpPr>
        <p:spPr bwMode="auto">
          <a:xfrm>
            <a:off x="36635" y="79376"/>
            <a:ext cx="1796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AEE00"/>
                </a:solidFill>
                <a:latin typeface="Nokia Sans" charset="0"/>
              </a:rPr>
              <a:t>Style. Cuff Link.</a:t>
            </a:r>
          </a:p>
        </p:txBody>
      </p:sp>
      <p:sp>
        <p:nvSpPr>
          <p:cNvPr id="1669152" name="Line 32"/>
          <p:cNvSpPr>
            <a:spLocks noChangeShapeType="1"/>
          </p:cNvSpPr>
          <p:nvPr/>
        </p:nvSpPr>
        <p:spPr bwMode="auto">
          <a:xfrm flipH="1">
            <a:off x="7532077" y="3873501"/>
            <a:ext cx="360485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69153" name="Text Box 33"/>
          <p:cNvSpPr txBox="1">
            <a:spLocks noChangeArrowheads="1"/>
          </p:cNvSpPr>
          <p:nvPr/>
        </p:nvSpPr>
        <p:spPr bwMode="auto">
          <a:xfrm>
            <a:off x="7958505" y="3727450"/>
            <a:ext cx="10695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bendable boom</a:t>
            </a:r>
            <a:endParaRPr lang="en-US" sz="1000">
              <a:latin typeface="Nokia Sans" charset="0"/>
            </a:endParaRPr>
          </a:p>
        </p:txBody>
      </p:sp>
      <p:sp>
        <p:nvSpPr>
          <p:cNvPr id="1669154" name="Line 34"/>
          <p:cNvSpPr>
            <a:spLocks noChangeShapeType="1"/>
          </p:cNvSpPr>
          <p:nvPr/>
        </p:nvSpPr>
        <p:spPr bwMode="auto">
          <a:xfrm flipH="1">
            <a:off x="6450623" y="1111250"/>
            <a:ext cx="1441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69157" name="Line 37"/>
          <p:cNvSpPr>
            <a:spLocks noChangeShapeType="1"/>
          </p:cNvSpPr>
          <p:nvPr/>
        </p:nvSpPr>
        <p:spPr bwMode="auto">
          <a:xfrm flipV="1">
            <a:off x="4167554" y="3030538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69158" name="Text Box 38"/>
          <p:cNvSpPr txBox="1">
            <a:spLocks noChangeArrowheads="1"/>
          </p:cNvSpPr>
          <p:nvPr/>
        </p:nvSpPr>
        <p:spPr bwMode="auto">
          <a:xfrm>
            <a:off x="3925766" y="4262438"/>
            <a:ext cx="5339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power</a:t>
            </a:r>
            <a:endParaRPr lang="en-US" sz="1000">
              <a:latin typeface="Nokia Sans" charset="0"/>
            </a:endParaRPr>
          </a:p>
        </p:txBody>
      </p:sp>
      <p:sp>
        <p:nvSpPr>
          <p:cNvPr id="1669160" name="Text Box 40"/>
          <p:cNvSpPr txBox="1">
            <a:spLocks noChangeArrowheads="1"/>
          </p:cNvSpPr>
          <p:nvPr/>
        </p:nvSpPr>
        <p:spPr bwMode="auto">
          <a:xfrm>
            <a:off x="7957038" y="998538"/>
            <a:ext cx="7836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send / end</a:t>
            </a:r>
            <a:endParaRPr lang="en-US" sz="1000">
              <a:latin typeface="Nokia Sans" charset="0"/>
            </a:endParaRPr>
          </a:p>
        </p:txBody>
      </p:sp>
      <p:sp>
        <p:nvSpPr>
          <p:cNvPr id="1669164" name="Line 44"/>
          <p:cNvSpPr>
            <a:spLocks noChangeShapeType="1"/>
          </p:cNvSpPr>
          <p:nvPr/>
        </p:nvSpPr>
        <p:spPr bwMode="auto">
          <a:xfrm flipV="1">
            <a:off x="7860323" y="5514975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69165" name="Text Box 45"/>
          <p:cNvSpPr txBox="1">
            <a:spLocks noChangeArrowheads="1"/>
          </p:cNvSpPr>
          <p:nvPr/>
        </p:nvSpPr>
        <p:spPr bwMode="auto">
          <a:xfrm>
            <a:off x="7617070" y="5967413"/>
            <a:ext cx="5980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volume</a:t>
            </a:r>
            <a:endParaRPr lang="en-US" sz="1000">
              <a:latin typeface="Noki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9559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177" name="Picture 33" descr="2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/>
          <a:stretch>
            <a:fillRect/>
          </a:stretch>
        </p:blipFill>
        <p:spPr bwMode="auto">
          <a:xfrm>
            <a:off x="0" y="0"/>
            <a:ext cx="278716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0179" name="Picture 35" descr="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84" y="2600325"/>
            <a:ext cx="3383574" cy="1390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0178" name="Picture 34" descr="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5" y="4125914"/>
            <a:ext cx="3314700" cy="2541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0147" name="Text Box 3"/>
          <p:cNvSpPr txBox="1">
            <a:spLocks noChangeArrowheads="1"/>
          </p:cNvSpPr>
          <p:nvPr/>
        </p:nvSpPr>
        <p:spPr bwMode="auto">
          <a:xfrm>
            <a:off x="3067051" y="6127751"/>
            <a:ext cx="184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400">
                <a:latin typeface="Nokia Sans" charset="0"/>
              </a:rPr>
              <a:t> </a:t>
            </a:r>
            <a:endParaRPr lang="en-US" sz="1400">
              <a:latin typeface="Nokia Sans" charset="0"/>
            </a:endParaRPr>
          </a:p>
        </p:txBody>
      </p:sp>
      <p:sp>
        <p:nvSpPr>
          <p:cNvPr id="1670148" name="Text Box 4"/>
          <p:cNvSpPr txBox="1">
            <a:spLocks noChangeArrowheads="1"/>
          </p:cNvSpPr>
          <p:nvPr/>
        </p:nvSpPr>
        <p:spPr bwMode="auto">
          <a:xfrm>
            <a:off x="36635" y="79376"/>
            <a:ext cx="1796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FAEE00"/>
                </a:solidFill>
                <a:latin typeface="Nokia Sans" charset="0"/>
              </a:rPr>
              <a:t>Style. Cuff Link.</a:t>
            </a:r>
          </a:p>
        </p:txBody>
      </p:sp>
      <p:sp>
        <p:nvSpPr>
          <p:cNvPr id="1670172" name="Text Box 28"/>
          <p:cNvSpPr txBox="1">
            <a:spLocks noChangeArrowheads="1"/>
          </p:cNvSpPr>
          <p:nvPr/>
        </p:nvSpPr>
        <p:spPr bwMode="auto">
          <a:xfrm>
            <a:off x="7722577" y="3681413"/>
            <a:ext cx="10399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CMG 730 satin</a:t>
            </a:r>
            <a:endParaRPr lang="en-US" sz="1000">
              <a:latin typeface="Nokia Sans" charset="0"/>
            </a:endParaRPr>
          </a:p>
        </p:txBody>
      </p:sp>
      <p:sp>
        <p:nvSpPr>
          <p:cNvPr id="1670173" name="Text Box 29"/>
          <p:cNvSpPr txBox="1">
            <a:spLocks noChangeArrowheads="1"/>
          </p:cNvSpPr>
          <p:nvPr/>
        </p:nvSpPr>
        <p:spPr bwMode="auto">
          <a:xfrm>
            <a:off x="7537939" y="4721225"/>
            <a:ext cx="6407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i-FI" sz="1000">
                <a:latin typeface="Nokia Sans" charset="0"/>
              </a:rPr>
              <a:t>Chrome</a:t>
            </a:r>
            <a:endParaRPr lang="en-US" sz="1000">
              <a:latin typeface="Nokia Sans" charset="0"/>
            </a:endParaRPr>
          </a:p>
        </p:txBody>
      </p:sp>
      <p:sp>
        <p:nvSpPr>
          <p:cNvPr id="1670174" name="Line 30"/>
          <p:cNvSpPr>
            <a:spLocks noChangeShapeType="1"/>
          </p:cNvSpPr>
          <p:nvPr/>
        </p:nvSpPr>
        <p:spPr bwMode="auto">
          <a:xfrm flipH="1" flipV="1">
            <a:off x="6998678" y="3467101"/>
            <a:ext cx="694592" cy="333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670175" name="Line 31"/>
          <p:cNvSpPr>
            <a:spLocks noChangeShapeType="1"/>
          </p:cNvSpPr>
          <p:nvPr/>
        </p:nvSpPr>
        <p:spPr bwMode="auto">
          <a:xfrm flipH="1">
            <a:off x="6858000" y="4845051"/>
            <a:ext cx="628650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pic>
        <p:nvPicPr>
          <p:cNvPr id="1670176" name="Picture 32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93" y="385764"/>
            <a:ext cx="2611315" cy="2289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275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104"/>
            <a:ext cx="9144000" cy="5032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3" y="5204732"/>
            <a:ext cx="1647654" cy="4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1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6" name="Picture 30">
            <a:extLst>
              <a:ext uri="{FF2B5EF4-FFF2-40B4-BE49-F238E27FC236}">
                <a16:creationId xmlns:a16="http://schemas.microsoft.com/office/drawing/2014/main" id="{8496B423-D06F-D145-82F0-69872E49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000" r="34177" b="78777"/>
          <a:stretch>
            <a:fillRect/>
          </a:stretch>
        </p:blipFill>
        <p:spPr bwMode="auto">
          <a:xfrm>
            <a:off x="0" y="-19050"/>
            <a:ext cx="915035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8" name="Text Box 2">
            <a:extLst>
              <a:ext uri="{FF2B5EF4-FFF2-40B4-BE49-F238E27FC236}">
                <a16:creationId xmlns:a16="http://schemas.microsoft.com/office/drawing/2014/main" id="{4D05C411-641E-CE41-8E34-CA311291B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529263"/>
            <a:ext cx="647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altLang="fi-FI" sz="1200">
                <a:solidFill>
                  <a:schemeClr val="bg1"/>
                </a:solidFill>
              </a:rPr>
              <a:t>1,3</a:t>
            </a:r>
            <a:endParaRPr lang="en-US" altLang="fi-FI" sz="1200">
              <a:solidFill>
                <a:schemeClr val="bg1"/>
              </a:solidFill>
            </a:endParaRPr>
          </a:p>
        </p:txBody>
      </p:sp>
      <p:sp>
        <p:nvSpPr>
          <p:cNvPr id="65542" name="Text Box 6">
            <a:extLst>
              <a:ext uri="{FF2B5EF4-FFF2-40B4-BE49-F238E27FC236}">
                <a16:creationId xmlns:a16="http://schemas.microsoft.com/office/drawing/2014/main" id="{5C90C39B-8AA4-3D46-A53F-2CC6BC54D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16113"/>
            <a:ext cx="2185987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000">
                <a:solidFill>
                  <a:srgbClr val="5F5F5F"/>
                </a:solidFill>
              </a:rPr>
              <a:t>Since 1992</a:t>
            </a:r>
          </a:p>
          <a:p>
            <a:endParaRPr lang="fi-FI" altLang="fi-FI" sz="2000">
              <a:solidFill>
                <a:srgbClr val="5F5F5F"/>
              </a:solidFill>
            </a:endParaRPr>
          </a:p>
          <a:p>
            <a:r>
              <a:rPr lang="fi-FI" altLang="fi-FI" sz="2000">
                <a:solidFill>
                  <a:srgbClr val="5F5F5F"/>
                </a:solidFill>
              </a:rPr>
              <a:t>6,5 million Axes</a:t>
            </a:r>
          </a:p>
          <a:p>
            <a:endParaRPr lang="fi-FI" altLang="fi-FI" sz="2000">
              <a:solidFill>
                <a:srgbClr val="5F5F5F"/>
              </a:solidFill>
            </a:endParaRPr>
          </a:p>
          <a:p>
            <a:r>
              <a:rPr lang="en-US" altLang="fi-FI" sz="2000">
                <a:solidFill>
                  <a:srgbClr val="5F5F5F"/>
                </a:solidFill>
              </a:rPr>
              <a:t>74.5 M€ net sales</a:t>
            </a:r>
            <a:endParaRPr lang="fi-FI" altLang="fi-FI" sz="2000">
              <a:solidFill>
                <a:srgbClr val="5F5F5F"/>
              </a:solidFill>
            </a:endParaRPr>
          </a:p>
          <a:p>
            <a:endParaRPr lang="fi-FI" altLang="fi-FI">
              <a:solidFill>
                <a:srgbClr val="5F5F5F"/>
              </a:solidFill>
            </a:endParaRPr>
          </a:p>
          <a:p>
            <a:endParaRPr lang="en-US" altLang="fi-FI">
              <a:solidFill>
                <a:srgbClr val="5F5F5F"/>
              </a:solidFill>
            </a:endParaRPr>
          </a:p>
        </p:txBody>
      </p:sp>
      <p:pic>
        <p:nvPicPr>
          <p:cNvPr id="65547" name="Picture 11" descr="13380">
            <a:extLst>
              <a:ext uri="{FF2B5EF4-FFF2-40B4-BE49-F238E27FC236}">
                <a16:creationId xmlns:a16="http://schemas.microsoft.com/office/drawing/2014/main" id="{F473A81B-C0AC-7C43-9258-0C3FC0903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5"/>
          <a:stretch>
            <a:fillRect/>
          </a:stretch>
        </p:blipFill>
        <p:spPr bwMode="auto">
          <a:xfrm>
            <a:off x="4829175" y="2798763"/>
            <a:ext cx="882650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12160">
            <a:extLst>
              <a:ext uri="{FF2B5EF4-FFF2-40B4-BE49-F238E27FC236}">
                <a16:creationId xmlns:a16="http://schemas.microsoft.com/office/drawing/2014/main" id="{34728932-334A-C74B-A30F-8284DBBA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3"/>
          <a:stretch>
            <a:fillRect/>
          </a:stretch>
        </p:blipFill>
        <p:spPr bwMode="auto">
          <a:xfrm>
            <a:off x="5867400" y="3173413"/>
            <a:ext cx="817563" cy="28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13" descr="12180">
            <a:extLst>
              <a:ext uri="{FF2B5EF4-FFF2-40B4-BE49-F238E27FC236}">
                <a16:creationId xmlns:a16="http://schemas.microsoft.com/office/drawing/2014/main" id="{1F8B70F5-A6D7-BB4C-992A-3AC86ED2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6"/>
          <a:stretch>
            <a:fillRect/>
          </a:stretch>
        </p:blipFill>
        <p:spPr bwMode="auto">
          <a:xfrm>
            <a:off x="6808788" y="2439988"/>
            <a:ext cx="84137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12460">
            <a:extLst>
              <a:ext uri="{FF2B5EF4-FFF2-40B4-BE49-F238E27FC236}">
                <a16:creationId xmlns:a16="http://schemas.microsoft.com/office/drawing/2014/main" id="{B140A7CF-EFC7-F942-B440-AF60A288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9"/>
          <a:stretch>
            <a:fillRect/>
          </a:stretch>
        </p:blipFill>
        <p:spPr bwMode="auto">
          <a:xfrm>
            <a:off x="7740650" y="1989138"/>
            <a:ext cx="114141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13050">
            <a:extLst>
              <a:ext uri="{FF2B5EF4-FFF2-40B4-BE49-F238E27FC236}">
                <a16:creationId xmlns:a16="http://schemas.microsoft.com/office/drawing/2014/main" id="{76FC6B9E-8BA3-664E-A6A3-D3B6234D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658813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2" name="Picture 16" descr="13060">
            <a:extLst>
              <a:ext uri="{FF2B5EF4-FFF2-40B4-BE49-F238E27FC236}">
                <a16:creationId xmlns:a16="http://schemas.microsoft.com/office/drawing/2014/main" id="{2297DC34-290E-F945-805C-087CE354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1"/>
          <a:stretch>
            <a:fillRect/>
          </a:stretch>
        </p:blipFill>
        <p:spPr bwMode="auto">
          <a:xfrm>
            <a:off x="1154113" y="3986213"/>
            <a:ext cx="706437" cy="2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13160">
            <a:extLst>
              <a:ext uri="{FF2B5EF4-FFF2-40B4-BE49-F238E27FC236}">
                <a16:creationId xmlns:a16="http://schemas.microsoft.com/office/drawing/2014/main" id="{DF1B13B7-605D-CC42-9C4A-BB150CF4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25"/>
          <a:stretch>
            <a:fillRect/>
          </a:stretch>
        </p:blipFill>
        <p:spPr bwMode="auto">
          <a:xfrm>
            <a:off x="1974850" y="3860800"/>
            <a:ext cx="750888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13370">
            <a:extLst>
              <a:ext uri="{FF2B5EF4-FFF2-40B4-BE49-F238E27FC236}">
                <a16:creationId xmlns:a16="http://schemas.microsoft.com/office/drawing/2014/main" id="{1DD6674A-3D4E-B243-A6BE-656BEDB7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3333750"/>
            <a:ext cx="731838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5" name="Picture 19" descr="12060">
            <a:extLst>
              <a:ext uri="{FF2B5EF4-FFF2-40B4-BE49-F238E27FC236}">
                <a16:creationId xmlns:a16="http://schemas.microsoft.com/office/drawing/2014/main" id="{1FC42F9D-26AB-A94F-920C-D76757A4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84"/>
          <a:stretch>
            <a:fillRect/>
          </a:stretch>
        </p:blipFill>
        <p:spPr bwMode="auto">
          <a:xfrm>
            <a:off x="2981325" y="3865563"/>
            <a:ext cx="7175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56" name="Text Box 20">
            <a:extLst>
              <a:ext uri="{FF2B5EF4-FFF2-40B4-BE49-F238E27FC236}">
                <a16:creationId xmlns:a16="http://schemas.microsoft.com/office/drawing/2014/main" id="{9165FC9E-517F-0542-ABF4-D947B2762E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63575" y="4041775"/>
            <a:ext cx="27352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Small camping axe</a:t>
            </a:r>
            <a:r>
              <a:rPr lang="fi-FI" altLang="fi-FI" sz="800" b="1" i="1"/>
              <a:t> 500</a:t>
            </a:r>
            <a:endParaRPr lang="en-US" altLang="fi-FI" sz="800" b="1"/>
          </a:p>
        </p:txBody>
      </p:sp>
      <p:sp>
        <p:nvSpPr>
          <p:cNvPr id="65557" name="Text Box 21">
            <a:extLst>
              <a:ext uri="{FF2B5EF4-FFF2-40B4-BE49-F238E27FC236}">
                <a16:creationId xmlns:a16="http://schemas.microsoft.com/office/drawing/2014/main" id="{F74F73FA-6552-9C4E-8B1C-DCA2754BB8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6237" y="4244976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Camping axe</a:t>
            </a:r>
            <a:r>
              <a:rPr lang="fi-FI" altLang="fi-FI" sz="800" b="1" i="1"/>
              <a:t> 600</a:t>
            </a:r>
            <a:endParaRPr lang="en-US" altLang="fi-FI" sz="800" b="1" i="1"/>
          </a:p>
        </p:txBody>
      </p:sp>
      <p:sp>
        <p:nvSpPr>
          <p:cNvPr id="65558" name="Text Box 22">
            <a:extLst>
              <a:ext uri="{FF2B5EF4-FFF2-40B4-BE49-F238E27FC236}">
                <a16:creationId xmlns:a16="http://schemas.microsoft.com/office/drawing/2014/main" id="{92AC612C-CD84-8A4E-A6A2-65C346CE9AA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35075" y="4232275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Carpenter´s axe</a:t>
            </a:r>
            <a:r>
              <a:rPr lang="fi-FI" altLang="fi-FI" sz="800" b="1" i="1"/>
              <a:t> 1000</a:t>
            </a:r>
            <a:endParaRPr lang="en-US" altLang="fi-FI" sz="800" b="1" i="1"/>
          </a:p>
        </p:txBody>
      </p:sp>
      <p:sp>
        <p:nvSpPr>
          <p:cNvPr id="65559" name="Text Box 23">
            <a:extLst>
              <a:ext uri="{FF2B5EF4-FFF2-40B4-BE49-F238E27FC236}">
                <a16:creationId xmlns:a16="http://schemas.microsoft.com/office/drawing/2014/main" id="{7527EC06-69A9-E24B-9D76-24D4221C985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67062" y="4222751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Universal axe</a:t>
            </a:r>
            <a:r>
              <a:rPr lang="fi-FI" altLang="fi-FI" sz="800" b="1" i="1"/>
              <a:t> 1250</a:t>
            </a:r>
            <a:endParaRPr lang="en-US" altLang="fi-FI" sz="800" b="1" i="1"/>
          </a:p>
        </p:txBody>
      </p:sp>
      <p:sp>
        <p:nvSpPr>
          <p:cNvPr id="65560" name="Text Box 24">
            <a:extLst>
              <a:ext uri="{FF2B5EF4-FFF2-40B4-BE49-F238E27FC236}">
                <a16:creationId xmlns:a16="http://schemas.microsoft.com/office/drawing/2014/main" id="{8AB8A9F5-D379-2F42-94B9-F77B3C58794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00525" y="422275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Universal axe </a:t>
            </a:r>
            <a:r>
              <a:rPr lang="fi-FI" altLang="fi-FI" sz="800" b="1" i="1"/>
              <a:t>1300 </a:t>
            </a:r>
            <a:r>
              <a:rPr lang="fi-FI" altLang="fi-FI" sz="800" i="1"/>
              <a:t>Pro</a:t>
            </a:r>
            <a:endParaRPr lang="en-US" altLang="fi-FI" sz="800" i="1"/>
          </a:p>
        </p:txBody>
      </p:sp>
      <p:sp>
        <p:nvSpPr>
          <p:cNvPr id="65561" name="Text Box 25">
            <a:extLst>
              <a:ext uri="{FF2B5EF4-FFF2-40B4-BE49-F238E27FC236}">
                <a16:creationId xmlns:a16="http://schemas.microsoft.com/office/drawing/2014/main" id="{1B28C79A-E9C5-3F46-B6A2-5555ACED7B7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03450" y="422275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Splitting axe </a:t>
            </a:r>
            <a:r>
              <a:rPr lang="fi-FI" altLang="fi-FI" sz="800" b="1" i="1"/>
              <a:t>1100</a:t>
            </a:r>
            <a:endParaRPr lang="en-US" altLang="fi-FI" sz="800" i="1"/>
          </a:p>
        </p:txBody>
      </p:sp>
      <p:sp>
        <p:nvSpPr>
          <p:cNvPr id="65562" name="Text Box 26">
            <a:extLst>
              <a:ext uri="{FF2B5EF4-FFF2-40B4-BE49-F238E27FC236}">
                <a16:creationId xmlns:a16="http://schemas.microsoft.com/office/drawing/2014/main" id="{66B0B30D-AA3B-3B4D-995D-4ADADC0F5D4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83187" y="4222751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Splitting axe </a:t>
            </a:r>
            <a:r>
              <a:rPr lang="fi-FI" altLang="fi-FI" sz="800" b="1" i="1"/>
              <a:t>1400</a:t>
            </a:r>
            <a:endParaRPr lang="en-US" altLang="fi-FI" sz="800" i="1"/>
          </a:p>
        </p:txBody>
      </p:sp>
      <p:sp>
        <p:nvSpPr>
          <p:cNvPr id="65563" name="Text Box 27">
            <a:extLst>
              <a:ext uri="{FF2B5EF4-FFF2-40B4-BE49-F238E27FC236}">
                <a16:creationId xmlns:a16="http://schemas.microsoft.com/office/drawing/2014/main" id="{57A539E9-A5A5-6046-AC62-024248E7A3A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191250" y="4222750"/>
            <a:ext cx="2303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Splitting axe </a:t>
            </a:r>
            <a:r>
              <a:rPr lang="fi-FI" altLang="fi-FI" sz="800" b="1" i="1"/>
              <a:t>1500 </a:t>
            </a:r>
            <a:r>
              <a:rPr lang="fi-FI" altLang="fi-FI" sz="800" i="1"/>
              <a:t>Pro</a:t>
            </a:r>
            <a:endParaRPr lang="en-US" altLang="fi-FI" sz="800" i="1"/>
          </a:p>
        </p:txBody>
      </p:sp>
      <p:sp>
        <p:nvSpPr>
          <p:cNvPr id="65564" name="Text Box 28">
            <a:extLst>
              <a:ext uri="{FF2B5EF4-FFF2-40B4-BE49-F238E27FC236}">
                <a16:creationId xmlns:a16="http://schemas.microsoft.com/office/drawing/2014/main" id="{A7E85040-AA43-7747-9A45-6F4D794053C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272337" y="4222751"/>
            <a:ext cx="230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800" i="1"/>
              <a:t>Heavy splitting axe </a:t>
            </a:r>
            <a:r>
              <a:rPr lang="fi-FI" altLang="fi-FI" sz="800" b="1" i="1"/>
              <a:t>2400</a:t>
            </a:r>
            <a:endParaRPr lang="en-US" altLang="fi-FI" sz="800" i="1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535D6D9-3791-F748-AF44-5516E46AA54F}"/>
              </a:ext>
            </a:extLst>
          </p:cNvPr>
          <p:cNvSpPr>
            <a:spLocks/>
          </p:cNvSpPr>
          <p:nvPr/>
        </p:nvSpPr>
        <p:spPr bwMode="auto">
          <a:xfrm>
            <a:off x="684213" y="1009650"/>
            <a:ext cx="619283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15617" bIns="0" anchor="ctr"/>
          <a:lstStyle>
            <a:lvl1pPr marL="382588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4000" dirty="0">
                <a:solidFill>
                  <a:srgbClr val="F98A0F"/>
                </a:solidFill>
                <a:latin typeface="Amplitude-Regular" pitchFamily="2" charset="0"/>
                <a:ea typeface="ヒラギノ角ゴ ProN W3" panose="020B0300000000000000" pitchFamily="34" charset="-128"/>
                <a:cs typeface="Tahoma" panose="020B0604030504040204" pitchFamily="34" charset="0"/>
                <a:sym typeface="Amplitude-Regular" pitchFamily="2" charset="0"/>
              </a:rPr>
              <a:t>Fiskars axe business</a:t>
            </a:r>
            <a:endParaRPr lang="fi-FI" altLang="fi-FI" sz="4000" dirty="0">
              <a:solidFill>
                <a:srgbClr val="F98A0F"/>
              </a:solidFill>
              <a:latin typeface="Amplitude-Regular" pitchFamily="2" charset="0"/>
              <a:ea typeface="ヒラギノ角ゴ ProN W3" panose="020B0300000000000000" pitchFamily="34" charset="-128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9" y="642938"/>
            <a:ext cx="8883839" cy="58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5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83" y="3154529"/>
            <a:ext cx="1292678" cy="1154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86" y="3156440"/>
            <a:ext cx="1155200" cy="1153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2591"/>
            <a:ext cx="9144000" cy="1658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481"/>
            <a:ext cx="4391894" cy="4197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83" y="800952"/>
            <a:ext cx="2614415" cy="2164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90" y="182735"/>
            <a:ext cx="1991576" cy="430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5" b="100000" l="4444" r="93918">
                        <a14:foregroundMark x1="10409" y1="65175" x2="10409" y2="65175"/>
                        <a14:foregroundMark x1="27485" y1="47471" x2="27485" y2="47471"/>
                        <a14:foregroundMark x1="66550" y1="26265" x2="66550" y2="26265"/>
                        <a14:foregroundMark x1="79064" y1="30739" x2="79064" y2="30739"/>
                        <a14:foregroundMark x1="88655" y1="49027" x2="88655" y2="49027"/>
                        <a14:foregroundMark x1="87485" y1="40467" x2="87485" y2="40467"/>
                        <a14:foregroundMark x1="85029" y1="35214" x2="85029" y2="35214"/>
                        <a14:foregroundMark x1="83275" y1="31128" x2="83275" y2="31128"/>
                        <a14:foregroundMark x1="77544" y1="33852" x2="77544" y2="33852"/>
                        <a14:foregroundMark x1="23158" y1="46498" x2="23158" y2="46498"/>
                        <a14:foregroundMark x1="29942" y1="27626" x2="35322" y2="35214"/>
                        <a14:foregroundMark x1="42105" y1="15564" x2="46082" y2="24708"/>
                        <a14:foregroundMark x1="49942" y1="12646" x2="52749" y2="19455"/>
                        <a14:foregroundMark x1="54620" y1="13035" x2="63509" y2="13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6" y="3154529"/>
            <a:ext cx="6131742" cy="36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61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27"/>
            <a:ext cx="9144000" cy="51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4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/>
          <a:stretch/>
        </p:blipFill>
        <p:spPr>
          <a:xfrm>
            <a:off x="0" y="857251"/>
            <a:ext cx="7712765" cy="516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"/>
          <a:stretch/>
        </p:blipFill>
        <p:spPr>
          <a:xfrm>
            <a:off x="4660335" y="857250"/>
            <a:ext cx="4483666" cy="2227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7553" r="2981" b="4929"/>
          <a:stretch/>
        </p:blipFill>
        <p:spPr>
          <a:xfrm>
            <a:off x="4660335" y="3085246"/>
            <a:ext cx="4483666" cy="293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10108D-3FE9-774A-9B59-89C20AED6EA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Picture 5" descr="2563241-silhouette-a-formula-1-vector-illustratio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352" y="2904113"/>
            <a:ext cx="1188330" cy="511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4996" y="3492812"/>
            <a:ext cx="1189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4-wheel </a:t>
            </a:r>
            <a:br>
              <a:rPr lang="en-US" dirty="0">
                <a:latin typeface="Gotham Medium"/>
                <a:cs typeface="Gotham Medium"/>
              </a:rPr>
            </a:br>
            <a:r>
              <a:rPr lang="en-US" dirty="0">
                <a:latin typeface="Gotham Medium"/>
                <a:cs typeface="Gotham Medium"/>
              </a:rPr>
              <a:t>racing</a:t>
            </a:r>
          </a:p>
        </p:txBody>
      </p:sp>
      <p:pic>
        <p:nvPicPr>
          <p:cNvPr id="9" name="Picture 8" descr="ic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652" y="4426552"/>
            <a:ext cx="787977" cy="517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7247" y="4917077"/>
            <a:ext cx="16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Snowmobile</a:t>
            </a:r>
          </a:p>
        </p:txBody>
      </p:sp>
      <p:pic>
        <p:nvPicPr>
          <p:cNvPr id="12" name="Picture 11" descr="utv_large_ic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616" y="2931649"/>
            <a:ext cx="708050" cy="4566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4844" y="349281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UTV</a:t>
            </a:r>
          </a:p>
        </p:txBody>
      </p:sp>
      <p:pic>
        <p:nvPicPr>
          <p:cNvPr id="15" name="Picture 14" descr="ic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29" y="4426553"/>
            <a:ext cx="787976" cy="5171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5101" y="4917077"/>
            <a:ext cx="66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ATV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8759" y="4917078"/>
            <a:ext cx="174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Law </a:t>
            </a:r>
            <a:br>
              <a:rPr lang="en-US" dirty="0">
                <a:latin typeface="Gotham Medium"/>
                <a:cs typeface="Gotham Medium"/>
              </a:rPr>
            </a:br>
            <a:r>
              <a:rPr lang="en-US" dirty="0">
                <a:latin typeface="Gotham Medium"/>
                <a:cs typeface="Gotham Medium"/>
              </a:rPr>
              <a:t>Enforcement </a:t>
            </a:r>
          </a:p>
        </p:txBody>
      </p:sp>
      <p:pic>
        <p:nvPicPr>
          <p:cNvPr id="19" name="Picture 18" descr="City-Police-Badge-ic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188" y="4490929"/>
            <a:ext cx="410001" cy="3883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7862" y="3492812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Cycling</a:t>
            </a:r>
          </a:p>
        </p:txBody>
      </p:sp>
      <p:pic>
        <p:nvPicPr>
          <p:cNvPr id="21" name="Picture 20" descr="skydiving_icon_business_card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774" y="2904416"/>
            <a:ext cx="539600" cy="5111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5651" y="4917078"/>
            <a:ext cx="164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Industrial</a:t>
            </a:r>
            <a:br>
              <a:rPr lang="en-US" dirty="0">
                <a:latin typeface="Gotham Medium"/>
                <a:cs typeface="Gotham Medium"/>
              </a:rPr>
            </a:br>
            <a:r>
              <a:rPr lang="en-US" dirty="0">
                <a:latin typeface="Gotham Medium"/>
                <a:cs typeface="Gotham Medium"/>
              </a:rPr>
              <a:t>Applications</a:t>
            </a:r>
          </a:p>
        </p:txBody>
      </p:sp>
      <p:pic>
        <p:nvPicPr>
          <p:cNvPr id="23" name="Picture 22" descr="factory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26" y="4394670"/>
            <a:ext cx="573577" cy="54329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46648" y="2175383"/>
            <a:ext cx="3771900" cy="347265"/>
          </a:xfrm>
          <a:prstGeom prst="roundRect">
            <a:avLst/>
          </a:prstGeom>
          <a:solidFill>
            <a:srgbClr val="0071AC"/>
          </a:solidFill>
          <a:ln>
            <a:solidFill>
              <a:srgbClr val="0071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Power Sport Segments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825453" y="2175383"/>
            <a:ext cx="3771900" cy="347265"/>
          </a:xfrm>
          <a:prstGeom prst="roundRect">
            <a:avLst/>
          </a:prstGeom>
          <a:solidFill>
            <a:srgbClr val="0071AC"/>
          </a:solidFill>
          <a:ln>
            <a:solidFill>
              <a:srgbClr val="0071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ld"/>
                <a:cs typeface="Gotham Bold"/>
              </a:rPr>
              <a:t>Future Verticals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415" y="1502712"/>
            <a:ext cx="8641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0000"/>
                </a:solidFill>
                <a:latin typeface="Gotham Bold"/>
                <a:cs typeface="Gotham Bold"/>
              </a:rPr>
              <a:t>Our Technology Goes Beyond Motorcycling</a:t>
            </a:r>
          </a:p>
        </p:txBody>
      </p:sp>
      <p:pic>
        <p:nvPicPr>
          <p:cNvPr id="39" name="Picture 38" descr="ffbaa55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48" y="2853128"/>
            <a:ext cx="613685" cy="61368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203406" y="3492812"/>
            <a:ext cx="94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otham Medium"/>
                <a:cs typeface="Gotham Medium"/>
              </a:rPr>
              <a:t>Action</a:t>
            </a:r>
            <a:br>
              <a:rPr lang="en-US" dirty="0">
                <a:latin typeface="Gotham Medium"/>
                <a:cs typeface="Gotham Medium"/>
              </a:rPr>
            </a:br>
            <a:r>
              <a:rPr lang="en-US" dirty="0">
                <a:latin typeface="Gotham Medium"/>
                <a:cs typeface="Gotham Medium"/>
              </a:rPr>
              <a:t>Sports</a:t>
            </a:r>
          </a:p>
        </p:txBody>
      </p:sp>
    </p:spTree>
    <p:extLst>
      <p:ext uri="{BB962C8B-B14F-4D97-AF65-F5344CB8AC3E}">
        <p14:creationId xmlns:p14="http://schemas.microsoft.com/office/powerpoint/2010/main" val="860727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" b="90463" l="9399" r="85521">
                        <a14:foregroundMark x1="26672" y1="84707" x2="26672" y2="84707"/>
                        <a14:foregroundMark x1="31753" y1="86851" x2="31753" y2="86851"/>
                        <a14:foregroundMark x1="37680" y1="86851" x2="37680" y2="86851"/>
                        <a14:foregroundMark x1="70195" y1="86512" x2="70195" y2="8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7" b="22939"/>
          <a:stretch/>
        </p:blipFill>
        <p:spPr>
          <a:xfrm>
            <a:off x="3565830" y="3404236"/>
            <a:ext cx="2135882" cy="2596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5" b="74035" l="9969" r="89946">
                        <a14:foregroundMark x1="41783" y1="14120" x2="41783" y2="14120"/>
                        <a14:foregroundMark x1="43748" y1="16551" x2="43748" y2="16551"/>
                        <a14:foregroundMark x1="42580" y1="8488" x2="42580" y2="8488"/>
                        <a14:foregroundMark x1="36628" y1="14931" x2="36628" y2="14931"/>
                        <a14:foregroundMark x1="37824" y1="12789" x2="37824" y2="12789"/>
                        <a14:foregroundMark x1="38593" y1="16551" x2="38593" y2="16551"/>
                        <a14:foregroundMark x1="42979" y1="11439" x2="42979" y2="11439"/>
                        <a14:foregroundMark x1="39789" y1="10089" x2="39789" y2="10089"/>
                        <a14:backgroundMark x1="19966" y1="36420" x2="19966" y2="36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15" y="3573066"/>
            <a:ext cx="2245638" cy="3315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52" y="3318946"/>
            <a:ext cx="1930277" cy="3036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2" y="3318945"/>
            <a:ext cx="1749815" cy="2677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03" y="2184593"/>
            <a:ext cx="1921466" cy="115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11" y="2181650"/>
            <a:ext cx="1893389" cy="1132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2" y="2181651"/>
            <a:ext cx="1951493" cy="1166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23" y="2184429"/>
            <a:ext cx="1955625" cy="1169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74" y="2170408"/>
            <a:ext cx="1943928" cy="1162286"/>
          </a:xfrm>
          <a:prstGeom prst="rect">
            <a:avLst/>
          </a:prstGeom>
        </p:spPr>
      </p:pic>
      <p:pic>
        <p:nvPicPr>
          <p:cNvPr id="18" name="Kuva 15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67" b="100000" l="8955" r="94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233" y="3600813"/>
            <a:ext cx="2669363" cy="239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96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464"/>
            <a:ext cx="7659389" cy="5132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24" y="1175658"/>
            <a:ext cx="2104376" cy="1400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85" y="1164405"/>
            <a:ext cx="2353640" cy="1412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1846" y="4171950"/>
            <a:ext cx="16573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SPORT BIKES</a:t>
            </a:r>
          </a:p>
          <a:p>
            <a:r>
              <a:rPr lang="en-US" sz="1350" dirty="0"/>
              <a:t>CRUISER</a:t>
            </a:r>
          </a:p>
          <a:p>
            <a:r>
              <a:rPr lang="en-US" sz="1350" dirty="0"/>
              <a:t>TOURING, OFF ROAD</a:t>
            </a:r>
          </a:p>
        </p:txBody>
      </p:sp>
    </p:spTree>
    <p:extLst>
      <p:ext uri="{BB962C8B-B14F-4D97-AF65-F5344CB8AC3E}">
        <p14:creationId xmlns:p14="http://schemas.microsoft.com/office/powerpoint/2010/main" val="12797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>
            <a:extLst>
              <a:ext uri="{FF2B5EF4-FFF2-40B4-BE49-F238E27FC236}">
                <a16:creationId xmlns:a16="http://schemas.microsoft.com/office/drawing/2014/main" id="{009E518E-80C5-A242-82ED-CD2FCFEE6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341438"/>
            <a:ext cx="8569325" cy="49577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i-FI" altLang="fi-FI" sz="2000">
                <a:solidFill>
                  <a:srgbClr val="5F5F5F"/>
                </a:solidFill>
              </a:rPr>
              <a:t>Push</a:t>
            </a:r>
          </a:p>
          <a:p>
            <a:pPr>
              <a:lnSpc>
                <a:spcPct val="90000"/>
              </a:lnSpc>
            </a:pPr>
            <a:r>
              <a:rPr lang="fi-FI" altLang="fi-FI" sz="2000">
                <a:solidFill>
                  <a:srgbClr val="5F5F5F"/>
                </a:solidFill>
              </a:rPr>
              <a:t>Competition</a:t>
            </a:r>
          </a:p>
          <a:p>
            <a:pPr>
              <a:lnSpc>
                <a:spcPct val="90000"/>
              </a:lnSpc>
            </a:pPr>
            <a:r>
              <a:rPr lang="fi-FI" altLang="fi-FI" sz="2000">
                <a:solidFill>
                  <a:srgbClr val="5F5F5F"/>
                </a:solidFill>
              </a:rPr>
              <a:t>Range has remained the same for 15 years</a:t>
            </a:r>
          </a:p>
          <a:p>
            <a:pPr>
              <a:lnSpc>
                <a:spcPct val="90000"/>
              </a:lnSpc>
            </a:pPr>
            <a:endParaRPr lang="fi-FI" altLang="fi-FI" sz="2000">
              <a:solidFill>
                <a:srgbClr val="5F5F5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i-FI" altLang="fi-FI" sz="2000">
                <a:solidFill>
                  <a:srgbClr val="5F5F5F"/>
                </a:solidFill>
              </a:rPr>
              <a:t>Pull</a:t>
            </a:r>
          </a:p>
          <a:p>
            <a:pPr>
              <a:lnSpc>
                <a:spcPct val="90000"/>
              </a:lnSpc>
            </a:pPr>
            <a:r>
              <a:rPr lang="fi-FI" altLang="fi-FI" sz="2000">
                <a:solidFill>
                  <a:srgbClr val="5F5F5F"/>
                </a:solidFill>
              </a:rPr>
              <a:t>Production tooling is partly worn out</a:t>
            </a:r>
          </a:p>
          <a:p>
            <a:pPr>
              <a:lnSpc>
                <a:spcPct val="90000"/>
              </a:lnSpc>
            </a:pPr>
            <a:r>
              <a:rPr lang="fi-FI" altLang="fi-FI" sz="2000">
                <a:solidFill>
                  <a:srgbClr val="5F5F5F"/>
                </a:solidFill>
              </a:rPr>
              <a:t>Promising technology for soft touch</a:t>
            </a:r>
          </a:p>
          <a:p>
            <a:pPr>
              <a:lnSpc>
                <a:spcPct val="90000"/>
              </a:lnSpc>
            </a:pPr>
            <a:r>
              <a:rPr lang="fi-FI" altLang="fi-FI" sz="2000">
                <a:solidFill>
                  <a:srgbClr val="5F5F5F"/>
                </a:solidFill>
              </a:rPr>
              <a:t>Advanced knowhow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D644252-DFCC-9A40-879D-95409CB2758A}"/>
              </a:ext>
            </a:extLst>
          </p:cNvPr>
          <p:cNvSpPr>
            <a:spLocks/>
          </p:cNvSpPr>
          <p:nvPr/>
        </p:nvSpPr>
        <p:spPr bwMode="auto">
          <a:xfrm>
            <a:off x="684213" y="692150"/>
            <a:ext cx="619283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15617" bIns="0" anchor="ctr"/>
          <a:lstStyle>
            <a:lvl1pPr marL="382588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3200" dirty="0">
                <a:solidFill>
                  <a:srgbClr val="5F5F5F"/>
                </a:solidFill>
                <a:latin typeface="Amplitude-Regular" pitchFamily="2" charset="0"/>
                <a:ea typeface="ヒラギノ角ゴ ProN W3" panose="020B0300000000000000" pitchFamily="34" charset="-128"/>
                <a:cs typeface="Tahoma" panose="020B0604030504040204" pitchFamily="34" charset="0"/>
                <a:sym typeface="Amplitude-Regular" pitchFamily="2" charset="0"/>
              </a:rPr>
              <a:t>Why new range?</a:t>
            </a:r>
            <a:endParaRPr lang="fi-FI" altLang="fi-FI" sz="3200" dirty="0">
              <a:solidFill>
                <a:srgbClr val="5F5F5F"/>
              </a:solidFill>
              <a:latin typeface="Amplitude-Regular" pitchFamily="2" charset="0"/>
              <a:ea typeface="ヒラギノ角ゴ ProN W3" panose="020B0300000000000000" pitchFamily="34" charset="-128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8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3" name="Picture 31" descr="122460_side_view">
            <a:extLst>
              <a:ext uri="{FF2B5EF4-FFF2-40B4-BE49-F238E27FC236}">
                <a16:creationId xmlns:a16="http://schemas.microsoft.com/office/drawing/2014/main" id="{1179050B-8C11-6F4F-971A-92FD8DAB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125538"/>
            <a:ext cx="1757362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E237B9D-64BF-B14F-8566-D0278046F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4813"/>
            <a:ext cx="83518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i-FI" sz="3200">
                <a:solidFill>
                  <a:srgbClr val="5F5F5F"/>
                </a:solidFill>
                <a:latin typeface="Amplitude-Regular" pitchFamily="2" charset="0"/>
              </a:rPr>
              <a:t>Improvements and lessons learned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1678D48-16A9-954F-B982-B6424F62B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125538"/>
            <a:ext cx="25638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fi-FI" sz="1400">
                <a:solidFill>
                  <a:srgbClr val="4D4D4D"/>
                </a:solidFill>
                <a:cs typeface="Arial" panose="020B0604020202020204" pitchFamily="34" charset="0"/>
              </a:rPr>
              <a:t>1. New blade geometry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GB" altLang="fi-FI" sz="1400">
              <a:solidFill>
                <a:srgbClr val="4D4D4D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fi-FI" sz="1400">
              <a:solidFill>
                <a:srgbClr val="4D4D4D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fi-FI" sz="1400">
              <a:solidFill>
                <a:srgbClr val="4D4D4D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en-GB" altLang="fi-FI" sz="1400">
              <a:solidFill>
                <a:srgbClr val="4D4D4D"/>
              </a:solidFill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fi-FI" altLang="fi-FI" sz="1400">
              <a:solidFill>
                <a:srgbClr val="4D4D4D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GB" altLang="fi-FI" sz="1400">
              <a:solidFill>
                <a:srgbClr val="4D4D4D"/>
              </a:solidFill>
              <a:cs typeface="Arial" panose="020B0604020202020204" pitchFamily="34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57BC6756-F0A6-5141-94A6-7F6CD107F5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0550" y="1414463"/>
            <a:ext cx="2087563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4521" name="Line 9">
            <a:extLst>
              <a:ext uri="{FF2B5EF4-FFF2-40B4-BE49-F238E27FC236}">
                <a16:creationId xmlns:a16="http://schemas.microsoft.com/office/drawing/2014/main" id="{5722D5A0-71F2-0541-9E5F-CFCF0869B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2613" y="2781300"/>
            <a:ext cx="2706687" cy="4763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9DBD494F-171A-6F43-A91C-B20F8CA3C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3088" y="4070350"/>
            <a:ext cx="1778000" cy="1588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366D6A9D-05B2-C240-B776-F2987D3CF9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0550" y="2060575"/>
            <a:ext cx="1944688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4534" name="Line 22">
            <a:extLst>
              <a:ext uri="{FF2B5EF4-FFF2-40B4-BE49-F238E27FC236}">
                <a16:creationId xmlns:a16="http://schemas.microsoft.com/office/drawing/2014/main" id="{B1806BD5-3AEE-5B42-99B6-DF3CB4C54E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6350" y="1785938"/>
            <a:ext cx="1096963" cy="273050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39C7283-AF51-FF49-A9E9-8C6CB38B6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1801813"/>
            <a:ext cx="25638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fi-FI" sz="1400">
                <a:solidFill>
                  <a:srgbClr val="4D4D4D"/>
                </a:solidFill>
                <a:cs typeface="Arial" panose="020B0604020202020204" pitchFamily="34" charset="0"/>
              </a:rPr>
              <a:t>2.Bigger hammer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264D71-82FF-6446-AE82-69865AC2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2527300"/>
            <a:ext cx="25638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fi-FI" sz="1400">
                <a:solidFill>
                  <a:srgbClr val="4D4D4D"/>
                </a:solidFill>
                <a:cs typeface="Arial" panose="020B0604020202020204" pitchFamily="34" charset="0"/>
              </a:rPr>
              <a:t>3. Shaft marking/ naming</a:t>
            </a:r>
          </a:p>
        </p:txBody>
      </p:sp>
      <p:sp>
        <p:nvSpPr>
          <p:cNvPr id="64540" name="Line 28">
            <a:extLst>
              <a:ext uri="{FF2B5EF4-FFF2-40B4-BE49-F238E27FC236}">
                <a16:creationId xmlns:a16="http://schemas.microsoft.com/office/drawing/2014/main" id="{B1A29A5F-ED8D-974A-8A7B-F88105B8E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3625" y="4068763"/>
            <a:ext cx="1065213" cy="873125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3F41E0F-D774-6045-BE06-48E1324D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975" y="3808413"/>
            <a:ext cx="25638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fi-FI" sz="1400">
                <a:solidFill>
                  <a:srgbClr val="4D4D4D"/>
                </a:solidFill>
                <a:cs typeface="Arial" panose="020B0604020202020204" pitchFamily="34" charset="0"/>
              </a:rPr>
              <a:t>5. Soft grip</a:t>
            </a:r>
          </a:p>
        </p:txBody>
      </p:sp>
      <p:sp>
        <p:nvSpPr>
          <p:cNvPr id="64546" name="Freeform 34">
            <a:extLst>
              <a:ext uri="{FF2B5EF4-FFF2-40B4-BE49-F238E27FC236}">
                <a16:creationId xmlns:a16="http://schemas.microsoft.com/office/drawing/2014/main" id="{7A0A7AD7-73A6-F343-B701-B1ABA4FC2F69}"/>
              </a:ext>
            </a:extLst>
          </p:cNvPr>
          <p:cNvSpPr>
            <a:spLocks/>
          </p:cNvSpPr>
          <p:nvPr/>
        </p:nvSpPr>
        <p:spPr bwMode="auto">
          <a:xfrm>
            <a:off x="647700" y="5575300"/>
            <a:ext cx="12700" cy="38100"/>
          </a:xfrm>
          <a:custGeom>
            <a:avLst/>
            <a:gdLst>
              <a:gd name="T0" fmla="*/ 8 w 8"/>
              <a:gd name="T1" fmla="*/ 24 h 24"/>
              <a:gd name="T2" fmla="*/ 0 w 8"/>
              <a:gd name="T3" fmla="*/ 0 h 24"/>
              <a:gd name="T4" fmla="*/ 8 w 8"/>
              <a:gd name="T5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24">
                <a:moveTo>
                  <a:pt x="8" y="24"/>
                </a:moveTo>
                <a:cubicBezTo>
                  <a:pt x="5" y="16"/>
                  <a:pt x="0" y="0"/>
                  <a:pt x="0" y="0"/>
                </a:cubicBezTo>
                <a:cubicBezTo>
                  <a:pt x="0" y="0"/>
                  <a:pt x="5" y="16"/>
                  <a:pt x="8" y="2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4544" name="Rectangle 32">
            <a:extLst>
              <a:ext uri="{FF2B5EF4-FFF2-40B4-BE49-F238E27FC236}">
                <a16:creationId xmlns:a16="http://schemas.microsoft.com/office/drawing/2014/main" id="{65F9EA73-24D3-BB4B-A6E4-78020477D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157788"/>
            <a:ext cx="19048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i-FI" sz="1400" dirty="0">
                <a:solidFill>
                  <a:srgbClr val="4D4D4D"/>
                </a:solidFill>
              </a:rPr>
              <a:t>New  sheath</a:t>
            </a:r>
          </a:p>
          <a:p>
            <a:r>
              <a:rPr lang="en-GB" altLang="fi-FI" sz="1400" dirty="0">
                <a:solidFill>
                  <a:srgbClr val="4D4D4D"/>
                </a:solidFill>
              </a:rPr>
              <a:t>New packaging card</a:t>
            </a:r>
          </a:p>
          <a:p>
            <a:r>
              <a:rPr lang="en-GB" altLang="fi-FI" sz="1400" dirty="0">
                <a:solidFill>
                  <a:srgbClr val="4D4D4D"/>
                </a:solidFill>
              </a:rPr>
              <a:t>New master </a:t>
            </a:r>
            <a:r>
              <a:rPr lang="en-GB" altLang="fi-FI" sz="1400" dirty="0" err="1">
                <a:solidFill>
                  <a:srgbClr val="4D4D4D"/>
                </a:solidFill>
              </a:rPr>
              <a:t>packagings</a:t>
            </a:r>
            <a:endParaRPr lang="en-GB" altLang="fi-FI" sz="1400" dirty="0">
              <a:solidFill>
                <a:srgbClr val="4D4D4D"/>
              </a:solidFill>
            </a:endParaRPr>
          </a:p>
          <a:p>
            <a:r>
              <a:rPr lang="en-GB" altLang="fi-FI" sz="1400" dirty="0">
                <a:solidFill>
                  <a:srgbClr val="4D4D4D"/>
                </a:solidFill>
              </a:rPr>
              <a:t>New displays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FE2151-8F46-564B-8C99-937413305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3167063"/>
            <a:ext cx="25638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GB" altLang="fi-FI" sz="1400">
                <a:solidFill>
                  <a:srgbClr val="4D4D4D"/>
                </a:solidFill>
                <a:cs typeface="Arial" panose="020B0604020202020204" pitchFamily="34" charset="0"/>
              </a:rPr>
              <a:t>4. Improved process control</a:t>
            </a:r>
          </a:p>
        </p:txBody>
      </p:sp>
      <p:sp>
        <p:nvSpPr>
          <p:cNvPr id="64551" name="Line 39">
            <a:extLst>
              <a:ext uri="{FF2B5EF4-FFF2-40B4-BE49-F238E27FC236}">
                <a16:creationId xmlns:a16="http://schemas.microsoft.com/office/drawing/2014/main" id="{4D446009-D4C4-264B-A74B-75636FF8AB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0550" y="3430588"/>
            <a:ext cx="2706688" cy="4762"/>
          </a:xfrm>
          <a:prstGeom prst="line">
            <a:avLst/>
          </a:prstGeom>
          <a:noFill/>
          <a:ln w="1270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0801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>
            <a:extLst>
              <a:ext uri="{FF2B5EF4-FFF2-40B4-BE49-F238E27FC236}">
                <a16:creationId xmlns:a16="http://schemas.microsoft.com/office/drawing/2014/main" id="{F73201AD-B3FF-6E43-8765-2DABFDED9DBE}"/>
              </a:ext>
            </a:extLst>
          </p:cNvPr>
          <p:cNvGrpSpPr>
            <a:grpSpLocks/>
          </p:cNvGrpSpPr>
          <p:nvPr/>
        </p:nvGrpSpPr>
        <p:grpSpPr bwMode="auto">
          <a:xfrm>
            <a:off x="338138" y="1700213"/>
            <a:ext cx="8482012" cy="3529012"/>
            <a:chOff x="612" y="1071"/>
            <a:chExt cx="4637" cy="2223"/>
          </a:xfrm>
        </p:grpSpPr>
        <p:sp>
          <p:nvSpPr>
            <p:cNvPr id="61443" name="Line 3">
              <a:extLst>
                <a:ext uri="{FF2B5EF4-FFF2-40B4-BE49-F238E27FC236}">
                  <a16:creationId xmlns:a16="http://schemas.microsoft.com/office/drawing/2014/main" id="{EAAC61C4-DB30-3746-90F3-74DB1C22B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1162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1444" name="Line 4">
              <a:extLst>
                <a:ext uri="{FF2B5EF4-FFF2-40B4-BE49-F238E27FC236}">
                  <a16:creationId xmlns:a16="http://schemas.microsoft.com/office/drawing/2014/main" id="{6D7C9CE0-B7C0-734B-8F01-F85FC2C3C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" y="1646"/>
              <a:ext cx="4251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1445" name="Line 5">
              <a:extLst>
                <a:ext uri="{FF2B5EF4-FFF2-40B4-BE49-F238E27FC236}">
                  <a16:creationId xmlns:a16="http://schemas.microsoft.com/office/drawing/2014/main" id="{56E9923B-BB93-DE43-B407-6D77A9429A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8" y="2694"/>
              <a:ext cx="4251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1446" name="Line 6">
              <a:extLst>
                <a:ext uri="{FF2B5EF4-FFF2-40B4-BE49-F238E27FC236}">
                  <a16:creationId xmlns:a16="http://schemas.microsoft.com/office/drawing/2014/main" id="{A61B5D91-5EE4-4646-9847-0314ACFF0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" y="2138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7A5C5B6E-D555-EF47-AA6C-2F57C91D6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2" y="3288"/>
              <a:ext cx="46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1448" name="Line 8">
              <a:extLst>
                <a:ext uri="{FF2B5EF4-FFF2-40B4-BE49-F238E27FC236}">
                  <a16:creationId xmlns:a16="http://schemas.microsoft.com/office/drawing/2014/main" id="{BBF90541-2474-FB47-9874-2A4CA47E8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1071"/>
              <a:ext cx="0" cy="22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61449" name="Rectangle 9">
            <a:extLst>
              <a:ext uri="{FF2B5EF4-FFF2-40B4-BE49-F238E27FC236}">
                <a16:creationId xmlns:a16="http://schemas.microsoft.com/office/drawing/2014/main" id="{69E4F7DD-C8FB-6849-B762-E68BFBE63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275" y="2617788"/>
            <a:ext cx="300038" cy="103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i-FI" altLang="fi-FI"/>
          </a:p>
        </p:txBody>
      </p: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FE0491E6-B1BE-7C4D-92E9-830FE1DD0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4491038"/>
            <a:ext cx="74612" cy="7381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38BCA9A8-011A-294F-A28A-7F5B2A917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3902075"/>
            <a:ext cx="103188" cy="13239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0C945801-2D6E-AA4C-9537-B8A74234A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3552825"/>
            <a:ext cx="127000" cy="166528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3" name="Rectangle 13">
            <a:extLst>
              <a:ext uri="{FF2B5EF4-FFF2-40B4-BE49-F238E27FC236}">
                <a16:creationId xmlns:a16="http://schemas.microsoft.com/office/drawing/2014/main" id="{6540A6AF-5528-4044-B272-520F7F470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5" y="3101975"/>
            <a:ext cx="138113" cy="21129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4" name="Rectangle 14">
            <a:extLst>
              <a:ext uri="{FF2B5EF4-FFF2-40B4-BE49-F238E27FC236}">
                <a16:creationId xmlns:a16="http://schemas.microsoft.com/office/drawing/2014/main" id="{E781697F-8738-6349-8076-A0456C4B4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727325"/>
            <a:ext cx="166688" cy="24828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5" name="Rectangle 15">
            <a:extLst>
              <a:ext uri="{FF2B5EF4-FFF2-40B4-BE49-F238E27FC236}">
                <a16:creationId xmlns:a16="http://schemas.microsoft.com/office/drawing/2014/main" id="{603CB311-F276-884E-9E23-70E72EA65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724150"/>
            <a:ext cx="227012" cy="25019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F6258162-F18B-BC4A-94E0-CCCC18C1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28763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600"/>
              <a:t>1m</a:t>
            </a:r>
          </a:p>
        </p:txBody>
      </p:sp>
      <p:sp>
        <p:nvSpPr>
          <p:cNvPr id="61457" name="Text Box 17">
            <a:extLst>
              <a:ext uri="{FF2B5EF4-FFF2-40B4-BE49-F238E27FC236}">
                <a16:creationId xmlns:a16="http://schemas.microsoft.com/office/drawing/2014/main" id="{D5541742-39F3-F74B-AC5E-D7F9C574B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3092450"/>
            <a:ext cx="693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600"/>
              <a:t>0.5 m</a:t>
            </a:r>
          </a:p>
        </p:txBody>
      </p:sp>
      <p:sp>
        <p:nvSpPr>
          <p:cNvPr id="61458" name="Rectangle 18">
            <a:extLst>
              <a:ext uri="{FF2B5EF4-FFF2-40B4-BE49-F238E27FC236}">
                <a16:creationId xmlns:a16="http://schemas.microsoft.com/office/drawing/2014/main" id="{E56DF477-F259-AA4C-A992-8605323CB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28613"/>
            <a:ext cx="4921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3200">
                <a:solidFill>
                  <a:srgbClr val="5F5F5F"/>
                </a:solidFill>
                <a:latin typeface="Amplitude-Regular" pitchFamily="2" charset="0"/>
              </a:rPr>
              <a:t>Axes by lenght and weight</a:t>
            </a:r>
            <a:endParaRPr lang="en-US" altLang="fi-FI" sz="3200">
              <a:solidFill>
                <a:srgbClr val="5F5F5F"/>
              </a:solidFill>
              <a:latin typeface="Amplitude-Regular" pitchFamily="2" charset="0"/>
            </a:endParaRPr>
          </a:p>
        </p:txBody>
      </p:sp>
      <p:sp>
        <p:nvSpPr>
          <p:cNvPr id="61459" name="Text Box 19">
            <a:extLst>
              <a:ext uri="{FF2B5EF4-FFF2-40B4-BE49-F238E27FC236}">
                <a16:creationId xmlns:a16="http://schemas.microsoft.com/office/drawing/2014/main" id="{66D41A8B-724B-AB42-BEF0-E55A189F69C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28750" y="4157663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500</a:t>
            </a:r>
          </a:p>
        </p:txBody>
      </p:sp>
      <p:sp>
        <p:nvSpPr>
          <p:cNvPr id="61460" name="Text Box 20">
            <a:extLst>
              <a:ext uri="{FF2B5EF4-FFF2-40B4-BE49-F238E27FC236}">
                <a16:creationId xmlns:a16="http://schemas.microsoft.com/office/drawing/2014/main" id="{63127324-2168-9843-A7FA-34E3D34A553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60613" y="3581400"/>
            <a:ext cx="436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600</a:t>
            </a:r>
          </a:p>
        </p:txBody>
      </p:sp>
      <p:sp>
        <p:nvSpPr>
          <p:cNvPr id="61461" name="Text Box 21">
            <a:extLst>
              <a:ext uri="{FF2B5EF4-FFF2-40B4-BE49-F238E27FC236}">
                <a16:creationId xmlns:a16="http://schemas.microsoft.com/office/drawing/2014/main" id="{46B00E7B-76F8-EB45-BAA4-C9058700964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69456" y="2948782"/>
            <a:ext cx="942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1000, 1100</a:t>
            </a:r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30AB92D8-7E36-824E-B059-B4DBB8696C5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72769" y="2455069"/>
            <a:ext cx="942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1250, 1400</a:t>
            </a:r>
          </a:p>
        </p:txBody>
      </p:sp>
      <p:sp>
        <p:nvSpPr>
          <p:cNvPr id="61463" name="Text Box 23">
            <a:extLst>
              <a:ext uri="{FF2B5EF4-FFF2-40B4-BE49-F238E27FC236}">
                <a16:creationId xmlns:a16="http://schemas.microsoft.com/office/drawing/2014/main" id="{F82D96A4-09F2-9F4C-89C5-3E11ED1CCE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60181" y="2140744"/>
            <a:ext cx="942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1300, 1500</a:t>
            </a:r>
          </a:p>
        </p:txBody>
      </p:sp>
      <p:sp>
        <p:nvSpPr>
          <p:cNvPr id="61464" name="Text Box 24">
            <a:extLst>
              <a:ext uri="{FF2B5EF4-FFF2-40B4-BE49-F238E27FC236}">
                <a16:creationId xmlns:a16="http://schemas.microsoft.com/office/drawing/2014/main" id="{10146D22-D38F-AA49-AC4C-33844C2C7B5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911182" y="2328069"/>
            <a:ext cx="520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200">
                <a:solidFill>
                  <a:srgbClr val="333333"/>
                </a:solidFill>
              </a:rPr>
              <a:t>2400</a:t>
            </a:r>
          </a:p>
        </p:txBody>
      </p:sp>
      <p:sp>
        <p:nvSpPr>
          <p:cNvPr id="61465" name="Line 25">
            <a:extLst>
              <a:ext uri="{FF2B5EF4-FFF2-40B4-BE49-F238E27FC236}">
                <a16:creationId xmlns:a16="http://schemas.microsoft.com/office/drawing/2014/main" id="{375813AD-DC3D-4E41-A568-E885A0221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17732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1466" name="Line 26">
            <a:extLst>
              <a:ext uri="{FF2B5EF4-FFF2-40B4-BE49-F238E27FC236}">
                <a16:creationId xmlns:a16="http://schemas.microsoft.com/office/drawing/2014/main" id="{1EF2E4B1-A042-DD46-ADA5-5093A102D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17732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1467" name="Line 27">
            <a:extLst>
              <a:ext uri="{FF2B5EF4-FFF2-40B4-BE49-F238E27FC236}">
                <a16:creationId xmlns:a16="http://schemas.microsoft.com/office/drawing/2014/main" id="{DB6597C6-48F4-5C45-9F44-CD1923518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7732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1468" name="Text Box 28">
            <a:extLst>
              <a:ext uri="{FF2B5EF4-FFF2-40B4-BE49-F238E27FC236}">
                <a16:creationId xmlns:a16="http://schemas.microsoft.com/office/drawing/2014/main" id="{02372BF5-B135-C64D-AAA1-FFB43C163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1412875"/>
            <a:ext cx="568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600"/>
              <a:t>1 kg</a:t>
            </a:r>
          </a:p>
        </p:txBody>
      </p:sp>
      <p:sp>
        <p:nvSpPr>
          <p:cNvPr id="61469" name="Text Box 29">
            <a:extLst>
              <a:ext uri="{FF2B5EF4-FFF2-40B4-BE49-F238E27FC236}">
                <a16:creationId xmlns:a16="http://schemas.microsoft.com/office/drawing/2014/main" id="{E8A71BC3-411A-3B4F-B0DA-CBBEC65CC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1436688"/>
            <a:ext cx="568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600"/>
              <a:t>2 kg</a:t>
            </a:r>
          </a:p>
        </p:txBody>
      </p:sp>
      <p:sp>
        <p:nvSpPr>
          <p:cNvPr id="61470" name="Text Box 30">
            <a:extLst>
              <a:ext uri="{FF2B5EF4-FFF2-40B4-BE49-F238E27FC236}">
                <a16:creationId xmlns:a16="http://schemas.microsoft.com/office/drawing/2014/main" id="{06214D76-A0A7-AD4D-A4BE-F5417B0E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5" y="1423988"/>
            <a:ext cx="568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1600"/>
              <a:t>3 kg</a:t>
            </a:r>
          </a:p>
        </p:txBody>
      </p:sp>
      <p:grpSp>
        <p:nvGrpSpPr>
          <p:cNvPr id="61493" name="Group 53">
            <a:extLst>
              <a:ext uri="{FF2B5EF4-FFF2-40B4-BE49-F238E27FC236}">
                <a16:creationId xmlns:a16="http://schemas.microsoft.com/office/drawing/2014/main" id="{CE33E63C-2919-B44C-845E-25D0F6F20EBD}"/>
              </a:ext>
            </a:extLst>
          </p:cNvPr>
          <p:cNvGrpSpPr>
            <a:grpSpLocks/>
          </p:cNvGrpSpPr>
          <p:nvPr/>
        </p:nvGrpSpPr>
        <p:grpSpPr bwMode="auto">
          <a:xfrm>
            <a:off x="1598613" y="1987550"/>
            <a:ext cx="6950075" cy="4383088"/>
            <a:chOff x="1007" y="1252"/>
            <a:chExt cx="4378" cy="2761"/>
          </a:xfrm>
        </p:grpSpPr>
        <p:grpSp>
          <p:nvGrpSpPr>
            <p:cNvPr id="61471" name="Group 31">
              <a:extLst>
                <a:ext uri="{FF2B5EF4-FFF2-40B4-BE49-F238E27FC236}">
                  <a16:creationId xmlns:a16="http://schemas.microsoft.com/office/drawing/2014/main" id="{C9E613CB-FA3B-384A-9125-CDFC7CBD9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7" y="1525"/>
              <a:ext cx="4368" cy="2488"/>
              <a:chOff x="1007" y="1525"/>
              <a:chExt cx="4368" cy="2488"/>
            </a:xfrm>
          </p:grpSpPr>
          <p:grpSp>
            <p:nvGrpSpPr>
              <p:cNvPr id="61472" name="Group 32">
                <a:extLst>
                  <a:ext uri="{FF2B5EF4-FFF2-40B4-BE49-F238E27FC236}">
                    <a16:creationId xmlns:a16="http://schemas.microsoft.com/office/drawing/2014/main" id="{F9104F78-7567-5B42-953C-6683C0790C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5" y="3601"/>
                <a:ext cx="1093" cy="412"/>
                <a:chOff x="1055" y="3607"/>
                <a:chExt cx="1093" cy="412"/>
              </a:xfrm>
            </p:grpSpPr>
            <p:sp>
              <p:nvSpPr>
                <p:cNvPr id="61473" name="Rectangle 33">
                  <a:extLst>
                    <a:ext uri="{FF2B5EF4-FFF2-40B4-BE49-F238E27FC236}">
                      <a16:creationId xmlns:a16="http://schemas.microsoft.com/office/drawing/2014/main" id="{517A57D3-7209-AE48-8E93-62826A4B4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7" y="3614"/>
                  <a:ext cx="272" cy="18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1474" name="Text Box 34">
                  <a:extLst>
                    <a:ext uri="{FF2B5EF4-FFF2-40B4-BE49-F238E27FC236}">
                      <a16:creationId xmlns:a16="http://schemas.microsoft.com/office/drawing/2014/main" id="{3D775051-769A-D34D-8ED5-B62B484FFD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73" y="3607"/>
                  <a:ext cx="77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i-FI" altLang="fi-FI" sz="1400"/>
                    <a:t>Existing axes</a:t>
                  </a:r>
                </a:p>
              </p:txBody>
            </p:sp>
            <p:sp>
              <p:nvSpPr>
                <p:cNvPr id="61475" name="Rectangle 35">
                  <a:extLst>
                    <a:ext uri="{FF2B5EF4-FFF2-40B4-BE49-F238E27FC236}">
                      <a16:creationId xmlns:a16="http://schemas.microsoft.com/office/drawing/2014/main" id="{0455D998-0953-9544-A683-09D2A7E76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5" y="3834"/>
                  <a:ext cx="272" cy="181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61476" name="Text Box 36">
                  <a:extLst>
                    <a:ext uri="{FF2B5EF4-FFF2-40B4-BE49-F238E27FC236}">
                      <a16:creationId xmlns:a16="http://schemas.microsoft.com/office/drawing/2014/main" id="{C1C67176-7CEE-2143-9D28-3B5F2CE2AC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6" y="3827"/>
                  <a:ext cx="65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i-FI" altLang="fi-FI" sz="1400"/>
                    <a:t>New range</a:t>
                  </a:r>
                </a:p>
              </p:txBody>
            </p:sp>
          </p:grpSp>
          <p:sp>
            <p:nvSpPr>
              <p:cNvPr id="61477" name="Rectangle 37">
                <a:extLst>
                  <a:ext uri="{FF2B5EF4-FFF2-40B4-BE49-F238E27FC236}">
                    <a16:creationId xmlns:a16="http://schemas.microsoft.com/office/drawing/2014/main" id="{E663E20C-E0B9-DE49-9C5B-9424D3D0B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6" y="1707"/>
                <a:ext cx="143" cy="157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78" name="Rectangle 38">
                <a:extLst>
                  <a:ext uri="{FF2B5EF4-FFF2-40B4-BE49-F238E27FC236}">
                    <a16:creationId xmlns:a16="http://schemas.microsoft.com/office/drawing/2014/main" id="{44F5C045-1A13-D24B-9E35-81E505B8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1942"/>
                <a:ext cx="96" cy="1334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i-FI" altLang="fi-FI" sz="1600"/>
              </a:p>
            </p:txBody>
          </p:sp>
          <p:sp>
            <p:nvSpPr>
              <p:cNvPr id="61479" name="Rectangle 39">
                <a:extLst>
                  <a:ext uri="{FF2B5EF4-FFF2-40B4-BE49-F238E27FC236}">
                    <a16:creationId xmlns:a16="http://schemas.microsoft.com/office/drawing/2014/main" id="{5C1E686A-4E1B-1841-A53B-AFEAB7A8B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" y="2231"/>
                <a:ext cx="77" cy="1056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i-FI" altLang="fi-FI" sz="1600"/>
              </a:p>
            </p:txBody>
          </p:sp>
          <p:sp>
            <p:nvSpPr>
              <p:cNvPr id="61480" name="Rectangle 40">
                <a:extLst>
                  <a:ext uri="{FF2B5EF4-FFF2-40B4-BE49-F238E27FC236}">
                    <a16:creationId xmlns:a16="http://schemas.microsoft.com/office/drawing/2014/main" id="{6C3B6D92-40C5-2043-90A4-7D7B91292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6" y="2628"/>
                <a:ext cx="59" cy="65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i-FI" altLang="fi-FI" sz="1600"/>
              </a:p>
            </p:txBody>
          </p:sp>
          <p:sp>
            <p:nvSpPr>
              <p:cNvPr id="61481" name="Rectangle 41">
                <a:extLst>
                  <a:ext uri="{FF2B5EF4-FFF2-40B4-BE49-F238E27FC236}">
                    <a16:creationId xmlns:a16="http://schemas.microsoft.com/office/drawing/2014/main" id="{E9314321-775E-5641-80BE-8B6FC2CC0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4" y="1525"/>
                <a:ext cx="181" cy="1755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2" name="Rectangle 42">
                <a:extLst>
                  <a:ext uri="{FF2B5EF4-FFF2-40B4-BE49-F238E27FC236}">
                    <a16:creationId xmlns:a16="http://schemas.microsoft.com/office/drawing/2014/main" id="{6E6B7E6D-A17F-154C-87E6-F5C94F6D7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7" y="2824"/>
                <a:ext cx="47" cy="465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3" name="Rectangle 43">
                <a:extLst>
                  <a:ext uri="{FF2B5EF4-FFF2-40B4-BE49-F238E27FC236}">
                    <a16:creationId xmlns:a16="http://schemas.microsoft.com/office/drawing/2014/main" id="{FD518EB4-F74C-514B-802E-06E097D28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2451"/>
                <a:ext cx="65" cy="83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4" name="Rectangle 44">
                <a:extLst>
                  <a:ext uri="{FF2B5EF4-FFF2-40B4-BE49-F238E27FC236}">
                    <a16:creationId xmlns:a16="http://schemas.microsoft.com/office/drawing/2014/main" id="{D215F823-85CC-4F4C-B094-4EC62FEB4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2235"/>
                <a:ext cx="80" cy="1049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5" name="Rectangle 45">
                <a:extLst>
                  <a:ext uri="{FF2B5EF4-FFF2-40B4-BE49-F238E27FC236}">
                    <a16:creationId xmlns:a16="http://schemas.microsoft.com/office/drawing/2014/main" id="{E56750B2-B4E8-BD4B-A1ED-C86184CAA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4" y="1948"/>
                <a:ext cx="87" cy="13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6" name="Rectangle 46">
                <a:extLst>
                  <a:ext uri="{FF2B5EF4-FFF2-40B4-BE49-F238E27FC236}">
                    <a16:creationId xmlns:a16="http://schemas.microsoft.com/office/drawing/2014/main" id="{0F977801-3284-5347-B846-3C7B35535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" y="1716"/>
                <a:ext cx="105" cy="156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487" name="Rectangle 47">
                <a:extLst>
                  <a:ext uri="{FF2B5EF4-FFF2-40B4-BE49-F238E27FC236}">
                    <a16:creationId xmlns:a16="http://schemas.microsoft.com/office/drawing/2014/main" id="{09B58AD2-31B2-3E48-AE2E-3B9CB8C08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1" y="1710"/>
                <a:ext cx="143" cy="15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61488" name="Text Box 48">
              <a:extLst>
                <a:ext uri="{FF2B5EF4-FFF2-40B4-BE49-F238E27FC236}">
                  <a16:creationId xmlns:a16="http://schemas.microsoft.com/office/drawing/2014/main" id="{176C8BC9-E8B8-B94F-A927-E5C6AEF02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191" y="2429"/>
              <a:ext cx="2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400" b="1">
                  <a:solidFill>
                    <a:srgbClr val="333333"/>
                  </a:solidFill>
                </a:rPr>
                <a:t>X6</a:t>
              </a:r>
            </a:p>
          </p:txBody>
        </p:sp>
        <p:sp>
          <p:nvSpPr>
            <p:cNvPr id="61489" name="Text Box 49">
              <a:extLst>
                <a:ext uri="{FF2B5EF4-FFF2-40B4-BE49-F238E27FC236}">
                  <a16:creationId xmlns:a16="http://schemas.microsoft.com/office/drawing/2014/main" id="{CB6718DC-5EF7-0241-ACEA-38B56776C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69" y="1853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400" b="1">
                  <a:solidFill>
                    <a:srgbClr val="333333"/>
                  </a:solidFill>
                </a:rPr>
                <a:t>X10, X12</a:t>
              </a:r>
            </a:p>
          </p:txBody>
        </p:sp>
        <p:sp>
          <p:nvSpPr>
            <p:cNvPr id="61490" name="Text Box 50">
              <a:extLst>
                <a:ext uri="{FF2B5EF4-FFF2-40B4-BE49-F238E27FC236}">
                  <a16:creationId xmlns:a16="http://schemas.microsoft.com/office/drawing/2014/main" id="{C2A2685A-4FF6-AC41-8DAA-CDDFC2F37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51" y="1581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400" b="1">
                  <a:solidFill>
                    <a:srgbClr val="333333"/>
                  </a:solidFill>
                </a:rPr>
                <a:t>X14, X16</a:t>
              </a:r>
            </a:p>
          </p:txBody>
        </p:sp>
        <p:sp>
          <p:nvSpPr>
            <p:cNvPr id="61491" name="Text Box 51">
              <a:extLst>
                <a:ext uri="{FF2B5EF4-FFF2-40B4-BE49-F238E27FC236}">
                  <a16:creationId xmlns:a16="http://schemas.microsoft.com/office/drawing/2014/main" id="{F85214F3-9C02-BA40-8DCE-7646E1F96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708" y="1481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400" b="1">
                  <a:solidFill>
                    <a:srgbClr val="333333"/>
                  </a:solidFill>
                </a:rPr>
                <a:t>X20</a:t>
              </a:r>
            </a:p>
          </p:txBody>
        </p:sp>
        <p:sp>
          <p:nvSpPr>
            <p:cNvPr id="61492" name="Text Box 52">
              <a:extLst>
                <a:ext uri="{FF2B5EF4-FFF2-40B4-BE49-F238E27FC236}">
                  <a16:creationId xmlns:a16="http://schemas.microsoft.com/office/drawing/2014/main" id="{8299577A-6400-8C49-A79C-7174C634F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131" y="1314"/>
              <a:ext cx="31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400" b="1">
                  <a:solidFill>
                    <a:srgbClr val="333333"/>
                  </a:solidFill>
                </a:rPr>
                <a:t>X30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6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50" name="Group 62">
            <a:extLst>
              <a:ext uri="{FF2B5EF4-FFF2-40B4-BE49-F238E27FC236}">
                <a16:creationId xmlns:a16="http://schemas.microsoft.com/office/drawing/2014/main" id="{FDDA1E00-A90B-A247-86E1-0D6F61E15CC5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922338"/>
            <a:ext cx="3097213" cy="5291137"/>
            <a:chOff x="385" y="687"/>
            <a:chExt cx="1951" cy="3333"/>
          </a:xfrm>
        </p:grpSpPr>
        <p:pic>
          <p:nvPicPr>
            <p:cNvPr id="63551" name="Picture 63" descr="Products">
              <a:extLst>
                <a:ext uri="{FF2B5EF4-FFF2-40B4-BE49-F238E27FC236}">
                  <a16:creationId xmlns:a16="http://schemas.microsoft.com/office/drawing/2014/main" id="{AC1A2020-23DE-C245-9B8C-3B9494DAF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1" b="65146"/>
            <a:stretch>
              <a:fillRect/>
            </a:stretch>
          </p:blipFill>
          <p:spPr bwMode="auto">
            <a:xfrm>
              <a:off x="385" y="1461"/>
              <a:ext cx="1633" cy="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552" name="Picture 64" descr="Products">
              <a:extLst>
                <a:ext uri="{FF2B5EF4-FFF2-40B4-BE49-F238E27FC236}">
                  <a16:creationId xmlns:a16="http://schemas.microsoft.com/office/drawing/2014/main" id="{A13FF10D-B2EC-2C42-AED9-F58B5420B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8" b="12865"/>
            <a:stretch>
              <a:fillRect/>
            </a:stretch>
          </p:blipFill>
          <p:spPr bwMode="auto">
            <a:xfrm>
              <a:off x="386" y="3567"/>
              <a:ext cx="1950" cy="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553" name="Picture 65" descr="Products">
              <a:extLst>
                <a:ext uri="{FF2B5EF4-FFF2-40B4-BE49-F238E27FC236}">
                  <a16:creationId xmlns:a16="http://schemas.microsoft.com/office/drawing/2014/main" id="{79A598FC-B617-9C4E-97EE-08C0A3700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091"/>
            <a:stretch>
              <a:fillRect/>
            </a:stretch>
          </p:blipFill>
          <p:spPr bwMode="auto">
            <a:xfrm>
              <a:off x="431" y="1065"/>
              <a:ext cx="1393" cy="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554" name="Picture 66" descr="Products">
              <a:extLst>
                <a:ext uri="{FF2B5EF4-FFF2-40B4-BE49-F238E27FC236}">
                  <a16:creationId xmlns:a16="http://schemas.microsoft.com/office/drawing/2014/main" id="{18448070-C8F3-AE42-80FB-DD4F42B68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8" b="12865"/>
            <a:stretch>
              <a:fillRect/>
            </a:stretch>
          </p:blipFill>
          <p:spPr bwMode="auto">
            <a:xfrm>
              <a:off x="385" y="3126"/>
              <a:ext cx="1724" cy="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555" name="Picture 67" descr="Products">
              <a:extLst>
                <a:ext uri="{FF2B5EF4-FFF2-40B4-BE49-F238E27FC236}">
                  <a16:creationId xmlns:a16="http://schemas.microsoft.com/office/drawing/2014/main" id="{2CCA08E8-990D-EC4A-8820-3DC69AB92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6" b="38696"/>
            <a:stretch>
              <a:fillRect/>
            </a:stretch>
          </p:blipFill>
          <p:spPr bwMode="auto">
            <a:xfrm>
              <a:off x="385" y="2278"/>
              <a:ext cx="1786" cy="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556" name="Group 68">
              <a:extLst>
                <a:ext uri="{FF2B5EF4-FFF2-40B4-BE49-F238E27FC236}">
                  <a16:creationId xmlns:a16="http://schemas.microsoft.com/office/drawing/2014/main" id="{69F328D5-08B2-2646-B5B6-723A7431D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687"/>
              <a:ext cx="1466" cy="356"/>
              <a:chOff x="340" y="587"/>
              <a:chExt cx="1466" cy="356"/>
            </a:xfrm>
          </p:grpSpPr>
          <p:pic>
            <p:nvPicPr>
              <p:cNvPr id="63557" name="Picture 69" descr="13040">
                <a:extLst>
                  <a:ext uri="{FF2B5EF4-FFF2-40B4-BE49-F238E27FC236}">
                    <a16:creationId xmlns:a16="http://schemas.microsoft.com/office/drawing/2014/main" id="{1697B24C-5224-E043-99F3-E50DC80DD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931"/>
              <a:stretch>
                <a:fillRect/>
              </a:stretch>
            </p:blipFill>
            <p:spPr bwMode="auto">
              <a:xfrm>
                <a:off x="340" y="618"/>
                <a:ext cx="952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58" name="Picture 70" descr="Products">
                <a:extLst>
                  <a:ext uri="{FF2B5EF4-FFF2-40B4-BE49-F238E27FC236}">
                    <a16:creationId xmlns:a16="http://schemas.microsoft.com/office/drawing/2014/main" id="{A9518E44-B46F-0B41-84CD-BF4E38AB9E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22" b="87576"/>
              <a:stretch>
                <a:fillRect/>
              </a:stretch>
            </p:blipFill>
            <p:spPr bwMode="auto">
              <a:xfrm>
                <a:off x="958" y="587"/>
                <a:ext cx="848" cy="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3574" name="Group 86">
            <a:extLst>
              <a:ext uri="{FF2B5EF4-FFF2-40B4-BE49-F238E27FC236}">
                <a16:creationId xmlns:a16="http://schemas.microsoft.com/office/drawing/2014/main" id="{2ABB3E4A-F569-844C-9631-72FDB2E5BA0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692150"/>
            <a:ext cx="2921000" cy="5424488"/>
            <a:chOff x="2880" y="542"/>
            <a:chExt cx="1840" cy="3417"/>
          </a:xfrm>
        </p:grpSpPr>
        <p:grpSp>
          <p:nvGrpSpPr>
            <p:cNvPr id="63572" name="Group 84">
              <a:extLst>
                <a:ext uri="{FF2B5EF4-FFF2-40B4-BE49-F238E27FC236}">
                  <a16:creationId xmlns:a16="http://schemas.microsoft.com/office/drawing/2014/main" id="{D20A127B-4CD2-7342-98E8-6426D616B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688"/>
              <a:ext cx="1330" cy="3271"/>
              <a:chOff x="2880" y="688"/>
              <a:chExt cx="1330" cy="3271"/>
            </a:xfrm>
          </p:grpSpPr>
          <p:sp>
            <p:nvSpPr>
              <p:cNvPr id="63490" name="AutoShape 2">
                <a:extLst>
                  <a:ext uri="{FF2B5EF4-FFF2-40B4-BE49-F238E27FC236}">
                    <a16:creationId xmlns:a16="http://schemas.microsoft.com/office/drawing/2014/main" id="{24129FC7-0DB9-A64C-98E7-D3F24726C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3" y="688"/>
                <a:ext cx="182" cy="3271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495" name="Line 7">
                <a:extLst>
                  <a:ext uri="{FF2B5EF4-FFF2-40B4-BE49-F238E27FC236}">
                    <a16:creationId xmlns:a16="http://schemas.microsoft.com/office/drawing/2014/main" id="{454906BF-3887-E04F-A81C-D0565F723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80" y="1161"/>
                <a:ext cx="1137" cy="1"/>
              </a:xfrm>
              <a:prstGeom prst="line">
                <a:avLst/>
              </a:prstGeom>
              <a:noFill/>
              <a:ln w="3810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496" name="Line 8">
                <a:extLst>
                  <a:ext uri="{FF2B5EF4-FFF2-40B4-BE49-F238E27FC236}">
                    <a16:creationId xmlns:a16="http://schemas.microsoft.com/office/drawing/2014/main" id="{4DA97324-0DB5-FD44-9B5B-F231D6440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4" y="3294"/>
                <a:ext cx="592" cy="2"/>
              </a:xfrm>
              <a:prstGeom prst="line">
                <a:avLst/>
              </a:prstGeom>
              <a:noFill/>
              <a:ln w="3810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grpSp>
            <p:nvGrpSpPr>
              <p:cNvPr id="63497" name="Group 9">
                <a:extLst>
                  <a:ext uri="{FF2B5EF4-FFF2-40B4-BE49-F238E27FC236}">
                    <a16:creationId xmlns:a16="http://schemas.microsoft.com/office/drawing/2014/main" id="{45B69D61-4AD9-BA45-BEDD-37B4C8A0CD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16" y="1656"/>
                <a:ext cx="992" cy="277"/>
                <a:chOff x="2831" y="1799"/>
                <a:chExt cx="684" cy="263"/>
              </a:xfrm>
            </p:grpSpPr>
            <p:sp>
              <p:nvSpPr>
                <p:cNvPr id="63498" name="Line 10">
                  <a:extLst>
                    <a:ext uri="{FF2B5EF4-FFF2-40B4-BE49-F238E27FC236}">
                      <a16:creationId xmlns:a16="http://schemas.microsoft.com/office/drawing/2014/main" id="{239C6C96-854B-5849-8831-812CBB7232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0" y="1932"/>
                  <a:ext cx="605" cy="1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499" name="Line 11">
                  <a:extLst>
                    <a:ext uri="{FF2B5EF4-FFF2-40B4-BE49-F238E27FC236}">
                      <a16:creationId xmlns:a16="http://schemas.microsoft.com/office/drawing/2014/main" id="{4CB503EE-7D1C-5C46-A320-CDD41FD29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13" y="1799"/>
                  <a:ext cx="0" cy="26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500" name="Line 12">
                  <a:extLst>
                    <a:ext uri="{FF2B5EF4-FFF2-40B4-BE49-F238E27FC236}">
                      <a16:creationId xmlns:a16="http://schemas.microsoft.com/office/drawing/2014/main" id="{FEA732A6-86B5-BE42-BD28-68ED80F2A4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3" y="1799"/>
                  <a:ext cx="87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501" name="Line 13">
                  <a:extLst>
                    <a:ext uri="{FF2B5EF4-FFF2-40B4-BE49-F238E27FC236}">
                      <a16:creationId xmlns:a16="http://schemas.microsoft.com/office/drawing/2014/main" id="{2A6D25F9-9E8A-AD4E-A2F1-DB4070511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1" y="2061"/>
                  <a:ext cx="88" cy="1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63502" name="Line 14">
                <a:extLst>
                  <a:ext uri="{FF2B5EF4-FFF2-40B4-BE49-F238E27FC236}">
                    <a16:creationId xmlns:a16="http://schemas.microsoft.com/office/drawing/2014/main" id="{1A5776C0-882D-DC41-83B8-577B2C73A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2" y="3751"/>
                <a:ext cx="403" cy="1"/>
              </a:xfrm>
              <a:prstGeom prst="line">
                <a:avLst/>
              </a:prstGeom>
              <a:noFill/>
              <a:ln w="3810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grpSp>
            <p:nvGrpSpPr>
              <p:cNvPr id="63503" name="Group 15">
                <a:extLst>
                  <a:ext uri="{FF2B5EF4-FFF2-40B4-BE49-F238E27FC236}">
                    <a16:creationId xmlns:a16="http://schemas.microsoft.com/office/drawing/2014/main" id="{AD45A78C-F843-244C-8864-8DFABF5848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2" y="2408"/>
                <a:ext cx="736" cy="363"/>
                <a:chOff x="2831" y="1799"/>
                <a:chExt cx="684" cy="263"/>
              </a:xfrm>
            </p:grpSpPr>
            <p:sp>
              <p:nvSpPr>
                <p:cNvPr id="63504" name="Line 16">
                  <a:extLst>
                    <a:ext uri="{FF2B5EF4-FFF2-40B4-BE49-F238E27FC236}">
                      <a16:creationId xmlns:a16="http://schemas.microsoft.com/office/drawing/2014/main" id="{052234F1-4269-5644-B5F0-413423EED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10" y="1932"/>
                  <a:ext cx="605" cy="1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505" name="Line 17">
                  <a:extLst>
                    <a:ext uri="{FF2B5EF4-FFF2-40B4-BE49-F238E27FC236}">
                      <a16:creationId xmlns:a16="http://schemas.microsoft.com/office/drawing/2014/main" id="{074F575E-79A6-4142-99AF-4BC0B34991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13" y="1799"/>
                  <a:ext cx="0" cy="26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506" name="Line 18">
                  <a:extLst>
                    <a:ext uri="{FF2B5EF4-FFF2-40B4-BE49-F238E27FC236}">
                      <a16:creationId xmlns:a16="http://schemas.microsoft.com/office/drawing/2014/main" id="{7D752C90-2732-2541-8988-29972BF5A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3" y="1799"/>
                  <a:ext cx="87" cy="0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  <p:sp>
              <p:nvSpPr>
                <p:cNvPr id="63507" name="Line 19">
                  <a:extLst>
                    <a:ext uri="{FF2B5EF4-FFF2-40B4-BE49-F238E27FC236}">
                      <a16:creationId xmlns:a16="http://schemas.microsoft.com/office/drawing/2014/main" id="{C6C1E484-84B7-0C46-ACC4-FCEB88E6B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1" y="2061"/>
                  <a:ext cx="88" cy="1"/>
                </a:xfrm>
                <a:prstGeom prst="line">
                  <a:avLst/>
                </a:prstGeom>
                <a:noFill/>
                <a:ln w="38100">
                  <a:solidFill>
                    <a:srgbClr val="5F5F5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63509" name="Text Box 21">
                <a:extLst>
                  <a:ext uri="{FF2B5EF4-FFF2-40B4-BE49-F238E27FC236}">
                    <a16:creationId xmlns:a16="http://schemas.microsoft.com/office/drawing/2014/main" id="{9F77D277-B50A-764B-BFC3-87F2128D3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3" y="70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fi-FI" altLang="fi-FI"/>
                  <a:t>1</a:t>
                </a:r>
              </a:p>
            </p:txBody>
          </p:sp>
          <p:sp>
            <p:nvSpPr>
              <p:cNvPr id="63510" name="Text Box 22">
                <a:extLst>
                  <a:ext uri="{FF2B5EF4-FFF2-40B4-BE49-F238E27FC236}">
                    <a16:creationId xmlns:a16="http://schemas.microsoft.com/office/drawing/2014/main" id="{E4E692AB-CBD7-8C4F-98F0-719D14193A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14" y="1071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/>
                  <a:t>2</a:t>
                </a:r>
              </a:p>
            </p:txBody>
          </p:sp>
          <p:sp>
            <p:nvSpPr>
              <p:cNvPr id="63511" name="Text Box 23">
                <a:extLst>
                  <a:ext uri="{FF2B5EF4-FFF2-40B4-BE49-F238E27FC236}">
                    <a16:creationId xmlns:a16="http://schemas.microsoft.com/office/drawing/2014/main" id="{7A2F4AF9-C809-4640-B099-4628109772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5" y="164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/>
                  <a:t>3</a:t>
                </a:r>
              </a:p>
            </p:txBody>
          </p:sp>
          <p:sp>
            <p:nvSpPr>
              <p:cNvPr id="63512" name="Text Box 24">
                <a:extLst>
                  <a:ext uri="{FF2B5EF4-FFF2-40B4-BE49-F238E27FC236}">
                    <a16:creationId xmlns:a16="http://schemas.microsoft.com/office/drawing/2014/main" id="{B1A1ABD7-53F6-D341-A014-A988C7E940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9" y="248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/>
                  <a:t>4</a:t>
                </a:r>
              </a:p>
            </p:txBody>
          </p:sp>
          <p:sp>
            <p:nvSpPr>
              <p:cNvPr id="63513" name="Text Box 25">
                <a:extLst>
                  <a:ext uri="{FF2B5EF4-FFF2-40B4-BE49-F238E27FC236}">
                    <a16:creationId xmlns:a16="http://schemas.microsoft.com/office/drawing/2014/main" id="{FC8FAAFF-DD90-B049-AACB-ACEE7B83FD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91" y="3185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/>
                  <a:t>5</a:t>
                </a:r>
              </a:p>
            </p:txBody>
          </p:sp>
          <p:sp>
            <p:nvSpPr>
              <p:cNvPr id="63564" name="Line 76">
                <a:extLst>
                  <a:ext uri="{FF2B5EF4-FFF2-40B4-BE49-F238E27FC236}">
                    <a16:creationId xmlns:a16="http://schemas.microsoft.com/office/drawing/2014/main" id="{35A67EAC-3271-3F4D-A1E8-C859E3AEB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799"/>
                <a:ext cx="1109" cy="10"/>
              </a:xfrm>
              <a:prstGeom prst="line">
                <a:avLst/>
              </a:prstGeom>
              <a:noFill/>
              <a:ln w="3810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65" name="Text Box 77">
                <a:extLst>
                  <a:ext uri="{FF2B5EF4-FFF2-40B4-BE49-F238E27FC236}">
                    <a16:creationId xmlns:a16="http://schemas.microsoft.com/office/drawing/2014/main" id="{6E6A66F6-819E-4242-B176-E480DE233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6" y="3625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/>
                  <a:t>6</a:t>
                </a:r>
              </a:p>
            </p:txBody>
          </p:sp>
        </p:grpSp>
        <p:sp>
          <p:nvSpPr>
            <p:cNvPr id="63508" name="Text Box 20">
              <a:extLst>
                <a:ext uri="{FF2B5EF4-FFF2-40B4-BE49-F238E27FC236}">
                  <a16:creationId xmlns:a16="http://schemas.microsoft.com/office/drawing/2014/main" id="{4FFA600F-E24C-6A47-B089-541D24FA7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542"/>
              <a:ext cx="58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600">
                  <a:solidFill>
                    <a:srgbClr val="5F5F5F"/>
                  </a:solidFill>
                </a:rPr>
                <a:t>6 Shafts</a:t>
              </a:r>
            </a:p>
          </p:txBody>
        </p:sp>
      </p:grpSp>
      <p:sp>
        <p:nvSpPr>
          <p:cNvPr id="63525" name="Text Box 37">
            <a:extLst>
              <a:ext uri="{FF2B5EF4-FFF2-40B4-BE49-F238E27FC236}">
                <a16:creationId xmlns:a16="http://schemas.microsoft.com/office/drawing/2014/main" id="{FDFFAC97-09DB-934D-B547-5673A733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3950"/>
            <a:ext cx="9813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1600" dirty="0">
                <a:solidFill>
                  <a:srgbClr val="5F5F5F"/>
                </a:solidFill>
              </a:rPr>
              <a:t>8 Tools</a:t>
            </a:r>
          </a:p>
          <a:p>
            <a:r>
              <a:rPr lang="fi-FI" altLang="fi-FI" sz="1600" dirty="0">
                <a:solidFill>
                  <a:srgbClr val="5F5F5F"/>
                </a:solidFill>
              </a:rPr>
              <a:t>5 </a:t>
            </a:r>
            <a:r>
              <a:rPr lang="fi-FI" altLang="fi-FI" sz="1600" dirty="0" err="1">
                <a:solidFill>
                  <a:srgbClr val="5F5F5F"/>
                </a:solidFill>
              </a:rPr>
              <a:t>Blades</a:t>
            </a:r>
            <a:endParaRPr lang="fi-FI" altLang="fi-FI" sz="1600" dirty="0">
              <a:solidFill>
                <a:srgbClr val="5F5F5F"/>
              </a:solidFill>
            </a:endParaRPr>
          </a:p>
        </p:txBody>
      </p:sp>
      <p:sp>
        <p:nvSpPr>
          <p:cNvPr id="63529" name="Rectangle 41">
            <a:extLst>
              <a:ext uri="{FF2B5EF4-FFF2-40B4-BE49-F238E27FC236}">
                <a16:creationId xmlns:a16="http://schemas.microsoft.com/office/drawing/2014/main" id="{CBA4C21C-6951-E845-95F8-68968B04C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11138"/>
            <a:ext cx="6024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3200">
                <a:solidFill>
                  <a:srgbClr val="5F5F5F"/>
                </a:solidFill>
                <a:latin typeface="Amplitude-Regular" pitchFamily="2" charset="0"/>
              </a:rPr>
              <a:t>Individual and shared elements</a:t>
            </a:r>
            <a:r>
              <a:rPr lang="fi-FI" altLang="fi-FI" sz="3200">
                <a:solidFill>
                  <a:srgbClr val="5F5F5F"/>
                </a:solidFill>
              </a:rPr>
              <a:t>  </a:t>
            </a:r>
            <a:endParaRPr lang="en-US" altLang="fi-FI" sz="3200">
              <a:solidFill>
                <a:srgbClr val="5F5F5F"/>
              </a:solidFill>
            </a:endParaRPr>
          </a:p>
        </p:txBody>
      </p:sp>
      <p:grpSp>
        <p:nvGrpSpPr>
          <p:cNvPr id="63571" name="Group 83">
            <a:extLst>
              <a:ext uri="{FF2B5EF4-FFF2-40B4-BE49-F238E27FC236}">
                <a16:creationId xmlns:a16="http://schemas.microsoft.com/office/drawing/2014/main" id="{E701A87A-D20B-BE40-B6FD-A964DB379322}"/>
              </a:ext>
            </a:extLst>
          </p:cNvPr>
          <p:cNvGrpSpPr>
            <a:grpSpLocks/>
          </p:cNvGrpSpPr>
          <p:nvPr/>
        </p:nvGrpSpPr>
        <p:grpSpPr bwMode="auto">
          <a:xfrm>
            <a:off x="1365250" y="923925"/>
            <a:ext cx="1631950" cy="5216525"/>
            <a:chOff x="860" y="688"/>
            <a:chExt cx="1028" cy="3286"/>
          </a:xfrm>
        </p:grpSpPr>
        <p:sp>
          <p:nvSpPr>
            <p:cNvPr id="63491" name="AutoShape 3">
              <a:extLst>
                <a:ext uri="{FF2B5EF4-FFF2-40B4-BE49-F238E27FC236}">
                  <a16:creationId xmlns:a16="http://schemas.microsoft.com/office/drawing/2014/main" id="{43DC3382-3FEA-CB4D-B0CF-EC9CB831A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688"/>
              <a:ext cx="182" cy="3286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3514" name="Line 26">
              <a:extLst>
                <a:ext uri="{FF2B5EF4-FFF2-40B4-BE49-F238E27FC236}">
                  <a16:creationId xmlns:a16="http://schemas.microsoft.com/office/drawing/2014/main" id="{80B05F0B-9E3D-2047-BDA6-502E520FE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4" y="2056"/>
              <a:ext cx="826" cy="3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15" name="Line 27">
              <a:extLst>
                <a:ext uri="{FF2B5EF4-FFF2-40B4-BE49-F238E27FC236}">
                  <a16:creationId xmlns:a16="http://schemas.microsoft.com/office/drawing/2014/main" id="{F4164B5B-9557-D448-9329-038D4962C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8" y="1704"/>
              <a:ext cx="834" cy="2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16" name="Line 28">
              <a:extLst>
                <a:ext uri="{FF2B5EF4-FFF2-40B4-BE49-F238E27FC236}">
                  <a16:creationId xmlns:a16="http://schemas.microsoft.com/office/drawing/2014/main" id="{4E3DF05F-4343-EB42-BCD8-3359B74B0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64" y="1231"/>
              <a:ext cx="824" cy="6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17" name="Line 29">
              <a:extLst>
                <a:ext uri="{FF2B5EF4-FFF2-40B4-BE49-F238E27FC236}">
                  <a16:creationId xmlns:a16="http://schemas.microsoft.com/office/drawing/2014/main" id="{04F8EA59-9186-6E46-801A-BC15F9F0B4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0" y="2509"/>
              <a:ext cx="795" cy="2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18" name="Line 30">
              <a:extLst>
                <a:ext uri="{FF2B5EF4-FFF2-40B4-BE49-F238E27FC236}">
                  <a16:creationId xmlns:a16="http://schemas.microsoft.com/office/drawing/2014/main" id="{A5CA6AFB-6534-3A4F-92A1-207036547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2889"/>
              <a:ext cx="831" cy="7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19" name="Text Box 31">
              <a:extLst>
                <a:ext uri="{FF2B5EF4-FFF2-40B4-BE49-F238E27FC236}">
                  <a16:creationId xmlns:a16="http://schemas.microsoft.com/office/drawing/2014/main" id="{F56D1ECB-CA7D-DB44-9B9E-D77875CD1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75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1</a:t>
              </a:r>
            </a:p>
          </p:txBody>
        </p:sp>
        <p:sp>
          <p:nvSpPr>
            <p:cNvPr id="63520" name="Text Box 32">
              <a:extLst>
                <a:ext uri="{FF2B5EF4-FFF2-40B4-BE49-F238E27FC236}">
                  <a16:creationId xmlns:a16="http://schemas.microsoft.com/office/drawing/2014/main" id="{922ED7B7-D201-3248-B203-4C89A94BC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111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2</a:t>
              </a:r>
            </a:p>
          </p:txBody>
        </p:sp>
        <p:sp>
          <p:nvSpPr>
            <p:cNvPr id="63521" name="Text Box 33">
              <a:extLst>
                <a:ext uri="{FF2B5EF4-FFF2-40B4-BE49-F238E27FC236}">
                  <a16:creationId xmlns:a16="http://schemas.microsoft.com/office/drawing/2014/main" id="{1274714F-A2A1-D44B-8375-7BC5E3D4F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157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3</a:t>
              </a:r>
            </a:p>
          </p:txBody>
        </p:sp>
        <p:sp>
          <p:nvSpPr>
            <p:cNvPr id="63522" name="Text Box 34">
              <a:extLst>
                <a:ext uri="{FF2B5EF4-FFF2-40B4-BE49-F238E27FC236}">
                  <a16:creationId xmlns:a16="http://schemas.microsoft.com/office/drawing/2014/main" id="{14BF6A74-D20C-9C47-9FC1-E0ABCCBBF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193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4</a:t>
              </a:r>
            </a:p>
          </p:txBody>
        </p:sp>
        <p:sp>
          <p:nvSpPr>
            <p:cNvPr id="63523" name="Text Box 35">
              <a:extLst>
                <a:ext uri="{FF2B5EF4-FFF2-40B4-BE49-F238E27FC236}">
                  <a16:creationId xmlns:a16="http://schemas.microsoft.com/office/drawing/2014/main" id="{9D31597B-92D8-9F47-B1C0-75E60138B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" y="237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5</a:t>
              </a:r>
            </a:p>
          </p:txBody>
        </p:sp>
        <p:sp>
          <p:nvSpPr>
            <p:cNvPr id="63524" name="Text Box 36">
              <a:extLst>
                <a:ext uri="{FF2B5EF4-FFF2-40B4-BE49-F238E27FC236}">
                  <a16:creationId xmlns:a16="http://schemas.microsoft.com/office/drawing/2014/main" id="{5E6EADC9-2422-7A4F-97CA-7D293DAB9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" y="277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6</a:t>
              </a:r>
            </a:p>
          </p:txBody>
        </p:sp>
        <p:sp>
          <p:nvSpPr>
            <p:cNvPr id="63526" name="Line 38">
              <a:extLst>
                <a:ext uri="{FF2B5EF4-FFF2-40B4-BE49-F238E27FC236}">
                  <a16:creationId xmlns:a16="http://schemas.microsoft.com/office/drawing/2014/main" id="{F8DADA32-A2F0-4F49-BE8E-249ABA448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8" y="3384"/>
              <a:ext cx="839" cy="4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27" name="Text Box 39">
              <a:extLst>
                <a:ext uri="{FF2B5EF4-FFF2-40B4-BE49-F238E27FC236}">
                  <a16:creationId xmlns:a16="http://schemas.microsoft.com/office/drawing/2014/main" id="{9429F2AB-FEA1-F94E-8D47-7F4E4FEA2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" y="3256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7</a:t>
              </a:r>
            </a:p>
          </p:txBody>
        </p:sp>
        <p:sp>
          <p:nvSpPr>
            <p:cNvPr id="63528" name="Line 40">
              <a:extLst>
                <a:ext uri="{FF2B5EF4-FFF2-40B4-BE49-F238E27FC236}">
                  <a16:creationId xmlns:a16="http://schemas.microsoft.com/office/drawing/2014/main" id="{4EBBED25-D628-5944-8FBB-54F7781F6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" y="3792"/>
              <a:ext cx="823" cy="4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61" name="Line 73">
              <a:extLst>
                <a:ext uri="{FF2B5EF4-FFF2-40B4-BE49-F238E27FC236}">
                  <a16:creationId xmlns:a16="http://schemas.microsoft.com/office/drawing/2014/main" id="{25EDCDF7-8BFD-C04E-B058-4C5BEB1C5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868"/>
              <a:ext cx="832" cy="1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i-FI"/>
            </a:p>
          </p:txBody>
        </p:sp>
        <p:sp>
          <p:nvSpPr>
            <p:cNvPr id="63563" name="Text Box 75">
              <a:extLst>
                <a:ext uri="{FF2B5EF4-FFF2-40B4-BE49-F238E27FC236}">
                  <a16:creationId xmlns:a16="http://schemas.microsoft.com/office/drawing/2014/main" id="{6437320E-A08F-DE45-8F1D-37CAC8F78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" y="366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/>
                <a:t>8</a:t>
              </a:r>
            </a:p>
          </p:txBody>
        </p:sp>
      </p:grpSp>
      <p:grpSp>
        <p:nvGrpSpPr>
          <p:cNvPr id="63575" name="Group 87">
            <a:extLst>
              <a:ext uri="{FF2B5EF4-FFF2-40B4-BE49-F238E27FC236}">
                <a16:creationId xmlns:a16="http://schemas.microsoft.com/office/drawing/2014/main" id="{1001DB75-B74A-8241-B207-A72E63AEE20E}"/>
              </a:ext>
            </a:extLst>
          </p:cNvPr>
          <p:cNvGrpSpPr>
            <a:grpSpLocks/>
          </p:cNvGrpSpPr>
          <p:nvPr/>
        </p:nvGrpSpPr>
        <p:grpSpPr bwMode="auto">
          <a:xfrm>
            <a:off x="4519613" y="923925"/>
            <a:ext cx="4173537" cy="5207000"/>
            <a:chOff x="2847" y="688"/>
            <a:chExt cx="2629" cy="3280"/>
          </a:xfrm>
        </p:grpSpPr>
        <p:sp>
          <p:nvSpPr>
            <p:cNvPr id="63531" name="Text Box 43">
              <a:extLst>
                <a:ext uri="{FF2B5EF4-FFF2-40B4-BE49-F238E27FC236}">
                  <a16:creationId xmlns:a16="http://schemas.microsoft.com/office/drawing/2014/main" id="{FBAC64A7-FBA2-8549-BFA0-D2153A5786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7" y="769"/>
              <a:ext cx="52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i-FI" altLang="fi-FI" sz="1600">
                  <a:solidFill>
                    <a:srgbClr val="FFBD5D"/>
                  </a:solidFill>
                </a:rPr>
                <a:t>3 Grips</a:t>
              </a:r>
            </a:p>
          </p:txBody>
        </p:sp>
        <p:grpSp>
          <p:nvGrpSpPr>
            <p:cNvPr id="63573" name="Group 85">
              <a:extLst>
                <a:ext uri="{FF2B5EF4-FFF2-40B4-BE49-F238E27FC236}">
                  <a16:creationId xmlns:a16="http://schemas.microsoft.com/office/drawing/2014/main" id="{8D2D9854-213C-1645-885B-737B387F86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" y="688"/>
              <a:ext cx="2074" cy="3280"/>
              <a:chOff x="2847" y="688"/>
              <a:chExt cx="2074" cy="3280"/>
            </a:xfrm>
          </p:grpSpPr>
          <p:sp>
            <p:nvSpPr>
              <p:cNvPr id="63533" name="AutoShape 45">
                <a:extLst>
                  <a:ext uri="{FF2B5EF4-FFF2-40B4-BE49-F238E27FC236}">
                    <a16:creationId xmlns:a16="http://schemas.microsoft.com/office/drawing/2014/main" id="{73B28C38-750C-B744-AEB7-F40CFECF7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688"/>
                <a:ext cx="182" cy="3280"/>
              </a:xfrm>
              <a:prstGeom prst="roundRect">
                <a:avLst>
                  <a:gd name="adj" fmla="val 16667"/>
                </a:avLst>
              </a:prstGeom>
              <a:solidFill>
                <a:srgbClr val="FFCC8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534" name="Text Box 46">
                <a:extLst>
                  <a:ext uri="{FF2B5EF4-FFF2-40B4-BE49-F238E27FC236}">
                    <a16:creationId xmlns:a16="http://schemas.microsoft.com/office/drawing/2014/main" id="{2FB45DFF-1393-0C49-8BC4-CE4F646FB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5" y="1249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 b="1">
                    <a:solidFill>
                      <a:srgbClr val="FFB13F"/>
                    </a:solidFill>
                  </a:rPr>
                  <a:t>1</a:t>
                </a:r>
              </a:p>
            </p:txBody>
          </p:sp>
          <p:sp>
            <p:nvSpPr>
              <p:cNvPr id="63535" name="Text Box 47">
                <a:extLst>
                  <a:ext uri="{FF2B5EF4-FFF2-40B4-BE49-F238E27FC236}">
                    <a16:creationId xmlns:a16="http://schemas.microsoft.com/office/drawing/2014/main" id="{BD97827D-8DCA-6F4F-8B59-9FA62A0AD5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5" y="233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 b="1">
                    <a:solidFill>
                      <a:srgbClr val="FFB13F"/>
                    </a:solidFill>
                  </a:rPr>
                  <a:t>2</a:t>
                </a:r>
              </a:p>
            </p:txBody>
          </p:sp>
          <p:sp>
            <p:nvSpPr>
              <p:cNvPr id="63538" name="Line 50">
                <a:extLst>
                  <a:ext uri="{FF2B5EF4-FFF2-40B4-BE49-F238E27FC236}">
                    <a16:creationId xmlns:a16="http://schemas.microsoft.com/office/drawing/2014/main" id="{96AE90E9-06DA-4F4C-9858-01FDEE240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6" y="2352"/>
                <a:ext cx="0" cy="887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39" name="Line 51">
                <a:extLst>
                  <a:ext uri="{FF2B5EF4-FFF2-40B4-BE49-F238E27FC236}">
                    <a16:creationId xmlns:a16="http://schemas.microsoft.com/office/drawing/2014/main" id="{522CBDB9-8A6D-1042-9211-9B5CD290CF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6" y="2352"/>
                <a:ext cx="352" cy="5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0" name="Line 52">
                <a:extLst>
                  <a:ext uri="{FF2B5EF4-FFF2-40B4-BE49-F238E27FC236}">
                    <a16:creationId xmlns:a16="http://schemas.microsoft.com/office/drawing/2014/main" id="{5FC5CA0B-62CF-9D41-9018-7CE490659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04" y="3249"/>
                <a:ext cx="245" cy="3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1" name="Line 53">
                <a:extLst>
                  <a:ext uri="{FF2B5EF4-FFF2-40B4-BE49-F238E27FC236}">
                    <a16:creationId xmlns:a16="http://schemas.microsoft.com/office/drawing/2014/main" id="{D95FB40F-1E53-124E-A36F-BD4C1F1D8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6" y="2487"/>
                <a:ext cx="1095" cy="0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2" name="Line 54">
                <a:extLst>
                  <a:ext uri="{FF2B5EF4-FFF2-40B4-BE49-F238E27FC236}">
                    <a16:creationId xmlns:a16="http://schemas.microsoft.com/office/drawing/2014/main" id="{63387E84-1E3E-614E-854C-DAA7EB0C8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2" y="2825"/>
                <a:ext cx="361" cy="0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3" name="Line 55">
                <a:extLst>
                  <a:ext uri="{FF2B5EF4-FFF2-40B4-BE49-F238E27FC236}">
                    <a16:creationId xmlns:a16="http://schemas.microsoft.com/office/drawing/2014/main" id="{6CE6E121-E1E3-5144-A666-4558E8D4C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6" y="3834"/>
                <a:ext cx="1134" cy="0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4" name="Text Box 56">
                <a:extLst>
                  <a:ext uri="{FF2B5EF4-FFF2-40B4-BE49-F238E27FC236}">
                    <a16:creationId xmlns:a16="http://schemas.microsoft.com/office/drawing/2014/main" id="{CDB60F18-8A98-9545-A74E-ACA2A64735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5" y="369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i-FI" altLang="fi-FI" b="1">
                    <a:solidFill>
                      <a:srgbClr val="FFB13F"/>
                    </a:solidFill>
                  </a:rPr>
                  <a:t>3</a:t>
                </a:r>
              </a:p>
            </p:txBody>
          </p:sp>
          <p:sp>
            <p:nvSpPr>
              <p:cNvPr id="63545" name="Line 57">
                <a:extLst>
                  <a:ext uri="{FF2B5EF4-FFF2-40B4-BE49-F238E27FC236}">
                    <a16:creationId xmlns:a16="http://schemas.microsoft.com/office/drawing/2014/main" id="{6E079832-8BF1-4A4D-B453-F69F8E156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7" y="744"/>
                <a:ext cx="9" cy="1234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6" name="Line 58">
                <a:extLst>
                  <a:ext uri="{FF2B5EF4-FFF2-40B4-BE49-F238E27FC236}">
                    <a16:creationId xmlns:a16="http://schemas.microsoft.com/office/drawing/2014/main" id="{5C2613D9-BCA8-EB4B-A738-527CBFAB3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7" y="1205"/>
                <a:ext cx="508" cy="2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7" name="Line 59">
                <a:extLst>
                  <a:ext uri="{FF2B5EF4-FFF2-40B4-BE49-F238E27FC236}">
                    <a16:creationId xmlns:a16="http://schemas.microsoft.com/office/drawing/2014/main" id="{F18559A5-52CB-694C-8D6E-E30F0BA8C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8" y="1981"/>
                <a:ext cx="380" cy="5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8" name="Line 60">
                <a:extLst>
                  <a:ext uri="{FF2B5EF4-FFF2-40B4-BE49-F238E27FC236}">
                    <a16:creationId xmlns:a16="http://schemas.microsoft.com/office/drawing/2014/main" id="{1FF8F0B9-CB20-E641-81F2-35EE98D8D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1" y="1360"/>
                <a:ext cx="1391" cy="3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49" name="Line 61">
                <a:extLst>
                  <a:ext uri="{FF2B5EF4-FFF2-40B4-BE49-F238E27FC236}">
                    <a16:creationId xmlns:a16="http://schemas.microsoft.com/office/drawing/2014/main" id="{BBF1FA06-D405-A844-98A3-09CFBFC849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6" y="1605"/>
                <a:ext cx="303" cy="5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63568" name="Line 80">
                <a:extLst>
                  <a:ext uri="{FF2B5EF4-FFF2-40B4-BE49-F238E27FC236}">
                    <a16:creationId xmlns:a16="http://schemas.microsoft.com/office/drawing/2014/main" id="{DAD33671-FCF3-5643-89B7-249BB14FA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5" y="754"/>
                <a:ext cx="440" cy="0"/>
              </a:xfrm>
              <a:prstGeom prst="line">
                <a:avLst/>
              </a:prstGeom>
              <a:noFill/>
              <a:ln w="38100">
                <a:solidFill>
                  <a:srgbClr val="FFBD5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060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9873E5B9-517B-4D44-B91A-4F002D186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1598613"/>
            <a:ext cx="5951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X6</a:t>
            </a:r>
            <a:r>
              <a:rPr lang="fi-FI" altLang="fi-FI" sz="2400"/>
              <a:t> </a:t>
            </a:r>
            <a:r>
              <a:rPr lang="fi-FI" altLang="fi-FI" sz="1600"/>
              <a:t>	     Universal blade /   0,6 kg</a:t>
            </a:r>
            <a:endParaRPr lang="en-US" altLang="fi-FI" sz="1600"/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FE28FDEA-669E-D245-AF85-B453E08E5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2382838"/>
            <a:ext cx="5427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X10</a:t>
            </a:r>
            <a:r>
              <a:rPr lang="fi-FI" altLang="fi-FI"/>
              <a:t> </a:t>
            </a:r>
            <a:r>
              <a:rPr lang="fi-FI" altLang="fi-FI" sz="1600"/>
              <a:t>	      Universal blade /   1,0 Kg	</a:t>
            </a:r>
            <a:endParaRPr lang="en-US" altLang="fi-FI" sz="1600"/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B3410A8B-0356-7842-AB87-C817DC266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2784475"/>
            <a:ext cx="560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X12</a:t>
            </a:r>
            <a:r>
              <a:rPr lang="fi-FI" altLang="fi-FI" sz="1600"/>
              <a:t>	      Splitting blade /   1,2 Kg	</a:t>
            </a:r>
            <a:endParaRPr lang="en-US" altLang="fi-FI" sz="1600"/>
          </a:p>
        </p:txBody>
      </p:sp>
      <p:sp>
        <p:nvSpPr>
          <p:cNvPr id="62469" name="Text Box 5">
            <a:extLst>
              <a:ext uri="{FF2B5EF4-FFF2-40B4-BE49-F238E27FC236}">
                <a16:creationId xmlns:a16="http://schemas.microsoft.com/office/drawing/2014/main" id="{9E05577A-0AD4-8446-9F34-C050C8841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4005263"/>
            <a:ext cx="535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X16</a:t>
            </a:r>
            <a:r>
              <a:rPr lang="fi-FI" altLang="fi-FI" sz="1600"/>
              <a:t> 	      Splitting blade /   1,6 Kg  	</a:t>
            </a:r>
            <a:endParaRPr lang="en-US" altLang="fi-FI" sz="1600"/>
          </a:p>
        </p:txBody>
      </p:sp>
      <p:sp>
        <p:nvSpPr>
          <p:cNvPr id="62470" name="Text Box 6">
            <a:extLst>
              <a:ext uri="{FF2B5EF4-FFF2-40B4-BE49-F238E27FC236}">
                <a16:creationId xmlns:a16="http://schemas.microsoft.com/office/drawing/2014/main" id="{51892F9B-F4E5-1E46-8AED-BEFA25993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3616325"/>
            <a:ext cx="470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X14</a:t>
            </a:r>
            <a:r>
              <a:rPr lang="fi-FI" altLang="fi-FI" sz="2000">
                <a:solidFill>
                  <a:srgbClr val="FF9900"/>
                </a:solidFill>
              </a:rPr>
              <a:t> </a:t>
            </a:r>
            <a:r>
              <a:rPr lang="fi-FI" altLang="fi-FI" sz="1600">
                <a:solidFill>
                  <a:srgbClr val="FF9900"/>
                </a:solidFill>
              </a:rPr>
              <a:t>	      </a:t>
            </a:r>
            <a:r>
              <a:rPr lang="fi-FI" altLang="fi-FI" sz="1600"/>
              <a:t>Universal blade /   1,4 Kg  	</a:t>
            </a:r>
            <a:endParaRPr lang="en-US" altLang="fi-FI" sz="1600"/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id="{636CD8D3-C199-CF48-AF31-A7E4053F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4956175"/>
            <a:ext cx="529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X20</a:t>
            </a:r>
            <a:r>
              <a:rPr lang="fi-FI" altLang="fi-FI" sz="1600"/>
              <a:t> 	      Splitting blade /    2,0 Kg 	</a:t>
            </a:r>
            <a:endParaRPr lang="en-US" altLang="fi-FI" sz="1600"/>
          </a:p>
        </p:txBody>
      </p:sp>
      <p:sp>
        <p:nvSpPr>
          <p:cNvPr id="62473" name="Text Box 9">
            <a:extLst>
              <a:ext uri="{FF2B5EF4-FFF2-40B4-BE49-F238E27FC236}">
                <a16:creationId xmlns:a16="http://schemas.microsoft.com/office/drawing/2014/main" id="{02CFE0E6-EFA1-294D-B8B6-0B26FF5BA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53895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fi-FI" altLang="fi-FI" sz="1600"/>
          </a:p>
        </p:txBody>
      </p:sp>
      <p:sp>
        <p:nvSpPr>
          <p:cNvPr id="62474" name="Text Box 10">
            <a:extLst>
              <a:ext uri="{FF2B5EF4-FFF2-40B4-BE49-F238E27FC236}">
                <a16:creationId xmlns:a16="http://schemas.microsoft.com/office/drawing/2014/main" id="{F9CF0A9B-1EFA-7442-89D1-04D0DD678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5637213"/>
            <a:ext cx="514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X30</a:t>
            </a:r>
            <a:r>
              <a:rPr lang="fi-FI" altLang="fi-FI" sz="1600"/>
              <a:t> 	       Maul blade /      3,0 Kg  	</a:t>
            </a:r>
            <a:endParaRPr lang="en-US" altLang="fi-FI" sz="1600"/>
          </a:p>
        </p:txBody>
      </p:sp>
      <p:sp>
        <p:nvSpPr>
          <p:cNvPr id="62477" name="Rectangle 13">
            <a:extLst>
              <a:ext uri="{FF2B5EF4-FFF2-40B4-BE49-F238E27FC236}">
                <a16:creationId xmlns:a16="http://schemas.microsoft.com/office/drawing/2014/main" id="{686996C2-FBC0-6A48-928E-3693EA512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29130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i-FI" altLang="fi-FI" sz="3200">
                <a:solidFill>
                  <a:srgbClr val="5F5F5F"/>
                </a:solidFill>
                <a:latin typeface="Amplitude-Regular" pitchFamily="2" charset="0"/>
              </a:rPr>
              <a:t>New axe range</a:t>
            </a:r>
            <a:endParaRPr lang="en-US" altLang="fi-FI" sz="3200">
              <a:solidFill>
                <a:srgbClr val="5F5F5F"/>
              </a:solidFill>
              <a:latin typeface="Amplitude-Regular" pitchFamily="2" charset="0"/>
            </a:endParaRPr>
          </a:p>
        </p:txBody>
      </p:sp>
      <p:pic>
        <p:nvPicPr>
          <p:cNvPr id="62480" name="Picture 16">
            <a:extLst>
              <a:ext uri="{FF2B5EF4-FFF2-40B4-BE49-F238E27FC236}">
                <a16:creationId xmlns:a16="http://schemas.microsoft.com/office/drawing/2014/main" id="{488F6181-9423-5344-82C5-5932EAE9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37102" r="20958" b="25581"/>
          <a:stretch>
            <a:fillRect/>
          </a:stretch>
        </p:blipFill>
        <p:spPr bwMode="auto">
          <a:xfrm>
            <a:off x="4140200" y="1638300"/>
            <a:ext cx="401638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1" name="Picture 17">
            <a:extLst>
              <a:ext uri="{FF2B5EF4-FFF2-40B4-BE49-F238E27FC236}">
                <a16:creationId xmlns:a16="http://schemas.microsoft.com/office/drawing/2014/main" id="{CB944E6F-52BA-E949-832A-724EE38E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40150" r="48758" b="26453"/>
          <a:stretch>
            <a:fillRect/>
          </a:stretch>
        </p:blipFill>
        <p:spPr bwMode="auto">
          <a:xfrm>
            <a:off x="4284663" y="4097338"/>
            <a:ext cx="4016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2" name="Picture 18">
            <a:extLst>
              <a:ext uri="{FF2B5EF4-FFF2-40B4-BE49-F238E27FC236}">
                <a16:creationId xmlns:a16="http://schemas.microsoft.com/office/drawing/2014/main" id="{6B344931-0119-1E40-9F1E-76AB4B59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37102" r="20958" b="25581"/>
          <a:stretch>
            <a:fillRect/>
          </a:stretch>
        </p:blipFill>
        <p:spPr bwMode="auto">
          <a:xfrm>
            <a:off x="4300538" y="2435225"/>
            <a:ext cx="401637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3" name="Picture 19">
            <a:extLst>
              <a:ext uri="{FF2B5EF4-FFF2-40B4-BE49-F238E27FC236}">
                <a16:creationId xmlns:a16="http://schemas.microsoft.com/office/drawing/2014/main" id="{948CD78E-3E89-8C4D-8AAB-0851C56E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37102" r="20958" b="25581"/>
          <a:stretch>
            <a:fillRect/>
          </a:stretch>
        </p:blipFill>
        <p:spPr bwMode="auto">
          <a:xfrm>
            <a:off x="4302125" y="3665538"/>
            <a:ext cx="40163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4" name="Picture 20">
            <a:extLst>
              <a:ext uri="{FF2B5EF4-FFF2-40B4-BE49-F238E27FC236}">
                <a16:creationId xmlns:a16="http://schemas.microsoft.com/office/drawing/2014/main" id="{E5BE641C-143B-DB4A-8B41-2B7CD9CE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40150" r="48758" b="26453"/>
          <a:stretch>
            <a:fillRect/>
          </a:stretch>
        </p:blipFill>
        <p:spPr bwMode="auto">
          <a:xfrm>
            <a:off x="4275138" y="2867025"/>
            <a:ext cx="4016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7" name="Picture 23">
            <a:extLst>
              <a:ext uri="{FF2B5EF4-FFF2-40B4-BE49-F238E27FC236}">
                <a16:creationId xmlns:a16="http://schemas.microsoft.com/office/drawing/2014/main" id="{D72A3C49-300F-1449-8F7A-2CB58717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40150" r="48758" b="26453"/>
          <a:stretch>
            <a:fillRect/>
          </a:stretch>
        </p:blipFill>
        <p:spPr bwMode="auto">
          <a:xfrm>
            <a:off x="4281488" y="5033963"/>
            <a:ext cx="4016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88" name="Picture 24">
            <a:extLst>
              <a:ext uri="{FF2B5EF4-FFF2-40B4-BE49-F238E27FC236}">
                <a16:creationId xmlns:a16="http://schemas.microsoft.com/office/drawing/2014/main" id="{74F58616-B568-CC40-B143-8B27934F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40150" r="48758" b="26453"/>
          <a:stretch>
            <a:fillRect/>
          </a:stretch>
        </p:blipFill>
        <p:spPr bwMode="auto">
          <a:xfrm>
            <a:off x="4268788" y="5729288"/>
            <a:ext cx="4016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494" name="Group 30">
            <a:extLst>
              <a:ext uri="{FF2B5EF4-FFF2-40B4-BE49-F238E27FC236}">
                <a16:creationId xmlns:a16="http://schemas.microsoft.com/office/drawing/2014/main" id="{29CBE725-A90D-5042-96CB-BDB43A2B85FE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019175"/>
            <a:ext cx="3097212" cy="5291138"/>
            <a:chOff x="385" y="687"/>
            <a:chExt cx="1951" cy="3333"/>
          </a:xfrm>
        </p:grpSpPr>
        <p:pic>
          <p:nvPicPr>
            <p:cNvPr id="62472" name="Picture 8" descr="Products">
              <a:extLst>
                <a:ext uri="{FF2B5EF4-FFF2-40B4-BE49-F238E27FC236}">
                  <a16:creationId xmlns:a16="http://schemas.microsoft.com/office/drawing/2014/main" id="{926DDC95-A727-9844-8A4D-5BE93C0D4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1" b="65146"/>
            <a:stretch>
              <a:fillRect/>
            </a:stretch>
          </p:blipFill>
          <p:spPr bwMode="auto">
            <a:xfrm>
              <a:off x="385" y="1461"/>
              <a:ext cx="1633" cy="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5" name="Picture 11" descr="Products">
              <a:extLst>
                <a:ext uri="{FF2B5EF4-FFF2-40B4-BE49-F238E27FC236}">
                  <a16:creationId xmlns:a16="http://schemas.microsoft.com/office/drawing/2014/main" id="{C9A3D1C6-64FB-DA4A-9BD5-59844197B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8" b="12865"/>
            <a:stretch>
              <a:fillRect/>
            </a:stretch>
          </p:blipFill>
          <p:spPr bwMode="auto">
            <a:xfrm>
              <a:off x="386" y="3567"/>
              <a:ext cx="1950" cy="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6" name="Picture 12" descr="Products">
              <a:extLst>
                <a:ext uri="{FF2B5EF4-FFF2-40B4-BE49-F238E27FC236}">
                  <a16:creationId xmlns:a16="http://schemas.microsoft.com/office/drawing/2014/main" id="{9E397121-1FD6-1149-9957-ACF03D70A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091"/>
            <a:stretch>
              <a:fillRect/>
            </a:stretch>
          </p:blipFill>
          <p:spPr bwMode="auto">
            <a:xfrm>
              <a:off x="431" y="1065"/>
              <a:ext cx="1393" cy="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8" name="Picture 14" descr="Products">
              <a:extLst>
                <a:ext uri="{FF2B5EF4-FFF2-40B4-BE49-F238E27FC236}">
                  <a16:creationId xmlns:a16="http://schemas.microsoft.com/office/drawing/2014/main" id="{7AD7BFCA-E94B-1845-B70C-288EE793B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8" b="12865"/>
            <a:stretch>
              <a:fillRect/>
            </a:stretch>
          </p:blipFill>
          <p:spPr bwMode="auto">
            <a:xfrm>
              <a:off x="385" y="3126"/>
              <a:ext cx="1724" cy="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9" name="Picture 15" descr="Products">
              <a:extLst>
                <a:ext uri="{FF2B5EF4-FFF2-40B4-BE49-F238E27FC236}">
                  <a16:creationId xmlns:a16="http://schemas.microsoft.com/office/drawing/2014/main" id="{F95F3EFB-DA1B-8A4E-8071-1AFA1BA27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6" b="38696"/>
            <a:stretch>
              <a:fillRect/>
            </a:stretch>
          </p:blipFill>
          <p:spPr bwMode="auto">
            <a:xfrm>
              <a:off x="385" y="2278"/>
              <a:ext cx="1786" cy="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492" name="Group 28">
              <a:extLst>
                <a:ext uri="{FF2B5EF4-FFF2-40B4-BE49-F238E27FC236}">
                  <a16:creationId xmlns:a16="http://schemas.microsoft.com/office/drawing/2014/main" id="{CD7721E9-0058-5B4B-BFE7-6E80F6281A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687"/>
              <a:ext cx="1466" cy="356"/>
              <a:chOff x="340" y="587"/>
              <a:chExt cx="1466" cy="356"/>
            </a:xfrm>
          </p:grpSpPr>
          <p:pic>
            <p:nvPicPr>
              <p:cNvPr id="62490" name="Picture 26" descr="13040">
                <a:extLst>
                  <a:ext uri="{FF2B5EF4-FFF2-40B4-BE49-F238E27FC236}">
                    <a16:creationId xmlns:a16="http://schemas.microsoft.com/office/drawing/2014/main" id="{23D60D32-EBEC-7A4D-A075-35A3EA309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8931"/>
              <a:stretch>
                <a:fillRect/>
              </a:stretch>
            </p:blipFill>
            <p:spPr bwMode="auto">
              <a:xfrm>
                <a:off x="340" y="618"/>
                <a:ext cx="952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91" name="Picture 27" descr="Products">
                <a:extLst>
                  <a:ext uri="{FF2B5EF4-FFF2-40B4-BE49-F238E27FC236}">
                    <a16:creationId xmlns:a16="http://schemas.microsoft.com/office/drawing/2014/main" id="{E4CEC853-30E1-2545-845B-7B2FD0E9AB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22" b="87576"/>
              <a:stretch>
                <a:fillRect/>
              </a:stretch>
            </p:blipFill>
            <p:spPr bwMode="auto">
              <a:xfrm>
                <a:off x="958" y="587"/>
                <a:ext cx="848" cy="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2493" name="Text Box 29">
            <a:extLst>
              <a:ext uri="{FF2B5EF4-FFF2-40B4-BE49-F238E27FC236}">
                <a16:creationId xmlns:a16="http://schemas.microsoft.com/office/drawing/2014/main" id="{22F49E3A-358C-884A-B3F3-8B42CA55F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981075"/>
            <a:ext cx="595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sz="2400">
                <a:solidFill>
                  <a:srgbClr val="FF6600"/>
                </a:solidFill>
              </a:rPr>
              <a:t>X3</a:t>
            </a:r>
            <a:r>
              <a:rPr lang="fi-FI" altLang="fi-FI" sz="2400"/>
              <a:t> </a:t>
            </a:r>
            <a:r>
              <a:rPr lang="fi-FI" altLang="fi-FI" sz="1600"/>
              <a:t>	     Brush hook </a:t>
            </a:r>
            <a:endParaRPr lang="en-US" altLang="fi-FI" sz="1600"/>
          </a:p>
        </p:txBody>
      </p:sp>
    </p:spTree>
    <p:extLst>
      <p:ext uri="{BB962C8B-B14F-4D97-AF65-F5344CB8AC3E}">
        <p14:creationId xmlns:p14="http://schemas.microsoft.com/office/powerpoint/2010/main" val="615575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797</Words>
  <Application>Microsoft Macintosh PowerPoint</Application>
  <PresentationFormat>On-screen Show (4:3)</PresentationFormat>
  <Paragraphs>283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ＭＳ Ｐゴシック</vt:lpstr>
      <vt:lpstr>ヒラギノ角ゴ ProN W3</vt:lpstr>
      <vt:lpstr>Amplitude-Regular</vt:lpstr>
      <vt:lpstr>Arial</vt:lpstr>
      <vt:lpstr>Calibri</vt:lpstr>
      <vt:lpstr>Gotham</vt:lpstr>
      <vt:lpstr>Gotham Bold</vt:lpstr>
      <vt:lpstr>Gotham Book</vt:lpstr>
      <vt:lpstr>Gotham Medium</vt:lpstr>
      <vt:lpstr>Lato</vt:lpstr>
      <vt:lpstr>Nokia Sans</vt:lpstr>
      <vt:lpstr>Nokia Sans Wide</vt:lpstr>
      <vt:lpstr>Roboto</vt:lpstr>
      <vt:lpstr>Roboto Light</vt:lpstr>
      <vt:lpstr>Roboto Medium</vt:lpstr>
      <vt:lpstr>Tahoma</vt:lpstr>
      <vt:lpstr>Trebuchet MS</vt:lpstr>
      <vt:lpstr>Wingdings</vt:lpstr>
      <vt:lpstr>Office-teema</vt:lpstr>
      <vt:lpstr>Product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OXO Good Grip example</vt:lpstr>
      <vt:lpstr>PowerPoint Presentation</vt:lpstr>
      <vt:lpstr>PowerPoint Presentation</vt:lpstr>
      <vt:lpstr>Nokia Mobile Enhancement example</vt:lpstr>
      <vt:lpstr>PowerPoint Presentation</vt:lpstr>
      <vt:lpstr>Wireless Headsets Strategy</vt:lpstr>
      <vt:lpstr>Fixed Component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Säde Heli</dc:creator>
  <cp:keywords/>
  <dc:description/>
  <cp:lastModifiedBy>Heli Säde</cp:lastModifiedBy>
  <cp:revision>50</cp:revision>
  <dcterms:created xsi:type="dcterms:W3CDTF">2015-09-08T16:19:10Z</dcterms:created>
  <dcterms:modified xsi:type="dcterms:W3CDTF">2019-05-01T18:15:51Z</dcterms:modified>
  <cp:category/>
</cp:coreProperties>
</file>