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323" r:id="rId3"/>
    <p:sldId id="324" r:id="rId4"/>
    <p:sldId id="325" r:id="rId5"/>
    <p:sldId id="320" r:id="rId6"/>
    <p:sldId id="321" r:id="rId7"/>
  </p:sldIdLst>
  <p:sldSz cx="9144000" cy="6858000" type="screen4x3"/>
  <p:notesSz cx="7102475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C439540-4354-4F2B-B535-6240CBA705CE}">
          <p14:sldIdLst>
            <p14:sldId id="256"/>
            <p14:sldId id="323"/>
            <p14:sldId id="324"/>
            <p14:sldId id="325"/>
            <p14:sldId id="320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00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3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564" y="66"/>
      </p:cViewPr>
      <p:guideLst>
        <p:guide orient="horz"/>
        <p:guide pos="4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5/10/2019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pPr>
              <a:defRPr/>
            </a:pPr>
            <a:fld id="{2666334D-7A27-9F43-9EC7-CCD7CF254A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80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3CBA4E3A-D2E6-4947-B46E-18DB598EA3A1}" type="datetime1">
              <a:rPr lang="fi-FI"/>
              <a:pPr>
                <a:defRPr/>
              </a:pPr>
              <a:t>10.5.2019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F0889F7-7C3B-BA40-BE46-7E19F6C058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83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896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06074" cy="21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06074" cy="21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06073" cy="21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06073" cy="21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92" y="5665771"/>
            <a:ext cx="2741876" cy="106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4C3A9-AC77-1A41-B965-7077E996C96B}" type="datetime1">
              <a:t>10.5.2019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Laitoksen nimi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92" y="5665771"/>
            <a:ext cx="2741875" cy="106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4F428-7BDA-0E43-AC08-6B8BB278C98F}" type="datetime1">
              <a:t>10.5.2019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Laitoksen nimi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92" y="5665771"/>
            <a:ext cx="2741875" cy="106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/>
              <a:t>Laitoksen nimi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7E4A6E9-4B96-EE44-816C-70AAEF2638E8}" type="datetime1">
              <a:t>10.5.2019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1" r:id="rId1"/>
    <p:sldLayoutId id="2147484794" r:id="rId2"/>
    <p:sldLayoutId id="2147484797" r:id="rId3"/>
    <p:sldLayoutId id="2147484800" r:id="rId4"/>
    <p:sldLayoutId id="2147484803" r:id="rId5"/>
    <p:sldLayoutId id="2147484806" r:id="rId6"/>
    <p:sldLayoutId id="2147484809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Anna Mikola    </a:t>
            </a:r>
            <a:r>
              <a:rPr lang="fi-FI" dirty="0" err="1" smtClean="0"/>
              <a:t>TkT</a:t>
            </a:r>
            <a:r>
              <a:rPr lang="fi-FI" dirty="0" smtClean="0"/>
              <a:t>     D </a:t>
            </a:r>
            <a:r>
              <a:rPr lang="fi-FI" dirty="0" err="1" smtClean="0"/>
              <a:t>Sc</a:t>
            </a:r>
            <a:r>
              <a:rPr lang="fi-FI" dirty="0" smtClean="0"/>
              <a:t> (Tech)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4000" dirty="0" err="1" smtClean="0"/>
              <a:t>Modelling</a:t>
            </a:r>
            <a:r>
              <a:rPr lang="fi-FI" sz="4000" dirty="0" smtClean="0"/>
              <a:t> and Control of </a:t>
            </a:r>
            <a:r>
              <a:rPr lang="fi-FI" sz="4000" dirty="0" err="1" smtClean="0"/>
              <a:t>Water</a:t>
            </a:r>
            <a:r>
              <a:rPr lang="fi-FI" sz="4000" dirty="0" smtClean="0"/>
              <a:t> and </a:t>
            </a:r>
            <a:r>
              <a:rPr lang="fi-FI" sz="4000" dirty="0" err="1" smtClean="0"/>
              <a:t>wastewater</a:t>
            </a:r>
            <a:r>
              <a:rPr lang="fi-FI" sz="4000" dirty="0" smtClean="0"/>
              <a:t> </a:t>
            </a:r>
            <a:r>
              <a:rPr lang="fi-FI" sz="4000" dirty="0" err="1" smtClean="0"/>
              <a:t>treatment</a:t>
            </a:r>
            <a:r>
              <a:rPr lang="fi-FI" sz="4000" dirty="0" smtClean="0"/>
              <a:t> </a:t>
            </a:r>
            <a:r>
              <a:rPr lang="fi-FI" sz="4000" dirty="0" err="1" smtClean="0"/>
              <a:t>processes</a:t>
            </a:r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fi-FI" sz="4000" dirty="0" smtClean="0"/>
              <a:t> </a:t>
            </a:r>
            <a:br>
              <a:rPr lang="fi-FI" sz="4000" dirty="0" smtClean="0"/>
            </a:br>
            <a:r>
              <a:rPr lang="fi-FI" sz="4000" dirty="0" smtClean="0"/>
              <a:t>WAT - E2130</a:t>
            </a:r>
            <a:br>
              <a:rPr lang="fi-FI" sz="4000" dirty="0" smtClean="0"/>
            </a:br>
            <a:r>
              <a:rPr lang="fi-FI" sz="4000" dirty="0" smtClean="0"/>
              <a:t>Project </a:t>
            </a:r>
            <a:r>
              <a:rPr lang="fi-FI" sz="4000" dirty="0" err="1" smtClean="0"/>
              <a:t>work</a:t>
            </a:r>
            <a:r>
              <a:rPr lang="fi-FI" sz="4000" dirty="0" smtClean="0"/>
              <a:t> </a:t>
            </a:r>
            <a:r>
              <a:rPr lang="fi-FI" sz="4000" dirty="0" err="1" smtClean="0"/>
              <a:t>instructions</a:t>
            </a:r>
            <a:r>
              <a:rPr lang="fi-FI" sz="4000" dirty="0" smtClean="0"/>
              <a:t/>
            </a:r>
            <a:br>
              <a:rPr lang="fi-FI" sz="4000" dirty="0" smtClean="0"/>
            </a:b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186985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4058" y="145869"/>
            <a:ext cx="8085599" cy="1195798"/>
          </a:xfrm>
        </p:spPr>
        <p:txBody>
          <a:bodyPr/>
          <a:lstStyle/>
          <a:p>
            <a:r>
              <a:rPr lang="fi-FI" dirty="0" err="1" smtClean="0"/>
              <a:t>Topics</a:t>
            </a:r>
            <a:r>
              <a:rPr lang="fi-FI" dirty="0" smtClean="0"/>
              <a:t> for </a:t>
            </a:r>
            <a:r>
              <a:rPr lang="fi-FI" dirty="0" err="1" smtClean="0"/>
              <a:t>project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46318130"/>
              </p:ext>
            </p:extLst>
          </p:nvPr>
        </p:nvGraphicFramePr>
        <p:xfrm>
          <a:off x="344058" y="742953"/>
          <a:ext cx="8590936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251">
                  <a:extLst>
                    <a:ext uri="{9D8B030D-6E8A-4147-A177-3AD203B41FA5}">
                      <a16:colId xmlns:a16="http://schemas.microsoft.com/office/drawing/2014/main" val="1718549730"/>
                    </a:ext>
                  </a:extLst>
                </a:gridCol>
                <a:gridCol w="3775375">
                  <a:extLst>
                    <a:ext uri="{9D8B030D-6E8A-4147-A177-3AD203B41FA5}">
                      <a16:colId xmlns:a16="http://schemas.microsoft.com/office/drawing/2014/main" val="1583558764"/>
                    </a:ext>
                  </a:extLst>
                </a:gridCol>
                <a:gridCol w="3626310">
                  <a:extLst>
                    <a:ext uri="{9D8B030D-6E8A-4147-A177-3AD203B41FA5}">
                      <a16:colId xmlns:a16="http://schemas.microsoft.com/office/drawing/2014/main" val="2763605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Topic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number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Modelling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task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Control </a:t>
                      </a:r>
                      <a:r>
                        <a:rPr lang="fi-FI" dirty="0" err="1" smtClean="0"/>
                        <a:t>task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292107"/>
                  </a:ext>
                </a:extLst>
              </a:tr>
              <a:tr h="1228724">
                <a:tc>
                  <a:txBody>
                    <a:bodyPr/>
                    <a:lstStyle/>
                    <a:p>
                      <a:r>
                        <a:rPr lang="fi-FI" dirty="0" smtClean="0"/>
                        <a:t>1 Ha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Effect</a:t>
                      </a:r>
                      <a:r>
                        <a:rPr lang="fi-FI" dirty="0" smtClean="0"/>
                        <a:t> of </a:t>
                      </a:r>
                      <a:r>
                        <a:rPr lang="fi-FI" dirty="0" err="1" smtClean="0"/>
                        <a:t>oxygen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concentration</a:t>
                      </a:r>
                      <a:r>
                        <a:rPr lang="fi-FI" dirty="0" smtClean="0"/>
                        <a:t> in </a:t>
                      </a:r>
                      <a:r>
                        <a:rPr lang="fi-FI" dirty="0" err="1" smtClean="0"/>
                        <a:t>the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bioreactor</a:t>
                      </a:r>
                      <a:r>
                        <a:rPr lang="fi-FI" dirty="0" smtClean="0"/>
                        <a:t> on </a:t>
                      </a:r>
                      <a:r>
                        <a:rPr lang="fi-FI" dirty="0" err="1" smtClean="0"/>
                        <a:t>removal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performance</a:t>
                      </a:r>
                      <a:r>
                        <a:rPr lang="fi-FI" dirty="0" smtClean="0"/>
                        <a:t> and on </a:t>
                      </a:r>
                      <a:r>
                        <a:rPr lang="fi-FI" dirty="0" err="1" smtClean="0"/>
                        <a:t>energy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demand</a:t>
                      </a:r>
                      <a:endParaRPr lang="fi-FI" dirty="0" smtClean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DO </a:t>
                      </a:r>
                      <a:r>
                        <a:rPr lang="fi-FI" dirty="0" err="1" smtClean="0"/>
                        <a:t>controller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strategy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based</a:t>
                      </a:r>
                      <a:r>
                        <a:rPr lang="fi-FI" dirty="0" smtClean="0"/>
                        <a:t> on ammonium </a:t>
                      </a:r>
                      <a:r>
                        <a:rPr lang="fi-FI" dirty="0" err="1" smtClean="0"/>
                        <a:t>concentration</a:t>
                      </a:r>
                      <a:r>
                        <a:rPr lang="fi-FI" dirty="0" smtClean="0"/>
                        <a:t> 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166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 Alexis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Effect</a:t>
                      </a:r>
                      <a:r>
                        <a:rPr lang="fi-FI" dirty="0" smtClean="0"/>
                        <a:t> of </a:t>
                      </a:r>
                      <a:r>
                        <a:rPr lang="fi-FI" dirty="0" err="1" smtClean="0"/>
                        <a:t>primary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clarifier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by-pass</a:t>
                      </a:r>
                      <a:r>
                        <a:rPr lang="fi-FI" dirty="0" smtClean="0"/>
                        <a:t> on </a:t>
                      </a:r>
                      <a:r>
                        <a:rPr lang="fi-FI" dirty="0" err="1" smtClean="0"/>
                        <a:t>removal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performance</a:t>
                      </a:r>
                      <a:r>
                        <a:rPr lang="fi-FI" dirty="0" smtClean="0"/>
                        <a:t> and on </a:t>
                      </a:r>
                      <a:r>
                        <a:rPr lang="fi-FI" dirty="0" err="1" smtClean="0"/>
                        <a:t>energy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demand</a:t>
                      </a:r>
                      <a:endParaRPr lang="fi-FI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Control </a:t>
                      </a:r>
                      <a:r>
                        <a:rPr lang="fi-FI" dirty="0" err="1" smtClean="0"/>
                        <a:t>strategy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based</a:t>
                      </a:r>
                      <a:r>
                        <a:rPr lang="fi-FI" dirty="0" smtClean="0"/>
                        <a:t> on NO3 for </a:t>
                      </a:r>
                      <a:r>
                        <a:rPr lang="fi-FI" dirty="0" err="1" smtClean="0"/>
                        <a:t>primary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clarifier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by-pass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flow</a:t>
                      </a:r>
                      <a:r>
                        <a:rPr lang="fi-FI" dirty="0" smtClean="0"/>
                        <a:t> 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66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3 J-C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Effect</a:t>
                      </a:r>
                      <a:r>
                        <a:rPr lang="fi-FI" dirty="0" smtClean="0"/>
                        <a:t> of </a:t>
                      </a:r>
                      <a:r>
                        <a:rPr lang="fi-FI" dirty="0" err="1" smtClean="0"/>
                        <a:t>storm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flow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by-pass</a:t>
                      </a:r>
                      <a:r>
                        <a:rPr lang="fi-FI" dirty="0" smtClean="0"/>
                        <a:t> of </a:t>
                      </a:r>
                      <a:r>
                        <a:rPr lang="fi-FI" dirty="0" err="1" smtClean="0"/>
                        <a:t>bioreactor</a:t>
                      </a:r>
                      <a:r>
                        <a:rPr lang="fi-FI" dirty="0" smtClean="0"/>
                        <a:t> on </a:t>
                      </a:r>
                      <a:r>
                        <a:rPr lang="fi-FI" dirty="0" err="1" smtClean="0"/>
                        <a:t>the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solids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wash</a:t>
                      </a:r>
                      <a:r>
                        <a:rPr lang="fi-FI" dirty="0" smtClean="0"/>
                        <a:t>-out </a:t>
                      </a:r>
                      <a:r>
                        <a:rPr lang="fi-FI" dirty="0" err="1" smtClean="0"/>
                        <a:t>from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the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secondary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clarifier</a:t>
                      </a:r>
                      <a:endParaRPr lang="fi-FI" dirty="0" smtClean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By-</a:t>
                      </a:r>
                      <a:r>
                        <a:rPr lang="fi-FI" dirty="0" err="1" smtClean="0"/>
                        <a:t>pass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control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based</a:t>
                      </a:r>
                      <a:r>
                        <a:rPr lang="fi-FI" dirty="0" smtClean="0"/>
                        <a:t> on </a:t>
                      </a:r>
                      <a:r>
                        <a:rPr lang="fi-FI" dirty="0" err="1" smtClean="0"/>
                        <a:t>effluent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solids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concentration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or</a:t>
                      </a:r>
                      <a:r>
                        <a:rPr lang="fi-FI" baseline="0" dirty="0" smtClean="0"/>
                        <a:t> an </a:t>
                      </a:r>
                      <a:r>
                        <a:rPr lang="fi-FI" baseline="0" dirty="0" err="1" smtClean="0"/>
                        <a:t>alternative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strategy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619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mtClean="0"/>
                        <a:t>4</a:t>
                      </a:r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Side-</a:t>
                      </a:r>
                      <a:r>
                        <a:rPr lang="fi-FI" dirty="0" err="1" smtClean="0"/>
                        <a:t>stream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reject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water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treatment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Side-</a:t>
                      </a:r>
                      <a:r>
                        <a:rPr lang="fi-FI" dirty="0" err="1" smtClean="0"/>
                        <a:t>stream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process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control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e.g</a:t>
                      </a:r>
                      <a:r>
                        <a:rPr lang="fi-FI" baseline="0" dirty="0" smtClean="0"/>
                        <a:t>. </a:t>
                      </a:r>
                      <a:r>
                        <a:rPr lang="fi-FI" baseline="0" dirty="0" err="1" smtClean="0"/>
                        <a:t>based</a:t>
                      </a:r>
                      <a:r>
                        <a:rPr lang="fi-FI" baseline="0" dirty="0" smtClean="0"/>
                        <a:t> on DO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147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5 Markus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Effect</a:t>
                      </a:r>
                      <a:r>
                        <a:rPr lang="fi-FI" dirty="0" smtClean="0"/>
                        <a:t> of </a:t>
                      </a:r>
                      <a:r>
                        <a:rPr lang="fi-FI" dirty="0" err="1" smtClean="0"/>
                        <a:t>internal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nitrate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recycle</a:t>
                      </a:r>
                      <a:r>
                        <a:rPr lang="fi-FI" dirty="0" smtClean="0"/>
                        <a:t> on </a:t>
                      </a:r>
                      <a:r>
                        <a:rPr lang="fi-FI" dirty="0" err="1" smtClean="0"/>
                        <a:t>total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nitrogen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removal</a:t>
                      </a:r>
                      <a:endParaRPr lang="fi-FI" dirty="0" smtClean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Effect</a:t>
                      </a:r>
                      <a:r>
                        <a:rPr lang="fi-FI" dirty="0" smtClean="0"/>
                        <a:t> of </a:t>
                      </a:r>
                      <a:r>
                        <a:rPr lang="fi-FI" dirty="0" err="1" smtClean="0"/>
                        <a:t>nitrate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recirculation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control</a:t>
                      </a:r>
                      <a:r>
                        <a:rPr lang="fi-FI" dirty="0" smtClean="0"/>
                        <a:t> on </a:t>
                      </a:r>
                      <a:r>
                        <a:rPr lang="fi-FI" dirty="0" err="1" smtClean="0"/>
                        <a:t>the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effluent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quality</a:t>
                      </a:r>
                      <a:r>
                        <a:rPr lang="fi-FI" dirty="0" smtClean="0"/>
                        <a:t> and </a:t>
                      </a:r>
                      <a:r>
                        <a:rPr lang="fi-FI" dirty="0" err="1" smtClean="0"/>
                        <a:t>operational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costs</a:t>
                      </a:r>
                      <a:endParaRPr lang="fi-FI" dirty="0" smtClean="0"/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540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69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4058" y="145869"/>
            <a:ext cx="8085599" cy="1195798"/>
          </a:xfrm>
        </p:spPr>
        <p:txBody>
          <a:bodyPr/>
          <a:lstStyle/>
          <a:p>
            <a:r>
              <a:rPr lang="fi-FI" dirty="0" err="1" smtClean="0"/>
              <a:t>Topics</a:t>
            </a:r>
            <a:r>
              <a:rPr lang="fi-FI" dirty="0" smtClean="0"/>
              <a:t> for </a:t>
            </a:r>
            <a:r>
              <a:rPr lang="fi-FI" dirty="0" err="1" smtClean="0"/>
              <a:t>project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491144109"/>
              </p:ext>
            </p:extLst>
          </p:nvPr>
        </p:nvGraphicFramePr>
        <p:xfrm>
          <a:off x="344058" y="742953"/>
          <a:ext cx="8590936" cy="5252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251">
                  <a:extLst>
                    <a:ext uri="{9D8B030D-6E8A-4147-A177-3AD203B41FA5}">
                      <a16:colId xmlns:a16="http://schemas.microsoft.com/office/drawing/2014/main" val="1718549730"/>
                    </a:ext>
                  </a:extLst>
                </a:gridCol>
                <a:gridCol w="3775375">
                  <a:extLst>
                    <a:ext uri="{9D8B030D-6E8A-4147-A177-3AD203B41FA5}">
                      <a16:colId xmlns:a16="http://schemas.microsoft.com/office/drawing/2014/main" val="1583558764"/>
                    </a:ext>
                  </a:extLst>
                </a:gridCol>
                <a:gridCol w="3626310">
                  <a:extLst>
                    <a:ext uri="{9D8B030D-6E8A-4147-A177-3AD203B41FA5}">
                      <a16:colId xmlns:a16="http://schemas.microsoft.com/office/drawing/2014/main" val="2763605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Topic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number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Modelling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task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Control </a:t>
                      </a:r>
                      <a:r>
                        <a:rPr lang="fi-FI" dirty="0" err="1" smtClean="0"/>
                        <a:t>task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292107"/>
                  </a:ext>
                </a:extLst>
              </a:tr>
              <a:tr h="1228724">
                <a:tc>
                  <a:txBody>
                    <a:bodyPr/>
                    <a:lstStyle/>
                    <a:p>
                      <a:r>
                        <a:rPr lang="fi-FI" dirty="0" smtClean="0"/>
                        <a:t>6 Oula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Effect</a:t>
                      </a:r>
                      <a:r>
                        <a:rPr lang="fi-FI" dirty="0" smtClean="0"/>
                        <a:t> of </a:t>
                      </a:r>
                      <a:r>
                        <a:rPr lang="fi-FI" dirty="0" err="1" smtClean="0"/>
                        <a:t>pre-precipitation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Define</a:t>
                      </a:r>
                      <a:r>
                        <a:rPr lang="fi-FI" dirty="0" smtClean="0"/>
                        <a:t> and </a:t>
                      </a:r>
                      <a:r>
                        <a:rPr lang="fi-FI" dirty="0" err="1" smtClean="0"/>
                        <a:t>simulate</a:t>
                      </a:r>
                      <a:r>
                        <a:rPr lang="fi-FI" dirty="0" smtClean="0"/>
                        <a:t> a </a:t>
                      </a:r>
                      <a:r>
                        <a:rPr lang="fi-FI" dirty="0" err="1" smtClean="0"/>
                        <a:t>coagulant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dosing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control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based</a:t>
                      </a:r>
                      <a:r>
                        <a:rPr lang="fi-FI" dirty="0" smtClean="0"/>
                        <a:t> on </a:t>
                      </a:r>
                      <a:r>
                        <a:rPr lang="fi-FI" dirty="0" err="1" smtClean="0"/>
                        <a:t>influent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flowrate</a:t>
                      </a:r>
                      <a:r>
                        <a:rPr lang="fi-FI" dirty="0" smtClean="0"/>
                        <a:t> (</a:t>
                      </a:r>
                      <a:r>
                        <a:rPr lang="fi-FI" dirty="0" err="1" smtClean="0"/>
                        <a:t>or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effluent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phosphate</a:t>
                      </a:r>
                      <a:r>
                        <a:rPr lang="fi-FI" dirty="0" smtClean="0"/>
                        <a:t>)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166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7 Irene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Effect</a:t>
                      </a:r>
                      <a:r>
                        <a:rPr lang="fi-FI" dirty="0" smtClean="0"/>
                        <a:t> of </a:t>
                      </a:r>
                      <a:r>
                        <a:rPr lang="fi-FI" dirty="0" err="1" smtClean="0"/>
                        <a:t>intermittent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nutrient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rich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influent</a:t>
                      </a:r>
                      <a:r>
                        <a:rPr lang="fi-FI" dirty="0" smtClean="0"/>
                        <a:t> (</a:t>
                      </a:r>
                      <a:r>
                        <a:rPr lang="fi-FI" dirty="0" err="1" smtClean="0"/>
                        <a:t>e.g</a:t>
                      </a:r>
                      <a:r>
                        <a:rPr lang="fi-FI" dirty="0" smtClean="0"/>
                        <a:t>. </a:t>
                      </a:r>
                      <a:r>
                        <a:rPr lang="fi-FI" dirty="0" err="1" smtClean="0"/>
                        <a:t>simulation</a:t>
                      </a:r>
                      <a:r>
                        <a:rPr lang="fi-FI" dirty="0" smtClean="0"/>
                        <a:t> a </a:t>
                      </a:r>
                      <a:r>
                        <a:rPr lang="fi-FI" dirty="0" err="1" smtClean="0"/>
                        <a:t>reject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water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load</a:t>
                      </a:r>
                      <a:r>
                        <a:rPr lang="fi-FI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Control </a:t>
                      </a:r>
                      <a:r>
                        <a:rPr lang="fi-FI" dirty="0" err="1" smtClean="0"/>
                        <a:t>strategy</a:t>
                      </a:r>
                      <a:r>
                        <a:rPr lang="fi-FI" dirty="0" smtClean="0"/>
                        <a:t> for </a:t>
                      </a:r>
                      <a:r>
                        <a:rPr lang="fi-FI" dirty="0" err="1" smtClean="0"/>
                        <a:t>reject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water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pumping</a:t>
                      </a:r>
                      <a:endParaRPr lang="fi-FI" dirty="0" smtClean="0"/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66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8 Artem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By-</a:t>
                      </a:r>
                      <a:r>
                        <a:rPr lang="fi-FI" dirty="0" err="1" smtClean="0"/>
                        <a:t>pass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flow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treatment</a:t>
                      </a:r>
                      <a:r>
                        <a:rPr lang="fi-FI" dirty="0" smtClean="0"/>
                        <a:t> in disc </a:t>
                      </a:r>
                      <a:r>
                        <a:rPr lang="fi-FI" dirty="0" err="1" smtClean="0"/>
                        <a:t>filters</a:t>
                      </a:r>
                      <a:endParaRPr lang="fi-FI" dirty="0" smtClean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Coagulent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dosing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control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based</a:t>
                      </a:r>
                      <a:r>
                        <a:rPr lang="fi-FI" baseline="0" dirty="0" smtClean="0"/>
                        <a:t> on </a:t>
                      </a:r>
                      <a:r>
                        <a:rPr lang="fi-FI" baseline="0" dirty="0" err="1" smtClean="0"/>
                        <a:t>effluent</a:t>
                      </a:r>
                      <a:r>
                        <a:rPr lang="fi-FI" baseline="0" dirty="0" smtClean="0"/>
                        <a:t> PO4-P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619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9 Elena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Post-</a:t>
                      </a:r>
                      <a:r>
                        <a:rPr lang="fi-FI" dirty="0" err="1" smtClean="0"/>
                        <a:t>denitrification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treatment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Control</a:t>
                      </a:r>
                      <a:r>
                        <a:rPr lang="fi-FI" baseline="0" dirty="0" smtClean="0"/>
                        <a:t> of </a:t>
                      </a:r>
                      <a:r>
                        <a:rPr lang="fi-FI" baseline="0" dirty="0" err="1" smtClean="0"/>
                        <a:t>methanol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dosing</a:t>
                      </a:r>
                      <a:r>
                        <a:rPr lang="fi-FI" baseline="0" dirty="0" smtClean="0"/>
                        <a:t> into </a:t>
                      </a:r>
                      <a:r>
                        <a:rPr lang="fi-FI" baseline="0" dirty="0" err="1" smtClean="0"/>
                        <a:t>post</a:t>
                      </a:r>
                      <a:r>
                        <a:rPr lang="fi-FI" baseline="0" dirty="0" smtClean="0"/>
                        <a:t>-DN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147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10 Talvikki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Biological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phosphorus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removal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process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solution</a:t>
                      </a:r>
                      <a:endParaRPr lang="fi-FI" dirty="0" smtClean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Recycle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flow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control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based</a:t>
                      </a:r>
                      <a:r>
                        <a:rPr lang="fi-FI" baseline="0" dirty="0" smtClean="0"/>
                        <a:t> on PO4-P</a:t>
                      </a:r>
                      <a:endParaRPr lang="fi-FI" dirty="0" smtClean="0"/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540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2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4058" y="145869"/>
            <a:ext cx="8085599" cy="1195798"/>
          </a:xfrm>
        </p:spPr>
        <p:txBody>
          <a:bodyPr/>
          <a:lstStyle/>
          <a:p>
            <a:r>
              <a:rPr lang="fi-FI" dirty="0" err="1" smtClean="0"/>
              <a:t>Topics</a:t>
            </a:r>
            <a:r>
              <a:rPr lang="fi-FI" dirty="0" smtClean="0"/>
              <a:t> for </a:t>
            </a:r>
            <a:r>
              <a:rPr lang="fi-FI" dirty="0" err="1" smtClean="0"/>
              <a:t>project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68133629"/>
              </p:ext>
            </p:extLst>
          </p:nvPr>
        </p:nvGraphicFramePr>
        <p:xfrm>
          <a:off x="344058" y="742953"/>
          <a:ext cx="8590936" cy="426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251">
                  <a:extLst>
                    <a:ext uri="{9D8B030D-6E8A-4147-A177-3AD203B41FA5}">
                      <a16:colId xmlns:a16="http://schemas.microsoft.com/office/drawing/2014/main" val="1718549730"/>
                    </a:ext>
                  </a:extLst>
                </a:gridCol>
                <a:gridCol w="3775375">
                  <a:extLst>
                    <a:ext uri="{9D8B030D-6E8A-4147-A177-3AD203B41FA5}">
                      <a16:colId xmlns:a16="http://schemas.microsoft.com/office/drawing/2014/main" val="1583558764"/>
                    </a:ext>
                  </a:extLst>
                </a:gridCol>
                <a:gridCol w="3626310">
                  <a:extLst>
                    <a:ext uri="{9D8B030D-6E8A-4147-A177-3AD203B41FA5}">
                      <a16:colId xmlns:a16="http://schemas.microsoft.com/office/drawing/2014/main" val="2763605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Topic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number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Modelling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task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Control </a:t>
                      </a:r>
                      <a:r>
                        <a:rPr lang="fi-FI" dirty="0" err="1" smtClean="0"/>
                        <a:t>task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292107"/>
                  </a:ext>
                </a:extLst>
              </a:tr>
              <a:tr h="1228724">
                <a:tc>
                  <a:txBody>
                    <a:bodyPr/>
                    <a:lstStyle/>
                    <a:p>
                      <a:r>
                        <a:rPr lang="fi-FI" dirty="0" smtClean="0"/>
                        <a:t>11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Digester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model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Raw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sludge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control</a:t>
                      </a:r>
                      <a:r>
                        <a:rPr lang="fi-FI" baseline="0" dirty="0" smtClean="0"/>
                        <a:t> </a:t>
                      </a:r>
                      <a:endParaRPr lang="fi-FI" dirty="0" smtClean="0"/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166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12 Anne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The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effect</a:t>
                      </a:r>
                      <a:r>
                        <a:rPr lang="fi-FI" dirty="0" smtClean="0"/>
                        <a:t> of </a:t>
                      </a:r>
                      <a:r>
                        <a:rPr lang="fi-FI" dirty="0" err="1" smtClean="0"/>
                        <a:t>sludge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age</a:t>
                      </a:r>
                      <a:r>
                        <a:rPr lang="fi-FI" dirty="0" smtClean="0"/>
                        <a:t> in </a:t>
                      </a:r>
                      <a:r>
                        <a:rPr lang="fi-FI" dirty="0" err="1" smtClean="0"/>
                        <a:t>activated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sludge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process</a:t>
                      </a:r>
                      <a:endParaRPr lang="fi-FI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Control </a:t>
                      </a:r>
                      <a:r>
                        <a:rPr lang="fi-FI" dirty="0" err="1" smtClean="0"/>
                        <a:t>strategy</a:t>
                      </a:r>
                      <a:r>
                        <a:rPr lang="fi-FI" dirty="0" smtClean="0"/>
                        <a:t> for </a:t>
                      </a:r>
                      <a:r>
                        <a:rPr lang="fi-FI" dirty="0" err="1" smtClean="0"/>
                        <a:t>sludge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age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based</a:t>
                      </a:r>
                      <a:r>
                        <a:rPr lang="fi-FI" dirty="0" smtClean="0"/>
                        <a:t> on </a:t>
                      </a:r>
                      <a:r>
                        <a:rPr lang="fi-FI" dirty="0" err="1" smtClean="0"/>
                        <a:t>temperature</a:t>
                      </a:r>
                      <a:endParaRPr lang="fi-FI" dirty="0" smtClean="0"/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66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Tertiary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sand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filter</a:t>
                      </a:r>
                      <a:r>
                        <a:rPr lang="fi-FI" baseline="0" dirty="0" smtClean="0"/>
                        <a:t> for P </a:t>
                      </a:r>
                      <a:r>
                        <a:rPr lang="fi-FI" baseline="0" dirty="0" err="1" smtClean="0"/>
                        <a:t>polishing</a:t>
                      </a:r>
                      <a:endParaRPr lang="fi-FI" dirty="0" smtClean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Control</a:t>
                      </a:r>
                      <a:r>
                        <a:rPr lang="fi-FI" baseline="0" dirty="0" smtClean="0"/>
                        <a:t> of </a:t>
                      </a:r>
                      <a:r>
                        <a:rPr lang="fi-FI" baseline="0" dirty="0" err="1" smtClean="0"/>
                        <a:t>tertiary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treated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flow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based</a:t>
                      </a:r>
                      <a:r>
                        <a:rPr lang="fi-FI" baseline="0" dirty="0" smtClean="0"/>
                        <a:t> on </a:t>
                      </a:r>
                      <a:r>
                        <a:rPr lang="fi-FI" baseline="0" dirty="0" err="1" smtClean="0"/>
                        <a:t>effluent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quality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619815"/>
                  </a:ext>
                </a:extLst>
              </a:tr>
              <a:tr h="47107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Your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own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ideas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Your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own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ideas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147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540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85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Presentation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70845" y="1066296"/>
            <a:ext cx="3988079" cy="383155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i-FI" dirty="0" smtClean="0"/>
              <a:t>15 </a:t>
            </a:r>
            <a:r>
              <a:rPr lang="fi-FI" dirty="0" err="1" smtClean="0"/>
              <a:t>minutes</a:t>
            </a:r>
            <a:endParaRPr lang="fi-FI" dirty="0" smtClean="0"/>
          </a:p>
          <a:p>
            <a:pPr marL="342900" indent="-342900">
              <a:buFontTx/>
              <a:buChar char="-"/>
            </a:pPr>
            <a:r>
              <a:rPr lang="fi-FI" dirty="0" smtClean="0"/>
              <a:t>Content:</a:t>
            </a:r>
          </a:p>
          <a:p>
            <a:pPr marL="580500" lvl="1" indent="-342900">
              <a:buFontTx/>
              <a:buChar char="-"/>
            </a:pPr>
            <a:r>
              <a:rPr lang="fi-FI" dirty="0" err="1" smtClean="0"/>
              <a:t>Objective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modelling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control</a:t>
            </a:r>
            <a:endParaRPr lang="fi-FI" dirty="0" smtClean="0"/>
          </a:p>
          <a:p>
            <a:pPr marL="580500" lvl="1" indent="-342900">
              <a:buFontTx/>
              <a:buChar char="-"/>
            </a:pPr>
            <a:r>
              <a:rPr lang="fi-FI" dirty="0" err="1" smtClean="0"/>
              <a:t>Model</a:t>
            </a:r>
            <a:r>
              <a:rPr lang="fi-FI" dirty="0" smtClean="0"/>
              <a:t> </a:t>
            </a:r>
            <a:r>
              <a:rPr lang="fi-FI" dirty="0" err="1" smtClean="0"/>
              <a:t>structure</a:t>
            </a:r>
            <a:r>
              <a:rPr lang="fi-FI" dirty="0" smtClean="0"/>
              <a:t>/</a:t>
            </a:r>
            <a:r>
              <a:rPr lang="fi-FI" dirty="0" err="1" smtClean="0"/>
              <a:t>control</a:t>
            </a:r>
            <a:r>
              <a:rPr lang="fi-FI" dirty="0" smtClean="0"/>
              <a:t> </a:t>
            </a:r>
            <a:r>
              <a:rPr lang="fi-FI" dirty="0" err="1" smtClean="0"/>
              <a:t>strategy</a:t>
            </a:r>
            <a:endParaRPr lang="fi-FI" dirty="0" smtClean="0"/>
          </a:p>
          <a:p>
            <a:pPr marL="580500" lvl="1" indent="-342900">
              <a:buFontTx/>
              <a:buChar char="-"/>
            </a:pPr>
            <a:r>
              <a:rPr lang="fi-FI" dirty="0" err="1" smtClean="0"/>
              <a:t>Simulated</a:t>
            </a:r>
            <a:r>
              <a:rPr lang="fi-FI" dirty="0" smtClean="0"/>
              <a:t> </a:t>
            </a:r>
            <a:r>
              <a:rPr lang="fi-FI" dirty="0" err="1" smtClean="0"/>
              <a:t>conditions</a:t>
            </a:r>
            <a:endParaRPr lang="fi-FI" dirty="0" smtClean="0"/>
          </a:p>
          <a:p>
            <a:pPr marL="580500" lvl="1" indent="-342900">
              <a:buFontTx/>
              <a:buChar char="-"/>
            </a:pPr>
            <a:r>
              <a:rPr lang="fi-FI" dirty="0" smtClean="0"/>
              <a:t>Main </a:t>
            </a:r>
            <a:r>
              <a:rPr lang="fi-FI" dirty="0" err="1" smtClean="0"/>
              <a:t>results</a:t>
            </a:r>
            <a:endParaRPr lang="fi-FI" dirty="0" smtClean="0"/>
          </a:p>
          <a:p>
            <a:pPr marL="580500" lvl="1" indent="-342900">
              <a:buFontTx/>
              <a:buChar char="-"/>
            </a:pPr>
            <a:r>
              <a:rPr lang="fi-FI" dirty="0" err="1"/>
              <a:t>Benefits</a:t>
            </a:r>
            <a:r>
              <a:rPr lang="fi-FI" dirty="0"/>
              <a:t> of </a:t>
            </a:r>
            <a:r>
              <a:rPr lang="fi-FI" dirty="0" err="1"/>
              <a:t>modelling</a:t>
            </a:r>
            <a:r>
              <a:rPr lang="fi-FI" dirty="0"/>
              <a:t>/</a:t>
            </a:r>
            <a:r>
              <a:rPr lang="fi-FI" dirty="0" err="1"/>
              <a:t>control</a:t>
            </a:r>
            <a:endParaRPr lang="fi-FI" dirty="0"/>
          </a:p>
          <a:p>
            <a:pPr marL="580500" lvl="1" indent="-342900">
              <a:buFontTx/>
              <a:buChar char="-"/>
            </a:pPr>
            <a:r>
              <a:rPr lang="fi-FI" dirty="0" err="1"/>
              <a:t>Challenges</a:t>
            </a:r>
            <a:r>
              <a:rPr lang="fi-FI" dirty="0"/>
              <a:t> in </a:t>
            </a:r>
            <a:r>
              <a:rPr lang="fi-FI" dirty="0" err="1"/>
              <a:t>practical</a:t>
            </a:r>
            <a:r>
              <a:rPr lang="fi-FI" dirty="0"/>
              <a:t> </a:t>
            </a:r>
            <a:r>
              <a:rPr lang="fi-FI" dirty="0" err="1"/>
              <a:t>implementation</a:t>
            </a:r>
            <a:r>
              <a:rPr lang="fi-FI" dirty="0"/>
              <a:t> of </a:t>
            </a:r>
            <a:r>
              <a:rPr lang="fi-FI" dirty="0" err="1"/>
              <a:t>modelling</a:t>
            </a:r>
            <a:r>
              <a:rPr lang="fi-FI" dirty="0"/>
              <a:t>/</a:t>
            </a:r>
            <a:r>
              <a:rPr lang="fi-FI" dirty="0" err="1"/>
              <a:t>control</a:t>
            </a:r>
            <a:r>
              <a:rPr lang="fi-FI" dirty="0"/>
              <a:t> </a:t>
            </a:r>
            <a:r>
              <a:rPr lang="fi-FI" dirty="0" err="1"/>
              <a:t>approach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2094F428-7BDA-0E43-AC08-6B8BB278C98F}" type="datetime1">
              <a:rPr lang="fi-FI" smtClean="0"/>
              <a:t>10.5.2019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Laitoksen nimi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14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Written</a:t>
            </a:r>
            <a:r>
              <a:rPr lang="fi-FI" dirty="0" smtClean="0"/>
              <a:t> </a:t>
            </a:r>
            <a:r>
              <a:rPr lang="fi-FI" dirty="0" err="1" smtClean="0"/>
              <a:t>report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63268" y="1170845"/>
            <a:ext cx="3988079" cy="383155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i-FI" dirty="0" smtClean="0"/>
              <a:t>5 – 10 </a:t>
            </a:r>
            <a:r>
              <a:rPr lang="fi-FI" dirty="0" err="1" smtClean="0"/>
              <a:t>pages</a:t>
            </a:r>
            <a:r>
              <a:rPr lang="fi-FI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fi-FI" dirty="0" smtClean="0"/>
              <a:t>Content</a:t>
            </a:r>
            <a:r>
              <a:rPr lang="fi-FI" dirty="0"/>
              <a:t>:</a:t>
            </a:r>
          </a:p>
          <a:p>
            <a:pPr marL="580500" lvl="1" indent="-342900">
              <a:buFontTx/>
              <a:buChar char="-"/>
            </a:pPr>
            <a:r>
              <a:rPr lang="fi-FI" dirty="0" err="1"/>
              <a:t>Objective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modelling</a:t>
            </a:r>
            <a:r>
              <a:rPr lang="fi-FI" dirty="0"/>
              <a:t>/</a:t>
            </a:r>
            <a:r>
              <a:rPr lang="fi-FI" dirty="0" err="1"/>
              <a:t>control</a:t>
            </a:r>
            <a:endParaRPr lang="fi-FI" dirty="0"/>
          </a:p>
          <a:p>
            <a:pPr marL="580500" lvl="1" indent="-342900">
              <a:buFontTx/>
              <a:buChar char="-"/>
            </a:pPr>
            <a:r>
              <a:rPr lang="fi-FI" dirty="0" err="1"/>
              <a:t>Model</a:t>
            </a:r>
            <a:r>
              <a:rPr lang="fi-FI" dirty="0"/>
              <a:t> </a:t>
            </a:r>
            <a:r>
              <a:rPr lang="fi-FI" dirty="0" err="1"/>
              <a:t>structure</a:t>
            </a:r>
            <a:r>
              <a:rPr lang="fi-FI" dirty="0"/>
              <a:t>/</a:t>
            </a:r>
            <a:r>
              <a:rPr lang="fi-FI" dirty="0" err="1"/>
              <a:t>control</a:t>
            </a:r>
            <a:r>
              <a:rPr lang="fi-FI" dirty="0"/>
              <a:t> </a:t>
            </a:r>
            <a:r>
              <a:rPr lang="fi-FI" dirty="0" err="1"/>
              <a:t>strategy</a:t>
            </a:r>
            <a:endParaRPr lang="fi-FI" dirty="0"/>
          </a:p>
          <a:p>
            <a:pPr marL="580500" lvl="1" indent="-342900">
              <a:buFontTx/>
              <a:buChar char="-"/>
            </a:pPr>
            <a:r>
              <a:rPr lang="fi-FI" dirty="0" err="1"/>
              <a:t>Simulated</a:t>
            </a:r>
            <a:r>
              <a:rPr lang="fi-FI" dirty="0"/>
              <a:t> </a:t>
            </a:r>
            <a:r>
              <a:rPr lang="fi-FI" dirty="0" err="1"/>
              <a:t>conditions</a:t>
            </a:r>
            <a:endParaRPr lang="fi-FI" dirty="0"/>
          </a:p>
          <a:p>
            <a:pPr marL="580500" lvl="1" indent="-342900">
              <a:buFontTx/>
              <a:buChar char="-"/>
            </a:pPr>
            <a:r>
              <a:rPr lang="fi-FI" dirty="0"/>
              <a:t>Main </a:t>
            </a:r>
            <a:r>
              <a:rPr lang="fi-FI" dirty="0" err="1"/>
              <a:t>results</a:t>
            </a:r>
            <a:endParaRPr lang="fi-FI" dirty="0"/>
          </a:p>
          <a:p>
            <a:pPr marL="580500" lvl="1" indent="-342900">
              <a:buFontTx/>
              <a:buChar char="-"/>
            </a:pPr>
            <a:r>
              <a:rPr lang="fi-FI" dirty="0" err="1" smtClean="0"/>
              <a:t>Benefits</a:t>
            </a:r>
            <a:r>
              <a:rPr lang="fi-FI" dirty="0" smtClean="0"/>
              <a:t> of </a:t>
            </a:r>
            <a:r>
              <a:rPr lang="fi-FI" dirty="0" err="1" smtClean="0"/>
              <a:t>modelling</a:t>
            </a:r>
            <a:r>
              <a:rPr lang="fi-FI" dirty="0" smtClean="0"/>
              <a:t>/</a:t>
            </a:r>
            <a:r>
              <a:rPr lang="fi-FI" dirty="0" err="1" smtClean="0"/>
              <a:t>control</a:t>
            </a:r>
            <a:endParaRPr lang="fi-FI" dirty="0" smtClean="0"/>
          </a:p>
          <a:p>
            <a:pPr marL="580500" lvl="1" indent="-342900">
              <a:buFontTx/>
              <a:buChar char="-"/>
            </a:pPr>
            <a:r>
              <a:rPr lang="fi-FI" dirty="0" err="1" smtClean="0"/>
              <a:t>Challenges</a:t>
            </a:r>
            <a:r>
              <a:rPr lang="fi-FI" dirty="0" smtClean="0"/>
              <a:t> in </a:t>
            </a:r>
            <a:r>
              <a:rPr lang="fi-FI" dirty="0" err="1" smtClean="0"/>
              <a:t>practical</a:t>
            </a:r>
            <a:r>
              <a:rPr lang="fi-FI" dirty="0" smtClean="0"/>
              <a:t> </a:t>
            </a:r>
            <a:r>
              <a:rPr lang="fi-FI" dirty="0" err="1" smtClean="0"/>
              <a:t>implementation</a:t>
            </a:r>
            <a:r>
              <a:rPr lang="fi-FI" dirty="0" smtClean="0"/>
              <a:t> of </a:t>
            </a:r>
            <a:r>
              <a:rPr lang="fi-FI" dirty="0" err="1" smtClean="0"/>
              <a:t>modelling</a:t>
            </a:r>
            <a:r>
              <a:rPr lang="fi-FI" dirty="0" smtClean="0"/>
              <a:t>/</a:t>
            </a:r>
            <a:r>
              <a:rPr lang="fi-FI" dirty="0" err="1" smtClean="0"/>
              <a:t>control</a:t>
            </a:r>
            <a:r>
              <a:rPr lang="fi-FI" dirty="0" smtClean="0"/>
              <a:t> </a:t>
            </a:r>
            <a:r>
              <a:rPr lang="fi-FI" dirty="0" err="1" smtClean="0"/>
              <a:t>approach</a:t>
            </a:r>
            <a:endParaRPr lang="fi-FI" dirty="0" smtClean="0"/>
          </a:p>
          <a:p>
            <a:pPr marL="580500" lvl="1" indent="-342900">
              <a:buFontTx/>
              <a:buChar char="-"/>
            </a:pPr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2094F428-7BDA-0E43-AC08-6B8BB278C98F}" type="datetime1">
              <a:rPr lang="fi-FI" smtClean="0"/>
              <a:t>10.5.2019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Laitoksen nimi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35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ENG_EN_2013">
  <a:themeElements>
    <a:clrScheme name="Aalto ENG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BB16A3"/>
      </a:accent1>
      <a:accent2>
        <a:srgbClr val="EF3340"/>
      </a:accent2>
      <a:accent3>
        <a:srgbClr val="005EB8"/>
      </a:accent3>
      <a:accent4>
        <a:srgbClr val="00965E"/>
      </a:accent4>
      <a:accent5>
        <a:srgbClr val="FFA300"/>
      </a:accent5>
      <a:accent6>
        <a:srgbClr val="FF671F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Aalto_ENG_EN_2013</Template>
  <TotalTime>17945</TotalTime>
  <Words>353</Words>
  <Application>Microsoft Office PowerPoint</Application>
  <PresentationFormat>On-screen Show (4:3)</PresentationFormat>
  <Paragraphs>80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Courier New</vt:lpstr>
      <vt:lpstr>Georgia</vt:lpstr>
      <vt:lpstr>Lucida Grande</vt:lpstr>
      <vt:lpstr>ヒラギノ角ゴ Pro W3</vt:lpstr>
      <vt:lpstr>Aalto_ENG_EN_2013</vt:lpstr>
      <vt:lpstr>Modelling and Control of Water and wastewater treatment processes   WAT - E2130 Project work instructions </vt:lpstr>
      <vt:lpstr>Topics for project work</vt:lpstr>
      <vt:lpstr>Topics for project work</vt:lpstr>
      <vt:lpstr>Topics for project work</vt:lpstr>
      <vt:lpstr>Presentation</vt:lpstr>
      <vt:lpstr>Written report</vt:lpstr>
    </vt:vector>
  </TitlesOfParts>
  <Company>Ramboll Finland Oy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Mikola</dc:creator>
  <cp:lastModifiedBy>Mikola Anna</cp:lastModifiedBy>
  <cp:revision>125</cp:revision>
  <cp:lastPrinted>2018-04-23T12:36:16Z</cp:lastPrinted>
  <dcterms:created xsi:type="dcterms:W3CDTF">2013-09-06T06:07:51Z</dcterms:created>
  <dcterms:modified xsi:type="dcterms:W3CDTF">2019-05-13T19:15:49Z</dcterms:modified>
</cp:coreProperties>
</file>