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52" r:id="rId2"/>
    <p:sldId id="535" r:id="rId3"/>
    <p:sldId id="539" r:id="rId4"/>
    <p:sldId id="536" r:id="rId5"/>
    <p:sldId id="527" r:id="rId6"/>
    <p:sldId id="537" r:id="rId7"/>
    <p:sldId id="532" r:id="rId8"/>
    <p:sldId id="533" r:id="rId9"/>
    <p:sldId id="528" r:id="rId10"/>
    <p:sldId id="490" r:id="rId11"/>
    <p:sldId id="491" r:id="rId12"/>
    <p:sldId id="492" r:id="rId13"/>
    <p:sldId id="531" r:id="rId14"/>
    <p:sldId id="493" r:id="rId15"/>
    <p:sldId id="549" r:id="rId16"/>
    <p:sldId id="496" r:id="rId17"/>
    <p:sldId id="540" r:id="rId18"/>
    <p:sldId id="500" r:id="rId19"/>
    <p:sldId id="501" r:id="rId20"/>
    <p:sldId id="502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515" r:id="rId33"/>
    <p:sldId id="516" r:id="rId34"/>
    <p:sldId id="517" r:id="rId35"/>
    <p:sldId id="546" r:id="rId36"/>
    <p:sldId id="544" r:id="rId37"/>
    <p:sldId id="545" r:id="rId38"/>
    <p:sldId id="548" r:id="rId39"/>
    <p:sldId id="547" r:id="rId40"/>
    <p:sldId id="550" r:id="rId41"/>
    <p:sldId id="551" r:id="rId42"/>
  </p:sldIdLst>
  <p:sldSz cx="9144000" cy="5143500" type="screen16x9"/>
  <p:notesSz cx="6742113" cy="987425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2339" autoAdjust="0"/>
  </p:normalViewPr>
  <p:slideViewPr>
    <p:cSldViewPr snapToGrid="0" snapToObjects="1">
      <p:cViewPr varScale="1">
        <p:scale>
          <a:sx n="120" d="100"/>
          <a:sy n="120" d="100"/>
        </p:scale>
        <p:origin x="1302" y="10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365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325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21875" cy="494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775" y="2"/>
            <a:ext cx="2921875" cy="494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0603B-FE25-4056-AB61-5648CC3BDEF2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9558"/>
            <a:ext cx="2921875" cy="494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775" y="9379558"/>
            <a:ext cx="2921875" cy="494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1CFE0-C4DA-47FC-B328-A94DF5AC5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668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21582" cy="4954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2" y="3"/>
            <a:ext cx="2921582" cy="4954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FE88427-736F-48E5-AB0B-6B2DE6C7E3F9}" type="datetimeFigureOut">
              <a:rPr lang="en-GB" smtClean="0"/>
              <a:pPr/>
              <a:t>06/05/2019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2613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985"/>
            <a:ext cx="5393690" cy="388798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21582" cy="4954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2" y="9378824"/>
            <a:ext cx="2921582" cy="4954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1233488"/>
            <a:ext cx="5926137" cy="333375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8215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1521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482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8133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1440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474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8BAF7C8-D5DA-4823-B996-DA56E5C4492F}" type="slidenum">
              <a:rPr lang="nl-NL" altLang="nl-NL" smtClean="0">
                <a:latin typeface="Times" pitchFamily="18" charset="0"/>
              </a:rPr>
              <a:pPr>
                <a:spcBef>
                  <a:spcPct val="0"/>
                </a:spcBef>
              </a:pPr>
              <a:t>1</a:t>
            </a:fld>
            <a:endParaRPr lang="nl-NL" altLang="nl-NL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5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/>
              <a:t>A complex process in a hospital involving multiple units is sometimes also referred to as an “internal” chain </a:t>
            </a:r>
            <a:endParaRPr lang="en-US" altLang="nl-NL" sz="1200" dirty="0" smtClean="0"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39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Operational coordination</a:t>
            </a:r>
          </a:p>
          <a:p>
            <a:r>
              <a:rPr lang="en-US" dirty="0" smtClean="0"/>
              <a:t>Structural coordination</a:t>
            </a:r>
          </a:p>
          <a:p>
            <a:r>
              <a:rPr lang="en-US" dirty="0" smtClean="0"/>
              <a:t>Aggregate</a:t>
            </a:r>
            <a:r>
              <a:rPr lang="en-US" baseline="0" dirty="0" smtClean="0"/>
              <a:t> coordination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296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89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49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341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39A3027-A14D-4183-92D0-88ED127BAE40}" type="slidenum">
              <a:rPr lang="nl-NL" altLang="nl-NL" smtClean="0">
                <a:latin typeface="Times" pitchFamily="18" charset="0"/>
              </a:rPr>
              <a:pPr>
                <a:spcBef>
                  <a:spcPct val="0"/>
                </a:spcBef>
              </a:pPr>
              <a:t>18</a:t>
            </a:fld>
            <a:endParaRPr lang="nl-NL" altLang="nl-NL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94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42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428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63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4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40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4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691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541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39A3027-A14D-4183-92D0-88ED127BAE40}" type="slidenum">
              <a:rPr lang="nl-NL" altLang="nl-NL" smtClean="0">
                <a:latin typeface="Times" pitchFamily="18" charset="0"/>
              </a:rPr>
              <a:pPr>
                <a:spcBef>
                  <a:spcPct val="0"/>
                </a:spcBef>
              </a:pPr>
              <a:t>26</a:t>
            </a:fld>
            <a:endParaRPr lang="nl-NL" altLang="nl-NL" dirty="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62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388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9884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nl-NL" dirty="0" smtClean="0"/>
              <a:t>Different types of waiting times</a:t>
            </a:r>
          </a:p>
          <a:p>
            <a:pPr lvl="1">
              <a:lnSpc>
                <a:spcPct val="120000"/>
              </a:lnSpc>
            </a:pPr>
            <a:r>
              <a:rPr lang="en-US" altLang="nl-NL" dirty="0" smtClean="0"/>
              <a:t>access time: to enter the process</a:t>
            </a:r>
          </a:p>
          <a:p>
            <a:pPr lvl="1">
              <a:lnSpc>
                <a:spcPct val="120000"/>
              </a:lnSpc>
            </a:pPr>
            <a:r>
              <a:rPr lang="en-US" altLang="nl-NL" dirty="0" smtClean="0"/>
              <a:t>(regular) waiting time: all times between operations/activities</a:t>
            </a:r>
          </a:p>
          <a:p>
            <a:pPr lvl="1">
              <a:lnSpc>
                <a:spcPct val="120000"/>
              </a:lnSpc>
            </a:pPr>
            <a:r>
              <a:rPr lang="en-US" altLang="nl-NL" dirty="0" smtClean="0"/>
              <a:t>lead time: productive waiting time</a:t>
            </a:r>
          </a:p>
          <a:p>
            <a:pPr>
              <a:lnSpc>
                <a:spcPct val="120000"/>
              </a:lnSpc>
            </a:pPr>
            <a:r>
              <a:rPr lang="en-US" altLang="nl-NL" dirty="0" smtClean="0"/>
              <a:t>Throughput times: combination of waiting time and operation durations</a:t>
            </a:r>
          </a:p>
          <a:p>
            <a:pPr>
              <a:lnSpc>
                <a:spcPct val="120000"/>
              </a:lnSpc>
            </a:pPr>
            <a:endParaRPr lang="en-US" alt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6495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Examples</a:t>
            </a:r>
            <a:r>
              <a:rPr lang="nl-NL" dirty="0" smtClean="0"/>
              <a:t> health care?</a:t>
            </a:r>
            <a:endParaRPr lang="nl-NL" baseline="0" dirty="0" smtClean="0"/>
          </a:p>
          <a:p>
            <a:r>
              <a:rPr lang="nl-NL" dirty="0" smtClean="0"/>
              <a:t>Queue: </a:t>
            </a:r>
            <a:r>
              <a:rPr lang="nl-NL" dirty="0" err="1" smtClean="0"/>
              <a:t>waiting</a:t>
            </a:r>
            <a:r>
              <a:rPr lang="nl-NL" dirty="0" smtClean="0"/>
              <a:t> on </a:t>
            </a:r>
            <a:r>
              <a:rPr lang="nl-NL" dirty="0" err="1" smtClean="0"/>
              <a:t>your</a:t>
            </a:r>
            <a:r>
              <a:rPr lang="nl-NL" dirty="0" smtClean="0"/>
              <a:t> turn in a queue: </a:t>
            </a:r>
            <a:r>
              <a:rPr lang="nl-NL" dirty="0" err="1" smtClean="0"/>
              <a:t>blood</a:t>
            </a:r>
            <a:r>
              <a:rPr lang="nl-NL" baseline="0" dirty="0" smtClean="0"/>
              <a:t> sampling</a:t>
            </a:r>
            <a:r>
              <a:rPr lang="nl-NL" dirty="0" smtClean="0"/>
              <a:t>, X-Ray</a:t>
            </a:r>
          </a:p>
          <a:p>
            <a:r>
              <a:rPr lang="nl-NL" dirty="0" smtClean="0"/>
              <a:t>Platform: </a:t>
            </a:r>
            <a:r>
              <a:rPr lang="nl-NL" dirty="0" err="1" smtClean="0"/>
              <a:t>specific</a:t>
            </a:r>
            <a:r>
              <a:rPr lang="nl-NL" dirty="0" smtClean="0"/>
              <a:t> </a:t>
            </a:r>
            <a:r>
              <a:rPr lang="nl-NL" dirty="0" err="1" smtClean="0"/>
              <a:t>clinics</a:t>
            </a:r>
            <a:r>
              <a:rPr lang="nl-NL" dirty="0" smtClean="0"/>
              <a:t> on </a:t>
            </a:r>
            <a:r>
              <a:rPr lang="nl-NL" dirty="0" err="1" smtClean="0"/>
              <a:t>specific</a:t>
            </a:r>
            <a:r>
              <a:rPr lang="nl-NL" dirty="0" smtClean="0"/>
              <a:t> </a:t>
            </a:r>
            <a:r>
              <a:rPr lang="nl-NL" dirty="0" err="1" smtClean="0"/>
              <a:t>days</a:t>
            </a:r>
            <a:endParaRPr lang="nl-NL" dirty="0" smtClean="0"/>
          </a:p>
          <a:p>
            <a:r>
              <a:rPr lang="nl-NL" dirty="0" smtClean="0"/>
              <a:t>Batch: </a:t>
            </a:r>
            <a:r>
              <a:rPr lang="nl-NL" dirty="0" err="1" smtClean="0"/>
              <a:t>session</a:t>
            </a:r>
            <a:r>
              <a:rPr lang="nl-NL" dirty="0" smtClean="0"/>
              <a:t> is </a:t>
            </a:r>
            <a:r>
              <a:rPr lang="nl-NL" dirty="0" err="1" smtClean="0"/>
              <a:t>scheduled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at </a:t>
            </a:r>
            <a:r>
              <a:rPr lang="nl-NL" dirty="0" err="1" smtClean="0"/>
              <a:t>least</a:t>
            </a:r>
            <a:r>
              <a:rPr lang="nl-NL" dirty="0" smtClean="0"/>
              <a:t> 6 </a:t>
            </a:r>
            <a:r>
              <a:rPr lang="nl-NL" dirty="0" err="1" smtClean="0"/>
              <a:t>knee-surgery</a:t>
            </a:r>
            <a:r>
              <a:rPr lang="nl-NL" dirty="0" smtClean="0"/>
              <a:t> </a:t>
            </a:r>
            <a:r>
              <a:rPr lang="nl-NL" dirty="0" err="1" smtClean="0"/>
              <a:t>patients</a:t>
            </a:r>
            <a:r>
              <a:rPr lang="nl-NL" dirty="0" smtClean="0"/>
              <a:t> are </a:t>
            </a:r>
            <a:r>
              <a:rPr lang="nl-NL" dirty="0" err="1" smtClean="0"/>
              <a:t>waiting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waiting</a:t>
            </a:r>
            <a:r>
              <a:rPr lang="nl-NL" dirty="0" smtClean="0"/>
              <a:t> list</a:t>
            </a:r>
            <a:r>
              <a:rPr lang="nl-NL" baseline="0" dirty="0" smtClean="0"/>
              <a:t>. </a:t>
            </a:r>
          </a:p>
          <a:p>
            <a:r>
              <a:rPr lang="nl-NL" baseline="0" dirty="0" smtClean="0"/>
              <a:t>Different </a:t>
            </a:r>
            <a:r>
              <a:rPr lang="nl-NL" baseline="0" dirty="0" err="1" smtClean="0"/>
              <a:t>waiting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times</a:t>
            </a:r>
            <a:r>
              <a:rPr lang="nl-NL" baseline="0" dirty="0" smtClean="0"/>
              <a:t> have different </a:t>
            </a:r>
            <a:r>
              <a:rPr lang="nl-NL" baseline="0" dirty="0" err="1" smtClean="0"/>
              <a:t>solutions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18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42950"/>
            <a:ext cx="6586537" cy="3705225"/>
          </a:xfrm>
          <a:ln/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2" tIns="46017" rIns="92032" bIns="46017"/>
          <a:lstStyle/>
          <a:p>
            <a:endParaRPr lang="en-GB" altLang="en-US" smtClean="0"/>
          </a:p>
        </p:txBody>
      </p:sp>
      <p:sp>
        <p:nvSpPr>
          <p:cNvPr id="26628" name="Tijdelijke aanduiding voor dianummer 3"/>
          <p:cNvSpPr txBox="1">
            <a:spLocks noGrp="1"/>
          </p:cNvSpPr>
          <p:nvPr/>
        </p:nvSpPr>
        <p:spPr bwMode="auto">
          <a:xfrm>
            <a:off x="3824521" y="9391039"/>
            <a:ext cx="2923891" cy="49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2" tIns="46017" rIns="92032" bIns="46017" anchor="b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C2A53A-46EC-4BC0-8D79-AA6D503D1549}" type="slidenum">
              <a:rPr lang="nl-NL" altLang="en-US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nl-NL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1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39A3027-A14D-4183-92D0-88ED127BAE40}" type="slidenum">
              <a:rPr lang="nl-NL" altLang="nl-NL" smtClean="0">
                <a:latin typeface="Times" pitchFamily="18" charset="0"/>
              </a:rPr>
              <a:pPr>
                <a:spcBef>
                  <a:spcPct val="0"/>
                </a:spcBef>
              </a:pPr>
              <a:t>4</a:t>
            </a:fld>
            <a:endParaRPr lang="nl-NL" altLang="nl-NL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23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42950"/>
            <a:ext cx="6586537" cy="3705225"/>
          </a:xfrm>
          <a:ln/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2" tIns="46017" rIns="92032" bIns="46017"/>
          <a:lstStyle/>
          <a:p>
            <a:endParaRPr lang="en-GB" altLang="en-US" smtClean="0"/>
          </a:p>
        </p:txBody>
      </p:sp>
      <p:sp>
        <p:nvSpPr>
          <p:cNvPr id="28676" name="Tijdelijke aanduiding voor dianummer 3"/>
          <p:cNvSpPr txBox="1">
            <a:spLocks noGrp="1"/>
          </p:cNvSpPr>
          <p:nvPr/>
        </p:nvSpPr>
        <p:spPr bwMode="auto">
          <a:xfrm>
            <a:off x="3824521" y="9391039"/>
            <a:ext cx="2923891" cy="49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2" tIns="46017" rIns="92032" bIns="46017" anchor="b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32F636-CE4D-4FEB-B94F-1BEEEB57AE3C}" type="slidenum">
              <a:rPr lang="nl-NL" altLang="en-US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nl-NL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649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42950"/>
            <a:ext cx="6586537" cy="3705225"/>
          </a:xfrm>
          <a:ln/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3897" y="4694730"/>
            <a:ext cx="5402194" cy="44499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4" tIns="46022" rIns="92044" bIns="46022"/>
          <a:lstStyle/>
          <a:p>
            <a:endParaRPr lang="en-GB" altLang="en-US" smtClean="0"/>
          </a:p>
        </p:txBody>
      </p:sp>
      <p:sp>
        <p:nvSpPr>
          <p:cNvPr id="30724" name="Tijdelijke aanduiding voor dianummer 3"/>
          <p:cNvSpPr txBox="1">
            <a:spLocks noGrp="1"/>
          </p:cNvSpPr>
          <p:nvPr/>
        </p:nvSpPr>
        <p:spPr bwMode="auto">
          <a:xfrm>
            <a:off x="3824521" y="9391039"/>
            <a:ext cx="2923891" cy="49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4" tIns="46022" rIns="92044" bIns="46022" anchor="b"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7D1771-5100-4041-9F8C-9D1DF93C7681}" type="slidenum">
              <a:rPr lang="nl-NL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nl-NL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04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39A3027-A14D-4183-92D0-88ED127BAE40}" type="slidenum">
              <a:rPr lang="nl-NL" altLang="nl-NL" smtClean="0">
                <a:latin typeface="Times" pitchFamily="18" charset="0"/>
              </a:rPr>
              <a:pPr>
                <a:spcBef>
                  <a:spcPct val="0"/>
                </a:spcBef>
              </a:pPr>
              <a:t>35</a:t>
            </a:fld>
            <a:endParaRPr lang="nl-NL" altLang="nl-NL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471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92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39A3027-A14D-4183-92D0-88ED127BAE40}" type="slidenum">
              <a:rPr lang="nl-NL" altLang="nl-NL" smtClean="0">
                <a:latin typeface="Times" pitchFamily="18" charset="0"/>
              </a:rPr>
              <a:pPr>
                <a:spcBef>
                  <a:spcPct val="0"/>
                </a:spcBef>
              </a:pPr>
              <a:t>39</a:t>
            </a:fld>
            <a:endParaRPr lang="nl-NL" altLang="nl-NL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9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560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27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39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64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49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endParaRPr lang="nl-NL" alt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4F26630-2FCB-4F4A-93D9-0611674E5D5B}" type="slidenum">
              <a:rPr lang="nl-NL" altLang="nl-NL" smtClean="0">
                <a:latin typeface="Times" pitchFamily="18" charset="0"/>
              </a:rPr>
              <a:pPr>
                <a:spcBef>
                  <a:spcPct val="0"/>
                </a:spcBef>
              </a:pPr>
              <a:t>10</a:t>
            </a:fld>
            <a:endParaRPr lang="nl-NL" altLang="nl-NL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7" y="1260000"/>
            <a:ext cx="6300000" cy="1224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7" y="2484000"/>
            <a:ext cx="6300000" cy="81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Museo Sans 100"/>
                <a:cs typeface="Museo Sans 10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6-5-2019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792002"/>
            <a:ext cx="8172000" cy="3418613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noProof="0" dirty="0" smtClean="0"/>
              <a:t>Click on the icon to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96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6-5-2019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7" y="1260000"/>
            <a:ext cx="6300000" cy="1224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7" y="2484000"/>
            <a:ext cx="6300000" cy="81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Insert a picture and move it backwards </a:t>
            </a:r>
            <a:br>
              <a:rPr lang="en-GB" noProof="0" dirty="0" smtClean="0"/>
            </a:br>
            <a:r>
              <a:rPr lang="en-GB" noProof="0" dirty="0" smtClean="0"/>
              <a:t>with right mouse button &gt; send to back</a:t>
            </a:r>
            <a:endParaRPr lang="en-GB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93200" y="972000"/>
            <a:ext cx="4014000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2" y="971999"/>
            <a:ext cx="4015325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6-5-2019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1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tot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972000"/>
            <a:ext cx="40140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tot edit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296000"/>
            <a:ext cx="40140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6-5-2019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7" y="396000"/>
            <a:ext cx="3999599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1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6-5-2019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381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noProof="0" dirty="0" smtClean="0"/>
              <a:t>Click on the icon to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7" y="396000"/>
            <a:ext cx="3999599" cy="57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1524" y="972000"/>
            <a:ext cx="39996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6-5-2019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noProof="0" dirty="0" smtClean="0"/>
              <a:t>Click on the icon to 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237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noProof="0" dirty="0" smtClean="0"/>
              <a:t>Click on the icon to 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6-5-2019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EU_Logo_Groen_300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08000" y="4298402"/>
            <a:ext cx="1432608" cy="57609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524" y="971551"/>
            <a:ext cx="8172000" cy="33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200" y="4663180"/>
            <a:ext cx="756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nl-NL" smtClean="0"/>
              <a:pPr/>
              <a:t>6-5-2019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73200" y="4663180"/>
            <a:ext cx="510292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525" y="4663180"/>
            <a:ext cx="324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52" r:id="rId5"/>
    <p:sldLayoutId id="2147483653" r:id="rId6"/>
    <p:sldLayoutId id="2147483660" r:id="rId7"/>
    <p:sldLayoutId id="2147483661" r:id="rId8"/>
    <p:sldLayoutId id="2147483654" r:id="rId9"/>
    <p:sldLayoutId id="2147483655" r:id="rId10"/>
    <p:sldLayoutId id="2147483657" r:id="rId11"/>
  </p:sldLayoutIdLst>
  <p:txStyles>
    <p:titleStyle>
      <a:lvl1pPr algn="l" defTabSz="457189" rtl="0" eaLnBrk="1" latinLnBrk="0" hangingPunct="1">
        <a:lnSpc>
          <a:spcPts val="32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15995" indent="-215995" algn="l" defTabSz="457189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1pPr>
      <a:lvl2pPr marL="431989" indent="-215995" algn="l" defTabSz="457189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647984" indent="-215995" algn="l" defTabSz="457189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3pPr>
      <a:lvl4pPr marL="863978" indent="-215995" algn="l" defTabSz="457189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079973" indent="-215995" algn="l" defTabSz="457189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21526"/>
            <a:ext cx="9144000" cy="189648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nl-NL" sz="4000" b="0" dirty="0" smtClean="0"/>
              <a:t>Health Service </a:t>
            </a:r>
            <a:br>
              <a:rPr lang="en-US" altLang="nl-NL" sz="4000" b="0" dirty="0" smtClean="0"/>
            </a:br>
            <a:r>
              <a:rPr lang="en-US" altLang="nl-NL" sz="4000" b="0" dirty="0" smtClean="0"/>
              <a:t>Operations Management </a:t>
            </a:r>
            <a:br>
              <a:rPr lang="en-US" altLang="nl-NL" sz="4000" b="0" dirty="0" smtClean="0"/>
            </a:br>
            <a:r>
              <a:rPr lang="en-US" altLang="nl-NL" sz="4000" b="0" dirty="0" smtClean="0"/>
              <a:t>of </a:t>
            </a:r>
            <a:br>
              <a:rPr lang="en-US" altLang="nl-NL" sz="4000" b="0" dirty="0" smtClean="0"/>
            </a:br>
            <a:r>
              <a:rPr lang="en-US" altLang="nl-NL" sz="4000" b="0" dirty="0" smtClean="0"/>
              <a:t>Pathways</a:t>
            </a:r>
            <a:endParaRPr lang="nl-NL" altLang="nl-NL" sz="4000" b="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1527" y="3203267"/>
            <a:ext cx="4455769" cy="11155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500"/>
              </a:lnSpc>
              <a:spcBef>
                <a:spcPts val="0"/>
              </a:spcBef>
              <a:buSzPct val="130000"/>
              <a:buFont typeface="Arial"/>
              <a:buNone/>
              <a:defRPr sz="2000" b="0" i="0" kern="1200" baseline="0">
                <a:solidFill>
                  <a:srgbClr val="FFFFFF"/>
                </a:solidFill>
                <a:latin typeface="Museo Sans 100"/>
                <a:ea typeface="+mn-ea"/>
                <a:cs typeface="Museo Sans 100"/>
              </a:defRPr>
            </a:lvl1pPr>
            <a:lvl2pPr marL="457200" indent="0" algn="ctr" defTabSz="457200" rtl="0" eaLnBrk="1" latinLnBrk="0" hangingPunct="1">
              <a:lnSpc>
                <a:spcPts val="2500"/>
              </a:lnSpc>
              <a:spcBef>
                <a:spcPts val="0"/>
              </a:spcBef>
              <a:buSzPct val="130000"/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Museo Sans 500"/>
              </a:defRPr>
            </a:lvl2pPr>
            <a:lvl3pPr marL="914400" indent="0" algn="ctr" defTabSz="457200" rtl="0" eaLnBrk="1" latinLnBrk="0" hangingPunct="1">
              <a:lnSpc>
                <a:spcPts val="2500"/>
              </a:lnSpc>
              <a:spcBef>
                <a:spcPts val="0"/>
              </a:spcBef>
              <a:buSzPct val="130000"/>
              <a:buFont typeface="Arial"/>
              <a:buNone/>
              <a:defRPr sz="2000" b="0" i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Museo Sans 500"/>
              </a:defRPr>
            </a:lvl3pPr>
            <a:lvl4pPr marL="1371600" indent="0" algn="ctr" defTabSz="457200" rtl="0" eaLnBrk="1" latinLnBrk="0" hangingPunct="1">
              <a:lnSpc>
                <a:spcPts val="2500"/>
              </a:lnSpc>
              <a:spcBef>
                <a:spcPts val="0"/>
              </a:spcBef>
              <a:buSzPct val="130000"/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Museo Sans 500"/>
              </a:defRPr>
            </a:lvl4pPr>
            <a:lvl5pPr marL="1828800" indent="0" algn="ctr" defTabSz="457200" rtl="0" eaLnBrk="1" latinLnBrk="0" hangingPunct="1">
              <a:lnSpc>
                <a:spcPts val="2500"/>
              </a:lnSpc>
              <a:spcBef>
                <a:spcPts val="0"/>
              </a:spcBef>
              <a:buSzPct val="130000"/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Museo Sans 50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altLang="nl-NL" dirty="0"/>
          </a:p>
          <a:p>
            <a:r>
              <a:rPr lang="nl-NL" altLang="nl-NL" dirty="0" smtClean="0"/>
              <a:t>Prof.dr.ir. Jan Vissers</a:t>
            </a:r>
          </a:p>
          <a:p>
            <a:endParaRPr lang="nl-NL" altLang="en-US" dirty="0"/>
          </a:p>
          <a:p>
            <a:r>
              <a:rPr lang="nl-NL" altLang="en-US" dirty="0" smtClean="0"/>
              <a:t>Dr</a:t>
            </a:r>
            <a:r>
              <a:rPr lang="nl-NL" altLang="en-US" dirty="0"/>
              <a:t>. ir. </a:t>
            </a:r>
            <a:r>
              <a:rPr lang="nl-NL" altLang="en-US" dirty="0" err="1"/>
              <a:t>drs</a:t>
            </a:r>
            <a:r>
              <a:rPr lang="nl-NL" altLang="en-US" dirty="0"/>
              <a:t> Sylvia </a:t>
            </a:r>
            <a:r>
              <a:rPr lang="nl-NL" altLang="en-US" dirty="0" err="1"/>
              <a:t>Elkhuizen</a:t>
            </a:r>
            <a:endParaRPr lang="nl-NL" altLang="en-US" dirty="0"/>
          </a:p>
          <a:p>
            <a:endParaRPr lang="nl-NL" altLang="nl-NL" dirty="0" smtClean="0"/>
          </a:p>
          <a:p>
            <a:endParaRPr lang="nl-NL" altLang="nl-NL" dirty="0" smtClean="0"/>
          </a:p>
          <a:p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3228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/>
              <a:t>Patient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Process</a:t>
            </a:r>
            <a:r>
              <a:rPr lang="nl-NL" altLang="nl-NL" dirty="0" smtClean="0"/>
              <a:t> - </a:t>
            </a:r>
            <a:r>
              <a:rPr lang="nl-NL" altLang="nl-NL" dirty="0" err="1" smtClean="0"/>
              <a:t>definition</a:t>
            </a:r>
            <a:endParaRPr lang="nl-NL" altLang="nl-NL" dirty="0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5" y="2299714"/>
            <a:ext cx="7974766" cy="119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0844" y="1386612"/>
            <a:ext cx="7015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nl-NL" sz="2400" i="1" dirty="0"/>
              <a:t>series of operations that need to be performed to produce a particular </a:t>
            </a:r>
            <a:r>
              <a:rPr lang="en-US" altLang="nl-NL" sz="2400" i="1" dirty="0" smtClean="0"/>
              <a:t>health service</a:t>
            </a:r>
            <a:endParaRPr lang="en-US" alt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27243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/>
              <a:t>Processes</a:t>
            </a:r>
            <a:r>
              <a:rPr lang="nl-NL" altLang="nl-NL" dirty="0" smtClean="0"/>
              <a:t> &amp; </a:t>
            </a:r>
            <a:r>
              <a:rPr lang="nl-NL" altLang="nl-NL" dirty="0" err="1" smtClean="0"/>
              <a:t>Chains</a:t>
            </a:r>
            <a:endParaRPr lang="nl-NL" altLang="nl-NL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91525" y="3832167"/>
            <a:ext cx="7729761" cy="76306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nl-NL" sz="2000" i="1" dirty="0" smtClean="0">
                <a:cs typeface="Arial" panose="020B0604020202020204" pitchFamily="34" charset="0"/>
              </a:rPr>
              <a:t>Chain: 	series of operations crossing the boundaries of providers</a:t>
            </a:r>
            <a:endParaRPr lang="en-US" altLang="nl-NL" sz="2000" dirty="0" smtClean="0">
              <a:cs typeface="Arial" panose="020B0604020202020204" pitchFamily="34" charset="0"/>
            </a:endParaRPr>
          </a:p>
          <a:p>
            <a:endParaRPr lang="en-GB" sz="2000" dirty="0"/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nl-NL" sz="20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nl-NL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nl-NL" sz="20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nl-NL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nl-NL" sz="20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nl-NL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nl-NL" sz="20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nl-NL" sz="2000" i="1" dirty="0" smtClean="0">
                <a:cs typeface="Arial" panose="020B0604020202020204" pitchFamily="34" charset="0"/>
              </a:rPr>
              <a:t>However, a complex process in a hospital involving many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nl-NL" sz="2000" i="1" dirty="0" smtClean="0">
                <a:cs typeface="Arial" panose="020B0604020202020204" pitchFamily="34" charset="0"/>
              </a:rPr>
              <a:t>units might also be considered as an internal chain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nl-NL" sz="2000" dirty="0" smtClean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2" y="1289992"/>
            <a:ext cx="7366350" cy="19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48" y="367633"/>
            <a:ext cx="8172000" cy="576000"/>
          </a:xfrm>
        </p:spPr>
        <p:txBody>
          <a:bodyPr/>
          <a:lstStyle/>
          <a:p>
            <a:pPr eaLnBrk="1" hangingPunct="1"/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OM of processes and chains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1540" y="925890"/>
            <a:ext cx="8773064" cy="112541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nl-NL" sz="2000" dirty="0" smtClean="0">
              <a:cs typeface="Arial" panose="020B0604020202020204" pitchFamily="34" charset="0"/>
            </a:endParaRPr>
          </a:p>
          <a:p>
            <a:endParaRPr lang="en-GB" sz="2000" dirty="0"/>
          </a:p>
          <a:p>
            <a:pPr marL="0" indent="0">
              <a:buNone/>
            </a:pPr>
            <a:r>
              <a:rPr lang="en-US" sz="2000" i="1" dirty="0" smtClean="0"/>
              <a:t>management </a:t>
            </a:r>
            <a:r>
              <a:rPr lang="en-US" sz="2000" i="1" dirty="0"/>
              <a:t>of </a:t>
            </a:r>
            <a:r>
              <a:rPr lang="en-US" sz="2000" i="1" dirty="0" smtClean="0"/>
              <a:t>patient </a:t>
            </a:r>
            <a:r>
              <a:rPr lang="en-US" sz="2000" i="1" dirty="0"/>
              <a:t>processes (and chains), as well as the required resources and corresponding patient flows, </a:t>
            </a:r>
            <a:r>
              <a:rPr lang="en-US" sz="2000" i="1" dirty="0">
                <a:solidFill>
                  <a:srgbClr val="7030A0"/>
                </a:solidFill>
              </a:rPr>
              <a:t>in and between organizations </a:t>
            </a:r>
            <a:endParaRPr lang="en-US" altLang="nl-NL" sz="2000" i="1" dirty="0" smtClean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691" y="2774030"/>
            <a:ext cx="785243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nl-NL" sz="1350" dirty="0" err="1"/>
              <a:t>patient</a:t>
            </a:r>
            <a:endParaRPr lang="en-GB" sz="1350" dirty="0"/>
          </a:p>
        </p:txBody>
      </p:sp>
      <p:cxnSp>
        <p:nvCxnSpPr>
          <p:cNvPr id="4" name="Elbow Connector 3"/>
          <p:cNvCxnSpPr>
            <a:stCxn id="2" idx="3"/>
            <a:endCxn id="5" idx="1"/>
          </p:cNvCxnSpPr>
          <p:nvPr/>
        </p:nvCxnSpPr>
        <p:spPr>
          <a:xfrm>
            <a:off x="931934" y="2924071"/>
            <a:ext cx="343481" cy="14999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75415" y="2774030"/>
            <a:ext cx="1305658" cy="600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General Practitioner</a:t>
            </a:r>
            <a:endParaRPr lang="en-GB" sz="1350" dirty="0"/>
          </a:p>
        </p:txBody>
      </p:sp>
      <p:sp>
        <p:nvSpPr>
          <p:cNvPr id="9" name="Rectangle 8"/>
          <p:cNvSpPr/>
          <p:nvPr/>
        </p:nvSpPr>
        <p:spPr>
          <a:xfrm>
            <a:off x="2171119" y="3549001"/>
            <a:ext cx="1305658" cy="600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 err="1"/>
              <a:t>Ambulatory</a:t>
            </a:r>
            <a:r>
              <a:rPr lang="nl-NL" sz="1350" dirty="0"/>
              <a:t> care</a:t>
            </a:r>
            <a:endParaRPr lang="en-GB" sz="1350" dirty="0"/>
          </a:p>
        </p:txBody>
      </p:sp>
      <p:sp>
        <p:nvSpPr>
          <p:cNvPr id="10" name="Rectangle 9"/>
          <p:cNvSpPr/>
          <p:nvPr/>
        </p:nvSpPr>
        <p:spPr>
          <a:xfrm>
            <a:off x="3884268" y="3549001"/>
            <a:ext cx="1305658" cy="600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 err="1"/>
              <a:t>Hospital</a:t>
            </a:r>
            <a:r>
              <a:rPr lang="nl-NL" sz="1350" dirty="0"/>
              <a:t> </a:t>
            </a:r>
            <a:r>
              <a:rPr lang="nl-NL" sz="1350" dirty="0" err="1"/>
              <a:t>ward</a:t>
            </a:r>
            <a:endParaRPr lang="en-GB" sz="1350" dirty="0"/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1538603" y="3374106"/>
            <a:ext cx="653929" cy="606689"/>
          </a:xfrm>
          <a:prstGeom prst="bentArrow">
            <a:avLst>
              <a:gd name="adj1" fmla="val 25000"/>
              <a:gd name="adj2" fmla="val 2337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0800000" flipH="1">
            <a:off x="4426746" y="4149075"/>
            <a:ext cx="796212" cy="637081"/>
          </a:xfrm>
          <a:prstGeom prst="bentArrow">
            <a:avLst>
              <a:gd name="adj1" fmla="val 25000"/>
              <a:gd name="adj2" fmla="val 2337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476776" y="3714215"/>
            <a:ext cx="468191" cy="3000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5222958" y="4263376"/>
            <a:ext cx="1305658" cy="600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Home care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9866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Care </a:t>
            </a:r>
            <a:r>
              <a:rPr lang="nl-NL" dirty="0" err="1" smtClean="0"/>
              <a:t>process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processes</a:t>
            </a:r>
            <a:endParaRPr lang="nl-NL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88" y="1059182"/>
            <a:ext cx="5520574" cy="383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0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804" y="396000"/>
            <a:ext cx="8975497" cy="57600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err="1" smtClean="0">
                <a:latin typeface="+mn-lt"/>
              </a:rPr>
              <a:t>Characteristics</a:t>
            </a:r>
            <a:r>
              <a:rPr lang="nl-NL" dirty="0" smtClean="0"/>
              <a:t> care </a:t>
            </a:r>
            <a:r>
              <a:rPr lang="nl-NL" dirty="0" err="1" smtClean="0"/>
              <a:t>process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OM </a:t>
            </a:r>
            <a:r>
              <a:rPr lang="nl-NL" dirty="0" err="1" smtClean="0"/>
              <a:t>perspective</a:t>
            </a:r>
            <a:r>
              <a:rPr lang="nl-NL" dirty="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1525" y="1040132"/>
            <a:ext cx="7829515" cy="377894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nl-NL" altLang="nl-NL" sz="2000" dirty="0" err="1" smtClean="0"/>
              <a:t>Scheduled</a:t>
            </a:r>
            <a:r>
              <a:rPr lang="nl-NL" altLang="nl-NL" sz="2000" dirty="0" smtClean="0"/>
              <a:t> (</a:t>
            </a:r>
            <a:r>
              <a:rPr lang="nl-NL" altLang="nl-NL" sz="2000" dirty="0" err="1" smtClean="0"/>
              <a:t>elective</a:t>
            </a:r>
            <a:r>
              <a:rPr lang="nl-NL" altLang="nl-NL" sz="2000" dirty="0" smtClean="0"/>
              <a:t>) </a:t>
            </a:r>
            <a:r>
              <a:rPr lang="nl-NL" altLang="nl-NL" sz="2000" dirty="0"/>
              <a:t>or </a:t>
            </a:r>
            <a:r>
              <a:rPr lang="nl-NL" altLang="nl-NL" sz="2000" dirty="0" smtClean="0"/>
              <a:t>non-</a:t>
            </a:r>
            <a:r>
              <a:rPr lang="nl-NL" altLang="nl-NL" sz="2000" dirty="0" err="1" smtClean="0"/>
              <a:t>scheduled</a:t>
            </a:r>
            <a:r>
              <a:rPr lang="nl-NL" altLang="nl-NL" sz="2000" dirty="0" smtClean="0"/>
              <a:t> (</a:t>
            </a:r>
            <a:r>
              <a:rPr lang="nl-NL" altLang="nl-NL" sz="2000" dirty="0" err="1" smtClean="0"/>
              <a:t>emergency</a:t>
            </a:r>
            <a:r>
              <a:rPr lang="nl-NL" altLang="nl-NL" sz="2000" dirty="0" smtClean="0"/>
              <a:t>)</a:t>
            </a:r>
            <a:endParaRPr lang="nl-NL" altLang="nl-NL" sz="2000" dirty="0"/>
          </a:p>
          <a:p>
            <a:pPr eaLnBrk="1" hangingPunct="1">
              <a:lnSpc>
                <a:spcPct val="120000"/>
              </a:lnSpc>
            </a:pPr>
            <a:r>
              <a:rPr lang="nl-NL" altLang="nl-NL" sz="2000" dirty="0" smtClean="0"/>
              <a:t>Short term, </a:t>
            </a:r>
            <a:r>
              <a:rPr lang="nl-NL" altLang="nl-NL" sz="2000" dirty="0"/>
              <a:t>long </a:t>
            </a:r>
            <a:r>
              <a:rPr lang="nl-NL" altLang="nl-NL" sz="2000" dirty="0" smtClean="0"/>
              <a:t>term or </a:t>
            </a:r>
            <a:r>
              <a:rPr lang="nl-NL" altLang="nl-NL" sz="2000" dirty="0" err="1" smtClean="0"/>
              <a:t>chronic</a:t>
            </a:r>
            <a:r>
              <a:rPr lang="nl-NL" altLang="nl-NL" sz="2000" dirty="0" smtClean="0"/>
              <a:t> care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000" dirty="0" err="1" smtClean="0"/>
              <a:t>Predictability</a:t>
            </a:r>
            <a:r>
              <a:rPr lang="nl-NL" altLang="nl-NL" sz="2000" dirty="0" smtClean="0"/>
              <a:t> – </a:t>
            </a:r>
            <a:r>
              <a:rPr lang="nl-NL" altLang="nl-NL" sz="2000" dirty="0" err="1" smtClean="0"/>
              <a:t>deterministic</a:t>
            </a:r>
            <a:r>
              <a:rPr lang="nl-NL" altLang="nl-NL" sz="2000" dirty="0" smtClean="0"/>
              <a:t> or </a:t>
            </a:r>
            <a:r>
              <a:rPr lang="nl-NL" altLang="nl-NL" sz="2000" dirty="0" err="1" smtClean="0"/>
              <a:t>stochastic</a:t>
            </a:r>
            <a:endParaRPr lang="nl-NL" altLang="nl-NL" sz="2000" dirty="0"/>
          </a:p>
          <a:p>
            <a:pPr lvl="1" eaLnBrk="1" hangingPunct="1">
              <a:lnSpc>
                <a:spcPct val="120000"/>
              </a:lnSpc>
            </a:pPr>
            <a:r>
              <a:rPr lang="nl-NL" altLang="nl-NL" sz="1600" dirty="0" err="1" smtClean="0"/>
              <a:t>Number</a:t>
            </a:r>
            <a:r>
              <a:rPr lang="nl-NL" altLang="nl-NL" sz="1600" dirty="0" smtClean="0"/>
              <a:t> of steps</a:t>
            </a:r>
            <a:endParaRPr lang="nl-NL" altLang="nl-NL" sz="1600" dirty="0"/>
          </a:p>
          <a:p>
            <a:pPr lvl="1" eaLnBrk="1" hangingPunct="1">
              <a:lnSpc>
                <a:spcPct val="120000"/>
              </a:lnSpc>
            </a:pPr>
            <a:r>
              <a:rPr lang="nl-NL" altLang="nl-NL" sz="1600" dirty="0" err="1" smtClean="0"/>
              <a:t>Duration</a:t>
            </a:r>
            <a:r>
              <a:rPr lang="nl-NL" altLang="nl-NL" sz="1600" dirty="0" smtClean="0"/>
              <a:t> of operations</a:t>
            </a:r>
            <a:endParaRPr lang="nl-NL" altLang="nl-NL" sz="1600" dirty="0"/>
          </a:p>
          <a:p>
            <a:pPr lvl="1" eaLnBrk="1" hangingPunct="1">
              <a:lnSpc>
                <a:spcPct val="120000"/>
              </a:lnSpc>
            </a:pPr>
            <a:r>
              <a:rPr lang="nl-NL" altLang="nl-NL" sz="1600" dirty="0" err="1" smtClean="0"/>
              <a:t>Sequence</a:t>
            </a:r>
            <a:r>
              <a:rPr lang="nl-NL" altLang="nl-NL" sz="1600" dirty="0" smtClean="0"/>
              <a:t> &amp; routing</a:t>
            </a:r>
            <a:endParaRPr lang="nl-NL" altLang="nl-NL" sz="1600" dirty="0"/>
          </a:p>
          <a:p>
            <a:pPr eaLnBrk="1" hangingPunct="1">
              <a:lnSpc>
                <a:spcPct val="120000"/>
              </a:lnSpc>
            </a:pPr>
            <a:r>
              <a:rPr lang="nl-NL" altLang="nl-NL" sz="2000" dirty="0" err="1" smtClean="0"/>
              <a:t>Complexity</a:t>
            </a:r>
            <a:endParaRPr lang="nl-NL" altLang="nl-NL" sz="2000" dirty="0"/>
          </a:p>
          <a:p>
            <a:pPr lvl="1" eaLnBrk="1" hangingPunct="1">
              <a:lnSpc>
                <a:spcPct val="120000"/>
              </a:lnSpc>
            </a:pPr>
            <a:r>
              <a:rPr lang="nl-NL" altLang="nl-NL" sz="1600" dirty="0" err="1" smtClean="0"/>
              <a:t>Variety</a:t>
            </a:r>
            <a:r>
              <a:rPr lang="nl-NL" altLang="nl-NL" sz="1600" dirty="0" smtClean="0"/>
              <a:t> in operations</a:t>
            </a:r>
            <a:endParaRPr lang="nl-NL" altLang="nl-NL" sz="1600" dirty="0"/>
          </a:p>
          <a:p>
            <a:pPr lvl="1">
              <a:lnSpc>
                <a:spcPct val="120000"/>
              </a:lnSpc>
            </a:pPr>
            <a:r>
              <a:rPr lang="nl-NL" altLang="nl-NL" sz="1600" dirty="0" err="1"/>
              <a:t>Linear</a:t>
            </a:r>
            <a:r>
              <a:rPr lang="nl-NL" altLang="nl-NL" sz="1600" dirty="0"/>
              <a:t> or Cyclic</a:t>
            </a:r>
          </a:p>
          <a:p>
            <a:pPr lvl="1" eaLnBrk="1" hangingPunct="1">
              <a:lnSpc>
                <a:spcPct val="120000"/>
              </a:lnSpc>
            </a:pPr>
            <a:r>
              <a:rPr lang="nl-NL" altLang="nl-NL" sz="1600" dirty="0" err="1" smtClean="0"/>
              <a:t>Variety</a:t>
            </a:r>
            <a:r>
              <a:rPr lang="nl-NL" altLang="nl-NL" sz="1600" dirty="0" smtClean="0"/>
              <a:t> in </a:t>
            </a:r>
            <a:r>
              <a:rPr lang="nl-NL" altLang="nl-NL" sz="1600" dirty="0" err="1" smtClean="0"/>
              <a:t>specialties</a:t>
            </a:r>
            <a:r>
              <a:rPr lang="nl-NL" altLang="nl-NL" sz="1600" dirty="0" smtClean="0"/>
              <a:t>/</a:t>
            </a:r>
            <a:r>
              <a:rPr lang="nl-NL" altLang="nl-NL" sz="1600" dirty="0" err="1" smtClean="0"/>
              <a:t>departments</a:t>
            </a:r>
            <a:r>
              <a:rPr lang="nl-NL" altLang="nl-NL" sz="1600" dirty="0" smtClean="0"/>
              <a:t>/</a:t>
            </a:r>
            <a:r>
              <a:rPr lang="nl-NL" altLang="nl-NL" sz="1600" dirty="0" err="1" smtClean="0"/>
              <a:t>organisations</a:t>
            </a:r>
            <a:r>
              <a:rPr lang="nl-NL" altLang="nl-NL" sz="1600" dirty="0" smtClean="0"/>
              <a:t> </a:t>
            </a:r>
            <a:r>
              <a:rPr lang="nl-NL" altLang="nl-NL" sz="1600" dirty="0" err="1" smtClean="0"/>
              <a:t>involved</a:t>
            </a:r>
            <a:endParaRPr lang="nl-NL" altLang="nl-NL" sz="1600" dirty="0"/>
          </a:p>
        </p:txBody>
      </p:sp>
    </p:spTree>
    <p:extLst>
      <p:ext uri="{BB962C8B-B14F-4D97-AF65-F5344CB8AC3E}">
        <p14:creationId xmlns:p14="http://schemas.microsoft.com/office/powerpoint/2010/main" val="14459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nl-NL" dirty="0" smtClean="0">
                <a:latin typeface="+mn-lt"/>
                <a:cs typeface="Arial" panose="020B0604020202020204" pitchFamily="34" charset="0"/>
              </a:rPr>
              <a:t>Process: phases and decoupling points</a:t>
            </a:r>
            <a:endParaRPr lang="en-US" altLang="nl-NL" b="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Reasons for decoupling points:</a:t>
            </a:r>
          </a:p>
          <a:p>
            <a:pPr>
              <a:buFontTx/>
              <a:buChar char="-"/>
              <a:defRPr/>
            </a:pPr>
            <a:r>
              <a:rPr lang="en-US" sz="1350" dirty="0"/>
              <a:t>change in predictability</a:t>
            </a:r>
          </a:p>
          <a:p>
            <a:pPr>
              <a:buFontTx/>
              <a:buChar char="-"/>
              <a:defRPr/>
            </a:pPr>
            <a:r>
              <a:rPr lang="en-US" sz="1350" dirty="0"/>
              <a:t>change in resource constellation</a:t>
            </a:r>
          </a:p>
          <a:p>
            <a:pPr>
              <a:buFontTx/>
              <a:buChar char="-"/>
              <a:defRPr/>
            </a:pPr>
            <a:r>
              <a:rPr lang="en-US" sz="1350" dirty="0"/>
              <a:t>optimal use of a very expensive resource </a:t>
            </a:r>
          </a:p>
        </p:txBody>
      </p:sp>
      <p:sp>
        <p:nvSpPr>
          <p:cNvPr id="18436" name="Flowchart: Terminator 3"/>
          <p:cNvSpPr>
            <a:spLocks noChangeArrowheads="1"/>
          </p:cNvSpPr>
          <p:nvPr/>
        </p:nvSpPr>
        <p:spPr bwMode="auto">
          <a:xfrm>
            <a:off x="1818085" y="2301479"/>
            <a:ext cx="376238" cy="215503"/>
          </a:xfrm>
          <a:prstGeom prst="flowChartTerminator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900">
                <a:latin typeface="Times" panose="02020603050405020304" pitchFamily="18" charset="0"/>
              </a:rPr>
              <a:t>referral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2625329" y="2246710"/>
            <a:ext cx="486965" cy="32504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900">
                <a:latin typeface="Times" panose="02020603050405020304" pitchFamily="18" charset="0"/>
              </a:rPr>
              <a:t>1</a:t>
            </a:r>
            <a:r>
              <a:rPr lang="en-US" altLang="nl-NL" sz="900" baseline="30000">
                <a:latin typeface="Times" panose="02020603050405020304" pitchFamily="18" charset="0"/>
              </a:rPr>
              <a:t>st</a:t>
            </a:r>
            <a:r>
              <a:rPr lang="en-US" altLang="nl-NL" sz="900">
                <a:latin typeface="Times" panose="02020603050405020304" pitchFamily="18" charset="0"/>
              </a:rPr>
              <a:t> visit to surgeon</a:t>
            </a:r>
            <a:endParaRPr lang="en-US" altLang="nl-NL" sz="1350">
              <a:latin typeface="Times" panose="02020603050405020304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273029" y="2246710"/>
            <a:ext cx="486965" cy="32504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900">
                <a:latin typeface="Times" panose="02020603050405020304" pitchFamily="18" charset="0"/>
              </a:rPr>
              <a:t>X-ray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900">
                <a:latin typeface="Times" panose="02020603050405020304" pitchFamily="18" charset="0"/>
              </a:rPr>
              <a:t>radiology</a:t>
            </a:r>
            <a:endParaRPr lang="en-US" altLang="nl-NL" sz="1350">
              <a:latin typeface="Times" panose="02020603050405020304" pitchFamily="18" charset="0"/>
            </a:endParaRPr>
          </a:p>
        </p:txBody>
      </p:sp>
      <p:sp>
        <p:nvSpPr>
          <p:cNvPr id="18439" name="Flowchart: Merge 5"/>
          <p:cNvSpPr>
            <a:spLocks noChangeArrowheads="1"/>
          </p:cNvSpPr>
          <p:nvPr/>
        </p:nvSpPr>
        <p:spPr bwMode="auto">
          <a:xfrm>
            <a:off x="2194323" y="2247900"/>
            <a:ext cx="377428" cy="325041"/>
          </a:xfrm>
          <a:prstGeom prst="flowChartMerg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750">
                <a:latin typeface="Times" panose="02020603050405020304" pitchFamily="18" charset="0"/>
              </a:rPr>
              <a:t>2wk</a:t>
            </a:r>
          </a:p>
        </p:txBody>
      </p:sp>
      <p:cxnSp>
        <p:nvCxnSpPr>
          <p:cNvPr id="18440" name="Straight Connector 12"/>
          <p:cNvCxnSpPr>
            <a:cxnSpLocks noChangeShapeType="1"/>
          </p:cNvCxnSpPr>
          <p:nvPr/>
        </p:nvCxnSpPr>
        <p:spPr bwMode="auto">
          <a:xfrm flipV="1">
            <a:off x="2191941" y="2408635"/>
            <a:ext cx="109538" cy="119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1" name="Flowchart: Merge 30"/>
          <p:cNvSpPr>
            <a:spLocks noChangeArrowheads="1"/>
          </p:cNvSpPr>
          <p:nvPr/>
        </p:nvSpPr>
        <p:spPr bwMode="auto">
          <a:xfrm>
            <a:off x="4461273" y="2246710"/>
            <a:ext cx="378619" cy="325040"/>
          </a:xfrm>
          <a:prstGeom prst="flowChartMerg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750">
                <a:latin typeface="Times" panose="02020603050405020304" pitchFamily="18" charset="0"/>
              </a:rPr>
              <a:t>8 wk</a:t>
            </a:r>
          </a:p>
        </p:txBody>
      </p:sp>
      <p:sp>
        <p:nvSpPr>
          <p:cNvPr id="18442" name="Rectangle 33"/>
          <p:cNvSpPr>
            <a:spLocks noChangeArrowheads="1"/>
          </p:cNvSpPr>
          <p:nvPr/>
        </p:nvSpPr>
        <p:spPr bwMode="auto">
          <a:xfrm>
            <a:off x="4880373" y="2246710"/>
            <a:ext cx="391715" cy="32504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900">
                <a:latin typeface="Times" panose="02020603050405020304" pitchFamily="18" charset="0"/>
              </a:rPr>
              <a:t>pre-op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900">
                <a:latin typeface="Times" panose="02020603050405020304" pitchFamily="18" charset="0"/>
              </a:rPr>
              <a:t> stay</a:t>
            </a:r>
          </a:p>
        </p:txBody>
      </p:sp>
      <p:sp>
        <p:nvSpPr>
          <p:cNvPr id="18443" name="Rectangle 34"/>
          <p:cNvSpPr>
            <a:spLocks noChangeArrowheads="1"/>
          </p:cNvSpPr>
          <p:nvPr/>
        </p:nvSpPr>
        <p:spPr bwMode="auto">
          <a:xfrm>
            <a:off x="5434013" y="2246710"/>
            <a:ext cx="378619" cy="32504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900">
                <a:latin typeface="Times" panose="02020603050405020304" pitchFamily="18" charset="0"/>
              </a:rPr>
              <a:t>surgery</a:t>
            </a:r>
          </a:p>
        </p:txBody>
      </p:sp>
      <p:sp>
        <p:nvSpPr>
          <p:cNvPr id="18444" name="Rectangle 35"/>
          <p:cNvSpPr>
            <a:spLocks noChangeArrowheads="1"/>
          </p:cNvSpPr>
          <p:nvPr/>
        </p:nvSpPr>
        <p:spPr bwMode="auto">
          <a:xfrm>
            <a:off x="5974556" y="2246710"/>
            <a:ext cx="377429" cy="32504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900">
                <a:latin typeface="Times" panose="02020603050405020304" pitchFamily="18" charset="0"/>
              </a:rPr>
              <a:t>post-op stay</a:t>
            </a:r>
          </a:p>
        </p:txBody>
      </p:sp>
      <p:cxnSp>
        <p:nvCxnSpPr>
          <p:cNvPr id="18445" name="Straight Arrow Connector 52"/>
          <p:cNvCxnSpPr>
            <a:cxnSpLocks noChangeShapeType="1"/>
          </p:cNvCxnSpPr>
          <p:nvPr/>
        </p:nvCxnSpPr>
        <p:spPr bwMode="auto">
          <a:xfrm>
            <a:off x="5272088" y="2408635"/>
            <a:ext cx="161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Straight Arrow Connector 53"/>
          <p:cNvCxnSpPr>
            <a:cxnSpLocks noChangeShapeType="1"/>
          </p:cNvCxnSpPr>
          <p:nvPr/>
        </p:nvCxnSpPr>
        <p:spPr bwMode="auto">
          <a:xfrm>
            <a:off x="5812631" y="2408635"/>
            <a:ext cx="161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7" name="Rectangle 54"/>
          <p:cNvSpPr>
            <a:spLocks noChangeArrowheads="1"/>
          </p:cNvSpPr>
          <p:nvPr/>
        </p:nvSpPr>
        <p:spPr bwMode="auto">
          <a:xfrm>
            <a:off x="6838951" y="2246710"/>
            <a:ext cx="431006" cy="32504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900">
                <a:latin typeface="Times" panose="02020603050405020304" pitchFamily="18" charset="0"/>
              </a:rPr>
              <a:t>followup visit</a:t>
            </a:r>
            <a:endParaRPr lang="en-US" altLang="nl-NL" sz="1350">
              <a:latin typeface="Times" panose="02020603050405020304" pitchFamily="18" charset="0"/>
            </a:endParaRPr>
          </a:p>
        </p:txBody>
      </p:sp>
      <p:sp>
        <p:nvSpPr>
          <p:cNvPr id="18448" name="Flowchart: Merge 55"/>
          <p:cNvSpPr>
            <a:spLocks noChangeArrowheads="1"/>
          </p:cNvSpPr>
          <p:nvPr/>
        </p:nvSpPr>
        <p:spPr bwMode="auto">
          <a:xfrm>
            <a:off x="6406754" y="2246710"/>
            <a:ext cx="377428" cy="325040"/>
          </a:xfrm>
          <a:prstGeom prst="flowChartMerg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750">
                <a:latin typeface="Times" panose="02020603050405020304" pitchFamily="18" charset="0"/>
              </a:rPr>
              <a:t>6wk</a:t>
            </a:r>
          </a:p>
        </p:txBody>
      </p:sp>
      <p:sp>
        <p:nvSpPr>
          <p:cNvPr id="18449" name="Flowchart: Terminator 63"/>
          <p:cNvSpPr>
            <a:spLocks noChangeArrowheads="1"/>
          </p:cNvSpPr>
          <p:nvPr/>
        </p:nvSpPr>
        <p:spPr bwMode="auto">
          <a:xfrm>
            <a:off x="7433072" y="2301479"/>
            <a:ext cx="323850" cy="215503"/>
          </a:xfrm>
          <a:prstGeom prst="flowChartTerminator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900">
                <a:latin typeface="Times" panose="02020603050405020304" pitchFamily="18" charset="0"/>
              </a:rPr>
              <a:t>end</a:t>
            </a:r>
          </a:p>
        </p:txBody>
      </p:sp>
      <p:cxnSp>
        <p:nvCxnSpPr>
          <p:cNvPr id="18450" name="Straight Arrow Connector 64"/>
          <p:cNvCxnSpPr>
            <a:cxnSpLocks noChangeShapeType="1"/>
          </p:cNvCxnSpPr>
          <p:nvPr/>
        </p:nvCxnSpPr>
        <p:spPr bwMode="auto">
          <a:xfrm>
            <a:off x="7271147" y="2408635"/>
            <a:ext cx="161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Straight Arrow Connector 52"/>
          <p:cNvCxnSpPr>
            <a:cxnSpLocks noChangeShapeType="1"/>
          </p:cNvCxnSpPr>
          <p:nvPr/>
        </p:nvCxnSpPr>
        <p:spPr bwMode="auto">
          <a:xfrm>
            <a:off x="3112294" y="2409825"/>
            <a:ext cx="161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2" name="Rectangle 4"/>
          <p:cNvSpPr>
            <a:spLocks noChangeArrowheads="1"/>
          </p:cNvSpPr>
          <p:nvPr/>
        </p:nvSpPr>
        <p:spPr bwMode="auto">
          <a:xfrm>
            <a:off x="3920729" y="2247900"/>
            <a:ext cx="486965" cy="325041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900">
                <a:latin typeface="Times" panose="02020603050405020304" pitchFamily="18" charset="0"/>
              </a:rPr>
              <a:t>`2nd visit to surgeon</a:t>
            </a:r>
            <a:endParaRPr lang="en-US" altLang="nl-NL" sz="1350">
              <a:latin typeface="Times" panose="02020603050405020304" pitchFamily="18" charset="0"/>
            </a:endParaRPr>
          </a:p>
        </p:txBody>
      </p:sp>
      <p:cxnSp>
        <p:nvCxnSpPr>
          <p:cNvPr id="18453" name="Straight Arrow Connector 52"/>
          <p:cNvCxnSpPr>
            <a:cxnSpLocks noChangeShapeType="1"/>
          </p:cNvCxnSpPr>
          <p:nvPr/>
        </p:nvCxnSpPr>
        <p:spPr bwMode="auto">
          <a:xfrm>
            <a:off x="2464594" y="2409825"/>
            <a:ext cx="161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Straight Arrow Connector 52"/>
          <p:cNvCxnSpPr>
            <a:cxnSpLocks noChangeShapeType="1"/>
          </p:cNvCxnSpPr>
          <p:nvPr/>
        </p:nvCxnSpPr>
        <p:spPr bwMode="auto">
          <a:xfrm>
            <a:off x="3759994" y="2409825"/>
            <a:ext cx="161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5" name="Straight Arrow Connector 52"/>
          <p:cNvCxnSpPr>
            <a:cxnSpLocks noChangeShapeType="1"/>
          </p:cNvCxnSpPr>
          <p:nvPr/>
        </p:nvCxnSpPr>
        <p:spPr bwMode="auto">
          <a:xfrm>
            <a:off x="4732735" y="2409825"/>
            <a:ext cx="161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6" name="Straight Connector 12"/>
          <p:cNvCxnSpPr>
            <a:cxnSpLocks noChangeShapeType="1"/>
          </p:cNvCxnSpPr>
          <p:nvPr/>
        </p:nvCxnSpPr>
        <p:spPr bwMode="auto">
          <a:xfrm>
            <a:off x="6351985" y="2409825"/>
            <a:ext cx="1619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7" name="Straight Arrow Connector 52"/>
          <p:cNvCxnSpPr>
            <a:cxnSpLocks noChangeShapeType="1"/>
          </p:cNvCxnSpPr>
          <p:nvPr/>
        </p:nvCxnSpPr>
        <p:spPr bwMode="auto">
          <a:xfrm>
            <a:off x="6677025" y="2409825"/>
            <a:ext cx="161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8" name="Straight Connector 12"/>
          <p:cNvCxnSpPr>
            <a:cxnSpLocks noChangeShapeType="1"/>
          </p:cNvCxnSpPr>
          <p:nvPr/>
        </p:nvCxnSpPr>
        <p:spPr bwMode="auto">
          <a:xfrm>
            <a:off x="4407694" y="2409825"/>
            <a:ext cx="1619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Rounded Rectangle 84"/>
          <p:cNvSpPr>
            <a:spLocks noChangeArrowheads="1"/>
          </p:cNvSpPr>
          <p:nvPr/>
        </p:nvSpPr>
        <p:spPr bwMode="auto">
          <a:xfrm>
            <a:off x="2571751" y="2085976"/>
            <a:ext cx="1889522" cy="75604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l-NL" sz="1200">
              <a:latin typeface="Times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nl-NL" sz="1200">
              <a:latin typeface="Times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nl-NL" sz="1200">
              <a:latin typeface="Times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1200">
                <a:latin typeface="Times" panose="02020603050405020304" pitchFamily="18" charset="0"/>
              </a:rPr>
              <a:t>Diagnosis</a:t>
            </a:r>
            <a:endParaRPr lang="en-US" altLang="nl-NL" sz="2100">
              <a:latin typeface="Times" panose="02020603050405020304" pitchFamily="18" charset="0"/>
            </a:endParaRPr>
          </a:p>
        </p:txBody>
      </p:sp>
      <p:sp>
        <p:nvSpPr>
          <p:cNvPr id="86" name="Rounded Rectangle 85"/>
          <p:cNvSpPr>
            <a:spLocks noChangeArrowheads="1"/>
          </p:cNvSpPr>
          <p:nvPr/>
        </p:nvSpPr>
        <p:spPr bwMode="auto">
          <a:xfrm>
            <a:off x="4841081" y="2085976"/>
            <a:ext cx="1591866" cy="75604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l-NL" sz="1200">
              <a:latin typeface="Times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nl-NL" sz="1200">
              <a:latin typeface="Times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nl-NL" sz="1200">
              <a:latin typeface="Times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1200">
                <a:latin typeface="Times" panose="02020603050405020304" pitchFamily="18" charset="0"/>
              </a:rPr>
              <a:t>Treatment</a:t>
            </a:r>
            <a:endParaRPr lang="en-US" altLang="nl-NL" sz="2100">
              <a:latin typeface="Times" panose="02020603050405020304" pitchFamily="18" charset="0"/>
            </a:endParaRPr>
          </a:p>
        </p:txBody>
      </p:sp>
      <p:sp>
        <p:nvSpPr>
          <p:cNvPr id="4" name="Down Arrow 3"/>
          <p:cNvSpPr>
            <a:spLocks noChangeArrowheads="1"/>
          </p:cNvSpPr>
          <p:nvPr/>
        </p:nvSpPr>
        <p:spPr bwMode="auto">
          <a:xfrm>
            <a:off x="4463654" y="1653779"/>
            <a:ext cx="351234" cy="3238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latin typeface="Times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4300" y="1376362"/>
            <a:ext cx="14585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350">
                <a:latin typeface="Times" panose="02020603050405020304" pitchFamily="18" charset="0"/>
              </a:rPr>
              <a:t>Decoupling point</a:t>
            </a:r>
          </a:p>
        </p:txBody>
      </p:sp>
    </p:spTree>
    <p:extLst>
      <p:ext uri="{BB962C8B-B14F-4D97-AF65-F5344CB8AC3E}">
        <p14:creationId xmlns:p14="http://schemas.microsoft.com/office/powerpoint/2010/main" val="17032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5" grpId="0" animBg="1"/>
      <p:bldP spid="86" grpId="0" animBg="1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Relations </a:t>
            </a:r>
            <a:r>
              <a:rPr lang="nl-NL" altLang="nl-NL" dirty="0" err="1" smtClean="0"/>
              <a:t>between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processes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and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specialties</a:t>
            </a:r>
            <a:endParaRPr lang="nl-NL" altLang="nl-NL" dirty="0" smtClean="0"/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637" y="1088967"/>
            <a:ext cx="6688172" cy="3844782"/>
          </a:xfrm>
          <a:noFill/>
        </p:spPr>
      </p:pic>
    </p:spTree>
    <p:extLst>
      <p:ext uri="{BB962C8B-B14F-4D97-AF65-F5344CB8AC3E}">
        <p14:creationId xmlns:p14="http://schemas.microsoft.com/office/powerpoint/2010/main" val="8661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Pathway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905969"/>
              </p:ext>
            </p:extLst>
          </p:nvPr>
        </p:nvGraphicFramePr>
        <p:xfrm>
          <a:off x="492125" y="971550"/>
          <a:ext cx="8170863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3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Pathway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Process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Focus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Content of care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Organisation</a:t>
                      </a:r>
                      <a:r>
                        <a:rPr lang="nl-NL" dirty="0" smtClean="0"/>
                        <a:t> of care delivery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Process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Specification</a:t>
                      </a:r>
                      <a:r>
                        <a:rPr lang="nl-NL" baseline="0" dirty="0" smtClean="0"/>
                        <a:t> of </a:t>
                      </a:r>
                      <a:r>
                        <a:rPr lang="nl-NL" baseline="0" dirty="0" err="1" smtClean="0"/>
                        <a:t>the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process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Planning of </a:t>
                      </a:r>
                      <a:r>
                        <a:rPr lang="nl-NL" dirty="0" err="1" smtClean="0"/>
                        <a:t>the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process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Resources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Resource </a:t>
                      </a:r>
                      <a:r>
                        <a:rPr lang="nl-NL" dirty="0" err="1" smtClean="0"/>
                        <a:t>requirements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Scheduling</a:t>
                      </a:r>
                      <a:r>
                        <a:rPr lang="nl-NL" baseline="0" dirty="0" smtClean="0"/>
                        <a:t> of resources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What</a:t>
                      </a:r>
                      <a:r>
                        <a:rPr lang="nl-NL" dirty="0" smtClean="0"/>
                        <a:t> &amp; How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How </a:t>
                      </a:r>
                      <a:r>
                        <a:rPr lang="nl-NL" dirty="0" err="1" smtClean="0"/>
                        <a:t>Much</a:t>
                      </a:r>
                      <a:r>
                        <a:rPr lang="nl-NL" dirty="0" smtClean="0"/>
                        <a:t> &amp; </a:t>
                      </a:r>
                      <a:r>
                        <a:rPr lang="nl-NL" dirty="0" err="1" smtClean="0"/>
                        <a:t>When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8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625048" y="1807307"/>
            <a:ext cx="544325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3000" b="1" i="1" dirty="0" smtClean="0">
                <a:solidFill>
                  <a:schemeClr val="bg1"/>
                </a:solidFill>
                <a:latin typeface="Times" pitchFamily="18" charset="0"/>
              </a:rPr>
              <a:t>Modelling methods of processes</a:t>
            </a:r>
            <a:endParaRPr lang="en-US" altLang="nl-NL" sz="3000" b="1" i="1" dirty="0">
              <a:solidFill>
                <a:schemeClr val="bg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 err="1" smtClean="0"/>
              <a:t>Process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modelling</a:t>
            </a:r>
            <a:endParaRPr lang="nl-NL" altLang="en-US" dirty="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4294967295"/>
          </p:nvPr>
        </p:nvSpPr>
        <p:spPr>
          <a:xfrm>
            <a:off x="491525" y="971550"/>
            <a:ext cx="8170862" cy="3348038"/>
          </a:xfrm>
        </p:spPr>
        <p:txBody>
          <a:bodyPr/>
          <a:lstStyle/>
          <a:p>
            <a:endParaRPr lang="nl-NL" altLang="en-US" sz="2400" dirty="0" smtClean="0"/>
          </a:p>
          <a:p>
            <a:pPr>
              <a:lnSpc>
                <a:spcPct val="120000"/>
              </a:lnSpc>
            </a:pPr>
            <a:r>
              <a:rPr lang="nl-NL" altLang="en-US" sz="2400" dirty="0" smtClean="0"/>
              <a:t>Operations Management</a:t>
            </a:r>
          </a:p>
          <a:p>
            <a:pPr lvl="1">
              <a:lnSpc>
                <a:spcPct val="120000"/>
              </a:lnSpc>
            </a:pPr>
            <a:r>
              <a:rPr lang="nl-NL" altLang="en-US" sz="2400" dirty="0" smtClean="0"/>
              <a:t>Process flow mapping</a:t>
            </a:r>
          </a:p>
          <a:p>
            <a:pPr lvl="1">
              <a:lnSpc>
                <a:spcPct val="120000"/>
              </a:lnSpc>
            </a:pPr>
            <a:r>
              <a:rPr lang="nl-NL" altLang="en-US" sz="2400" dirty="0" smtClean="0"/>
              <a:t>Value stream map</a:t>
            </a:r>
          </a:p>
          <a:p>
            <a:pPr lvl="1">
              <a:lnSpc>
                <a:spcPct val="120000"/>
              </a:lnSpc>
            </a:pPr>
            <a:endParaRPr lang="nl-NL" altLang="en-US" sz="2400" dirty="0" smtClean="0"/>
          </a:p>
          <a:p>
            <a:pPr>
              <a:lnSpc>
                <a:spcPct val="120000"/>
              </a:lnSpc>
            </a:pPr>
            <a:r>
              <a:rPr lang="nl-NL" altLang="en-US" sz="2400" dirty="0" smtClean="0"/>
              <a:t>Service Management</a:t>
            </a:r>
          </a:p>
          <a:p>
            <a:pPr lvl="1">
              <a:lnSpc>
                <a:spcPct val="120000"/>
              </a:lnSpc>
            </a:pPr>
            <a:r>
              <a:rPr lang="nl-NL" altLang="en-US" sz="2400" dirty="0" smtClean="0"/>
              <a:t>Service blueprinting</a:t>
            </a:r>
          </a:p>
          <a:p>
            <a:pPr lvl="1">
              <a:lnSpc>
                <a:spcPct val="120000"/>
              </a:lnSpc>
            </a:pPr>
            <a:r>
              <a:rPr lang="nl-NL" altLang="en-US" sz="2400" dirty="0" smtClean="0"/>
              <a:t>Service user journey</a:t>
            </a:r>
          </a:p>
        </p:txBody>
      </p:sp>
    </p:spTree>
    <p:extLst>
      <p:ext uri="{BB962C8B-B14F-4D97-AF65-F5344CB8AC3E}">
        <p14:creationId xmlns:p14="http://schemas.microsoft.com/office/powerpoint/2010/main" val="24483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Objectives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</a:p>
          <a:p>
            <a:r>
              <a:rPr lang="nl-NL" sz="2000" dirty="0" err="1" smtClean="0"/>
              <a:t>Applying</a:t>
            </a:r>
            <a:r>
              <a:rPr lang="nl-NL" sz="2000" dirty="0" smtClean="0"/>
              <a:t> </a:t>
            </a:r>
            <a:r>
              <a:rPr lang="nl-NL" sz="2000" dirty="0" err="1" smtClean="0"/>
              <a:t>methods</a:t>
            </a:r>
            <a:r>
              <a:rPr lang="nl-NL" sz="2000" dirty="0" smtClean="0"/>
              <a:t> of OM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management of </a:t>
            </a:r>
            <a:r>
              <a:rPr lang="nl-NL" sz="2000" dirty="0" err="1" smtClean="0"/>
              <a:t>pathways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r>
              <a:rPr lang="nl-NL" sz="2000" dirty="0" err="1" smtClean="0"/>
              <a:t>Specific</a:t>
            </a:r>
            <a:r>
              <a:rPr lang="nl-NL" sz="20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identify</a:t>
            </a:r>
            <a:r>
              <a:rPr lang="nl-NL" sz="2000" dirty="0" smtClean="0"/>
              <a:t> OM </a:t>
            </a:r>
            <a:r>
              <a:rPr lang="nl-NL" sz="2000" dirty="0" err="1" smtClean="0"/>
              <a:t>aspects</a:t>
            </a:r>
            <a:r>
              <a:rPr lang="nl-NL" sz="2000" dirty="0" smtClean="0"/>
              <a:t> of </a:t>
            </a:r>
            <a:r>
              <a:rPr lang="nl-NL" sz="2000" dirty="0" err="1" smtClean="0"/>
              <a:t>pathways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/>
              <a:t>To</a:t>
            </a:r>
            <a:r>
              <a:rPr lang="nl-NL" sz="2000" dirty="0" smtClean="0"/>
              <a:t> design, analyse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improve</a:t>
            </a:r>
            <a:r>
              <a:rPr lang="nl-NL" sz="2000" dirty="0" smtClean="0"/>
              <a:t> OM </a:t>
            </a:r>
            <a:r>
              <a:rPr lang="nl-NL" sz="2000" dirty="0" err="1" smtClean="0"/>
              <a:t>aspects</a:t>
            </a:r>
            <a:r>
              <a:rPr lang="nl-NL" sz="2000" dirty="0" smtClean="0"/>
              <a:t> of </a:t>
            </a:r>
            <a:r>
              <a:rPr lang="nl-NL" sz="2000" dirty="0" err="1" smtClean="0"/>
              <a:t>pathways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41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Process flow mapping symbols</a:t>
            </a:r>
          </a:p>
        </p:txBody>
      </p:sp>
      <p:pic>
        <p:nvPicPr>
          <p:cNvPr id="4" name="Content Placeholder 4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3695" y="972000"/>
            <a:ext cx="3498850" cy="2511425"/>
          </a:xfrm>
        </p:spPr>
      </p:pic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85" y="4125369"/>
            <a:ext cx="609004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1634" y="3504369"/>
            <a:ext cx="6129000" cy="621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tx2"/>
                </a:solidFill>
                <a:latin typeface="+mj-lt"/>
                <a:ea typeface="+mj-ea"/>
                <a:cs typeface="Museo Sans 700"/>
              </a:defRPr>
            </a:lvl1pPr>
          </a:lstStyle>
          <a:p>
            <a:r>
              <a:rPr lang="nl-NL" altLang="nl-NL" sz="21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272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Service </a:t>
            </a:r>
            <a:r>
              <a:rPr lang="nl-NL" altLang="nl-NL" dirty="0" err="1"/>
              <a:t>blueprinting</a:t>
            </a:r>
            <a:endParaRPr lang="nl-NL" altLang="nl-NL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973138" y="971550"/>
            <a:ext cx="8170862" cy="3348038"/>
          </a:xfrm>
        </p:spPr>
        <p:txBody>
          <a:bodyPr/>
          <a:lstStyle/>
          <a:p>
            <a:pPr>
              <a:lnSpc>
                <a:spcPct val="300000"/>
              </a:lnSpc>
              <a:defRPr/>
            </a:pPr>
            <a:r>
              <a:rPr lang="nl-NL" altLang="nl-NL" sz="2000" dirty="0" smtClean="0"/>
              <a:t>Customer </a:t>
            </a:r>
            <a:r>
              <a:rPr lang="nl-NL" altLang="nl-NL" sz="2000" dirty="0"/>
              <a:t>actions</a:t>
            </a:r>
          </a:p>
          <a:p>
            <a:pPr>
              <a:lnSpc>
                <a:spcPct val="300000"/>
              </a:lnSpc>
              <a:defRPr/>
            </a:pPr>
            <a:r>
              <a:rPr lang="nl-NL" altLang="nl-NL" sz="2000" dirty="0"/>
              <a:t>Onstage contact</a:t>
            </a:r>
          </a:p>
          <a:p>
            <a:pPr>
              <a:lnSpc>
                <a:spcPct val="300000"/>
              </a:lnSpc>
              <a:defRPr/>
            </a:pPr>
            <a:r>
              <a:rPr lang="nl-NL" altLang="nl-NL" sz="2000" dirty="0"/>
              <a:t>Backstage contact</a:t>
            </a:r>
          </a:p>
          <a:p>
            <a:pPr>
              <a:lnSpc>
                <a:spcPct val="300000"/>
              </a:lnSpc>
              <a:defRPr/>
            </a:pPr>
            <a:r>
              <a:rPr lang="nl-NL" altLang="nl-NL" sz="2000" dirty="0"/>
              <a:t>Support processes</a:t>
            </a:r>
          </a:p>
          <a:p>
            <a:pPr marL="0" indent="0">
              <a:buNone/>
              <a:defRPr/>
            </a:pPr>
            <a:endParaRPr lang="nl-NL" altLang="nl-NL" dirty="0"/>
          </a:p>
          <a:p>
            <a:pPr marL="0" indent="0">
              <a:buNone/>
              <a:defRPr/>
            </a:pPr>
            <a:endParaRPr lang="en-US" altLang="nl-NL" dirty="0" smtClean="0"/>
          </a:p>
          <a:p>
            <a:pPr marL="0" indent="0">
              <a:buNone/>
              <a:defRPr/>
            </a:pPr>
            <a:endParaRPr lang="nl-NL" altLang="nl-N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86564" y="1886615"/>
            <a:ext cx="2106215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altLang="nl-NL" sz="1500" dirty="0"/>
              <a:t>Line of </a:t>
            </a:r>
            <a:r>
              <a:rPr lang="nl-NL" altLang="nl-NL" sz="1500" dirty="0" err="1"/>
              <a:t>interaction</a:t>
            </a:r>
            <a:endParaRPr lang="en-GB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4640142" y="2808535"/>
            <a:ext cx="2106215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altLang="nl-NL" sz="1500" dirty="0"/>
              <a:t>Line of </a:t>
            </a:r>
            <a:r>
              <a:rPr lang="nl-NL" altLang="nl-NL" sz="1500" dirty="0" err="1"/>
              <a:t>visibility</a:t>
            </a:r>
            <a:endParaRPr lang="en-GB" sz="1500" dirty="0"/>
          </a:p>
        </p:txBody>
      </p:sp>
      <p:cxnSp>
        <p:nvCxnSpPr>
          <p:cNvPr id="59398" name="Straight Connector 3"/>
          <p:cNvCxnSpPr>
            <a:cxnSpLocks noChangeShapeType="1"/>
          </p:cNvCxnSpPr>
          <p:nvPr/>
        </p:nvCxnSpPr>
        <p:spPr bwMode="auto">
          <a:xfrm>
            <a:off x="3316167" y="1619075"/>
            <a:ext cx="1270397" cy="41755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99" name="Straight Connector 6"/>
          <p:cNvCxnSpPr>
            <a:cxnSpLocks noChangeShapeType="1"/>
          </p:cNvCxnSpPr>
          <p:nvPr/>
        </p:nvCxnSpPr>
        <p:spPr bwMode="auto">
          <a:xfrm flipV="1">
            <a:off x="3316166" y="2064535"/>
            <a:ext cx="1270398" cy="3437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0" name="Straight Connector 8"/>
          <p:cNvCxnSpPr>
            <a:cxnSpLocks noChangeShapeType="1"/>
            <a:endCxn id="5" idx="1"/>
          </p:cNvCxnSpPr>
          <p:nvPr/>
        </p:nvCxnSpPr>
        <p:spPr bwMode="auto">
          <a:xfrm>
            <a:off x="3316167" y="2581468"/>
            <a:ext cx="1323975" cy="3886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1" name="Straight Connector 10"/>
          <p:cNvCxnSpPr>
            <a:cxnSpLocks noChangeShapeType="1"/>
            <a:endCxn id="5" idx="1"/>
          </p:cNvCxnSpPr>
          <p:nvPr/>
        </p:nvCxnSpPr>
        <p:spPr bwMode="auto">
          <a:xfrm flipV="1">
            <a:off x="3405930" y="2970118"/>
            <a:ext cx="1234212" cy="36915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698151" y="3730930"/>
            <a:ext cx="2106215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altLang="nl-NL" sz="1500" dirty="0" err="1"/>
              <a:t>Internal</a:t>
            </a:r>
            <a:r>
              <a:rPr lang="nl-NL" altLang="nl-NL" sz="1500" dirty="0"/>
              <a:t> </a:t>
            </a:r>
            <a:r>
              <a:rPr lang="nl-NL" altLang="nl-NL" sz="1500" dirty="0" err="1"/>
              <a:t>interaction</a:t>
            </a:r>
            <a:endParaRPr lang="en-GB" sz="1500" dirty="0"/>
          </a:p>
        </p:txBody>
      </p:sp>
      <p:cxnSp>
        <p:nvCxnSpPr>
          <p:cNvPr id="59403" name="Straight Connector 18"/>
          <p:cNvCxnSpPr>
            <a:cxnSpLocks noChangeShapeType="1"/>
            <a:endCxn id="16" idx="1"/>
          </p:cNvCxnSpPr>
          <p:nvPr/>
        </p:nvCxnSpPr>
        <p:spPr bwMode="auto">
          <a:xfrm>
            <a:off x="3405930" y="3500857"/>
            <a:ext cx="1292221" cy="3916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4" name="Straight Connector 21"/>
          <p:cNvCxnSpPr>
            <a:cxnSpLocks noChangeShapeType="1"/>
            <a:endCxn id="16" idx="1"/>
          </p:cNvCxnSpPr>
          <p:nvPr/>
        </p:nvCxnSpPr>
        <p:spPr bwMode="auto">
          <a:xfrm flipV="1">
            <a:off x="3405930" y="3892513"/>
            <a:ext cx="1292221" cy="413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218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58" y="898498"/>
            <a:ext cx="5952744" cy="3863340"/>
          </a:xfrm>
          <a:prstGeom prst="rect">
            <a:avLst/>
          </a:prstGeom>
        </p:spPr>
      </p:pic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Example: blueprinting</a:t>
            </a:r>
            <a:endParaRPr lang="en-GB" altLang="nl-NL" smtClean="0"/>
          </a:p>
        </p:txBody>
      </p:sp>
      <p:sp>
        <p:nvSpPr>
          <p:cNvPr id="60420" name="Oval 3"/>
          <p:cNvSpPr>
            <a:spLocks noChangeArrowheads="1"/>
          </p:cNvSpPr>
          <p:nvPr/>
        </p:nvSpPr>
        <p:spPr bwMode="auto">
          <a:xfrm>
            <a:off x="4787503" y="1240631"/>
            <a:ext cx="1188244" cy="3668316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nl-NL" sz="18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S</a:t>
            </a:r>
            <a:r>
              <a:rPr lang="nl-NL" altLang="nl-NL" dirty="0" smtClean="0"/>
              <a:t>ervice user </a:t>
            </a:r>
            <a:r>
              <a:rPr lang="nl-NL" altLang="nl-NL" dirty="0" err="1" smtClean="0"/>
              <a:t>journey</a:t>
            </a:r>
            <a:endParaRPr lang="nl-NL" altLang="nl-NL" dirty="0" smtClean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63" y="1335786"/>
            <a:ext cx="4119563" cy="291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5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Health Service Management </a:t>
            </a:r>
            <a:r>
              <a:rPr lang="nl-NL" altLang="nl-NL" dirty="0" err="1" smtClean="0"/>
              <a:t>terminology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for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operational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modelling</a:t>
            </a:r>
            <a:r>
              <a:rPr lang="nl-NL" altLang="nl-NL" dirty="0" smtClean="0"/>
              <a:t> health services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631767" y="1104785"/>
            <a:ext cx="6974378" cy="3509963"/>
          </a:xfrm>
        </p:spPr>
        <p:txBody>
          <a:bodyPr/>
          <a:lstStyle/>
          <a:p>
            <a:pPr marL="0" indent="0">
              <a:buNone/>
              <a:defRPr/>
            </a:pPr>
            <a:endParaRPr lang="nl-NL" altLang="nl-NL" sz="2000" dirty="0" smtClean="0"/>
          </a:p>
          <a:p>
            <a:pPr>
              <a:lnSpc>
                <a:spcPct val="250000"/>
              </a:lnSpc>
              <a:defRPr/>
            </a:pPr>
            <a:r>
              <a:rPr lang="nl-NL" altLang="nl-NL" sz="2000" dirty="0" smtClean="0"/>
              <a:t>User </a:t>
            </a:r>
            <a:r>
              <a:rPr lang="nl-NL" altLang="nl-NL" sz="2000" dirty="0"/>
              <a:t>service </a:t>
            </a:r>
            <a:r>
              <a:rPr lang="nl-NL" altLang="nl-NL" sz="2000" dirty="0" err="1"/>
              <a:t>journey</a:t>
            </a:r>
            <a:endParaRPr lang="nl-NL" altLang="nl-NL" sz="2000" dirty="0"/>
          </a:p>
          <a:p>
            <a:pPr>
              <a:lnSpc>
                <a:spcPct val="250000"/>
              </a:lnSpc>
              <a:defRPr/>
            </a:pPr>
            <a:r>
              <a:rPr lang="nl-NL" altLang="nl-NL" sz="2000" dirty="0" smtClean="0"/>
              <a:t>Service</a:t>
            </a:r>
          </a:p>
          <a:p>
            <a:pPr>
              <a:lnSpc>
                <a:spcPct val="250000"/>
              </a:lnSpc>
              <a:defRPr/>
            </a:pPr>
            <a:r>
              <a:rPr lang="nl-NL" altLang="nl-NL" sz="2000" dirty="0" smtClean="0"/>
              <a:t>Service element</a:t>
            </a:r>
          </a:p>
          <a:p>
            <a:pPr>
              <a:lnSpc>
                <a:spcPct val="250000"/>
              </a:lnSpc>
              <a:defRPr/>
            </a:pPr>
            <a:r>
              <a:rPr lang="nl-NL" altLang="nl-NL" sz="2000" dirty="0" smtClean="0"/>
              <a:t>Resources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5868" y="2974114"/>
            <a:ext cx="296941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altLang="en-US" sz="1500" dirty="0"/>
              <a:t>Front office service </a:t>
            </a:r>
            <a:r>
              <a:rPr lang="nl-NL" altLang="en-US" sz="1500" dirty="0" err="1"/>
              <a:t>elements</a:t>
            </a:r>
            <a:endParaRPr lang="nl-NL" altLang="en-US" sz="1500" dirty="0"/>
          </a:p>
          <a:p>
            <a:pPr>
              <a:defRPr/>
            </a:pPr>
            <a:r>
              <a:rPr lang="nl-NL" altLang="en-US" sz="1500" dirty="0"/>
              <a:t>Back office service </a:t>
            </a:r>
            <a:r>
              <a:rPr lang="nl-NL" altLang="en-US" sz="1500" dirty="0" err="1"/>
              <a:t>elements</a:t>
            </a:r>
            <a:endParaRPr lang="nl-NL" altLang="en-US" sz="1500" dirty="0"/>
          </a:p>
          <a:p>
            <a:pPr>
              <a:defRPr/>
            </a:pPr>
            <a:r>
              <a:rPr lang="nl-NL" altLang="en-US" sz="1500" dirty="0" err="1"/>
              <a:t>Self</a:t>
            </a:r>
            <a:r>
              <a:rPr lang="nl-NL" altLang="en-US" sz="1500" dirty="0"/>
              <a:t> service </a:t>
            </a:r>
            <a:r>
              <a:rPr lang="nl-NL" altLang="en-US" sz="1500" dirty="0" err="1"/>
              <a:t>elements</a:t>
            </a:r>
            <a:endParaRPr lang="en-GB" altLang="en-US" sz="1500" dirty="0"/>
          </a:p>
          <a:p>
            <a:pPr>
              <a:defRPr/>
            </a:pPr>
            <a:endParaRPr lang="en-GB" sz="1500" dirty="0"/>
          </a:p>
        </p:txBody>
      </p:sp>
      <p:cxnSp>
        <p:nvCxnSpPr>
          <p:cNvPr id="62469" name="Straight Connector 25"/>
          <p:cNvCxnSpPr>
            <a:cxnSpLocks noChangeShapeType="1"/>
          </p:cNvCxnSpPr>
          <p:nvPr/>
        </p:nvCxnSpPr>
        <p:spPr bwMode="auto">
          <a:xfrm flipV="1">
            <a:off x="2930712" y="3122041"/>
            <a:ext cx="1188244" cy="27027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0" name="Straight Connector 28"/>
          <p:cNvCxnSpPr>
            <a:cxnSpLocks noChangeShapeType="1"/>
          </p:cNvCxnSpPr>
          <p:nvPr/>
        </p:nvCxnSpPr>
        <p:spPr bwMode="auto">
          <a:xfrm flipV="1">
            <a:off x="2916218" y="3369420"/>
            <a:ext cx="1188244" cy="47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1" name="Straight Connector 31"/>
          <p:cNvCxnSpPr>
            <a:cxnSpLocks noChangeShapeType="1"/>
          </p:cNvCxnSpPr>
          <p:nvPr/>
        </p:nvCxnSpPr>
        <p:spPr bwMode="auto">
          <a:xfrm>
            <a:off x="2909063" y="3423106"/>
            <a:ext cx="1188244" cy="161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112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/>
              <a:t>Hierarchy service modelling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75" y="1317633"/>
            <a:ext cx="3238500" cy="372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1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2046243" y="1807307"/>
            <a:ext cx="50220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3000" b="1" i="1" dirty="0">
                <a:solidFill>
                  <a:schemeClr val="bg1"/>
                </a:solidFill>
                <a:latin typeface="Times" pitchFamily="18" charset="0"/>
              </a:rPr>
              <a:t>Process analysis &amp; improvement</a:t>
            </a:r>
          </a:p>
        </p:txBody>
      </p:sp>
    </p:spTree>
    <p:extLst>
      <p:ext uri="{BB962C8B-B14F-4D97-AF65-F5344CB8AC3E}">
        <p14:creationId xmlns:p14="http://schemas.microsoft.com/office/powerpoint/2010/main" val="1262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48146" y="963098"/>
            <a:ext cx="5829300" cy="355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nl-NL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nl-NL" dirty="0" smtClean="0">
                <a:cs typeface="Arial" panose="020B0604020202020204" pitchFamily="34" charset="0"/>
              </a:rPr>
              <a:t>Let’s consider a process for a patient requiring surgery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nl-NL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nl-NL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nl-NL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nl-NL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nl-NL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nl-NL" dirty="0">
                <a:solidFill>
                  <a:schemeClr val="tx2"/>
                </a:solidFill>
                <a:cs typeface="Arial" panose="020B0604020202020204" pitchFamily="34" charset="0"/>
              </a:rPr>
              <a:t>To decide: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nl-NL" dirty="0">
                <a:solidFill>
                  <a:schemeClr val="tx2"/>
                </a:solidFill>
                <a:cs typeface="Arial" panose="020B0604020202020204" pitchFamily="34" charset="0"/>
              </a:rPr>
              <a:t>- Level of detail chosen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nl-NL" dirty="0">
                <a:solidFill>
                  <a:schemeClr val="tx2"/>
                </a:solidFill>
                <a:cs typeface="Arial" panose="020B0604020202020204" pitchFamily="34" charset="0"/>
              </a:rPr>
              <a:t>- Layers of description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nl-NL" dirty="0"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674989" y="3337052"/>
            <a:ext cx="2507127" cy="861389"/>
            <a:chOff x="1546647" y="3717032"/>
            <a:chExt cx="2989349" cy="720080"/>
          </a:xfrm>
        </p:grpSpPr>
        <p:sp>
          <p:nvSpPr>
            <p:cNvPr id="14343" name="Rectangle 4"/>
            <p:cNvSpPr>
              <a:spLocks noChangeArrowheads="1"/>
            </p:cNvSpPr>
            <p:nvPr/>
          </p:nvSpPr>
          <p:spPr bwMode="auto">
            <a:xfrm>
              <a:off x="2355304" y="3859063"/>
              <a:ext cx="649288" cy="433388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l-NL" sz="900" dirty="0">
                  <a:latin typeface="Times" panose="02020603050405020304" pitchFamily="18" charset="0"/>
                </a:rPr>
                <a:t>`reception</a:t>
              </a:r>
              <a:endParaRPr lang="en-US" altLang="nl-NL" sz="1350" dirty="0">
                <a:latin typeface="Times" panose="02020603050405020304" pitchFamily="18" charset="0"/>
              </a:endParaRPr>
            </a:p>
          </p:txBody>
        </p:sp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3635896" y="3859063"/>
              <a:ext cx="648791" cy="433388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l-NL" sz="900" dirty="0">
                  <a:latin typeface="Times" panose="02020603050405020304" pitchFamily="18" charset="0"/>
                </a:rPr>
                <a:t>surgeon</a:t>
              </a:r>
            </a:p>
          </p:txBody>
        </p:sp>
        <p:sp>
          <p:nvSpPr>
            <p:cNvPr id="14345" name="Flowchart: Merge 5"/>
            <p:cNvSpPr>
              <a:spLocks noChangeArrowheads="1"/>
            </p:cNvSpPr>
            <p:nvPr/>
          </p:nvSpPr>
          <p:spPr bwMode="auto">
            <a:xfrm>
              <a:off x="1781275" y="3859708"/>
              <a:ext cx="503237" cy="433388"/>
            </a:xfrm>
            <a:prstGeom prst="flowChartMerg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l-NL" sz="750" dirty="0">
                  <a:latin typeface="Times" panose="02020603050405020304" pitchFamily="18" charset="0"/>
                </a:rPr>
                <a:t> </a:t>
              </a:r>
            </a:p>
          </p:txBody>
        </p:sp>
        <p:cxnSp>
          <p:nvCxnSpPr>
            <p:cNvPr id="14346" name="Straight Connector 12"/>
            <p:cNvCxnSpPr>
              <a:cxnSpLocks noChangeShapeType="1"/>
            </p:cNvCxnSpPr>
            <p:nvPr/>
          </p:nvCxnSpPr>
          <p:spPr bwMode="auto">
            <a:xfrm flipV="1">
              <a:off x="1763688" y="4074963"/>
              <a:ext cx="146050" cy="79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7" name="Straight Arrow Connector 52"/>
            <p:cNvCxnSpPr>
              <a:cxnSpLocks noChangeShapeType="1"/>
            </p:cNvCxnSpPr>
            <p:nvPr/>
          </p:nvCxnSpPr>
          <p:spPr bwMode="auto">
            <a:xfrm>
              <a:off x="2140620" y="4075732"/>
              <a:ext cx="215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8" name="Flowchart: Merge 5"/>
            <p:cNvSpPr>
              <a:spLocks noChangeArrowheads="1"/>
            </p:cNvSpPr>
            <p:nvPr/>
          </p:nvSpPr>
          <p:spPr bwMode="auto">
            <a:xfrm>
              <a:off x="3059832" y="3861048"/>
              <a:ext cx="503237" cy="433388"/>
            </a:xfrm>
            <a:prstGeom prst="flowChartMerg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 sz="750" dirty="0">
                <a:latin typeface="Times" panose="02020603050405020304" pitchFamily="18" charset="0"/>
              </a:endParaRPr>
            </a:p>
          </p:txBody>
        </p:sp>
        <p:cxnSp>
          <p:nvCxnSpPr>
            <p:cNvPr id="14349" name="Straight Arrow Connector 35"/>
            <p:cNvCxnSpPr>
              <a:cxnSpLocks noChangeShapeType="1"/>
            </p:cNvCxnSpPr>
            <p:nvPr/>
          </p:nvCxnSpPr>
          <p:spPr bwMode="auto">
            <a:xfrm>
              <a:off x="3419872" y="4077072"/>
              <a:ext cx="215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0" name="Straight Connector 12"/>
            <p:cNvCxnSpPr>
              <a:cxnSpLocks noChangeShapeType="1"/>
              <a:stCxn id="14343" idx="3"/>
            </p:cNvCxnSpPr>
            <p:nvPr/>
          </p:nvCxnSpPr>
          <p:spPr bwMode="auto">
            <a:xfrm>
              <a:off x="3004592" y="4075757"/>
              <a:ext cx="199256" cy="131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1" name="Rounded Rectangle 37"/>
            <p:cNvSpPr>
              <a:spLocks noChangeArrowheads="1"/>
            </p:cNvSpPr>
            <p:nvPr/>
          </p:nvSpPr>
          <p:spPr bwMode="auto">
            <a:xfrm>
              <a:off x="1546647" y="3717032"/>
              <a:ext cx="2989349" cy="720080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nl-NL" sz="300" dirty="0">
                <a:latin typeface="Times" panose="02020603050405020304" pitchFamily="18" charset="0"/>
              </a:endParaRPr>
            </a:p>
          </p:txBody>
        </p:sp>
      </p:grp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>
            <a:off x="2369127" y="2074493"/>
            <a:ext cx="3222813" cy="12806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" y="1576275"/>
            <a:ext cx="7512049" cy="49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9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Process: operation durations</a:t>
            </a:r>
            <a:endParaRPr lang="en-US" altLang="nl-NL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91525" y="971550"/>
            <a:ext cx="8652475" cy="3348038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00" dirty="0" smtClean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000" dirty="0" smtClean="0"/>
              <a:t>Duration</a:t>
            </a:r>
            <a:endParaRPr lang="en-US" sz="2000" dirty="0"/>
          </a:p>
          <a:p>
            <a:pPr>
              <a:lnSpc>
                <a:spcPct val="150000"/>
              </a:lnSpc>
              <a:defRPr/>
            </a:pPr>
            <a:r>
              <a:rPr lang="en-US" sz="2000" dirty="0"/>
              <a:t>average durations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/>
              <a:t>variation in durations (stochastics)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000" dirty="0">
                <a:sym typeface="Symbol"/>
              </a:rPr>
              <a:t></a:t>
            </a:r>
            <a:r>
              <a:rPr lang="en-US" sz="2000" dirty="0"/>
              <a:t> representing a distribution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6388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7" y="1487978"/>
            <a:ext cx="7697812" cy="89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3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Example: length of stay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150" y="1062556"/>
            <a:ext cx="6375862" cy="3750197"/>
          </a:xfrm>
          <a:noFill/>
        </p:spPr>
      </p:pic>
    </p:spTree>
    <p:extLst>
      <p:ext uri="{BB962C8B-B14F-4D97-AF65-F5344CB8AC3E}">
        <p14:creationId xmlns:p14="http://schemas.microsoft.com/office/powerpoint/2010/main" val="5052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</a:p>
          <a:p>
            <a:pPr marL="342900" indent="-342900">
              <a:buAutoNum type="arabicPeriod"/>
            </a:pPr>
            <a:r>
              <a:rPr lang="nl-NL" sz="2000" dirty="0" err="1" smtClean="0"/>
              <a:t>Pathway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process</a:t>
            </a:r>
            <a:endParaRPr lang="nl-NL" sz="2000" dirty="0" smtClean="0"/>
          </a:p>
          <a:p>
            <a:pPr marL="342900" indent="-342900">
              <a:buAutoNum type="arabicPeriod"/>
            </a:pPr>
            <a:r>
              <a:rPr lang="nl-NL" sz="2000" dirty="0" smtClean="0"/>
              <a:t>OM approach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processes</a:t>
            </a:r>
            <a:endParaRPr lang="nl-NL" sz="2000" dirty="0" smtClean="0"/>
          </a:p>
          <a:p>
            <a:pPr marL="342900" indent="-342900">
              <a:buAutoNum type="arabicPeriod"/>
            </a:pPr>
            <a:r>
              <a:rPr lang="nl-NL" sz="2000" dirty="0" err="1" smtClean="0"/>
              <a:t>Methods</a:t>
            </a:r>
            <a:r>
              <a:rPr lang="nl-NL" sz="2000" dirty="0" smtClean="0"/>
              <a:t> of </a:t>
            </a:r>
            <a:r>
              <a:rPr lang="nl-NL" sz="2000" dirty="0" err="1" smtClean="0"/>
              <a:t>process</a:t>
            </a:r>
            <a:r>
              <a:rPr lang="nl-NL" sz="2000" dirty="0" smtClean="0"/>
              <a:t> </a:t>
            </a:r>
            <a:r>
              <a:rPr lang="nl-NL" sz="2000" dirty="0" err="1" smtClean="0"/>
              <a:t>modelling</a:t>
            </a:r>
            <a:endParaRPr lang="nl-NL" sz="2000" dirty="0" smtClean="0"/>
          </a:p>
          <a:p>
            <a:pPr marL="342900" indent="-342900">
              <a:buAutoNum type="arabicPeriod"/>
            </a:pPr>
            <a:r>
              <a:rPr lang="nl-NL" sz="2000" dirty="0" err="1" smtClean="0"/>
              <a:t>Process</a:t>
            </a:r>
            <a:r>
              <a:rPr lang="nl-NL" sz="2000" dirty="0" smtClean="0"/>
              <a:t> analysis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improvement</a:t>
            </a:r>
            <a:endParaRPr lang="nl-NL" sz="2000" dirty="0" smtClean="0"/>
          </a:p>
          <a:p>
            <a:pPr marL="342900" indent="-342900">
              <a:buAutoNum type="arabicPeriod"/>
            </a:pPr>
            <a:r>
              <a:rPr lang="nl-NL" sz="2000" dirty="0" err="1" smtClean="0"/>
              <a:t>Assignments</a:t>
            </a:r>
            <a:endParaRPr lang="nl-NL" sz="2000" dirty="0" smtClean="0"/>
          </a:p>
          <a:p>
            <a:pPr marL="342900" indent="-342900">
              <a:buAutoNum type="arabicPeriod"/>
            </a:pPr>
            <a:endParaRPr lang="nl-NL" sz="2000" dirty="0" smtClean="0"/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5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analysis: waiting times &amp; throughput times</a:t>
            </a:r>
            <a:endParaRPr lang="en-US" altLang="nl-NL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3" y="1313411"/>
            <a:ext cx="8168627" cy="288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3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1525" y="280464"/>
            <a:ext cx="8172000" cy="576000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Analysis of process &amp; chain: waiting times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44" y="1762505"/>
            <a:ext cx="1820008" cy="1365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27" y="3013563"/>
            <a:ext cx="2031023" cy="1523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5986" y="729451"/>
            <a:ext cx="296081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350" dirty="0"/>
              <a:t>Platform </a:t>
            </a:r>
            <a:r>
              <a:rPr lang="nl-NL" sz="1350" dirty="0" err="1"/>
              <a:t>waiting</a:t>
            </a:r>
            <a:r>
              <a:rPr lang="nl-NL" sz="1350" dirty="0"/>
              <a:t> time: </a:t>
            </a:r>
          </a:p>
          <a:p>
            <a:pPr marL="214313" indent="-214313">
              <a:buFontTx/>
              <a:buChar char="-"/>
            </a:pPr>
            <a:r>
              <a:rPr lang="nl-NL" sz="1350" dirty="0" err="1"/>
              <a:t>waiting</a:t>
            </a:r>
            <a:r>
              <a:rPr lang="nl-NL" sz="1350" dirty="0"/>
              <a:t> time </a:t>
            </a:r>
            <a:r>
              <a:rPr lang="nl-NL" sz="1350" dirty="0" err="1"/>
              <a:t>until</a:t>
            </a:r>
            <a:r>
              <a:rPr lang="nl-NL" sz="1350" dirty="0"/>
              <a:t> service </a:t>
            </a:r>
            <a:r>
              <a:rPr lang="nl-NL" sz="1350" dirty="0" err="1"/>
              <a:t>arrives</a:t>
            </a:r>
            <a:endParaRPr lang="nl-NL" sz="1350" dirty="0"/>
          </a:p>
          <a:p>
            <a:pPr marL="214313" indent="-214313">
              <a:buFontTx/>
              <a:buChar char="-"/>
            </a:pPr>
            <a:r>
              <a:rPr lang="nl-NL" sz="1350" dirty="0"/>
              <a:t>determinant: </a:t>
            </a:r>
            <a:r>
              <a:rPr lang="nl-NL" sz="1350" dirty="0" err="1"/>
              <a:t>frequency</a:t>
            </a:r>
            <a:r>
              <a:rPr lang="nl-NL" sz="1350" dirty="0"/>
              <a:t> of service</a:t>
            </a:r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1345450" y="3822612"/>
            <a:ext cx="282013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350" dirty="0"/>
              <a:t>Batch </a:t>
            </a:r>
            <a:r>
              <a:rPr lang="nl-NL" sz="1350" dirty="0" err="1"/>
              <a:t>waiting</a:t>
            </a:r>
            <a:r>
              <a:rPr lang="nl-NL" sz="1350" dirty="0"/>
              <a:t> time</a:t>
            </a:r>
          </a:p>
          <a:p>
            <a:pPr marL="214313" indent="-214313">
              <a:buFontTx/>
              <a:buChar char="-"/>
            </a:pPr>
            <a:r>
              <a:rPr lang="nl-NL" sz="1350" dirty="0" err="1"/>
              <a:t>waiting</a:t>
            </a:r>
            <a:r>
              <a:rPr lang="nl-NL" sz="1350" dirty="0"/>
              <a:t> time </a:t>
            </a:r>
            <a:r>
              <a:rPr lang="nl-NL" sz="1350" dirty="0" err="1"/>
              <a:t>till</a:t>
            </a:r>
            <a:r>
              <a:rPr lang="nl-NL" sz="1350" dirty="0"/>
              <a:t> batch is </a:t>
            </a:r>
            <a:r>
              <a:rPr lang="nl-NL" sz="1350" dirty="0" err="1"/>
              <a:t>completed</a:t>
            </a:r>
            <a:endParaRPr lang="nl-NL" sz="1350" dirty="0"/>
          </a:p>
          <a:p>
            <a:pPr marL="214313" indent="-214313">
              <a:buFontTx/>
              <a:buChar char="-"/>
            </a:pPr>
            <a:r>
              <a:rPr lang="nl-NL" sz="1350" dirty="0"/>
              <a:t>determinant: batch </a:t>
            </a:r>
            <a:r>
              <a:rPr lang="nl-NL" sz="1350" dirty="0" err="1"/>
              <a:t>size</a:t>
            </a:r>
            <a:endParaRPr lang="en-GB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06" y="3464864"/>
            <a:ext cx="1327410" cy="13628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14" y="2049354"/>
            <a:ext cx="2359184" cy="1415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8001" y="1410192"/>
            <a:ext cx="2960810" cy="715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350" dirty="0"/>
              <a:t>Queue </a:t>
            </a:r>
            <a:r>
              <a:rPr lang="nl-NL" sz="1350" dirty="0" err="1"/>
              <a:t>waiting</a:t>
            </a:r>
            <a:r>
              <a:rPr lang="nl-NL" sz="1350" dirty="0"/>
              <a:t> time</a:t>
            </a:r>
          </a:p>
          <a:p>
            <a:pPr marL="214313" indent="-214313">
              <a:buFontTx/>
              <a:buChar char="-"/>
            </a:pPr>
            <a:r>
              <a:rPr lang="nl-NL" sz="1350" dirty="0" err="1"/>
              <a:t>waiting</a:t>
            </a:r>
            <a:r>
              <a:rPr lang="nl-NL" sz="1350" dirty="0"/>
              <a:t> time in queue</a:t>
            </a:r>
          </a:p>
          <a:p>
            <a:pPr marL="214313" indent="-214313">
              <a:buFontTx/>
              <a:buChar char="-"/>
            </a:pPr>
            <a:r>
              <a:rPr lang="nl-NL" sz="1350" dirty="0"/>
              <a:t>determinant: </a:t>
            </a:r>
            <a:r>
              <a:rPr lang="nl-NL" sz="1350" dirty="0" err="1"/>
              <a:t>number</a:t>
            </a:r>
            <a:r>
              <a:rPr lang="nl-NL" sz="1350" dirty="0"/>
              <a:t> of servers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76469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/>
              <a:t>Analysis of </a:t>
            </a:r>
            <a:r>
              <a:rPr lang="nl-NL" altLang="en-US" dirty="0" err="1"/>
              <a:t>process</a:t>
            </a:r>
            <a:r>
              <a:rPr lang="nl-NL" altLang="en-US" dirty="0"/>
              <a:t> </a:t>
            </a:r>
            <a:r>
              <a:rPr lang="nl-NL" altLang="en-US" dirty="0" err="1"/>
              <a:t>and</a:t>
            </a:r>
            <a:r>
              <a:rPr lang="nl-NL" altLang="en-US" dirty="0"/>
              <a:t> chain: push &amp; pull</a:t>
            </a:r>
            <a:endParaRPr lang="en-GB" altLang="en-US" dirty="0"/>
          </a:p>
        </p:txBody>
      </p:sp>
      <p:sp>
        <p:nvSpPr>
          <p:cNvPr id="3075" name="Tijdelijke aanduiding voor tekst 7"/>
          <p:cNvSpPr>
            <a:spLocks noGrp="1"/>
          </p:cNvSpPr>
          <p:nvPr>
            <p:ph type="body" sz="half" idx="4294967295"/>
          </p:nvPr>
        </p:nvSpPr>
        <p:spPr>
          <a:xfrm>
            <a:off x="530402" y="3494666"/>
            <a:ext cx="5976937" cy="9112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NL" altLang="en-US" dirty="0"/>
              <a:t>Each step scheduled after finishing the previous step</a:t>
            </a:r>
          </a:p>
          <a:p>
            <a:pPr>
              <a:lnSpc>
                <a:spcPct val="120000"/>
              </a:lnSpc>
            </a:pPr>
            <a:r>
              <a:rPr lang="nl-NL" altLang="en-US" dirty="0"/>
              <a:t>Resource oriented</a:t>
            </a:r>
            <a:endParaRPr lang="en-GB" altLang="en-US" dirty="0"/>
          </a:p>
        </p:txBody>
      </p:sp>
      <p:sp>
        <p:nvSpPr>
          <p:cNvPr id="25604" name="Tijdelijke aanduiding voor dianummer 3"/>
          <p:cNvSpPr txBox="1">
            <a:spLocks noGrp="1"/>
          </p:cNvSpPr>
          <p:nvPr/>
        </p:nvSpPr>
        <p:spPr bwMode="auto">
          <a:xfrm>
            <a:off x="6057900" y="4686300"/>
            <a:ext cx="1600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1037313-A5D5-4A35-B0F5-70CBB28D0DE7}" type="slidenum">
              <a:rPr lang="nl-NL" altLang="en-US" sz="90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nl-NL" altLang="en-US" sz="900">
              <a:cs typeface="Arial" panose="020B0604020202020204" pitchFamily="34" charset="0"/>
            </a:endParaRPr>
          </a:p>
        </p:txBody>
      </p:sp>
      <p:sp>
        <p:nvSpPr>
          <p:cNvPr id="25605" name="Tijdelijke aanduiding voor tekst 7"/>
          <p:cNvSpPr>
            <a:spLocks/>
          </p:cNvSpPr>
          <p:nvPr/>
        </p:nvSpPr>
        <p:spPr bwMode="auto">
          <a:xfrm>
            <a:off x="400029" y="1059657"/>
            <a:ext cx="6237684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1800" dirty="0"/>
              <a:t>Pushsystem</a:t>
            </a:r>
            <a:r>
              <a:rPr lang="nl-NL" altLang="en-US" sz="1500" dirty="0"/>
              <a:t> </a:t>
            </a:r>
            <a:endParaRPr lang="en-GB" altLang="en-US" sz="1500" dirty="0"/>
          </a:p>
        </p:txBody>
      </p:sp>
      <p:graphicFrame>
        <p:nvGraphicFramePr>
          <p:cNvPr id="307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378993"/>
              </p:ext>
            </p:extLst>
          </p:nvPr>
        </p:nvGraphicFramePr>
        <p:xfrm>
          <a:off x="530402" y="1597929"/>
          <a:ext cx="7166575" cy="149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Visio" r:id="rId4" imgW="11014773" imgH="1546572" progId="Visio.Drawing.11">
                  <p:embed/>
                </p:oleObj>
              </mc:Choice>
              <mc:Fallback>
                <p:oleObj name="Visio" r:id="rId4" imgW="11014773" imgH="15465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402" y="1597929"/>
                        <a:ext cx="7166575" cy="149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1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/>
              <a:t>Analysis of process and chain: push &amp; pull</a:t>
            </a:r>
            <a:endParaRPr lang="en-GB" altLang="en-US" dirty="0"/>
          </a:p>
        </p:txBody>
      </p:sp>
      <p:sp>
        <p:nvSpPr>
          <p:cNvPr id="4099" name="Tijdelijke aanduiding voor tekst 7"/>
          <p:cNvSpPr>
            <a:spLocks noGrp="1"/>
          </p:cNvSpPr>
          <p:nvPr>
            <p:ph type="body" sz="half" idx="4294967295"/>
          </p:nvPr>
        </p:nvSpPr>
        <p:spPr>
          <a:xfrm>
            <a:off x="752272" y="3489117"/>
            <a:ext cx="5976937" cy="11811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NL" altLang="en-US" dirty="0"/>
              <a:t>Pull: ‘backward’ planning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altLang="en-US" dirty="0"/>
              <a:t>Shorter throughput time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altLang="en-US" dirty="0"/>
              <a:t>Better prioritising</a:t>
            </a:r>
            <a:endParaRPr lang="en-GB" altLang="en-US" dirty="0"/>
          </a:p>
        </p:txBody>
      </p:sp>
      <p:sp>
        <p:nvSpPr>
          <p:cNvPr id="27652" name="Tijdelijke aanduiding voor dianummer 3"/>
          <p:cNvSpPr txBox="1">
            <a:spLocks noGrp="1"/>
          </p:cNvSpPr>
          <p:nvPr/>
        </p:nvSpPr>
        <p:spPr bwMode="auto">
          <a:xfrm>
            <a:off x="6057900" y="4686300"/>
            <a:ext cx="1600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8D93098-29DA-4831-8E6C-27574976EAAD}" type="slidenum">
              <a:rPr lang="nl-NL" altLang="en-US" sz="90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nl-NL" altLang="en-US" sz="900">
              <a:cs typeface="Arial" panose="020B0604020202020204" pitchFamily="34" charset="0"/>
            </a:endParaRPr>
          </a:p>
        </p:txBody>
      </p:sp>
      <p:sp>
        <p:nvSpPr>
          <p:cNvPr id="27653" name="Tijdelijke aanduiding voor tekst 7"/>
          <p:cNvSpPr>
            <a:spLocks/>
          </p:cNvSpPr>
          <p:nvPr/>
        </p:nvSpPr>
        <p:spPr bwMode="auto">
          <a:xfrm>
            <a:off x="491525" y="1059657"/>
            <a:ext cx="6237684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1800" dirty="0"/>
              <a:t>Pull system</a:t>
            </a:r>
            <a:r>
              <a:rPr lang="nl-NL" altLang="en-US" sz="1500" dirty="0"/>
              <a:t> </a:t>
            </a:r>
            <a:endParaRPr lang="en-GB" altLang="en-US" sz="1500" dirty="0"/>
          </a:p>
        </p:txBody>
      </p:sp>
      <p:graphicFrame>
        <p:nvGraphicFramePr>
          <p:cNvPr id="410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159568"/>
              </p:ext>
            </p:extLst>
          </p:nvPr>
        </p:nvGraphicFramePr>
        <p:xfrm>
          <a:off x="365522" y="1413273"/>
          <a:ext cx="5790009" cy="1641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Visio" r:id="rId4" imgW="8968892" imgH="2200707" progId="Visio.Drawing.11">
                  <p:embed/>
                </p:oleObj>
              </mc:Choice>
              <mc:Fallback>
                <p:oleObj name="Visio" r:id="rId4" imgW="8968892" imgH="22007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522" y="1413273"/>
                        <a:ext cx="5790009" cy="1641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 smtClean="0"/>
              <a:t>Push </a:t>
            </a:r>
            <a:r>
              <a:rPr lang="nl-NL" altLang="en-US" dirty="0" err="1" smtClean="0"/>
              <a:t>and</a:t>
            </a:r>
            <a:r>
              <a:rPr lang="nl-NL" altLang="en-US" dirty="0" smtClean="0"/>
              <a:t> pull in care: </a:t>
            </a:r>
            <a:r>
              <a:rPr lang="nl-NL" altLang="en-US" dirty="0" err="1" smtClean="0"/>
              <a:t>combined</a:t>
            </a:r>
            <a:endParaRPr lang="en-GB" altLang="en-US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91525" y="967123"/>
            <a:ext cx="6091237" cy="35544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NL" altLang="en-US" sz="2000" dirty="0"/>
              <a:t>Push: resource oriented</a:t>
            </a:r>
          </a:p>
          <a:p>
            <a:pPr lvl="1">
              <a:lnSpc>
                <a:spcPct val="120000"/>
              </a:lnSpc>
            </a:pPr>
            <a:r>
              <a:rPr lang="nl-NL" altLang="en-US" sz="2000" dirty="0"/>
              <a:t>Operating theatre planning</a:t>
            </a:r>
          </a:p>
          <a:p>
            <a:pPr>
              <a:lnSpc>
                <a:spcPct val="120000"/>
              </a:lnSpc>
            </a:pPr>
            <a:r>
              <a:rPr lang="nl-NL" altLang="en-US" sz="2000" dirty="0"/>
              <a:t>Pull: </a:t>
            </a:r>
            <a:r>
              <a:rPr lang="en-GB" altLang="en-US" sz="2000" dirty="0"/>
              <a:t>process oriented</a:t>
            </a:r>
            <a:endParaRPr lang="nl-NL" altLang="en-US" sz="2000" dirty="0"/>
          </a:p>
          <a:p>
            <a:pPr lvl="1">
              <a:lnSpc>
                <a:spcPct val="120000"/>
              </a:lnSpc>
            </a:pPr>
            <a:r>
              <a:rPr lang="nl-NL" altLang="en-US" sz="2000" dirty="0"/>
              <a:t>admission and pre-op screening (before OT) </a:t>
            </a:r>
          </a:p>
          <a:p>
            <a:pPr lvl="1">
              <a:lnSpc>
                <a:spcPct val="120000"/>
              </a:lnSpc>
            </a:pPr>
            <a:r>
              <a:rPr lang="nl-NL" altLang="en-US" sz="2000" dirty="0"/>
              <a:t>discharge planning (after OT)</a:t>
            </a:r>
          </a:p>
        </p:txBody>
      </p:sp>
      <p:sp>
        <p:nvSpPr>
          <p:cNvPr id="29700" name="Tijdelijke aanduiding voor dianummer 3"/>
          <p:cNvSpPr txBox="1">
            <a:spLocks noGrp="1"/>
          </p:cNvSpPr>
          <p:nvPr/>
        </p:nvSpPr>
        <p:spPr bwMode="auto">
          <a:xfrm>
            <a:off x="6057900" y="4686300"/>
            <a:ext cx="1600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1D4630A-48D0-4A1C-A799-2970EA383D48}" type="slidenum">
              <a:rPr lang="nl-NL" altLang="en-US" sz="900"/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nl-NL" altLang="en-US" sz="900"/>
          </a:p>
        </p:txBody>
      </p:sp>
      <p:graphicFrame>
        <p:nvGraphicFramePr>
          <p:cNvPr id="51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43671"/>
              </p:ext>
            </p:extLst>
          </p:nvPr>
        </p:nvGraphicFramePr>
        <p:xfrm>
          <a:off x="641098" y="3028950"/>
          <a:ext cx="604837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Visio" r:id="rId4" imgW="10337130" imgH="2836246" progId="Visio.Drawing.11">
                  <p:embed/>
                </p:oleObj>
              </mc:Choice>
              <mc:Fallback>
                <p:oleObj name="Visio" r:id="rId4" imgW="10337130" imgH="28362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98" y="3028950"/>
                        <a:ext cx="6048375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4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2046242" y="1807307"/>
            <a:ext cx="53186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3000" b="1" i="1" dirty="0" smtClean="0">
                <a:solidFill>
                  <a:schemeClr val="bg1"/>
                </a:solidFill>
                <a:latin typeface="Times" pitchFamily="18" charset="0"/>
              </a:rPr>
              <a:t>Levels of control: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3000" b="1" i="1" dirty="0">
                <a:solidFill>
                  <a:schemeClr val="bg1"/>
                </a:solidFill>
                <a:latin typeface="Times" pitchFamily="18" charset="0"/>
              </a:rPr>
              <a:t>o</a:t>
            </a:r>
            <a:r>
              <a:rPr lang="en-US" altLang="nl-NL" sz="3000" b="1" i="1" dirty="0" smtClean="0">
                <a:solidFill>
                  <a:schemeClr val="bg1"/>
                </a:solidFill>
                <a:latin typeface="Times" pitchFamily="18" charset="0"/>
              </a:rPr>
              <a:t>perational / tactical / strategic</a:t>
            </a:r>
            <a:endParaRPr lang="en-US" altLang="nl-NL" sz="3000" b="1" i="1" dirty="0">
              <a:solidFill>
                <a:schemeClr val="bg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95513" y="2976563"/>
            <a:ext cx="378619" cy="3250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visit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14675" y="2976563"/>
            <a:ext cx="647700" cy="3250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diagnostic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tests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924300" y="2976563"/>
            <a:ext cx="377429" cy="3250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visit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192441" y="2976563"/>
            <a:ext cx="647700" cy="3250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surgical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procedure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109223" y="2976563"/>
            <a:ext cx="378619" cy="3250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visit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709738" y="3138488"/>
            <a:ext cx="485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sz="1350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2574131" y="3138488"/>
            <a:ext cx="53935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sz="1350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762375" y="3138488"/>
            <a:ext cx="161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sz="1350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5112544" y="3138488"/>
            <a:ext cx="53935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sz="1350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840141" y="3138488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sz="1350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7487842" y="3138488"/>
            <a:ext cx="48696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sz="135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709737" y="2544366"/>
            <a:ext cx="3024188" cy="108108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135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135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135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135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200"/>
              <a:t>diagnostic phase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842272" y="2544366"/>
            <a:ext cx="2808684" cy="108108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135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135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135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135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200"/>
              <a:t>therapeutic phase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463654" y="2976563"/>
            <a:ext cx="647700" cy="3250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screening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6030516" y="3138488"/>
            <a:ext cx="161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sz="1350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4301729" y="3138488"/>
            <a:ext cx="161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sz="1350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651898" y="2976563"/>
            <a:ext cx="378619" cy="3250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day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care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2303860" y="1762125"/>
            <a:ext cx="971550" cy="3250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capacity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outpatient dept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3383756" y="1762125"/>
            <a:ext cx="971550" cy="3250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capacity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diagnostic dept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4463654" y="1788319"/>
            <a:ext cx="701278" cy="3250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specialist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capacity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5274469" y="1788319"/>
            <a:ext cx="863204" cy="3250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day care ward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capacity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6247210" y="1788319"/>
            <a:ext cx="1078706" cy="3250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capacity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operating theatres</a:t>
            </a:r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H="1">
            <a:off x="2357438" y="2031207"/>
            <a:ext cx="108347" cy="91797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2736057" y="2085975"/>
            <a:ext cx="1403747" cy="86439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3059907" y="2085975"/>
            <a:ext cx="4266010" cy="86439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H="1">
            <a:off x="3437335" y="2112169"/>
            <a:ext cx="270272" cy="86439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3977879" y="2112169"/>
            <a:ext cx="809625" cy="86439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H="1">
            <a:off x="2465785" y="2112169"/>
            <a:ext cx="2214563" cy="86439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H="1">
            <a:off x="4193382" y="2112169"/>
            <a:ext cx="594122" cy="86439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4895850" y="2112169"/>
            <a:ext cx="1620441" cy="86439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5057775" y="2112169"/>
            <a:ext cx="2322910" cy="86439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5760244" y="2112169"/>
            <a:ext cx="108347" cy="86439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H="1">
            <a:off x="6624638" y="2112169"/>
            <a:ext cx="161925" cy="86439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709737" y="1383507"/>
            <a:ext cx="5940029" cy="1026319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500" b="1">
                <a:latin typeface="Times" panose="02020603050405020304" pitchFamily="18" charset="0"/>
              </a:rPr>
              <a:t>RESOURCES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500" b="1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500" b="1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500">
              <a:latin typeface="Times" panose="02020603050405020304" pitchFamily="18" charset="0"/>
            </a:endParaRP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139804" y="3353991"/>
            <a:ext cx="11346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500" b="1" dirty="0">
                <a:latin typeface="Times" panose="02020603050405020304" pitchFamily="18" charset="0"/>
              </a:rPr>
              <a:t>PROCESS</a:t>
            </a: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303860" y="1762125"/>
            <a:ext cx="971550" cy="3250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capacity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75"/>
              <a:t>outpatient dept</a:t>
            </a: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 flipH="1">
            <a:off x="2357438" y="2031207"/>
            <a:ext cx="108347" cy="91797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>
            <a:off x="2736057" y="2085975"/>
            <a:ext cx="1403747" cy="86439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3059907" y="2085975"/>
            <a:ext cx="4266010" cy="86439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z="1350"/>
          </a:p>
        </p:txBody>
      </p:sp>
      <p:sp>
        <p:nvSpPr>
          <p:cNvPr id="15402" name="Rectangle 48"/>
          <p:cNvSpPr>
            <a:spLocks noChangeArrowheads="1"/>
          </p:cNvSpPr>
          <p:nvPr/>
        </p:nvSpPr>
        <p:spPr bwMode="auto">
          <a:xfrm>
            <a:off x="1818085" y="275035"/>
            <a:ext cx="5829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800" dirty="0" smtClean="0">
                <a:solidFill>
                  <a:schemeClr val="tx2"/>
                </a:solidFill>
                <a:latin typeface="Arial Bold"/>
              </a:rPr>
              <a:t>Process and resources</a:t>
            </a:r>
            <a:endParaRPr lang="en-US" altLang="nl-NL" sz="2800" dirty="0">
              <a:solidFill>
                <a:schemeClr val="tx2"/>
              </a:solidFill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3752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19" name="Group 83"/>
          <p:cNvGrpSpPr>
            <a:grpSpLocks/>
          </p:cNvGrpSpPr>
          <p:nvPr/>
        </p:nvGrpSpPr>
        <p:grpSpPr bwMode="auto">
          <a:xfrm>
            <a:off x="1763317" y="1500188"/>
            <a:ext cx="6222206" cy="3526632"/>
            <a:chOff x="431" y="1253"/>
            <a:chExt cx="5226" cy="2962"/>
          </a:xfrm>
        </p:grpSpPr>
        <p:sp>
          <p:nvSpPr>
            <p:cNvPr id="16465" name="Line 2"/>
            <p:cNvSpPr>
              <a:spLocks noChangeShapeType="1"/>
            </p:cNvSpPr>
            <p:nvPr/>
          </p:nvSpPr>
          <p:spPr bwMode="auto">
            <a:xfrm>
              <a:off x="567" y="1253"/>
              <a:ext cx="0" cy="2691"/>
            </a:xfrm>
            <a:prstGeom prst="line">
              <a:avLst/>
            </a:prstGeom>
            <a:noFill/>
            <a:ln w="63500" cmpd="dbl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sz="1350"/>
            </a:p>
          </p:txBody>
        </p:sp>
        <p:sp>
          <p:nvSpPr>
            <p:cNvPr id="16466" name="Text Box 3"/>
            <p:cNvSpPr txBox="1">
              <a:spLocks noChangeArrowheads="1"/>
            </p:cNvSpPr>
            <p:nvPr/>
          </p:nvSpPr>
          <p:spPr bwMode="auto">
            <a:xfrm>
              <a:off x="431" y="3944"/>
              <a:ext cx="295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D78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nl-NL" sz="1500" dirty="0">
                  <a:latin typeface="Oranda"/>
                </a:rPr>
                <a:t>Patient </a:t>
              </a:r>
              <a:r>
                <a:rPr lang="en-US" altLang="nl-NL" sz="1500" dirty="0" smtClean="0">
                  <a:latin typeface="Oranda"/>
                </a:rPr>
                <a:t>groups / pathways &amp; processes</a:t>
              </a:r>
              <a:endParaRPr lang="en-GB" altLang="nl-NL" sz="1500" dirty="0">
                <a:latin typeface="Oranda"/>
              </a:endParaRPr>
            </a:p>
          </p:txBody>
        </p:sp>
        <p:sp>
          <p:nvSpPr>
            <p:cNvPr id="16467" name="Text Box 4"/>
            <p:cNvSpPr txBox="1">
              <a:spLocks noChangeArrowheads="1"/>
            </p:cNvSpPr>
            <p:nvPr/>
          </p:nvSpPr>
          <p:spPr bwMode="auto">
            <a:xfrm>
              <a:off x="710" y="1396"/>
              <a:ext cx="1449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D78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nl-NL" sz="1500">
                  <a:latin typeface="Oranda"/>
                </a:rPr>
                <a:t>surgery</a:t>
              </a:r>
              <a:endParaRPr lang="en-GB" altLang="nl-NL" sz="1500">
                <a:latin typeface="Oranda"/>
              </a:endParaRPr>
            </a:p>
          </p:txBody>
        </p:sp>
        <p:sp>
          <p:nvSpPr>
            <p:cNvPr id="16468" name="Rectangle 5"/>
            <p:cNvSpPr>
              <a:spLocks noChangeArrowheads="1"/>
            </p:cNvSpPr>
            <p:nvPr/>
          </p:nvSpPr>
          <p:spPr bwMode="auto">
            <a:xfrm>
              <a:off x="805" y="1647"/>
              <a:ext cx="4852" cy="251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D7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nl-NL" sz="1350" dirty="0">
                  <a:latin typeface="Oranda"/>
                </a:rPr>
                <a:t>traumatology</a:t>
              </a:r>
            </a:p>
          </p:txBody>
        </p:sp>
        <p:sp>
          <p:nvSpPr>
            <p:cNvPr id="16469" name="Text Box 6"/>
            <p:cNvSpPr txBox="1">
              <a:spLocks noChangeArrowheads="1"/>
            </p:cNvSpPr>
            <p:nvPr/>
          </p:nvSpPr>
          <p:spPr bwMode="auto">
            <a:xfrm>
              <a:off x="710" y="2975"/>
              <a:ext cx="15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D78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nl-NL" sz="1350">
                  <a:latin typeface="Oranda"/>
                </a:rPr>
                <a:t>internal medicine</a:t>
              </a:r>
            </a:p>
          </p:txBody>
        </p:sp>
        <p:sp>
          <p:nvSpPr>
            <p:cNvPr id="16470" name="Rectangle 7"/>
            <p:cNvSpPr>
              <a:spLocks noChangeArrowheads="1"/>
            </p:cNvSpPr>
            <p:nvPr/>
          </p:nvSpPr>
          <p:spPr bwMode="auto">
            <a:xfrm>
              <a:off x="798" y="1934"/>
              <a:ext cx="4859" cy="251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D7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nl-NL" sz="1350">
                  <a:latin typeface="Oranda"/>
                </a:rPr>
                <a:t>oncology</a:t>
              </a:r>
            </a:p>
          </p:txBody>
        </p:sp>
        <p:sp>
          <p:nvSpPr>
            <p:cNvPr id="16471" name="Rectangle 8"/>
            <p:cNvSpPr>
              <a:spLocks noChangeArrowheads="1"/>
            </p:cNvSpPr>
            <p:nvPr/>
          </p:nvSpPr>
          <p:spPr bwMode="auto">
            <a:xfrm>
              <a:off x="805" y="3226"/>
              <a:ext cx="4852" cy="251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D7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l-NL" sz="1350">
                  <a:latin typeface="Oranda"/>
                </a:rPr>
                <a:t>diabetes</a:t>
              </a:r>
              <a:endParaRPr lang="en-GB" altLang="nl-NL" sz="1350">
                <a:latin typeface="Oranda"/>
              </a:endParaRPr>
            </a:p>
          </p:txBody>
        </p:sp>
        <p:sp>
          <p:nvSpPr>
            <p:cNvPr id="16472" name="Rectangle 9"/>
            <p:cNvSpPr>
              <a:spLocks noChangeArrowheads="1"/>
            </p:cNvSpPr>
            <p:nvPr/>
          </p:nvSpPr>
          <p:spPr bwMode="auto">
            <a:xfrm>
              <a:off x="798" y="2239"/>
              <a:ext cx="4859" cy="251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D7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nl-NL" sz="1350" dirty="0">
                  <a:latin typeface="Oranda"/>
                </a:rPr>
                <a:t>vascular </a:t>
              </a:r>
              <a:r>
                <a:rPr lang="en-GB" altLang="nl-NL" sz="1350" dirty="0" smtClean="0">
                  <a:latin typeface="Oranda"/>
                </a:rPr>
                <a:t>surgery</a:t>
              </a:r>
              <a:endParaRPr lang="en-GB" altLang="nl-NL" sz="1350" dirty="0">
                <a:latin typeface="Oranda"/>
              </a:endParaRPr>
            </a:p>
          </p:txBody>
        </p:sp>
        <p:sp>
          <p:nvSpPr>
            <p:cNvPr id="16473" name="Rectangle 10"/>
            <p:cNvSpPr>
              <a:spLocks noChangeArrowheads="1"/>
            </p:cNvSpPr>
            <p:nvPr/>
          </p:nvSpPr>
          <p:spPr bwMode="auto">
            <a:xfrm>
              <a:off x="798" y="2544"/>
              <a:ext cx="4859" cy="251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D7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nl-NL" sz="1350">
                  <a:latin typeface="Oranda"/>
                </a:rPr>
                <a:t>other</a:t>
              </a:r>
            </a:p>
          </p:txBody>
        </p:sp>
      </p:grpSp>
      <p:sp>
        <p:nvSpPr>
          <p:cNvPr id="16387" name="Rectangle 82"/>
          <p:cNvSpPr>
            <a:spLocks noGrp="1" noChangeArrowheads="1"/>
          </p:cNvSpPr>
          <p:nvPr>
            <p:ph type="title"/>
          </p:nvPr>
        </p:nvSpPr>
        <p:spPr>
          <a:xfrm>
            <a:off x="2164556" y="250031"/>
            <a:ext cx="5829300" cy="514350"/>
          </a:xfrm>
        </p:spPr>
        <p:txBody>
          <a:bodyPr/>
          <a:lstStyle/>
          <a:p>
            <a:r>
              <a:rPr lang="nl-NL" altLang="nl-NL" sz="2700"/>
              <a:t>Units, chains and network</a:t>
            </a:r>
          </a:p>
        </p:txBody>
      </p:sp>
      <p:grpSp>
        <p:nvGrpSpPr>
          <p:cNvPr id="168060" name="Group 124"/>
          <p:cNvGrpSpPr>
            <a:grpSpLocks/>
          </p:cNvGrpSpPr>
          <p:nvPr/>
        </p:nvGrpSpPr>
        <p:grpSpPr bwMode="auto">
          <a:xfrm>
            <a:off x="2383632" y="1238250"/>
            <a:ext cx="5489972" cy="3190876"/>
            <a:chOff x="1042" y="1040"/>
            <a:chExt cx="4611" cy="2680"/>
          </a:xfrm>
        </p:grpSpPr>
        <p:sp>
          <p:nvSpPr>
            <p:cNvPr id="16389" name="Line 21"/>
            <p:cNvSpPr>
              <a:spLocks noChangeShapeType="1"/>
            </p:cNvSpPr>
            <p:nvPr/>
          </p:nvSpPr>
          <p:spPr bwMode="auto">
            <a:xfrm>
              <a:off x="1042" y="1291"/>
              <a:ext cx="4611" cy="0"/>
            </a:xfrm>
            <a:prstGeom prst="line">
              <a:avLst/>
            </a:prstGeom>
            <a:noFill/>
            <a:ln w="63500" cmpd="dbl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sz="1350"/>
            </a:p>
          </p:txBody>
        </p:sp>
        <p:sp>
          <p:nvSpPr>
            <p:cNvPr id="16390" name="Text Box 22"/>
            <p:cNvSpPr txBox="1">
              <a:spLocks noChangeArrowheads="1"/>
            </p:cNvSpPr>
            <p:nvPr/>
          </p:nvSpPr>
          <p:spPr bwMode="auto">
            <a:xfrm>
              <a:off x="1612" y="1040"/>
              <a:ext cx="370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D78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nl-NL" sz="1500" dirty="0">
                  <a:latin typeface="Oranda"/>
                </a:rPr>
                <a:t>Diagnostic and </a:t>
              </a:r>
              <a:r>
                <a:rPr lang="en-US" altLang="nl-NL" sz="1500" dirty="0" smtClean="0">
                  <a:latin typeface="Oranda"/>
                </a:rPr>
                <a:t>treatment facilities / units</a:t>
              </a:r>
              <a:endParaRPr lang="en-GB" altLang="nl-NL" sz="1500" dirty="0">
                <a:latin typeface="Oranda"/>
              </a:endParaRPr>
            </a:p>
          </p:txBody>
        </p:sp>
        <p:grpSp>
          <p:nvGrpSpPr>
            <p:cNvPr id="16391" name="Group 115"/>
            <p:cNvGrpSpPr>
              <a:grpSpLocks/>
            </p:cNvGrpSpPr>
            <p:nvPr/>
          </p:nvGrpSpPr>
          <p:grpSpPr bwMode="auto">
            <a:xfrm>
              <a:off x="2064" y="1532"/>
              <a:ext cx="589" cy="2170"/>
              <a:chOff x="2055" y="1532"/>
              <a:chExt cx="589" cy="2170"/>
            </a:xfrm>
          </p:grpSpPr>
          <p:sp>
            <p:nvSpPr>
              <p:cNvPr id="16460" name="Line 27"/>
              <p:cNvSpPr>
                <a:spLocks noChangeShapeType="1"/>
              </p:cNvSpPr>
              <p:nvPr/>
            </p:nvSpPr>
            <p:spPr bwMode="auto">
              <a:xfrm flipV="1">
                <a:off x="2055" y="3091"/>
                <a:ext cx="0" cy="6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 sz="1350"/>
              </a:p>
            </p:txBody>
          </p:sp>
          <p:sp>
            <p:nvSpPr>
              <p:cNvPr id="16461" name="Text Box 30"/>
              <p:cNvSpPr txBox="1">
                <a:spLocks noChangeArrowheads="1"/>
              </p:cNvSpPr>
              <p:nvPr/>
            </p:nvSpPr>
            <p:spPr bwMode="auto">
              <a:xfrm>
                <a:off x="2055" y="3226"/>
                <a:ext cx="589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1400" dirty="0">
                    <a:latin typeface="Times New Roman" panose="02020603050405020304" pitchFamily="18" charset="0"/>
                  </a:rPr>
                  <a:t>out</a:t>
                </a:r>
                <a:br>
                  <a:rPr lang="nl-NL" altLang="nl-NL" sz="1400" dirty="0">
                    <a:latin typeface="Times New Roman" panose="02020603050405020304" pitchFamily="18" charset="0"/>
                  </a:rPr>
                </a:br>
                <a:r>
                  <a:rPr lang="nl-NL" altLang="nl-NL" sz="1400" dirty="0" err="1">
                    <a:latin typeface="Times New Roman" panose="02020603050405020304" pitchFamily="18" charset="0"/>
                  </a:rPr>
                  <a:t>patient</a:t>
                </a:r>
                <a:endParaRPr lang="nl-NL" altLang="nl-NL" sz="1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62" name="Line 19"/>
              <p:cNvSpPr>
                <a:spLocks noChangeShapeType="1"/>
              </p:cNvSpPr>
              <p:nvPr/>
            </p:nvSpPr>
            <p:spPr bwMode="auto">
              <a:xfrm>
                <a:off x="2055" y="3091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 sz="1350"/>
              </a:p>
            </p:txBody>
          </p:sp>
          <p:sp>
            <p:nvSpPr>
              <p:cNvPr id="16463" name="Rectangle 23"/>
              <p:cNvSpPr>
                <a:spLocks noChangeArrowheads="1"/>
              </p:cNvSpPr>
              <p:nvPr/>
            </p:nvSpPr>
            <p:spPr bwMode="auto">
              <a:xfrm>
                <a:off x="2055" y="1532"/>
                <a:ext cx="449" cy="14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1D7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l-NL" altLang="nl-NL" sz="1400" dirty="0">
                    <a:latin typeface="Times New Roman" panose="02020603050405020304" pitchFamily="18" charset="0"/>
                  </a:rPr>
                  <a:t>out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l-NL" altLang="nl-NL" sz="1400" dirty="0" err="1">
                    <a:latin typeface="Times New Roman" panose="02020603050405020304" pitchFamily="18" charset="0"/>
                  </a:rPr>
                  <a:t>patient</a:t>
                </a:r>
                <a:endParaRPr lang="nl-NL" altLang="nl-NL" sz="1400" dirty="0"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l-NL" altLang="nl-NL" sz="1400" dirty="0" err="1" smtClean="0">
                    <a:latin typeface="Oranda"/>
                  </a:rPr>
                  <a:t>clinic</a:t>
                </a:r>
                <a:endParaRPr lang="nl-NL" altLang="nl-NL" sz="1400" dirty="0">
                  <a:latin typeface="Oranda"/>
                </a:endParaRPr>
              </a:p>
            </p:txBody>
          </p:sp>
          <p:sp>
            <p:nvSpPr>
              <p:cNvPr id="16464" name="Line 56"/>
              <p:cNvSpPr>
                <a:spLocks noChangeShapeType="1"/>
              </p:cNvSpPr>
              <p:nvPr/>
            </p:nvSpPr>
            <p:spPr bwMode="auto">
              <a:xfrm>
                <a:off x="2505" y="3091"/>
                <a:ext cx="0" cy="6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 sz="1350"/>
              </a:p>
            </p:txBody>
          </p:sp>
        </p:grpSp>
        <p:grpSp>
          <p:nvGrpSpPr>
            <p:cNvPr id="16392" name="Group 114"/>
            <p:cNvGrpSpPr>
              <a:grpSpLocks/>
            </p:cNvGrpSpPr>
            <p:nvPr/>
          </p:nvGrpSpPr>
          <p:grpSpPr bwMode="auto">
            <a:xfrm>
              <a:off x="2685" y="1532"/>
              <a:ext cx="699" cy="2170"/>
              <a:chOff x="2685" y="1532"/>
              <a:chExt cx="699" cy="2170"/>
            </a:xfrm>
          </p:grpSpPr>
          <p:sp>
            <p:nvSpPr>
              <p:cNvPr id="16455" name="Text Box 17"/>
              <p:cNvSpPr txBox="1">
                <a:spLocks noChangeArrowheads="1"/>
              </p:cNvSpPr>
              <p:nvPr/>
            </p:nvSpPr>
            <p:spPr bwMode="auto">
              <a:xfrm>
                <a:off x="2685" y="2357"/>
                <a:ext cx="699" cy="7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1400" dirty="0">
                    <a:latin typeface="Times New Roman" panose="02020603050405020304" pitchFamily="18" charset="0"/>
                  </a:rPr>
                  <a:t>Radio</a:t>
                </a:r>
                <a:br>
                  <a:rPr lang="nl-NL" altLang="nl-NL" sz="1400" dirty="0">
                    <a:latin typeface="Times New Roman" panose="02020603050405020304" pitchFamily="18" charset="0"/>
                  </a:rPr>
                </a:br>
                <a:r>
                  <a:rPr lang="nl-NL" altLang="nl-NL" sz="1400" dirty="0" err="1" smtClean="0">
                    <a:latin typeface="Times New Roman" panose="02020603050405020304" pitchFamily="18" charset="0"/>
                  </a:rPr>
                  <a:t>logy</a:t>
                </a:r>
                <a:endParaRPr lang="nl-NL" altLang="nl-NL" sz="1400" dirty="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nl-NL" altLang="nl-NL" sz="1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56" name="Line 28"/>
              <p:cNvSpPr>
                <a:spLocks noChangeShapeType="1"/>
              </p:cNvSpPr>
              <p:nvPr/>
            </p:nvSpPr>
            <p:spPr bwMode="auto">
              <a:xfrm flipV="1">
                <a:off x="2730" y="1532"/>
                <a:ext cx="0" cy="21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 sz="1350"/>
              </a:p>
            </p:txBody>
          </p:sp>
          <p:sp>
            <p:nvSpPr>
              <p:cNvPr id="16457" name="Line 16"/>
              <p:cNvSpPr>
                <a:spLocks noChangeShapeType="1"/>
              </p:cNvSpPr>
              <p:nvPr/>
            </p:nvSpPr>
            <p:spPr bwMode="auto">
              <a:xfrm>
                <a:off x="2730" y="1532"/>
                <a:ext cx="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 sz="1350"/>
              </a:p>
            </p:txBody>
          </p:sp>
          <p:sp>
            <p:nvSpPr>
              <p:cNvPr id="16458" name="Line 57"/>
              <p:cNvSpPr>
                <a:spLocks noChangeShapeType="1"/>
              </p:cNvSpPr>
              <p:nvPr/>
            </p:nvSpPr>
            <p:spPr bwMode="auto">
              <a:xfrm>
                <a:off x="3243" y="1532"/>
                <a:ext cx="0" cy="21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 sz="1350"/>
              </a:p>
            </p:txBody>
          </p:sp>
          <p:sp>
            <p:nvSpPr>
              <p:cNvPr id="16459" name="Text Box 58"/>
              <p:cNvSpPr txBox="1">
                <a:spLocks noChangeArrowheads="1"/>
              </p:cNvSpPr>
              <p:nvPr/>
            </p:nvSpPr>
            <p:spPr bwMode="auto">
              <a:xfrm>
                <a:off x="2730" y="2990"/>
                <a:ext cx="494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1400" dirty="0">
                    <a:latin typeface="Times New Roman" panose="02020603050405020304" pitchFamily="18" charset="0"/>
                  </a:rPr>
                  <a:t>Lab</a:t>
                </a:r>
              </a:p>
            </p:txBody>
          </p:sp>
        </p:grpSp>
        <p:grpSp>
          <p:nvGrpSpPr>
            <p:cNvPr id="16393" name="Group 121"/>
            <p:cNvGrpSpPr>
              <a:grpSpLocks/>
            </p:cNvGrpSpPr>
            <p:nvPr/>
          </p:nvGrpSpPr>
          <p:grpSpPr bwMode="auto">
            <a:xfrm>
              <a:off x="4105" y="1525"/>
              <a:ext cx="494" cy="1424"/>
              <a:chOff x="4110" y="1525"/>
              <a:chExt cx="494" cy="1424"/>
            </a:xfrm>
          </p:grpSpPr>
          <p:sp>
            <p:nvSpPr>
              <p:cNvPr id="16437" name="Line 67"/>
              <p:cNvSpPr>
                <a:spLocks noChangeShapeType="1"/>
              </p:cNvSpPr>
              <p:nvPr/>
            </p:nvSpPr>
            <p:spPr bwMode="auto">
              <a:xfrm flipH="1">
                <a:off x="4391" y="2264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 sz="1350"/>
              </a:p>
            </p:txBody>
          </p:sp>
          <p:grpSp>
            <p:nvGrpSpPr>
              <p:cNvPr id="16438" name="Group 120"/>
              <p:cNvGrpSpPr>
                <a:grpSpLocks/>
              </p:cNvGrpSpPr>
              <p:nvPr/>
            </p:nvGrpSpPr>
            <p:grpSpPr bwMode="auto">
              <a:xfrm>
                <a:off x="4110" y="1525"/>
                <a:ext cx="494" cy="1424"/>
                <a:chOff x="4110" y="1525"/>
                <a:chExt cx="494" cy="1424"/>
              </a:xfrm>
            </p:grpSpPr>
            <p:sp>
              <p:nvSpPr>
                <p:cNvPr id="16439" name="Line 66"/>
                <p:cNvSpPr>
                  <a:spLocks noChangeShapeType="1"/>
                </p:cNvSpPr>
                <p:nvPr/>
              </p:nvSpPr>
              <p:spPr bwMode="auto">
                <a:xfrm>
                  <a:off x="4436" y="2569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grpSp>
              <p:nvGrpSpPr>
                <p:cNvPr id="16440" name="Group 119"/>
                <p:cNvGrpSpPr>
                  <a:grpSpLocks/>
                </p:cNvGrpSpPr>
                <p:nvPr/>
              </p:nvGrpSpPr>
              <p:grpSpPr bwMode="auto">
                <a:xfrm>
                  <a:off x="4110" y="1525"/>
                  <a:ext cx="494" cy="1424"/>
                  <a:chOff x="4110" y="1532"/>
                  <a:chExt cx="494" cy="1424"/>
                </a:xfrm>
              </p:grpSpPr>
              <p:sp>
                <p:nvSpPr>
                  <p:cNvPr id="16441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72" y="1532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 sz="1350"/>
                  </a:p>
                </p:txBody>
              </p:sp>
              <p:grpSp>
                <p:nvGrpSpPr>
                  <p:cNvPr id="16442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4110" y="1532"/>
                    <a:ext cx="494" cy="1424"/>
                    <a:chOff x="4122" y="1532"/>
                    <a:chExt cx="494" cy="1424"/>
                  </a:xfrm>
                </p:grpSpPr>
                <p:sp>
                  <p:nvSpPr>
                    <p:cNvPr id="16443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2" y="1532"/>
                      <a:ext cx="0" cy="14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44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72" y="2278"/>
                      <a:ext cx="0" cy="3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45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91" y="1973"/>
                      <a:ext cx="0" cy="3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46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482" y="1702"/>
                      <a:ext cx="0" cy="27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47" name="Line 4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2" y="1532"/>
                      <a:ext cx="45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48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2" y="2942"/>
                      <a:ext cx="45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49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72" y="2840"/>
                      <a:ext cx="0" cy="10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50" name="Line 6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436" y="2840"/>
                      <a:ext cx="1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51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436" y="2569"/>
                      <a:ext cx="0" cy="27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91" y="1959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53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81" y="1688"/>
                      <a:ext cx="9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54" name="Text Box 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22" y="2298"/>
                      <a:ext cx="494" cy="25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nl-NL" altLang="nl-NL" sz="1400" dirty="0">
                          <a:latin typeface="Times New Roman" panose="02020603050405020304" pitchFamily="18" charset="0"/>
                        </a:rPr>
                        <a:t>OT</a:t>
                      </a:r>
                    </a:p>
                  </p:txBody>
                </p:sp>
              </p:grpSp>
            </p:grpSp>
          </p:grpSp>
        </p:grpSp>
        <p:grpSp>
          <p:nvGrpSpPr>
            <p:cNvPr id="16394" name="Group 123"/>
            <p:cNvGrpSpPr>
              <a:grpSpLocks/>
            </p:cNvGrpSpPr>
            <p:nvPr/>
          </p:nvGrpSpPr>
          <p:grpSpPr bwMode="auto">
            <a:xfrm>
              <a:off x="4740" y="1518"/>
              <a:ext cx="494" cy="2184"/>
              <a:chOff x="4740" y="1518"/>
              <a:chExt cx="494" cy="2184"/>
            </a:xfrm>
          </p:grpSpPr>
          <p:sp>
            <p:nvSpPr>
              <p:cNvPr id="16418" name="Line 26"/>
              <p:cNvSpPr>
                <a:spLocks noChangeShapeType="1"/>
              </p:cNvSpPr>
              <p:nvPr/>
            </p:nvSpPr>
            <p:spPr bwMode="auto">
              <a:xfrm>
                <a:off x="4751" y="1532"/>
                <a:ext cx="0" cy="21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 sz="1350"/>
              </a:p>
            </p:txBody>
          </p:sp>
          <p:grpSp>
            <p:nvGrpSpPr>
              <p:cNvPr id="16419" name="Group 122"/>
              <p:cNvGrpSpPr>
                <a:grpSpLocks/>
              </p:cNvGrpSpPr>
              <p:nvPr/>
            </p:nvGrpSpPr>
            <p:grpSpPr bwMode="auto">
              <a:xfrm>
                <a:off x="4740" y="1518"/>
                <a:ext cx="494" cy="2184"/>
                <a:chOff x="4751" y="1518"/>
                <a:chExt cx="494" cy="2184"/>
              </a:xfrm>
            </p:grpSpPr>
            <p:sp>
              <p:nvSpPr>
                <p:cNvPr id="16420" name="Line 44"/>
                <p:cNvSpPr>
                  <a:spLocks noChangeShapeType="1"/>
                </p:cNvSpPr>
                <p:nvPr/>
              </p:nvSpPr>
              <p:spPr bwMode="auto">
                <a:xfrm>
                  <a:off x="5155" y="1532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sp>
              <p:nvSpPr>
                <p:cNvPr id="16421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4930" y="1702"/>
                  <a:ext cx="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sp>
              <p:nvSpPr>
                <p:cNvPr id="16422" name="Line 46"/>
                <p:cNvSpPr>
                  <a:spLocks noChangeShapeType="1"/>
                </p:cNvSpPr>
                <p:nvPr/>
              </p:nvSpPr>
              <p:spPr bwMode="auto">
                <a:xfrm>
                  <a:off x="4930" y="1702"/>
                  <a:ext cx="0" cy="2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sp>
              <p:nvSpPr>
                <p:cNvPr id="16423" name="Line 47"/>
                <p:cNvSpPr>
                  <a:spLocks noChangeShapeType="1"/>
                </p:cNvSpPr>
                <p:nvPr/>
              </p:nvSpPr>
              <p:spPr bwMode="auto">
                <a:xfrm>
                  <a:off x="5020" y="1973"/>
                  <a:ext cx="0" cy="30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sp>
              <p:nvSpPr>
                <p:cNvPr id="16424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4796" y="2278"/>
                  <a:ext cx="22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sp>
              <p:nvSpPr>
                <p:cNvPr id="16425" name="Line 49"/>
                <p:cNvSpPr>
                  <a:spLocks noChangeShapeType="1"/>
                </p:cNvSpPr>
                <p:nvPr/>
              </p:nvSpPr>
              <p:spPr bwMode="auto">
                <a:xfrm>
                  <a:off x="4796" y="2278"/>
                  <a:ext cx="0" cy="30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sp>
              <p:nvSpPr>
                <p:cNvPr id="16426" name="Line 50"/>
                <p:cNvSpPr>
                  <a:spLocks noChangeShapeType="1"/>
                </p:cNvSpPr>
                <p:nvPr/>
              </p:nvSpPr>
              <p:spPr bwMode="auto">
                <a:xfrm>
                  <a:off x="4886" y="2583"/>
                  <a:ext cx="0" cy="2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sp>
              <p:nvSpPr>
                <p:cNvPr id="16427" name="Line 51"/>
                <p:cNvSpPr>
                  <a:spLocks noChangeShapeType="1"/>
                </p:cNvSpPr>
                <p:nvPr/>
              </p:nvSpPr>
              <p:spPr bwMode="auto">
                <a:xfrm>
                  <a:off x="4886" y="2854"/>
                  <a:ext cx="2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sp>
              <p:nvSpPr>
                <p:cNvPr id="16428" name="Line 52"/>
                <p:cNvSpPr>
                  <a:spLocks noChangeShapeType="1"/>
                </p:cNvSpPr>
                <p:nvPr/>
              </p:nvSpPr>
              <p:spPr bwMode="auto">
                <a:xfrm>
                  <a:off x="5155" y="2854"/>
                  <a:ext cx="0" cy="4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sp>
              <p:nvSpPr>
                <p:cNvPr id="16429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4841" y="3295"/>
                  <a:ext cx="3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sp>
              <p:nvSpPr>
                <p:cNvPr id="16430" name="Line 54"/>
                <p:cNvSpPr>
                  <a:spLocks noChangeShapeType="1"/>
                </p:cNvSpPr>
                <p:nvPr/>
              </p:nvSpPr>
              <p:spPr bwMode="auto">
                <a:xfrm>
                  <a:off x="4841" y="3295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sp>
              <p:nvSpPr>
                <p:cNvPr id="16431" name="Line 55"/>
                <p:cNvSpPr>
                  <a:spLocks noChangeShapeType="1"/>
                </p:cNvSpPr>
                <p:nvPr/>
              </p:nvSpPr>
              <p:spPr bwMode="auto">
                <a:xfrm>
                  <a:off x="4930" y="3532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sp>
              <p:nvSpPr>
                <p:cNvPr id="16432" name="Line 70"/>
                <p:cNvSpPr>
                  <a:spLocks noChangeShapeType="1"/>
                </p:cNvSpPr>
                <p:nvPr/>
              </p:nvSpPr>
              <p:spPr bwMode="auto">
                <a:xfrm>
                  <a:off x="4751" y="1518"/>
                  <a:ext cx="4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sp>
              <p:nvSpPr>
                <p:cNvPr id="16433" name="Line 71"/>
                <p:cNvSpPr>
                  <a:spLocks noChangeShapeType="1"/>
                </p:cNvSpPr>
                <p:nvPr/>
              </p:nvSpPr>
              <p:spPr bwMode="auto">
                <a:xfrm>
                  <a:off x="4930" y="1959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sp>
              <p:nvSpPr>
                <p:cNvPr id="16434" name="Line 73"/>
                <p:cNvSpPr>
                  <a:spLocks noChangeShapeType="1"/>
                </p:cNvSpPr>
                <p:nvPr/>
              </p:nvSpPr>
              <p:spPr bwMode="auto">
                <a:xfrm>
                  <a:off x="4795" y="2569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sp>
              <p:nvSpPr>
                <p:cNvPr id="16435" name="Line 74"/>
                <p:cNvSpPr>
                  <a:spLocks noChangeShapeType="1"/>
                </p:cNvSpPr>
                <p:nvPr/>
              </p:nvSpPr>
              <p:spPr bwMode="auto">
                <a:xfrm>
                  <a:off x="4841" y="3518"/>
                  <a:ext cx="8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sp>
              <p:nvSpPr>
                <p:cNvPr id="16436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4751" y="2976"/>
                  <a:ext cx="494" cy="2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nl-NL" altLang="nl-NL" sz="1400" dirty="0">
                      <a:latin typeface="Times New Roman" panose="02020603050405020304" pitchFamily="18" charset="0"/>
                    </a:rPr>
                    <a:t>ICU</a:t>
                  </a:r>
                </a:p>
              </p:txBody>
            </p:sp>
          </p:grpSp>
        </p:grpSp>
        <p:grpSp>
          <p:nvGrpSpPr>
            <p:cNvPr id="16395" name="Group 113"/>
            <p:cNvGrpSpPr>
              <a:grpSpLocks/>
            </p:cNvGrpSpPr>
            <p:nvPr/>
          </p:nvGrpSpPr>
          <p:grpSpPr bwMode="auto">
            <a:xfrm>
              <a:off x="3373" y="1532"/>
              <a:ext cx="679" cy="2188"/>
              <a:chOff x="3437" y="1532"/>
              <a:chExt cx="679" cy="2188"/>
            </a:xfrm>
          </p:grpSpPr>
          <p:sp>
            <p:nvSpPr>
              <p:cNvPr id="16396" name="Line 60"/>
              <p:cNvSpPr>
                <a:spLocks noChangeShapeType="1"/>
              </p:cNvSpPr>
              <p:nvPr/>
            </p:nvSpPr>
            <p:spPr bwMode="auto">
              <a:xfrm>
                <a:off x="3493" y="2942"/>
                <a:ext cx="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 sz="1350"/>
              </a:p>
            </p:txBody>
          </p:sp>
          <p:grpSp>
            <p:nvGrpSpPr>
              <p:cNvPr id="16397" name="Group 112"/>
              <p:cNvGrpSpPr>
                <a:grpSpLocks/>
              </p:cNvGrpSpPr>
              <p:nvPr/>
            </p:nvGrpSpPr>
            <p:grpSpPr bwMode="auto">
              <a:xfrm>
                <a:off x="3437" y="1532"/>
                <a:ext cx="679" cy="2188"/>
                <a:chOff x="3437" y="1532"/>
                <a:chExt cx="679" cy="2188"/>
              </a:xfrm>
            </p:grpSpPr>
            <p:sp>
              <p:nvSpPr>
                <p:cNvPr id="1639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3718" y="1979"/>
                  <a:ext cx="1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 sz="1350"/>
                </a:p>
              </p:txBody>
            </p:sp>
            <p:grpSp>
              <p:nvGrpSpPr>
                <p:cNvPr id="16399" name="Group 110"/>
                <p:cNvGrpSpPr>
                  <a:grpSpLocks/>
                </p:cNvGrpSpPr>
                <p:nvPr/>
              </p:nvGrpSpPr>
              <p:grpSpPr bwMode="auto">
                <a:xfrm>
                  <a:off x="3437" y="1532"/>
                  <a:ext cx="679" cy="2188"/>
                  <a:chOff x="3437" y="1532"/>
                  <a:chExt cx="679" cy="2188"/>
                </a:xfrm>
              </p:grpSpPr>
              <p:grpSp>
                <p:nvGrpSpPr>
                  <p:cNvPr id="16400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3493" y="1532"/>
                    <a:ext cx="623" cy="2188"/>
                    <a:chOff x="3493" y="1532"/>
                    <a:chExt cx="623" cy="2188"/>
                  </a:xfrm>
                </p:grpSpPr>
                <p:sp>
                  <p:nvSpPr>
                    <p:cNvPr id="16402" name="Line 1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62" y="2569"/>
                      <a:ext cx="9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03" name="Line 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93" y="3091"/>
                      <a:ext cx="0" cy="61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04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87" y="2854"/>
                      <a:ext cx="0" cy="10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05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53" y="2583"/>
                      <a:ext cx="0" cy="27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06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63" y="2278"/>
                      <a:ext cx="0" cy="3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07" name="Line 6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53" y="2840"/>
                      <a:ext cx="13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08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3" y="3077"/>
                      <a:ext cx="49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09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7" y="3077"/>
                      <a:ext cx="0" cy="61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10" name="Text Box 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93" y="3281"/>
                      <a:ext cx="623" cy="4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nl-NL" altLang="nl-NL" sz="1400" dirty="0">
                          <a:latin typeface="Times New Roman" panose="02020603050405020304" pitchFamily="18" charset="0"/>
                        </a:rPr>
                        <a:t>in-</a:t>
                      </a:r>
                      <a:r>
                        <a:rPr lang="nl-NL" altLang="nl-NL" sz="1400" dirty="0" err="1">
                          <a:latin typeface="Times New Roman" panose="02020603050405020304" pitchFamily="18" charset="0"/>
                        </a:rPr>
                        <a:t>patient</a:t>
                      </a:r>
                      <a:endParaRPr lang="nl-NL" altLang="nl-NL" sz="1400" dirty="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411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62" y="2264"/>
                      <a:ext cx="13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12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18" y="1688"/>
                      <a:ext cx="2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13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3" y="1532"/>
                      <a:ext cx="0" cy="14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14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3" y="1532"/>
                      <a:ext cx="44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15" name="Line 1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97" y="1973"/>
                      <a:ext cx="0" cy="3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16" name="Line 10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18" y="1702"/>
                      <a:ext cx="0" cy="27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  <p:sp>
                  <p:nvSpPr>
                    <p:cNvPr id="16417" name="Line 1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42" y="1532"/>
                      <a:ext cx="0" cy="17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nl-NL" sz="1350"/>
                    </a:p>
                  </p:txBody>
                </p:sp>
              </p:grpSp>
              <p:sp>
                <p:nvSpPr>
                  <p:cNvPr id="16401" name="Text Box 1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37" y="1896"/>
                    <a:ext cx="608" cy="6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nl-NL" altLang="nl-NL" sz="1400" dirty="0">
                        <a:latin typeface="Times New Roman" panose="02020603050405020304" pitchFamily="18" charset="0"/>
                      </a:rPr>
                      <a:t>in </a:t>
                    </a:r>
                    <a:r>
                      <a:rPr lang="nl-NL" altLang="nl-NL" sz="1400" dirty="0" err="1" smtClean="0">
                        <a:latin typeface="Times New Roman" panose="02020603050405020304" pitchFamily="18" charset="0"/>
                      </a:rPr>
                      <a:t>patientward</a:t>
                    </a:r>
                    <a:endParaRPr lang="nl-NL" altLang="nl-NL" sz="1400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5689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Levels of control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err="1" smtClean="0"/>
              <a:t>Operational</a:t>
            </a:r>
            <a:r>
              <a:rPr lang="nl-NL" dirty="0" smtClean="0"/>
              <a:t> control: 	</a:t>
            </a:r>
            <a:r>
              <a:rPr lang="nl-NL" dirty="0" err="1" smtClean="0"/>
              <a:t>day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day</a:t>
            </a:r>
            <a:r>
              <a:rPr lang="nl-NL" dirty="0" smtClean="0"/>
              <a:t> planning</a:t>
            </a:r>
          </a:p>
          <a:p>
            <a:endParaRPr lang="nl-NL" dirty="0" smtClean="0"/>
          </a:p>
          <a:p>
            <a:r>
              <a:rPr lang="nl-NL" dirty="0" err="1" smtClean="0"/>
              <a:t>Tactical</a:t>
            </a:r>
            <a:r>
              <a:rPr lang="nl-NL" dirty="0" smtClean="0"/>
              <a:t> control: 		</a:t>
            </a:r>
            <a:r>
              <a:rPr lang="nl-NL" dirty="0" err="1" smtClean="0"/>
              <a:t>allocation</a:t>
            </a:r>
            <a:r>
              <a:rPr lang="nl-NL" dirty="0" smtClean="0"/>
              <a:t> of resources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patient</a:t>
            </a:r>
            <a:r>
              <a:rPr lang="nl-NL" dirty="0" smtClean="0"/>
              <a:t> </a:t>
            </a:r>
            <a:r>
              <a:rPr lang="nl-NL" dirty="0" err="1" smtClean="0"/>
              <a:t>groups</a:t>
            </a:r>
            <a:r>
              <a:rPr lang="nl-NL" dirty="0" smtClean="0"/>
              <a:t>/</a:t>
            </a:r>
            <a:r>
              <a:rPr lang="nl-NL" dirty="0" err="1" smtClean="0"/>
              <a:t>pathways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Strategic control:		</a:t>
            </a:r>
            <a:r>
              <a:rPr lang="nl-NL" dirty="0" err="1" smtClean="0"/>
              <a:t>increasing</a:t>
            </a:r>
            <a:r>
              <a:rPr lang="nl-NL" dirty="0" smtClean="0"/>
              <a:t>/</a:t>
            </a:r>
            <a:r>
              <a:rPr lang="nl-NL" dirty="0" err="1" smtClean="0"/>
              <a:t>decreasing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amount</a:t>
            </a:r>
            <a:r>
              <a:rPr lang="nl-NL" dirty="0" smtClean="0"/>
              <a:t> of resources </a:t>
            </a:r>
            <a:r>
              <a:rPr lang="nl-NL" dirty="0" err="1" smtClean="0"/>
              <a:t>available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86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2046243" y="1807307"/>
            <a:ext cx="50220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3000" b="1" i="1" dirty="0" smtClean="0">
                <a:solidFill>
                  <a:schemeClr val="bg1"/>
                </a:solidFill>
                <a:latin typeface="Times" pitchFamily="18" charset="0"/>
              </a:rPr>
              <a:t>Assignments</a:t>
            </a:r>
            <a:endParaRPr lang="en-US" altLang="nl-NL" sz="3000" b="1" i="1" dirty="0">
              <a:solidFill>
                <a:schemeClr val="bg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2046243" y="1807307"/>
            <a:ext cx="50220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3000" b="1" i="1" dirty="0" smtClean="0">
                <a:solidFill>
                  <a:schemeClr val="bg1"/>
                </a:solidFill>
                <a:latin typeface="Times" pitchFamily="18" charset="0"/>
              </a:rPr>
              <a:t>Pathway &amp; process</a:t>
            </a:r>
            <a:endParaRPr lang="en-US" altLang="nl-NL" sz="3000" b="1" i="1" dirty="0">
              <a:solidFill>
                <a:schemeClr val="bg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Assignment</a:t>
            </a:r>
            <a:r>
              <a:rPr lang="nl-NL" dirty="0" smtClean="0"/>
              <a:t> 1: </a:t>
            </a:r>
            <a:r>
              <a:rPr lang="nl-NL" dirty="0" err="1" smtClean="0"/>
              <a:t>process</a:t>
            </a:r>
            <a:r>
              <a:rPr lang="nl-NL" dirty="0" smtClean="0"/>
              <a:t> </a:t>
            </a:r>
            <a:r>
              <a:rPr lang="nl-NL" dirty="0" err="1" smtClean="0"/>
              <a:t>modelling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the data on patients in the file.</a:t>
            </a:r>
          </a:p>
          <a:p>
            <a:endParaRPr lang="en-US" dirty="0"/>
          </a:p>
          <a:p>
            <a:r>
              <a:rPr lang="en-US" dirty="0" smtClean="0"/>
              <a:t>Map the process. </a:t>
            </a:r>
            <a:r>
              <a:rPr lang="en-US" dirty="0"/>
              <a:t>Use the symbols that you learned in the lecture. 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Half the groups uses the service blueprinting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Half the groups uses the process flow mapping technique</a:t>
            </a:r>
          </a:p>
          <a:p>
            <a:endParaRPr lang="en-US" dirty="0"/>
          </a:p>
          <a:p>
            <a:r>
              <a:rPr lang="en-US" dirty="0"/>
              <a:t>Reflect on your modelling </a:t>
            </a:r>
            <a:r>
              <a:rPr lang="en-US" dirty="0" smtClean="0"/>
              <a:t>technique.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Assignment</a:t>
            </a:r>
            <a:r>
              <a:rPr lang="nl-NL" dirty="0" smtClean="0"/>
              <a:t> 2: </a:t>
            </a:r>
            <a:r>
              <a:rPr lang="nl-NL" dirty="0" err="1" smtClean="0"/>
              <a:t>process</a:t>
            </a:r>
            <a:r>
              <a:rPr lang="nl-NL" dirty="0" smtClean="0"/>
              <a:t> analysis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Calculate</a:t>
            </a:r>
            <a:r>
              <a:rPr lang="nl-NL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average access time for the first visit in the hospital.</a:t>
            </a:r>
            <a:endParaRPr lang="en-GB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The average throughput time of the diagnostic trajectory.</a:t>
            </a:r>
            <a:endParaRPr lang="en-GB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The average waiting time for the admission. </a:t>
            </a:r>
            <a:endParaRPr lang="en-GB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The percentage of patients that needs home care.</a:t>
            </a:r>
            <a:endParaRPr lang="en-GB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The average length of stay in the ward</a:t>
            </a:r>
            <a:r>
              <a:rPr lang="en-US" dirty="0" smtClean="0"/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 smtClean="0"/>
              <a:t>Reflect on the results and give suggestions for improvement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63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pathway - definition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7751" y="1562758"/>
            <a:ext cx="6975368" cy="181017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nl-NL" sz="2400" dirty="0" smtClean="0"/>
              <a:t>A care </a:t>
            </a:r>
            <a:r>
              <a:rPr lang="nl-NL" sz="2400" dirty="0" err="1" smtClean="0"/>
              <a:t>pathway</a:t>
            </a:r>
            <a:r>
              <a:rPr lang="nl-NL" sz="2400" dirty="0" smtClean="0"/>
              <a:t> is </a:t>
            </a:r>
            <a:r>
              <a:rPr lang="en-GB" sz="2400" dirty="0" smtClean="0"/>
              <a:t>a </a:t>
            </a:r>
            <a:r>
              <a:rPr lang="en-GB" sz="2400" dirty="0"/>
              <a:t>"complex intervention to achieve common decision making and organization of care processes for a specific group of patients for a defined time </a:t>
            </a:r>
            <a:r>
              <a:rPr lang="en-GB" sz="2400" dirty="0" smtClean="0"/>
              <a:t>frame“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GB" sz="24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1600" i="1" dirty="0" smtClean="0">
                <a:solidFill>
                  <a:srgbClr val="7030A0"/>
                </a:solidFill>
              </a:rPr>
              <a:t>Source: European Pathway Association</a:t>
            </a:r>
            <a:endParaRPr lang="nl-NL" sz="1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pathways -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24" y="1175947"/>
            <a:ext cx="8172000" cy="33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I</a:t>
            </a:r>
            <a:r>
              <a:rPr lang="en-US" sz="2000" dirty="0" smtClean="0"/>
              <a:t>mproving </a:t>
            </a:r>
            <a:r>
              <a:rPr lang="en-US" sz="2000" dirty="0"/>
              <a:t>the quality of </a:t>
            </a:r>
            <a:r>
              <a:rPr lang="en-US" sz="2000" dirty="0" smtClean="0"/>
              <a:t>care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</a:t>
            </a:r>
            <a:r>
              <a:rPr lang="en-US" sz="2000" dirty="0" smtClean="0"/>
              <a:t>mproving </a:t>
            </a:r>
            <a:r>
              <a:rPr lang="en-US" sz="2000" dirty="0"/>
              <a:t>patient </a:t>
            </a:r>
            <a:r>
              <a:rPr lang="en-US" sz="2000" dirty="0" smtClean="0"/>
              <a:t>outcomes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Increasing patient </a:t>
            </a:r>
            <a:r>
              <a:rPr lang="en-US" sz="2000" dirty="0" smtClean="0"/>
              <a:t>safety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Increasing patient satisfaction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Coordinating care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Optimizing use of resources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467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230" y="0"/>
            <a:ext cx="4868975" cy="49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721" y="332509"/>
            <a:ext cx="4523391" cy="46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GB" dirty="0" err="1" smtClean="0"/>
              <a:t>haracteristics</a:t>
            </a:r>
            <a:r>
              <a:rPr lang="en-GB" dirty="0" smtClean="0"/>
              <a:t> </a:t>
            </a:r>
            <a:r>
              <a:rPr lang="en-GB" dirty="0"/>
              <a:t>of </a:t>
            </a:r>
            <a:r>
              <a:rPr lang="en-GB" dirty="0" smtClean="0"/>
              <a:t>pathway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24" y="1133365"/>
            <a:ext cx="7619741" cy="377212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000" dirty="0"/>
              <a:t>Coordination of the care process by </a:t>
            </a:r>
            <a:r>
              <a:rPr lang="en-GB" sz="2000" dirty="0" smtClean="0"/>
              <a:t>defining &amp; coordinating </a:t>
            </a:r>
            <a:r>
              <a:rPr lang="en-GB" sz="2000" dirty="0"/>
              <a:t>the roles, and determining the order of activities</a:t>
            </a:r>
            <a:endParaRPr lang="nl-NL" sz="2000" dirty="0"/>
          </a:p>
          <a:p>
            <a:pPr>
              <a:lnSpc>
                <a:spcPct val="120000"/>
              </a:lnSpc>
            </a:pPr>
            <a:endParaRPr lang="en-GB" sz="2000" dirty="0" smtClean="0"/>
          </a:p>
          <a:p>
            <a:pPr>
              <a:lnSpc>
                <a:spcPct val="120000"/>
              </a:lnSpc>
            </a:pPr>
            <a:r>
              <a:rPr lang="en-GB" sz="2000" dirty="0" smtClean="0"/>
              <a:t>Recorded </a:t>
            </a:r>
            <a:r>
              <a:rPr lang="en-GB" sz="2000" dirty="0"/>
              <a:t>in patient documentation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 </a:t>
            </a:r>
            <a:r>
              <a:rPr lang="en-GB" sz="2000" dirty="0"/>
              <a:t>support the communication</a:t>
            </a:r>
          </a:p>
          <a:p>
            <a:pPr>
              <a:lnSpc>
                <a:spcPct val="120000"/>
              </a:lnSpc>
            </a:pPr>
            <a:endParaRPr lang="nl-NL" sz="2000" dirty="0" smtClean="0"/>
          </a:p>
          <a:p>
            <a:pPr>
              <a:lnSpc>
                <a:spcPct val="120000"/>
              </a:lnSpc>
            </a:pPr>
            <a:r>
              <a:rPr lang="nl-NL" sz="2000" dirty="0" err="1" smtClean="0"/>
              <a:t>Standardized</a:t>
            </a:r>
            <a:r>
              <a:rPr lang="nl-NL" sz="2000" dirty="0" smtClean="0"/>
              <a:t> care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 </a:t>
            </a:r>
            <a:r>
              <a:rPr lang="en-GB" sz="2000" dirty="0"/>
              <a:t>with </a:t>
            </a:r>
            <a:r>
              <a:rPr lang="en-GB" sz="2000" dirty="0" smtClean="0"/>
              <a:t>monitoring and </a:t>
            </a:r>
            <a:r>
              <a:rPr lang="en-GB" sz="2000" dirty="0"/>
              <a:t>evaluation of deviations</a:t>
            </a:r>
            <a:endParaRPr lang="nl-NL" sz="2000" dirty="0"/>
          </a:p>
          <a:p>
            <a:pPr>
              <a:lnSpc>
                <a:spcPct val="120000"/>
              </a:lnSpc>
            </a:pPr>
            <a:endParaRPr lang="nl-NL" sz="2000" dirty="0"/>
          </a:p>
          <a:p>
            <a:pPr>
              <a:lnSpc>
                <a:spcPct val="120000"/>
              </a:lnSpc>
            </a:pPr>
            <a:r>
              <a:rPr lang="en-GB" sz="2000" dirty="0" smtClean="0"/>
              <a:t>Based </a:t>
            </a:r>
            <a:r>
              <a:rPr lang="en-GB" sz="2000" dirty="0"/>
              <a:t>on scientific </a:t>
            </a:r>
            <a:r>
              <a:rPr lang="en-GB" sz="2000" dirty="0" smtClean="0"/>
              <a:t>evidence</a:t>
            </a:r>
          </a:p>
          <a:p>
            <a:pPr>
              <a:lnSpc>
                <a:spcPct val="120000"/>
              </a:lnSpc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0287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_Corporate_B_EN_v1">
  <a:themeElements>
    <a:clrScheme name="EUR_IBMG">
      <a:dk1>
        <a:srgbClr val="002328"/>
      </a:dk1>
      <a:lt1>
        <a:sysClr val="window" lastClr="FFFFFF"/>
      </a:lt1>
      <a:dk2>
        <a:srgbClr val="801A99"/>
      </a:dk2>
      <a:lt2>
        <a:srgbClr val="9C9C9C"/>
      </a:lt2>
      <a:accent1>
        <a:srgbClr val="801A99"/>
      </a:accent1>
      <a:accent2>
        <a:srgbClr val="00B4D2"/>
      </a:accent2>
      <a:accent3>
        <a:srgbClr val="00A22E"/>
      </a:accent3>
      <a:accent4>
        <a:srgbClr val="FFD700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UR_Presentatie_EN_c18" id="{FD8D1029-CB13-4100-895A-1AA2E69923BF}" vid="{DD9A6744-DE44-48A6-94A7-D1B4C4E70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18917</TotalTime>
  <Words>980</Words>
  <Application>Microsoft Office PowerPoint</Application>
  <PresentationFormat>On-screen Show (16:9)</PresentationFormat>
  <Paragraphs>349</Paragraphs>
  <Slides>41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Arial Bold</vt:lpstr>
      <vt:lpstr>Calibri</vt:lpstr>
      <vt:lpstr>Museo Sans 100</vt:lpstr>
      <vt:lpstr>Museo Sans 500</vt:lpstr>
      <vt:lpstr>Museo Sans 700</vt:lpstr>
      <vt:lpstr>Museo Sans 900</vt:lpstr>
      <vt:lpstr>Oranda</vt:lpstr>
      <vt:lpstr>Symbol</vt:lpstr>
      <vt:lpstr>Times</vt:lpstr>
      <vt:lpstr>Times New Roman</vt:lpstr>
      <vt:lpstr>Wingdings</vt:lpstr>
      <vt:lpstr>Erasmus_Corporate_B_EN_v1</vt:lpstr>
      <vt:lpstr>Visio</vt:lpstr>
      <vt:lpstr>Health Service  Operations Management  of  Pathways</vt:lpstr>
      <vt:lpstr>Objectives</vt:lpstr>
      <vt:lpstr>Content</vt:lpstr>
      <vt:lpstr>PowerPoint Presentation</vt:lpstr>
      <vt:lpstr>Care pathway - definition</vt:lpstr>
      <vt:lpstr>Care pathways - aims</vt:lpstr>
      <vt:lpstr>PowerPoint Presentation</vt:lpstr>
      <vt:lpstr>PowerPoint Presentation</vt:lpstr>
      <vt:lpstr>Characteristics of pathway methodology</vt:lpstr>
      <vt:lpstr>Patient Process - definition</vt:lpstr>
      <vt:lpstr>Processes &amp; Chains</vt:lpstr>
      <vt:lpstr>OM of processes and chains</vt:lpstr>
      <vt:lpstr>Care process and other processes</vt:lpstr>
      <vt:lpstr>Characteristics care process from OM perspective </vt:lpstr>
      <vt:lpstr>Process: phases and decoupling points</vt:lpstr>
      <vt:lpstr>Relations between processes and specialties</vt:lpstr>
      <vt:lpstr>Pathway and process</vt:lpstr>
      <vt:lpstr>PowerPoint Presentation</vt:lpstr>
      <vt:lpstr>Process modelling</vt:lpstr>
      <vt:lpstr>Process flow mapping symbols</vt:lpstr>
      <vt:lpstr>Service blueprinting</vt:lpstr>
      <vt:lpstr>Example: blueprinting</vt:lpstr>
      <vt:lpstr>Service user journey</vt:lpstr>
      <vt:lpstr>Health Service Management terminology for operational modelling health services </vt:lpstr>
      <vt:lpstr>Hierarchy service modelling</vt:lpstr>
      <vt:lpstr>PowerPoint Presentation</vt:lpstr>
      <vt:lpstr>Process analysis</vt:lpstr>
      <vt:lpstr>Process: operation durations</vt:lpstr>
      <vt:lpstr>Example: length of stay</vt:lpstr>
      <vt:lpstr>Process analysis: waiting times &amp; throughput times</vt:lpstr>
      <vt:lpstr>Analysis of process &amp; chain: waiting times</vt:lpstr>
      <vt:lpstr>Analysis of process and chain: push &amp; pull</vt:lpstr>
      <vt:lpstr>Analysis of process and chain: push &amp; pull</vt:lpstr>
      <vt:lpstr>Push and pull in care: combined</vt:lpstr>
      <vt:lpstr>PowerPoint Presentation</vt:lpstr>
      <vt:lpstr>PowerPoint Presentation</vt:lpstr>
      <vt:lpstr>Units, chains and network</vt:lpstr>
      <vt:lpstr>Levels of control</vt:lpstr>
      <vt:lpstr>PowerPoint Presentation</vt:lpstr>
      <vt:lpstr>Assignment 1: process modelling</vt:lpstr>
      <vt:lpstr>Assignment 2: process analysis</vt:lpstr>
    </vt:vector>
  </TitlesOfParts>
  <Manager/>
  <Company>EUR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elkhuizen@eshpm.eur.nl</dc:creator>
  <cp:keywords/>
  <dc:description>iBMG presentation 16:9_x000d_version 1.0 - July 2015_x000d_Design: Fabrique_x000d_Template: Ton Persoon</dc:description>
  <cp:lastModifiedBy>Tenhunen Henni</cp:lastModifiedBy>
  <cp:revision>157</cp:revision>
  <cp:lastPrinted>2019-05-06T05:51:47Z</cp:lastPrinted>
  <dcterms:created xsi:type="dcterms:W3CDTF">2017-06-27T08:54:17Z</dcterms:created>
  <dcterms:modified xsi:type="dcterms:W3CDTF">2019-05-06T05:52:07Z</dcterms:modified>
  <cp:category/>
</cp:coreProperties>
</file>