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54" r:id="rId2"/>
    <p:sldId id="652" r:id="rId3"/>
    <p:sldId id="725" r:id="rId4"/>
    <p:sldId id="612" r:id="rId5"/>
    <p:sldId id="656" r:id="rId6"/>
    <p:sldId id="2033" r:id="rId7"/>
    <p:sldId id="2034" r:id="rId8"/>
    <p:sldId id="655" r:id="rId9"/>
    <p:sldId id="1760" r:id="rId10"/>
    <p:sldId id="2044" r:id="rId11"/>
    <p:sldId id="635" r:id="rId12"/>
    <p:sldId id="393" r:id="rId13"/>
    <p:sldId id="810" r:id="rId14"/>
    <p:sldId id="295" r:id="rId15"/>
    <p:sldId id="2045" r:id="rId16"/>
    <p:sldId id="2035" r:id="rId17"/>
    <p:sldId id="2041" r:id="rId18"/>
    <p:sldId id="2037" r:id="rId19"/>
    <p:sldId id="2042" r:id="rId20"/>
    <p:sldId id="2043" r:id="rId21"/>
    <p:sldId id="2038" r:id="rId22"/>
    <p:sldId id="2039" r:id="rId23"/>
    <p:sldId id="2040" r:id="rId24"/>
    <p:sldId id="679" r:id="rId25"/>
    <p:sldId id="696" r:id="rId26"/>
    <p:sldId id="674" r:id="rId27"/>
    <p:sldId id="675" r:id="rId28"/>
    <p:sldId id="676" r:id="rId29"/>
    <p:sldId id="698" r:id="rId30"/>
    <p:sldId id="699" r:id="rId31"/>
    <p:sldId id="720" r:id="rId32"/>
    <p:sldId id="701" r:id="rId33"/>
    <p:sldId id="719" r:id="rId34"/>
    <p:sldId id="685" r:id="rId35"/>
    <p:sldId id="686" r:id="rId36"/>
    <p:sldId id="687" r:id="rId37"/>
    <p:sldId id="689" r:id="rId38"/>
    <p:sldId id="690" r:id="rId39"/>
    <p:sldId id="691" r:id="rId40"/>
    <p:sldId id="692" r:id="rId41"/>
  </p:sldIdLst>
  <p:sldSz cx="9817100" cy="6540500"/>
  <p:notesSz cx="6797675" cy="9926638"/>
  <p:defaultTextStyle>
    <a:defPPr>
      <a:defRPr lang="en-GB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9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D51B"/>
    <a:srgbClr val="6A91D4"/>
    <a:srgbClr val="FFFF99"/>
    <a:srgbClr val="00FF99"/>
    <a:srgbClr val="CC0099"/>
    <a:srgbClr val="800080"/>
    <a:srgbClr val="FFFFCC"/>
    <a:srgbClr val="CCFF33"/>
    <a:srgbClr val="CC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627" y="62"/>
      </p:cViewPr>
      <p:guideLst>
        <p:guide orient="horz"/>
        <p:guide pos="59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2000</c:v>
                </c:pt>
                <c:pt idx="1">
                  <c:v>2010</c:v>
                </c:pt>
                <c:pt idx="2">
                  <c:v>2020E</c:v>
                </c:pt>
                <c:pt idx="3">
                  <c:v>2030E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3600</c:v>
                </c:pt>
                <c:pt idx="1">
                  <c:v>4699.5906378812506</c:v>
                </c:pt>
                <c:pt idx="2">
                  <c:v>6700</c:v>
                </c:pt>
                <c:pt idx="3">
                  <c:v>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76-4239-9AB8-65762DFEC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91150176"/>
        <c:axId val="710522384"/>
      </c:barChart>
      <c:catAx>
        <c:axId val="89115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10522384"/>
        <c:crosses val="autoZero"/>
        <c:auto val="1"/>
        <c:lblAlgn val="ctr"/>
        <c:lblOffset val="100"/>
        <c:noMultiLvlLbl val="0"/>
      </c:catAx>
      <c:valAx>
        <c:axId val="710522384"/>
        <c:scaling>
          <c:orientation val="minMax"/>
        </c:scaling>
        <c:delete val="0"/>
        <c:axPos val="l"/>
        <c:numFmt formatCode="0" sourceLinked="1"/>
        <c:majorTickMark val="in"/>
        <c:minorTickMark val="none"/>
        <c:tickLblPos val="nextTo"/>
        <c:crossAx val="891150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solidFill>
            <a:srgbClr val="505050"/>
          </a:solidFill>
        </a:defRPr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2000</c:v>
                </c:pt>
                <c:pt idx="1">
                  <c:v>2010</c:v>
                </c:pt>
                <c:pt idx="2">
                  <c:v>2020E</c:v>
                </c:pt>
                <c:pt idx="3">
                  <c:v>2030E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8.5999999999999993E-2</c:v>
                </c:pt>
                <c:pt idx="2">
                  <c:v>0.108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8-4659-8894-E73EBA016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65678480"/>
        <c:axId val="1077823984"/>
      </c:barChart>
      <c:catAx>
        <c:axId val="96567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77823984"/>
        <c:crosses val="autoZero"/>
        <c:auto val="1"/>
        <c:lblAlgn val="ctr"/>
        <c:lblOffset val="100"/>
        <c:noMultiLvlLbl val="0"/>
      </c:catAx>
      <c:valAx>
        <c:axId val="1077823984"/>
        <c:scaling>
          <c:orientation val="minMax"/>
        </c:scaling>
        <c:delete val="0"/>
        <c:axPos val="l"/>
        <c:numFmt formatCode="0%" sourceLinked="1"/>
        <c:majorTickMark val="in"/>
        <c:minorTickMark val="none"/>
        <c:tickLblPos val="nextTo"/>
        <c:crossAx val="96567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solidFill>
            <a:srgbClr val="505050"/>
          </a:solidFill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CF-44AD-9963-0BD82B25BE4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CF-44AD-9963-0BD82B25BE4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CF-44AD-9963-0BD82B25BE40}"/>
              </c:ext>
            </c:extLst>
          </c:dPt>
          <c:cat>
            <c:strRef>
              <c:f>Sheet1!$A$2:$A$9</c:f>
              <c:strCache>
                <c:ptCount val="8"/>
                <c:pt idx="0">
                  <c:v>Lääkäriaikojen saatavuus</c:v>
                </c:pt>
                <c:pt idx="1">
                  <c:v>Terveysaseman hyvä sijainti</c:v>
                </c:pt>
                <c:pt idx="2">
                  <c:v>Hyvä hoidon laatu terveysasemalla</c:v>
                </c:pt>
                <c:pt idx="3">
                  <c:v>Terveyden-/sairaanhoitaja-aikojen saatavuus</c:v>
                </c:pt>
                <c:pt idx="4">
                  <c:v>Työterveyshuollon palvelut samassa paikasta</c:v>
                </c:pt>
                <c:pt idx="5">
                  <c:v>Terveysaseman aukioloajat</c:v>
                </c:pt>
                <c:pt idx="6">
                  <c:v>Pitkäaikainen hoitosuhde tietyn lääkärin/hoitajan kanssa</c:v>
                </c:pt>
                <c:pt idx="7">
                  <c:v>Muut syyt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2846</c:v>
                </c:pt>
                <c:pt idx="1">
                  <c:v>2164</c:v>
                </c:pt>
                <c:pt idx="2">
                  <c:v>1503</c:v>
                </c:pt>
                <c:pt idx="3">
                  <c:v>877</c:v>
                </c:pt>
                <c:pt idx="4">
                  <c:v>684</c:v>
                </c:pt>
                <c:pt idx="5">
                  <c:v>532</c:v>
                </c:pt>
                <c:pt idx="6">
                  <c:v>449</c:v>
                </c:pt>
                <c:pt idx="7">
                  <c:v>1498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CF-44AD-9963-0BD82B25B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3253520"/>
        <c:axId val="483249584"/>
      </c:barChart>
      <c:catAx>
        <c:axId val="483253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3249584"/>
        <c:crosses val="autoZero"/>
        <c:auto val="1"/>
        <c:lblAlgn val="ctr"/>
        <c:lblOffset val="100"/>
        <c:noMultiLvlLbl val="0"/>
      </c:catAx>
      <c:valAx>
        <c:axId val="48324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325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34E43-5859-417B-B0FB-01E30A1A6E26}" type="doc">
      <dgm:prSet loTypeId="urn:microsoft.com/office/officeart/2005/8/layout/cycle7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3FB0AD6-B415-4FA5-BBD9-894125CF9ED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b="1" dirty="0"/>
            <a:t>Erikoistumis-</a:t>
          </a:r>
        </a:p>
        <a:p>
          <a:r>
            <a:rPr lang="fi-FI" b="1" dirty="0"/>
            <a:t>aste</a:t>
          </a:r>
          <a:endParaRPr lang="en-US" b="1" dirty="0"/>
        </a:p>
      </dgm:t>
    </dgm:pt>
    <dgm:pt modelId="{3A8CCD0D-4C42-4390-8EE8-8AE4BEE52302}" type="parTrans" cxnId="{EB68AC69-E8EA-4C7D-8019-D3D58E0F0897}">
      <dgm:prSet/>
      <dgm:spPr/>
      <dgm:t>
        <a:bodyPr/>
        <a:lstStyle/>
        <a:p>
          <a:endParaRPr lang="en-US" b="1"/>
        </a:p>
      </dgm:t>
    </dgm:pt>
    <dgm:pt modelId="{A83C1A50-58F5-4D26-8188-88404F6CCB57}" type="sibTrans" cxnId="{EB68AC69-E8EA-4C7D-8019-D3D58E0F0897}">
      <dgm:prSet/>
      <dgm:spPr/>
      <dgm:t>
        <a:bodyPr/>
        <a:lstStyle/>
        <a:p>
          <a:endParaRPr lang="en-US" b="1"/>
        </a:p>
      </dgm:t>
    </dgm:pt>
    <dgm:pt modelId="{7516BBCD-1330-4400-95D2-FE497B608B19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b="1" dirty="0"/>
            <a:t>Valikoima</a:t>
          </a:r>
          <a:endParaRPr lang="en-US" b="1" dirty="0"/>
        </a:p>
      </dgm:t>
    </dgm:pt>
    <dgm:pt modelId="{08902CBF-A9CA-4C6C-9F30-302A7DBA6534}" type="parTrans" cxnId="{0D094DD2-B58C-4877-B65F-1BC48B6DC0BB}">
      <dgm:prSet/>
      <dgm:spPr/>
      <dgm:t>
        <a:bodyPr/>
        <a:lstStyle/>
        <a:p>
          <a:endParaRPr lang="en-US" b="1"/>
        </a:p>
      </dgm:t>
    </dgm:pt>
    <dgm:pt modelId="{774B5047-D4A0-4773-99CA-2C7188EF31FC}" type="sibTrans" cxnId="{0D094DD2-B58C-4877-B65F-1BC48B6DC0BB}">
      <dgm:prSet/>
      <dgm:spPr/>
      <dgm:t>
        <a:bodyPr/>
        <a:lstStyle/>
        <a:p>
          <a:endParaRPr lang="en-US" b="1"/>
        </a:p>
      </dgm:t>
    </dgm:pt>
    <dgm:pt modelId="{F6433056-4ED5-4BD9-B5F1-DA9DC5E2E13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b="1" dirty="0"/>
            <a:t>Saavutettavuus</a:t>
          </a:r>
          <a:endParaRPr lang="en-US" b="1" dirty="0"/>
        </a:p>
      </dgm:t>
    </dgm:pt>
    <dgm:pt modelId="{9E851D81-FDD4-49FA-930F-41CF1994CE68}" type="parTrans" cxnId="{EE978AD1-6F6E-4CB7-9674-0974417AEF8F}">
      <dgm:prSet/>
      <dgm:spPr/>
      <dgm:t>
        <a:bodyPr/>
        <a:lstStyle/>
        <a:p>
          <a:endParaRPr lang="en-US" b="1"/>
        </a:p>
      </dgm:t>
    </dgm:pt>
    <dgm:pt modelId="{F8C8519E-4DF5-4824-869C-333F4BD08704}" type="sibTrans" cxnId="{EE978AD1-6F6E-4CB7-9674-0974417AEF8F}">
      <dgm:prSet/>
      <dgm:spPr/>
      <dgm:t>
        <a:bodyPr/>
        <a:lstStyle/>
        <a:p>
          <a:endParaRPr lang="en-US" b="1"/>
        </a:p>
      </dgm:t>
    </dgm:pt>
    <dgm:pt modelId="{3F47F3B6-03CE-40E6-B9DC-01B62E232C43}" type="pres">
      <dgm:prSet presAssocID="{9DD34E43-5859-417B-B0FB-01E30A1A6E26}" presName="Name0" presStyleCnt="0">
        <dgm:presLayoutVars>
          <dgm:dir/>
          <dgm:resizeHandles val="exact"/>
        </dgm:presLayoutVars>
      </dgm:prSet>
      <dgm:spPr/>
    </dgm:pt>
    <dgm:pt modelId="{52130FCE-5A8B-4596-8308-9DDFF4142A60}" type="pres">
      <dgm:prSet presAssocID="{73FB0AD6-B415-4FA5-BBD9-894125CF9ED7}" presName="node" presStyleLbl="node1" presStyleIdx="0" presStyleCnt="3" custRadScaleRad="83188">
        <dgm:presLayoutVars>
          <dgm:bulletEnabled val="1"/>
        </dgm:presLayoutVars>
      </dgm:prSet>
      <dgm:spPr/>
    </dgm:pt>
    <dgm:pt modelId="{ADB0715F-89BC-4043-B2E5-166A2E1F75BC}" type="pres">
      <dgm:prSet presAssocID="{A83C1A50-58F5-4D26-8188-88404F6CCB57}" presName="sibTrans" presStyleLbl="sibTrans2D1" presStyleIdx="0" presStyleCnt="3" custLinFactNeighborX="40876"/>
      <dgm:spPr/>
    </dgm:pt>
    <dgm:pt modelId="{2F6054B3-2075-4C09-9A47-35B3CE92AC76}" type="pres">
      <dgm:prSet presAssocID="{A83C1A50-58F5-4D26-8188-88404F6CCB57}" presName="connectorText" presStyleLbl="sibTrans2D1" presStyleIdx="0" presStyleCnt="3"/>
      <dgm:spPr/>
    </dgm:pt>
    <dgm:pt modelId="{939FFDF2-B59E-4858-AB51-E5905CA2E96B}" type="pres">
      <dgm:prSet presAssocID="{7516BBCD-1330-4400-95D2-FE497B608B19}" presName="node" presStyleLbl="node1" presStyleIdx="1" presStyleCnt="3">
        <dgm:presLayoutVars>
          <dgm:bulletEnabled val="1"/>
        </dgm:presLayoutVars>
      </dgm:prSet>
      <dgm:spPr/>
    </dgm:pt>
    <dgm:pt modelId="{D264AE5D-7976-4F87-AD02-5C8C4A13AC55}" type="pres">
      <dgm:prSet presAssocID="{774B5047-D4A0-4773-99CA-2C7188EF31FC}" presName="sibTrans" presStyleLbl="sibTrans2D1" presStyleIdx="1" presStyleCnt="3"/>
      <dgm:spPr/>
    </dgm:pt>
    <dgm:pt modelId="{935DC474-410C-464B-8376-A716972FD5ED}" type="pres">
      <dgm:prSet presAssocID="{774B5047-D4A0-4773-99CA-2C7188EF31FC}" presName="connectorText" presStyleLbl="sibTrans2D1" presStyleIdx="1" presStyleCnt="3"/>
      <dgm:spPr/>
    </dgm:pt>
    <dgm:pt modelId="{A3027734-1298-48CC-99BA-57F34E6382B1}" type="pres">
      <dgm:prSet presAssocID="{F6433056-4ED5-4BD9-B5F1-DA9DC5E2E13D}" presName="node" presStyleLbl="node1" presStyleIdx="2" presStyleCnt="3" custRadScaleRad="100000" custRadScaleInc="0">
        <dgm:presLayoutVars>
          <dgm:bulletEnabled val="1"/>
        </dgm:presLayoutVars>
      </dgm:prSet>
      <dgm:spPr/>
    </dgm:pt>
    <dgm:pt modelId="{287A99EF-281D-40C9-BB11-E39858999658}" type="pres">
      <dgm:prSet presAssocID="{F8C8519E-4DF5-4824-869C-333F4BD08704}" presName="sibTrans" presStyleLbl="sibTrans2D1" presStyleIdx="2" presStyleCnt="3" custLinFactNeighborX="-57598"/>
      <dgm:spPr/>
    </dgm:pt>
    <dgm:pt modelId="{31C8D08F-41BF-44CF-A82C-B972178902B2}" type="pres">
      <dgm:prSet presAssocID="{F8C8519E-4DF5-4824-869C-333F4BD08704}" presName="connectorText" presStyleLbl="sibTrans2D1" presStyleIdx="2" presStyleCnt="3"/>
      <dgm:spPr/>
    </dgm:pt>
  </dgm:ptLst>
  <dgm:cxnLst>
    <dgm:cxn modelId="{5C3E3911-8EED-BE46-A112-482C59FA04D4}" type="presOf" srcId="{774B5047-D4A0-4773-99CA-2C7188EF31FC}" destId="{D264AE5D-7976-4F87-AD02-5C8C4A13AC55}" srcOrd="0" destOrd="0" presId="urn:microsoft.com/office/officeart/2005/8/layout/cycle7"/>
    <dgm:cxn modelId="{ADC35C1B-AF01-8247-86E2-6C96E8F3BD7F}" type="presOf" srcId="{7516BBCD-1330-4400-95D2-FE497B608B19}" destId="{939FFDF2-B59E-4858-AB51-E5905CA2E96B}" srcOrd="0" destOrd="0" presId="urn:microsoft.com/office/officeart/2005/8/layout/cycle7"/>
    <dgm:cxn modelId="{F54FE91C-567C-DA4A-9FF3-252AAD211819}" type="presOf" srcId="{9DD34E43-5859-417B-B0FB-01E30A1A6E26}" destId="{3F47F3B6-03CE-40E6-B9DC-01B62E232C43}" srcOrd="0" destOrd="0" presId="urn:microsoft.com/office/officeart/2005/8/layout/cycle7"/>
    <dgm:cxn modelId="{F9832946-AAE0-6F46-820F-296C02568762}" type="presOf" srcId="{A83C1A50-58F5-4D26-8188-88404F6CCB57}" destId="{ADB0715F-89BC-4043-B2E5-166A2E1F75BC}" srcOrd="0" destOrd="0" presId="urn:microsoft.com/office/officeart/2005/8/layout/cycle7"/>
    <dgm:cxn modelId="{EB68AC69-E8EA-4C7D-8019-D3D58E0F0897}" srcId="{9DD34E43-5859-417B-B0FB-01E30A1A6E26}" destId="{73FB0AD6-B415-4FA5-BBD9-894125CF9ED7}" srcOrd="0" destOrd="0" parTransId="{3A8CCD0D-4C42-4390-8EE8-8AE4BEE52302}" sibTransId="{A83C1A50-58F5-4D26-8188-88404F6CCB57}"/>
    <dgm:cxn modelId="{FE79AA4F-AC13-294B-8844-13F83A4FF99B}" type="presOf" srcId="{F8C8519E-4DF5-4824-869C-333F4BD08704}" destId="{287A99EF-281D-40C9-BB11-E39858999658}" srcOrd="0" destOrd="0" presId="urn:microsoft.com/office/officeart/2005/8/layout/cycle7"/>
    <dgm:cxn modelId="{BF17388E-AE7B-8B48-9501-DE652E1F7A6D}" type="presOf" srcId="{A83C1A50-58F5-4D26-8188-88404F6CCB57}" destId="{2F6054B3-2075-4C09-9A47-35B3CE92AC76}" srcOrd="1" destOrd="0" presId="urn:microsoft.com/office/officeart/2005/8/layout/cycle7"/>
    <dgm:cxn modelId="{CE81A5CC-7C83-F74B-85BA-07CB85165594}" type="presOf" srcId="{F6433056-4ED5-4BD9-B5F1-DA9DC5E2E13D}" destId="{A3027734-1298-48CC-99BA-57F34E6382B1}" srcOrd="0" destOrd="0" presId="urn:microsoft.com/office/officeart/2005/8/layout/cycle7"/>
    <dgm:cxn modelId="{EE978AD1-6F6E-4CB7-9674-0974417AEF8F}" srcId="{9DD34E43-5859-417B-B0FB-01E30A1A6E26}" destId="{F6433056-4ED5-4BD9-B5F1-DA9DC5E2E13D}" srcOrd="2" destOrd="0" parTransId="{9E851D81-FDD4-49FA-930F-41CF1994CE68}" sibTransId="{F8C8519E-4DF5-4824-869C-333F4BD08704}"/>
    <dgm:cxn modelId="{0D094DD2-B58C-4877-B65F-1BC48B6DC0BB}" srcId="{9DD34E43-5859-417B-B0FB-01E30A1A6E26}" destId="{7516BBCD-1330-4400-95D2-FE497B608B19}" srcOrd="1" destOrd="0" parTransId="{08902CBF-A9CA-4C6C-9F30-302A7DBA6534}" sibTransId="{774B5047-D4A0-4773-99CA-2C7188EF31FC}"/>
    <dgm:cxn modelId="{FBA6DEDB-29F4-A046-8B14-D21D141A3E91}" type="presOf" srcId="{73FB0AD6-B415-4FA5-BBD9-894125CF9ED7}" destId="{52130FCE-5A8B-4596-8308-9DDFF4142A60}" srcOrd="0" destOrd="0" presId="urn:microsoft.com/office/officeart/2005/8/layout/cycle7"/>
    <dgm:cxn modelId="{3C372CE5-2DD1-DF45-B181-B6A342BA7388}" type="presOf" srcId="{774B5047-D4A0-4773-99CA-2C7188EF31FC}" destId="{935DC474-410C-464B-8376-A716972FD5ED}" srcOrd="1" destOrd="0" presId="urn:microsoft.com/office/officeart/2005/8/layout/cycle7"/>
    <dgm:cxn modelId="{EF777DFD-6D5A-5248-941F-4CD7F3E248EC}" type="presOf" srcId="{F8C8519E-4DF5-4824-869C-333F4BD08704}" destId="{31C8D08F-41BF-44CF-A82C-B972178902B2}" srcOrd="1" destOrd="0" presId="urn:microsoft.com/office/officeart/2005/8/layout/cycle7"/>
    <dgm:cxn modelId="{371714B0-B1DB-EA47-A5D2-73DC6DB82AE8}" type="presParOf" srcId="{3F47F3B6-03CE-40E6-B9DC-01B62E232C43}" destId="{52130FCE-5A8B-4596-8308-9DDFF4142A60}" srcOrd="0" destOrd="0" presId="urn:microsoft.com/office/officeart/2005/8/layout/cycle7"/>
    <dgm:cxn modelId="{F4A73B79-519F-6E41-BE6F-2F078CD01AA5}" type="presParOf" srcId="{3F47F3B6-03CE-40E6-B9DC-01B62E232C43}" destId="{ADB0715F-89BC-4043-B2E5-166A2E1F75BC}" srcOrd="1" destOrd="0" presId="urn:microsoft.com/office/officeart/2005/8/layout/cycle7"/>
    <dgm:cxn modelId="{E02F2044-43D2-1F44-A814-198B9E96AA37}" type="presParOf" srcId="{ADB0715F-89BC-4043-B2E5-166A2E1F75BC}" destId="{2F6054B3-2075-4C09-9A47-35B3CE92AC76}" srcOrd="0" destOrd="0" presId="urn:microsoft.com/office/officeart/2005/8/layout/cycle7"/>
    <dgm:cxn modelId="{A6B60734-1606-3141-9BAE-31C9F0504E4B}" type="presParOf" srcId="{3F47F3B6-03CE-40E6-B9DC-01B62E232C43}" destId="{939FFDF2-B59E-4858-AB51-E5905CA2E96B}" srcOrd="2" destOrd="0" presId="urn:microsoft.com/office/officeart/2005/8/layout/cycle7"/>
    <dgm:cxn modelId="{8A22CFA2-EA0C-D14F-9A26-F480F70E2ACE}" type="presParOf" srcId="{3F47F3B6-03CE-40E6-B9DC-01B62E232C43}" destId="{D264AE5D-7976-4F87-AD02-5C8C4A13AC55}" srcOrd="3" destOrd="0" presId="urn:microsoft.com/office/officeart/2005/8/layout/cycle7"/>
    <dgm:cxn modelId="{465EAD2C-A09C-7D40-A6C8-307A8B5D73F0}" type="presParOf" srcId="{D264AE5D-7976-4F87-AD02-5C8C4A13AC55}" destId="{935DC474-410C-464B-8376-A716972FD5ED}" srcOrd="0" destOrd="0" presId="urn:microsoft.com/office/officeart/2005/8/layout/cycle7"/>
    <dgm:cxn modelId="{85B9EBEA-5B16-DA42-86C0-9F47E147FCCA}" type="presParOf" srcId="{3F47F3B6-03CE-40E6-B9DC-01B62E232C43}" destId="{A3027734-1298-48CC-99BA-57F34E6382B1}" srcOrd="4" destOrd="0" presId="urn:microsoft.com/office/officeart/2005/8/layout/cycle7"/>
    <dgm:cxn modelId="{9D996F91-E09D-CD4F-BD55-DDF16E9EB3E7}" type="presParOf" srcId="{3F47F3B6-03CE-40E6-B9DC-01B62E232C43}" destId="{287A99EF-281D-40C9-BB11-E39858999658}" srcOrd="5" destOrd="0" presId="urn:microsoft.com/office/officeart/2005/8/layout/cycle7"/>
    <dgm:cxn modelId="{48C1C3C6-8636-1446-8143-8A7CE6BA2DCD}" type="presParOf" srcId="{287A99EF-281D-40C9-BB11-E39858999658}" destId="{31C8D08F-41BF-44CF-A82C-B972178902B2}" srcOrd="0" destOrd="0" presId="urn:microsoft.com/office/officeart/2005/8/layout/cycle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C79869-8AE5-492E-B002-BEA0ECDDD74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7C2F77-CF3F-47CA-9562-056D0F64A1DC}">
      <dgm:prSet phldrT="[Text]" custT="1"/>
      <dgm:spPr>
        <a:solidFill>
          <a:srgbClr val="0070C0"/>
        </a:solidFill>
      </dgm:spPr>
      <dgm:t>
        <a:bodyPr/>
        <a:lstStyle/>
        <a:p>
          <a:r>
            <a:rPr lang="fi-FI" sz="800" b="1" dirty="0"/>
            <a:t>Kannustinmallin mittaristo</a:t>
          </a:r>
          <a:endParaRPr lang="en-US" sz="800" b="1" dirty="0"/>
        </a:p>
      </dgm:t>
    </dgm:pt>
    <dgm:pt modelId="{AC44A1EE-BCE5-4192-B913-D47CBF664D37}" type="parTrans" cxnId="{62BB5D31-8D6C-4E95-886D-2D9F444C5749}">
      <dgm:prSet/>
      <dgm:spPr/>
      <dgm:t>
        <a:bodyPr/>
        <a:lstStyle/>
        <a:p>
          <a:endParaRPr lang="en-US" sz="900"/>
        </a:p>
      </dgm:t>
    </dgm:pt>
    <dgm:pt modelId="{D8FBAA3C-4FE5-4012-965C-873FDB548B99}" type="sibTrans" cxnId="{62BB5D31-8D6C-4E95-886D-2D9F444C5749}">
      <dgm:prSet/>
      <dgm:spPr/>
      <dgm:t>
        <a:bodyPr/>
        <a:lstStyle/>
        <a:p>
          <a:endParaRPr lang="en-US" sz="900"/>
        </a:p>
      </dgm:t>
    </dgm:pt>
    <dgm:pt modelId="{EEDB6BA9-04B8-44DD-A1FC-B403C9E1BEC1}">
      <dgm:prSet phldrT="[Text]" custT="1"/>
      <dgm:spPr>
        <a:solidFill>
          <a:srgbClr val="0070C0"/>
        </a:solidFill>
      </dgm:spPr>
      <dgm:t>
        <a:bodyPr/>
        <a:lstStyle/>
        <a:p>
          <a:r>
            <a:rPr lang="fi-FI" sz="800" dirty="0"/>
            <a:t>Vaikuttavuus</a:t>
          </a:r>
          <a:endParaRPr lang="en-US" sz="800" dirty="0"/>
        </a:p>
      </dgm:t>
    </dgm:pt>
    <dgm:pt modelId="{C2386919-DAE8-4E81-B25C-E369307513F3}" type="parTrans" cxnId="{C8BE002C-7424-4835-92DE-B9228528030B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900"/>
        </a:p>
      </dgm:t>
    </dgm:pt>
    <dgm:pt modelId="{8B5886D6-80C3-48B7-AD4C-C511E35EF2A4}" type="sibTrans" cxnId="{C8BE002C-7424-4835-92DE-B9228528030B}">
      <dgm:prSet/>
      <dgm:spPr/>
      <dgm:t>
        <a:bodyPr/>
        <a:lstStyle/>
        <a:p>
          <a:endParaRPr lang="en-US" sz="900"/>
        </a:p>
      </dgm:t>
    </dgm:pt>
    <dgm:pt modelId="{AA7E0E69-9229-441D-8249-7419E998CA77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i-FI" sz="800" dirty="0">
              <a:solidFill>
                <a:schemeClr val="tx1">
                  <a:lumMod val="75000"/>
                </a:schemeClr>
              </a:solidFill>
            </a:rPr>
            <a:t>Satunnaiskäyttäjät</a:t>
          </a:r>
          <a:endParaRPr lang="en-US" sz="800" dirty="0">
            <a:solidFill>
              <a:schemeClr val="tx1">
                <a:lumMod val="75000"/>
              </a:schemeClr>
            </a:solidFill>
          </a:endParaRPr>
        </a:p>
      </dgm:t>
    </dgm:pt>
    <dgm:pt modelId="{A2C6A99A-C147-4676-AF02-97D898EB5251}" type="parTrans" cxnId="{0D3AAF11-2340-42FC-BC4F-E65E70480F7B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900"/>
        </a:p>
      </dgm:t>
    </dgm:pt>
    <dgm:pt modelId="{301E915F-323E-4226-BED8-233C6B53E5A9}" type="sibTrans" cxnId="{0D3AAF11-2340-42FC-BC4F-E65E70480F7B}">
      <dgm:prSet/>
      <dgm:spPr/>
      <dgm:t>
        <a:bodyPr/>
        <a:lstStyle/>
        <a:p>
          <a:endParaRPr lang="en-US" sz="900"/>
        </a:p>
      </dgm:t>
    </dgm:pt>
    <dgm:pt modelId="{FCBC10E1-164A-4406-AF52-8A044FECD97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i-FI" sz="800" dirty="0">
              <a:solidFill>
                <a:schemeClr val="tx1">
                  <a:lumMod val="75000"/>
                </a:schemeClr>
              </a:solidFill>
            </a:rPr>
            <a:t>Jatkuvan hoidon tarpeessa olevat</a:t>
          </a:r>
          <a:endParaRPr lang="en-US" sz="800" dirty="0">
            <a:solidFill>
              <a:schemeClr val="tx1">
                <a:lumMod val="75000"/>
              </a:schemeClr>
            </a:solidFill>
          </a:endParaRPr>
        </a:p>
      </dgm:t>
    </dgm:pt>
    <dgm:pt modelId="{5F71212D-4F02-40E6-8204-1CBAD939843B}" type="parTrans" cxnId="{E102FCBD-C93D-44C9-B39D-850621573B2F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900"/>
        </a:p>
      </dgm:t>
    </dgm:pt>
    <dgm:pt modelId="{22DB5173-CB22-46BC-B8AC-4B21E05F6995}" type="sibTrans" cxnId="{E102FCBD-C93D-44C9-B39D-850621573B2F}">
      <dgm:prSet/>
      <dgm:spPr/>
      <dgm:t>
        <a:bodyPr/>
        <a:lstStyle/>
        <a:p>
          <a:endParaRPr lang="en-US" sz="900"/>
        </a:p>
      </dgm:t>
    </dgm:pt>
    <dgm:pt modelId="{AB48EE82-0088-4873-9525-90327DAC4870}">
      <dgm:prSet phldrT="[Text]" custT="1"/>
      <dgm:spPr>
        <a:solidFill>
          <a:srgbClr val="0070C0"/>
        </a:solidFill>
      </dgm:spPr>
      <dgm:t>
        <a:bodyPr/>
        <a:lstStyle/>
        <a:p>
          <a:r>
            <a:rPr lang="fi-FI" sz="800" dirty="0"/>
            <a:t>Laatu</a:t>
          </a:r>
          <a:endParaRPr lang="en-US" sz="800" dirty="0"/>
        </a:p>
      </dgm:t>
    </dgm:pt>
    <dgm:pt modelId="{B2634870-317C-4CBC-A501-333A9A03A76A}" type="parTrans" cxnId="{A5EB503F-B550-4DF5-831F-67797BA15C41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900"/>
        </a:p>
      </dgm:t>
    </dgm:pt>
    <dgm:pt modelId="{8892C8B7-C733-4C3A-A52A-1C6F81FCDEF4}" type="sibTrans" cxnId="{A5EB503F-B550-4DF5-831F-67797BA15C41}">
      <dgm:prSet/>
      <dgm:spPr/>
      <dgm:t>
        <a:bodyPr/>
        <a:lstStyle/>
        <a:p>
          <a:endParaRPr lang="en-US" sz="900"/>
        </a:p>
      </dgm:t>
    </dgm:pt>
    <dgm:pt modelId="{EDFF6104-7443-4C5E-9FB8-6FAEF4F88B0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i-FI" sz="800" dirty="0">
              <a:solidFill>
                <a:schemeClr val="tx1">
                  <a:lumMod val="75000"/>
                </a:schemeClr>
              </a:solidFill>
            </a:rPr>
            <a:t>Asiakastyytyväisyys</a:t>
          </a:r>
          <a:endParaRPr lang="en-US" sz="800" dirty="0">
            <a:solidFill>
              <a:schemeClr val="tx1">
                <a:lumMod val="75000"/>
              </a:schemeClr>
            </a:solidFill>
          </a:endParaRPr>
        </a:p>
      </dgm:t>
    </dgm:pt>
    <dgm:pt modelId="{30E0F8C4-0A29-45AC-A49D-6FD7C7E9D8E1}" type="parTrans" cxnId="{2F277D62-934F-471E-9C6A-1C435D3DD084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900"/>
        </a:p>
      </dgm:t>
    </dgm:pt>
    <dgm:pt modelId="{5FD6B618-2FF8-4602-86EE-CD2F5AAA1185}" type="sibTrans" cxnId="{2F277D62-934F-471E-9C6A-1C435D3DD084}">
      <dgm:prSet/>
      <dgm:spPr/>
      <dgm:t>
        <a:bodyPr/>
        <a:lstStyle/>
        <a:p>
          <a:endParaRPr lang="en-US" sz="900"/>
        </a:p>
      </dgm:t>
    </dgm:pt>
    <dgm:pt modelId="{BA6BEACD-C60E-4A07-8A4C-6B984F32C334}">
      <dgm:prSet phldrT="[Text]" custT="1"/>
      <dgm:spPr>
        <a:solidFill>
          <a:srgbClr val="0070C0"/>
        </a:solidFill>
      </dgm:spPr>
      <dgm:t>
        <a:bodyPr/>
        <a:lstStyle/>
        <a:p>
          <a:r>
            <a:rPr lang="fi-FI" sz="800" dirty="0"/>
            <a:t>Kustannus-tehokkuus</a:t>
          </a:r>
          <a:endParaRPr lang="en-US" sz="800" dirty="0"/>
        </a:p>
      </dgm:t>
    </dgm:pt>
    <dgm:pt modelId="{8BE5CD3C-7B43-4A02-A895-B6A1875C9AE4}" type="parTrans" cxnId="{B53AD117-E073-4B24-9D08-C17B0D0BEF14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900"/>
        </a:p>
      </dgm:t>
    </dgm:pt>
    <dgm:pt modelId="{DF2E4378-D5E9-47C0-9AC7-087D1BE6292F}" type="sibTrans" cxnId="{B53AD117-E073-4B24-9D08-C17B0D0BEF14}">
      <dgm:prSet/>
      <dgm:spPr/>
      <dgm:t>
        <a:bodyPr/>
        <a:lstStyle/>
        <a:p>
          <a:endParaRPr lang="en-US" sz="900"/>
        </a:p>
      </dgm:t>
    </dgm:pt>
    <dgm:pt modelId="{DC826FB5-79A0-4505-B5AA-5177D1DD9AE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i-FI" sz="800" dirty="0">
              <a:solidFill>
                <a:schemeClr val="tx1">
                  <a:lumMod val="75000"/>
                </a:schemeClr>
              </a:solidFill>
            </a:rPr>
            <a:t>Saatavuus</a:t>
          </a:r>
          <a:endParaRPr lang="en-US" sz="800" dirty="0">
            <a:solidFill>
              <a:schemeClr val="tx1">
                <a:lumMod val="75000"/>
              </a:schemeClr>
            </a:solidFill>
          </a:endParaRPr>
        </a:p>
      </dgm:t>
    </dgm:pt>
    <dgm:pt modelId="{F703CF4C-09FF-4B50-BF96-6F74AF5830DF}" type="parTrans" cxnId="{359F1149-E69D-465D-A621-95FA0CE3F58D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900"/>
        </a:p>
      </dgm:t>
    </dgm:pt>
    <dgm:pt modelId="{5E0C82E6-9EF8-4CDF-A851-AEDEEFA64BD1}" type="sibTrans" cxnId="{359F1149-E69D-465D-A621-95FA0CE3F58D}">
      <dgm:prSet/>
      <dgm:spPr/>
      <dgm:t>
        <a:bodyPr/>
        <a:lstStyle/>
        <a:p>
          <a:endParaRPr lang="en-US" sz="900"/>
        </a:p>
      </dgm:t>
    </dgm:pt>
    <dgm:pt modelId="{71708410-8021-4016-BA14-9BA494F7200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i-FI" sz="800" dirty="0">
              <a:solidFill>
                <a:schemeClr val="tx1">
                  <a:lumMod val="75000"/>
                </a:schemeClr>
              </a:solidFill>
            </a:rPr>
            <a:t>Erikoissairaanhoito</a:t>
          </a:r>
          <a:endParaRPr lang="en-US" sz="800" dirty="0">
            <a:solidFill>
              <a:schemeClr val="tx1">
                <a:lumMod val="75000"/>
              </a:schemeClr>
            </a:solidFill>
          </a:endParaRPr>
        </a:p>
      </dgm:t>
    </dgm:pt>
    <dgm:pt modelId="{86FCECFC-FB4E-487E-BB2B-A817632F8112}" type="parTrans" cxnId="{5D32325A-D21A-40D0-8CF4-BCEEC6223A3D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900"/>
        </a:p>
      </dgm:t>
    </dgm:pt>
    <dgm:pt modelId="{DFA058C5-565C-4C0E-A576-41A6EBA41333}" type="sibTrans" cxnId="{5D32325A-D21A-40D0-8CF4-BCEEC6223A3D}">
      <dgm:prSet/>
      <dgm:spPr/>
      <dgm:t>
        <a:bodyPr/>
        <a:lstStyle/>
        <a:p>
          <a:endParaRPr lang="en-US" sz="900"/>
        </a:p>
      </dgm:t>
    </dgm:pt>
    <dgm:pt modelId="{0D10EFDE-C214-498F-B0BC-DB5D955DFD9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i-FI" sz="800" dirty="0">
              <a:solidFill>
                <a:schemeClr val="tx1">
                  <a:lumMod val="75000"/>
                </a:schemeClr>
              </a:solidFill>
            </a:rPr>
            <a:t>Päivystys</a:t>
          </a:r>
          <a:endParaRPr lang="en-US" sz="800" dirty="0">
            <a:solidFill>
              <a:schemeClr val="tx1">
                <a:lumMod val="75000"/>
              </a:schemeClr>
            </a:solidFill>
          </a:endParaRPr>
        </a:p>
      </dgm:t>
    </dgm:pt>
    <dgm:pt modelId="{88490F79-81F2-4B9D-8812-BC4D755BF30B}" type="parTrans" cxnId="{78F76070-9530-44F5-8E64-D5C1A2FFCFC6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900"/>
        </a:p>
      </dgm:t>
    </dgm:pt>
    <dgm:pt modelId="{4B3C6390-D57A-4A48-9768-55982C8ED3D3}" type="sibTrans" cxnId="{78F76070-9530-44F5-8E64-D5C1A2FFCFC6}">
      <dgm:prSet/>
      <dgm:spPr/>
      <dgm:t>
        <a:bodyPr/>
        <a:lstStyle/>
        <a:p>
          <a:endParaRPr lang="en-US" sz="900"/>
        </a:p>
      </dgm:t>
    </dgm:pt>
    <dgm:pt modelId="{9AD8C631-8C40-4143-B94B-829F153F2C9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i-FI" sz="800" dirty="0">
              <a:solidFill>
                <a:schemeClr val="tx1">
                  <a:lumMod val="75000"/>
                </a:schemeClr>
              </a:solidFill>
            </a:rPr>
            <a:t>Potilasturvallisuus</a:t>
          </a:r>
          <a:endParaRPr lang="en-US" sz="800" dirty="0">
            <a:solidFill>
              <a:schemeClr val="tx1">
                <a:lumMod val="75000"/>
              </a:schemeClr>
            </a:solidFill>
          </a:endParaRPr>
        </a:p>
      </dgm:t>
    </dgm:pt>
    <dgm:pt modelId="{C67C2969-2C9C-470A-99E7-17CF9D771FA0}" type="parTrans" cxnId="{297D75F6-8737-446F-9ED7-10DD2C6AD376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900"/>
        </a:p>
      </dgm:t>
    </dgm:pt>
    <dgm:pt modelId="{63A4B428-F108-4316-89BF-F22B600F8383}" type="sibTrans" cxnId="{297D75F6-8737-446F-9ED7-10DD2C6AD376}">
      <dgm:prSet/>
      <dgm:spPr/>
      <dgm:t>
        <a:bodyPr/>
        <a:lstStyle/>
        <a:p>
          <a:endParaRPr lang="en-US" sz="900"/>
        </a:p>
      </dgm:t>
    </dgm:pt>
    <dgm:pt modelId="{660FF63C-29A5-49F7-A710-AC9BB87450F3}" type="pres">
      <dgm:prSet presAssocID="{9CC79869-8AE5-492E-B002-BEA0ECDDD74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B92A88-E0F8-4EC5-B81E-2AE311A3A5D2}" type="pres">
      <dgm:prSet presAssocID="{D97C2F77-CF3F-47CA-9562-056D0F64A1DC}" presName="root1" presStyleCnt="0"/>
      <dgm:spPr/>
    </dgm:pt>
    <dgm:pt modelId="{D40AECD7-75AB-4539-979B-1DFD0719C2B1}" type="pres">
      <dgm:prSet presAssocID="{D97C2F77-CF3F-47CA-9562-056D0F64A1DC}" presName="LevelOneTextNode" presStyleLbl="node0" presStyleIdx="0" presStyleCnt="1" custScaleX="102405" custScaleY="102520" custLinFactNeighborY="7075">
        <dgm:presLayoutVars>
          <dgm:chPref val="3"/>
        </dgm:presLayoutVars>
      </dgm:prSet>
      <dgm:spPr/>
    </dgm:pt>
    <dgm:pt modelId="{0C6D13B1-0FDD-4FC5-B2ED-65E416239E21}" type="pres">
      <dgm:prSet presAssocID="{D97C2F77-CF3F-47CA-9562-056D0F64A1DC}" presName="level2hierChild" presStyleCnt="0"/>
      <dgm:spPr/>
    </dgm:pt>
    <dgm:pt modelId="{D7AC5EC9-20AB-4566-8152-BA412370B8FC}" type="pres">
      <dgm:prSet presAssocID="{C2386919-DAE8-4E81-B25C-E369307513F3}" presName="conn2-1" presStyleLbl="parChTrans1D2" presStyleIdx="0" presStyleCnt="3"/>
      <dgm:spPr/>
    </dgm:pt>
    <dgm:pt modelId="{9F450795-4D26-4613-B33A-22E646A7A81B}" type="pres">
      <dgm:prSet presAssocID="{C2386919-DAE8-4E81-B25C-E369307513F3}" presName="connTx" presStyleLbl="parChTrans1D2" presStyleIdx="0" presStyleCnt="3"/>
      <dgm:spPr/>
    </dgm:pt>
    <dgm:pt modelId="{D0419FE4-85E6-46CF-A93E-8A179B38135A}" type="pres">
      <dgm:prSet presAssocID="{EEDB6BA9-04B8-44DD-A1FC-B403C9E1BEC1}" presName="root2" presStyleCnt="0"/>
      <dgm:spPr/>
    </dgm:pt>
    <dgm:pt modelId="{72D57EBD-B657-44E8-B296-60E929C128CE}" type="pres">
      <dgm:prSet presAssocID="{EEDB6BA9-04B8-44DD-A1FC-B403C9E1BEC1}" presName="LevelTwoTextNode" presStyleLbl="node2" presStyleIdx="0" presStyleCnt="3" custScaleX="76024" custScaleY="60663" custLinFactNeighborX="-16306" custLinFactNeighborY="3117">
        <dgm:presLayoutVars>
          <dgm:chPref val="3"/>
        </dgm:presLayoutVars>
      </dgm:prSet>
      <dgm:spPr/>
    </dgm:pt>
    <dgm:pt modelId="{FAF4C6CD-E010-4014-B29C-69229EEBCF3D}" type="pres">
      <dgm:prSet presAssocID="{EEDB6BA9-04B8-44DD-A1FC-B403C9E1BEC1}" presName="level3hierChild" presStyleCnt="0"/>
      <dgm:spPr/>
    </dgm:pt>
    <dgm:pt modelId="{BFFB8A82-E08C-482E-B362-0EDBDCE0F0AF}" type="pres">
      <dgm:prSet presAssocID="{A2C6A99A-C147-4676-AF02-97D898EB5251}" presName="conn2-1" presStyleLbl="parChTrans1D3" presStyleIdx="0" presStyleCnt="7"/>
      <dgm:spPr/>
    </dgm:pt>
    <dgm:pt modelId="{A611DA49-4E53-474C-A9CB-D4167F2D8D30}" type="pres">
      <dgm:prSet presAssocID="{A2C6A99A-C147-4676-AF02-97D898EB5251}" presName="connTx" presStyleLbl="parChTrans1D3" presStyleIdx="0" presStyleCnt="7"/>
      <dgm:spPr/>
    </dgm:pt>
    <dgm:pt modelId="{C77D7CA0-20B7-4A5F-8A8E-C966FEC52D27}" type="pres">
      <dgm:prSet presAssocID="{AA7E0E69-9229-441D-8249-7419E998CA77}" presName="root2" presStyleCnt="0"/>
      <dgm:spPr/>
    </dgm:pt>
    <dgm:pt modelId="{907FBCCE-08DE-4EED-8D07-57BC900AFC34}" type="pres">
      <dgm:prSet presAssocID="{AA7E0E69-9229-441D-8249-7419E998CA77}" presName="LevelTwoTextNode" presStyleLbl="node3" presStyleIdx="0" presStyleCnt="7" custScaleX="153828" custScaleY="34904" custLinFactNeighborX="-37288" custLinFactNeighborY="4814">
        <dgm:presLayoutVars>
          <dgm:chPref val="3"/>
        </dgm:presLayoutVars>
      </dgm:prSet>
      <dgm:spPr/>
    </dgm:pt>
    <dgm:pt modelId="{7FBDB33C-6DBE-4179-AA35-3B2F7D634DA5}" type="pres">
      <dgm:prSet presAssocID="{AA7E0E69-9229-441D-8249-7419E998CA77}" presName="level3hierChild" presStyleCnt="0"/>
      <dgm:spPr/>
    </dgm:pt>
    <dgm:pt modelId="{064AB6F4-49B8-46B1-8A46-6AD3F0DF6240}" type="pres">
      <dgm:prSet presAssocID="{5F71212D-4F02-40E6-8204-1CBAD939843B}" presName="conn2-1" presStyleLbl="parChTrans1D3" presStyleIdx="1" presStyleCnt="7"/>
      <dgm:spPr/>
    </dgm:pt>
    <dgm:pt modelId="{17CB51BC-EA00-4087-9F2B-C6481B192042}" type="pres">
      <dgm:prSet presAssocID="{5F71212D-4F02-40E6-8204-1CBAD939843B}" presName="connTx" presStyleLbl="parChTrans1D3" presStyleIdx="1" presStyleCnt="7"/>
      <dgm:spPr/>
    </dgm:pt>
    <dgm:pt modelId="{1508C28F-5048-4BC8-BB77-704C714DB244}" type="pres">
      <dgm:prSet presAssocID="{FCBC10E1-164A-4406-AF52-8A044FECD979}" presName="root2" presStyleCnt="0"/>
      <dgm:spPr/>
    </dgm:pt>
    <dgm:pt modelId="{8A0C6203-14E9-42C1-9DC0-865BCF5A6D86}" type="pres">
      <dgm:prSet presAssocID="{FCBC10E1-164A-4406-AF52-8A044FECD979}" presName="LevelTwoTextNode" presStyleLbl="node3" presStyleIdx="1" presStyleCnt="7" custScaleX="153828" custScaleY="51292" custLinFactNeighborX="-37288" custLinFactNeighborY="4814">
        <dgm:presLayoutVars>
          <dgm:chPref val="3"/>
        </dgm:presLayoutVars>
      </dgm:prSet>
      <dgm:spPr/>
    </dgm:pt>
    <dgm:pt modelId="{299ED749-0574-4A1C-A8CA-9C4601ABBDBD}" type="pres">
      <dgm:prSet presAssocID="{FCBC10E1-164A-4406-AF52-8A044FECD979}" presName="level3hierChild" presStyleCnt="0"/>
      <dgm:spPr/>
    </dgm:pt>
    <dgm:pt modelId="{7B16BC74-96BA-46FB-8945-73D1F16397A4}" type="pres">
      <dgm:prSet presAssocID="{B2634870-317C-4CBC-A501-333A9A03A76A}" presName="conn2-1" presStyleLbl="parChTrans1D2" presStyleIdx="1" presStyleCnt="3"/>
      <dgm:spPr/>
    </dgm:pt>
    <dgm:pt modelId="{E5742B74-D9FC-48A7-930C-A3E38848C09F}" type="pres">
      <dgm:prSet presAssocID="{B2634870-317C-4CBC-A501-333A9A03A76A}" presName="connTx" presStyleLbl="parChTrans1D2" presStyleIdx="1" presStyleCnt="3"/>
      <dgm:spPr/>
    </dgm:pt>
    <dgm:pt modelId="{FB87F5D9-90CE-40B4-8478-A40B1E66A473}" type="pres">
      <dgm:prSet presAssocID="{AB48EE82-0088-4873-9525-90327DAC4870}" presName="root2" presStyleCnt="0"/>
      <dgm:spPr/>
    </dgm:pt>
    <dgm:pt modelId="{0583D8B7-2BD8-4ACA-96F2-AE73C3EDB334}" type="pres">
      <dgm:prSet presAssocID="{AB48EE82-0088-4873-9525-90327DAC4870}" presName="LevelTwoTextNode" presStyleLbl="node2" presStyleIdx="1" presStyleCnt="3" custScaleX="76024" custScaleY="60663" custLinFactNeighborX="-16306" custLinFactNeighborY="3117">
        <dgm:presLayoutVars>
          <dgm:chPref val="3"/>
        </dgm:presLayoutVars>
      </dgm:prSet>
      <dgm:spPr/>
    </dgm:pt>
    <dgm:pt modelId="{E2635BBB-1D4D-43D4-8550-2F3FCDD6E149}" type="pres">
      <dgm:prSet presAssocID="{AB48EE82-0088-4873-9525-90327DAC4870}" presName="level3hierChild" presStyleCnt="0"/>
      <dgm:spPr/>
    </dgm:pt>
    <dgm:pt modelId="{859F15F6-E22B-4AFB-A7DD-23658C07A192}" type="pres">
      <dgm:prSet presAssocID="{30E0F8C4-0A29-45AC-A49D-6FD7C7E9D8E1}" presName="conn2-1" presStyleLbl="parChTrans1D3" presStyleIdx="2" presStyleCnt="7"/>
      <dgm:spPr/>
    </dgm:pt>
    <dgm:pt modelId="{83DE0645-012B-4201-BB5B-4669CC305988}" type="pres">
      <dgm:prSet presAssocID="{30E0F8C4-0A29-45AC-A49D-6FD7C7E9D8E1}" presName="connTx" presStyleLbl="parChTrans1D3" presStyleIdx="2" presStyleCnt="7"/>
      <dgm:spPr/>
    </dgm:pt>
    <dgm:pt modelId="{913E3A69-FC75-45AF-825F-94B7C63D9DB5}" type="pres">
      <dgm:prSet presAssocID="{EDFF6104-7443-4C5E-9FB8-6FAEF4F88B0D}" presName="root2" presStyleCnt="0"/>
      <dgm:spPr/>
    </dgm:pt>
    <dgm:pt modelId="{C48C2625-0AAA-4C7B-A8D2-BA02A055406E}" type="pres">
      <dgm:prSet presAssocID="{EDFF6104-7443-4C5E-9FB8-6FAEF4F88B0D}" presName="LevelTwoTextNode" presStyleLbl="node3" presStyleIdx="2" presStyleCnt="7" custScaleX="153828" custScaleY="34904" custLinFactNeighborX="-37288" custLinFactNeighborY="4814">
        <dgm:presLayoutVars>
          <dgm:chPref val="3"/>
        </dgm:presLayoutVars>
      </dgm:prSet>
      <dgm:spPr/>
    </dgm:pt>
    <dgm:pt modelId="{469E51FB-B572-47DA-863A-01E85E56A795}" type="pres">
      <dgm:prSet presAssocID="{EDFF6104-7443-4C5E-9FB8-6FAEF4F88B0D}" presName="level3hierChild" presStyleCnt="0"/>
      <dgm:spPr/>
    </dgm:pt>
    <dgm:pt modelId="{826C6089-0306-4112-9962-66091F7C618B}" type="pres">
      <dgm:prSet presAssocID="{C67C2969-2C9C-470A-99E7-17CF9D771FA0}" presName="conn2-1" presStyleLbl="parChTrans1D3" presStyleIdx="3" presStyleCnt="7"/>
      <dgm:spPr/>
    </dgm:pt>
    <dgm:pt modelId="{61E4D9AA-33BF-44A6-B851-CFBB70DD37D0}" type="pres">
      <dgm:prSet presAssocID="{C67C2969-2C9C-470A-99E7-17CF9D771FA0}" presName="connTx" presStyleLbl="parChTrans1D3" presStyleIdx="3" presStyleCnt="7"/>
      <dgm:spPr/>
    </dgm:pt>
    <dgm:pt modelId="{53887016-3B77-4414-A681-72D80A4137DC}" type="pres">
      <dgm:prSet presAssocID="{9AD8C631-8C40-4143-B94B-829F153F2C96}" presName="root2" presStyleCnt="0"/>
      <dgm:spPr/>
    </dgm:pt>
    <dgm:pt modelId="{99E6FAB6-3A71-4BF3-AF00-E3B6698895B8}" type="pres">
      <dgm:prSet presAssocID="{9AD8C631-8C40-4143-B94B-829F153F2C96}" presName="LevelTwoTextNode" presStyleLbl="node3" presStyleIdx="3" presStyleCnt="7" custScaleX="153828" custScaleY="34904" custLinFactNeighborX="-37288" custLinFactNeighborY="4814">
        <dgm:presLayoutVars>
          <dgm:chPref val="3"/>
        </dgm:presLayoutVars>
      </dgm:prSet>
      <dgm:spPr/>
    </dgm:pt>
    <dgm:pt modelId="{E4FA05EA-9B3A-486A-A95E-663CD6F39623}" type="pres">
      <dgm:prSet presAssocID="{9AD8C631-8C40-4143-B94B-829F153F2C96}" presName="level3hierChild" presStyleCnt="0"/>
      <dgm:spPr/>
    </dgm:pt>
    <dgm:pt modelId="{38E052A4-8DA5-43F4-8870-A3AFE7803BA8}" type="pres">
      <dgm:prSet presAssocID="{F703CF4C-09FF-4B50-BF96-6F74AF5830DF}" presName="conn2-1" presStyleLbl="parChTrans1D3" presStyleIdx="4" presStyleCnt="7"/>
      <dgm:spPr/>
    </dgm:pt>
    <dgm:pt modelId="{C887DB8C-6CB6-4BF5-9AEB-31874F816637}" type="pres">
      <dgm:prSet presAssocID="{F703CF4C-09FF-4B50-BF96-6F74AF5830DF}" presName="connTx" presStyleLbl="parChTrans1D3" presStyleIdx="4" presStyleCnt="7"/>
      <dgm:spPr/>
    </dgm:pt>
    <dgm:pt modelId="{6B26A0C5-A329-4CD2-81E5-2902F2117412}" type="pres">
      <dgm:prSet presAssocID="{DC826FB5-79A0-4505-B5AA-5177D1DD9AE5}" presName="root2" presStyleCnt="0"/>
      <dgm:spPr/>
    </dgm:pt>
    <dgm:pt modelId="{C9069038-B340-4BDD-A084-38F179BA8BD3}" type="pres">
      <dgm:prSet presAssocID="{DC826FB5-79A0-4505-B5AA-5177D1DD9AE5}" presName="LevelTwoTextNode" presStyleLbl="node3" presStyleIdx="4" presStyleCnt="7" custScaleX="153828" custScaleY="34904" custLinFactNeighborX="-37288" custLinFactNeighborY="4814">
        <dgm:presLayoutVars>
          <dgm:chPref val="3"/>
        </dgm:presLayoutVars>
      </dgm:prSet>
      <dgm:spPr/>
    </dgm:pt>
    <dgm:pt modelId="{E64C7A18-FF45-43F3-9CAD-110C50AF253E}" type="pres">
      <dgm:prSet presAssocID="{DC826FB5-79A0-4505-B5AA-5177D1DD9AE5}" presName="level3hierChild" presStyleCnt="0"/>
      <dgm:spPr/>
    </dgm:pt>
    <dgm:pt modelId="{031EEA71-08D3-4A1B-AAFB-950E0845AE13}" type="pres">
      <dgm:prSet presAssocID="{8BE5CD3C-7B43-4A02-A895-B6A1875C9AE4}" presName="conn2-1" presStyleLbl="parChTrans1D2" presStyleIdx="2" presStyleCnt="3"/>
      <dgm:spPr/>
    </dgm:pt>
    <dgm:pt modelId="{61FB302A-5E41-4C60-9C4F-9615ED12BAAF}" type="pres">
      <dgm:prSet presAssocID="{8BE5CD3C-7B43-4A02-A895-B6A1875C9AE4}" presName="connTx" presStyleLbl="parChTrans1D2" presStyleIdx="2" presStyleCnt="3"/>
      <dgm:spPr/>
    </dgm:pt>
    <dgm:pt modelId="{9A3838FB-4F81-46A1-AB6D-00B02F5CF861}" type="pres">
      <dgm:prSet presAssocID="{BA6BEACD-C60E-4A07-8A4C-6B984F32C334}" presName="root2" presStyleCnt="0"/>
      <dgm:spPr/>
    </dgm:pt>
    <dgm:pt modelId="{41D591A5-5063-47C1-85D0-2F20DDA353DE}" type="pres">
      <dgm:prSet presAssocID="{BA6BEACD-C60E-4A07-8A4C-6B984F32C334}" presName="LevelTwoTextNode" presStyleLbl="node2" presStyleIdx="2" presStyleCnt="3" custScaleX="76024" custScaleY="60663" custLinFactNeighborX="-16306" custLinFactNeighborY="3117">
        <dgm:presLayoutVars>
          <dgm:chPref val="3"/>
        </dgm:presLayoutVars>
      </dgm:prSet>
      <dgm:spPr/>
    </dgm:pt>
    <dgm:pt modelId="{93700E7E-E004-4EE1-9407-6B664B86F284}" type="pres">
      <dgm:prSet presAssocID="{BA6BEACD-C60E-4A07-8A4C-6B984F32C334}" presName="level3hierChild" presStyleCnt="0"/>
      <dgm:spPr/>
    </dgm:pt>
    <dgm:pt modelId="{6D409F56-9438-4A20-9B4B-591FBDDB6B14}" type="pres">
      <dgm:prSet presAssocID="{86FCECFC-FB4E-487E-BB2B-A817632F8112}" presName="conn2-1" presStyleLbl="parChTrans1D3" presStyleIdx="5" presStyleCnt="7"/>
      <dgm:spPr/>
    </dgm:pt>
    <dgm:pt modelId="{830B3A00-7699-4557-B498-3B8C18F3ABB5}" type="pres">
      <dgm:prSet presAssocID="{86FCECFC-FB4E-487E-BB2B-A817632F8112}" presName="connTx" presStyleLbl="parChTrans1D3" presStyleIdx="5" presStyleCnt="7"/>
      <dgm:spPr/>
    </dgm:pt>
    <dgm:pt modelId="{351D7C3F-5FEC-4782-BA05-317209601FF0}" type="pres">
      <dgm:prSet presAssocID="{71708410-8021-4016-BA14-9BA494F7200A}" presName="root2" presStyleCnt="0"/>
      <dgm:spPr/>
    </dgm:pt>
    <dgm:pt modelId="{56444201-A524-4EF8-A037-7D9054AE41A3}" type="pres">
      <dgm:prSet presAssocID="{71708410-8021-4016-BA14-9BA494F7200A}" presName="LevelTwoTextNode" presStyleLbl="node3" presStyleIdx="5" presStyleCnt="7" custScaleX="153828" custScaleY="34904" custLinFactNeighborX="-37288" custLinFactNeighborY="4814">
        <dgm:presLayoutVars>
          <dgm:chPref val="3"/>
        </dgm:presLayoutVars>
      </dgm:prSet>
      <dgm:spPr/>
    </dgm:pt>
    <dgm:pt modelId="{85D3EE0A-F285-40D7-A9C6-E118D35D77B0}" type="pres">
      <dgm:prSet presAssocID="{71708410-8021-4016-BA14-9BA494F7200A}" presName="level3hierChild" presStyleCnt="0"/>
      <dgm:spPr/>
    </dgm:pt>
    <dgm:pt modelId="{565B2061-AF07-4335-87AB-03248C6F095A}" type="pres">
      <dgm:prSet presAssocID="{88490F79-81F2-4B9D-8812-BC4D755BF30B}" presName="conn2-1" presStyleLbl="parChTrans1D3" presStyleIdx="6" presStyleCnt="7"/>
      <dgm:spPr/>
    </dgm:pt>
    <dgm:pt modelId="{56C5D8AA-195F-4A7A-803A-2ECA60115430}" type="pres">
      <dgm:prSet presAssocID="{88490F79-81F2-4B9D-8812-BC4D755BF30B}" presName="connTx" presStyleLbl="parChTrans1D3" presStyleIdx="6" presStyleCnt="7"/>
      <dgm:spPr/>
    </dgm:pt>
    <dgm:pt modelId="{F750D695-657F-446E-8F3F-8180E42108E8}" type="pres">
      <dgm:prSet presAssocID="{0D10EFDE-C214-498F-B0BC-DB5D955DFD96}" presName="root2" presStyleCnt="0"/>
      <dgm:spPr/>
    </dgm:pt>
    <dgm:pt modelId="{CFEE70BD-834D-41A3-96E8-049133118E6B}" type="pres">
      <dgm:prSet presAssocID="{0D10EFDE-C214-498F-B0BC-DB5D955DFD96}" presName="LevelTwoTextNode" presStyleLbl="node3" presStyleIdx="6" presStyleCnt="7" custScaleX="153828" custScaleY="34904" custLinFactNeighborX="-37288" custLinFactNeighborY="4814">
        <dgm:presLayoutVars>
          <dgm:chPref val="3"/>
        </dgm:presLayoutVars>
      </dgm:prSet>
      <dgm:spPr/>
    </dgm:pt>
    <dgm:pt modelId="{8F262B49-E3EA-4968-AF80-D62F69135DD6}" type="pres">
      <dgm:prSet presAssocID="{0D10EFDE-C214-498F-B0BC-DB5D955DFD96}" presName="level3hierChild" presStyleCnt="0"/>
      <dgm:spPr/>
    </dgm:pt>
  </dgm:ptLst>
  <dgm:cxnLst>
    <dgm:cxn modelId="{AA7D2403-5240-4DA9-B708-13BC139814B2}" type="presOf" srcId="{A2C6A99A-C147-4676-AF02-97D898EB5251}" destId="{BFFB8A82-E08C-482E-B362-0EDBDCE0F0AF}" srcOrd="0" destOrd="0" presId="urn:microsoft.com/office/officeart/2005/8/layout/hierarchy2"/>
    <dgm:cxn modelId="{0E99C709-3FDE-4495-A778-639F4F533795}" type="presOf" srcId="{A2C6A99A-C147-4676-AF02-97D898EB5251}" destId="{A611DA49-4E53-474C-A9CB-D4167F2D8D30}" srcOrd="1" destOrd="0" presId="urn:microsoft.com/office/officeart/2005/8/layout/hierarchy2"/>
    <dgm:cxn modelId="{0D3AAF11-2340-42FC-BC4F-E65E70480F7B}" srcId="{EEDB6BA9-04B8-44DD-A1FC-B403C9E1BEC1}" destId="{AA7E0E69-9229-441D-8249-7419E998CA77}" srcOrd="0" destOrd="0" parTransId="{A2C6A99A-C147-4676-AF02-97D898EB5251}" sibTransId="{301E915F-323E-4226-BED8-233C6B53E5A9}"/>
    <dgm:cxn modelId="{DC7C2113-041C-47D8-84BF-184D0278C0F5}" type="presOf" srcId="{AA7E0E69-9229-441D-8249-7419E998CA77}" destId="{907FBCCE-08DE-4EED-8D07-57BC900AFC34}" srcOrd="0" destOrd="0" presId="urn:microsoft.com/office/officeart/2005/8/layout/hierarchy2"/>
    <dgm:cxn modelId="{B53AD117-E073-4B24-9D08-C17B0D0BEF14}" srcId="{D97C2F77-CF3F-47CA-9562-056D0F64A1DC}" destId="{BA6BEACD-C60E-4A07-8A4C-6B984F32C334}" srcOrd="2" destOrd="0" parTransId="{8BE5CD3C-7B43-4A02-A895-B6A1875C9AE4}" sibTransId="{DF2E4378-D5E9-47C0-9AC7-087D1BE6292F}"/>
    <dgm:cxn modelId="{5110D623-101B-436A-9FF5-2DD153D42839}" type="presOf" srcId="{FCBC10E1-164A-4406-AF52-8A044FECD979}" destId="{8A0C6203-14E9-42C1-9DC0-865BCF5A6D86}" srcOrd="0" destOrd="0" presId="urn:microsoft.com/office/officeart/2005/8/layout/hierarchy2"/>
    <dgm:cxn modelId="{58D7BC2B-FACF-488F-8104-931F135C923E}" type="presOf" srcId="{B2634870-317C-4CBC-A501-333A9A03A76A}" destId="{E5742B74-D9FC-48A7-930C-A3E38848C09F}" srcOrd="1" destOrd="0" presId="urn:microsoft.com/office/officeart/2005/8/layout/hierarchy2"/>
    <dgm:cxn modelId="{C8BE002C-7424-4835-92DE-B9228528030B}" srcId="{D97C2F77-CF3F-47CA-9562-056D0F64A1DC}" destId="{EEDB6BA9-04B8-44DD-A1FC-B403C9E1BEC1}" srcOrd="0" destOrd="0" parTransId="{C2386919-DAE8-4E81-B25C-E369307513F3}" sibTransId="{8B5886D6-80C3-48B7-AD4C-C511E35EF2A4}"/>
    <dgm:cxn modelId="{62BB5D31-8D6C-4E95-886D-2D9F444C5749}" srcId="{9CC79869-8AE5-492E-B002-BEA0ECDDD74D}" destId="{D97C2F77-CF3F-47CA-9562-056D0F64A1DC}" srcOrd="0" destOrd="0" parTransId="{AC44A1EE-BCE5-4192-B913-D47CBF664D37}" sibTransId="{D8FBAA3C-4FE5-4012-965C-873FDB548B99}"/>
    <dgm:cxn modelId="{AD0D2F34-03F2-4CE0-96B5-97DD454ACF58}" type="presOf" srcId="{F703CF4C-09FF-4B50-BF96-6F74AF5830DF}" destId="{C887DB8C-6CB6-4BF5-9AEB-31874F816637}" srcOrd="1" destOrd="0" presId="urn:microsoft.com/office/officeart/2005/8/layout/hierarchy2"/>
    <dgm:cxn modelId="{70BCC334-1F0D-49BD-9AEE-0B356A01B691}" type="presOf" srcId="{0D10EFDE-C214-498F-B0BC-DB5D955DFD96}" destId="{CFEE70BD-834D-41A3-96E8-049133118E6B}" srcOrd="0" destOrd="0" presId="urn:microsoft.com/office/officeart/2005/8/layout/hierarchy2"/>
    <dgm:cxn modelId="{B28E8B39-293C-47A2-9104-A8F0A7D0467D}" type="presOf" srcId="{C67C2969-2C9C-470A-99E7-17CF9D771FA0}" destId="{826C6089-0306-4112-9962-66091F7C618B}" srcOrd="0" destOrd="0" presId="urn:microsoft.com/office/officeart/2005/8/layout/hierarchy2"/>
    <dgm:cxn modelId="{DE71003F-6329-4CC8-9A6F-A64A64933C8C}" type="presOf" srcId="{C2386919-DAE8-4E81-B25C-E369307513F3}" destId="{9F450795-4D26-4613-B33A-22E646A7A81B}" srcOrd="1" destOrd="0" presId="urn:microsoft.com/office/officeart/2005/8/layout/hierarchy2"/>
    <dgm:cxn modelId="{A5EB503F-B550-4DF5-831F-67797BA15C41}" srcId="{D97C2F77-CF3F-47CA-9562-056D0F64A1DC}" destId="{AB48EE82-0088-4873-9525-90327DAC4870}" srcOrd="1" destOrd="0" parTransId="{B2634870-317C-4CBC-A501-333A9A03A76A}" sibTransId="{8892C8B7-C733-4C3A-A52A-1C6F81FCDEF4}"/>
    <dgm:cxn modelId="{3D02C15C-7221-418D-A41E-8E7E45FF13E5}" type="presOf" srcId="{AB48EE82-0088-4873-9525-90327DAC4870}" destId="{0583D8B7-2BD8-4ACA-96F2-AE73C3EDB334}" srcOrd="0" destOrd="0" presId="urn:microsoft.com/office/officeart/2005/8/layout/hierarchy2"/>
    <dgm:cxn modelId="{B0928A5D-639B-4CC6-A8B4-BB0D33E2CD4C}" type="presOf" srcId="{C2386919-DAE8-4E81-B25C-E369307513F3}" destId="{D7AC5EC9-20AB-4566-8152-BA412370B8FC}" srcOrd="0" destOrd="0" presId="urn:microsoft.com/office/officeart/2005/8/layout/hierarchy2"/>
    <dgm:cxn modelId="{5356AF61-2586-4ECD-AD61-870B2B7A30F3}" type="presOf" srcId="{9CC79869-8AE5-492E-B002-BEA0ECDDD74D}" destId="{660FF63C-29A5-49F7-A710-AC9BB87450F3}" srcOrd="0" destOrd="0" presId="urn:microsoft.com/office/officeart/2005/8/layout/hierarchy2"/>
    <dgm:cxn modelId="{2F277D62-934F-471E-9C6A-1C435D3DD084}" srcId="{AB48EE82-0088-4873-9525-90327DAC4870}" destId="{EDFF6104-7443-4C5E-9FB8-6FAEF4F88B0D}" srcOrd="0" destOrd="0" parTransId="{30E0F8C4-0A29-45AC-A49D-6FD7C7E9D8E1}" sibTransId="{5FD6B618-2FF8-4602-86EE-CD2F5AAA1185}"/>
    <dgm:cxn modelId="{359F1149-E69D-465D-A621-95FA0CE3F58D}" srcId="{AB48EE82-0088-4873-9525-90327DAC4870}" destId="{DC826FB5-79A0-4505-B5AA-5177D1DD9AE5}" srcOrd="2" destOrd="0" parTransId="{F703CF4C-09FF-4B50-BF96-6F74AF5830DF}" sibTransId="{5E0C82E6-9EF8-4CDF-A851-AEDEEFA64BD1}"/>
    <dgm:cxn modelId="{E884536A-AE31-4F53-8D00-BBDCF1978E40}" type="presOf" srcId="{8BE5CD3C-7B43-4A02-A895-B6A1875C9AE4}" destId="{61FB302A-5E41-4C60-9C4F-9615ED12BAAF}" srcOrd="1" destOrd="0" presId="urn:microsoft.com/office/officeart/2005/8/layout/hierarchy2"/>
    <dgm:cxn modelId="{5728EC4A-C683-4F81-BEAB-6E0EE5918AB6}" type="presOf" srcId="{88490F79-81F2-4B9D-8812-BC4D755BF30B}" destId="{56C5D8AA-195F-4A7A-803A-2ECA60115430}" srcOrd="1" destOrd="0" presId="urn:microsoft.com/office/officeart/2005/8/layout/hierarchy2"/>
    <dgm:cxn modelId="{A6041B4F-70D4-42B5-8B80-BCF8C231C99F}" type="presOf" srcId="{9AD8C631-8C40-4143-B94B-829F153F2C96}" destId="{99E6FAB6-3A71-4BF3-AF00-E3B6698895B8}" srcOrd="0" destOrd="0" presId="urn:microsoft.com/office/officeart/2005/8/layout/hierarchy2"/>
    <dgm:cxn modelId="{78F76070-9530-44F5-8E64-D5C1A2FFCFC6}" srcId="{BA6BEACD-C60E-4A07-8A4C-6B984F32C334}" destId="{0D10EFDE-C214-498F-B0BC-DB5D955DFD96}" srcOrd="1" destOrd="0" parTransId="{88490F79-81F2-4B9D-8812-BC4D755BF30B}" sibTransId="{4B3C6390-D57A-4A48-9768-55982C8ED3D3}"/>
    <dgm:cxn modelId="{459FA778-3389-457C-B9E0-CE8BC6758D7E}" type="presOf" srcId="{D97C2F77-CF3F-47CA-9562-056D0F64A1DC}" destId="{D40AECD7-75AB-4539-979B-1DFD0719C2B1}" srcOrd="0" destOrd="0" presId="urn:microsoft.com/office/officeart/2005/8/layout/hierarchy2"/>
    <dgm:cxn modelId="{5D32325A-D21A-40D0-8CF4-BCEEC6223A3D}" srcId="{BA6BEACD-C60E-4A07-8A4C-6B984F32C334}" destId="{71708410-8021-4016-BA14-9BA494F7200A}" srcOrd="0" destOrd="0" parTransId="{86FCECFC-FB4E-487E-BB2B-A817632F8112}" sibTransId="{DFA058C5-565C-4C0E-A576-41A6EBA41333}"/>
    <dgm:cxn modelId="{E15D1880-B503-4D92-B6BA-587D5861ABBF}" type="presOf" srcId="{30E0F8C4-0A29-45AC-A49D-6FD7C7E9D8E1}" destId="{83DE0645-012B-4201-BB5B-4669CC305988}" srcOrd="1" destOrd="0" presId="urn:microsoft.com/office/officeart/2005/8/layout/hierarchy2"/>
    <dgm:cxn modelId="{B8EDAF83-2F19-4980-A261-4D0F2CE575D3}" type="presOf" srcId="{F703CF4C-09FF-4B50-BF96-6F74AF5830DF}" destId="{38E052A4-8DA5-43F4-8870-A3AFE7803BA8}" srcOrd="0" destOrd="0" presId="urn:microsoft.com/office/officeart/2005/8/layout/hierarchy2"/>
    <dgm:cxn modelId="{FF23ECA6-21A9-4C21-9BF8-3461ACBD644E}" type="presOf" srcId="{86FCECFC-FB4E-487E-BB2B-A817632F8112}" destId="{830B3A00-7699-4557-B498-3B8C18F3ABB5}" srcOrd="1" destOrd="0" presId="urn:microsoft.com/office/officeart/2005/8/layout/hierarchy2"/>
    <dgm:cxn modelId="{8218AAA8-7748-4525-A315-9F0C760A4745}" type="presOf" srcId="{DC826FB5-79A0-4505-B5AA-5177D1DD9AE5}" destId="{C9069038-B340-4BDD-A084-38F179BA8BD3}" srcOrd="0" destOrd="0" presId="urn:microsoft.com/office/officeart/2005/8/layout/hierarchy2"/>
    <dgm:cxn modelId="{056083B9-BA8C-47B4-AFE9-308F09EBD0AD}" type="presOf" srcId="{71708410-8021-4016-BA14-9BA494F7200A}" destId="{56444201-A524-4EF8-A037-7D9054AE41A3}" srcOrd="0" destOrd="0" presId="urn:microsoft.com/office/officeart/2005/8/layout/hierarchy2"/>
    <dgm:cxn modelId="{5104FDB9-340A-4BEA-BB8C-D203B12582A3}" type="presOf" srcId="{B2634870-317C-4CBC-A501-333A9A03A76A}" destId="{7B16BC74-96BA-46FB-8945-73D1F16397A4}" srcOrd="0" destOrd="0" presId="urn:microsoft.com/office/officeart/2005/8/layout/hierarchy2"/>
    <dgm:cxn modelId="{E102FCBD-C93D-44C9-B39D-850621573B2F}" srcId="{EEDB6BA9-04B8-44DD-A1FC-B403C9E1BEC1}" destId="{FCBC10E1-164A-4406-AF52-8A044FECD979}" srcOrd="1" destOrd="0" parTransId="{5F71212D-4F02-40E6-8204-1CBAD939843B}" sibTransId="{22DB5173-CB22-46BC-B8AC-4B21E05F6995}"/>
    <dgm:cxn modelId="{195174C8-F85C-4CE7-810A-668401EFFB0E}" type="presOf" srcId="{30E0F8C4-0A29-45AC-A49D-6FD7C7E9D8E1}" destId="{859F15F6-E22B-4AFB-A7DD-23658C07A192}" srcOrd="0" destOrd="0" presId="urn:microsoft.com/office/officeart/2005/8/layout/hierarchy2"/>
    <dgm:cxn modelId="{4B2136D0-7E72-4C30-B0FD-F2A07EE6792F}" type="presOf" srcId="{8BE5CD3C-7B43-4A02-A895-B6A1875C9AE4}" destId="{031EEA71-08D3-4A1B-AAFB-950E0845AE13}" srcOrd="0" destOrd="0" presId="urn:microsoft.com/office/officeart/2005/8/layout/hierarchy2"/>
    <dgm:cxn modelId="{E580C4D0-0808-4A44-933A-D4E73BDAF6BD}" type="presOf" srcId="{EEDB6BA9-04B8-44DD-A1FC-B403C9E1BEC1}" destId="{72D57EBD-B657-44E8-B296-60E929C128CE}" srcOrd="0" destOrd="0" presId="urn:microsoft.com/office/officeart/2005/8/layout/hierarchy2"/>
    <dgm:cxn modelId="{9F856FD9-D0CD-4E27-970B-36BB31D88EE0}" type="presOf" srcId="{BA6BEACD-C60E-4A07-8A4C-6B984F32C334}" destId="{41D591A5-5063-47C1-85D0-2F20DDA353DE}" srcOrd="0" destOrd="0" presId="urn:microsoft.com/office/officeart/2005/8/layout/hierarchy2"/>
    <dgm:cxn modelId="{3B1170DA-1601-4627-8D53-9B78A4EA2EEF}" type="presOf" srcId="{C67C2969-2C9C-470A-99E7-17CF9D771FA0}" destId="{61E4D9AA-33BF-44A6-B851-CFBB70DD37D0}" srcOrd="1" destOrd="0" presId="urn:microsoft.com/office/officeart/2005/8/layout/hierarchy2"/>
    <dgm:cxn modelId="{A6D161DB-0DC0-40C7-A013-DCFCCF67FED9}" type="presOf" srcId="{88490F79-81F2-4B9D-8812-BC4D755BF30B}" destId="{565B2061-AF07-4335-87AB-03248C6F095A}" srcOrd="0" destOrd="0" presId="urn:microsoft.com/office/officeart/2005/8/layout/hierarchy2"/>
    <dgm:cxn modelId="{F2DB03DE-85EF-48B5-BF19-8F95EA9BABCE}" type="presOf" srcId="{5F71212D-4F02-40E6-8204-1CBAD939843B}" destId="{17CB51BC-EA00-4087-9F2B-C6481B192042}" srcOrd="1" destOrd="0" presId="urn:microsoft.com/office/officeart/2005/8/layout/hierarchy2"/>
    <dgm:cxn modelId="{06FE62E0-99C5-4948-BB22-F2111CE1E516}" type="presOf" srcId="{5F71212D-4F02-40E6-8204-1CBAD939843B}" destId="{064AB6F4-49B8-46B1-8A46-6AD3F0DF6240}" srcOrd="0" destOrd="0" presId="urn:microsoft.com/office/officeart/2005/8/layout/hierarchy2"/>
    <dgm:cxn modelId="{5F9829E9-0F96-4D2A-967A-E68607A5327F}" type="presOf" srcId="{EDFF6104-7443-4C5E-9FB8-6FAEF4F88B0D}" destId="{C48C2625-0AAA-4C7B-A8D2-BA02A055406E}" srcOrd="0" destOrd="0" presId="urn:microsoft.com/office/officeart/2005/8/layout/hierarchy2"/>
    <dgm:cxn modelId="{297D75F6-8737-446F-9ED7-10DD2C6AD376}" srcId="{AB48EE82-0088-4873-9525-90327DAC4870}" destId="{9AD8C631-8C40-4143-B94B-829F153F2C96}" srcOrd="1" destOrd="0" parTransId="{C67C2969-2C9C-470A-99E7-17CF9D771FA0}" sibTransId="{63A4B428-F108-4316-89BF-F22B600F8383}"/>
    <dgm:cxn modelId="{E7DA32FC-15B2-4271-BC7D-6C8D481C8024}" type="presOf" srcId="{86FCECFC-FB4E-487E-BB2B-A817632F8112}" destId="{6D409F56-9438-4A20-9B4B-591FBDDB6B14}" srcOrd="0" destOrd="0" presId="urn:microsoft.com/office/officeart/2005/8/layout/hierarchy2"/>
    <dgm:cxn modelId="{077F7D5D-950B-434B-9B69-62F02D20BEC6}" type="presParOf" srcId="{660FF63C-29A5-49F7-A710-AC9BB87450F3}" destId="{E9B92A88-E0F8-4EC5-B81E-2AE311A3A5D2}" srcOrd="0" destOrd="0" presId="urn:microsoft.com/office/officeart/2005/8/layout/hierarchy2"/>
    <dgm:cxn modelId="{FAEEEEB6-B61A-4132-B19C-F857929763DE}" type="presParOf" srcId="{E9B92A88-E0F8-4EC5-B81E-2AE311A3A5D2}" destId="{D40AECD7-75AB-4539-979B-1DFD0719C2B1}" srcOrd="0" destOrd="0" presId="urn:microsoft.com/office/officeart/2005/8/layout/hierarchy2"/>
    <dgm:cxn modelId="{301A0BBC-3F16-4269-8860-592FD8751614}" type="presParOf" srcId="{E9B92A88-E0F8-4EC5-B81E-2AE311A3A5D2}" destId="{0C6D13B1-0FDD-4FC5-B2ED-65E416239E21}" srcOrd="1" destOrd="0" presId="urn:microsoft.com/office/officeart/2005/8/layout/hierarchy2"/>
    <dgm:cxn modelId="{57F2D1C7-5F9C-41C9-A231-B2C99BEFB46E}" type="presParOf" srcId="{0C6D13B1-0FDD-4FC5-B2ED-65E416239E21}" destId="{D7AC5EC9-20AB-4566-8152-BA412370B8FC}" srcOrd="0" destOrd="0" presId="urn:microsoft.com/office/officeart/2005/8/layout/hierarchy2"/>
    <dgm:cxn modelId="{1DA2AC5F-794A-43ED-9D21-4910D9B84266}" type="presParOf" srcId="{D7AC5EC9-20AB-4566-8152-BA412370B8FC}" destId="{9F450795-4D26-4613-B33A-22E646A7A81B}" srcOrd="0" destOrd="0" presId="urn:microsoft.com/office/officeart/2005/8/layout/hierarchy2"/>
    <dgm:cxn modelId="{7DAE21FF-ABA4-434E-8A75-ED88894487BA}" type="presParOf" srcId="{0C6D13B1-0FDD-4FC5-B2ED-65E416239E21}" destId="{D0419FE4-85E6-46CF-A93E-8A179B38135A}" srcOrd="1" destOrd="0" presId="urn:microsoft.com/office/officeart/2005/8/layout/hierarchy2"/>
    <dgm:cxn modelId="{DB57762F-9E2E-4C24-89BE-D7D84E308757}" type="presParOf" srcId="{D0419FE4-85E6-46CF-A93E-8A179B38135A}" destId="{72D57EBD-B657-44E8-B296-60E929C128CE}" srcOrd="0" destOrd="0" presId="urn:microsoft.com/office/officeart/2005/8/layout/hierarchy2"/>
    <dgm:cxn modelId="{94EA9C28-85CB-42B0-8A10-1801583C7B04}" type="presParOf" srcId="{D0419FE4-85E6-46CF-A93E-8A179B38135A}" destId="{FAF4C6CD-E010-4014-B29C-69229EEBCF3D}" srcOrd="1" destOrd="0" presId="urn:microsoft.com/office/officeart/2005/8/layout/hierarchy2"/>
    <dgm:cxn modelId="{271A1398-3F4A-43E8-9840-ED2C2269C456}" type="presParOf" srcId="{FAF4C6CD-E010-4014-B29C-69229EEBCF3D}" destId="{BFFB8A82-E08C-482E-B362-0EDBDCE0F0AF}" srcOrd="0" destOrd="0" presId="urn:microsoft.com/office/officeart/2005/8/layout/hierarchy2"/>
    <dgm:cxn modelId="{09566ABF-7BE8-48F3-A6B0-4F2A1AC7C601}" type="presParOf" srcId="{BFFB8A82-E08C-482E-B362-0EDBDCE0F0AF}" destId="{A611DA49-4E53-474C-A9CB-D4167F2D8D30}" srcOrd="0" destOrd="0" presId="urn:microsoft.com/office/officeart/2005/8/layout/hierarchy2"/>
    <dgm:cxn modelId="{631E41C8-DCF7-4728-9C81-2785A7EDAAA3}" type="presParOf" srcId="{FAF4C6CD-E010-4014-B29C-69229EEBCF3D}" destId="{C77D7CA0-20B7-4A5F-8A8E-C966FEC52D27}" srcOrd="1" destOrd="0" presId="urn:microsoft.com/office/officeart/2005/8/layout/hierarchy2"/>
    <dgm:cxn modelId="{8B7DE87B-7B82-440E-A8D8-42FA2BB2D00B}" type="presParOf" srcId="{C77D7CA0-20B7-4A5F-8A8E-C966FEC52D27}" destId="{907FBCCE-08DE-4EED-8D07-57BC900AFC34}" srcOrd="0" destOrd="0" presId="urn:microsoft.com/office/officeart/2005/8/layout/hierarchy2"/>
    <dgm:cxn modelId="{BBDC435B-83E9-49F0-B259-8072D5A2BFAA}" type="presParOf" srcId="{C77D7CA0-20B7-4A5F-8A8E-C966FEC52D27}" destId="{7FBDB33C-6DBE-4179-AA35-3B2F7D634DA5}" srcOrd="1" destOrd="0" presId="urn:microsoft.com/office/officeart/2005/8/layout/hierarchy2"/>
    <dgm:cxn modelId="{264514A3-59CC-492C-8EF5-973B0ED88A61}" type="presParOf" srcId="{FAF4C6CD-E010-4014-B29C-69229EEBCF3D}" destId="{064AB6F4-49B8-46B1-8A46-6AD3F0DF6240}" srcOrd="2" destOrd="0" presId="urn:microsoft.com/office/officeart/2005/8/layout/hierarchy2"/>
    <dgm:cxn modelId="{E40EE3DA-D4F0-4D7C-B68F-D48DE1325BA1}" type="presParOf" srcId="{064AB6F4-49B8-46B1-8A46-6AD3F0DF6240}" destId="{17CB51BC-EA00-4087-9F2B-C6481B192042}" srcOrd="0" destOrd="0" presId="urn:microsoft.com/office/officeart/2005/8/layout/hierarchy2"/>
    <dgm:cxn modelId="{F5DD015B-BE38-4715-AD57-AA2BBB9E280B}" type="presParOf" srcId="{FAF4C6CD-E010-4014-B29C-69229EEBCF3D}" destId="{1508C28F-5048-4BC8-BB77-704C714DB244}" srcOrd="3" destOrd="0" presId="urn:microsoft.com/office/officeart/2005/8/layout/hierarchy2"/>
    <dgm:cxn modelId="{5D643E6C-35C8-44F0-A278-284EE1790A08}" type="presParOf" srcId="{1508C28F-5048-4BC8-BB77-704C714DB244}" destId="{8A0C6203-14E9-42C1-9DC0-865BCF5A6D86}" srcOrd="0" destOrd="0" presId="urn:microsoft.com/office/officeart/2005/8/layout/hierarchy2"/>
    <dgm:cxn modelId="{119AE54A-E013-4414-BFBB-52F5537A94FC}" type="presParOf" srcId="{1508C28F-5048-4BC8-BB77-704C714DB244}" destId="{299ED749-0574-4A1C-A8CA-9C4601ABBDBD}" srcOrd="1" destOrd="0" presId="urn:microsoft.com/office/officeart/2005/8/layout/hierarchy2"/>
    <dgm:cxn modelId="{B112D114-6EFA-4382-8B40-954CF49D293F}" type="presParOf" srcId="{0C6D13B1-0FDD-4FC5-B2ED-65E416239E21}" destId="{7B16BC74-96BA-46FB-8945-73D1F16397A4}" srcOrd="2" destOrd="0" presId="urn:microsoft.com/office/officeart/2005/8/layout/hierarchy2"/>
    <dgm:cxn modelId="{1DA39512-B5D9-4299-B019-3446C5001C1B}" type="presParOf" srcId="{7B16BC74-96BA-46FB-8945-73D1F16397A4}" destId="{E5742B74-D9FC-48A7-930C-A3E38848C09F}" srcOrd="0" destOrd="0" presId="urn:microsoft.com/office/officeart/2005/8/layout/hierarchy2"/>
    <dgm:cxn modelId="{211FD02C-A470-4397-827C-AB8092284B98}" type="presParOf" srcId="{0C6D13B1-0FDD-4FC5-B2ED-65E416239E21}" destId="{FB87F5D9-90CE-40B4-8478-A40B1E66A473}" srcOrd="3" destOrd="0" presId="urn:microsoft.com/office/officeart/2005/8/layout/hierarchy2"/>
    <dgm:cxn modelId="{E320F0F1-8569-4F24-B411-32CE0598FDBA}" type="presParOf" srcId="{FB87F5D9-90CE-40B4-8478-A40B1E66A473}" destId="{0583D8B7-2BD8-4ACA-96F2-AE73C3EDB334}" srcOrd="0" destOrd="0" presId="urn:microsoft.com/office/officeart/2005/8/layout/hierarchy2"/>
    <dgm:cxn modelId="{6F7013BD-C656-45DB-9817-3C86044CE5E3}" type="presParOf" srcId="{FB87F5D9-90CE-40B4-8478-A40B1E66A473}" destId="{E2635BBB-1D4D-43D4-8550-2F3FCDD6E149}" srcOrd="1" destOrd="0" presId="urn:microsoft.com/office/officeart/2005/8/layout/hierarchy2"/>
    <dgm:cxn modelId="{6D148D5A-7272-4DB6-97BD-8458204D1D0D}" type="presParOf" srcId="{E2635BBB-1D4D-43D4-8550-2F3FCDD6E149}" destId="{859F15F6-E22B-4AFB-A7DD-23658C07A192}" srcOrd="0" destOrd="0" presId="urn:microsoft.com/office/officeart/2005/8/layout/hierarchy2"/>
    <dgm:cxn modelId="{767FB722-220A-4A94-B474-2D0FDAD20C2A}" type="presParOf" srcId="{859F15F6-E22B-4AFB-A7DD-23658C07A192}" destId="{83DE0645-012B-4201-BB5B-4669CC305988}" srcOrd="0" destOrd="0" presId="urn:microsoft.com/office/officeart/2005/8/layout/hierarchy2"/>
    <dgm:cxn modelId="{6D92FAFB-C73C-4F65-BA6F-251E939DB64A}" type="presParOf" srcId="{E2635BBB-1D4D-43D4-8550-2F3FCDD6E149}" destId="{913E3A69-FC75-45AF-825F-94B7C63D9DB5}" srcOrd="1" destOrd="0" presId="urn:microsoft.com/office/officeart/2005/8/layout/hierarchy2"/>
    <dgm:cxn modelId="{5F289103-8EEE-419A-9E35-CCA6B3A0E70D}" type="presParOf" srcId="{913E3A69-FC75-45AF-825F-94B7C63D9DB5}" destId="{C48C2625-0AAA-4C7B-A8D2-BA02A055406E}" srcOrd="0" destOrd="0" presId="urn:microsoft.com/office/officeart/2005/8/layout/hierarchy2"/>
    <dgm:cxn modelId="{F5FBADDA-6823-43D3-B474-7DB01D3FDA0A}" type="presParOf" srcId="{913E3A69-FC75-45AF-825F-94B7C63D9DB5}" destId="{469E51FB-B572-47DA-863A-01E85E56A795}" srcOrd="1" destOrd="0" presId="urn:microsoft.com/office/officeart/2005/8/layout/hierarchy2"/>
    <dgm:cxn modelId="{947841BA-8DFC-40BF-A952-D4338F55615B}" type="presParOf" srcId="{E2635BBB-1D4D-43D4-8550-2F3FCDD6E149}" destId="{826C6089-0306-4112-9962-66091F7C618B}" srcOrd="2" destOrd="0" presId="urn:microsoft.com/office/officeart/2005/8/layout/hierarchy2"/>
    <dgm:cxn modelId="{E1CF9888-917A-475D-85BE-DCA251221A49}" type="presParOf" srcId="{826C6089-0306-4112-9962-66091F7C618B}" destId="{61E4D9AA-33BF-44A6-B851-CFBB70DD37D0}" srcOrd="0" destOrd="0" presId="urn:microsoft.com/office/officeart/2005/8/layout/hierarchy2"/>
    <dgm:cxn modelId="{AF5DA584-710A-434D-BB23-168EDD1E45DF}" type="presParOf" srcId="{E2635BBB-1D4D-43D4-8550-2F3FCDD6E149}" destId="{53887016-3B77-4414-A681-72D80A4137DC}" srcOrd="3" destOrd="0" presId="urn:microsoft.com/office/officeart/2005/8/layout/hierarchy2"/>
    <dgm:cxn modelId="{9C275EE5-D04B-4572-9CB8-E900F803186D}" type="presParOf" srcId="{53887016-3B77-4414-A681-72D80A4137DC}" destId="{99E6FAB6-3A71-4BF3-AF00-E3B6698895B8}" srcOrd="0" destOrd="0" presId="urn:microsoft.com/office/officeart/2005/8/layout/hierarchy2"/>
    <dgm:cxn modelId="{C422CDDA-C3FF-4C38-9DFC-3C432BA1E139}" type="presParOf" srcId="{53887016-3B77-4414-A681-72D80A4137DC}" destId="{E4FA05EA-9B3A-486A-A95E-663CD6F39623}" srcOrd="1" destOrd="0" presId="urn:microsoft.com/office/officeart/2005/8/layout/hierarchy2"/>
    <dgm:cxn modelId="{478693D1-8D14-4787-B869-E87A86501FD3}" type="presParOf" srcId="{E2635BBB-1D4D-43D4-8550-2F3FCDD6E149}" destId="{38E052A4-8DA5-43F4-8870-A3AFE7803BA8}" srcOrd="4" destOrd="0" presId="urn:microsoft.com/office/officeart/2005/8/layout/hierarchy2"/>
    <dgm:cxn modelId="{07B80761-5860-4FBE-B458-1C024BEDA637}" type="presParOf" srcId="{38E052A4-8DA5-43F4-8870-A3AFE7803BA8}" destId="{C887DB8C-6CB6-4BF5-9AEB-31874F816637}" srcOrd="0" destOrd="0" presId="urn:microsoft.com/office/officeart/2005/8/layout/hierarchy2"/>
    <dgm:cxn modelId="{4C8F64CA-0D1D-4611-A9E6-E082DA576681}" type="presParOf" srcId="{E2635BBB-1D4D-43D4-8550-2F3FCDD6E149}" destId="{6B26A0C5-A329-4CD2-81E5-2902F2117412}" srcOrd="5" destOrd="0" presId="urn:microsoft.com/office/officeart/2005/8/layout/hierarchy2"/>
    <dgm:cxn modelId="{F7956D86-8339-46C6-A86B-DDD7C5D08AA8}" type="presParOf" srcId="{6B26A0C5-A329-4CD2-81E5-2902F2117412}" destId="{C9069038-B340-4BDD-A084-38F179BA8BD3}" srcOrd="0" destOrd="0" presId="urn:microsoft.com/office/officeart/2005/8/layout/hierarchy2"/>
    <dgm:cxn modelId="{051DAA80-4D1D-452F-853B-7AAFE81B9CC0}" type="presParOf" srcId="{6B26A0C5-A329-4CD2-81E5-2902F2117412}" destId="{E64C7A18-FF45-43F3-9CAD-110C50AF253E}" srcOrd="1" destOrd="0" presId="urn:microsoft.com/office/officeart/2005/8/layout/hierarchy2"/>
    <dgm:cxn modelId="{330E999A-E1F1-4C00-811E-BC10CC413D40}" type="presParOf" srcId="{0C6D13B1-0FDD-4FC5-B2ED-65E416239E21}" destId="{031EEA71-08D3-4A1B-AAFB-950E0845AE13}" srcOrd="4" destOrd="0" presId="urn:microsoft.com/office/officeart/2005/8/layout/hierarchy2"/>
    <dgm:cxn modelId="{FBECC75C-FD0B-48C9-BF6D-7242078A4BDC}" type="presParOf" srcId="{031EEA71-08D3-4A1B-AAFB-950E0845AE13}" destId="{61FB302A-5E41-4C60-9C4F-9615ED12BAAF}" srcOrd="0" destOrd="0" presId="urn:microsoft.com/office/officeart/2005/8/layout/hierarchy2"/>
    <dgm:cxn modelId="{1F570F2F-BE5D-462D-8FB4-E500A7200DDB}" type="presParOf" srcId="{0C6D13B1-0FDD-4FC5-B2ED-65E416239E21}" destId="{9A3838FB-4F81-46A1-AB6D-00B02F5CF861}" srcOrd="5" destOrd="0" presId="urn:microsoft.com/office/officeart/2005/8/layout/hierarchy2"/>
    <dgm:cxn modelId="{E5ABB8AC-1D16-4A3B-8438-FEF78CFD9EBC}" type="presParOf" srcId="{9A3838FB-4F81-46A1-AB6D-00B02F5CF861}" destId="{41D591A5-5063-47C1-85D0-2F20DDA353DE}" srcOrd="0" destOrd="0" presId="urn:microsoft.com/office/officeart/2005/8/layout/hierarchy2"/>
    <dgm:cxn modelId="{11088912-E234-4D83-9CEC-B86999D54CAD}" type="presParOf" srcId="{9A3838FB-4F81-46A1-AB6D-00B02F5CF861}" destId="{93700E7E-E004-4EE1-9407-6B664B86F284}" srcOrd="1" destOrd="0" presId="urn:microsoft.com/office/officeart/2005/8/layout/hierarchy2"/>
    <dgm:cxn modelId="{B347E40F-7458-458C-8332-8D3D7EEE3C5E}" type="presParOf" srcId="{93700E7E-E004-4EE1-9407-6B664B86F284}" destId="{6D409F56-9438-4A20-9B4B-591FBDDB6B14}" srcOrd="0" destOrd="0" presId="urn:microsoft.com/office/officeart/2005/8/layout/hierarchy2"/>
    <dgm:cxn modelId="{67595C81-CD44-45C5-ACC0-F36B52576574}" type="presParOf" srcId="{6D409F56-9438-4A20-9B4B-591FBDDB6B14}" destId="{830B3A00-7699-4557-B498-3B8C18F3ABB5}" srcOrd="0" destOrd="0" presId="urn:microsoft.com/office/officeart/2005/8/layout/hierarchy2"/>
    <dgm:cxn modelId="{F3DB4C15-42F4-4E67-9AC9-AA9FD73EBA1E}" type="presParOf" srcId="{93700E7E-E004-4EE1-9407-6B664B86F284}" destId="{351D7C3F-5FEC-4782-BA05-317209601FF0}" srcOrd="1" destOrd="0" presId="urn:microsoft.com/office/officeart/2005/8/layout/hierarchy2"/>
    <dgm:cxn modelId="{E4EABB77-898D-40F7-A231-16BF334777C6}" type="presParOf" srcId="{351D7C3F-5FEC-4782-BA05-317209601FF0}" destId="{56444201-A524-4EF8-A037-7D9054AE41A3}" srcOrd="0" destOrd="0" presId="urn:microsoft.com/office/officeart/2005/8/layout/hierarchy2"/>
    <dgm:cxn modelId="{193B544C-7F51-4303-AC31-01C3E31F0A9B}" type="presParOf" srcId="{351D7C3F-5FEC-4782-BA05-317209601FF0}" destId="{85D3EE0A-F285-40D7-A9C6-E118D35D77B0}" srcOrd="1" destOrd="0" presId="urn:microsoft.com/office/officeart/2005/8/layout/hierarchy2"/>
    <dgm:cxn modelId="{6F07F7D9-3957-48F0-9E84-4723C199C90F}" type="presParOf" srcId="{93700E7E-E004-4EE1-9407-6B664B86F284}" destId="{565B2061-AF07-4335-87AB-03248C6F095A}" srcOrd="2" destOrd="0" presId="urn:microsoft.com/office/officeart/2005/8/layout/hierarchy2"/>
    <dgm:cxn modelId="{B29DBA80-6AE8-49C0-A376-C105BCC53967}" type="presParOf" srcId="{565B2061-AF07-4335-87AB-03248C6F095A}" destId="{56C5D8AA-195F-4A7A-803A-2ECA60115430}" srcOrd="0" destOrd="0" presId="urn:microsoft.com/office/officeart/2005/8/layout/hierarchy2"/>
    <dgm:cxn modelId="{AAE8EF55-9C4E-4754-BE93-2C8EA95BFB74}" type="presParOf" srcId="{93700E7E-E004-4EE1-9407-6B664B86F284}" destId="{F750D695-657F-446E-8F3F-8180E42108E8}" srcOrd="3" destOrd="0" presId="urn:microsoft.com/office/officeart/2005/8/layout/hierarchy2"/>
    <dgm:cxn modelId="{78E9DB59-E413-4E8C-A352-08FC7B868436}" type="presParOf" srcId="{F750D695-657F-446E-8F3F-8180E42108E8}" destId="{CFEE70BD-834D-41A3-96E8-049133118E6B}" srcOrd="0" destOrd="0" presId="urn:microsoft.com/office/officeart/2005/8/layout/hierarchy2"/>
    <dgm:cxn modelId="{26DE101B-B158-4F61-B5D1-EE3BCB17199A}" type="presParOf" srcId="{F750D695-657F-446E-8F3F-8180E42108E8}" destId="{8F262B49-E3EA-4968-AF80-D62F69135DD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0FCE-5A8B-4596-8308-9DDFF4142A60}">
      <dsp:nvSpPr>
        <dsp:cNvPr id="0" name=""/>
        <dsp:cNvSpPr/>
      </dsp:nvSpPr>
      <dsp:spPr>
        <a:xfrm>
          <a:off x="498526" y="119036"/>
          <a:ext cx="603233" cy="3016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00" b="1" kern="1200" dirty="0"/>
            <a:t>Erikoistumis-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00" b="1" kern="1200" dirty="0"/>
            <a:t>aste</a:t>
          </a:r>
          <a:endParaRPr lang="en-US" sz="500" b="1" kern="1200" dirty="0"/>
        </a:p>
      </dsp:txBody>
      <dsp:txXfrm>
        <a:off x="507360" y="127870"/>
        <a:ext cx="585565" cy="283948"/>
      </dsp:txXfrm>
    </dsp:sp>
    <dsp:sp modelId="{ADB0715F-89BC-4043-B2E5-166A2E1F75BC}">
      <dsp:nvSpPr>
        <dsp:cNvPr id="0" name=""/>
        <dsp:cNvSpPr/>
      </dsp:nvSpPr>
      <dsp:spPr>
        <a:xfrm rot="3418017">
          <a:off x="1020492" y="600044"/>
          <a:ext cx="314296" cy="105565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b="1" kern="1200"/>
        </a:p>
      </dsp:txBody>
      <dsp:txXfrm>
        <a:off x="1052162" y="621157"/>
        <a:ext cx="250957" cy="63339"/>
      </dsp:txXfrm>
    </dsp:sp>
    <dsp:sp modelId="{939FFDF2-B59E-4858-AB51-E5905CA2E96B}">
      <dsp:nvSpPr>
        <dsp:cNvPr id="0" name=""/>
        <dsp:cNvSpPr/>
      </dsp:nvSpPr>
      <dsp:spPr>
        <a:xfrm>
          <a:off x="996578" y="885001"/>
          <a:ext cx="603233" cy="3016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00" b="1" kern="1200" dirty="0"/>
            <a:t>Valikoima</a:t>
          </a:r>
          <a:endParaRPr lang="en-US" sz="500" b="1" kern="1200" dirty="0"/>
        </a:p>
      </dsp:txBody>
      <dsp:txXfrm>
        <a:off x="1005412" y="893835"/>
        <a:ext cx="585565" cy="283948"/>
      </dsp:txXfrm>
    </dsp:sp>
    <dsp:sp modelId="{D264AE5D-7976-4F87-AD02-5C8C4A13AC55}">
      <dsp:nvSpPr>
        <dsp:cNvPr id="0" name=""/>
        <dsp:cNvSpPr/>
      </dsp:nvSpPr>
      <dsp:spPr>
        <a:xfrm rot="10800000">
          <a:off x="642995" y="983027"/>
          <a:ext cx="314296" cy="105565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b="1" kern="1200"/>
        </a:p>
      </dsp:txBody>
      <dsp:txXfrm rot="10800000">
        <a:off x="674664" y="1004140"/>
        <a:ext cx="250957" cy="63339"/>
      </dsp:txXfrm>
    </dsp:sp>
    <dsp:sp modelId="{A3027734-1298-48CC-99BA-57F34E6382B1}">
      <dsp:nvSpPr>
        <dsp:cNvPr id="0" name=""/>
        <dsp:cNvSpPr/>
      </dsp:nvSpPr>
      <dsp:spPr>
        <a:xfrm>
          <a:off x="475" y="885001"/>
          <a:ext cx="603233" cy="3016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00" b="1" kern="1200" dirty="0"/>
            <a:t>Saavutettavuus</a:t>
          </a:r>
          <a:endParaRPr lang="en-US" sz="500" b="1" kern="1200" dirty="0"/>
        </a:p>
      </dsp:txBody>
      <dsp:txXfrm>
        <a:off x="9309" y="893835"/>
        <a:ext cx="585565" cy="283948"/>
      </dsp:txXfrm>
    </dsp:sp>
    <dsp:sp modelId="{287A99EF-281D-40C9-BB11-E39858999658}">
      <dsp:nvSpPr>
        <dsp:cNvPr id="0" name=""/>
        <dsp:cNvSpPr/>
      </dsp:nvSpPr>
      <dsp:spPr>
        <a:xfrm rot="18181983">
          <a:off x="212941" y="600044"/>
          <a:ext cx="314296" cy="105565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b="1" kern="1200"/>
        </a:p>
      </dsp:txBody>
      <dsp:txXfrm>
        <a:off x="244611" y="621157"/>
        <a:ext cx="250957" cy="63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AECD7-75AB-4539-979B-1DFD0719C2B1}">
      <dsp:nvSpPr>
        <dsp:cNvPr id="0" name=""/>
        <dsp:cNvSpPr/>
      </dsp:nvSpPr>
      <dsp:spPr>
        <a:xfrm>
          <a:off x="2266" y="647238"/>
          <a:ext cx="889511" cy="44525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1" kern="1200" dirty="0"/>
            <a:t>Kannustinmallin mittaristo</a:t>
          </a:r>
          <a:endParaRPr lang="en-US" sz="800" b="1" kern="1200" dirty="0"/>
        </a:p>
      </dsp:txBody>
      <dsp:txXfrm>
        <a:off x="15307" y="660279"/>
        <a:ext cx="863429" cy="419173"/>
      </dsp:txXfrm>
    </dsp:sp>
    <dsp:sp modelId="{D7AC5EC9-20AB-4566-8152-BA412370B8FC}">
      <dsp:nvSpPr>
        <dsp:cNvPr id="0" name=""/>
        <dsp:cNvSpPr/>
      </dsp:nvSpPr>
      <dsp:spPr>
        <a:xfrm rot="17378175">
          <a:off x="688460" y="557656"/>
          <a:ext cx="612446" cy="47590"/>
        </a:xfrm>
        <a:custGeom>
          <a:avLst/>
          <a:gdLst/>
          <a:ahLst/>
          <a:cxnLst/>
          <a:rect l="0" t="0" r="0" b="0"/>
          <a:pathLst>
            <a:path>
              <a:moveTo>
                <a:pt x="0" y="23795"/>
              </a:moveTo>
              <a:lnTo>
                <a:pt x="612446" y="237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979372" y="566140"/>
        <a:ext cx="30622" cy="30622"/>
      </dsp:txXfrm>
    </dsp:sp>
    <dsp:sp modelId="{72D57EBD-B657-44E8-B296-60E929C128CE}">
      <dsp:nvSpPr>
        <dsp:cNvPr id="0" name=""/>
        <dsp:cNvSpPr/>
      </dsp:nvSpPr>
      <dsp:spPr>
        <a:xfrm>
          <a:off x="1097589" y="161303"/>
          <a:ext cx="660360" cy="26346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Vaikuttavuus</a:t>
          </a:r>
          <a:endParaRPr lang="en-US" sz="800" kern="1200" dirty="0"/>
        </a:p>
      </dsp:txBody>
      <dsp:txXfrm>
        <a:off x="1105306" y="169020"/>
        <a:ext cx="644926" cy="248031"/>
      </dsp:txXfrm>
    </dsp:sp>
    <dsp:sp modelId="{BFFB8A82-E08C-482E-B362-0EDBDCE0F0AF}">
      <dsp:nvSpPr>
        <dsp:cNvPr id="0" name=""/>
        <dsp:cNvSpPr/>
      </dsp:nvSpPr>
      <dsp:spPr>
        <a:xfrm rot="19224919">
          <a:off x="1733373" y="200948"/>
          <a:ext cx="214347" cy="47590"/>
        </a:xfrm>
        <a:custGeom>
          <a:avLst/>
          <a:gdLst/>
          <a:ahLst/>
          <a:cxnLst/>
          <a:rect l="0" t="0" r="0" b="0"/>
          <a:pathLst>
            <a:path>
              <a:moveTo>
                <a:pt x="0" y="23795"/>
              </a:moveTo>
              <a:lnTo>
                <a:pt x="214347" y="237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835188" y="219384"/>
        <a:ext cx="10717" cy="10717"/>
      </dsp:txXfrm>
    </dsp:sp>
    <dsp:sp modelId="{907FBCCE-08DE-4EED-8D07-57BC900AFC34}">
      <dsp:nvSpPr>
        <dsp:cNvPr id="0" name=""/>
        <dsp:cNvSpPr/>
      </dsp:nvSpPr>
      <dsp:spPr>
        <a:xfrm>
          <a:off x="1923144" y="80653"/>
          <a:ext cx="1336183" cy="15159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>
                  <a:lumMod val="75000"/>
                </a:schemeClr>
              </a:solidFill>
            </a:rPr>
            <a:t>Satunnaiskäyttäjät</a:t>
          </a:r>
          <a:endParaRPr lang="en-US" sz="8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927584" y="85093"/>
        <a:ext cx="1327303" cy="142711"/>
      </dsp:txXfrm>
    </dsp:sp>
    <dsp:sp modelId="{064AB6F4-49B8-46B1-8A46-6AD3F0DF6240}">
      <dsp:nvSpPr>
        <dsp:cNvPr id="0" name=""/>
        <dsp:cNvSpPr/>
      </dsp:nvSpPr>
      <dsp:spPr>
        <a:xfrm rot="2100964">
          <a:off x="1739695" y="327110"/>
          <a:ext cx="201704" cy="47590"/>
        </a:xfrm>
        <a:custGeom>
          <a:avLst/>
          <a:gdLst/>
          <a:ahLst/>
          <a:cxnLst/>
          <a:rect l="0" t="0" r="0" b="0"/>
          <a:pathLst>
            <a:path>
              <a:moveTo>
                <a:pt x="0" y="23795"/>
              </a:moveTo>
              <a:lnTo>
                <a:pt x="201704" y="237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835504" y="345863"/>
        <a:ext cx="10085" cy="10085"/>
      </dsp:txXfrm>
    </dsp:sp>
    <dsp:sp modelId="{8A0C6203-14E9-42C1-9DC0-865BCF5A6D86}">
      <dsp:nvSpPr>
        <dsp:cNvPr id="0" name=""/>
        <dsp:cNvSpPr/>
      </dsp:nvSpPr>
      <dsp:spPr>
        <a:xfrm>
          <a:off x="1923144" y="297392"/>
          <a:ext cx="1336183" cy="22276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>
                  <a:lumMod val="75000"/>
                </a:schemeClr>
              </a:solidFill>
            </a:rPr>
            <a:t>Jatkuvan hoidon tarpeessa olevat</a:t>
          </a:r>
          <a:endParaRPr lang="en-US" sz="8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929669" y="303917"/>
        <a:ext cx="1323133" cy="209716"/>
      </dsp:txXfrm>
    </dsp:sp>
    <dsp:sp modelId="{7B16BC74-96BA-46FB-8945-73D1F16397A4}">
      <dsp:nvSpPr>
        <dsp:cNvPr id="0" name=""/>
        <dsp:cNvSpPr/>
      </dsp:nvSpPr>
      <dsp:spPr>
        <a:xfrm rot="10084">
          <a:off x="891777" y="846372"/>
          <a:ext cx="205812" cy="47590"/>
        </a:xfrm>
        <a:custGeom>
          <a:avLst/>
          <a:gdLst/>
          <a:ahLst/>
          <a:cxnLst/>
          <a:rect l="0" t="0" r="0" b="0"/>
          <a:pathLst>
            <a:path>
              <a:moveTo>
                <a:pt x="0" y="23795"/>
              </a:moveTo>
              <a:lnTo>
                <a:pt x="205812" y="237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989538" y="865022"/>
        <a:ext cx="10290" cy="10290"/>
      </dsp:txXfrm>
    </dsp:sp>
    <dsp:sp modelId="{0583D8B7-2BD8-4ACA-96F2-AE73C3EDB334}">
      <dsp:nvSpPr>
        <dsp:cNvPr id="0" name=""/>
        <dsp:cNvSpPr/>
      </dsp:nvSpPr>
      <dsp:spPr>
        <a:xfrm>
          <a:off x="1097589" y="738736"/>
          <a:ext cx="660360" cy="26346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Laatu</a:t>
          </a:r>
          <a:endParaRPr lang="en-US" sz="800" kern="1200" dirty="0"/>
        </a:p>
      </dsp:txBody>
      <dsp:txXfrm>
        <a:off x="1105306" y="746453"/>
        <a:ext cx="644926" cy="248031"/>
      </dsp:txXfrm>
    </dsp:sp>
    <dsp:sp modelId="{859F15F6-E22B-4AFB-A7DD-23658C07A192}">
      <dsp:nvSpPr>
        <dsp:cNvPr id="0" name=""/>
        <dsp:cNvSpPr/>
      </dsp:nvSpPr>
      <dsp:spPr>
        <a:xfrm rot="18496436">
          <a:off x="1707201" y="741990"/>
          <a:ext cx="266691" cy="47590"/>
        </a:xfrm>
        <a:custGeom>
          <a:avLst/>
          <a:gdLst/>
          <a:ahLst/>
          <a:cxnLst/>
          <a:rect l="0" t="0" r="0" b="0"/>
          <a:pathLst>
            <a:path>
              <a:moveTo>
                <a:pt x="0" y="23795"/>
              </a:moveTo>
              <a:lnTo>
                <a:pt x="266691" y="237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833880" y="759118"/>
        <a:ext cx="13334" cy="13334"/>
      </dsp:txXfrm>
    </dsp:sp>
    <dsp:sp modelId="{C48C2625-0AAA-4C7B-A8D2-BA02A055406E}">
      <dsp:nvSpPr>
        <dsp:cNvPr id="0" name=""/>
        <dsp:cNvSpPr/>
      </dsp:nvSpPr>
      <dsp:spPr>
        <a:xfrm>
          <a:off x="1923144" y="585305"/>
          <a:ext cx="1336183" cy="15159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>
                  <a:lumMod val="75000"/>
                </a:schemeClr>
              </a:solidFill>
            </a:rPr>
            <a:t>Asiakastyytyväisyys</a:t>
          </a:r>
          <a:endParaRPr lang="en-US" sz="8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927584" y="589745"/>
        <a:ext cx="1327303" cy="142711"/>
      </dsp:txXfrm>
    </dsp:sp>
    <dsp:sp modelId="{826C6089-0306-4112-9962-66091F7C618B}">
      <dsp:nvSpPr>
        <dsp:cNvPr id="0" name=""/>
        <dsp:cNvSpPr/>
      </dsp:nvSpPr>
      <dsp:spPr>
        <a:xfrm rot="153276">
          <a:off x="1757868" y="850359"/>
          <a:ext cx="165358" cy="47590"/>
        </a:xfrm>
        <a:custGeom>
          <a:avLst/>
          <a:gdLst/>
          <a:ahLst/>
          <a:cxnLst/>
          <a:rect l="0" t="0" r="0" b="0"/>
          <a:pathLst>
            <a:path>
              <a:moveTo>
                <a:pt x="0" y="23795"/>
              </a:moveTo>
              <a:lnTo>
                <a:pt x="165358" y="237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836413" y="870021"/>
        <a:ext cx="8267" cy="8267"/>
      </dsp:txXfrm>
    </dsp:sp>
    <dsp:sp modelId="{99E6FAB6-3A71-4BF3-AF00-E3B6698895B8}">
      <dsp:nvSpPr>
        <dsp:cNvPr id="0" name=""/>
        <dsp:cNvSpPr/>
      </dsp:nvSpPr>
      <dsp:spPr>
        <a:xfrm>
          <a:off x="1923144" y="802044"/>
          <a:ext cx="1336183" cy="15159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>
                  <a:lumMod val="75000"/>
                </a:schemeClr>
              </a:solidFill>
            </a:rPr>
            <a:t>Potilasturvallisuus</a:t>
          </a:r>
          <a:endParaRPr lang="en-US" sz="8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927584" y="806484"/>
        <a:ext cx="1327303" cy="142711"/>
      </dsp:txXfrm>
    </dsp:sp>
    <dsp:sp modelId="{38E052A4-8DA5-43F4-8870-A3AFE7803BA8}">
      <dsp:nvSpPr>
        <dsp:cNvPr id="0" name=""/>
        <dsp:cNvSpPr/>
      </dsp:nvSpPr>
      <dsp:spPr>
        <a:xfrm rot="3216325">
          <a:off x="1701340" y="958729"/>
          <a:ext cx="278413" cy="47590"/>
        </a:xfrm>
        <a:custGeom>
          <a:avLst/>
          <a:gdLst/>
          <a:ahLst/>
          <a:cxnLst/>
          <a:rect l="0" t="0" r="0" b="0"/>
          <a:pathLst>
            <a:path>
              <a:moveTo>
                <a:pt x="0" y="23795"/>
              </a:moveTo>
              <a:lnTo>
                <a:pt x="278413" y="237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833587" y="975563"/>
        <a:ext cx="13920" cy="13920"/>
      </dsp:txXfrm>
    </dsp:sp>
    <dsp:sp modelId="{C9069038-B340-4BDD-A084-38F179BA8BD3}">
      <dsp:nvSpPr>
        <dsp:cNvPr id="0" name=""/>
        <dsp:cNvSpPr/>
      </dsp:nvSpPr>
      <dsp:spPr>
        <a:xfrm>
          <a:off x="1923144" y="1018782"/>
          <a:ext cx="1336183" cy="15159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>
                  <a:lumMod val="75000"/>
                </a:schemeClr>
              </a:solidFill>
            </a:rPr>
            <a:t>Saatavuus</a:t>
          </a:r>
          <a:endParaRPr lang="en-US" sz="8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927584" y="1023222"/>
        <a:ext cx="1327303" cy="142711"/>
      </dsp:txXfrm>
    </dsp:sp>
    <dsp:sp modelId="{031EEA71-08D3-4A1B-AAFB-950E0845AE13}">
      <dsp:nvSpPr>
        <dsp:cNvPr id="0" name=""/>
        <dsp:cNvSpPr/>
      </dsp:nvSpPr>
      <dsp:spPr>
        <a:xfrm rot="4153364">
          <a:off x="704593" y="1117296"/>
          <a:ext cx="580181" cy="47590"/>
        </a:xfrm>
        <a:custGeom>
          <a:avLst/>
          <a:gdLst/>
          <a:ahLst/>
          <a:cxnLst/>
          <a:rect l="0" t="0" r="0" b="0"/>
          <a:pathLst>
            <a:path>
              <a:moveTo>
                <a:pt x="0" y="23795"/>
              </a:moveTo>
              <a:lnTo>
                <a:pt x="580181" y="237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980179" y="1126586"/>
        <a:ext cx="29009" cy="29009"/>
      </dsp:txXfrm>
    </dsp:sp>
    <dsp:sp modelId="{41D591A5-5063-47C1-85D0-2F20DDA353DE}">
      <dsp:nvSpPr>
        <dsp:cNvPr id="0" name=""/>
        <dsp:cNvSpPr/>
      </dsp:nvSpPr>
      <dsp:spPr>
        <a:xfrm>
          <a:off x="1097589" y="1280583"/>
          <a:ext cx="660360" cy="26346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Kustannus-tehokkuus</a:t>
          </a:r>
          <a:endParaRPr lang="en-US" sz="800" kern="1200" dirty="0"/>
        </a:p>
      </dsp:txBody>
      <dsp:txXfrm>
        <a:off x="1105306" y="1288300"/>
        <a:ext cx="644926" cy="248031"/>
      </dsp:txXfrm>
    </dsp:sp>
    <dsp:sp modelId="{6D409F56-9438-4A20-9B4B-591FBDDB6B14}">
      <dsp:nvSpPr>
        <dsp:cNvPr id="0" name=""/>
        <dsp:cNvSpPr/>
      </dsp:nvSpPr>
      <dsp:spPr>
        <a:xfrm rot="19713517">
          <a:off x="1743735" y="1338021"/>
          <a:ext cx="193623" cy="47590"/>
        </a:xfrm>
        <a:custGeom>
          <a:avLst/>
          <a:gdLst/>
          <a:ahLst/>
          <a:cxnLst/>
          <a:rect l="0" t="0" r="0" b="0"/>
          <a:pathLst>
            <a:path>
              <a:moveTo>
                <a:pt x="0" y="23795"/>
              </a:moveTo>
              <a:lnTo>
                <a:pt x="193623" y="237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835707" y="1356975"/>
        <a:ext cx="9681" cy="9681"/>
      </dsp:txXfrm>
    </dsp:sp>
    <dsp:sp modelId="{56444201-A524-4EF8-A037-7D9054AE41A3}">
      <dsp:nvSpPr>
        <dsp:cNvPr id="0" name=""/>
        <dsp:cNvSpPr/>
      </dsp:nvSpPr>
      <dsp:spPr>
        <a:xfrm>
          <a:off x="1923144" y="1235521"/>
          <a:ext cx="1336183" cy="15159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>
                  <a:lumMod val="75000"/>
                </a:schemeClr>
              </a:solidFill>
            </a:rPr>
            <a:t>Erikoissairaanhoito</a:t>
          </a:r>
          <a:endParaRPr lang="en-US" sz="8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927584" y="1239961"/>
        <a:ext cx="1327303" cy="142711"/>
      </dsp:txXfrm>
    </dsp:sp>
    <dsp:sp modelId="{565B2061-AF07-4335-87AB-03248C6F095A}">
      <dsp:nvSpPr>
        <dsp:cNvPr id="0" name=""/>
        <dsp:cNvSpPr/>
      </dsp:nvSpPr>
      <dsp:spPr>
        <a:xfrm rot="2100964">
          <a:off x="1739695" y="1446390"/>
          <a:ext cx="201704" cy="47590"/>
        </a:xfrm>
        <a:custGeom>
          <a:avLst/>
          <a:gdLst/>
          <a:ahLst/>
          <a:cxnLst/>
          <a:rect l="0" t="0" r="0" b="0"/>
          <a:pathLst>
            <a:path>
              <a:moveTo>
                <a:pt x="0" y="23795"/>
              </a:moveTo>
              <a:lnTo>
                <a:pt x="201704" y="237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835504" y="1465143"/>
        <a:ext cx="10085" cy="10085"/>
      </dsp:txXfrm>
    </dsp:sp>
    <dsp:sp modelId="{CFEE70BD-834D-41A3-96E8-049133118E6B}">
      <dsp:nvSpPr>
        <dsp:cNvPr id="0" name=""/>
        <dsp:cNvSpPr/>
      </dsp:nvSpPr>
      <dsp:spPr>
        <a:xfrm>
          <a:off x="1923144" y="1452259"/>
          <a:ext cx="1336183" cy="15159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>
                  <a:lumMod val="75000"/>
                </a:schemeClr>
              </a:solidFill>
            </a:rPr>
            <a:t>Päivystys</a:t>
          </a:r>
          <a:endParaRPr lang="en-US" sz="8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927584" y="1456699"/>
        <a:ext cx="1327303" cy="142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9688" y="0"/>
            <a:ext cx="296862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4" tIns="0" rIns="19184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 b="0" i="1"/>
            </a:lvl1pPr>
          </a:lstStyle>
          <a:p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8738" y="0"/>
            <a:ext cx="28892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4" tIns="0" rIns="19184" bIns="0" numCol="1" anchor="t" anchorCtr="0" compatLnSpc="1">
            <a:prstTxWarp prst="textNoShape">
              <a:avLst/>
            </a:prstTxWarp>
          </a:bodyPr>
          <a:lstStyle>
            <a:lvl1pPr algn="r" defTabSz="920750">
              <a:defRPr sz="1000" b="0" i="1"/>
            </a:lvl1pPr>
          </a:lstStyle>
          <a:p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39688" y="9463088"/>
            <a:ext cx="2968626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4" tIns="0" rIns="19184" bIns="0" numCol="1" anchor="b" anchorCtr="0" compatLnSpc="1">
            <a:prstTxWarp prst="textNoShape">
              <a:avLst/>
            </a:prstTxWarp>
          </a:bodyPr>
          <a:lstStyle>
            <a:lvl1pPr defTabSz="920750">
              <a:defRPr sz="1000" b="0" i="1"/>
            </a:lvl1pPr>
          </a:lstStyle>
          <a:p>
            <a:endParaRPr lang="fi-FI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8738" y="9463088"/>
            <a:ext cx="28892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4" tIns="0" rIns="19184" bIns="0" numCol="1" anchor="b" anchorCtr="0" compatLnSpc="1">
            <a:prstTxWarp prst="textNoShape">
              <a:avLst/>
            </a:prstTxWarp>
          </a:bodyPr>
          <a:lstStyle>
            <a:lvl1pPr algn="r" defTabSz="920750">
              <a:defRPr sz="1000" b="0" i="1"/>
            </a:lvl1pPr>
          </a:lstStyle>
          <a:p>
            <a:fld id="{14110036-3815-48F4-9BF4-A3DCF3FCD3C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8470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9688" y="0"/>
            <a:ext cx="296862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4" tIns="0" rIns="19184" bIns="0" numCol="1" anchor="t" anchorCtr="0" compatLnSpc="1">
            <a:prstTxWarp prst="textNoShape">
              <a:avLst/>
            </a:prstTxWarp>
          </a:bodyPr>
          <a:lstStyle>
            <a:lvl1pPr defTabSz="768350">
              <a:lnSpc>
                <a:spcPct val="100000"/>
              </a:lnSpc>
              <a:defRPr sz="1000" b="0" i="1">
                <a:latin typeface="Times New Roman" pitchFamily="18" charset="0"/>
              </a:defRPr>
            </a:lvl1pPr>
          </a:lstStyle>
          <a:p>
            <a:endParaRPr lang="fi-FI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8738" y="0"/>
            <a:ext cx="28892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4" tIns="0" rIns="19184" bIns="0" numCol="1" anchor="t" anchorCtr="0" compatLnSpc="1">
            <a:prstTxWarp prst="textNoShape">
              <a:avLst/>
            </a:prstTxWarp>
          </a:bodyPr>
          <a:lstStyle>
            <a:lvl1pPr algn="r" defTabSz="768350">
              <a:lnSpc>
                <a:spcPct val="100000"/>
              </a:lnSpc>
              <a:defRPr sz="1000" b="0" i="1">
                <a:latin typeface="Times New Roman" pitchFamily="18" charset="0"/>
              </a:defRPr>
            </a:lvl1pPr>
          </a:lstStyle>
          <a:p>
            <a:endParaRPr lang="fi-FI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9688" y="9463088"/>
            <a:ext cx="2968626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4" tIns="0" rIns="19184" bIns="0" numCol="1" anchor="b" anchorCtr="0" compatLnSpc="1">
            <a:prstTxWarp prst="textNoShape">
              <a:avLst/>
            </a:prstTxWarp>
          </a:bodyPr>
          <a:lstStyle>
            <a:lvl1pPr defTabSz="768350">
              <a:lnSpc>
                <a:spcPct val="100000"/>
              </a:lnSpc>
              <a:defRPr sz="1000" b="0" i="1">
                <a:latin typeface="Times New Roman" pitchFamily="18" charset="0"/>
              </a:defRPr>
            </a:lvl1pPr>
          </a:lstStyle>
          <a:p>
            <a:endParaRPr lang="fi-FI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8738" y="9463088"/>
            <a:ext cx="28892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4" tIns="0" rIns="19184" bIns="0" numCol="1" anchor="b" anchorCtr="0" compatLnSpc="1">
            <a:prstTxWarp prst="textNoShape">
              <a:avLst/>
            </a:prstTxWarp>
          </a:bodyPr>
          <a:lstStyle>
            <a:lvl1pPr algn="r" defTabSz="768350">
              <a:lnSpc>
                <a:spcPct val="100000"/>
              </a:lnSpc>
              <a:defRPr sz="1000" b="0" i="1">
                <a:latin typeface="Times New Roman" pitchFamily="18" charset="0"/>
              </a:defRPr>
            </a:lvl1pPr>
          </a:lstStyle>
          <a:p>
            <a:fld id="{AA57C7C1-7A48-490F-B864-40C2B88A9F0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20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828675"/>
            <a:ext cx="4983162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779370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C7C1-7A48-490F-B864-40C2B88A9F09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276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F32D9-0711-437D-B08B-E7295B2D10A2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964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Lillrank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F32D9-0711-437D-B08B-E7295B2D10A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2756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788"/>
            <a:ext cx="5438140" cy="446667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2195-839D-4913-8710-D51A4AD377F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F32D9-0711-437D-B08B-E7295B2D10A2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560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Mitä dataa?</a:t>
            </a:r>
          </a:p>
          <a:p>
            <a:r>
              <a:rPr lang="fi-FI" dirty="0"/>
              <a:t>Mitä</a:t>
            </a:r>
            <a:r>
              <a:rPr lang="fi-FI" baseline="0" dirty="0"/>
              <a:t> apukysymyksiä?</a:t>
            </a:r>
          </a:p>
          <a:p>
            <a:r>
              <a:rPr lang="fi-FI" baseline="0" dirty="0"/>
              <a:t>Miten mittaat?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776C5-0312-5C4E-917A-3C22296ECCA7}" type="slidenum">
              <a:rPr lang="fi-FI" smtClean="0"/>
              <a:pPr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27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600" y="2032000"/>
            <a:ext cx="8343900" cy="1401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200" y="3706813"/>
            <a:ext cx="6870700" cy="16716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0538" y="1525588"/>
            <a:ext cx="8836025" cy="43164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419100"/>
            <a:ext cx="2208213" cy="5422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0538" y="419100"/>
            <a:ext cx="6475412" cy="5422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79482" y="5498865"/>
            <a:ext cx="8680294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752" y="363361"/>
            <a:ext cx="8680789" cy="11404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433" b="1" spc="-95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79752" y="1607635"/>
            <a:ext cx="8680789" cy="36541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3" b="1">
                <a:latin typeface="+mj-lt"/>
              </a:defRPr>
            </a:lvl1pPr>
            <a:lvl2pPr marL="226599" indent="-202566">
              <a:buFont typeface="Arial"/>
              <a:buChar char="•"/>
              <a:defRPr sz="1907">
                <a:latin typeface="Georgia"/>
              </a:defRPr>
            </a:lvl2pPr>
            <a:lvl3pPr marL="439465" indent="-219732">
              <a:buFont typeface="Lucida Grande"/>
              <a:buChar char="-"/>
              <a:defRPr sz="1526" i="1">
                <a:latin typeface="Georgia"/>
                <a:cs typeface="Georgia"/>
              </a:defRPr>
            </a:lvl3pPr>
            <a:lvl4pPr marL="755330" indent="-185399">
              <a:buFont typeface="Arial"/>
              <a:buChar char="•"/>
              <a:defRPr sz="1335" baseline="0">
                <a:latin typeface="Georgia"/>
              </a:defRPr>
            </a:lvl4pPr>
            <a:lvl5pPr marL="1036863" indent="-218016">
              <a:buFont typeface="Courier New"/>
              <a:buChar char="o"/>
              <a:defRPr sz="124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475857B2-DBEF-6640-A377-6401AF092608}" type="datetimeFigureOut">
              <a:rPr lang="fi-FI" smtClean="0"/>
              <a:pPr/>
              <a:t>8.5.2019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43C8559-B180-324C-97D2-EFA41FAA3DB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Aalto_EN_Science_21_RGB_1">
            <a:extLst>
              <a:ext uri="{FF2B5EF4-FFF2-40B4-BE49-F238E27FC236}">
                <a16:creationId xmlns:a16="http://schemas.microsoft.com/office/drawing/2014/main" id="{4F4C8058-6B75-4D7F-A781-38F224C577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5" y="8238"/>
            <a:ext cx="1401593" cy="1276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145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79482" y="5498865"/>
            <a:ext cx="8680294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7320" y="1823735"/>
            <a:ext cx="8562462" cy="25139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867" b="1" spc="-191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4" y="5373775"/>
            <a:ext cx="2629498" cy="106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0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320" y="2613467"/>
            <a:ext cx="8562462" cy="251396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867" b="1" spc="-191">
                <a:solidFill>
                  <a:schemeClr val="accent3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7321" y="5250136"/>
            <a:ext cx="5775408" cy="75533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2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3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6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8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28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788" y="303407"/>
            <a:ext cx="8811529" cy="11404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90" b="1" spc="-86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02788" y="1443844"/>
            <a:ext cx="8811528" cy="38179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2" b="1">
                <a:latin typeface="+mj-lt"/>
              </a:defRPr>
            </a:lvl1pPr>
            <a:lvl2pPr marL="203939" indent="-182309">
              <a:buFont typeface="Arial"/>
              <a:buChar char="•"/>
              <a:defRPr sz="1717">
                <a:latin typeface="Georgia"/>
              </a:defRPr>
            </a:lvl2pPr>
            <a:lvl3pPr marL="395518" indent="-197759">
              <a:buFont typeface="Lucida Grande"/>
              <a:buChar char="-"/>
              <a:defRPr sz="1373" i="1">
                <a:latin typeface="Georgia"/>
                <a:cs typeface="Georgia"/>
              </a:defRPr>
            </a:lvl3pPr>
            <a:lvl4pPr marL="679797" indent="-166859">
              <a:buFont typeface="Arial"/>
              <a:buChar char="•"/>
              <a:defRPr sz="1202" baseline="0">
                <a:latin typeface="Georgia"/>
              </a:defRPr>
            </a:lvl4pPr>
            <a:lvl5pPr marL="933176" indent="-196214">
              <a:buFont typeface="Courier New"/>
              <a:buChar char="o"/>
              <a:defRPr sz="1116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Aalto_EN_Science_21_RGB_1">
            <a:extLst>
              <a:ext uri="{FF2B5EF4-FFF2-40B4-BE49-F238E27FC236}">
                <a16:creationId xmlns:a16="http://schemas.microsoft.com/office/drawing/2014/main" id="{9395FB7D-EC2E-4472-98F6-4C2B138748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5" y="8238"/>
            <a:ext cx="1401593" cy="1276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4503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4535" y="1428267"/>
            <a:ext cx="6748290" cy="3944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907"/>
              </a:lnSpc>
              <a:buNone/>
              <a:defRPr sz="1526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4535" y="465160"/>
            <a:ext cx="8344535" cy="8583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052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522119" y="5860713"/>
            <a:ext cx="1649818" cy="36493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ts val="906"/>
              </a:lnSpc>
              <a:spcBef>
                <a:spcPts val="0"/>
              </a:spcBef>
              <a:buNone/>
              <a:defRPr sz="906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364530" y="5860713"/>
            <a:ext cx="1827072" cy="36493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ts val="906"/>
              </a:lnSpc>
              <a:spcBef>
                <a:spcPts val="0"/>
              </a:spcBef>
              <a:buNone/>
              <a:defRPr sz="906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681412" y="5860713"/>
            <a:ext cx="1658341" cy="121120"/>
          </a:xfrm>
        </p:spPr>
        <p:txBody>
          <a:bodyPr lIns="0" tIns="0" rIns="0" bIns="0" anchor="t"/>
          <a:lstStyle>
            <a:lvl1pPr algn="l">
              <a:defRPr sz="858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681412" y="5983347"/>
            <a:ext cx="1658341" cy="119607"/>
          </a:xfrm>
        </p:spPr>
        <p:txBody>
          <a:bodyPr lIns="0" tIns="0" rIns="0" bIns="0" anchor="t"/>
          <a:lstStyle>
            <a:lvl1pPr>
              <a:defRPr sz="858" b="1"/>
            </a:lvl1pPr>
          </a:lstStyle>
          <a:p>
            <a:pPr>
              <a:defRPr/>
            </a:pPr>
            <a:fld id="{59C1DFFA-396D-4DF5-999C-AF227FAFD6E0}" type="datetime1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681412" y="6105981"/>
            <a:ext cx="1658341" cy="119606"/>
          </a:xfrm>
        </p:spPr>
        <p:txBody>
          <a:bodyPr lIns="0" tIns="0" rIns="0" bIns="0" anchor="t"/>
          <a:lstStyle>
            <a:lvl1pPr algn="l">
              <a:defRPr sz="858" b="1"/>
            </a:lvl1pPr>
          </a:lstStyle>
          <a:p>
            <a:pPr>
              <a:defRPr/>
            </a:pPr>
            <a:fld id="{21555EAF-F4CA-4221-BCC2-BCC749EE5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 descr="Aalto_EN_Science_21_RGB_1">
            <a:extLst>
              <a:ext uri="{FF2B5EF4-FFF2-40B4-BE49-F238E27FC236}">
                <a16:creationId xmlns:a16="http://schemas.microsoft.com/office/drawing/2014/main" id="{A2FF70AB-F430-4CB8-BE27-690B0B422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5" y="8238"/>
            <a:ext cx="1401593" cy="1276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006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4535" y="1428267"/>
            <a:ext cx="6748290" cy="3944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907"/>
              </a:lnSpc>
              <a:buNone/>
              <a:defRPr sz="1526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4535" y="465160"/>
            <a:ext cx="8344535" cy="8583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052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522119" y="5860713"/>
            <a:ext cx="1649818" cy="36493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ts val="906"/>
              </a:lnSpc>
              <a:spcBef>
                <a:spcPts val="0"/>
              </a:spcBef>
              <a:buNone/>
              <a:defRPr sz="906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364530" y="5860713"/>
            <a:ext cx="1827072" cy="36493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ts val="906"/>
              </a:lnSpc>
              <a:spcBef>
                <a:spcPts val="0"/>
              </a:spcBef>
              <a:buNone/>
              <a:defRPr sz="906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681412" y="5860713"/>
            <a:ext cx="1658341" cy="121120"/>
          </a:xfrm>
        </p:spPr>
        <p:txBody>
          <a:bodyPr lIns="0" tIns="0" rIns="0" bIns="0" anchor="t"/>
          <a:lstStyle>
            <a:lvl1pPr algn="l">
              <a:defRPr sz="858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681412" y="5983347"/>
            <a:ext cx="1658341" cy="119607"/>
          </a:xfrm>
        </p:spPr>
        <p:txBody>
          <a:bodyPr lIns="0" tIns="0" rIns="0" bIns="0" anchor="t"/>
          <a:lstStyle>
            <a:lvl1pPr>
              <a:defRPr sz="858" b="1"/>
            </a:lvl1pPr>
          </a:lstStyle>
          <a:p>
            <a:pPr>
              <a:defRPr/>
            </a:pPr>
            <a:fld id="{59C1DFFA-396D-4DF5-999C-AF227FAFD6E0}" type="datetime1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681412" y="6105981"/>
            <a:ext cx="1658341" cy="119606"/>
          </a:xfrm>
        </p:spPr>
        <p:txBody>
          <a:bodyPr lIns="0" tIns="0" rIns="0" bIns="0" anchor="t"/>
          <a:lstStyle>
            <a:lvl1pPr algn="l">
              <a:defRPr sz="858" b="1"/>
            </a:lvl1pPr>
          </a:lstStyle>
          <a:p>
            <a:pPr>
              <a:defRPr/>
            </a:pPr>
            <a:fld id="{21555EAF-F4CA-4221-BCC2-BCC749EE5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 descr="Aalto_EN_Science_21_RGB_1">
            <a:extLst>
              <a:ext uri="{FF2B5EF4-FFF2-40B4-BE49-F238E27FC236}">
                <a16:creationId xmlns:a16="http://schemas.microsoft.com/office/drawing/2014/main" id="{D8328822-FD3F-4C20-B4C7-B132E91A7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5" y="8238"/>
            <a:ext cx="1401593" cy="1276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8122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419100"/>
            <a:ext cx="8012113" cy="3836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62" y="1347463"/>
            <a:ext cx="8847976" cy="4601062"/>
          </a:xfrm>
        </p:spPr>
        <p:txBody>
          <a:bodyPr/>
          <a:lstStyle>
            <a:lvl1pPr>
              <a:spcBef>
                <a:spcPts val="381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4562" y="866011"/>
            <a:ext cx="7207073" cy="274035"/>
          </a:xfrm>
        </p:spPr>
        <p:txBody>
          <a:bodyPr anchor="b" anchorCtr="0"/>
          <a:lstStyle>
            <a:lvl1pPr marL="0" indent="0">
              <a:lnSpc>
                <a:spcPts val="2003"/>
              </a:lnSpc>
              <a:buFontTx/>
              <a:buNone/>
              <a:defRPr sz="133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84562" y="6154027"/>
            <a:ext cx="7707368" cy="205336"/>
          </a:xfrm>
        </p:spPr>
        <p:txBody>
          <a:bodyPr anchor="b" anchorCtr="0"/>
          <a:lstStyle>
            <a:lvl1pPr marL="0" indent="0">
              <a:lnSpc>
                <a:spcPts val="1049"/>
              </a:lnSpc>
              <a:spcBef>
                <a:spcPts val="0"/>
              </a:spcBef>
              <a:buFontTx/>
              <a:buNone/>
              <a:defRPr sz="763">
                <a:solidFill>
                  <a:srgbClr val="50505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354176" y="6360334"/>
            <a:ext cx="3108748" cy="180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3" b="0" i="0" cap="all" baseline="0">
                <a:solidFill>
                  <a:schemeClr val="accent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741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525588"/>
            <a:ext cx="8836025" cy="4316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alto_EN_Science_21_RGB_1">
            <a:extLst>
              <a:ext uri="{FF2B5EF4-FFF2-40B4-BE49-F238E27FC236}">
                <a16:creationId xmlns:a16="http://schemas.microsoft.com/office/drawing/2014/main" id="{F299B908-EE9D-4E3D-8F32-6C735CF2B3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5" y="8238"/>
            <a:ext cx="1401593" cy="127686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4202113"/>
            <a:ext cx="8345488" cy="13001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700" y="2771775"/>
            <a:ext cx="8345488" cy="14303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1525588"/>
            <a:ext cx="4341812" cy="43164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1525588"/>
            <a:ext cx="4341813" cy="43164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61938"/>
            <a:ext cx="8836025" cy="10906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1463675"/>
            <a:ext cx="4338637" cy="611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538" y="2074863"/>
            <a:ext cx="4338637" cy="37671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6338" y="1463675"/>
            <a:ext cx="4340225" cy="611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6338" y="2074863"/>
            <a:ext cx="4340225" cy="37671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alto_EN_Science_21_RGB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5" y="8238"/>
            <a:ext cx="1401593" cy="127686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60350"/>
            <a:ext cx="3230562" cy="1108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575" y="260350"/>
            <a:ext cx="5487988" cy="5581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538" y="1368425"/>
            <a:ext cx="3230562" cy="4473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0" y="4578350"/>
            <a:ext cx="5891213" cy="539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24050" y="584200"/>
            <a:ext cx="5891213" cy="3924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050" y="5118100"/>
            <a:ext cx="5891213" cy="768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419100"/>
            <a:ext cx="801211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94" tIns="25397" rIns="63494" bIns="2539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76350" y="1390650"/>
            <a:ext cx="1295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898650" y="1695450"/>
            <a:ext cx="40513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11250" y="1339850"/>
            <a:ext cx="7759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82650" y="1441450"/>
            <a:ext cx="8597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494" tIns="25397" rIns="63494" bIns="25397">
            <a:spAutoFit/>
          </a:bodyPr>
          <a:lstStyle/>
          <a:p>
            <a:pPr marL="1397000" lvl="2" indent="-254000">
              <a:lnSpc>
                <a:spcPct val="97000"/>
              </a:lnSpc>
              <a:spcBef>
                <a:spcPct val="49000"/>
              </a:spcBef>
            </a:pPr>
            <a:r>
              <a:rPr lang="fi-FI"/>
              <a:t>	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06450" y="1289050"/>
            <a:ext cx="8369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494" tIns="25397" rIns="63494" bIns="25397">
            <a:spAutoFit/>
          </a:bodyPr>
          <a:lstStyle/>
          <a:p>
            <a:pPr marL="381000" indent="-381000">
              <a:lnSpc>
                <a:spcPct val="88000"/>
              </a:lnSpc>
              <a:spcBef>
                <a:spcPct val="42000"/>
              </a:spcBef>
              <a:tabLst>
                <a:tab pos="3073400" algn="l"/>
                <a:tab pos="4216400" algn="l"/>
              </a:tabLst>
            </a:pPr>
            <a:endParaRPr lang="fi-FI"/>
          </a:p>
          <a:p>
            <a:pPr marL="952500" lvl="1" indent="-381000">
              <a:lnSpc>
                <a:spcPct val="88000"/>
              </a:lnSpc>
              <a:spcBef>
                <a:spcPct val="42000"/>
              </a:spcBef>
              <a:tabLst>
                <a:tab pos="3073400" algn="l"/>
                <a:tab pos="4216400" algn="l"/>
              </a:tabLst>
            </a:pPr>
            <a:endParaRPr lang="fi-FI"/>
          </a:p>
          <a:p>
            <a:pPr marL="1346200" lvl="2" indent="-279400">
              <a:lnSpc>
                <a:spcPct val="88000"/>
              </a:lnSpc>
              <a:spcBef>
                <a:spcPct val="42000"/>
              </a:spcBef>
              <a:tabLst>
                <a:tab pos="3073400" algn="l"/>
                <a:tab pos="4216400" algn="l"/>
              </a:tabLst>
            </a:pPr>
            <a:r>
              <a:rPr lang="fi-FI"/>
              <a:t>		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82650" y="1441450"/>
            <a:ext cx="8597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494" tIns="25397" rIns="63494" bIns="25397">
            <a:spAutoFit/>
          </a:bodyPr>
          <a:lstStyle/>
          <a:p>
            <a:pPr marL="1397000" lvl="2" indent="-254000">
              <a:lnSpc>
                <a:spcPct val="97000"/>
              </a:lnSpc>
              <a:spcBef>
                <a:spcPct val="49000"/>
              </a:spcBef>
            </a:pPr>
            <a:r>
              <a:rPr lang="fi-FI"/>
              <a:t>	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06450" y="1289050"/>
            <a:ext cx="8369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494" tIns="25397" rIns="63494" bIns="25397">
            <a:spAutoFit/>
          </a:bodyPr>
          <a:lstStyle/>
          <a:p>
            <a:pPr marL="381000" indent="-381000">
              <a:lnSpc>
                <a:spcPct val="88000"/>
              </a:lnSpc>
              <a:spcBef>
                <a:spcPct val="42000"/>
              </a:spcBef>
              <a:tabLst>
                <a:tab pos="3073400" algn="l"/>
                <a:tab pos="4216400" algn="l"/>
              </a:tabLst>
            </a:pPr>
            <a:endParaRPr lang="fi-FI"/>
          </a:p>
          <a:p>
            <a:pPr marL="952500" lvl="1" indent="-381000">
              <a:lnSpc>
                <a:spcPct val="88000"/>
              </a:lnSpc>
              <a:spcBef>
                <a:spcPct val="42000"/>
              </a:spcBef>
              <a:tabLst>
                <a:tab pos="3073400" algn="l"/>
                <a:tab pos="4216400" algn="l"/>
              </a:tabLst>
            </a:pPr>
            <a:endParaRPr lang="fi-FI"/>
          </a:p>
          <a:p>
            <a:pPr marL="1346200" lvl="2" indent="-279400">
              <a:lnSpc>
                <a:spcPct val="88000"/>
              </a:lnSpc>
              <a:spcBef>
                <a:spcPct val="42000"/>
              </a:spcBef>
              <a:tabLst>
                <a:tab pos="3073400" algn="l"/>
                <a:tab pos="4216400" algn="l"/>
              </a:tabLst>
            </a:pPr>
            <a:r>
              <a:rPr lang="fi-FI"/>
              <a:t>		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276350" y="1377950"/>
            <a:ext cx="1295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898650" y="1682750"/>
            <a:ext cx="40513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111250" y="1327150"/>
            <a:ext cx="7759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224213" y="354013"/>
            <a:ext cx="38973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494" tIns="25397" rIns="63494" bIns="25397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2400"/>
              <a:t>  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882650" y="1384300"/>
            <a:ext cx="8597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494" tIns="25397" rIns="63494" bIns="25397">
            <a:spAutoFit/>
          </a:bodyPr>
          <a:lstStyle/>
          <a:p>
            <a:pPr marL="1397000" lvl="2" indent="-254000">
              <a:lnSpc>
                <a:spcPct val="97000"/>
              </a:lnSpc>
              <a:spcBef>
                <a:spcPct val="49000"/>
              </a:spcBef>
            </a:pPr>
            <a:r>
              <a:rPr lang="fi-FI"/>
              <a:t>	</a:t>
            </a: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806450" y="1225550"/>
            <a:ext cx="8369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494" tIns="25397" rIns="63494" bIns="25397">
            <a:spAutoFit/>
          </a:bodyPr>
          <a:lstStyle/>
          <a:p>
            <a:pPr marL="381000" indent="-381000">
              <a:lnSpc>
                <a:spcPct val="88000"/>
              </a:lnSpc>
              <a:spcBef>
                <a:spcPct val="42000"/>
              </a:spcBef>
              <a:tabLst>
                <a:tab pos="3073400" algn="l"/>
                <a:tab pos="4216400" algn="l"/>
              </a:tabLst>
            </a:pPr>
            <a:endParaRPr lang="fi-FI"/>
          </a:p>
          <a:p>
            <a:pPr marL="952500" lvl="1" indent="-381000">
              <a:lnSpc>
                <a:spcPct val="88000"/>
              </a:lnSpc>
              <a:spcBef>
                <a:spcPct val="42000"/>
              </a:spcBef>
              <a:tabLst>
                <a:tab pos="3073400" algn="l"/>
                <a:tab pos="4216400" algn="l"/>
              </a:tabLst>
            </a:pPr>
            <a:endParaRPr lang="fi-FI"/>
          </a:p>
          <a:p>
            <a:pPr marL="1346200" lvl="2" indent="-279400">
              <a:lnSpc>
                <a:spcPct val="88000"/>
              </a:lnSpc>
              <a:spcBef>
                <a:spcPct val="42000"/>
              </a:spcBef>
              <a:tabLst>
                <a:tab pos="3073400" algn="l"/>
                <a:tab pos="4216400" algn="l"/>
              </a:tabLst>
            </a:pPr>
            <a:r>
              <a:rPr lang="fi-FI"/>
              <a:t>		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882650" y="1384300"/>
            <a:ext cx="8597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494" tIns="25397" rIns="63494" bIns="25397">
            <a:spAutoFit/>
          </a:bodyPr>
          <a:lstStyle/>
          <a:p>
            <a:pPr marL="1397000" lvl="2" indent="-254000">
              <a:lnSpc>
                <a:spcPct val="97000"/>
              </a:lnSpc>
              <a:spcBef>
                <a:spcPct val="49000"/>
              </a:spcBef>
            </a:pPr>
            <a:r>
              <a:rPr lang="fi-FI"/>
              <a:t>	</a:t>
            </a: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806450" y="1225550"/>
            <a:ext cx="8369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494" tIns="25397" rIns="63494" bIns="25397">
            <a:spAutoFit/>
          </a:bodyPr>
          <a:lstStyle/>
          <a:p>
            <a:pPr marL="381000" indent="-381000">
              <a:lnSpc>
                <a:spcPct val="88000"/>
              </a:lnSpc>
              <a:spcBef>
                <a:spcPct val="42000"/>
              </a:spcBef>
              <a:tabLst>
                <a:tab pos="3073400" algn="l"/>
                <a:tab pos="4216400" algn="l"/>
              </a:tabLst>
            </a:pPr>
            <a:endParaRPr lang="fi-FI"/>
          </a:p>
          <a:p>
            <a:pPr marL="952500" lvl="1" indent="-381000">
              <a:lnSpc>
                <a:spcPct val="88000"/>
              </a:lnSpc>
              <a:spcBef>
                <a:spcPct val="42000"/>
              </a:spcBef>
              <a:tabLst>
                <a:tab pos="3073400" algn="l"/>
                <a:tab pos="4216400" algn="l"/>
              </a:tabLst>
            </a:pPr>
            <a:endParaRPr lang="fi-FI"/>
          </a:p>
          <a:p>
            <a:pPr marL="1346200" lvl="2" indent="-279400">
              <a:lnSpc>
                <a:spcPct val="88000"/>
              </a:lnSpc>
              <a:spcBef>
                <a:spcPct val="42000"/>
              </a:spcBef>
              <a:tabLst>
                <a:tab pos="3073400" algn="l"/>
                <a:tab pos="4216400" algn="l"/>
              </a:tabLst>
            </a:pPr>
            <a:r>
              <a:rPr lang="fi-FI"/>
              <a:t>		</a:t>
            </a: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1276350" y="1317625"/>
            <a:ext cx="12954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1897063" y="1635125"/>
            <a:ext cx="4052887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  <p:sldLayoutId id="2147483667" r:id="rId14"/>
    <p:sldLayoutId id="2147483668" r:id="rId15"/>
    <p:sldLayoutId id="2147483670" r:id="rId16"/>
    <p:sldLayoutId id="2147483671" r:id="rId17"/>
    <p:sldLayoutId id="2147483672" r:id="rId18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30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.xml"/><Relationship Id="rId7" Type="http://schemas.openxmlformats.org/officeDocument/2006/relationships/image" Target="../media/image1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hyvinkaa.fi/globalassets/ku-sote/liitteet/ku-valinnanvapauskokeilu_ehdot-ja-periaattee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grapher/life-expectancy-vs-health-expenditu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29447" y="1934480"/>
            <a:ext cx="8961437" cy="3292177"/>
          </a:xfrm>
        </p:spPr>
        <p:txBody>
          <a:bodyPr/>
          <a:lstStyle/>
          <a:p>
            <a:r>
              <a:rPr lang="en-US" sz="3600" dirty="0"/>
              <a:t>TERVEYDENHUOLLON TUOTANTOTALOUS</a:t>
            </a:r>
            <a:br>
              <a:rPr lang="en-US" sz="3600" dirty="0"/>
            </a:br>
            <a:br>
              <a:rPr lang="en-US" sz="3600" dirty="0"/>
            </a:br>
            <a:r>
              <a:rPr lang="fi-FI" sz="1800" dirty="0"/>
              <a:t>Paulus Torkki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Apulaisprofessori</a:t>
            </a:r>
            <a:br>
              <a:rPr lang="fi-FI" sz="1800" dirty="0"/>
            </a:br>
            <a:r>
              <a:rPr lang="fi-FI" sz="1800" dirty="0"/>
              <a:t>Terveydenhuollon tuotantotalous</a:t>
            </a:r>
            <a:br>
              <a:rPr lang="fi-FI" sz="1800" dirty="0"/>
            </a:br>
            <a:r>
              <a:rPr lang="fi-FI" sz="1800" dirty="0"/>
              <a:t>Helsingin yliopisto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8.5.2019</a:t>
            </a:r>
            <a:endParaRPr lang="en-US" sz="1800" dirty="0"/>
          </a:p>
        </p:txBody>
      </p:sp>
      <p:pic>
        <p:nvPicPr>
          <p:cNvPr id="6" name="Picture 2" descr="Aalto_EN_Science_21_RGB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5" y="8238"/>
            <a:ext cx="1401593" cy="1276865"/>
          </a:xfrm>
          <a:prstGeom prst="rect">
            <a:avLst/>
          </a:prstGeom>
          <a:noFill/>
        </p:spPr>
      </p:pic>
      <p:pic>
        <p:nvPicPr>
          <p:cNvPr id="7" name="Picture 2" descr="Kuvahaun tulos haulle helsingin yliopisto logo">
            <a:extLst>
              <a:ext uri="{FF2B5EF4-FFF2-40B4-BE49-F238E27FC236}">
                <a16:creationId xmlns:a16="http://schemas.microsoft.com/office/drawing/2014/main" id="{BF0A3FC6-809A-43E4-AE7B-D61B7277A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1709-990C-4A19-835B-46B9FD1E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19100"/>
            <a:ext cx="8012113" cy="383689"/>
          </a:xfrm>
        </p:spPr>
        <p:txBody>
          <a:bodyPr/>
          <a:lstStyle/>
          <a:p>
            <a:r>
              <a:rPr lang="fi-FI" dirty="0"/>
              <a:t>Miten tuottajia rahoitetaan?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8B91-DA0E-40A6-8DA0-843435C20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266" y="1889478"/>
            <a:ext cx="3534598" cy="3924300"/>
          </a:xfrm>
        </p:spPr>
        <p:txBody>
          <a:bodyPr/>
          <a:lstStyle/>
          <a:p>
            <a:pPr marL="0" indent="0">
              <a:buNone/>
            </a:pPr>
            <a:r>
              <a:rPr lang="fi-FI" sz="2289" dirty="0"/>
              <a:t>Erilaisia episodeja</a:t>
            </a:r>
          </a:p>
          <a:p>
            <a:r>
              <a:rPr lang="fi-FI" sz="2289" dirty="0"/>
              <a:t>Hoiva?</a:t>
            </a:r>
          </a:p>
          <a:p>
            <a:r>
              <a:rPr lang="fi-FI" sz="2289" dirty="0"/>
              <a:t>Päivystys?</a:t>
            </a:r>
          </a:p>
          <a:p>
            <a:r>
              <a:rPr lang="fi-FI" sz="2289" dirty="0"/>
              <a:t>Preventio?</a:t>
            </a:r>
          </a:p>
          <a:p>
            <a:r>
              <a:rPr lang="fi-FI" sz="2289" dirty="0"/>
              <a:t>Terveysasema?</a:t>
            </a:r>
          </a:p>
          <a:p>
            <a:r>
              <a:rPr lang="fi-FI" sz="2289" dirty="0" err="1"/>
              <a:t>Elektiivinen</a:t>
            </a:r>
            <a:r>
              <a:rPr lang="fi-FI" sz="2289" dirty="0"/>
              <a:t> leikkaus?</a:t>
            </a:r>
          </a:p>
          <a:p>
            <a:r>
              <a:rPr lang="fi-FI" sz="2289" dirty="0"/>
              <a:t>Syöpähoito?</a:t>
            </a:r>
          </a:p>
          <a:p>
            <a:r>
              <a:rPr lang="fi-FI" sz="2289" dirty="0"/>
              <a:t>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40E648-B929-43B6-96D1-712A5FC3F083}"/>
              </a:ext>
            </a:extLst>
          </p:cNvPr>
          <p:cNvSpPr txBox="1">
            <a:spLocks/>
          </p:cNvSpPr>
          <p:nvPr/>
        </p:nvSpPr>
        <p:spPr bwMode="auto">
          <a:xfrm>
            <a:off x="5320596" y="1889478"/>
            <a:ext cx="3534598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07" tIns="43603" rIns="87207" bIns="436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fi-FI" sz="2289" kern="0" dirty="0"/>
              <a:t>Erilaisia rahoitusmalleja</a:t>
            </a:r>
          </a:p>
          <a:p>
            <a:r>
              <a:rPr lang="fi-FI" sz="1907" kern="0" dirty="0"/>
              <a:t>Kiinteä</a:t>
            </a:r>
          </a:p>
          <a:p>
            <a:r>
              <a:rPr lang="fi-FI" sz="1907" kern="0" dirty="0" err="1"/>
              <a:t>Kapitaatio</a:t>
            </a:r>
            <a:endParaRPr lang="fi-FI" sz="1907" kern="0" dirty="0"/>
          </a:p>
          <a:p>
            <a:r>
              <a:rPr lang="fi-FI" sz="1907" kern="0" dirty="0"/>
              <a:t>Per suorite</a:t>
            </a:r>
          </a:p>
          <a:p>
            <a:r>
              <a:rPr lang="fi-FI" sz="1907" kern="0" dirty="0"/>
              <a:t>DRG</a:t>
            </a:r>
          </a:p>
          <a:p>
            <a:r>
              <a:rPr lang="fi-FI" sz="1907" kern="0" dirty="0"/>
              <a:t>Vaikuttavuusperustainen</a:t>
            </a:r>
          </a:p>
          <a:p>
            <a:r>
              <a:rPr lang="fi-FI" sz="1907" kern="0" dirty="0"/>
              <a:t>Yhdistelmämalli</a:t>
            </a:r>
          </a:p>
          <a:p>
            <a:r>
              <a:rPr lang="fi-FI" sz="1907" kern="0" dirty="0" err="1"/>
              <a:t>Bundled</a:t>
            </a:r>
            <a:r>
              <a:rPr lang="fi-FI" sz="1907" kern="0" dirty="0"/>
              <a:t> </a:t>
            </a:r>
            <a:r>
              <a:rPr lang="fi-FI" sz="1907" kern="0" dirty="0" err="1"/>
              <a:t>payment</a:t>
            </a:r>
            <a:endParaRPr lang="fi-FI" sz="1907" kern="0" dirty="0"/>
          </a:p>
          <a:p>
            <a:r>
              <a:rPr lang="fi-FI" sz="1907" kern="0" dirty="0"/>
              <a:t>…</a:t>
            </a:r>
          </a:p>
        </p:txBody>
      </p:sp>
      <p:pic>
        <p:nvPicPr>
          <p:cNvPr id="5" name="Picture 2" descr="Kuvahaun tulos haulle helsingin yliopisto logo">
            <a:extLst>
              <a:ext uri="{FF2B5EF4-FFF2-40B4-BE49-F238E27FC236}">
                <a16:creationId xmlns:a16="http://schemas.microsoft.com/office/drawing/2014/main" id="{C4C15759-3A6D-4A65-BEB0-8169FC840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88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Kuvahaun tulos haulle helsingin yliopisto logo">
            <a:extLst>
              <a:ext uri="{FF2B5EF4-FFF2-40B4-BE49-F238E27FC236}">
                <a16:creationId xmlns:a16="http://schemas.microsoft.com/office/drawing/2014/main" id="{B6A88C07-B64B-4A87-ADCD-58F978FF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8164" y="998715"/>
            <a:ext cx="2247770" cy="6526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4131" y="1050317"/>
            <a:ext cx="2330855" cy="2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err="1"/>
              <a:t>Tavoitteellinen</a:t>
            </a:r>
            <a:r>
              <a:rPr lang="en-US" sz="1400" b="0" dirty="0"/>
              <a:t> </a:t>
            </a:r>
            <a:r>
              <a:rPr lang="en-US" sz="1400" b="0" dirty="0" err="1"/>
              <a:t>toiminta</a:t>
            </a:r>
            <a:endParaRPr lang="en-US" sz="1400" b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8164" y="2033600"/>
            <a:ext cx="2247770" cy="600171"/>
            <a:chOff x="528164" y="2278680"/>
            <a:chExt cx="2247770" cy="60017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528164" y="2278680"/>
              <a:ext cx="2247770" cy="600171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58207" y="2446679"/>
              <a:ext cx="1826141" cy="28982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Tuotannon</a:t>
              </a:r>
              <a:r>
                <a:rPr lang="en-US" sz="1400" dirty="0"/>
                <a:t> </a:t>
              </a:r>
              <a:r>
                <a:rPr lang="en-US" sz="1400" dirty="0" err="1"/>
                <a:t>logiikka</a:t>
              </a:r>
              <a:endParaRPr lang="en-US" sz="14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28164" y="3149686"/>
            <a:ext cx="2247770" cy="6001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0459" y="3317685"/>
            <a:ext cx="1481921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Palvelulogiikka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701452" y="3163601"/>
            <a:ext cx="2360025" cy="600171"/>
          </a:xfrm>
          <a:prstGeom prst="rect">
            <a:avLst/>
          </a:prstGeom>
          <a:solidFill>
            <a:srgbClr val="02ABE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31563" y="3213507"/>
            <a:ext cx="1992084" cy="535531"/>
          </a:xfrm>
          <a:prstGeom prst="rect">
            <a:avLst/>
          </a:prstGeom>
          <a:solidFill>
            <a:srgbClr val="02ABEA"/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Terveydenhuollon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yleinen</a:t>
            </a:r>
            <a:r>
              <a:rPr lang="en-US" sz="1600" dirty="0"/>
              <a:t> </a:t>
            </a:r>
            <a:r>
              <a:rPr lang="en-US" sz="1600" dirty="0" err="1"/>
              <a:t>logiikka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7" idx="3"/>
            <a:endCxn id="9" idx="1"/>
          </p:cNvCxnSpPr>
          <p:nvPr/>
        </p:nvCxnSpPr>
        <p:spPr>
          <a:xfrm>
            <a:off x="2775934" y="3449772"/>
            <a:ext cx="3925518" cy="13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946164" y="4037917"/>
            <a:ext cx="3809790" cy="240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4659" y="4103109"/>
            <a:ext cx="3668568" cy="2336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Terveydenhuollon</a:t>
            </a:r>
            <a:r>
              <a:rPr lang="en-US" dirty="0"/>
              <a:t> </a:t>
            </a:r>
            <a:r>
              <a:rPr lang="en-US" dirty="0" err="1"/>
              <a:t>erityispiirteet</a:t>
            </a:r>
            <a:endParaRPr lang="en-US" dirty="0"/>
          </a:p>
          <a:p>
            <a:endParaRPr lang="en-US" dirty="0"/>
          </a:p>
          <a:p>
            <a:pPr marL="84138" indent="-84138">
              <a:buFont typeface="Arial"/>
              <a:buChar char="•"/>
            </a:pPr>
            <a:r>
              <a:rPr lang="en-US" dirty="0"/>
              <a:t> </a:t>
            </a:r>
            <a:r>
              <a:rPr lang="en-US" dirty="0" err="1"/>
              <a:t>Tuotantofunktio</a:t>
            </a:r>
            <a:r>
              <a:rPr lang="en-US" dirty="0"/>
              <a:t> &amp; </a:t>
            </a:r>
            <a:r>
              <a:rPr lang="en-US" dirty="0" err="1"/>
              <a:t>prosessit</a:t>
            </a:r>
            <a:endParaRPr lang="en-US" dirty="0"/>
          </a:p>
          <a:p>
            <a:pPr marL="84138" indent="-84138">
              <a:buFont typeface="Arial"/>
              <a:buChar char="•"/>
            </a:pPr>
            <a:r>
              <a:rPr lang="en-US" dirty="0"/>
              <a:t> </a:t>
            </a:r>
            <a:r>
              <a:rPr lang="en-US" dirty="0" err="1"/>
              <a:t>Suorite</a:t>
            </a:r>
            <a:r>
              <a:rPr lang="en-US" dirty="0"/>
              <a:t> – </a:t>
            </a:r>
            <a:r>
              <a:rPr lang="en-US" dirty="0" err="1"/>
              <a:t>vaikutus</a:t>
            </a:r>
            <a:r>
              <a:rPr lang="en-US" dirty="0"/>
              <a:t> </a:t>
            </a:r>
          </a:p>
          <a:p>
            <a:pPr marL="84138" indent="-84138">
              <a:buFont typeface="Arial"/>
              <a:buChar char="•"/>
            </a:pPr>
            <a:r>
              <a:rPr lang="en-US" dirty="0"/>
              <a:t> Help - health</a:t>
            </a:r>
          </a:p>
          <a:p>
            <a:pPr marL="84138" indent="-84138">
              <a:buFont typeface="Arial"/>
              <a:buChar char="•"/>
            </a:pPr>
            <a:r>
              <a:rPr lang="en-US" dirty="0"/>
              <a:t> </a:t>
            </a:r>
            <a:r>
              <a:rPr lang="en-US" dirty="0" err="1"/>
              <a:t>Informaation</a:t>
            </a:r>
            <a:r>
              <a:rPr lang="en-US" dirty="0"/>
              <a:t> </a:t>
            </a:r>
            <a:r>
              <a:rPr lang="en-US" dirty="0" err="1"/>
              <a:t>asymmetria</a:t>
            </a:r>
            <a:endParaRPr lang="en-US" dirty="0"/>
          </a:p>
          <a:p>
            <a:pPr marL="84138" indent="-84138">
              <a:buFont typeface="Arial"/>
              <a:buChar char="•"/>
            </a:pPr>
            <a:r>
              <a:rPr lang="en-US" dirty="0"/>
              <a:t> </a:t>
            </a:r>
            <a:r>
              <a:rPr lang="en-US" dirty="0" err="1"/>
              <a:t>Kysyntä-tarjonta</a:t>
            </a:r>
            <a:endParaRPr lang="en-US" dirty="0"/>
          </a:p>
          <a:p>
            <a:pPr marL="84138" indent="-84138">
              <a:buFont typeface="Arial"/>
              <a:buChar char="•"/>
            </a:pPr>
            <a:r>
              <a:rPr lang="en-US" dirty="0"/>
              <a:t> </a:t>
            </a:r>
            <a:r>
              <a:rPr lang="en-US" dirty="0" err="1"/>
              <a:t>Vakuutusrahoitus</a:t>
            </a:r>
            <a:endParaRPr lang="en-US" dirty="0"/>
          </a:p>
          <a:p>
            <a:r>
              <a:rPr lang="en-US" i="1" dirty="0"/>
              <a:t>Health Systems Science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851059" y="3525258"/>
            <a:ext cx="0" cy="512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1276124" y="1718205"/>
            <a:ext cx="751853" cy="2614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1276124" y="2789731"/>
            <a:ext cx="751853" cy="2614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TERVEYDENHUOLLON LOGIIKKA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3034075" y="1682121"/>
            <a:ext cx="1718380" cy="1084905"/>
          </a:xfrm>
          <a:prstGeom prst="wedgeRoundRectCallout">
            <a:avLst>
              <a:gd name="adj1" fmla="val -63568"/>
              <a:gd name="adj2" fmla="val 14975"/>
              <a:gd name="adj3" fmla="val 16667"/>
            </a:avLst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5344" y="1677505"/>
            <a:ext cx="1634431" cy="106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err="1"/>
              <a:t>Kaikkien</a:t>
            </a:r>
            <a:r>
              <a:rPr lang="en-US" sz="1400" b="0" dirty="0"/>
              <a:t> </a:t>
            </a:r>
            <a:r>
              <a:rPr lang="en-US" sz="1400" b="0" dirty="0" err="1"/>
              <a:t>tuotanto-järjestelmien</a:t>
            </a:r>
            <a:r>
              <a:rPr lang="en-US" sz="1400" b="0" dirty="0"/>
              <a:t> </a:t>
            </a:r>
            <a:r>
              <a:rPr lang="en-US" sz="1400" b="0" dirty="0" err="1"/>
              <a:t>peruspiirteet</a:t>
            </a:r>
            <a:endParaRPr lang="en-US" sz="1400" b="0" dirty="0"/>
          </a:p>
          <a:p>
            <a:r>
              <a:rPr lang="en-US" sz="1400" b="0" i="1" dirty="0"/>
              <a:t>Operations Management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58014" y="4087877"/>
            <a:ext cx="1808749" cy="874932"/>
          </a:xfrm>
          <a:prstGeom prst="wedgeRoundRectCallout">
            <a:avLst>
              <a:gd name="adj1" fmla="val -20090"/>
              <a:gd name="adj2" fmla="val -83938"/>
              <a:gd name="adj3" fmla="val 16667"/>
            </a:avLst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9284" y="4172380"/>
            <a:ext cx="1927215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err="1"/>
              <a:t>Palvelutuotannon</a:t>
            </a:r>
            <a:r>
              <a:rPr lang="en-US" sz="1400" b="0" dirty="0"/>
              <a:t> </a:t>
            </a:r>
            <a:r>
              <a:rPr lang="en-US" sz="1400" b="0" dirty="0" err="1"/>
              <a:t>erityispiirteet</a:t>
            </a:r>
            <a:endParaRPr lang="en-US" sz="1400" b="0" dirty="0"/>
          </a:p>
          <a:p>
            <a:r>
              <a:rPr lang="en-US" sz="1400" b="0" i="1" dirty="0"/>
              <a:t>Service Science</a:t>
            </a:r>
          </a:p>
        </p:txBody>
      </p:sp>
      <p:sp>
        <p:nvSpPr>
          <p:cNvPr id="23" name="Down Arrow 22"/>
          <p:cNvSpPr/>
          <p:nvPr/>
        </p:nvSpPr>
        <p:spPr>
          <a:xfrm flipV="1">
            <a:off x="7523888" y="2757585"/>
            <a:ext cx="751853" cy="2614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93018" y="2044877"/>
            <a:ext cx="2247770" cy="6001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rgbClr val="DD08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096688" y="2125465"/>
            <a:ext cx="204152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Terveydenhuollon</a:t>
            </a:r>
            <a:r>
              <a:rPr lang="en-US" sz="1400" dirty="0"/>
              <a:t> </a:t>
            </a:r>
            <a:r>
              <a:rPr lang="en-US" sz="1400" dirty="0" err="1"/>
              <a:t>sisäiset</a:t>
            </a:r>
            <a:r>
              <a:rPr lang="en-US" sz="1400" dirty="0"/>
              <a:t> </a:t>
            </a:r>
            <a:r>
              <a:rPr lang="en-US" sz="1400" dirty="0" err="1"/>
              <a:t>logiikat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6813707" y="998715"/>
            <a:ext cx="2247770" cy="6530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rgbClr val="DD08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flipV="1">
            <a:off x="7523888" y="1737580"/>
            <a:ext cx="751853" cy="2614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894805" y="996272"/>
            <a:ext cx="2145983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The Demand-Supply –based Operating (DSO) logic: </a:t>
            </a:r>
            <a:r>
              <a:rPr lang="en-US" sz="1400" b="0" dirty="0" err="1"/>
              <a:t>segmentointi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4315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6C27E07-3906-4CD1-8930-61FE6CA4B14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86370" y="1515"/>
          <a:ext cx="1514" cy="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6C27E07-3906-4CD1-8930-61FE6CA4B1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370" y="1515"/>
                        <a:ext cx="1514" cy="1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A7C22B19-3819-4612-9FE0-A1225745791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4856" y="0"/>
            <a:ext cx="151400" cy="1514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2003"/>
              </a:lnSpc>
            </a:pPr>
            <a:endParaRPr lang="fi-FI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71A15-8753-43C9-B2C0-0A7F8F03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62" y="305339"/>
            <a:ext cx="7389931" cy="539688"/>
          </a:xfrm>
        </p:spPr>
        <p:txBody>
          <a:bodyPr/>
          <a:lstStyle/>
          <a:p>
            <a:r>
              <a:rPr lang="fi-FI" sz="2000" dirty="0"/>
              <a:t>Sote-markkinat ovat kaukana kilpailullisista markkinoista, joten palveluiden tarjonta ja kysyntä ovat kaukana optimista</a:t>
            </a:r>
            <a:endParaRPr lang="en-FI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24B0F-917B-408D-A50C-47C4D763DE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EEF2E7C-80E2-4C11-AB11-91C5AAE21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I" dirty="0"/>
          </a:p>
        </p:txBody>
      </p:sp>
      <p:graphicFrame>
        <p:nvGraphicFramePr>
          <p:cNvPr id="12" name="Content Placeholder 29">
            <a:extLst>
              <a:ext uri="{FF2B5EF4-FFF2-40B4-BE49-F238E27FC236}">
                <a16:creationId xmlns:a16="http://schemas.microsoft.com/office/drawing/2014/main" id="{1691A2A9-7FC4-4475-AFE9-6D1427C1A95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6403" y="1415992"/>
          <a:ext cx="6120920" cy="455124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39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033"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Argumentit markkinan puolesta</a:t>
                      </a:r>
                    </a:p>
                  </a:txBody>
                  <a:tcPr marL="87207" marR="87207" marT="43603" marB="43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Täydellisen kilpailun markkina</a:t>
                      </a:r>
                    </a:p>
                  </a:txBody>
                  <a:tcPr marL="87207" marR="87207" marT="43603" marB="43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Sote-markkina</a:t>
                      </a:r>
                    </a:p>
                  </a:txBody>
                  <a:tcPr marL="87207" marR="87207" marT="43603" marB="4360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447">
                <a:tc>
                  <a:txBody>
                    <a:bodyPr/>
                    <a:lstStyle/>
                    <a:p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Täydellinen informaatio</a:t>
                      </a:r>
                    </a:p>
                  </a:txBody>
                  <a:tcPr marL="87207" marR="87207" marT="43603" marB="43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Asiakas tietää kulutuksensa ja tuotteiden laadun</a:t>
                      </a:r>
                    </a:p>
                  </a:txBody>
                  <a:tcPr marL="87207" marR="87207" marT="43603" marB="43603" anchor="ctr">
                    <a:lnR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Asymmetrinen informaatio</a:t>
                      </a:r>
                    </a:p>
                  </a:txBody>
                  <a:tcPr marL="87207" marR="87207" marT="43603" marB="43603" anchor="ctr">
                    <a:lnL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033">
                <a:tc>
                  <a:txBody>
                    <a:bodyPr/>
                    <a:lstStyle/>
                    <a:p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Persoonattomat transaktiot</a:t>
                      </a:r>
                    </a:p>
                  </a:txBody>
                  <a:tcPr marL="87207" marR="87207" marT="43603" marB="43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Ostajat ja myyjät toimivat itsenäisesti</a:t>
                      </a:r>
                    </a:p>
                  </a:txBody>
                  <a:tcPr marL="87207" marR="87207" marT="43603" marB="43603" anchor="ctr">
                    <a:lnR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Luottamukseen perustuvat suhteet</a:t>
                      </a:r>
                    </a:p>
                  </a:txBody>
                  <a:tcPr marL="87207" marR="87207" marT="43603" marB="43603" anchor="ctr">
                    <a:lnL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694">
                <a:tc>
                  <a:txBody>
                    <a:bodyPr/>
                    <a:lstStyle/>
                    <a:p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Yksityiset tuotteet/palvelut</a:t>
                      </a:r>
                    </a:p>
                  </a:txBody>
                  <a:tcPr marL="87207" marR="87207" marT="43603" marB="43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Vain asiakas hyötyy tai maksaa kaikki kustannukset</a:t>
                      </a:r>
                    </a:p>
                  </a:txBody>
                  <a:tcPr marL="87207" marR="87207" marT="43603" marB="43603" anchor="ctr">
                    <a:lnR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Julkisia tuotteita/palveluita ja ulkoisvaikutuksia</a:t>
                      </a:r>
                    </a:p>
                  </a:txBody>
                  <a:tcPr marL="87207" marR="87207" marT="43603" marB="43603" anchor="ctr">
                    <a:lnL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447">
                <a:tc>
                  <a:txBody>
                    <a:bodyPr/>
                    <a:lstStyle/>
                    <a:p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Itsekäs motivaatio</a:t>
                      </a:r>
                    </a:p>
                  </a:txBody>
                  <a:tcPr marL="87207" marR="87207" marT="43603" marB="43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Ostajat hakevat vain tyydytystä ja myyjät vain tuottoa</a:t>
                      </a:r>
                    </a:p>
                  </a:txBody>
                  <a:tcPr marL="87207" marR="87207" marT="43603" marB="43603" anchor="ctr">
                    <a:lnR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Huolenaiheet yli oman edun </a:t>
                      </a:r>
                    </a:p>
                  </a:txBody>
                  <a:tcPr marL="87207" marR="87207" marT="43603" marB="43603" anchor="ctr">
                    <a:lnL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694">
                <a:tc>
                  <a:txBody>
                    <a:bodyPr/>
                    <a:lstStyle/>
                    <a:p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Paljon ostajia ja myyjiä</a:t>
                      </a:r>
                    </a:p>
                  </a:txBody>
                  <a:tcPr marL="87207" marR="87207" marT="43603" marB="43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Yksittäinen myyjä ei voi vaikuttaa markkinahintaan</a:t>
                      </a:r>
                    </a:p>
                  </a:txBody>
                  <a:tcPr marL="87207" marR="87207" marT="43603" marB="43603" anchor="ctr">
                    <a:lnR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Monopoleja, oligopoleja yms.</a:t>
                      </a:r>
                    </a:p>
                  </a:txBody>
                  <a:tcPr marL="87207" marR="87207" marT="43603" marB="43603" anchor="ctr">
                    <a:lnL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447">
                <a:tc>
                  <a:txBody>
                    <a:bodyPr/>
                    <a:lstStyle/>
                    <a:p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Vapaa pääsy ja exit markkinoille</a:t>
                      </a:r>
                    </a:p>
                  </a:txBody>
                  <a:tcPr marL="87207" marR="87207" marT="43603" marB="43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Myyjät pääsevät vapaasti markkinoille ja voivat poistua vapaasti</a:t>
                      </a:r>
                    </a:p>
                  </a:txBody>
                  <a:tcPr marL="87207" marR="87207" marT="43603" marB="43603" anchor="ctr">
                    <a:lnR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Viralliset (regulaation rajoittamat) pääsyvaatimukset</a:t>
                      </a:r>
                    </a:p>
                  </a:txBody>
                  <a:tcPr marL="87207" marR="87207" marT="43603" marB="43603" anchor="ctr">
                    <a:lnL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447">
                <a:tc>
                  <a:txBody>
                    <a:bodyPr/>
                    <a:lstStyle/>
                    <a:p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Homogeeniset tuotteet</a:t>
                      </a:r>
                    </a:p>
                  </a:txBody>
                  <a:tcPr marL="87207" marR="87207" marT="43603" marB="43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Myyjät eivät voi erottaa eri tuottajien tuotteita toisistaan </a:t>
                      </a:r>
                    </a:p>
                  </a:txBody>
                  <a:tcPr marL="87207" marR="87207" marT="43603" marB="43603" anchor="ctr">
                    <a:lnR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0" dirty="0">
                          <a:solidFill>
                            <a:srgbClr val="505050"/>
                          </a:solidFill>
                        </a:rPr>
                        <a:t>Tuotedifferentaatio</a:t>
                      </a:r>
                    </a:p>
                  </a:txBody>
                  <a:tcPr marL="87207" marR="87207" marT="43603" marB="43603" anchor="ctr">
                    <a:lnL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18808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00CDCCC-3524-4C98-A9A0-16AE06F8838E}"/>
              </a:ext>
            </a:extLst>
          </p:cNvPr>
          <p:cNvSpPr txBox="1"/>
          <p:nvPr/>
        </p:nvSpPr>
        <p:spPr>
          <a:xfrm>
            <a:off x="7449570" y="2308783"/>
            <a:ext cx="1498610" cy="2762831"/>
          </a:xfrm>
          <a:prstGeom prst="rect">
            <a:avLst/>
          </a:prstGeom>
          <a:noFill/>
        </p:spPr>
        <p:txBody>
          <a:bodyPr wrap="square" lIns="34333" tIns="34333" rIns="34333" bIns="34333" rtlCol="0">
            <a:spAutoFit/>
          </a:bodyPr>
          <a:lstStyle/>
          <a:p>
            <a:pPr algn="ctr"/>
            <a:r>
              <a:rPr lang="fi-FI" sz="1144" dirty="0">
                <a:solidFill>
                  <a:schemeClr val="accent2"/>
                </a:solidFill>
              </a:rPr>
              <a:t>Markkinaa tulee korjata mittaamalla sellaisia asioita, joita on vaikeaa manipuloida ja jotka mittaavat markkinoilla tuotettua arvoa = </a:t>
            </a:r>
            <a:r>
              <a:rPr lang="fi-FI" sz="1144" dirty="0">
                <a:solidFill>
                  <a:schemeClr val="accent4"/>
                </a:solidFill>
              </a:rPr>
              <a:t>vaikuttavuus-perusteinen sote, jossa keskeistä on asiakkaan kokema (hänelle relevantti) hyöty eikä ainoastaan suoritteet ja kustannukset</a:t>
            </a:r>
            <a:endParaRPr lang="en-FI" sz="1144" dirty="0">
              <a:solidFill>
                <a:schemeClr val="accent4"/>
              </a:solidFill>
            </a:endParaRPr>
          </a:p>
        </p:txBody>
      </p:sp>
      <p:sp>
        <p:nvSpPr>
          <p:cNvPr id="15" name="Right Arrow 28">
            <a:extLst>
              <a:ext uri="{FF2B5EF4-FFF2-40B4-BE49-F238E27FC236}">
                <a16:creationId xmlns:a16="http://schemas.microsoft.com/office/drawing/2014/main" id="{92809DFB-BC95-4A19-908F-FE1D8920F475}"/>
              </a:ext>
            </a:extLst>
          </p:cNvPr>
          <p:cNvSpPr/>
          <p:nvPr/>
        </p:nvSpPr>
        <p:spPr>
          <a:xfrm>
            <a:off x="6954922" y="1415404"/>
            <a:ext cx="219942" cy="4498095"/>
          </a:xfrm>
          <a:prstGeom prst="rightArrow">
            <a:avLst>
              <a:gd name="adj1" fmla="val 50000"/>
              <a:gd name="adj2" fmla="val 135188"/>
            </a:avLst>
          </a:prstGeom>
          <a:solidFill>
            <a:srgbClr val="505050"/>
          </a:solidFill>
        </p:spPr>
        <p:txBody>
          <a:bodyPr wrap="square" lIns="103000" tIns="68667" rIns="103000" bIns="68667" rtlCol="0" anchor="ctr">
            <a:noAutofit/>
          </a:bodyPr>
          <a:lstStyle/>
          <a:p>
            <a:pPr algn="ctr">
              <a:lnSpc>
                <a:spcPts val="1526"/>
              </a:lnSpc>
            </a:pPr>
            <a:endParaRPr lang="fi-FI" sz="1144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2ED986-8879-4FC6-BB3B-30199FB63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0060" y="111145"/>
            <a:ext cx="1579348" cy="1030143"/>
          </a:xfrm>
          <a:prstGeom prst="rect">
            <a:avLst/>
          </a:prstGeom>
        </p:spPr>
      </p:pic>
      <p:pic>
        <p:nvPicPr>
          <p:cNvPr id="16" name="Picture 2" descr="Kuvahaun tulos haulle helsingin yliopisto logo">
            <a:extLst>
              <a:ext uri="{FF2B5EF4-FFF2-40B4-BE49-F238E27FC236}">
                <a16:creationId xmlns:a16="http://schemas.microsoft.com/office/drawing/2014/main" id="{75705890-B21E-4D21-89D2-DF57FAA4B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56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Oval 2"/>
          <p:cNvSpPr>
            <a:spLocks noChangeArrowheads="1"/>
          </p:cNvSpPr>
          <p:nvPr/>
        </p:nvSpPr>
        <p:spPr bwMode="auto">
          <a:xfrm>
            <a:off x="162046" y="2779712"/>
            <a:ext cx="2101866" cy="2000001"/>
          </a:xfrm>
          <a:prstGeom prst="ellipse">
            <a:avLst/>
          </a:prstGeom>
          <a:solidFill>
            <a:srgbClr val="99FF33">
              <a:alpha val="42000"/>
            </a:srgbClr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lIns="89218" tIns="44609" rIns="89218" bIns="44609" anchor="ctr"/>
          <a:lstStyle/>
          <a:p>
            <a:endParaRPr lang="en-US"/>
          </a:p>
        </p:txBody>
      </p:sp>
      <p:sp>
        <p:nvSpPr>
          <p:cNvPr id="736259" name="Oval 3"/>
          <p:cNvSpPr>
            <a:spLocks noChangeArrowheads="1"/>
          </p:cNvSpPr>
          <p:nvPr/>
        </p:nvSpPr>
        <p:spPr bwMode="auto">
          <a:xfrm>
            <a:off x="2547097" y="2779712"/>
            <a:ext cx="2100293" cy="2000001"/>
          </a:xfrm>
          <a:prstGeom prst="ellipse">
            <a:avLst/>
          </a:prstGeom>
          <a:solidFill>
            <a:srgbClr val="FFFF00">
              <a:alpha val="57001"/>
            </a:srgbClr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lIns="89218" tIns="44609" rIns="89218" bIns="44609" anchor="ctr"/>
          <a:lstStyle/>
          <a:p>
            <a:endParaRPr lang="en-US"/>
          </a:p>
        </p:txBody>
      </p:sp>
      <p:sp>
        <p:nvSpPr>
          <p:cNvPr id="73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7680" y="320969"/>
            <a:ext cx="7724673" cy="389844"/>
          </a:xfrm>
        </p:spPr>
        <p:txBody>
          <a:bodyPr/>
          <a:lstStyle/>
          <a:p>
            <a:r>
              <a:rPr lang="fi-FI" dirty="0"/>
              <a:t>GOODS AND SERVICE -DOMINANT LOGICS</a:t>
            </a:r>
            <a:endParaRPr lang="en-US" dirty="0"/>
          </a:p>
        </p:txBody>
      </p:sp>
      <p:grpSp>
        <p:nvGrpSpPr>
          <p:cNvPr id="736261" name="Group 5"/>
          <p:cNvGrpSpPr>
            <a:grpSpLocks/>
          </p:cNvGrpSpPr>
          <p:nvPr/>
        </p:nvGrpSpPr>
        <p:grpSpPr bwMode="auto">
          <a:xfrm>
            <a:off x="791347" y="3645723"/>
            <a:ext cx="1524482" cy="373960"/>
            <a:chOff x="498" y="2268"/>
            <a:chExt cx="961" cy="236"/>
          </a:xfrm>
        </p:grpSpPr>
        <p:sp>
          <p:nvSpPr>
            <p:cNvPr id="736262" name="AutoShape 6"/>
            <p:cNvSpPr>
              <a:spLocks noChangeArrowheads="1"/>
            </p:cNvSpPr>
            <p:nvPr/>
          </p:nvSpPr>
          <p:spPr bwMode="auto">
            <a:xfrm>
              <a:off x="498" y="2268"/>
              <a:ext cx="961" cy="236"/>
            </a:xfrm>
            <a:prstGeom prst="rightArrow">
              <a:avLst>
                <a:gd name="adj1" fmla="val 49833"/>
                <a:gd name="adj2" fmla="val 50090"/>
              </a:avLst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99FF66"/>
                </a:solidFill>
              </a:endParaRPr>
            </a:p>
          </p:txBody>
        </p:sp>
        <p:sp>
          <p:nvSpPr>
            <p:cNvPr id="736263" name="Line 7"/>
            <p:cNvSpPr>
              <a:spLocks noChangeShapeType="1"/>
            </p:cNvSpPr>
            <p:nvPr/>
          </p:nvSpPr>
          <p:spPr bwMode="auto">
            <a:xfrm>
              <a:off x="775" y="2384"/>
              <a:ext cx="6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6264" name="AutoShape 8"/>
            <p:cNvSpPr>
              <a:spLocks noChangeArrowheads="1"/>
            </p:cNvSpPr>
            <p:nvPr/>
          </p:nvSpPr>
          <p:spPr bwMode="auto">
            <a:xfrm>
              <a:off x="657" y="2335"/>
              <a:ext cx="114" cy="92"/>
            </a:xfrm>
            <a:prstGeom prst="flowChartPredefinedProcess">
              <a:avLst/>
            </a:pr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938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6265" name="AutoShape 9"/>
            <p:cNvSpPr>
              <a:spLocks noChangeArrowheads="1"/>
            </p:cNvSpPr>
            <p:nvPr/>
          </p:nvSpPr>
          <p:spPr bwMode="auto">
            <a:xfrm>
              <a:off x="846" y="2335"/>
              <a:ext cx="112" cy="92"/>
            </a:xfrm>
            <a:prstGeom prst="flowChartPredefinedProcess">
              <a:avLst/>
            </a:pr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938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6266" name="AutoShape 10"/>
            <p:cNvSpPr>
              <a:spLocks noChangeArrowheads="1"/>
            </p:cNvSpPr>
            <p:nvPr/>
          </p:nvSpPr>
          <p:spPr bwMode="auto">
            <a:xfrm>
              <a:off x="1032" y="2335"/>
              <a:ext cx="113" cy="92"/>
            </a:xfrm>
            <a:prstGeom prst="flowChartPredefinedProcess">
              <a:avLst/>
            </a:pr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938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6267" name="AutoShape 11"/>
            <p:cNvSpPr>
              <a:spLocks noChangeArrowheads="1"/>
            </p:cNvSpPr>
            <p:nvPr/>
          </p:nvSpPr>
          <p:spPr bwMode="auto">
            <a:xfrm>
              <a:off x="1289" y="2335"/>
              <a:ext cx="113" cy="92"/>
            </a:xfrm>
            <a:prstGeom prst="flowChartPredefinedProcess">
              <a:avLst/>
            </a:prstGeom>
            <a:solidFill>
              <a:srgbClr val="CC3300"/>
            </a:solidFill>
            <a:ln w="7938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6268" name="Line 12"/>
            <p:cNvSpPr>
              <a:spLocks noChangeShapeType="1"/>
            </p:cNvSpPr>
            <p:nvPr/>
          </p:nvSpPr>
          <p:spPr bwMode="auto">
            <a:xfrm>
              <a:off x="596" y="2384"/>
              <a:ext cx="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6269" name="Text Box 13"/>
          <p:cNvSpPr txBox="1">
            <a:spLocks noChangeArrowheads="1"/>
          </p:cNvSpPr>
          <p:nvPr/>
        </p:nvSpPr>
        <p:spPr bwMode="auto">
          <a:xfrm>
            <a:off x="527041" y="2175625"/>
            <a:ext cx="1559462" cy="5373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9218" tIns="44609" rIns="89218" bIns="44609">
            <a:spAutoFit/>
          </a:bodyPr>
          <a:lstStyle/>
          <a:p>
            <a:r>
              <a:rPr lang="fi-FI" sz="1600">
                <a:solidFill>
                  <a:srgbClr val="008000"/>
                </a:solidFill>
              </a:rPr>
              <a:t>PRODUCTION</a:t>
            </a:r>
          </a:p>
          <a:p>
            <a:r>
              <a:rPr lang="fi-FI" sz="1600">
                <a:solidFill>
                  <a:srgbClr val="008000"/>
                </a:solidFill>
              </a:rPr>
              <a:t>SYSTEM</a:t>
            </a:r>
            <a:endParaRPr lang="en-US" sz="1600">
              <a:solidFill>
                <a:srgbClr val="008000"/>
              </a:solidFill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2632558" y="2175625"/>
            <a:ext cx="1719061" cy="5373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9218" tIns="44609" rIns="89218" bIns="44609">
            <a:spAutoFit/>
          </a:bodyPr>
          <a:lstStyle/>
          <a:p>
            <a:pPr algn="r"/>
            <a:r>
              <a:rPr lang="fi-FI" sz="1600">
                <a:solidFill>
                  <a:srgbClr val="FF6600"/>
                </a:solidFill>
              </a:rPr>
              <a:t>CONSUMPTION</a:t>
            </a:r>
          </a:p>
          <a:p>
            <a:pPr algn="r"/>
            <a:r>
              <a:rPr lang="fi-FI" sz="1600">
                <a:solidFill>
                  <a:srgbClr val="FF6600"/>
                </a:solidFill>
              </a:rPr>
              <a:t>SYSTEM</a:t>
            </a:r>
            <a:endParaRPr lang="en-US" sz="1600">
              <a:solidFill>
                <a:srgbClr val="FF6600"/>
              </a:solidFill>
            </a:endParaRPr>
          </a:p>
        </p:txBody>
      </p:sp>
      <p:sp>
        <p:nvSpPr>
          <p:cNvPr id="736271" name="Text Box 15"/>
          <p:cNvSpPr txBox="1">
            <a:spLocks noChangeArrowheads="1"/>
          </p:cNvSpPr>
          <p:nvPr/>
        </p:nvSpPr>
        <p:spPr bwMode="auto">
          <a:xfrm>
            <a:off x="3143360" y="3471613"/>
            <a:ext cx="1594669" cy="5933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9218" tIns="44609" rIns="89218" bIns="44609">
            <a:spAutoFit/>
          </a:bodyPr>
          <a:lstStyle/>
          <a:p>
            <a:r>
              <a:rPr lang="fi-FI" b="0" i="1"/>
              <a:t>Consumption</a:t>
            </a:r>
          </a:p>
          <a:p>
            <a:endParaRPr lang="en-US" b="0" i="1"/>
          </a:p>
        </p:txBody>
      </p:sp>
      <p:sp>
        <p:nvSpPr>
          <p:cNvPr id="736274" name="Oval 18"/>
          <p:cNvSpPr>
            <a:spLocks noChangeArrowheads="1"/>
          </p:cNvSpPr>
          <p:nvPr/>
        </p:nvSpPr>
        <p:spPr bwMode="auto">
          <a:xfrm>
            <a:off x="5493801" y="2796367"/>
            <a:ext cx="2300096" cy="2000000"/>
          </a:xfrm>
          <a:prstGeom prst="ellipse">
            <a:avLst/>
          </a:prstGeom>
          <a:solidFill>
            <a:srgbClr val="99FF33">
              <a:alpha val="42000"/>
            </a:srgbClr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lIns="89218" tIns="44609" rIns="89218" bIns="44609" anchor="ctr"/>
          <a:lstStyle/>
          <a:p>
            <a:endParaRPr lang="en-US"/>
          </a:p>
        </p:txBody>
      </p:sp>
      <p:sp>
        <p:nvSpPr>
          <p:cNvPr id="736275" name="Oval 19"/>
          <p:cNvSpPr>
            <a:spLocks noChangeArrowheads="1"/>
          </p:cNvSpPr>
          <p:nvPr/>
        </p:nvSpPr>
        <p:spPr bwMode="auto">
          <a:xfrm>
            <a:off x="7021430" y="2779712"/>
            <a:ext cx="2301669" cy="2000001"/>
          </a:xfrm>
          <a:prstGeom prst="ellipse">
            <a:avLst/>
          </a:prstGeom>
          <a:solidFill>
            <a:srgbClr val="FFFF00">
              <a:alpha val="57001"/>
            </a:srgbClr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lIns="89218" tIns="44609" rIns="89218" bIns="44609" anchor="ctr"/>
          <a:lstStyle/>
          <a:p>
            <a:endParaRPr lang="en-US"/>
          </a:p>
        </p:txBody>
      </p:sp>
      <p:grpSp>
        <p:nvGrpSpPr>
          <p:cNvPr id="736276" name="Group 20"/>
          <p:cNvGrpSpPr>
            <a:grpSpLocks/>
          </p:cNvGrpSpPr>
          <p:nvPr/>
        </p:nvGrpSpPr>
        <p:grpSpPr bwMode="auto">
          <a:xfrm>
            <a:off x="6354371" y="3514006"/>
            <a:ext cx="1751030" cy="383043"/>
            <a:chOff x="1959" y="2181"/>
            <a:chExt cx="702" cy="317"/>
          </a:xfrm>
        </p:grpSpPr>
        <p:sp>
          <p:nvSpPr>
            <p:cNvPr id="736277" name="AutoShape 21"/>
            <p:cNvSpPr>
              <a:spLocks noChangeArrowheads="1"/>
            </p:cNvSpPr>
            <p:nvPr/>
          </p:nvSpPr>
          <p:spPr bwMode="auto">
            <a:xfrm>
              <a:off x="1959" y="2181"/>
              <a:ext cx="702" cy="317"/>
            </a:xfrm>
            <a:prstGeom prst="rightArrow">
              <a:avLst>
                <a:gd name="adj1" fmla="val 49620"/>
                <a:gd name="adj2" fmla="val 41204"/>
              </a:avLst>
            </a:prstGeom>
            <a:solidFill>
              <a:srgbClr val="CCFF99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99FF66"/>
                </a:solidFill>
              </a:endParaRPr>
            </a:p>
          </p:txBody>
        </p:sp>
        <p:grpSp>
          <p:nvGrpSpPr>
            <p:cNvPr id="736278" name="Group 22"/>
            <p:cNvGrpSpPr>
              <a:grpSpLocks/>
            </p:cNvGrpSpPr>
            <p:nvPr/>
          </p:nvGrpSpPr>
          <p:grpSpPr bwMode="auto">
            <a:xfrm>
              <a:off x="1989" y="2277"/>
              <a:ext cx="665" cy="124"/>
              <a:chOff x="1989" y="2277"/>
              <a:chExt cx="665" cy="124"/>
            </a:xfrm>
          </p:grpSpPr>
          <p:sp>
            <p:nvSpPr>
              <p:cNvPr id="736279" name="Line 23"/>
              <p:cNvSpPr>
                <a:spLocks noChangeShapeType="1"/>
              </p:cNvSpPr>
              <p:nvPr/>
            </p:nvSpPr>
            <p:spPr bwMode="auto">
              <a:xfrm>
                <a:off x="2129" y="2343"/>
                <a:ext cx="525" cy="0"/>
              </a:xfrm>
              <a:prstGeom prst="line">
                <a:avLst/>
              </a:prstGeom>
              <a:noFill/>
              <a:ln w="12700">
                <a:noFill/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280" name="AutoShape 24"/>
              <p:cNvSpPr>
                <a:spLocks noChangeArrowheads="1"/>
              </p:cNvSpPr>
              <p:nvPr/>
            </p:nvSpPr>
            <p:spPr bwMode="auto">
              <a:xfrm>
                <a:off x="2037" y="2277"/>
                <a:ext cx="89" cy="124"/>
              </a:xfrm>
              <a:prstGeom prst="flowChartPredefinedProcess">
                <a:avLst/>
              </a:prstGeom>
              <a:gradFill rotWithShape="1">
                <a:gsLst>
                  <a:gs pos="0">
                    <a:srgbClr val="CCCCFF">
                      <a:gamma/>
                      <a:shade val="46275"/>
                      <a:invGamma/>
                    </a:srgbClr>
                  </a:gs>
                  <a:gs pos="5000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7938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281" name="AutoShape 25"/>
              <p:cNvSpPr>
                <a:spLocks noChangeArrowheads="1"/>
              </p:cNvSpPr>
              <p:nvPr/>
            </p:nvSpPr>
            <p:spPr bwMode="auto">
              <a:xfrm>
                <a:off x="2185" y="2277"/>
                <a:ext cx="87" cy="124"/>
              </a:xfrm>
              <a:prstGeom prst="flowChartPredefinedProcess">
                <a:avLst/>
              </a:prstGeom>
              <a:gradFill rotWithShape="1">
                <a:gsLst>
                  <a:gs pos="0">
                    <a:srgbClr val="CCCCFF">
                      <a:gamma/>
                      <a:shade val="46275"/>
                      <a:invGamma/>
                    </a:srgbClr>
                  </a:gs>
                  <a:gs pos="5000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7938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282" name="AutoShape 26"/>
              <p:cNvSpPr>
                <a:spLocks noChangeArrowheads="1"/>
              </p:cNvSpPr>
              <p:nvPr/>
            </p:nvSpPr>
            <p:spPr bwMode="auto">
              <a:xfrm>
                <a:off x="2331" y="2277"/>
                <a:ext cx="88" cy="124"/>
              </a:xfrm>
              <a:prstGeom prst="flowChartPredefinedProcess">
                <a:avLst/>
              </a:prstGeom>
              <a:gradFill rotWithShape="1">
                <a:gsLst>
                  <a:gs pos="0">
                    <a:srgbClr val="CCCCFF">
                      <a:gamma/>
                      <a:shade val="46275"/>
                      <a:invGamma/>
                    </a:srgbClr>
                  </a:gs>
                  <a:gs pos="5000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7938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283" name="AutoShape 27"/>
              <p:cNvSpPr>
                <a:spLocks noChangeArrowheads="1"/>
              </p:cNvSpPr>
              <p:nvPr/>
            </p:nvSpPr>
            <p:spPr bwMode="auto">
              <a:xfrm>
                <a:off x="2478" y="2277"/>
                <a:ext cx="88" cy="124"/>
              </a:xfrm>
              <a:prstGeom prst="flowChartPredefinedProcess">
                <a:avLst/>
              </a:prstGeom>
              <a:solidFill>
                <a:srgbClr val="CC3300"/>
              </a:solidFill>
              <a:ln w="7938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284" name="Line 28"/>
              <p:cNvSpPr>
                <a:spLocks noChangeShapeType="1"/>
              </p:cNvSpPr>
              <p:nvPr/>
            </p:nvSpPr>
            <p:spPr bwMode="auto">
              <a:xfrm>
                <a:off x="1989" y="2343"/>
                <a:ext cx="48" cy="0"/>
              </a:xfrm>
              <a:prstGeom prst="line">
                <a:avLst/>
              </a:prstGeom>
              <a:noFill/>
              <a:ln w="12700">
                <a:noFill/>
                <a:round/>
                <a:headEnd type="non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6285" name="Text Box 29"/>
          <p:cNvSpPr txBox="1">
            <a:spLocks noChangeArrowheads="1"/>
          </p:cNvSpPr>
          <p:nvPr/>
        </p:nvSpPr>
        <p:spPr bwMode="auto">
          <a:xfrm>
            <a:off x="6673740" y="3901591"/>
            <a:ext cx="1517123" cy="3440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9218" tIns="44609" rIns="89218" bIns="44609">
            <a:spAutoFit/>
          </a:bodyPr>
          <a:lstStyle/>
          <a:p>
            <a:r>
              <a:rPr lang="fi-FI" i="1">
                <a:solidFill>
                  <a:srgbClr val="CC0000"/>
                </a:solidFill>
              </a:rPr>
              <a:t>Co-creation</a:t>
            </a:r>
            <a:endParaRPr lang="en-US" i="1">
              <a:solidFill>
                <a:srgbClr val="CC0000"/>
              </a:solidFill>
            </a:endParaRPr>
          </a:p>
        </p:txBody>
      </p:sp>
      <p:sp>
        <p:nvSpPr>
          <p:cNvPr id="736286" name="Text Box 30"/>
          <p:cNvSpPr txBox="1">
            <a:spLocks noChangeArrowheads="1"/>
          </p:cNvSpPr>
          <p:nvPr/>
        </p:nvSpPr>
        <p:spPr bwMode="auto">
          <a:xfrm>
            <a:off x="8162038" y="3544286"/>
            <a:ext cx="1171100" cy="5933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9218" tIns="44609" rIns="89218" bIns="44609">
            <a:spAutoFit/>
          </a:bodyPr>
          <a:lstStyle/>
          <a:p>
            <a:r>
              <a:rPr lang="fi-FI" b="0" i="1" dirty="0"/>
              <a:t>Outcome</a:t>
            </a:r>
          </a:p>
          <a:p>
            <a:r>
              <a:rPr lang="fi-FI" b="0" i="1" dirty="0" err="1"/>
              <a:t>value</a:t>
            </a:r>
            <a:endParaRPr lang="en-US" b="0" i="1" dirty="0"/>
          </a:p>
        </p:txBody>
      </p:sp>
      <p:sp>
        <p:nvSpPr>
          <p:cNvPr id="736287" name="Freeform 31"/>
          <p:cNvSpPr>
            <a:spLocks/>
          </p:cNvSpPr>
          <p:nvPr/>
        </p:nvSpPr>
        <p:spPr bwMode="auto">
          <a:xfrm>
            <a:off x="6944339" y="3529145"/>
            <a:ext cx="1448967" cy="30885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1" y="126"/>
              </a:cxn>
              <a:cxn ang="0">
                <a:pos x="356" y="89"/>
              </a:cxn>
              <a:cxn ang="0">
                <a:pos x="555" y="252"/>
              </a:cxn>
              <a:cxn ang="0">
                <a:pos x="1053" y="110"/>
              </a:cxn>
              <a:cxn ang="0">
                <a:pos x="1215" y="105"/>
              </a:cxn>
            </a:cxnLst>
            <a:rect l="0" t="0" r="r" b="b"/>
            <a:pathLst>
              <a:path w="1215" h="255">
                <a:moveTo>
                  <a:pt x="0" y="0"/>
                </a:moveTo>
                <a:cubicBezTo>
                  <a:pt x="31" y="55"/>
                  <a:pt x="62" y="111"/>
                  <a:pt x="121" y="126"/>
                </a:cubicBezTo>
                <a:cubicBezTo>
                  <a:pt x="180" y="141"/>
                  <a:pt x="284" y="68"/>
                  <a:pt x="356" y="89"/>
                </a:cubicBezTo>
                <a:cubicBezTo>
                  <a:pt x="428" y="110"/>
                  <a:pt x="439" y="249"/>
                  <a:pt x="555" y="252"/>
                </a:cubicBezTo>
                <a:cubicBezTo>
                  <a:pt x="671" y="255"/>
                  <a:pt x="943" y="135"/>
                  <a:pt x="1053" y="110"/>
                </a:cubicBezTo>
                <a:cubicBezTo>
                  <a:pt x="1163" y="85"/>
                  <a:pt x="1189" y="95"/>
                  <a:pt x="1215" y="105"/>
                </a:cubicBez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89218" tIns="44609" rIns="89218" bIns="44609"/>
          <a:lstStyle/>
          <a:p>
            <a:endParaRPr lang="en-US"/>
          </a:p>
        </p:txBody>
      </p:sp>
      <p:sp>
        <p:nvSpPr>
          <p:cNvPr id="736288" name="Oval 32"/>
          <p:cNvSpPr>
            <a:spLocks noChangeArrowheads="1"/>
          </p:cNvSpPr>
          <p:nvPr/>
        </p:nvSpPr>
        <p:spPr bwMode="auto">
          <a:xfrm>
            <a:off x="6875117" y="3464042"/>
            <a:ext cx="100688" cy="104467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89218" tIns="44609" rIns="89218" bIns="44609" anchor="ctr"/>
          <a:lstStyle/>
          <a:p>
            <a:endParaRPr lang="en-US"/>
          </a:p>
        </p:txBody>
      </p:sp>
      <p:sp>
        <p:nvSpPr>
          <p:cNvPr id="736289" name="Oval 33"/>
          <p:cNvSpPr>
            <a:spLocks noChangeArrowheads="1"/>
          </p:cNvSpPr>
          <p:nvPr/>
        </p:nvSpPr>
        <p:spPr bwMode="auto">
          <a:xfrm>
            <a:off x="7038735" y="3629070"/>
            <a:ext cx="100688" cy="104466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89218" tIns="44609" rIns="89218" bIns="44609" anchor="ctr"/>
          <a:lstStyle/>
          <a:p>
            <a:endParaRPr lang="en-US"/>
          </a:p>
        </p:txBody>
      </p:sp>
      <p:sp>
        <p:nvSpPr>
          <p:cNvPr id="736290" name="Oval 34"/>
          <p:cNvSpPr>
            <a:spLocks noChangeArrowheads="1"/>
          </p:cNvSpPr>
          <p:nvPr/>
        </p:nvSpPr>
        <p:spPr bwMode="auto">
          <a:xfrm>
            <a:off x="7557909" y="3786526"/>
            <a:ext cx="97542" cy="104466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89218" tIns="44609" rIns="89218" bIns="44609" anchor="ctr"/>
          <a:lstStyle/>
          <a:p>
            <a:endParaRPr lang="en-US"/>
          </a:p>
        </p:txBody>
      </p:sp>
      <p:sp>
        <p:nvSpPr>
          <p:cNvPr id="736291" name="Oval 35"/>
          <p:cNvSpPr>
            <a:spLocks noChangeArrowheads="1"/>
          </p:cNvSpPr>
          <p:nvPr/>
        </p:nvSpPr>
        <p:spPr bwMode="auto">
          <a:xfrm>
            <a:off x="7320348" y="3585163"/>
            <a:ext cx="100688" cy="104467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89218" tIns="44609" rIns="89218" bIns="44609" anchor="ctr"/>
          <a:lstStyle/>
          <a:p>
            <a:endParaRPr lang="en-US"/>
          </a:p>
        </p:txBody>
      </p:sp>
      <p:sp>
        <p:nvSpPr>
          <p:cNvPr id="736292" name="Oval 36"/>
          <p:cNvSpPr>
            <a:spLocks noChangeArrowheads="1"/>
          </p:cNvSpPr>
          <p:nvPr/>
        </p:nvSpPr>
        <p:spPr bwMode="auto">
          <a:xfrm>
            <a:off x="8143159" y="3610902"/>
            <a:ext cx="100688" cy="104466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89218" tIns="44609" rIns="89218" bIns="44609" anchor="ctr"/>
          <a:lstStyle/>
          <a:p>
            <a:endParaRPr lang="en-US"/>
          </a:p>
        </p:txBody>
      </p:sp>
      <p:sp>
        <p:nvSpPr>
          <p:cNvPr id="736293" name="Text Box 37"/>
          <p:cNvSpPr txBox="1">
            <a:spLocks noChangeArrowheads="1"/>
          </p:cNvSpPr>
          <p:nvPr/>
        </p:nvSpPr>
        <p:spPr bwMode="auto">
          <a:xfrm>
            <a:off x="528613" y="1312643"/>
            <a:ext cx="3325236" cy="5933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9218" tIns="44609" rIns="89218" bIns="44609">
            <a:spAutoFit/>
          </a:bodyPr>
          <a:lstStyle/>
          <a:p>
            <a:r>
              <a:rPr lang="fi-FI" i="1" dirty="0"/>
              <a:t>GOODS –DOMINANT LOGIC</a:t>
            </a:r>
          </a:p>
          <a:p>
            <a:r>
              <a:rPr lang="fi-FI" i="1" dirty="0"/>
              <a:t>GDL</a:t>
            </a:r>
            <a:endParaRPr lang="en-US" i="1" dirty="0"/>
          </a:p>
        </p:txBody>
      </p:sp>
      <p:sp>
        <p:nvSpPr>
          <p:cNvPr id="736294" name="Text Box 38"/>
          <p:cNvSpPr txBox="1">
            <a:spLocks noChangeArrowheads="1"/>
          </p:cNvSpPr>
          <p:nvPr/>
        </p:nvSpPr>
        <p:spPr bwMode="auto">
          <a:xfrm>
            <a:off x="6159287" y="1333839"/>
            <a:ext cx="3479311" cy="5933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9218" tIns="44609" rIns="89218" bIns="44609">
            <a:spAutoFit/>
          </a:bodyPr>
          <a:lstStyle/>
          <a:p>
            <a:r>
              <a:rPr lang="fi-FI" i="1"/>
              <a:t>SERVICE –DOMINANT LOGIC</a:t>
            </a:r>
          </a:p>
          <a:p>
            <a:r>
              <a:rPr lang="fi-FI" i="1"/>
              <a:t>SDL</a:t>
            </a:r>
            <a:endParaRPr lang="en-US" i="1"/>
          </a:p>
        </p:txBody>
      </p:sp>
      <p:sp>
        <p:nvSpPr>
          <p:cNvPr id="736295" name="Text Box 39"/>
          <p:cNvSpPr txBox="1">
            <a:spLocks noChangeArrowheads="1"/>
          </p:cNvSpPr>
          <p:nvPr/>
        </p:nvSpPr>
        <p:spPr bwMode="auto">
          <a:xfrm>
            <a:off x="417843" y="5535132"/>
            <a:ext cx="8908153" cy="4255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9218" tIns="44609" rIns="89218" bIns="44609">
            <a:spAutoFit/>
          </a:bodyPr>
          <a:lstStyle/>
          <a:p>
            <a:r>
              <a:rPr lang="en-US" sz="1200" b="0" i="1" dirty="0"/>
              <a:t>“With service processes, the customer provides significant inputs into the production process.”   (Sampson and </a:t>
            </a:r>
            <a:r>
              <a:rPr lang="en-US" sz="1200" b="0" i="1" dirty="0" err="1"/>
              <a:t>Froehle</a:t>
            </a:r>
            <a:r>
              <a:rPr lang="en-US" sz="1200" b="0" i="1" dirty="0"/>
              <a:t> 2006).</a:t>
            </a:r>
          </a:p>
          <a:p>
            <a:r>
              <a:rPr lang="fi-FI" sz="1200" b="0" i="1" dirty="0"/>
              <a:t>”The </a:t>
            </a:r>
            <a:r>
              <a:rPr lang="fi-FI" sz="1200" b="0" i="1" dirty="0" err="1"/>
              <a:t>customer</a:t>
            </a:r>
            <a:r>
              <a:rPr lang="fi-FI" sz="1200" b="0" i="1" dirty="0"/>
              <a:t> is </a:t>
            </a:r>
            <a:r>
              <a:rPr lang="fi-FI" sz="1200" b="0" i="1" dirty="0" err="1"/>
              <a:t>always</a:t>
            </a:r>
            <a:r>
              <a:rPr lang="fi-FI" sz="1200" b="0" i="1" dirty="0"/>
              <a:t> a </a:t>
            </a:r>
            <a:r>
              <a:rPr lang="fi-FI" sz="1200" b="0" i="1" dirty="0" err="1"/>
              <a:t>co-producer</a:t>
            </a:r>
            <a:r>
              <a:rPr lang="fi-FI" sz="1200" b="0" i="1" dirty="0"/>
              <a:t>.”  (</a:t>
            </a:r>
            <a:r>
              <a:rPr lang="fi-FI" sz="1200" b="0" i="1" dirty="0" err="1"/>
              <a:t>Vargo</a:t>
            </a:r>
            <a:r>
              <a:rPr lang="fi-FI" sz="1200" b="0" i="1" dirty="0"/>
              <a:t> and </a:t>
            </a:r>
            <a:r>
              <a:rPr lang="fi-FI" sz="1200" b="0" i="1" dirty="0" err="1"/>
              <a:t>Lush</a:t>
            </a:r>
            <a:r>
              <a:rPr lang="fi-FI" sz="1200" b="0" i="1" dirty="0"/>
              <a:t> 2004)</a:t>
            </a:r>
            <a:endParaRPr lang="en-US" sz="1200" b="0" i="1" dirty="0"/>
          </a:p>
        </p:txBody>
      </p:sp>
      <p:sp>
        <p:nvSpPr>
          <p:cNvPr id="736296" name="Text Box 40"/>
          <p:cNvSpPr txBox="1">
            <a:spLocks noChangeArrowheads="1"/>
          </p:cNvSpPr>
          <p:nvPr/>
        </p:nvSpPr>
        <p:spPr bwMode="auto">
          <a:xfrm>
            <a:off x="1735299" y="3383801"/>
            <a:ext cx="1325064" cy="34400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9218" tIns="44609" rIns="89218" bIns="44609">
            <a:spAutoFit/>
          </a:bodyPr>
          <a:lstStyle/>
          <a:p>
            <a:r>
              <a:rPr lang="fi-FI" i="1">
                <a:solidFill>
                  <a:schemeClr val="bg2"/>
                </a:solidFill>
              </a:rPr>
              <a:t>Exchange</a:t>
            </a:r>
            <a:endParaRPr lang="en-US" i="1">
              <a:solidFill>
                <a:schemeClr val="bg2"/>
              </a:solidFill>
            </a:endParaRPr>
          </a:p>
        </p:txBody>
      </p:sp>
      <p:sp>
        <p:nvSpPr>
          <p:cNvPr id="736297" name="Text Box 41"/>
          <p:cNvSpPr txBox="1">
            <a:spLocks noChangeArrowheads="1"/>
          </p:cNvSpPr>
          <p:nvPr/>
        </p:nvSpPr>
        <p:spPr bwMode="auto">
          <a:xfrm>
            <a:off x="528613" y="3150645"/>
            <a:ext cx="1338138" cy="34400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9218" tIns="44609" rIns="89218" bIns="44609">
            <a:spAutoFit/>
          </a:bodyPr>
          <a:lstStyle/>
          <a:p>
            <a:r>
              <a:rPr lang="fi-FI" b="0" i="1"/>
              <a:t>Production</a:t>
            </a:r>
            <a:endParaRPr lang="en-US" b="0" i="1"/>
          </a:p>
        </p:txBody>
      </p:sp>
      <p:sp>
        <p:nvSpPr>
          <p:cNvPr id="736298" name="Text Box 42"/>
          <p:cNvSpPr txBox="1">
            <a:spLocks noChangeArrowheads="1"/>
          </p:cNvSpPr>
          <p:nvPr/>
        </p:nvSpPr>
        <p:spPr bwMode="auto">
          <a:xfrm>
            <a:off x="578957" y="4059047"/>
            <a:ext cx="1337913" cy="34400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9218" tIns="44609" rIns="89218" bIns="44609">
            <a:spAutoFit/>
          </a:bodyPr>
          <a:lstStyle/>
          <a:p>
            <a:r>
              <a:rPr lang="fi-FI" b="0" i="1"/>
              <a:t>Resources</a:t>
            </a:r>
            <a:endParaRPr lang="en-US" b="0" i="1"/>
          </a:p>
        </p:txBody>
      </p:sp>
      <p:sp>
        <p:nvSpPr>
          <p:cNvPr id="736299" name="Text Box 43"/>
          <p:cNvSpPr txBox="1">
            <a:spLocks noChangeArrowheads="1"/>
          </p:cNvSpPr>
          <p:nvPr/>
        </p:nvSpPr>
        <p:spPr bwMode="auto">
          <a:xfrm>
            <a:off x="5583476" y="2184709"/>
            <a:ext cx="1559462" cy="5373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9218" tIns="44609" rIns="89218" bIns="44609">
            <a:spAutoFit/>
          </a:bodyPr>
          <a:lstStyle/>
          <a:p>
            <a:r>
              <a:rPr lang="fi-FI" sz="1600">
                <a:solidFill>
                  <a:srgbClr val="008000"/>
                </a:solidFill>
              </a:rPr>
              <a:t>PRODUCTION</a:t>
            </a:r>
          </a:p>
          <a:p>
            <a:r>
              <a:rPr lang="fi-FI" sz="1600">
                <a:solidFill>
                  <a:srgbClr val="008000"/>
                </a:solidFill>
              </a:rPr>
              <a:t>SYSTEM</a:t>
            </a:r>
            <a:endParaRPr lang="en-US" sz="1600">
              <a:solidFill>
                <a:srgbClr val="008000"/>
              </a:solidFill>
            </a:endParaRPr>
          </a:p>
        </p:txBody>
      </p:sp>
      <p:sp>
        <p:nvSpPr>
          <p:cNvPr id="736300" name="Text Box 44"/>
          <p:cNvSpPr txBox="1">
            <a:spLocks noChangeArrowheads="1"/>
          </p:cNvSpPr>
          <p:nvPr/>
        </p:nvSpPr>
        <p:spPr bwMode="auto">
          <a:xfrm>
            <a:off x="7688993" y="2184709"/>
            <a:ext cx="1719061" cy="5373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9218" tIns="44609" rIns="89218" bIns="44609">
            <a:spAutoFit/>
          </a:bodyPr>
          <a:lstStyle/>
          <a:p>
            <a:pPr algn="r"/>
            <a:r>
              <a:rPr lang="fi-FI" sz="1600">
                <a:solidFill>
                  <a:srgbClr val="FF6600"/>
                </a:solidFill>
              </a:rPr>
              <a:t>CONSUMPTION</a:t>
            </a:r>
          </a:p>
          <a:p>
            <a:pPr algn="r"/>
            <a:r>
              <a:rPr lang="fi-FI" sz="1600">
                <a:solidFill>
                  <a:srgbClr val="FF6600"/>
                </a:solidFill>
              </a:rPr>
              <a:t>SYSTEM</a:t>
            </a:r>
            <a:endParaRPr lang="en-US" sz="1600">
              <a:solidFill>
                <a:srgbClr val="FF66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7294297" y="6107615"/>
            <a:ext cx="22907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4" tIns="0" rIns="19184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207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49839AC-879F-2B40-9478-D619A58B8DF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4" name="Picture 2" descr="Kuvahaun tulos haulle helsingin yliopisto logo">
            <a:extLst>
              <a:ext uri="{FF2B5EF4-FFF2-40B4-BE49-F238E27FC236}">
                <a16:creationId xmlns:a16="http://schemas.microsoft.com/office/drawing/2014/main" id="{3232E444-75C3-4A18-A6D4-B9CA135F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8942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419100"/>
            <a:ext cx="8012113" cy="383689"/>
          </a:xfrm>
        </p:spPr>
        <p:txBody>
          <a:bodyPr/>
          <a:lstStyle/>
          <a:p>
            <a:r>
              <a:rPr lang="fi-FI" dirty="0"/>
              <a:t>Millaisia vaikutuksia tavoitellaan?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2705" y="6214871"/>
            <a:ext cx="4797601" cy="289746"/>
          </a:xfrm>
          <a:prstGeom prst="rect">
            <a:avLst/>
          </a:prstGeom>
          <a:noFill/>
        </p:spPr>
        <p:txBody>
          <a:bodyPr wrap="square" lIns="25743" tIns="25743" rIns="25743" bIns="25743" rtlCol="0">
            <a:spAutoFit/>
          </a:bodyPr>
          <a:lstStyle/>
          <a:p>
            <a:r>
              <a:rPr lang="en-US" sz="572" dirty="0">
                <a:solidFill>
                  <a:srgbClr val="000000"/>
                </a:solidFill>
              </a:rPr>
              <a:t>‘) </a:t>
            </a:r>
            <a:r>
              <a:rPr lang="fi-FI" sz="572" dirty="0"/>
              <a:t>Olli Halminen (2016)</a:t>
            </a:r>
            <a:r>
              <a:rPr lang="en-US" sz="572" dirty="0"/>
              <a:t>: </a:t>
            </a:r>
            <a:r>
              <a:rPr lang="fi-FI" sz="572" dirty="0"/>
              <a:t>Kuolevien kustannukset Suomessa – ikääntyvän väestön sosiaali- ja terveydenhuollon kustannukset kuoleman lähestyessä. Aalto yliopisto, Tuotantotalouden laitos, Diplomityö</a:t>
            </a:r>
            <a:endParaRPr lang="en-US" sz="572" dirty="0"/>
          </a:p>
          <a:p>
            <a:endParaRPr lang="en-US" sz="572" dirty="0">
              <a:solidFill>
                <a:schemeClr val="accent2"/>
              </a:solidFill>
            </a:endParaRPr>
          </a:p>
        </p:txBody>
      </p:sp>
      <p:pic>
        <p:nvPicPr>
          <p:cNvPr id="45" name="Picture 2" descr="Kuvahaun tulos haulle helsingin yliopisto logo">
            <a:extLst>
              <a:ext uri="{FF2B5EF4-FFF2-40B4-BE49-F238E27FC236}">
                <a16:creationId xmlns:a16="http://schemas.microsoft.com/office/drawing/2014/main" id="{65A91EF9-356A-4E12-AB84-0DE3D770D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EE8494-1D7A-45C8-8573-3ECF8D1B7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705" y="1416789"/>
            <a:ext cx="7472922" cy="44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A89C0E-B1E7-4D24-952A-00228E28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2071472"/>
            <a:ext cx="8345488" cy="2821279"/>
          </a:xfrm>
        </p:spPr>
        <p:txBody>
          <a:bodyPr/>
          <a:lstStyle/>
          <a:p>
            <a:r>
              <a:rPr lang="fi-FI" dirty="0"/>
              <a:t>Case-esimerkki SOTE-keskusten (terveyskeskusten) valinnanvapaus ja kannustimet</a:t>
            </a:r>
          </a:p>
        </p:txBody>
      </p:sp>
    </p:spTree>
    <p:extLst>
      <p:ext uri="{BB962C8B-B14F-4D97-AF65-F5344CB8AC3E}">
        <p14:creationId xmlns:p14="http://schemas.microsoft.com/office/powerpoint/2010/main" val="123688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1859F-81CC-4CAA-A775-E1463886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19100"/>
            <a:ext cx="8012113" cy="716087"/>
          </a:xfrm>
        </p:spPr>
        <p:txBody>
          <a:bodyPr/>
          <a:lstStyle/>
          <a:p>
            <a:r>
              <a:rPr lang="fi-FI" dirty="0"/>
              <a:t>Valinnanvapauskokeilussa yritettiin tehdä ohjausmallia SOTE-keskuksille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EBB74-EB52-481F-9AC1-A6918DBB8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603" indent="0">
              <a:buClr>
                <a:schemeClr val="tx1"/>
              </a:buClr>
              <a:buNone/>
            </a:pPr>
            <a:r>
              <a:rPr lang="fi-FI" sz="1717" dirty="0"/>
              <a:t>Tavoitteet:</a:t>
            </a:r>
          </a:p>
          <a:p>
            <a:pPr marL="316123" indent="-27252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717" dirty="0"/>
              <a:t>Sote palveluiden tuottaminen nykyistä vaikuttavammin, tehokkaammin ja asiakaslähtöisemmin valinnanvapautta toteuttaen</a:t>
            </a:r>
          </a:p>
          <a:p>
            <a:pPr marL="316123" indent="-27252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717" dirty="0"/>
              <a:t>Tulevan toimintatavan harjoittelu ja kokemusten kartuttaminen asiakkaan, järjestäjän ja palveluntuottajan sekä ohjaavan ja valvovan viranomaisen näkökulmista. Lisäksi oppien kerääminen myös muille valinnanvapausjärjestelmän piiriin tuleville alueille</a:t>
            </a:r>
          </a:p>
          <a:p>
            <a:pPr marL="316123" indent="-27252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717" dirty="0"/>
              <a:t>Tiedon tuottaminen valinnanvapauslain soveltamiseen</a:t>
            </a:r>
          </a:p>
          <a:p>
            <a:pPr marL="316123" indent="-27252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717" dirty="0"/>
              <a:t>Valinnanvapautta varten vaadittavien mallien ja työkalujen kehittäminen sekä niiden käyttöönottaminen</a:t>
            </a:r>
          </a:p>
          <a:p>
            <a:pPr marL="316123" indent="-27252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717" dirty="0"/>
              <a:t>Uusiin ja innovatiivisiin toimintamalleihin kannustaminen ja niiden vaikutusten arviointi</a:t>
            </a:r>
          </a:p>
          <a:p>
            <a:pPr marL="316123" indent="-27252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717" dirty="0"/>
              <a:t>Niin pienten kuin suurten palveluntuottajien tukeminen valinnanvapauteen osallistumisessa</a:t>
            </a:r>
          </a:p>
          <a:p>
            <a:endParaRPr lang="fi-FI" sz="1717" dirty="0"/>
          </a:p>
        </p:txBody>
      </p:sp>
      <p:pic>
        <p:nvPicPr>
          <p:cNvPr id="4" name="Picture 2" descr="Kuvahaun tulos haulle helsingin yliopisto logo">
            <a:extLst>
              <a:ext uri="{FF2B5EF4-FFF2-40B4-BE49-F238E27FC236}">
                <a16:creationId xmlns:a16="http://schemas.microsoft.com/office/drawing/2014/main" id="{085A0D7F-B565-412C-8A22-5217A8E67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79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44848-54AD-4FDC-AB26-1323E9C7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19100"/>
            <a:ext cx="8012113" cy="383689"/>
          </a:xfrm>
        </p:spPr>
        <p:txBody>
          <a:bodyPr/>
          <a:lstStyle/>
          <a:p>
            <a:r>
              <a:rPr lang="fi-FI" dirty="0" err="1"/>
              <a:t>Kapitaatiokorvauksen</a:t>
            </a:r>
            <a:r>
              <a:rPr lang="fi-FI" dirty="0"/>
              <a:t> perusteet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0BA32-B29F-4487-B4DE-599591EC3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267" y="5555782"/>
            <a:ext cx="7412567" cy="257996"/>
          </a:xfrm>
        </p:spPr>
        <p:txBody>
          <a:bodyPr/>
          <a:lstStyle/>
          <a:p>
            <a:r>
              <a:rPr lang="fi-FI" sz="1049" dirty="0">
                <a:hlinkClick r:id="rId2"/>
              </a:rPr>
              <a:t>https://www.hyvinkaa.fi/globalassets/ku-sote/liitteet/ku-valinnanvapauskokeilu_ehdot-ja-periaatteet.pdf</a:t>
            </a:r>
            <a:endParaRPr lang="fi-FI" sz="1049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B36D4-C2A8-4CB7-90F9-7BCBC5B4A8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1" t="19900" r="12594" b="5900"/>
          <a:stretch/>
        </p:blipFill>
        <p:spPr>
          <a:xfrm>
            <a:off x="1440498" y="1793752"/>
            <a:ext cx="6730081" cy="3639738"/>
          </a:xfrm>
          <a:prstGeom prst="rect">
            <a:avLst/>
          </a:prstGeom>
        </p:spPr>
      </p:pic>
      <p:pic>
        <p:nvPicPr>
          <p:cNvPr id="5" name="Picture 2" descr="Kuvahaun tulos haulle helsingin yliopisto logo">
            <a:extLst>
              <a:ext uri="{FF2B5EF4-FFF2-40B4-BE49-F238E27FC236}">
                <a16:creationId xmlns:a16="http://schemas.microsoft.com/office/drawing/2014/main" id="{EEFB88FD-D391-4124-A445-7A09EE391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202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D6757-5DE0-4A86-80DA-7D296CF02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19100"/>
            <a:ext cx="8012113" cy="383689"/>
          </a:xfrm>
        </p:spPr>
        <p:txBody>
          <a:bodyPr/>
          <a:lstStyle/>
          <a:p>
            <a:r>
              <a:rPr lang="fi-FI" dirty="0"/>
              <a:t>Kokemukset </a:t>
            </a:r>
            <a:r>
              <a:rPr lang="fi-FI" dirty="0" err="1"/>
              <a:t>kapitaatiokorvauksesta</a:t>
            </a:r>
            <a:endParaRPr lang="fi-FI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BF69D7AF-7E18-429C-A16F-3F078DDC94ED}"/>
              </a:ext>
            </a:extLst>
          </p:cNvPr>
          <p:cNvSpPr txBox="1">
            <a:spLocks/>
          </p:cNvSpPr>
          <p:nvPr/>
        </p:nvSpPr>
        <p:spPr>
          <a:xfrm>
            <a:off x="1311336" y="1759416"/>
            <a:ext cx="3597215" cy="39639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fi-FI" sz="1144" kern="0" dirty="0"/>
              <a:t>Kokeilussa palveluntuottajien korvaus toteutettiin ikäryhmä ja kuntakohtaisella </a:t>
            </a:r>
            <a:r>
              <a:rPr lang="fi-FI" sz="1144" kern="0" dirty="0" err="1"/>
              <a:t>kapitaatiolla</a:t>
            </a:r>
            <a:r>
              <a:rPr lang="fi-FI" sz="1144" kern="0" dirty="0"/>
              <a:t>, jossa </a:t>
            </a:r>
            <a:r>
              <a:rPr lang="fi-FI" sz="1144" kern="0" dirty="0" err="1"/>
              <a:t>kapitaatiokorvausta</a:t>
            </a:r>
            <a:r>
              <a:rPr lang="fi-FI" sz="1144" kern="0" dirty="0"/>
              <a:t> korjattiin ikäryhmäkohtaisesti asiakkaiden aiemmalla palvelunkäyttötasolla. </a:t>
            </a:r>
            <a:r>
              <a:rPr lang="fi-FI" sz="1144" kern="0" dirty="0" err="1"/>
              <a:t>Kapitaatiomalli</a:t>
            </a:r>
            <a:r>
              <a:rPr lang="fi-FI" sz="1144" kern="0" dirty="0"/>
              <a:t> toimi yleisesti hyvin palvelunkäytön korjauksen kanssa, ja se oli riittävän selkeä palveluntuottajille</a:t>
            </a:r>
          </a:p>
          <a:p>
            <a:r>
              <a:rPr lang="fi-FI" sz="1144" kern="0" dirty="0"/>
              <a:t>Keskimääräisen </a:t>
            </a:r>
            <a:r>
              <a:rPr lang="fi-FI" sz="1144" kern="0" dirty="0" err="1"/>
              <a:t>kapitaatiokorvauksen</a:t>
            </a:r>
            <a:r>
              <a:rPr lang="fi-FI" sz="1144" kern="0" dirty="0"/>
              <a:t> koettiin olevan riittävällä tasolla kokeilussa nykyisiin (PTH) palveluihin. Korvauksen tasoa on kuitenkin tarkistettava mahdollisesti muihin palveluihin laajennettaessa</a:t>
            </a:r>
          </a:p>
          <a:p>
            <a:endParaRPr lang="fi-FI" sz="1144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6F60EC-8100-4B2D-9B4F-BABD7FB042C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83576" y="4231690"/>
          <a:ext cx="3385485" cy="188833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85485">
                  <a:extLst>
                    <a:ext uri="{9D8B030D-6E8A-4147-A177-3AD203B41FA5}">
                      <a16:colId xmlns:a16="http://schemas.microsoft.com/office/drawing/2014/main" val="3766020402"/>
                    </a:ext>
                  </a:extLst>
                </a:gridCol>
              </a:tblGrid>
              <a:tr h="377667">
                <a:tc>
                  <a:txBody>
                    <a:bodyPr/>
                    <a:lstStyle/>
                    <a:p>
                      <a:r>
                        <a:rPr lang="fi-FI" sz="1000" dirty="0"/>
                        <a:t>Kapitaatiomallin palvelunkäyttötasot</a:t>
                      </a:r>
                      <a:endParaRPr lang="en-US" sz="1000" dirty="0"/>
                    </a:p>
                  </a:txBody>
                  <a:tcPr marL="87207" marR="87207" marT="43603" marB="436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429991"/>
                  </a:ext>
                </a:extLst>
              </a:tr>
              <a:tr h="377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b="1" dirty="0"/>
                        <a:t>Palvelunkäyttötaso</a:t>
                      </a:r>
                      <a:r>
                        <a:rPr lang="fi-FI" sz="1000" baseline="0" dirty="0"/>
                        <a:t> </a:t>
                      </a:r>
                      <a:r>
                        <a:rPr lang="fi-FI" sz="1000" b="1" dirty="0"/>
                        <a:t>1</a:t>
                      </a:r>
                      <a:r>
                        <a:rPr lang="fi-FI" sz="1000" dirty="0"/>
                        <a:t>: 0-2 käyntiä</a:t>
                      </a:r>
                    </a:p>
                  </a:txBody>
                  <a:tcPr marL="87207" marR="87207" marT="43603" marB="436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206460"/>
                  </a:ext>
                </a:extLst>
              </a:tr>
              <a:tr h="377667">
                <a:tc>
                  <a:txBody>
                    <a:bodyPr/>
                    <a:lstStyle/>
                    <a:p>
                      <a:r>
                        <a:rPr lang="fi-FI" sz="1000" b="1" dirty="0"/>
                        <a:t>Palvelunkäyttötaso</a:t>
                      </a:r>
                      <a:r>
                        <a:rPr lang="fi-FI" sz="1000" baseline="0" dirty="0"/>
                        <a:t> </a:t>
                      </a:r>
                      <a:r>
                        <a:rPr lang="fi-FI" sz="1000" b="1" baseline="0" dirty="0"/>
                        <a:t>2</a:t>
                      </a:r>
                      <a:r>
                        <a:rPr lang="fi-FI" sz="1000" baseline="0" dirty="0"/>
                        <a:t>: </a:t>
                      </a:r>
                      <a:r>
                        <a:rPr lang="fi-FI" sz="1000" dirty="0"/>
                        <a:t>P&amp;MT –asiakas</a:t>
                      </a:r>
                      <a:endParaRPr lang="en-US" sz="1000" dirty="0"/>
                    </a:p>
                  </a:txBody>
                  <a:tcPr marL="87207" marR="87207" marT="43603" marB="436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44474"/>
                  </a:ext>
                </a:extLst>
              </a:tr>
              <a:tr h="377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b="1" dirty="0"/>
                        <a:t>Palvelunkäyttötaso</a:t>
                      </a:r>
                      <a:r>
                        <a:rPr lang="fi-FI" sz="1000" baseline="0" dirty="0"/>
                        <a:t> </a:t>
                      </a:r>
                      <a:r>
                        <a:rPr lang="fi-FI" sz="1000" b="1" baseline="0" dirty="0"/>
                        <a:t>3</a:t>
                      </a:r>
                      <a:r>
                        <a:rPr lang="fi-FI" sz="1000" baseline="0" dirty="0"/>
                        <a:t>: </a:t>
                      </a:r>
                      <a:r>
                        <a:rPr lang="fi-FI" sz="1000" dirty="0"/>
                        <a:t>3-10 käyntiä (jatkuva asiakkuus)</a:t>
                      </a:r>
                    </a:p>
                  </a:txBody>
                  <a:tcPr marL="87207" marR="87207" marT="43603" marB="436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615144"/>
                  </a:ext>
                </a:extLst>
              </a:tr>
              <a:tr h="377667">
                <a:tc>
                  <a:txBody>
                    <a:bodyPr/>
                    <a:lstStyle/>
                    <a:p>
                      <a:r>
                        <a:rPr lang="fi-FI" sz="1000" b="1" noProof="0" dirty="0"/>
                        <a:t>Palvelunkäyttötaso</a:t>
                      </a:r>
                      <a:r>
                        <a:rPr lang="fi-FI" sz="1000" noProof="0" dirty="0"/>
                        <a:t> </a:t>
                      </a:r>
                      <a:r>
                        <a:rPr lang="fi-FI" sz="1000" b="1" noProof="0" dirty="0"/>
                        <a:t>4</a:t>
                      </a:r>
                      <a:r>
                        <a:rPr lang="fi-FI" sz="1000" noProof="0" dirty="0"/>
                        <a:t>: </a:t>
                      </a:r>
                      <a:r>
                        <a:rPr lang="fi-FI" sz="1000" dirty="0"/>
                        <a:t>&gt;10 käyntiä (suurkäyttäjä)</a:t>
                      </a:r>
                      <a:endParaRPr lang="fi-FI" sz="1000" noProof="0" dirty="0"/>
                    </a:p>
                  </a:txBody>
                  <a:tcPr marL="87207" marR="87207" marT="43603" marB="436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621159"/>
                  </a:ext>
                </a:extLst>
              </a:tr>
            </a:tbl>
          </a:graphicData>
        </a:graphic>
      </p:graphicFrame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F8B15D3A-5949-495B-91D1-977A00378F67}"/>
              </a:ext>
            </a:extLst>
          </p:cNvPr>
          <p:cNvSpPr txBox="1">
            <a:spLocks/>
          </p:cNvSpPr>
          <p:nvPr/>
        </p:nvSpPr>
        <p:spPr>
          <a:xfrm>
            <a:off x="4948040" y="1768694"/>
            <a:ext cx="3597215" cy="39639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fi-FI" sz="1144" kern="0" dirty="0" err="1"/>
              <a:t>Kapitaatiomallissa</a:t>
            </a:r>
            <a:r>
              <a:rPr lang="fi-FI" sz="1144" kern="0" dirty="0"/>
              <a:t> asiakkaan palvelunkäyttötaso määriteltiin vuoden 2016 palvelunkäytön perusteella, jolloin osalla asiakkaista palveluntarve on voinut muuttua kokeilun aikana eikä vastaa näin ollen korvauslaskennassa käytettävää tasoa. Korjauskertoimien pitäisi päivittyä korvauslaskennassa ajan myötä</a:t>
            </a:r>
          </a:p>
          <a:p>
            <a:r>
              <a:rPr lang="fi-FI" sz="1144" kern="0" dirty="0" err="1"/>
              <a:t>Kapitaatiokorvaus</a:t>
            </a:r>
            <a:r>
              <a:rPr lang="fi-FI" sz="1144" kern="0" dirty="0"/>
              <a:t> koettiin riittämättömäksi paljon palvelua käyttävien asiakkaiden kohdalla (palvelunkäyttötasot 3 ja 4) korjauskertoimen suuruuden/palvelunkäyttötasojen määrän takia</a:t>
            </a:r>
          </a:p>
          <a:p>
            <a:r>
              <a:rPr lang="fi-FI" sz="1144" kern="0" dirty="0"/>
              <a:t>Palveluntuottajien oli haastavaa arvioida oikeaa asiakkaista saatavaa korvausta ja suunnitella toimintaansa sen mukaisesti – </a:t>
            </a:r>
            <a:r>
              <a:rPr lang="fi-FI" sz="1144" kern="0" dirty="0" err="1"/>
              <a:t>kapitaatiokorvauksen</a:t>
            </a:r>
            <a:r>
              <a:rPr lang="fi-FI" sz="1144" kern="0" dirty="0"/>
              <a:t> tuottajakohtaisten palvelunkäyttötason korjaukset hankaloittivat mallia pelkän palvelunkäyttötaso- ja ikäkorjauksen lisäksi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3F59E-9C87-42C1-B8A1-A22F5C652257}"/>
              </a:ext>
            </a:extLst>
          </p:cNvPr>
          <p:cNvSpPr txBox="1"/>
          <p:nvPr/>
        </p:nvSpPr>
        <p:spPr>
          <a:xfrm>
            <a:off x="1921218" y="1450381"/>
            <a:ext cx="159530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Säilytettävää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BC271-9A7A-4495-820A-69750F59AE26}"/>
              </a:ext>
            </a:extLst>
          </p:cNvPr>
          <p:cNvSpPr txBox="1"/>
          <p:nvPr/>
        </p:nvSpPr>
        <p:spPr>
          <a:xfrm>
            <a:off x="5423607" y="1475857"/>
            <a:ext cx="155683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Kehitettävää</a:t>
            </a:r>
          </a:p>
        </p:txBody>
      </p:sp>
      <p:pic>
        <p:nvPicPr>
          <p:cNvPr id="9" name="Picture 2" descr="Kuvahaun tulos haulle helsingin yliopisto logo">
            <a:extLst>
              <a:ext uri="{FF2B5EF4-FFF2-40B4-BE49-F238E27FC236}">
                <a16:creationId xmlns:a16="http://schemas.microsoft.com/office/drawing/2014/main" id="{28E91AFF-3BD2-4E79-9E42-AE3F41020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48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7154-13CD-44F3-821C-5E3F914D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19100"/>
            <a:ext cx="8012113" cy="383689"/>
          </a:xfrm>
        </p:spPr>
        <p:txBody>
          <a:bodyPr/>
          <a:lstStyle/>
          <a:p>
            <a:r>
              <a:rPr lang="fi-FI" dirty="0"/>
              <a:t>Kannustinmalli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29FB5-983C-4AB7-BF10-6DA9B318D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77B22-00C0-4504-AC71-4C3098B75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2" t="15700" r="16533" b="5900"/>
          <a:stretch/>
        </p:blipFill>
        <p:spPr>
          <a:xfrm>
            <a:off x="1852544" y="1879128"/>
            <a:ext cx="5734304" cy="3845761"/>
          </a:xfrm>
          <a:prstGeom prst="rect">
            <a:avLst/>
          </a:prstGeom>
        </p:spPr>
      </p:pic>
      <p:pic>
        <p:nvPicPr>
          <p:cNvPr id="5" name="Picture 2" descr="Kuvahaun tulos haulle helsingin yliopisto logo">
            <a:extLst>
              <a:ext uri="{FF2B5EF4-FFF2-40B4-BE49-F238E27FC236}">
                <a16:creationId xmlns:a16="http://schemas.microsoft.com/office/drawing/2014/main" id="{4A922BCD-641C-4CC1-82A8-B656DC551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25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419100"/>
            <a:ext cx="8012113" cy="383689"/>
          </a:xfrm>
        </p:spPr>
        <p:txBody>
          <a:bodyPr/>
          <a:lstStyle/>
          <a:p>
            <a:r>
              <a:rPr lang="en-US" dirty="0" err="1"/>
              <a:t>KIRJALLISUUTTA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28" y="798512"/>
            <a:ext cx="3705661" cy="5243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936" y="1285023"/>
            <a:ext cx="2813347" cy="397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Kuvahaun tulos haulle helsingin yliopisto logo">
            <a:extLst>
              <a:ext uri="{FF2B5EF4-FFF2-40B4-BE49-F238E27FC236}">
                <a16:creationId xmlns:a16="http://schemas.microsoft.com/office/drawing/2014/main" id="{0FB705B4-A746-4B43-B223-730BCFF72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786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9C90-2B61-4D8F-A20C-88398BDF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19100"/>
            <a:ext cx="8012113" cy="383689"/>
          </a:xfrm>
        </p:spPr>
        <p:txBody>
          <a:bodyPr/>
          <a:lstStyle/>
          <a:p>
            <a:r>
              <a:rPr lang="fi-FI" dirty="0"/>
              <a:t>Laskentamalli tarkemmin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1C22D-8308-4906-8544-FA756315E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9459-04B9-48CC-A86A-87105A6F9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94" t="20600" r="21257" b="18500"/>
          <a:stretch/>
        </p:blipFill>
        <p:spPr>
          <a:xfrm>
            <a:off x="1339615" y="1776584"/>
            <a:ext cx="7105661" cy="4067056"/>
          </a:xfrm>
          <a:prstGeom prst="rect">
            <a:avLst/>
          </a:prstGeom>
        </p:spPr>
      </p:pic>
      <p:pic>
        <p:nvPicPr>
          <p:cNvPr id="5" name="Picture 2" descr="Kuvahaun tulos haulle helsingin yliopisto logo">
            <a:extLst>
              <a:ext uri="{FF2B5EF4-FFF2-40B4-BE49-F238E27FC236}">
                <a16:creationId xmlns:a16="http://schemas.microsoft.com/office/drawing/2014/main" id="{901BFD0A-BCA9-4F9A-93BE-016B441AA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850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E8EF-57E3-4542-9989-F20B9EBF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19100"/>
            <a:ext cx="8012113" cy="383689"/>
          </a:xfrm>
        </p:spPr>
        <p:txBody>
          <a:bodyPr/>
          <a:lstStyle/>
          <a:p>
            <a:r>
              <a:rPr lang="fi-FI" dirty="0"/>
              <a:t>Kokemukset kannustinmallista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5A732F13-9F65-4CE9-8C75-9A93FE297C5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74836" y="4226921"/>
          <a:ext cx="3585486" cy="1642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0CC3B65-C8F8-44DF-87A3-E3EEB682CC18}"/>
              </a:ext>
            </a:extLst>
          </p:cNvPr>
          <p:cNvSpPr txBox="1">
            <a:spLocks/>
          </p:cNvSpPr>
          <p:nvPr/>
        </p:nvSpPr>
        <p:spPr>
          <a:xfrm>
            <a:off x="5004207" y="1887638"/>
            <a:ext cx="3597215" cy="39639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fi-FI" sz="954" kern="0" dirty="0"/>
              <a:t>Kannustinmallin laskenta on kompleksinen palveluntuottajille: malli sisältää useita mittareita ja painotuskertoimet jokaiselle mittarille, lisäksi osa mittareista lasketaan vain muutaman kerran vuodessa ja osa mittareista lasketaan kuukausittain</a:t>
            </a:r>
          </a:p>
          <a:p>
            <a:r>
              <a:rPr lang="fi-FI" sz="954" kern="0" dirty="0"/>
              <a:t>Kokeilun kannustinmallin kaikki mittarit eivät sovellu tarkoitukseen halutulla tavalla, ja osa on vaikeita raportoida tai saada kannustinmallissa laskettua. </a:t>
            </a:r>
          </a:p>
          <a:p>
            <a:r>
              <a:rPr lang="fi-FI" sz="954" kern="0" dirty="0"/>
              <a:t>Mittareita, joita tulisi vielä kehittää: T3 (helposti vaikutettavissa), Haittatapahtumailmoitukset (vaikea tuottaa dataa), Hoitotasapaino (raskas laskentaan sekä vaikea selkoinen palveluntuottajille). Lisäksi pitäisi kehittää edelleen, muun muassa pidempiaikaisempaa vaikuttavuuden ja laatumittareiden lisäämällä sekä potilasturvallisuuden varmistamalla</a:t>
            </a:r>
          </a:p>
          <a:p>
            <a:r>
              <a:rPr lang="fi-FI" sz="954" kern="0" dirty="0"/>
              <a:t>Palveluntuottajien kirjauskäytäntöjen ja raportoinnin eroavaisuuksien takia tiettyjä mittareita vaikea on verrata, ja itseraportoitavien mittareiden luotettavuutta on myös kyseenalaistettu. Lisäksi lähetteiden yhdistäminen käynteihin aiheuttaa haasteita</a:t>
            </a:r>
          </a:p>
          <a:p>
            <a:r>
              <a:rPr lang="fi-FI" sz="954" kern="0" dirty="0"/>
              <a:t>Kannustinmallin laskenta vaatii jonkin verran manuaalista työtä, ja laskenta on haastavampaa mitä enemmän palveluntuottajia on mukana kokeilussa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9DBBAE5-13EC-4C4D-814C-613256B1927C}"/>
              </a:ext>
            </a:extLst>
          </p:cNvPr>
          <p:cNvSpPr txBox="1">
            <a:spLocks/>
          </p:cNvSpPr>
          <p:nvPr/>
        </p:nvSpPr>
        <p:spPr>
          <a:xfrm>
            <a:off x="1337487" y="1886561"/>
            <a:ext cx="3585486" cy="39589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fi-FI" sz="1049" kern="0" dirty="0"/>
              <a:t>Kannustinmallin mittaristo kehitettiin </a:t>
            </a:r>
            <a:r>
              <a:rPr lang="fi-FI" sz="1049" kern="0" dirty="0" err="1"/>
              <a:t>Triple</a:t>
            </a:r>
            <a:r>
              <a:rPr lang="fi-FI" sz="1049" kern="0" dirty="0"/>
              <a:t> </a:t>
            </a:r>
            <a:r>
              <a:rPr lang="fi-FI" sz="1049" kern="0" dirty="0" err="1"/>
              <a:t>Aim</a:t>
            </a:r>
            <a:r>
              <a:rPr lang="fi-FI" sz="1049" kern="0" dirty="0"/>
              <a:t>- malin mukaisesti. Mittaristolla saatiin kerättyä vertailutietoa tuottajien välillä ja pystyttiin seuraamaan etenkin lyhytaikaisempaa hoidon vaikuttavuutta ja laatua</a:t>
            </a:r>
          </a:p>
          <a:p>
            <a:r>
              <a:rPr lang="fi-FI" sz="1049" kern="0" dirty="0"/>
              <a:t>Kannustinmallin laskentaa automatisoitiin kokeilun aikana. Laskentaa varten rakennettiin toimiva ja osittain automaattinen </a:t>
            </a:r>
            <a:r>
              <a:rPr lang="fi-FI" sz="1049" kern="0" dirty="0" err="1"/>
              <a:t>PowerBI</a:t>
            </a:r>
            <a:r>
              <a:rPr lang="fi-FI" sz="1049" kern="0" dirty="0"/>
              <a:t> pohjainen työkalu</a:t>
            </a:r>
          </a:p>
          <a:p>
            <a:r>
              <a:rPr lang="fi-FI" sz="1049" kern="0" dirty="0"/>
              <a:t>Lisäksi laskentaa varten kehitettiin mittareihin tarvittavan tiedon keruuta yhdessä palveluntuottajien kanssa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D1421B-4774-486C-9E1E-B090759EDB87}"/>
              </a:ext>
            </a:extLst>
          </p:cNvPr>
          <p:cNvSpPr txBox="1"/>
          <p:nvPr/>
        </p:nvSpPr>
        <p:spPr>
          <a:xfrm>
            <a:off x="1921218" y="1450381"/>
            <a:ext cx="159530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Säilytettävää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490DA-EDD3-4FE2-8FC0-BE1E550E41BF}"/>
              </a:ext>
            </a:extLst>
          </p:cNvPr>
          <p:cNvSpPr txBox="1"/>
          <p:nvPr/>
        </p:nvSpPr>
        <p:spPr>
          <a:xfrm>
            <a:off x="5423607" y="1475857"/>
            <a:ext cx="155683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Kehitettävää</a:t>
            </a:r>
          </a:p>
        </p:txBody>
      </p:sp>
      <p:pic>
        <p:nvPicPr>
          <p:cNvPr id="9" name="Picture 2" descr="Kuvahaun tulos haulle helsingin yliopisto logo">
            <a:extLst>
              <a:ext uri="{FF2B5EF4-FFF2-40B4-BE49-F238E27FC236}">
                <a16:creationId xmlns:a16="http://schemas.microsoft.com/office/drawing/2014/main" id="{AA2D5F66-0545-4FB3-ADDB-6D4A2BF5A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65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3F79-994F-41A1-A8BB-4A848FB8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19100"/>
            <a:ext cx="8012113" cy="383689"/>
          </a:xfrm>
        </p:spPr>
        <p:txBody>
          <a:bodyPr/>
          <a:lstStyle/>
          <a:p>
            <a:r>
              <a:rPr lang="fi-FI" dirty="0"/>
              <a:t>Miten listauduttiin?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9254B-F87D-4F2C-A4BB-F3F35C6B6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8467F3-B8A6-412D-9146-85F3850C573C}"/>
              </a:ext>
            </a:extLst>
          </p:cNvPr>
          <p:cNvGrpSpPr/>
          <p:nvPr/>
        </p:nvGrpSpPr>
        <p:grpSpPr>
          <a:xfrm>
            <a:off x="2677208" y="1783595"/>
            <a:ext cx="5150000" cy="618000"/>
            <a:chOff x="3051012" y="1747319"/>
            <a:chExt cx="5400000" cy="64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21399D-DEFA-41D4-AAC8-B3DA8E91A8AB}"/>
                </a:ext>
              </a:extLst>
            </p:cNvPr>
            <p:cNvSpPr/>
            <p:nvPr/>
          </p:nvSpPr>
          <p:spPr>
            <a:xfrm>
              <a:off x="3051012" y="1747319"/>
              <a:ext cx="540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2596" indent="-172596"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fi-FI" sz="1049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8 619 listautunutta asukasta 8/18 mennessä</a:t>
              </a:r>
            </a:p>
            <a:p>
              <a:pPr marL="172596" indent="-172596"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fi-FI" sz="1049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4 % koko kokeilualueen väestöstä ja noin 27 % koko yksityisten kapasiteetistä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11169BAA-9E9A-4332-8B0A-16C636CA257D}"/>
                </a:ext>
              </a:extLst>
            </p:cNvPr>
            <p:cNvSpPr/>
            <p:nvPr/>
          </p:nvSpPr>
          <p:spPr>
            <a:xfrm rot="5400000">
              <a:off x="3001540" y="2014098"/>
              <a:ext cx="208230" cy="10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E86C39D-D405-4E43-A1B6-F3B70D066961}"/>
              </a:ext>
            </a:extLst>
          </p:cNvPr>
          <p:cNvGrpSpPr/>
          <p:nvPr/>
        </p:nvGrpSpPr>
        <p:grpSpPr>
          <a:xfrm>
            <a:off x="2677208" y="2505171"/>
            <a:ext cx="5150000" cy="618000"/>
            <a:chOff x="3051012" y="1747319"/>
            <a:chExt cx="5400000" cy="64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EE6094-821C-4FCD-99C1-F10540B75FA5}"/>
                </a:ext>
              </a:extLst>
            </p:cNvPr>
            <p:cNvSpPr/>
            <p:nvPr/>
          </p:nvSpPr>
          <p:spPr>
            <a:xfrm>
              <a:off x="3051012" y="1747319"/>
              <a:ext cx="540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chemeClr val="accent1"/>
                </a:buClr>
              </a:pPr>
              <a:r>
                <a:rPr lang="fi-FI" sz="1049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Tärkeimmät syyt:</a:t>
              </a:r>
            </a:p>
            <a:p>
              <a:pPr marL="172596" indent="-172596"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fi-FI" sz="1049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Lääkäriaikojen saatavuus</a:t>
              </a:r>
            </a:p>
            <a:p>
              <a:pPr marL="172596" indent="-172596"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fi-FI" sz="1049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Terveysaseman hyvä sijainti</a:t>
              </a:r>
            </a:p>
            <a:p>
              <a:pPr marL="172596" indent="-172596"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fi-FI" sz="1049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Hyvä hoidon laatu terveysasemalla</a:t>
              </a: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BA768D10-C1BB-48F5-89B2-76B08906810E}"/>
                </a:ext>
              </a:extLst>
            </p:cNvPr>
            <p:cNvSpPr/>
            <p:nvPr/>
          </p:nvSpPr>
          <p:spPr>
            <a:xfrm rot="5400000">
              <a:off x="3001540" y="2014098"/>
              <a:ext cx="208230" cy="10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96CB18-3B02-4E83-8003-B0EC0758C975}"/>
              </a:ext>
            </a:extLst>
          </p:cNvPr>
          <p:cNvGrpSpPr/>
          <p:nvPr/>
        </p:nvGrpSpPr>
        <p:grpSpPr>
          <a:xfrm>
            <a:off x="2677208" y="3234390"/>
            <a:ext cx="5150000" cy="618000"/>
            <a:chOff x="3051012" y="1747319"/>
            <a:chExt cx="5400000" cy="64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751EE6-4C89-4687-9703-0F802318CBFE}"/>
                </a:ext>
              </a:extLst>
            </p:cNvPr>
            <p:cNvSpPr/>
            <p:nvPr/>
          </p:nvSpPr>
          <p:spPr>
            <a:xfrm>
              <a:off x="3051012" y="1747319"/>
              <a:ext cx="540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2596" indent="-172596"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fi-FI" sz="1049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Listautuneiden määrä vaihtelee 1-7 % kuntien väestöstä ensimmäisen 12kk aikana kokeilussa</a:t>
              </a: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12EB7161-6E1C-45B8-953E-82C947ACBF17}"/>
                </a:ext>
              </a:extLst>
            </p:cNvPr>
            <p:cNvSpPr/>
            <p:nvPr/>
          </p:nvSpPr>
          <p:spPr>
            <a:xfrm rot="5400000">
              <a:off x="3001540" y="2014098"/>
              <a:ext cx="208230" cy="10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C30460-F1CC-4220-82E0-CC7C2C005638}"/>
              </a:ext>
            </a:extLst>
          </p:cNvPr>
          <p:cNvGrpSpPr/>
          <p:nvPr/>
        </p:nvGrpSpPr>
        <p:grpSpPr>
          <a:xfrm>
            <a:off x="2677208" y="3954148"/>
            <a:ext cx="5150000" cy="618000"/>
            <a:chOff x="3051012" y="1747319"/>
            <a:chExt cx="5400000" cy="64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A52A92A-754D-4770-A54D-11D6968234C1}"/>
                </a:ext>
              </a:extLst>
            </p:cNvPr>
            <p:cNvSpPr/>
            <p:nvPr/>
          </p:nvSpPr>
          <p:spPr>
            <a:xfrm>
              <a:off x="3051012" y="1747319"/>
              <a:ext cx="540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2596" indent="-172596"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fi-FI" sz="1049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Vain noin neljäsosa yksityisten tarjoamasta kapasiteetistä täynnä</a:t>
              </a: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1F64C8A-40FA-4E3A-A2F6-07C9EED8297C}"/>
                </a:ext>
              </a:extLst>
            </p:cNvPr>
            <p:cNvSpPr/>
            <p:nvPr/>
          </p:nvSpPr>
          <p:spPr>
            <a:xfrm rot="5400000">
              <a:off x="3001540" y="2014098"/>
              <a:ext cx="208230" cy="10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DE5421-F60F-41AD-986B-C9229A47FAE5}"/>
              </a:ext>
            </a:extLst>
          </p:cNvPr>
          <p:cNvGrpSpPr/>
          <p:nvPr/>
        </p:nvGrpSpPr>
        <p:grpSpPr>
          <a:xfrm>
            <a:off x="2677208" y="4683367"/>
            <a:ext cx="5150000" cy="618000"/>
            <a:chOff x="3051012" y="1747319"/>
            <a:chExt cx="5400000" cy="64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0B7A2A-3DF1-4B96-A0E2-3C582E394C7E}"/>
                </a:ext>
              </a:extLst>
            </p:cNvPr>
            <p:cNvSpPr/>
            <p:nvPr/>
          </p:nvSpPr>
          <p:spPr>
            <a:xfrm>
              <a:off x="3051012" y="1747319"/>
              <a:ext cx="540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2596" indent="-172596"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fi-FI" sz="1049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55-74 –vuotiaat ovat listautuneet kokeilussa eniten – keski-ikä 51 vuotta</a:t>
              </a:r>
            </a:p>
            <a:p>
              <a:pPr marL="172596" indent="-172596"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fi-FI" sz="1049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Listautuneista naisia 63 %</a:t>
              </a:r>
            </a:p>
            <a:p>
              <a:pPr marL="172596" indent="-172596"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fi-FI" sz="1049" dirty="0">
                  <a:solidFill>
                    <a:srgbClr val="64636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Yksityisille listautuneista palvelua käyttävistä potilaista selkeästi suurempi osuus kroonisesti sairaita kuin julkisella</a:t>
              </a:r>
              <a:endParaRPr lang="fi-FI" sz="1049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5981718B-4769-4A64-B8A1-4247DAECB3EB}"/>
                </a:ext>
              </a:extLst>
            </p:cNvPr>
            <p:cNvSpPr/>
            <p:nvPr/>
          </p:nvSpPr>
          <p:spPr>
            <a:xfrm rot="5400000">
              <a:off x="3001540" y="2014098"/>
              <a:ext cx="208230" cy="10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509DF5-7342-42D0-AF7E-81DBC1587EC9}"/>
              </a:ext>
            </a:extLst>
          </p:cNvPr>
          <p:cNvGrpSpPr/>
          <p:nvPr/>
        </p:nvGrpSpPr>
        <p:grpSpPr>
          <a:xfrm>
            <a:off x="2677208" y="5396150"/>
            <a:ext cx="5150000" cy="618000"/>
            <a:chOff x="3051012" y="1747319"/>
            <a:chExt cx="5400000" cy="64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27198A4-5620-4008-9252-558723E146A0}"/>
                </a:ext>
              </a:extLst>
            </p:cNvPr>
            <p:cNvSpPr/>
            <p:nvPr/>
          </p:nvSpPr>
          <p:spPr>
            <a:xfrm>
              <a:off x="3051012" y="1747319"/>
              <a:ext cx="540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2596" indent="-172596"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fi-FI" sz="1049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Yksityisillä palveluntuottajilla suurempi osuus asiakkaista käyttää palveluja – julkisilla palvelunkäyttö painottuu pieneen joukkoon todella paljon palveluita käyttäviä asiakkaita</a:t>
              </a: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78A8E2C-105C-4B43-8675-195E613BA615}"/>
                </a:ext>
              </a:extLst>
            </p:cNvPr>
            <p:cNvSpPr/>
            <p:nvPr/>
          </p:nvSpPr>
          <p:spPr>
            <a:xfrm rot="5400000">
              <a:off x="3001540" y="2014098"/>
              <a:ext cx="208230" cy="10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D4ACF1-A40C-47F3-A406-E32B0662168C}"/>
              </a:ext>
            </a:extLst>
          </p:cNvPr>
          <p:cNvGrpSpPr/>
          <p:nvPr/>
        </p:nvGrpSpPr>
        <p:grpSpPr>
          <a:xfrm>
            <a:off x="1272351" y="1783595"/>
            <a:ext cx="1422126" cy="618000"/>
            <a:chOff x="1025704" y="1747319"/>
            <a:chExt cx="1491161" cy="648000"/>
          </a:xfrm>
          <a:solidFill>
            <a:srgbClr val="0070C0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3E2488-F2AA-456B-AD14-557313761284}"/>
                </a:ext>
              </a:extLst>
            </p:cNvPr>
            <p:cNvSpPr/>
            <p:nvPr/>
          </p:nvSpPr>
          <p:spPr>
            <a:xfrm>
              <a:off x="1025704" y="1747319"/>
              <a:ext cx="1384130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49" dirty="0"/>
                <a:t>Listautuminen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1356E408-DCE2-43CE-A546-1ED8CF4FA432}"/>
                </a:ext>
              </a:extLst>
            </p:cNvPr>
            <p:cNvSpPr/>
            <p:nvPr/>
          </p:nvSpPr>
          <p:spPr>
            <a:xfrm rot="5400000">
              <a:off x="2358750" y="2014098"/>
              <a:ext cx="208230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B77F094-2ADF-4D87-A238-8EDD6B045C1D}"/>
              </a:ext>
            </a:extLst>
          </p:cNvPr>
          <p:cNvGrpSpPr/>
          <p:nvPr/>
        </p:nvGrpSpPr>
        <p:grpSpPr>
          <a:xfrm>
            <a:off x="1270814" y="2513806"/>
            <a:ext cx="1422126" cy="618000"/>
            <a:chOff x="1025704" y="1747319"/>
            <a:chExt cx="1491161" cy="648000"/>
          </a:xfrm>
          <a:solidFill>
            <a:srgbClr val="0070C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331A3D9-25DD-4CFC-A36E-F839777E58B1}"/>
                </a:ext>
              </a:extLst>
            </p:cNvPr>
            <p:cNvSpPr/>
            <p:nvPr/>
          </p:nvSpPr>
          <p:spPr>
            <a:xfrm>
              <a:off x="1025704" y="1747319"/>
              <a:ext cx="1384130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49" dirty="0"/>
                <a:t>Vaihdon syyt</a:t>
              </a: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54588443-F0BA-455B-BAB3-88D6BE15A2AB}"/>
                </a:ext>
              </a:extLst>
            </p:cNvPr>
            <p:cNvSpPr/>
            <p:nvPr/>
          </p:nvSpPr>
          <p:spPr>
            <a:xfrm rot="5400000">
              <a:off x="2358750" y="2014098"/>
              <a:ext cx="208230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E046C4F-2ADC-49B7-8C70-3F5CEFAB46D7}"/>
              </a:ext>
            </a:extLst>
          </p:cNvPr>
          <p:cNvGrpSpPr/>
          <p:nvPr/>
        </p:nvGrpSpPr>
        <p:grpSpPr>
          <a:xfrm>
            <a:off x="1270814" y="3234390"/>
            <a:ext cx="1422126" cy="618000"/>
            <a:chOff x="1025704" y="1747319"/>
            <a:chExt cx="1491161" cy="648000"/>
          </a:xfrm>
          <a:solidFill>
            <a:srgbClr val="0070C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437DF7-D0A9-48CC-8C53-1A4C14AC2E5C}"/>
                </a:ext>
              </a:extLst>
            </p:cNvPr>
            <p:cNvSpPr/>
            <p:nvPr/>
          </p:nvSpPr>
          <p:spPr>
            <a:xfrm>
              <a:off x="1025704" y="1747319"/>
              <a:ext cx="1384130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49" dirty="0"/>
                <a:t>Listautuneet alueittain</a:t>
              </a: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2016621F-CF02-40FD-861E-A5D76EE7DBC3}"/>
                </a:ext>
              </a:extLst>
            </p:cNvPr>
            <p:cNvSpPr/>
            <p:nvPr/>
          </p:nvSpPr>
          <p:spPr>
            <a:xfrm rot="5400000">
              <a:off x="2358750" y="2014098"/>
              <a:ext cx="208230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FFB8E6-B482-4D96-B0F6-29E6E734449B}"/>
              </a:ext>
            </a:extLst>
          </p:cNvPr>
          <p:cNvGrpSpPr/>
          <p:nvPr/>
        </p:nvGrpSpPr>
        <p:grpSpPr>
          <a:xfrm>
            <a:off x="1270814" y="3957220"/>
            <a:ext cx="1422126" cy="618000"/>
            <a:chOff x="1025704" y="1747319"/>
            <a:chExt cx="1491161" cy="648000"/>
          </a:xfrm>
          <a:solidFill>
            <a:srgbClr val="0070C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8BAC63-8D1E-4473-BBBC-63244A5C1F9D}"/>
                </a:ext>
              </a:extLst>
            </p:cNvPr>
            <p:cNvSpPr/>
            <p:nvPr/>
          </p:nvSpPr>
          <p:spPr>
            <a:xfrm>
              <a:off x="1025704" y="1747319"/>
              <a:ext cx="1384130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49" dirty="0"/>
                <a:t>Listautuneet tuottajittain</a:t>
              </a: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B92E210A-7A45-4B31-BEB7-7A15918AB130}"/>
                </a:ext>
              </a:extLst>
            </p:cNvPr>
            <p:cNvSpPr/>
            <p:nvPr/>
          </p:nvSpPr>
          <p:spPr>
            <a:xfrm rot="5400000">
              <a:off x="2358750" y="2014098"/>
              <a:ext cx="208230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4FB70D-BAE3-4FCE-821B-2F9562401A2A}"/>
              </a:ext>
            </a:extLst>
          </p:cNvPr>
          <p:cNvGrpSpPr/>
          <p:nvPr/>
        </p:nvGrpSpPr>
        <p:grpSpPr>
          <a:xfrm>
            <a:off x="1270814" y="4684734"/>
            <a:ext cx="1422126" cy="618000"/>
            <a:chOff x="1025704" y="1747319"/>
            <a:chExt cx="1491161" cy="648000"/>
          </a:xfrm>
          <a:solidFill>
            <a:srgbClr val="0070C0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0B59721-8402-48FC-BFE4-93DD8D275287}"/>
                </a:ext>
              </a:extLst>
            </p:cNvPr>
            <p:cNvSpPr/>
            <p:nvPr/>
          </p:nvSpPr>
          <p:spPr>
            <a:xfrm>
              <a:off x="1025704" y="1747319"/>
              <a:ext cx="1384130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49" dirty="0"/>
                <a:t>Asiakasprofiili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23934C7-D6A0-43E4-8A3D-5394DBE7AD82}"/>
                </a:ext>
              </a:extLst>
            </p:cNvPr>
            <p:cNvSpPr/>
            <p:nvPr/>
          </p:nvSpPr>
          <p:spPr>
            <a:xfrm rot="5400000">
              <a:off x="2358750" y="2014098"/>
              <a:ext cx="208230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C47D8D-2ACC-42D1-87C2-F36D35688332}"/>
              </a:ext>
            </a:extLst>
          </p:cNvPr>
          <p:cNvGrpSpPr/>
          <p:nvPr/>
        </p:nvGrpSpPr>
        <p:grpSpPr>
          <a:xfrm>
            <a:off x="1270814" y="5399222"/>
            <a:ext cx="1422126" cy="618000"/>
            <a:chOff x="1025704" y="1747319"/>
            <a:chExt cx="1491161" cy="648000"/>
          </a:xfrm>
          <a:solidFill>
            <a:srgbClr val="0070C0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CA0959E-A358-4041-A4F1-B26E3B9FEBCD}"/>
                </a:ext>
              </a:extLst>
            </p:cNvPr>
            <p:cNvSpPr/>
            <p:nvPr/>
          </p:nvSpPr>
          <p:spPr>
            <a:xfrm>
              <a:off x="1025704" y="1747319"/>
              <a:ext cx="1384130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49" dirty="0"/>
                <a:t>Asiakkaiden palvelunkäyttö</a:t>
              </a: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F1D82436-10FC-4670-AE50-64476AFAEB99}"/>
                </a:ext>
              </a:extLst>
            </p:cNvPr>
            <p:cNvSpPr/>
            <p:nvPr/>
          </p:nvSpPr>
          <p:spPr>
            <a:xfrm rot="5400000">
              <a:off x="2358750" y="2014098"/>
              <a:ext cx="208230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/>
            </a:p>
          </p:txBody>
        </p:sp>
      </p:grpSp>
      <p:pic>
        <p:nvPicPr>
          <p:cNvPr id="40" name="Picture 2" descr="Kuvahaun tulos haulle helsingin yliopisto logo">
            <a:extLst>
              <a:ext uri="{FF2B5EF4-FFF2-40B4-BE49-F238E27FC236}">
                <a16:creationId xmlns:a16="http://schemas.microsoft.com/office/drawing/2014/main" id="{3385B3A8-1EBB-4C2B-95D5-19DE44168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55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20E6-534F-44B4-9162-525C5F2C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19100"/>
            <a:ext cx="8012113" cy="383689"/>
          </a:xfrm>
        </p:spPr>
        <p:txBody>
          <a:bodyPr/>
          <a:lstStyle/>
          <a:p>
            <a:r>
              <a:rPr lang="fi-FI" dirty="0"/>
              <a:t>Tämän vuoksi tarvitaan tiukkaa ohjausta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3F33D41-F310-4810-A50A-C50C4E3E4472}"/>
              </a:ext>
            </a:extLst>
          </p:cNvPr>
          <p:cNvGraphicFramePr/>
          <p:nvPr>
            <p:extLst/>
          </p:nvPr>
        </p:nvGraphicFramePr>
        <p:xfrm>
          <a:off x="1323711" y="2141911"/>
          <a:ext cx="6984216" cy="3547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619BA26-A8D2-498A-BDCD-133CDDDB5A3E}"/>
              </a:ext>
            </a:extLst>
          </p:cNvPr>
          <p:cNvSpPr txBox="1"/>
          <p:nvPr/>
        </p:nvSpPr>
        <p:spPr>
          <a:xfrm>
            <a:off x="1574497" y="1686965"/>
            <a:ext cx="4240263" cy="277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35" dirty="0"/>
              <a:t>Listautuneet asiakkaiden yleisimmät vaihdon syyt</a:t>
            </a:r>
          </a:p>
        </p:txBody>
      </p:sp>
      <p:pic>
        <p:nvPicPr>
          <p:cNvPr id="6" name="Picture 2" descr="Kuvahaun tulos haulle helsingin yliopisto logo">
            <a:extLst>
              <a:ext uri="{FF2B5EF4-FFF2-40B4-BE49-F238E27FC236}">
                <a16:creationId xmlns:a16="http://schemas.microsoft.com/office/drawing/2014/main" id="{7AB88D05-BAC4-4291-A3FC-9B5802F16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329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320" y="3364637"/>
            <a:ext cx="8562462" cy="973061"/>
          </a:xfrm>
        </p:spPr>
        <p:txBody>
          <a:bodyPr/>
          <a:lstStyle/>
          <a:p>
            <a:r>
              <a:rPr lang="en-US" sz="5150" dirty="0" err="1">
                <a:solidFill>
                  <a:schemeClr val="tx1"/>
                </a:solidFill>
              </a:rPr>
              <a:t>Prosessit</a:t>
            </a:r>
            <a:endParaRPr lang="en-US" sz="5150" dirty="0">
              <a:solidFill>
                <a:schemeClr val="tx1"/>
              </a:solidFill>
            </a:endParaRPr>
          </a:p>
        </p:txBody>
      </p:sp>
      <p:pic>
        <p:nvPicPr>
          <p:cNvPr id="3" name="Picture 4" descr="Kuvahaun tulos haulle helsingin yliopisto logo">
            <a:extLst>
              <a:ext uri="{FF2B5EF4-FFF2-40B4-BE49-F238E27FC236}">
                <a16:creationId xmlns:a16="http://schemas.microsoft.com/office/drawing/2014/main" id="{D1DD3657-A851-4999-97C1-8459FCCBD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146" y="5544406"/>
            <a:ext cx="711109" cy="7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490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642" y="419100"/>
            <a:ext cx="7646471" cy="383689"/>
          </a:xfrm>
        </p:spPr>
        <p:txBody>
          <a:bodyPr/>
          <a:lstStyle/>
          <a:p>
            <a:r>
              <a:rPr lang="en-US" dirty="0" err="1"/>
              <a:t>MIKSI</a:t>
            </a:r>
            <a:r>
              <a:rPr lang="en-US" dirty="0"/>
              <a:t> ON </a:t>
            </a:r>
            <a:r>
              <a:rPr lang="en-US" dirty="0" err="1"/>
              <a:t>TUOTANTOPROSESSEJA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66443" y="1892053"/>
            <a:ext cx="526273" cy="446234"/>
            <a:chOff x="657144" y="1479490"/>
            <a:chExt cx="526273" cy="44623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4" name="Oval 33"/>
            <p:cNvSpPr/>
            <p:nvPr/>
          </p:nvSpPr>
          <p:spPr>
            <a:xfrm>
              <a:off x="657144" y="1479490"/>
              <a:ext cx="526273" cy="446234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8536" y="1571802"/>
              <a:ext cx="474853" cy="24750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100" dirty="0" err="1"/>
                <a:t>Paja</a:t>
              </a:r>
              <a:endParaRPr lang="en-US" sz="1100" dirty="0"/>
            </a:p>
          </p:txBody>
        </p:sp>
      </p:grpSp>
      <p:sp>
        <p:nvSpPr>
          <p:cNvPr id="32" name="Chord 31"/>
          <p:cNvSpPr/>
          <p:nvPr/>
        </p:nvSpPr>
        <p:spPr>
          <a:xfrm>
            <a:off x="3188855" y="1984852"/>
            <a:ext cx="491951" cy="400467"/>
          </a:xfrm>
          <a:prstGeom prst="chord">
            <a:avLst>
              <a:gd name="adj1" fmla="val 20894699"/>
              <a:gd name="adj2" fmla="val 1139563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flipV="1">
            <a:off x="3188855" y="1784618"/>
            <a:ext cx="491951" cy="400467"/>
          </a:xfrm>
          <a:prstGeom prst="chord">
            <a:avLst>
              <a:gd name="adj1" fmla="val 20894699"/>
              <a:gd name="adj2" fmla="val 11395632"/>
            </a:avLst>
          </a:prstGeom>
          <a:solidFill>
            <a:srgbClr val="8EB4E3"/>
          </a:solidFill>
          <a:ln w="1270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e 5"/>
          <p:cNvSpPr/>
          <p:nvPr/>
        </p:nvSpPr>
        <p:spPr>
          <a:xfrm>
            <a:off x="4067644" y="1720338"/>
            <a:ext cx="406400" cy="402492"/>
          </a:xfrm>
          <a:prstGeom prst="pie">
            <a:avLst>
              <a:gd name="adj1" fmla="val 10743658"/>
              <a:gd name="adj2" fmla="val 1620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 flipV="1">
            <a:off x="4067644" y="2008355"/>
            <a:ext cx="406400" cy="402492"/>
          </a:xfrm>
          <a:prstGeom prst="pie">
            <a:avLst>
              <a:gd name="adj1" fmla="val 10743658"/>
              <a:gd name="adj2" fmla="val 1620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 flipH="1">
            <a:off x="4156872" y="1720338"/>
            <a:ext cx="406400" cy="402492"/>
          </a:xfrm>
          <a:prstGeom prst="pie">
            <a:avLst>
              <a:gd name="adj1" fmla="val 10743658"/>
              <a:gd name="adj2" fmla="val 16200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flipH="1" flipV="1">
            <a:off x="4173642" y="2008355"/>
            <a:ext cx="406400" cy="402492"/>
          </a:xfrm>
          <a:prstGeom prst="pie">
            <a:avLst>
              <a:gd name="adj1" fmla="val 10743658"/>
              <a:gd name="adj2" fmla="val 1620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Pie 29"/>
          <p:cNvSpPr/>
          <p:nvPr/>
        </p:nvSpPr>
        <p:spPr>
          <a:xfrm>
            <a:off x="4976026" y="1404456"/>
            <a:ext cx="406400" cy="402492"/>
          </a:xfrm>
          <a:prstGeom prst="pie">
            <a:avLst>
              <a:gd name="adj1" fmla="val 13573293"/>
              <a:gd name="adj2" fmla="val 16200000"/>
            </a:avLst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Pie 30"/>
          <p:cNvSpPr/>
          <p:nvPr/>
        </p:nvSpPr>
        <p:spPr>
          <a:xfrm>
            <a:off x="4937598" y="1432678"/>
            <a:ext cx="406400" cy="402492"/>
          </a:xfrm>
          <a:prstGeom prst="pie">
            <a:avLst>
              <a:gd name="adj1" fmla="val 10743658"/>
              <a:gd name="adj2" fmla="val 1312234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 flipH="1">
            <a:off x="4753612" y="1828762"/>
            <a:ext cx="406400" cy="402492"/>
          </a:xfrm>
          <a:prstGeom prst="pie">
            <a:avLst>
              <a:gd name="adj1" fmla="val 13603720"/>
              <a:gd name="adj2" fmla="val 1620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e 28"/>
          <p:cNvSpPr/>
          <p:nvPr/>
        </p:nvSpPr>
        <p:spPr>
          <a:xfrm flipH="1">
            <a:off x="4784115" y="1862607"/>
            <a:ext cx="406400" cy="402492"/>
          </a:xfrm>
          <a:prstGeom prst="pie">
            <a:avLst>
              <a:gd name="adj1" fmla="val 10743658"/>
              <a:gd name="adj2" fmla="val 13503886"/>
            </a:avLst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Pie 25"/>
          <p:cNvSpPr/>
          <p:nvPr/>
        </p:nvSpPr>
        <p:spPr>
          <a:xfrm flipH="1" flipV="1">
            <a:off x="4839313" y="2007796"/>
            <a:ext cx="406400" cy="402492"/>
          </a:xfrm>
          <a:prstGeom prst="pie">
            <a:avLst>
              <a:gd name="adj1" fmla="val 10743658"/>
              <a:gd name="adj2" fmla="val 1353864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Pie 26"/>
          <p:cNvSpPr/>
          <p:nvPr/>
        </p:nvSpPr>
        <p:spPr>
          <a:xfrm flipH="1" flipV="1">
            <a:off x="4784115" y="2067776"/>
            <a:ext cx="406400" cy="402492"/>
          </a:xfrm>
          <a:prstGeom prst="pie">
            <a:avLst>
              <a:gd name="adj1" fmla="val 13291362"/>
              <a:gd name="adj2" fmla="val 1620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Pie 23"/>
          <p:cNvSpPr/>
          <p:nvPr/>
        </p:nvSpPr>
        <p:spPr>
          <a:xfrm flipV="1">
            <a:off x="4976026" y="2387671"/>
            <a:ext cx="406400" cy="402492"/>
          </a:xfrm>
          <a:prstGeom prst="pie">
            <a:avLst>
              <a:gd name="adj1" fmla="val 10743658"/>
              <a:gd name="adj2" fmla="val 13262507"/>
            </a:avLst>
          </a:prstGeom>
          <a:solidFill>
            <a:srgbClr val="FEE2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Pie 24"/>
          <p:cNvSpPr/>
          <p:nvPr/>
        </p:nvSpPr>
        <p:spPr>
          <a:xfrm flipV="1">
            <a:off x="5021349" y="2436517"/>
            <a:ext cx="406400" cy="402492"/>
          </a:xfrm>
          <a:prstGeom prst="pie">
            <a:avLst>
              <a:gd name="adj1" fmla="val 13473157"/>
              <a:gd name="adj2" fmla="val 1620000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53982" y="2099617"/>
            <a:ext cx="25904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746374" y="1935334"/>
            <a:ext cx="264601" cy="292920"/>
            <a:chOff x="2137075" y="1522771"/>
            <a:chExt cx="264601" cy="292920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2137075" y="1522771"/>
              <a:ext cx="263837" cy="127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137839" y="1687808"/>
              <a:ext cx="263837" cy="127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600093" y="1626480"/>
            <a:ext cx="264601" cy="292920"/>
            <a:chOff x="2137075" y="1522771"/>
            <a:chExt cx="264601" cy="292920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2137075" y="1522771"/>
              <a:ext cx="263837" cy="127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137839" y="1687808"/>
              <a:ext cx="263837" cy="127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632447" y="2214860"/>
            <a:ext cx="264601" cy="292920"/>
            <a:chOff x="2137075" y="1522771"/>
            <a:chExt cx="264601" cy="29292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2137075" y="1522771"/>
              <a:ext cx="263837" cy="127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137839" y="1687808"/>
              <a:ext cx="263837" cy="127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2741047" y="1059417"/>
            <a:ext cx="1070125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Työnjako</a:t>
            </a:r>
            <a:endParaRPr lang="en-US" sz="1600" dirty="0"/>
          </a:p>
        </p:txBody>
      </p:sp>
      <p:sp>
        <p:nvSpPr>
          <p:cNvPr id="79" name="TextBox 78"/>
          <p:cNvSpPr txBox="1"/>
          <p:nvPr/>
        </p:nvSpPr>
        <p:spPr>
          <a:xfrm>
            <a:off x="3999304" y="1059417"/>
            <a:ext cx="1666843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Erikoistuminen</a:t>
            </a:r>
            <a:endParaRPr lang="en-US" sz="1600" dirty="0"/>
          </a:p>
        </p:txBody>
      </p:sp>
      <p:grpSp>
        <p:nvGrpSpPr>
          <p:cNvPr id="74" name="Group 73"/>
          <p:cNvGrpSpPr/>
          <p:nvPr/>
        </p:nvGrpSpPr>
        <p:grpSpPr>
          <a:xfrm rot="5400000">
            <a:off x="4016497" y="2411711"/>
            <a:ext cx="264601" cy="292920"/>
            <a:chOff x="2137075" y="1522771"/>
            <a:chExt cx="264601" cy="292920"/>
          </a:xfrm>
        </p:grpSpPr>
        <p:cxnSp>
          <p:nvCxnSpPr>
            <p:cNvPr id="75" name="Straight Arrow Connector 74"/>
            <p:cNvCxnSpPr/>
            <p:nvPr/>
          </p:nvCxnSpPr>
          <p:spPr>
            <a:xfrm flipV="1">
              <a:off x="2137075" y="1522771"/>
              <a:ext cx="263837" cy="127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2137839" y="1687808"/>
              <a:ext cx="263837" cy="127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 flipV="1">
            <a:off x="4041897" y="1430636"/>
            <a:ext cx="264601" cy="292920"/>
            <a:chOff x="2137075" y="1522771"/>
            <a:chExt cx="264601" cy="292920"/>
          </a:xfrm>
        </p:grpSpPr>
        <p:cxnSp>
          <p:nvCxnSpPr>
            <p:cNvPr id="81" name="Straight Arrow Connector 80"/>
            <p:cNvCxnSpPr/>
            <p:nvPr/>
          </p:nvCxnSpPr>
          <p:spPr>
            <a:xfrm flipV="1">
              <a:off x="2137075" y="1522771"/>
              <a:ext cx="263837" cy="127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2137839" y="1687808"/>
              <a:ext cx="263837" cy="127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5342342" y="1967713"/>
            <a:ext cx="1506943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Standardointi</a:t>
            </a: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49902" y="4727798"/>
            <a:ext cx="910561" cy="843233"/>
            <a:chOff x="1649902" y="4727798"/>
            <a:chExt cx="910561" cy="843233"/>
          </a:xfrm>
        </p:grpSpPr>
        <p:sp>
          <p:nvSpPr>
            <p:cNvPr id="100" name="Pie 99"/>
            <p:cNvSpPr/>
            <p:nvPr/>
          </p:nvSpPr>
          <p:spPr>
            <a:xfrm rot="-840000">
              <a:off x="1686250" y="4727798"/>
              <a:ext cx="767637" cy="683649"/>
            </a:xfrm>
            <a:prstGeom prst="pie">
              <a:avLst>
                <a:gd name="adj1" fmla="val 13573293"/>
                <a:gd name="adj2" fmla="val 1620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Pie 100"/>
            <p:cNvSpPr/>
            <p:nvPr/>
          </p:nvSpPr>
          <p:spPr>
            <a:xfrm>
              <a:off x="1656067" y="4770256"/>
              <a:ext cx="767637" cy="683649"/>
            </a:xfrm>
            <a:prstGeom prst="pie">
              <a:avLst>
                <a:gd name="adj1" fmla="val 10743658"/>
                <a:gd name="adj2" fmla="val 1312234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Pie 101"/>
            <p:cNvSpPr/>
            <p:nvPr/>
          </p:nvSpPr>
          <p:spPr>
            <a:xfrm flipH="1">
              <a:off x="1732578" y="4756646"/>
              <a:ext cx="767637" cy="683649"/>
            </a:xfrm>
            <a:prstGeom prst="pie">
              <a:avLst>
                <a:gd name="adj1" fmla="val 13603720"/>
                <a:gd name="adj2" fmla="val 162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Pie 102"/>
            <p:cNvSpPr/>
            <p:nvPr/>
          </p:nvSpPr>
          <p:spPr>
            <a:xfrm flipH="1">
              <a:off x="1792826" y="4774664"/>
              <a:ext cx="767637" cy="683649"/>
            </a:xfrm>
            <a:prstGeom prst="pie">
              <a:avLst>
                <a:gd name="adj1" fmla="val 10743658"/>
                <a:gd name="adj2" fmla="val 13503886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Pie 103"/>
            <p:cNvSpPr/>
            <p:nvPr/>
          </p:nvSpPr>
          <p:spPr>
            <a:xfrm flipH="1" flipV="1">
              <a:off x="1724841" y="4842847"/>
              <a:ext cx="767637" cy="683649"/>
            </a:xfrm>
            <a:prstGeom prst="pie">
              <a:avLst>
                <a:gd name="adj1" fmla="val 10743658"/>
                <a:gd name="adj2" fmla="val 13538644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Pie 104"/>
            <p:cNvSpPr/>
            <p:nvPr/>
          </p:nvSpPr>
          <p:spPr>
            <a:xfrm flipH="1" flipV="1">
              <a:off x="1675100" y="4873908"/>
              <a:ext cx="767637" cy="683649"/>
            </a:xfrm>
            <a:prstGeom prst="pie">
              <a:avLst>
                <a:gd name="adj1" fmla="val 13291362"/>
                <a:gd name="adj2" fmla="val 16200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Pie 105"/>
            <p:cNvSpPr/>
            <p:nvPr/>
          </p:nvSpPr>
          <p:spPr>
            <a:xfrm flipV="1">
              <a:off x="1649902" y="4812601"/>
              <a:ext cx="767637" cy="683649"/>
            </a:xfrm>
            <a:prstGeom prst="pie">
              <a:avLst>
                <a:gd name="adj1" fmla="val 10743658"/>
                <a:gd name="adj2" fmla="val 13262507"/>
              </a:avLst>
            </a:prstGeom>
            <a:solidFill>
              <a:srgbClr val="FEE29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Pie 106"/>
            <p:cNvSpPr/>
            <p:nvPr/>
          </p:nvSpPr>
          <p:spPr>
            <a:xfrm rot="1080000" flipV="1">
              <a:off x="1686509" y="4887382"/>
              <a:ext cx="767636" cy="683649"/>
            </a:xfrm>
            <a:prstGeom prst="pie">
              <a:avLst>
                <a:gd name="adj1" fmla="val 13473157"/>
                <a:gd name="adj2" fmla="val 16200000"/>
              </a:avLst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77737" y="3667211"/>
            <a:ext cx="35963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Monista</a:t>
            </a:r>
            <a:r>
              <a:rPr lang="en-US" sz="1600" dirty="0"/>
              <a:t> </a:t>
            </a:r>
            <a:r>
              <a:rPr lang="en-US" sz="1600" dirty="0" err="1"/>
              <a:t>osista</a:t>
            </a:r>
            <a:r>
              <a:rPr lang="en-US" sz="1600" dirty="0"/>
              <a:t> </a:t>
            </a:r>
            <a:r>
              <a:rPr lang="en-US" sz="1600" dirty="0" err="1"/>
              <a:t>koostuvan</a:t>
            </a:r>
            <a:r>
              <a:rPr lang="en-US" sz="1600" dirty="0"/>
              <a:t> </a:t>
            </a:r>
            <a:r>
              <a:rPr lang="en-US" sz="1600" dirty="0" err="1"/>
              <a:t>tuotteen</a:t>
            </a:r>
            <a:r>
              <a:rPr lang="en-US" sz="1600" dirty="0"/>
              <a:t>/</a:t>
            </a:r>
            <a:r>
              <a:rPr lang="en-US" sz="1600" dirty="0" err="1"/>
              <a:t>palvelun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integraatio</a:t>
            </a:r>
            <a:r>
              <a:rPr lang="en-US" sz="1600" dirty="0"/>
              <a:t>: </a:t>
            </a:r>
          </a:p>
          <a:p>
            <a:r>
              <a:rPr lang="en-US" sz="1600" dirty="0" err="1"/>
              <a:t>tuotesuunnittelu</a:t>
            </a:r>
            <a:r>
              <a:rPr lang="en-US" sz="1600" dirty="0"/>
              <a:t>, </a:t>
            </a:r>
            <a:r>
              <a:rPr lang="en-US" sz="1600" dirty="0" err="1"/>
              <a:t>muotoilu</a:t>
            </a:r>
            <a:endParaRPr lang="en-US" sz="16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5137503" y="5140108"/>
            <a:ext cx="3550880" cy="417449"/>
            <a:chOff x="1450993" y="4115365"/>
            <a:chExt cx="7973581" cy="800911"/>
          </a:xfrm>
        </p:grpSpPr>
        <p:grpSp>
          <p:nvGrpSpPr>
            <p:cNvPr id="69" name="Group 68"/>
            <p:cNvGrpSpPr/>
            <p:nvPr/>
          </p:nvGrpSpPr>
          <p:grpSpPr>
            <a:xfrm>
              <a:off x="8553795" y="4115365"/>
              <a:ext cx="870779" cy="800911"/>
              <a:chOff x="8214888" y="4115365"/>
              <a:chExt cx="870779" cy="800911"/>
            </a:xfrm>
          </p:grpSpPr>
          <p:sp>
            <p:nvSpPr>
              <p:cNvPr id="130" name="Pie 129"/>
              <p:cNvSpPr/>
              <p:nvPr/>
            </p:nvSpPr>
            <p:spPr>
              <a:xfrm>
                <a:off x="8268604" y="4124617"/>
                <a:ext cx="767637" cy="683649"/>
              </a:xfrm>
              <a:prstGeom prst="pie">
                <a:avLst>
                  <a:gd name="adj1" fmla="val 13573293"/>
                  <a:gd name="adj2" fmla="val 16200000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Pie 130"/>
              <p:cNvSpPr/>
              <p:nvPr/>
            </p:nvSpPr>
            <p:spPr>
              <a:xfrm>
                <a:off x="8238421" y="4128975"/>
                <a:ext cx="767637" cy="683649"/>
              </a:xfrm>
              <a:prstGeom prst="pie">
                <a:avLst>
                  <a:gd name="adj1" fmla="val 10743658"/>
                  <a:gd name="adj2" fmla="val 13122344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Pie 131"/>
              <p:cNvSpPr/>
              <p:nvPr/>
            </p:nvSpPr>
            <p:spPr>
              <a:xfrm flipH="1">
                <a:off x="8314932" y="4115365"/>
                <a:ext cx="767637" cy="683649"/>
              </a:xfrm>
              <a:prstGeom prst="pie">
                <a:avLst>
                  <a:gd name="adj1" fmla="val 13603720"/>
                  <a:gd name="adj2" fmla="val 1620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Pie 132"/>
              <p:cNvSpPr/>
              <p:nvPr/>
            </p:nvSpPr>
            <p:spPr>
              <a:xfrm flipH="1">
                <a:off x="8318030" y="4161958"/>
                <a:ext cx="767637" cy="683649"/>
              </a:xfrm>
              <a:prstGeom prst="pie">
                <a:avLst>
                  <a:gd name="adj1" fmla="val 10743658"/>
                  <a:gd name="adj2" fmla="val 1350388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prstDash val="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Pie 133"/>
              <p:cNvSpPr/>
              <p:nvPr/>
            </p:nvSpPr>
            <p:spPr>
              <a:xfrm flipH="1" flipV="1">
                <a:off x="8307195" y="4201566"/>
                <a:ext cx="767637" cy="683649"/>
              </a:xfrm>
              <a:prstGeom prst="pie">
                <a:avLst>
                  <a:gd name="adj1" fmla="val 10743658"/>
                  <a:gd name="adj2" fmla="val 13538644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Pie 134"/>
              <p:cNvSpPr/>
              <p:nvPr/>
            </p:nvSpPr>
            <p:spPr>
              <a:xfrm flipH="1" flipV="1">
                <a:off x="8257454" y="4232627"/>
                <a:ext cx="767637" cy="683649"/>
              </a:xfrm>
              <a:prstGeom prst="pie">
                <a:avLst>
                  <a:gd name="adj1" fmla="val 13291362"/>
                  <a:gd name="adj2" fmla="val 16200000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Pie 135"/>
              <p:cNvSpPr/>
              <p:nvPr/>
            </p:nvSpPr>
            <p:spPr>
              <a:xfrm flipV="1">
                <a:off x="8232256" y="4171320"/>
                <a:ext cx="767637" cy="683649"/>
              </a:xfrm>
              <a:prstGeom prst="pie">
                <a:avLst>
                  <a:gd name="adj1" fmla="val 10743658"/>
                  <a:gd name="adj2" fmla="val 13262507"/>
                </a:avLst>
              </a:prstGeom>
              <a:solidFill>
                <a:srgbClr val="FEE29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Pie 136"/>
              <p:cNvSpPr/>
              <p:nvPr/>
            </p:nvSpPr>
            <p:spPr>
              <a:xfrm flipV="1">
                <a:off x="8214888" y="4227051"/>
                <a:ext cx="767637" cy="683649"/>
              </a:xfrm>
              <a:prstGeom prst="pie">
                <a:avLst>
                  <a:gd name="adj1" fmla="val 13473157"/>
                  <a:gd name="adj2" fmla="val 16200000"/>
                </a:avLst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3696760" y="4115365"/>
              <a:ext cx="870779" cy="795335"/>
              <a:chOff x="3835146" y="4115365"/>
              <a:chExt cx="870779" cy="795335"/>
            </a:xfrm>
          </p:grpSpPr>
          <p:sp>
            <p:nvSpPr>
              <p:cNvPr id="126" name="Pie 125"/>
              <p:cNvSpPr/>
              <p:nvPr/>
            </p:nvSpPr>
            <p:spPr>
              <a:xfrm>
                <a:off x="3858679" y="4128975"/>
                <a:ext cx="767637" cy="683649"/>
              </a:xfrm>
              <a:prstGeom prst="pie">
                <a:avLst>
                  <a:gd name="adj1" fmla="val 10743658"/>
                  <a:gd name="adj2" fmla="val 13122344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Pie 126"/>
              <p:cNvSpPr/>
              <p:nvPr/>
            </p:nvSpPr>
            <p:spPr>
              <a:xfrm flipH="1">
                <a:off x="3935190" y="4115365"/>
                <a:ext cx="767637" cy="683649"/>
              </a:xfrm>
              <a:prstGeom prst="pie">
                <a:avLst>
                  <a:gd name="adj1" fmla="val 13603720"/>
                  <a:gd name="adj2" fmla="val 1620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Pie 127"/>
              <p:cNvSpPr/>
              <p:nvPr/>
            </p:nvSpPr>
            <p:spPr>
              <a:xfrm flipH="1">
                <a:off x="3938288" y="4161958"/>
                <a:ext cx="767637" cy="683649"/>
              </a:xfrm>
              <a:prstGeom prst="pie">
                <a:avLst>
                  <a:gd name="adj1" fmla="val 10743658"/>
                  <a:gd name="adj2" fmla="val 1350388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prstDash val="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Pie 128"/>
              <p:cNvSpPr/>
              <p:nvPr/>
            </p:nvSpPr>
            <p:spPr>
              <a:xfrm flipV="1">
                <a:off x="3835146" y="4227051"/>
                <a:ext cx="767637" cy="683649"/>
              </a:xfrm>
              <a:prstGeom prst="pie">
                <a:avLst>
                  <a:gd name="adj1" fmla="val 13473157"/>
                  <a:gd name="adj2" fmla="val 16200000"/>
                </a:avLst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562110" y="4128975"/>
              <a:ext cx="791170" cy="781725"/>
              <a:chOff x="2740210" y="4128975"/>
              <a:chExt cx="791170" cy="781725"/>
            </a:xfrm>
          </p:grpSpPr>
          <p:sp>
            <p:nvSpPr>
              <p:cNvPr id="124" name="Pie 123"/>
              <p:cNvSpPr/>
              <p:nvPr/>
            </p:nvSpPr>
            <p:spPr>
              <a:xfrm>
                <a:off x="2763743" y="4128975"/>
                <a:ext cx="767637" cy="683649"/>
              </a:xfrm>
              <a:prstGeom prst="pie">
                <a:avLst>
                  <a:gd name="adj1" fmla="val 10743658"/>
                  <a:gd name="adj2" fmla="val 13122344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Pie 124"/>
              <p:cNvSpPr/>
              <p:nvPr/>
            </p:nvSpPr>
            <p:spPr>
              <a:xfrm flipV="1">
                <a:off x="2740210" y="4227051"/>
                <a:ext cx="767637" cy="683649"/>
              </a:xfrm>
              <a:prstGeom prst="pie">
                <a:avLst>
                  <a:gd name="adj1" fmla="val 13473157"/>
                  <a:gd name="adj2" fmla="val 16200000"/>
                </a:avLst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125278" y="4115365"/>
              <a:ext cx="870779" cy="800911"/>
              <a:chOff x="6025018" y="4115365"/>
              <a:chExt cx="870779" cy="800911"/>
            </a:xfrm>
          </p:grpSpPr>
          <p:sp>
            <p:nvSpPr>
              <p:cNvPr id="117" name="Pie 116"/>
              <p:cNvSpPr/>
              <p:nvPr/>
            </p:nvSpPr>
            <p:spPr>
              <a:xfrm>
                <a:off x="6048551" y="4128975"/>
                <a:ext cx="767637" cy="683649"/>
              </a:xfrm>
              <a:prstGeom prst="pie">
                <a:avLst>
                  <a:gd name="adj1" fmla="val 10743658"/>
                  <a:gd name="adj2" fmla="val 13122344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Pie 117"/>
              <p:cNvSpPr/>
              <p:nvPr/>
            </p:nvSpPr>
            <p:spPr>
              <a:xfrm flipH="1">
                <a:off x="6125062" y="4115365"/>
                <a:ext cx="767637" cy="683649"/>
              </a:xfrm>
              <a:prstGeom prst="pie">
                <a:avLst>
                  <a:gd name="adj1" fmla="val 13603720"/>
                  <a:gd name="adj2" fmla="val 1620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Pie 118"/>
              <p:cNvSpPr/>
              <p:nvPr/>
            </p:nvSpPr>
            <p:spPr>
              <a:xfrm flipH="1">
                <a:off x="6128160" y="4161958"/>
                <a:ext cx="767637" cy="683649"/>
              </a:xfrm>
              <a:prstGeom prst="pie">
                <a:avLst>
                  <a:gd name="adj1" fmla="val 10743658"/>
                  <a:gd name="adj2" fmla="val 1350388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prstDash val="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Pie 119"/>
              <p:cNvSpPr/>
              <p:nvPr/>
            </p:nvSpPr>
            <p:spPr>
              <a:xfrm flipH="1" flipV="1">
                <a:off x="6117325" y="4201566"/>
                <a:ext cx="767637" cy="683649"/>
              </a:xfrm>
              <a:prstGeom prst="pie">
                <a:avLst>
                  <a:gd name="adj1" fmla="val 10743658"/>
                  <a:gd name="adj2" fmla="val 13538644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Pie 120"/>
              <p:cNvSpPr/>
              <p:nvPr/>
            </p:nvSpPr>
            <p:spPr>
              <a:xfrm flipH="1" flipV="1">
                <a:off x="6067584" y="4232627"/>
                <a:ext cx="767637" cy="683649"/>
              </a:xfrm>
              <a:prstGeom prst="pie">
                <a:avLst>
                  <a:gd name="adj1" fmla="val 13291362"/>
                  <a:gd name="adj2" fmla="val 16200000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Pie 121"/>
              <p:cNvSpPr/>
              <p:nvPr/>
            </p:nvSpPr>
            <p:spPr>
              <a:xfrm flipV="1">
                <a:off x="6042386" y="4171320"/>
                <a:ext cx="767637" cy="683649"/>
              </a:xfrm>
              <a:prstGeom prst="pie">
                <a:avLst>
                  <a:gd name="adj1" fmla="val 10743658"/>
                  <a:gd name="adj2" fmla="val 13262507"/>
                </a:avLst>
              </a:prstGeom>
              <a:solidFill>
                <a:srgbClr val="FEE29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Pie 122"/>
              <p:cNvSpPr/>
              <p:nvPr/>
            </p:nvSpPr>
            <p:spPr>
              <a:xfrm flipV="1">
                <a:off x="6025018" y="4227051"/>
                <a:ext cx="767637" cy="683649"/>
              </a:xfrm>
              <a:prstGeom prst="pie">
                <a:avLst>
                  <a:gd name="adj1" fmla="val 13473157"/>
                  <a:gd name="adj2" fmla="val 16200000"/>
                </a:avLst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4911019" y="4115365"/>
              <a:ext cx="870779" cy="795335"/>
              <a:chOff x="4930082" y="4115365"/>
              <a:chExt cx="870779" cy="795335"/>
            </a:xfrm>
          </p:grpSpPr>
          <p:sp>
            <p:nvSpPr>
              <p:cNvPr id="112" name="Pie 111"/>
              <p:cNvSpPr/>
              <p:nvPr/>
            </p:nvSpPr>
            <p:spPr>
              <a:xfrm>
                <a:off x="4953615" y="4128975"/>
                <a:ext cx="767637" cy="683649"/>
              </a:xfrm>
              <a:prstGeom prst="pie">
                <a:avLst>
                  <a:gd name="adj1" fmla="val 10743658"/>
                  <a:gd name="adj2" fmla="val 13122344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Pie 112"/>
              <p:cNvSpPr/>
              <p:nvPr/>
            </p:nvSpPr>
            <p:spPr>
              <a:xfrm flipH="1">
                <a:off x="5030126" y="4115365"/>
                <a:ext cx="767637" cy="683649"/>
              </a:xfrm>
              <a:prstGeom prst="pie">
                <a:avLst>
                  <a:gd name="adj1" fmla="val 13603720"/>
                  <a:gd name="adj2" fmla="val 1620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Pie 113"/>
              <p:cNvSpPr/>
              <p:nvPr/>
            </p:nvSpPr>
            <p:spPr>
              <a:xfrm flipH="1">
                <a:off x="5033224" y="4161958"/>
                <a:ext cx="767637" cy="683649"/>
              </a:xfrm>
              <a:prstGeom prst="pie">
                <a:avLst>
                  <a:gd name="adj1" fmla="val 10743658"/>
                  <a:gd name="adj2" fmla="val 1350388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prstDash val="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Pie 114"/>
              <p:cNvSpPr/>
              <p:nvPr/>
            </p:nvSpPr>
            <p:spPr>
              <a:xfrm flipH="1" flipV="1">
                <a:off x="5022389" y="4201566"/>
                <a:ext cx="767637" cy="683649"/>
              </a:xfrm>
              <a:prstGeom prst="pie">
                <a:avLst>
                  <a:gd name="adj1" fmla="val 10743658"/>
                  <a:gd name="adj2" fmla="val 13538644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Pie 115"/>
              <p:cNvSpPr/>
              <p:nvPr/>
            </p:nvSpPr>
            <p:spPr>
              <a:xfrm flipV="1">
                <a:off x="4930082" y="4227051"/>
                <a:ext cx="767637" cy="683649"/>
              </a:xfrm>
              <a:prstGeom prst="pie">
                <a:avLst>
                  <a:gd name="adj1" fmla="val 13473157"/>
                  <a:gd name="adj2" fmla="val 16200000"/>
                </a:avLst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Pie 90"/>
            <p:cNvSpPr/>
            <p:nvPr/>
          </p:nvSpPr>
          <p:spPr>
            <a:xfrm flipV="1">
              <a:off x="1450993" y="4227051"/>
              <a:ext cx="767637" cy="683649"/>
            </a:xfrm>
            <a:prstGeom prst="pie">
              <a:avLst>
                <a:gd name="adj1" fmla="val 13473157"/>
                <a:gd name="adj2" fmla="val 16200000"/>
              </a:avLst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7339537" y="4115365"/>
              <a:ext cx="870779" cy="800911"/>
              <a:chOff x="7119954" y="4115365"/>
              <a:chExt cx="870779" cy="800911"/>
            </a:xfrm>
          </p:grpSpPr>
          <p:sp>
            <p:nvSpPr>
              <p:cNvPr id="93" name="Pie 92"/>
              <p:cNvSpPr/>
              <p:nvPr/>
            </p:nvSpPr>
            <p:spPr>
              <a:xfrm>
                <a:off x="7143487" y="4128975"/>
                <a:ext cx="767637" cy="683649"/>
              </a:xfrm>
              <a:prstGeom prst="pie">
                <a:avLst>
                  <a:gd name="adj1" fmla="val 10743658"/>
                  <a:gd name="adj2" fmla="val 13122344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Pie 93"/>
              <p:cNvSpPr/>
              <p:nvPr/>
            </p:nvSpPr>
            <p:spPr>
              <a:xfrm flipH="1">
                <a:off x="7219998" y="4115365"/>
                <a:ext cx="767637" cy="683649"/>
              </a:xfrm>
              <a:prstGeom prst="pie">
                <a:avLst>
                  <a:gd name="adj1" fmla="val 13603720"/>
                  <a:gd name="adj2" fmla="val 1620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Pie 94"/>
              <p:cNvSpPr/>
              <p:nvPr/>
            </p:nvSpPr>
            <p:spPr>
              <a:xfrm flipH="1">
                <a:off x="7223096" y="4161958"/>
                <a:ext cx="767637" cy="683649"/>
              </a:xfrm>
              <a:prstGeom prst="pie">
                <a:avLst>
                  <a:gd name="adj1" fmla="val 10743658"/>
                  <a:gd name="adj2" fmla="val 1350388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prstDash val="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Pie 96"/>
              <p:cNvSpPr/>
              <p:nvPr/>
            </p:nvSpPr>
            <p:spPr>
              <a:xfrm flipH="1" flipV="1">
                <a:off x="7212261" y="4201566"/>
                <a:ext cx="767637" cy="683649"/>
              </a:xfrm>
              <a:prstGeom prst="pie">
                <a:avLst>
                  <a:gd name="adj1" fmla="val 10743658"/>
                  <a:gd name="adj2" fmla="val 13538644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Pie 97"/>
              <p:cNvSpPr/>
              <p:nvPr/>
            </p:nvSpPr>
            <p:spPr>
              <a:xfrm flipH="1" flipV="1">
                <a:off x="7162520" y="4232627"/>
                <a:ext cx="767637" cy="683649"/>
              </a:xfrm>
              <a:prstGeom prst="pie">
                <a:avLst>
                  <a:gd name="adj1" fmla="val 13291362"/>
                  <a:gd name="adj2" fmla="val 16200000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Pie 98"/>
              <p:cNvSpPr/>
              <p:nvPr/>
            </p:nvSpPr>
            <p:spPr>
              <a:xfrm flipV="1">
                <a:off x="7137322" y="4171320"/>
                <a:ext cx="767637" cy="683649"/>
              </a:xfrm>
              <a:prstGeom prst="pie">
                <a:avLst>
                  <a:gd name="adj1" fmla="val 10743658"/>
                  <a:gd name="adj2" fmla="val 13262507"/>
                </a:avLst>
              </a:prstGeom>
              <a:solidFill>
                <a:srgbClr val="FEE29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Pie 110"/>
              <p:cNvSpPr/>
              <p:nvPr/>
            </p:nvSpPr>
            <p:spPr>
              <a:xfrm flipV="1">
                <a:off x="7119954" y="4227051"/>
                <a:ext cx="767637" cy="683649"/>
              </a:xfrm>
              <a:prstGeom prst="pie">
                <a:avLst>
                  <a:gd name="adj1" fmla="val 13473157"/>
                  <a:gd name="adj2" fmla="val 16200000"/>
                </a:avLst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0" name="Chevron 169"/>
          <p:cNvSpPr/>
          <p:nvPr/>
        </p:nvSpPr>
        <p:spPr>
          <a:xfrm>
            <a:off x="5166291" y="5652992"/>
            <a:ext cx="3549920" cy="107995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348233" y="1969765"/>
            <a:ext cx="127393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Tuottavuus</a:t>
            </a:r>
            <a:endParaRPr lang="en-US" sz="1600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6941251" y="2027608"/>
            <a:ext cx="406982" cy="198246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599612" y="3667211"/>
            <a:ext cx="35963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Monista</a:t>
            </a:r>
            <a:r>
              <a:rPr lang="en-US" sz="1600" dirty="0"/>
              <a:t> </a:t>
            </a:r>
            <a:r>
              <a:rPr lang="en-US" sz="1600" dirty="0" err="1"/>
              <a:t>vaiheista</a:t>
            </a:r>
            <a:r>
              <a:rPr lang="en-US" sz="1600" dirty="0"/>
              <a:t> </a:t>
            </a:r>
            <a:r>
              <a:rPr lang="en-US" sz="1600" dirty="0" err="1"/>
              <a:t>koostuvan</a:t>
            </a:r>
            <a:r>
              <a:rPr lang="en-US" sz="1600" dirty="0"/>
              <a:t> </a:t>
            </a:r>
            <a:r>
              <a:rPr lang="en-US" sz="1600" dirty="0" err="1"/>
              <a:t>prosessin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koordinaatio</a:t>
            </a:r>
            <a:r>
              <a:rPr lang="en-US" sz="1600" dirty="0"/>
              <a:t>: </a:t>
            </a:r>
          </a:p>
          <a:p>
            <a:r>
              <a:rPr lang="en-US" sz="1600" dirty="0" err="1"/>
              <a:t>ohjaus</a:t>
            </a:r>
            <a:r>
              <a:rPr lang="en-US" sz="1600" dirty="0"/>
              <a:t>, </a:t>
            </a:r>
            <a:r>
              <a:rPr lang="en-US" sz="1600" dirty="0" err="1"/>
              <a:t>vaihtelun</a:t>
            </a:r>
            <a:r>
              <a:rPr lang="en-US" sz="1600" dirty="0"/>
              <a:t> </a:t>
            </a:r>
            <a:r>
              <a:rPr lang="en-US" sz="1600" dirty="0" err="1"/>
              <a:t>hallinta</a:t>
            </a:r>
            <a:endParaRPr lang="en-US" sz="1600" dirty="0"/>
          </a:p>
        </p:txBody>
      </p:sp>
      <p:pic>
        <p:nvPicPr>
          <p:cNvPr id="109" name="Picture 2" descr="Kuvahaun tulos haulle helsingin yliopisto logo">
            <a:extLst>
              <a:ext uri="{FF2B5EF4-FFF2-40B4-BE49-F238E27FC236}">
                <a16:creationId xmlns:a16="http://schemas.microsoft.com/office/drawing/2014/main" id="{1E9EDCFA-AE79-4FD3-B009-FBFCCD630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57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642" y="419100"/>
            <a:ext cx="7646471" cy="383689"/>
          </a:xfrm>
        </p:spPr>
        <p:txBody>
          <a:bodyPr/>
          <a:lstStyle/>
          <a:p>
            <a:r>
              <a:rPr lang="en-US" dirty="0"/>
              <a:t>PROSESSITYYPIT (1): </a:t>
            </a:r>
            <a:r>
              <a:rPr lang="en-US" dirty="0" err="1"/>
              <a:t>VIRTAUSYKSIKKÖ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43243" y="4185104"/>
            <a:ext cx="1823812" cy="483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JATKUVA VIRTAUS</a:t>
            </a:r>
          </a:p>
          <a:p>
            <a:r>
              <a:rPr lang="en-US" sz="1400" dirty="0"/>
              <a:t>(</a:t>
            </a:r>
            <a:r>
              <a:rPr lang="en-US" sz="1100" i="1" dirty="0"/>
              <a:t>continuous flow</a:t>
            </a:r>
            <a:r>
              <a:rPr lang="en-US" sz="1400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36361" y="1481764"/>
            <a:ext cx="1858054" cy="1752765"/>
            <a:chOff x="927598" y="893902"/>
            <a:chExt cx="1858054" cy="1752765"/>
          </a:xfrm>
        </p:grpSpPr>
        <p:grpSp>
          <p:nvGrpSpPr>
            <p:cNvPr id="252" name="Group 251"/>
            <p:cNvGrpSpPr/>
            <p:nvPr/>
          </p:nvGrpSpPr>
          <p:grpSpPr>
            <a:xfrm>
              <a:off x="1426648" y="1858568"/>
              <a:ext cx="491545" cy="396001"/>
              <a:chOff x="2388887" y="1790385"/>
              <a:chExt cx="408405" cy="363672"/>
            </a:xfrm>
          </p:grpSpPr>
          <p:sp>
            <p:nvSpPr>
              <p:cNvPr id="257" name="Oval Callout 256"/>
              <p:cNvSpPr/>
              <p:nvPr/>
            </p:nvSpPr>
            <p:spPr bwMode="auto">
              <a:xfrm>
                <a:off x="2388887" y="1790385"/>
                <a:ext cx="408405" cy="363672"/>
              </a:xfrm>
              <a:prstGeom prst="wedgeEllipseCallo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67" name="Straight Connector 266"/>
              <p:cNvCxnSpPr/>
              <p:nvPr/>
            </p:nvCxnSpPr>
            <p:spPr bwMode="auto">
              <a:xfrm flipH="1" flipV="1">
                <a:off x="2448697" y="1843644"/>
                <a:ext cx="132578" cy="134381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 flipV="1">
                <a:off x="2585222" y="1843644"/>
                <a:ext cx="152260" cy="140732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69" name="Straight Connector 268"/>
              <p:cNvCxnSpPr/>
              <p:nvPr/>
            </p:nvCxnSpPr>
            <p:spPr bwMode="auto">
              <a:xfrm flipH="1" flipV="1">
                <a:off x="2587626" y="1978025"/>
                <a:ext cx="5464" cy="176032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1092247" y="893902"/>
              <a:ext cx="1693405" cy="48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PAJA</a:t>
              </a:r>
            </a:p>
            <a:p>
              <a:r>
                <a:rPr lang="en-US" sz="1400" dirty="0"/>
                <a:t>(</a:t>
              </a:r>
              <a:r>
                <a:rPr lang="en-US" sz="1000" i="1" dirty="0"/>
                <a:t>job shop, jumbled flow</a:t>
              </a:r>
              <a:r>
                <a:rPr lang="en-US" sz="1400" dirty="0"/>
                <a:t>)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27598" y="2401570"/>
              <a:ext cx="462296" cy="83522"/>
            </a:xfrm>
            <a:prstGeom prst="rect">
              <a:avLst/>
            </a:prstGeom>
            <a:pattFill prst="horzBrick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592207" y="1436652"/>
              <a:ext cx="209605" cy="1356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17316" y="2471914"/>
              <a:ext cx="209605" cy="1356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89167" y="1705421"/>
              <a:ext cx="310698" cy="125407"/>
            </a:xfrm>
            <a:prstGeom prst="rect">
              <a:avLst/>
            </a:prstGeom>
            <a:pattFill prst="openDmnd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17282" y="1663921"/>
              <a:ext cx="209605" cy="135619"/>
            </a:xfrm>
            <a:prstGeom prst="rect">
              <a:avLst/>
            </a:prstGeom>
            <a:pattFill prst="trellis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14714" y="1910392"/>
              <a:ext cx="569387" cy="315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/>
                <a:t>Virtaus</a:t>
              </a:r>
              <a:r>
                <a:rPr lang="en-US" sz="800" dirty="0"/>
                <a:t>-</a:t>
              </a:r>
            </a:p>
            <a:p>
              <a:r>
                <a:rPr lang="en-US" sz="800" dirty="0" err="1"/>
                <a:t>yksikkö</a:t>
              </a:r>
              <a:endParaRPr lang="en-US" sz="800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V="1">
              <a:off x="1678972" y="1586078"/>
              <a:ext cx="1" cy="282781"/>
            </a:xfrm>
            <a:prstGeom prst="straightConnector1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 flipV="1">
              <a:off x="1313695" y="1801235"/>
              <a:ext cx="161463" cy="175058"/>
            </a:xfrm>
            <a:prstGeom prst="straightConnector1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1302173" y="2191737"/>
              <a:ext cx="225800" cy="192648"/>
            </a:xfrm>
            <a:prstGeom prst="straightConnector1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6" idx="3"/>
            </p:cNvCxnSpPr>
            <p:nvPr/>
          </p:nvCxnSpPr>
          <p:spPr>
            <a:xfrm flipV="1">
              <a:off x="1984101" y="1787350"/>
              <a:ext cx="154302" cy="281034"/>
            </a:xfrm>
            <a:prstGeom prst="straightConnector1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1862246" y="2191737"/>
              <a:ext cx="276157" cy="316220"/>
            </a:xfrm>
            <a:prstGeom prst="straightConnector1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1" idx="2"/>
            </p:cNvCxnSpPr>
            <p:nvPr/>
          </p:nvCxnSpPr>
          <p:spPr>
            <a:xfrm>
              <a:off x="1158746" y="2485092"/>
              <a:ext cx="143427" cy="161575"/>
            </a:xfrm>
            <a:prstGeom prst="straightConnector1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1026023" y="2507957"/>
              <a:ext cx="139111" cy="99576"/>
            </a:xfrm>
            <a:prstGeom prst="straightConnector1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947894" y="5388814"/>
            <a:ext cx="2436213" cy="754612"/>
            <a:chOff x="5947894" y="4800952"/>
            <a:chExt cx="2436213" cy="754612"/>
          </a:xfrm>
        </p:grpSpPr>
        <p:sp>
          <p:nvSpPr>
            <p:cNvPr id="122" name="Can 121"/>
            <p:cNvSpPr/>
            <p:nvPr/>
          </p:nvSpPr>
          <p:spPr>
            <a:xfrm rot="5400000">
              <a:off x="6967179" y="3781667"/>
              <a:ext cx="397644" cy="2436213"/>
            </a:xfrm>
            <a:prstGeom prst="can">
              <a:avLst/>
            </a:prstGeom>
            <a:gradFill flip="none" rotWithShape="1">
              <a:gsLst>
                <a:gs pos="12000">
                  <a:schemeClr val="bg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chemeClr val="bg1">
                    <a:lumMod val="65000"/>
                  </a:schemeClr>
                </a:gs>
              </a:gsLst>
              <a:lin ang="552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160727" y="5300269"/>
              <a:ext cx="583826" cy="205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Sensori</a:t>
              </a:r>
              <a:endParaRPr lang="en-US" sz="8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052604" y="5350380"/>
              <a:ext cx="651599" cy="205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Säätö</a:t>
              </a:r>
              <a:endParaRPr lang="en-US" sz="800" dirty="0"/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6441088" y="5071989"/>
              <a:ext cx="0" cy="284053"/>
            </a:xfrm>
            <a:prstGeom prst="line">
              <a:avLst/>
            </a:prstGeom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Merge 125"/>
            <p:cNvSpPr/>
            <p:nvPr/>
          </p:nvSpPr>
          <p:spPr>
            <a:xfrm>
              <a:off x="7254719" y="4953351"/>
              <a:ext cx="177370" cy="197502"/>
            </a:xfrm>
            <a:prstGeom prst="flowChartMerg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/>
            <p:cNvCxnSpPr/>
            <p:nvPr/>
          </p:nvCxnSpPr>
          <p:spPr>
            <a:xfrm flipV="1">
              <a:off x="7344518" y="5150853"/>
              <a:ext cx="0" cy="205189"/>
            </a:xfrm>
            <a:prstGeom prst="line">
              <a:avLst/>
            </a:prstGeom>
            <a:ln w="38100" cmpd="dbl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/>
            <p:cNvGrpSpPr/>
            <p:nvPr/>
          </p:nvGrpSpPr>
          <p:grpSpPr>
            <a:xfrm>
              <a:off x="6317452" y="4940054"/>
              <a:ext cx="259116" cy="121586"/>
              <a:chOff x="3687542" y="3310929"/>
              <a:chExt cx="259116" cy="121586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3766679" y="3315692"/>
                <a:ext cx="100843" cy="112061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3790240" y="3348863"/>
                <a:ext cx="53720" cy="457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687542" y="3310929"/>
                <a:ext cx="259116" cy="12158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40738" y="4185104"/>
            <a:ext cx="1330951" cy="483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LIUKUHIHNA</a:t>
            </a:r>
          </a:p>
          <a:p>
            <a:r>
              <a:rPr lang="en-US" sz="1400" dirty="0"/>
              <a:t>(</a:t>
            </a:r>
            <a:r>
              <a:rPr lang="en-US" sz="1100" i="1" dirty="0"/>
              <a:t>connected flow</a:t>
            </a:r>
            <a:r>
              <a:rPr lang="en-US" sz="1400" dirty="0"/>
              <a:t>)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517516" y="5705848"/>
            <a:ext cx="161258" cy="1356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1031538" y="4872168"/>
            <a:ext cx="259708" cy="297350"/>
            <a:chOff x="1580185" y="1205666"/>
            <a:chExt cx="337572" cy="297350"/>
          </a:xfrm>
        </p:grpSpPr>
        <p:sp>
          <p:nvSpPr>
            <p:cNvPr id="223" name="Rectangle 222"/>
            <p:cNvSpPr/>
            <p:nvPr/>
          </p:nvSpPr>
          <p:spPr>
            <a:xfrm>
              <a:off x="1708152" y="1205666"/>
              <a:ext cx="209605" cy="1356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1665497" y="1259576"/>
              <a:ext cx="209605" cy="1356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1622841" y="1313486"/>
              <a:ext cx="209605" cy="1356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580185" y="1367397"/>
              <a:ext cx="209605" cy="1356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225063" y="4870582"/>
            <a:ext cx="220135" cy="289411"/>
            <a:chOff x="3083921" y="841735"/>
            <a:chExt cx="286134" cy="289411"/>
          </a:xfrm>
        </p:grpSpPr>
        <p:sp>
          <p:nvSpPr>
            <p:cNvPr id="219" name="Rectangle 218"/>
            <p:cNvSpPr/>
            <p:nvPr/>
          </p:nvSpPr>
          <p:spPr>
            <a:xfrm>
              <a:off x="3226988" y="841735"/>
              <a:ext cx="143067" cy="125160"/>
            </a:xfrm>
            <a:prstGeom prst="rect">
              <a:avLst/>
            </a:prstGeom>
            <a:pattFill prst="trellis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179299" y="896485"/>
              <a:ext cx="143067" cy="125160"/>
            </a:xfrm>
            <a:prstGeom prst="rect">
              <a:avLst/>
            </a:prstGeom>
            <a:pattFill prst="trellis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131610" y="951235"/>
              <a:ext cx="143067" cy="125160"/>
            </a:xfrm>
            <a:prstGeom prst="rect">
              <a:avLst/>
            </a:prstGeom>
            <a:pattFill prst="trellis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083921" y="1005986"/>
              <a:ext cx="143067" cy="125160"/>
            </a:xfrm>
            <a:prstGeom prst="rect">
              <a:avLst/>
            </a:prstGeom>
            <a:pattFill prst="trellis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859003" y="5705847"/>
            <a:ext cx="326548" cy="135619"/>
            <a:chOff x="1522476" y="1616665"/>
            <a:chExt cx="424452" cy="135619"/>
          </a:xfrm>
        </p:grpSpPr>
        <p:sp>
          <p:nvSpPr>
            <p:cNvPr id="217" name="Rectangle 216"/>
            <p:cNvSpPr/>
            <p:nvPr/>
          </p:nvSpPr>
          <p:spPr>
            <a:xfrm>
              <a:off x="1522476" y="1616665"/>
              <a:ext cx="209605" cy="1356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737323" y="1616665"/>
              <a:ext cx="209605" cy="1356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711650" y="4997559"/>
            <a:ext cx="455489" cy="171959"/>
            <a:chOff x="3764018" y="1065946"/>
            <a:chExt cx="592051" cy="171959"/>
          </a:xfrm>
        </p:grpSpPr>
        <p:sp>
          <p:nvSpPr>
            <p:cNvPr id="214" name="Rectangle 213"/>
            <p:cNvSpPr/>
            <p:nvPr/>
          </p:nvSpPr>
          <p:spPr>
            <a:xfrm>
              <a:off x="3893773" y="1065946"/>
              <a:ext cx="462296" cy="83522"/>
            </a:xfrm>
            <a:prstGeom prst="rect">
              <a:avLst/>
            </a:prstGeom>
            <a:pattFill prst="horzBrick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828895" y="1110165"/>
              <a:ext cx="462296" cy="83522"/>
            </a:xfrm>
            <a:prstGeom prst="rect">
              <a:avLst/>
            </a:prstGeom>
            <a:pattFill prst="horzBrick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3764018" y="1154383"/>
              <a:ext cx="462296" cy="83522"/>
            </a:xfrm>
            <a:prstGeom prst="rect">
              <a:avLst/>
            </a:prstGeom>
            <a:pattFill prst="horzBrick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711016" y="5453907"/>
            <a:ext cx="356297" cy="403553"/>
            <a:chOff x="3763194" y="1574217"/>
            <a:chExt cx="463120" cy="403553"/>
          </a:xfrm>
        </p:grpSpPr>
        <p:sp>
          <p:nvSpPr>
            <p:cNvPr id="207" name="Rectangle 206"/>
            <p:cNvSpPr/>
            <p:nvPr/>
          </p:nvSpPr>
          <p:spPr>
            <a:xfrm>
              <a:off x="3764018" y="1894248"/>
              <a:ext cx="462296" cy="83522"/>
            </a:xfrm>
            <a:prstGeom prst="rect">
              <a:avLst/>
            </a:prstGeom>
            <a:pattFill prst="horzBrick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3763194" y="1574217"/>
              <a:ext cx="424452" cy="281351"/>
              <a:chOff x="2257816" y="1491482"/>
              <a:chExt cx="424452" cy="281351"/>
            </a:xfrm>
          </p:grpSpPr>
          <p:grpSp>
            <p:nvGrpSpPr>
              <p:cNvPr id="210" name="Group 209"/>
              <p:cNvGrpSpPr/>
              <p:nvPr/>
            </p:nvGrpSpPr>
            <p:grpSpPr>
              <a:xfrm>
                <a:off x="2257816" y="1637214"/>
                <a:ext cx="424452" cy="135619"/>
                <a:chOff x="1522476" y="1616665"/>
                <a:chExt cx="424452" cy="135619"/>
              </a:xfrm>
            </p:grpSpPr>
            <p:sp>
              <p:nvSpPr>
                <p:cNvPr id="212" name="Rectangle 211"/>
                <p:cNvSpPr/>
                <p:nvPr/>
              </p:nvSpPr>
              <p:spPr>
                <a:xfrm>
                  <a:off x="1522476" y="1616665"/>
                  <a:ext cx="209605" cy="13561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1737323" y="1616665"/>
                  <a:ext cx="209605" cy="1356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1" name="Rectangle 210"/>
              <p:cNvSpPr/>
              <p:nvPr/>
            </p:nvSpPr>
            <p:spPr>
              <a:xfrm>
                <a:off x="2264755" y="1491482"/>
                <a:ext cx="209605" cy="135619"/>
              </a:xfrm>
              <a:prstGeom prst="rect">
                <a:avLst/>
              </a:prstGeom>
              <a:pattFill prst="openDmnd">
                <a:fgClr>
                  <a:prstClr val="black"/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9" name="Rectangle 208"/>
            <p:cNvSpPr/>
            <p:nvPr/>
          </p:nvSpPr>
          <p:spPr>
            <a:xfrm>
              <a:off x="3999421" y="1581428"/>
              <a:ext cx="209605" cy="135619"/>
            </a:xfrm>
            <a:prstGeom prst="rect">
              <a:avLst/>
            </a:prstGeom>
            <a:pattFill prst="trellis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552444" y="4732326"/>
            <a:ext cx="426179" cy="437192"/>
            <a:chOff x="2257266" y="700622"/>
            <a:chExt cx="553953" cy="437192"/>
          </a:xfrm>
        </p:grpSpPr>
        <p:grpSp>
          <p:nvGrpSpPr>
            <p:cNvPr id="192" name="Group 191"/>
            <p:cNvGrpSpPr/>
            <p:nvPr/>
          </p:nvGrpSpPr>
          <p:grpSpPr>
            <a:xfrm>
              <a:off x="2564059" y="700622"/>
              <a:ext cx="247160" cy="153189"/>
              <a:chOff x="2326938" y="984625"/>
              <a:chExt cx="247160" cy="153189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2326938" y="984625"/>
                <a:ext cx="115583" cy="153189"/>
              </a:xfrm>
              <a:prstGeom prst="rect">
                <a:avLst/>
              </a:prstGeom>
              <a:pattFill prst="openDmnd">
                <a:fgClr>
                  <a:prstClr val="black"/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2458515" y="984625"/>
                <a:ext cx="115583" cy="153189"/>
              </a:xfrm>
              <a:prstGeom prst="rect">
                <a:avLst/>
              </a:prstGeom>
              <a:pattFill prst="lgGrid">
                <a:fgClr>
                  <a:prstClr val="black"/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2487360" y="771437"/>
              <a:ext cx="247160" cy="153189"/>
              <a:chOff x="2326938" y="984625"/>
              <a:chExt cx="247160" cy="153189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2326938" y="984625"/>
                <a:ext cx="115583" cy="153189"/>
              </a:xfrm>
              <a:prstGeom prst="rect">
                <a:avLst/>
              </a:prstGeom>
              <a:pattFill prst="openDmnd">
                <a:fgClr>
                  <a:prstClr val="black"/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458515" y="984625"/>
                <a:ext cx="115583" cy="153189"/>
              </a:xfrm>
              <a:prstGeom prst="rect">
                <a:avLst/>
              </a:prstGeom>
              <a:pattFill prst="lgGrid">
                <a:fgClr>
                  <a:prstClr val="black"/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2410662" y="842500"/>
              <a:ext cx="247160" cy="153189"/>
              <a:chOff x="2326938" y="984625"/>
              <a:chExt cx="247160" cy="153189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2326938" y="984625"/>
                <a:ext cx="115583" cy="153189"/>
              </a:xfrm>
              <a:prstGeom prst="rect">
                <a:avLst/>
              </a:prstGeom>
              <a:pattFill prst="openDmnd">
                <a:fgClr>
                  <a:prstClr val="black"/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458515" y="984625"/>
                <a:ext cx="115583" cy="153189"/>
              </a:xfrm>
              <a:prstGeom prst="rect">
                <a:avLst/>
              </a:prstGeom>
              <a:pattFill prst="lgGrid">
                <a:fgClr>
                  <a:prstClr val="black"/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2333964" y="913563"/>
              <a:ext cx="247160" cy="153189"/>
              <a:chOff x="2326938" y="984625"/>
              <a:chExt cx="247160" cy="153189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2326938" y="984625"/>
                <a:ext cx="115583" cy="153189"/>
              </a:xfrm>
              <a:prstGeom prst="rect">
                <a:avLst/>
              </a:prstGeom>
              <a:pattFill prst="openDmnd">
                <a:fgClr>
                  <a:prstClr val="black"/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2458515" y="984625"/>
                <a:ext cx="115583" cy="153189"/>
              </a:xfrm>
              <a:prstGeom prst="rect">
                <a:avLst/>
              </a:prstGeom>
              <a:pattFill prst="lgGrid">
                <a:fgClr>
                  <a:prstClr val="black"/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2257266" y="984625"/>
              <a:ext cx="247160" cy="153189"/>
              <a:chOff x="2326938" y="984625"/>
              <a:chExt cx="247160" cy="153189"/>
            </a:xfrm>
          </p:grpSpPr>
          <p:sp>
            <p:nvSpPr>
              <p:cNvPr id="197" name="Rectangle 196"/>
              <p:cNvSpPr/>
              <p:nvPr/>
            </p:nvSpPr>
            <p:spPr>
              <a:xfrm>
                <a:off x="2326938" y="984625"/>
                <a:ext cx="115583" cy="153189"/>
              </a:xfrm>
              <a:prstGeom prst="rect">
                <a:avLst/>
              </a:prstGeom>
              <a:pattFill prst="openDmnd">
                <a:fgClr>
                  <a:prstClr val="black"/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2458515" y="984625"/>
                <a:ext cx="115583" cy="153189"/>
              </a:xfrm>
              <a:prstGeom prst="rect">
                <a:avLst/>
              </a:prstGeom>
              <a:pattFill prst="lgGrid">
                <a:fgClr>
                  <a:prstClr val="black"/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1552444" y="5518208"/>
            <a:ext cx="326971" cy="302710"/>
            <a:chOff x="2257266" y="1470123"/>
            <a:chExt cx="425002" cy="302710"/>
          </a:xfrm>
        </p:grpSpPr>
        <p:grpSp>
          <p:nvGrpSpPr>
            <p:cNvPr id="186" name="Group 185"/>
            <p:cNvGrpSpPr/>
            <p:nvPr/>
          </p:nvGrpSpPr>
          <p:grpSpPr>
            <a:xfrm>
              <a:off x="2257816" y="1637214"/>
              <a:ext cx="424452" cy="135619"/>
              <a:chOff x="1522476" y="1616665"/>
              <a:chExt cx="424452" cy="135619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2476" y="1616665"/>
                <a:ext cx="209605" cy="1356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737323" y="1616665"/>
                <a:ext cx="209605" cy="1356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2257266" y="1470123"/>
              <a:ext cx="247160" cy="153189"/>
              <a:chOff x="2326938" y="984625"/>
              <a:chExt cx="247160" cy="153189"/>
            </a:xfrm>
          </p:grpSpPr>
          <p:sp>
            <p:nvSpPr>
              <p:cNvPr id="188" name="Rectangle 187"/>
              <p:cNvSpPr/>
              <p:nvPr/>
            </p:nvSpPr>
            <p:spPr>
              <a:xfrm>
                <a:off x="2326938" y="984625"/>
                <a:ext cx="115583" cy="153189"/>
              </a:xfrm>
              <a:prstGeom prst="rect">
                <a:avLst/>
              </a:prstGeom>
              <a:pattFill prst="openDmnd">
                <a:fgClr>
                  <a:prstClr val="black"/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2458515" y="984625"/>
                <a:ext cx="115583" cy="153189"/>
              </a:xfrm>
              <a:prstGeom prst="rect">
                <a:avLst/>
              </a:prstGeom>
              <a:pattFill prst="lgGrid">
                <a:fgClr>
                  <a:prstClr val="black"/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2064782" y="5518208"/>
            <a:ext cx="326971" cy="302710"/>
            <a:chOff x="2409666" y="1622523"/>
            <a:chExt cx="425002" cy="302710"/>
          </a:xfrm>
        </p:grpSpPr>
        <p:grpSp>
          <p:nvGrpSpPr>
            <p:cNvPr id="180" name="Group 179"/>
            <p:cNvGrpSpPr/>
            <p:nvPr/>
          </p:nvGrpSpPr>
          <p:grpSpPr>
            <a:xfrm>
              <a:off x="2410216" y="1789614"/>
              <a:ext cx="424452" cy="135619"/>
              <a:chOff x="1522476" y="1616665"/>
              <a:chExt cx="424452" cy="135619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1522476" y="1616665"/>
                <a:ext cx="209605" cy="1356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1737323" y="1616665"/>
                <a:ext cx="209605" cy="1356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2409666" y="1622523"/>
              <a:ext cx="247160" cy="153189"/>
              <a:chOff x="2326938" y="984625"/>
              <a:chExt cx="247160" cy="153189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2326938" y="984625"/>
                <a:ext cx="115583" cy="153189"/>
              </a:xfrm>
              <a:prstGeom prst="rect">
                <a:avLst/>
              </a:prstGeom>
              <a:pattFill prst="openDmnd">
                <a:fgClr>
                  <a:prstClr val="black"/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2458515" y="984625"/>
                <a:ext cx="115583" cy="153189"/>
              </a:xfrm>
              <a:prstGeom prst="rect">
                <a:avLst/>
              </a:prstGeom>
              <a:pattFill prst="lgGrid">
                <a:fgClr>
                  <a:prstClr val="black"/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2" name="Rectangle 141"/>
          <p:cNvSpPr/>
          <p:nvPr/>
        </p:nvSpPr>
        <p:spPr>
          <a:xfrm>
            <a:off x="2268300" y="5606983"/>
            <a:ext cx="110067" cy="125160"/>
          </a:xfrm>
          <a:prstGeom prst="rect">
            <a:avLst/>
          </a:prstGeom>
          <a:pattFill prst="trellis">
            <a:fgClr>
              <a:prstClr val="black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/>
          <p:cNvGrpSpPr/>
          <p:nvPr/>
        </p:nvGrpSpPr>
        <p:grpSpPr>
          <a:xfrm>
            <a:off x="3365876" y="4958678"/>
            <a:ext cx="394666" cy="167090"/>
            <a:chOff x="3747470" y="624018"/>
            <a:chExt cx="512992" cy="167090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3761349" y="742530"/>
              <a:ext cx="45802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3781893" y="686744"/>
              <a:ext cx="45802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3802438" y="624018"/>
              <a:ext cx="45802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3747470" y="791108"/>
              <a:ext cx="45802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3365876" y="5412000"/>
            <a:ext cx="368393" cy="427312"/>
            <a:chOff x="3754135" y="1501215"/>
            <a:chExt cx="478843" cy="427312"/>
          </a:xfrm>
        </p:grpSpPr>
        <p:grpSp>
          <p:nvGrpSpPr>
            <p:cNvPr id="167" name="Group 166"/>
            <p:cNvGrpSpPr/>
            <p:nvPr/>
          </p:nvGrpSpPr>
          <p:grpSpPr>
            <a:xfrm>
              <a:off x="3763194" y="1501215"/>
              <a:ext cx="463120" cy="403553"/>
              <a:chOff x="3763194" y="1574217"/>
              <a:chExt cx="463120" cy="403553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3764018" y="1894248"/>
                <a:ext cx="462296" cy="83522"/>
              </a:xfrm>
              <a:prstGeom prst="rect">
                <a:avLst/>
              </a:prstGeom>
              <a:pattFill prst="horzBrick">
                <a:fgClr>
                  <a:prstClr val="black"/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0" name="Group 169"/>
              <p:cNvGrpSpPr/>
              <p:nvPr/>
            </p:nvGrpSpPr>
            <p:grpSpPr>
              <a:xfrm>
                <a:off x="3763194" y="1574217"/>
                <a:ext cx="424452" cy="281351"/>
                <a:chOff x="2257816" y="1491482"/>
                <a:chExt cx="424452" cy="281351"/>
              </a:xfrm>
            </p:grpSpPr>
            <p:grpSp>
              <p:nvGrpSpPr>
                <p:cNvPr id="172" name="Group 171"/>
                <p:cNvGrpSpPr/>
                <p:nvPr/>
              </p:nvGrpSpPr>
              <p:grpSpPr>
                <a:xfrm>
                  <a:off x="2257816" y="1637214"/>
                  <a:ext cx="424452" cy="135619"/>
                  <a:chOff x="1522476" y="1616665"/>
                  <a:chExt cx="424452" cy="135619"/>
                </a:xfrm>
              </p:grpSpPr>
              <p:sp>
                <p:nvSpPr>
                  <p:cNvPr id="174" name="Rectangle 173"/>
                  <p:cNvSpPr/>
                  <p:nvPr/>
                </p:nvSpPr>
                <p:spPr>
                  <a:xfrm>
                    <a:off x="1522476" y="1616665"/>
                    <a:ext cx="209605" cy="135619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>
                  <a:xfrm>
                    <a:off x="1737323" y="1616665"/>
                    <a:ext cx="209605" cy="135619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3" name="Rectangle 172"/>
                <p:cNvSpPr/>
                <p:nvPr/>
              </p:nvSpPr>
              <p:spPr>
                <a:xfrm>
                  <a:off x="2264755" y="1491482"/>
                  <a:ext cx="209605" cy="135619"/>
                </a:xfrm>
                <a:prstGeom prst="rect">
                  <a:avLst/>
                </a:prstGeom>
                <a:pattFill prst="openDmnd">
                  <a:fgClr>
                    <a:prstClr val="black"/>
                  </a:fgClr>
                  <a:bgClr>
                    <a:prstClr val="white"/>
                  </a:bgClr>
                </a:patt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1" name="Rectangle 170"/>
              <p:cNvSpPr/>
              <p:nvPr/>
            </p:nvSpPr>
            <p:spPr>
              <a:xfrm>
                <a:off x="3999421" y="1581428"/>
                <a:ext cx="209605" cy="135619"/>
              </a:xfrm>
              <a:prstGeom prst="rect">
                <a:avLst/>
              </a:prstGeom>
              <a:pattFill prst="trellis">
                <a:fgClr>
                  <a:prstClr val="black"/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8" name="Rectangle 167"/>
            <p:cNvSpPr/>
            <p:nvPr/>
          </p:nvSpPr>
          <p:spPr>
            <a:xfrm>
              <a:off x="3754135" y="1505215"/>
              <a:ext cx="478843" cy="4233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 flipV="1">
            <a:off x="1115475" y="5200724"/>
            <a:ext cx="0" cy="199731"/>
          </a:xfrm>
          <a:prstGeom prst="straightConnector1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216" idx="2"/>
          </p:cNvCxnSpPr>
          <p:nvPr/>
        </p:nvCxnSpPr>
        <p:spPr>
          <a:xfrm flipV="1">
            <a:off x="2889482" y="5125810"/>
            <a:ext cx="0" cy="43708"/>
          </a:xfrm>
          <a:prstGeom prst="straightConnector1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Chevron 146"/>
          <p:cNvSpPr/>
          <p:nvPr/>
        </p:nvSpPr>
        <p:spPr>
          <a:xfrm>
            <a:off x="428796" y="5869467"/>
            <a:ext cx="3603399" cy="174679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8" name="Straight Arrow Connector 147"/>
          <p:cNvCxnSpPr/>
          <p:nvPr/>
        </p:nvCxnSpPr>
        <p:spPr>
          <a:xfrm flipV="1">
            <a:off x="1653672" y="5200724"/>
            <a:ext cx="0" cy="199731"/>
          </a:xfrm>
          <a:prstGeom prst="straightConnector1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2335180" y="5200724"/>
            <a:ext cx="0" cy="199731"/>
          </a:xfrm>
          <a:prstGeom prst="straightConnector1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2892755" y="5200724"/>
            <a:ext cx="0" cy="199731"/>
          </a:xfrm>
          <a:prstGeom prst="straightConnector1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V="1">
            <a:off x="3534103" y="5200724"/>
            <a:ext cx="0" cy="199731"/>
          </a:xfrm>
          <a:prstGeom prst="straightConnector1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rot="16200000" flipV="1">
            <a:off x="1349817" y="5694329"/>
            <a:ext cx="0" cy="153661"/>
          </a:xfrm>
          <a:prstGeom prst="straightConnector1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H="1">
            <a:off x="1919615" y="5771159"/>
            <a:ext cx="97916" cy="0"/>
          </a:xfrm>
          <a:prstGeom prst="straightConnector1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H="1">
            <a:off x="723458" y="5771159"/>
            <a:ext cx="97916" cy="0"/>
          </a:xfrm>
          <a:prstGeom prst="straightConnector1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rot="16200000" flipV="1">
            <a:off x="2522028" y="5694329"/>
            <a:ext cx="0" cy="153661"/>
          </a:xfrm>
          <a:prstGeom prst="straightConnector1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rot="16200000" flipV="1">
            <a:off x="3176646" y="5694329"/>
            <a:ext cx="0" cy="153661"/>
          </a:xfrm>
          <a:prstGeom prst="straightConnector1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1813802" y="6006520"/>
            <a:ext cx="645239" cy="20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Liikkuva</a:t>
            </a:r>
            <a:r>
              <a:rPr lang="en-US" sz="800" dirty="0"/>
              <a:t> </a:t>
            </a:r>
            <a:r>
              <a:rPr lang="en-US" sz="800" dirty="0" err="1"/>
              <a:t>linja</a:t>
            </a:r>
            <a:endParaRPr lang="en-US" sz="800" dirty="0"/>
          </a:p>
        </p:txBody>
      </p:sp>
      <p:sp>
        <p:nvSpPr>
          <p:cNvPr id="158" name="Chevron 157"/>
          <p:cNvSpPr/>
          <p:nvPr/>
        </p:nvSpPr>
        <p:spPr>
          <a:xfrm>
            <a:off x="740739" y="5905044"/>
            <a:ext cx="515964" cy="103525"/>
          </a:xfrm>
          <a:prstGeom prst="chevron">
            <a:avLst>
              <a:gd name="adj" fmla="val 17111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9" name="Chevron 158"/>
          <p:cNvSpPr/>
          <p:nvPr/>
        </p:nvSpPr>
        <p:spPr>
          <a:xfrm>
            <a:off x="1492351" y="5905044"/>
            <a:ext cx="440655" cy="103525"/>
          </a:xfrm>
          <a:prstGeom prst="chevron">
            <a:avLst>
              <a:gd name="adj" fmla="val 17111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0" name="Chevron 159"/>
          <p:cNvSpPr/>
          <p:nvPr/>
        </p:nvSpPr>
        <p:spPr>
          <a:xfrm>
            <a:off x="2020663" y="5905044"/>
            <a:ext cx="440655" cy="103525"/>
          </a:xfrm>
          <a:prstGeom prst="chevron">
            <a:avLst>
              <a:gd name="adj" fmla="val 17111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Chevron 160"/>
          <p:cNvSpPr/>
          <p:nvPr/>
        </p:nvSpPr>
        <p:spPr>
          <a:xfrm>
            <a:off x="2693427" y="5905044"/>
            <a:ext cx="440655" cy="103525"/>
          </a:xfrm>
          <a:prstGeom prst="chevron">
            <a:avLst>
              <a:gd name="adj" fmla="val 17111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2" name="Chevron 161"/>
          <p:cNvSpPr/>
          <p:nvPr/>
        </p:nvSpPr>
        <p:spPr>
          <a:xfrm>
            <a:off x="3361109" y="5905044"/>
            <a:ext cx="440655" cy="103525"/>
          </a:xfrm>
          <a:prstGeom prst="chevron">
            <a:avLst>
              <a:gd name="adj" fmla="val 17111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3" name="Straight Arrow Connector 162"/>
          <p:cNvCxnSpPr/>
          <p:nvPr/>
        </p:nvCxnSpPr>
        <p:spPr>
          <a:xfrm flipH="1">
            <a:off x="3751239" y="5735258"/>
            <a:ext cx="267795" cy="0"/>
          </a:xfrm>
          <a:prstGeom prst="straightConnector1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3963208" y="5560196"/>
            <a:ext cx="623026" cy="315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Valmis</a:t>
            </a:r>
            <a:r>
              <a:rPr lang="en-US" sz="800" dirty="0"/>
              <a:t>-</a:t>
            </a:r>
          </a:p>
          <a:p>
            <a:r>
              <a:rPr lang="en-US" sz="800" dirty="0" err="1"/>
              <a:t>varasto</a:t>
            </a:r>
            <a:endParaRPr lang="en-US" sz="800" dirty="0"/>
          </a:p>
        </p:txBody>
      </p:sp>
      <p:sp>
        <p:nvSpPr>
          <p:cNvPr id="165" name="TextBox 164"/>
          <p:cNvSpPr txBox="1"/>
          <p:nvPr/>
        </p:nvSpPr>
        <p:spPr>
          <a:xfrm>
            <a:off x="658944" y="5870383"/>
            <a:ext cx="506190" cy="20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dirty="0" err="1"/>
              <a:t>Työasema</a:t>
            </a:r>
            <a:endParaRPr lang="en-US" sz="800" b="0" dirty="0"/>
          </a:p>
        </p:txBody>
      </p:sp>
      <p:sp>
        <p:nvSpPr>
          <p:cNvPr id="166" name="TextBox 165"/>
          <p:cNvSpPr txBox="1"/>
          <p:nvPr/>
        </p:nvSpPr>
        <p:spPr>
          <a:xfrm>
            <a:off x="908500" y="4604461"/>
            <a:ext cx="6353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Parts inventory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29024" y="1946849"/>
            <a:ext cx="4220106" cy="1313611"/>
            <a:chOff x="5129024" y="1946849"/>
            <a:chExt cx="4220106" cy="1313611"/>
          </a:xfrm>
        </p:grpSpPr>
        <p:sp>
          <p:nvSpPr>
            <p:cNvPr id="229" name="TextBox 228"/>
            <p:cNvSpPr txBox="1"/>
            <p:nvPr/>
          </p:nvSpPr>
          <p:spPr>
            <a:xfrm>
              <a:off x="8793802" y="2722573"/>
              <a:ext cx="555328" cy="315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0" dirty="0" err="1"/>
                <a:t>Valmis-varasto</a:t>
              </a:r>
              <a:endParaRPr lang="en-US" sz="800" b="0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5129024" y="2779062"/>
              <a:ext cx="800219" cy="315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0" dirty="0" err="1"/>
                <a:t>Komponentti</a:t>
              </a:r>
              <a:r>
                <a:rPr lang="en-US" sz="800" b="0" dirty="0"/>
                <a:t>-</a:t>
              </a:r>
            </a:p>
            <a:p>
              <a:r>
                <a:rPr lang="en-US" sz="800" b="0" dirty="0" err="1"/>
                <a:t>varasto</a:t>
              </a:r>
              <a:endParaRPr lang="en-US" sz="800" b="0" dirty="0"/>
            </a:p>
          </p:txBody>
        </p:sp>
        <p:sp>
          <p:nvSpPr>
            <p:cNvPr id="232" name="Predefined Process 231"/>
            <p:cNvSpPr/>
            <p:nvPr/>
          </p:nvSpPr>
          <p:spPr>
            <a:xfrm>
              <a:off x="7857800" y="2740787"/>
              <a:ext cx="461619" cy="286410"/>
            </a:xfrm>
            <a:prstGeom prst="flowChartPredefinedProcess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Predefined Process 232"/>
            <p:cNvSpPr/>
            <p:nvPr/>
          </p:nvSpPr>
          <p:spPr>
            <a:xfrm>
              <a:off x="6841967" y="2740787"/>
              <a:ext cx="461619" cy="286410"/>
            </a:xfrm>
            <a:prstGeom prst="flowChartPredefinedProcess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Predefined Process 233"/>
            <p:cNvSpPr/>
            <p:nvPr/>
          </p:nvSpPr>
          <p:spPr>
            <a:xfrm>
              <a:off x="5870436" y="2740787"/>
              <a:ext cx="393228" cy="286410"/>
            </a:xfrm>
            <a:prstGeom prst="flowChartPredefinedProcess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5" name="Group 234"/>
            <p:cNvGrpSpPr/>
            <p:nvPr/>
          </p:nvGrpSpPr>
          <p:grpSpPr>
            <a:xfrm>
              <a:off x="5937011" y="2864747"/>
              <a:ext cx="193911" cy="85984"/>
              <a:chOff x="1522476" y="1616665"/>
              <a:chExt cx="424452" cy="135619"/>
            </a:xfrm>
          </p:grpSpPr>
          <p:sp>
            <p:nvSpPr>
              <p:cNvPr id="346" name="Rectangle 345"/>
              <p:cNvSpPr/>
              <p:nvPr/>
            </p:nvSpPr>
            <p:spPr>
              <a:xfrm>
                <a:off x="1522476" y="1616665"/>
                <a:ext cx="209605" cy="1356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1737323" y="1616665"/>
                <a:ext cx="209605" cy="1356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 flipH="1">
              <a:off x="5503730" y="3029741"/>
              <a:ext cx="274637" cy="230719"/>
              <a:chOff x="686021" y="5806858"/>
              <a:chExt cx="362005" cy="288019"/>
            </a:xfrm>
          </p:grpSpPr>
          <p:sp>
            <p:nvSpPr>
              <p:cNvPr id="342" name="Rectangle 341"/>
              <p:cNvSpPr/>
              <p:nvPr/>
            </p:nvSpPr>
            <p:spPr>
              <a:xfrm>
                <a:off x="838421" y="5959258"/>
                <a:ext cx="209605" cy="1356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787621" y="5908458"/>
                <a:ext cx="209605" cy="1356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736821" y="5857658"/>
                <a:ext cx="209605" cy="1356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686021" y="5806858"/>
                <a:ext cx="209605" cy="1356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>
              <a:off x="5419231" y="2535422"/>
              <a:ext cx="268025" cy="239467"/>
              <a:chOff x="539715" y="5224698"/>
              <a:chExt cx="353290" cy="298939"/>
            </a:xfrm>
          </p:grpSpPr>
          <p:sp>
            <p:nvSpPr>
              <p:cNvPr id="339" name="Rectangle 338"/>
              <p:cNvSpPr/>
              <p:nvPr/>
            </p:nvSpPr>
            <p:spPr>
              <a:xfrm>
                <a:off x="539715" y="5388018"/>
                <a:ext cx="209605" cy="1356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339"/>
              <p:cNvSpPr/>
              <p:nvPr/>
            </p:nvSpPr>
            <p:spPr>
              <a:xfrm>
                <a:off x="611558" y="5306358"/>
                <a:ext cx="209605" cy="1356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Rectangle 340"/>
              <p:cNvSpPr/>
              <p:nvPr/>
            </p:nvSpPr>
            <p:spPr>
              <a:xfrm>
                <a:off x="683400" y="5224698"/>
                <a:ext cx="209605" cy="1356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8" name="Can 237"/>
            <p:cNvSpPr/>
            <p:nvPr/>
          </p:nvSpPr>
          <p:spPr>
            <a:xfrm>
              <a:off x="6269378" y="1946849"/>
              <a:ext cx="389574" cy="516663"/>
            </a:xfrm>
            <a:prstGeom prst="can">
              <a:avLst>
                <a:gd name="adj" fmla="val 15737"/>
              </a:avLst>
            </a:prstGeom>
            <a:noFill/>
            <a:ln w="3175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9" name="Group 238"/>
            <p:cNvGrpSpPr/>
            <p:nvPr/>
          </p:nvGrpSpPr>
          <p:grpSpPr>
            <a:xfrm>
              <a:off x="6369195" y="2068254"/>
              <a:ext cx="189940" cy="342344"/>
              <a:chOff x="1645205" y="4469984"/>
              <a:chExt cx="424452" cy="592819"/>
            </a:xfrm>
          </p:grpSpPr>
          <p:grpSp>
            <p:nvGrpSpPr>
              <p:cNvPr id="327" name="Group 326"/>
              <p:cNvGrpSpPr/>
              <p:nvPr/>
            </p:nvGrpSpPr>
            <p:grpSpPr>
              <a:xfrm>
                <a:off x="1645205" y="4469984"/>
                <a:ext cx="424452" cy="135619"/>
                <a:chOff x="1522476" y="1616665"/>
                <a:chExt cx="424452" cy="135619"/>
              </a:xfrm>
            </p:grpSpPr>
            <p:sp>
              <p:nvSpPr>
                <p:cNvPr id="337" name="Rectangle 336"/>
                <p:cNvSpPr/>
                <p:nvPr/>
              </p:nvSpPr>
              <p:spPr>
                <a:xfrm>
                  <a:off x="1522476" y="1616665"/>
                  <a:ext cx="209605" cy="13561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>
                  <a:off x="1737323" y="1616665"/>
                  <a:ext cx="209605" cy="1356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>
                <a:off x="1645205" y="4622384"/>
                <a:ext cx="424452" cy="135619"/>
                <a:chOff x="1522476" y="1616665"/>
                <a:chExt cx="424452" cy="135619"/>
              </a:xfrm>
            </p:grpSpPr>
            <p:sp>
              <p:nvSpPr>
                <p:cNvPr id="335" name="Rectangle 334"/>
                <p:cNvSpPr/>
                <p:nvPr/>
              </p:nvSpPr>
              <p:spPr>
                <a:xfrm>
                  <a:off x="1522476" y="1616665"/>
                  <a:ext cx="209605" cy="13561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1737323" y="1616665"/>
                  <a:ext cx="209605" cy="1356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9" name="Group 328"/>
              <p:cNvGrpSpPr/>
              <p:nvPr/>
            </p:nvGrpSpPr>
            <p:grpSpPr>
              <a:xfrm>
                <a:off x="1645205" y="4774784"/>
                <a:ext cx="424452" cy="135619"/>
                <a:chOff x="1522476" y="1616665"/>
                <a:chExt cx="424452" cy="135619"/>
              </a:xfrm>
            </p:grpSpPr>
            <p:sp>
              <p:nvSpPr>
                <p:cNvPr id="333" name="Rectangle 332"/>
                <p:cNvSpPr/>
                <p:nvPr/>
              </p:nvSpPr>
              <p:spPr>
                <a:xfrm>
                  <a:off x="1522476" y="1616665"/>
                  <a:ext cx="209605" cy="13561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1737323" y="1616665"/>
                  <a:ext cx="209605" cy="1356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0" name="Group 329"/>
              <p:cNvGrpSpPr/>
              <p:nvPr/>
            </p:nvGrpSpPr>
            <p:grpSpPr>
              <a:xfrm>
                <a:off x="1645205" y="4927184"/>
                <a:ext cx="424452" cy="135619"/>
                <a:chOff x="1522476" y="1616665"/>
                <a:chExt cx="424452" cy="135619"/>
              </a:xfrm>
            </p:grpSpPr>
            <p:sp>
              <p:nvSpPr>
                <p:cNvPr id="331" name="Rectangle 330"/>
                <p:cNvSpPr/>
                <p:nvPr/>
              </p:nvSpPr>
              <p:spPr>
                <a:xfrm>
                  <a:off x="1522476" y="1616665"/>
                  <a:ext cx="209605" cy="13561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>
                  <a:off x="1737323" y="1616665"/>
                  <a:ext cx="209605" cy="1356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0" name="Group 239"/>
            <p:cNvGrpSpPr/>
            <p:nvPr/>
          </p:nvGrpSpPr>
          <p:grpSpPr>
            <a:xfrm>
              <a:off x="6262978" y="2483263"/>
              <a:ext cx="406348" cy="404924"/>
              <a:chOff x="1651878" y="5159586"/>
              <a:chExt cx="535616" cy="505489"/>
            </a:xfrm>
          </p:grpSpPr>
          <p:sp>
            <p:nvSpPr>
              <p:cNvPr id="325" name="Freeform 324"/>
              <p:cNvSpPr/>
              <p:nvPr/>
            </p:nvSpPr>
            <p:spPr>
              <a:xfrm>
                <a:off x="1651878" y="5159586"/>
                <a:ext cx="180843" cy="505489"/>
              </a:xfrm>
              <a:custGeom>
                <a:avLst/>
                <a:gdLst>
                  <a:gd name="connsiteX0" fmla="*/ 0 w 135626"/>
                  <a:gd name="connsiteY0" fmla="*/ 505489 h 505489"/>
                  <a:gd name="connsiteX1" fmla="*/ 0 w 135626"/>
                  <a:gd name="connsiteY1" fmla="*/ 505489 h 505489"/>
                  <a:gd name="connsiteX2" fmla="*/ 135626 w 135626"/>
                  <a:gd name="connsiteY2" fmla="*/ 505489 h 505489"/>
                  <a:gd name="connsiteX3" fmla="*/ 123296 w 135626"/>
                  <a:gd name="connsiteY3" fmla="*/ 0 h 505489"/>
                  <a:gd name="connsiteX0" fmla="*/ 0 w 137813"/>
                  <a:gd name="connsiteY0" fmla="*/ 505489 h 505489"/>
                  <a:gd name="connsiteX1" fmla="*/ 0 w 137813"/>
                  <a:gd name="connsiteY1" fmla="*/ 505489 h 505489"/>
                  <a:gd name="connsiteX2" fmla="*/ 135626 w 137813"/>
                  <a:gd name="connsiteY2" fmla="*/ 505489 h 505489"/>
                  <a:gd name="connsiteX3" fmla="*/ 137813 w 137813"/>
                  <a:gd name="connsiteY3" fmla="*/ 0 h 5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813" h="505489">
                    <a:moveTo>
                      <a:pt x="0" y="505489"/>
                    </a:moveTo>
                    <a:lnTo>
                      <a:pt x="0" y="505489"/>
                    </a:lnTo>
                    <a:lnTo>
                      <a:pt x="135626" y="505489"/>
                    </a:lnTo>
                    <a:lnTo>
                      <a:pt x="137813" y="0"/>
                    </a:lnTo>
                  </a:path>
                </a:pathLst>
              </a:custGeom>
              <a:ln w="9525" cmpd="sng">
                <a:solidFill>
                  <a:schemeClr val="tx1">
                    <a:lumMod val="50000"/>
                    <a:lumOff val="50000"/>
                  </a:schemeClr>
                </a:solidFill>
                <a:headEnd type="none" w="sm" len="sm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Freeform 325"/>
              <p:cNvSpPr/>
              <p:nvPr/>
            </p:nvSpPr>
            <p:spPr>
              <a:xfrm flipH="1">
                <a:off x="2006651" y="5159586"/>
                <a:ext cx="180843" cy="505489"/>
              </a:xfrm>
              <a:custGeom>
                <a:avLst/>
                <a:gdLst>
                  <a:gd name="connsiteX0" fmla="*/ 0 w 135626"/>
                  <a:gd name="connsiteY0" fmla="*/ 505489 h 505489"/>
                  <a:gd name="connsiteX1" fmla="*/ 0 w 135626"/>
                  <a:gd name="connsiteY1" fmla="*/ 505489 h 505489"/>
                  <a:gd name="connsiteX2" fmla="*/ 135626 w 135626"/>
                  <a:gd name="connsiteY2" fmla="*/ 505489 h 505489"/>
                  <a:gd name="connsiteX3" fmla="*/ 123296 w 135626"/>
                  <a:gd name="connsiteY3" fmla="*/ 0 h 505489"/>
                  <a:gd name="connsiteX0" fmla="*/ 0 w 137813"/>
                  <a:gd name="connsiteY0" fmla="*/ 505489 h 505489"/>
                  <a:gd name="connsiteX1" fmla="*/ 0 w 137813"/>
                  <a:gd name="connsiteY1" fmla="*/ 505489 h 505489"/>
                  <a:gd name="connsiteX2" fmla="*/ 135626 w 137813"/>
                  <a:gd name="connsiteY2" fmla="*/ 505489 h 505489"/>
                  <a:gd name="connsiteX3" fmla="*/ 137813 w 137813"/>
                  <a:gd name="connsiteY3" fmla="*/ 0 h 5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813" h="505489">
                    <a:moveTo>
                      <a:pt x="0" y="505489"/>
                    </a:moveTo>
                    <a:lnTo>
                      <a:pt x="0" y="505489"/>
                    </a:lnTo>
                    <a:lnTo>
                      <a:pt x="135626" y="505489"/>
                    </a:lnTo>
                    <a:lnTo>
                      <a:pt x="137813" y="0"/>
                    </a:lnTo>
                  </a:path>
                </a:pathLst>
              </a:custGeom>
              <a:ln w="9525" cmpd="sng">
                <a:solidFill>
                  <a:schemeClr val="tx1">
                    <a:lumMod val="50000"/>
                    <a:lumOff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6963031" y="2820120"/>
              <a:ext cx="209375" cy="149084"/>
              <a:chOff x="2580541" y="5574033"/>
              <a:chExt cx="275982" cy="186109"/>
            </a:xfrm>
          </p:grpSpPr>
          <p:grpSp>
            <p:nvGrpSpPr>
              <p:cNvPr id="321" name="Group 320"/>
              <p:cNvGrpSpPr/>
              <p:nvPr/>
            </p:nvGrpSpPr>
            <p:grpSpPr>
              <a:xfrm>
                <a:off x="2592311" y="5574033"/>
                <a:ext cx="255599" cy="107339"/>
                <a:chOff x="1522476" y="1616665"/>
                <a:chExt cx="424452" cy="135619"/>
              </a:xfrm>
            </p:grpSpPr>
            <p:sp>
              <p:nvSpPr>
                <p:cNvPr id="323" name="Rectangle 322"/>
                <p:cNvSpPr/>
                <p:nvPr/>
              </p:nvSpPr>
              <p:spPr>
                <a:xfrm>
                  <a:off x="1522476" y="1616665"/>
                  <a:ext cx="209605" cy="13561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1737323" y="1616665"/>
                  <a:ext cx="209605" cy="1356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2" name="Rectangle 321"/>
              <p:cNvSpPr/>
              <p:nvPr/>
            </p:nvSpPr>
            <p:spPr>
              <a:xfrm>
                <a:off x="2580541" y="5706593"/>
                <a:ext cx="275982" cy="53549"/>
              </a:xfrm>
              <a:prstGeom prst="rect">
                <a:avLst/>
              </a:prstGeom>
              <a:pattFill prst="horzBrick">
                <a:fgClr>
                  <a:prstClr val="black"/>
                </a:fgClr>
                <a:bgClr>
                  <a:prstClr val="white"/>
                </a:bgClr>
              </a:patt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7443327" y="2056340"/>
              <a:ext cx="178764" cy="106188"/>
              <a:chOff x="2580541" y="5574033"/>
              <a:chExt cx="275982" cy="186109"/>
            </a:xfrm>
          </p:grpSpPr>
          <p:grpSp>
            <p:nvGrpSpPr>
              <p:cNvPr id="317" name="Group 316"/>
              <p:cNvGrpSpPr/>
              <p:nvPr/>
            </p:nvGrpSpPr>
            <p:grpSpPr>
              <a:xfrm>
                <a:off x="2592311" y="5574033"/>
                <a:ext cx="255599" cy="107339"/>
                <a:chOff x="1522476" y="1616665"/>
                <a:chExt cx="424452" cy="135619"/>
              </a:xfrm>
            </p:grpSpPr>
            <p:sp>
              <p:nvSpPr>
                <p:cNvPr id="319" name="Rectangle 318"/>
                <p:cNvSpPr/>
                <p:nvPr/>
              </p:nvSpPr>
              <p:spPr>
                <a:xfrm>
                  <a:off x="1522476" y="1616665"/>
                  <a:ext cx="209605" cy="13561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1737323" y="1616665"/>
                  <a:ext cx="209605" cy="1356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8" name="Rectangle 317"/>
              <p:cNvSpPr/>
              <p:nvPr/>
            </p:nvSpPr>
            <p:spPr>
              <a:xfrm>
                <a:off x="2580541" y="5706593"/>
                <a:ext cx="275982" cy="53549"/>
              </a:xfrm>
              <a:prstGeom prst="rect">
                <a:avLst/>
              </a:prstGeom>
              <a:pattFill prst="horzBrick">
                <a:fgClr>
                  <a:prstClr val="black"/>
                </a:fgClr>
                <a:bgClr>
                  <a:prstClr val="white"/>
                </a:bgClr>
              </a:patt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7437748" y="2178420"/>
              <a:ext cx="178764" cy="106188"/>
              <a:chOff x="2580541" y="5574033"/>
              <a:chExt cx="275982" cy="186109"/>
            </a:xfrm>
          </p:grpSpPr>
          <p:grpSp>
            <p:nvGrpSpPr>
              <p:cNvPr id="313" name="Group 312"/>
              <p:cNvGrpSpPr/>
              <p:nvPr/>
            </p:nvGrpSpPr>
            <p:grpSpPr>
              <a:xfrm>
                <a:off x="2592311" y="5574033"/>
                <a:ext cx="255599" cy="107339"/>
                <a:chOff x="1522476" y="1616665"/>
                <a:chExt cx="424452" cy="135619"/>
              </a:xfrm>
            </p:grpSpPr>
            <p:sp>
              <p:nvSpPr>
                <p:cNvPr id="315" name="Rectangle 314"/>
                <p:cNvSpPr/>
                <p:nvPr/>
              </p:nvSpPr>
              <p:spPr>
                <a:xfrm>
                  <a:off x="1522476" y="1616665"/>
                  <a:ext cx="209605" cy="13561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1737323" y="1616665"/>
                  <a:ext cx="209605" cy="1356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4" name="Rectangle 313"/>
              <p:cNvSpPr/>
              <p:nvPr/>
            </p:nvSpPr>
            <p:spPr>
              <a:xfrm>
                <a:off x="2580541" y="5706593"/>
                <a:ext cx="275982" cy="53549"/>
              </a:xfrm>
              <a:prstGeom prst="rect">
                <a:avLst/>
              </a:prstGeom>
              <a:pattFill prst="horzBrick">
                <a:fgClr>
                  <a:prstClr val="black"/>
                </a:fgClr>
                <a:bgClr>
                  <a:prstClr val="white"/>
                </a:bgClr>
              </a:patt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4" name="Group 243"/>
            <p:cNvGrpSpPr/>
            <p:nvPr/>
          </p:nvGrpSpPr>
          <p:grpSpPr>
            <a:xfrm>
              <a:off x="7437748" y="2303122"/>
              <a:ext cx="178764" cy="106188"/>
              <a:chOff x="2580541" y="5574033"/>
              <a:chExt cx="275982" cy="186109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2592311" y="5574033"/>
                <a:ext cx="255599" cy="107339"/>
                <a:chOff x="1522476" y="1616665"/>
                <a:chExt cx="424452" cy="135619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1522476" y="1616665"/>
                  <a:ext cx="209605" cy="13561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1737323" y="1616665"/>
                  <a:ext cx="209605" cy="1356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0" name="Rectangle 309"/>
              <p:cNvSpPr/>
              <p:nvPr/>
            </p:nvSpPr>
            <p:spPr>
              <a:xfrm>
                <a:off x="2580541" y="5706593"/>
                <a:ext cx="275982" cy="53549"/>
              </a:xfrm>
              <a:prstGeom prst="rect">
                <a:avLst/>
              </a:prstGeom>
              <a:pattFill prst="horzBrick">
                <a:fgClr>
                  <a:prstClr val="black"/>
                </a:fgClr>
                <a:bgClr>
                  <a:prstClr val="white"/>
                </a:bgClr>
              </a:patt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7314029" y="2483263"/>
              <a:ext cx="406348" cy="404924"/>
              <a:chOff x="3037292" y="5159586"/>
              <a:chExt cx="535616" cy="505489"/>
            </a:xfrm>
          </p:grpSpPr>
          <p:sp>
            <p:nvSpPr>
              <p:cNvPr id="307" name="Freeform 306"/>
              <p:cNvSpPr/>
              <p:nvPr/>
            </p:nvSpPr>
            <p:spPr>
              <a:xfrm>
                <a:off x="3037292" y="5159586"/>
                <a:ext cx="180843" cy="505489"/>
              </a:xfrm>
              <a:custGeom>
                <a:avLst/>
                <a:gdLst>
                  <a:gd name="connsiteX0" fmla="*/ 0 w 135626"/>
                  <a:gd name="connsiteY0" fmla="*/ 505489 h 505489"/>
                  <a:gd name="connsiteX1" fmla="*/ 0 w 135626"/>
                  <a:gd name="connsiteY1" fmla="*/ 505489 h 505489"/>
                  <a:gd name="connsiteX2" fmla="*/ 135626 w 135626"/>
                  <a:gd name="connsiteY2" fmla="*/ 505489 h 505489"/>
                  <a:gd name="connsiteX3" fmla="*/ 123296 w 135626"/>
                  <a:gd name="connsiteY3" fmla="*/ 0 h 505489"/>
                  <a:gd name="connsiteX0" fmla="*/ 0 w 137813"/>
                  <a:gd name="connsiteY0" fmla="*/ 505489 h 505489"/>
                  <a:gd name="connsiteX1" fmla="*/ 0 w 137813"/>
                  <a:gd name="connsiteY1" fmla="*/ 505489 h 505489"/>
                  <a:gd name="connsiteX2" fmla="*/ 135626 w 137813"/>
                  <a:gd name="connsiteY2" fmla="*/ 505489 h 505489"/>
                  <a:gd name="connsiteX3" fmla="*/ 137813 w 137813"/>
                  <a:gd name="connsiteY3" fmla="*/ 0 h 5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813" h="505489">
                    <a:moveTo>
                      <a:pt x="0" y="505489"/>
                    </a:moveTo>
                    <a:lnTo>
                      <a:pt x="0" y="505489"/>
                    </a:lnTo>
                    <a:lnTo>
                      <a:pt x="135626" y="505489"/>
                    </a:lnTo>
                    <a:lnTo>
                      <a:pt x="137813" y="0"/>
                    </a:lnTo>
                  </a:path>
                </a:pathLst>
              </a:custGeom>
              <a:ln w="9525" cmpd="sng">
                <a:solidFill>
                  <a:schemeClr val="tx1">
                    <a:lumMod val="50000"/>
                    <a:lumOff val="50000"/>
                  </a:schemeClr>
                </a:solidFill>
                <a:headEnd type="none" w="sm" len="sm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>
              <a:xfrm flipH="1">
                <a:off x="3392065" y="5159586"/>
                <a:ext cx="180843" cy="505489"/>
              </a:xfrm>
              <a:custGeom>
                <a:avLst/>
                <a:gdLst>
                  <a:gd name="connsiteX0" fmla="*/ 0 w 135626"/>
                  <a:gd name="connsiteY0" fmla="*/ 505489 h 505489"/>
                  <a:gd name="connsiteX1" fmla="*/ 0 w 135626"/>
                  <a:gd name="connsiteY1" fmla="*/ 505489 h 505489"/>
                  <a:gd name="connsiteX2" fmla="*/ 135626 w 135626"/>
                  <a:gd name="connsiteY2" fmla="*/ 505489 h 505489"/>
                  <a:gd name="connsiteX3" fmla="*/ 123296 w 135626"/>
                  <a:gd name="connsiteY3" fmla="*/ 0 h 505489"/>
                  <a:gd name="connsiteX0" fmla="*/ 0 w 137813"/>
                  <a:gd name="connsiteY0" fmla="*/ 505489 h 505489"/>
                  <a:gd name="connsiteX1" fmla="*/ 0 w 137813"/>
                  <a:gd name="connsiteY1" fmla="*/ 505489 h 505489"/>
                  <a:gd name="connsiteX2" fmla="*/ 135626 w 137813"/>
                  <a:gd name="connsiteY2" fmla="*/ 505489 h 505489"/>
                  <a:gd name="connsiteX3" fmla="*/ 137813 w 137813"/>
                  <a:gd name="connsiteY3" fmla="*/ 0 h 5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813" h="505489">
                    <a:moveTo>
                      <a:pt x="0" y="505489"/>
                    </a:moveTo>
                    <a:lnTo>
                      <a:pt x="0" y="505489"/>
                    </a:lnTo>
                    <a:lnTo>
                      <a:pt x="135626" y="505489"/>
                    </a:lnTo>
                    <a:lnTo>
                      <a:pt x="137813" y="0"/>
                    </a:lnTo>
                  </a:path>
                </a:pathLst>
              </a:custGeom>
              <a:ln w="9525" cmpd="sng">
                <a:solidFill>
                  <a:schemeClr val="tx1">
                    <a:lumMod val="50000"/>
                    <a:lumOff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7975280" y="2806068"/>
              <a:ext cx="230691" cy="109950"/>
              <a:chOff x="3914809" y="5556491"/>
              <a:chExt cx="304079" cy="137256"/>
            </a:xfrm>
          </p:grpSpPr>
          <p:grpSp>
            <p:nvGrpSpPr>
              <p:cNvPr id="301" name="Group 300"/>
              <p:cNvGrpSpPr/>
              <p:nvPr/>
            </p:nvGrpSpPr>
            <p:grpSpPr>
              <a:xfrm>
                <a:off x="3914809" y="5561187"/>
                <a:ext cx="235633" cy="132560"/>
                <a:chOff x="2580541" y="5574033"/>
                <a:chExt cx="275982" cy="186109"/>
              </a:xfrm>
            </p:grpSpPr>
            <p:grpSp>
              <p:nvGrpSpPr>
                <p:cNvPr id="303" name="Group 302"/>
                <p:cNvGrpSpPr/>
                <p:nvPr/>
              </p:nvGrpSpPr>
              <p:grpSpPr>
                <a:xfrm>
                  <a:off x="2592311" y="5574033"/>
                  <a:ext cx="255599" cy="107339"/>
                  <a:chOff x="1522476" y="1616665"/>
                  <a:chExt cx="424452" cy="135619"/>
                </a:xfrm>
              </p:grpSpPr>
              <p:sp>
                <p:nvSpPr>
                  <p:cNvPr id="305" name="Rectangle 304"/>
                  <p:cNvSpPr/>
                  <p:nvPr/>
                </p:nvSpPr>
                <p:spPr>
                  <a:xfrm>
                    <a:off x="1522476" y="1616665"/>
                    <a:ext cx="209605" cy="135619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Rectangle 305"/>
                  <p:cNvSpPr/>
                  <p:nvPr/>
                </p:nvSpPr>
                <p:spPr>
                  <a:xfrm>
                    <a:off x="1737323" y="1616665"/>
                    <a:ext cx="209605" cy="135619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4" name="Rectangle 303"/>
                <p:cNvSpPr/>
                <p:nvPr/>
              </p:nvSpPr>
              <p:spPr>
                <a:xfrm>
                  <a:off x="2580541" y="5706593"/>
                  <a:ext cx="275982" cy="53549"/>
                </a:xfrm>
                <a:prstGeom prst="rect">
                  <a:avLst/>
                </a:prstGeom>
                <a:pattFill prst="horzBrick">
                  <a:fgClr>
                    <a:prstClr val="black"/>
                  </a:fgClr>
                  <a:bgClr>
                    <a:prstClr val="white"/>
                  </a:bgClr>
                </a:patt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2" name="Rectangle 301"/>
              <p:cNvSpPr/>
              <p:nvPr/>
            </p:nvSpPr>
            <p:spPr>
              <a:xfrm>
                <a:off x="4156123" y="5556491"/>
                <a:ext cx="62765" cy="117453"/>
              </a:xfrm>
              <a:prstGeom prst="rect">
                <a:avLst/>
              </a:prstGeom>
              <a:pattFill prst="trellis">
                <a:fgClr>
                  <a:prstClr val="black"/>
                </a:fgClr>
                <a:bgClr>
                  <a:prstClr val="white"/>
                </a:bgClr>
              </a:patt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/>
            <p:cNvGrpSpPr/>
            <p:nvPr/>
          </p:nvGrpSpPr>
          <p:grpSpPr>
            <a:xfrm>
              <a:off x="8418271" y="2348284"/>
              <a:ext cx="230691" cy="109950"/>
              <a:chOff x="3914809" y="5556491"/>
              <a:chExt cx="304079" cy="137256"/>
            </a:xfrm>
          </p:grpSpPr>
          <p:grpSp>
            <p:nvGrpSpPr>
              <p:cNvPr id="295" name="Group 294"/>
              <p:cNvGrpSpPr/>
              <p:nvPr/>
            </p:nvGrpSpPr>
            <p:grpSpPr>
              <a:xfrm>
                <a:off x="3914809" y="5561187"/>
                <a:ext cx="235633" cy="132560"/>
                <a:chOff x="2580541" y="5574033"/>
                <a:chExt cx="275982" cy="186109"/>
              </a:xfrm>
            </p:grpSpPr>
            <p:grpSp>
              <p:nvGrpSpPr>
                <p:cNvPr id="297" name="Group 296"/>
                <p:cNvGrpSpPr/>
                <p:nvPr/>
              </p:nvGrpSpPr>
              <p:grpSpPr>
                <a:xfrm>
                  <a:off x="2592311" y="5574033"/>
                  <a:ext cx="255599" cy="107339"/>
                  <a:chOff x="1522476" y="1616665"/>
                  <a:chExt cx="424452" cy="135619"/>
                </a:xfrm>
              </p:grpSpPr>
              <p:sp>
                <p:nvSpPr>
                  <p:cNvPr id="299" name="Rectangle 298"/>
                  <p:cNvSpPr/>
                  <p:nvPr/>
                </p:nvSpPr>
                <p:spPr>
                  <a:xfrm>
                    <a:off x="1522476" y="1616665"/>
                    <a:ext cx="209605" cy="135619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>
                  <a:xfrm>
                    <a:off x="1737323" y="1616665"/>
                    <a:ext cx="209605" cy="135619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8" name="Rectangle 297"/>
                <p:cNvSpPr/>
                <p:nvPr/>
              </p:nvSpPr>
              <p:spPr>
                <a:xfrm>
                  <a:off x="2580541" y="5706593"/>
                  <a:ext cx="275982" cy="53549"/>
                </a:xfrm>
                <a:prstGeom prst="rect">
                  <a:avLst/>
                </a:prstGeom>
                <a:pattFill prst="horzBrick">
                  <a:fgClr>
                    <a:prstClr val="black"/>
                  </a:fgClr>
                  <a:bgClr>
                    <a:prstClr val="white"/>
                  </a:bgClr>
                </a:patt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6" name="Rectangle 295"/>
              <p:cNvSpPr/>
              <p:nvPr/>
            </p:nvSpPr>
            <p:spPr>
              <a:xfrm>
                <a:off x="4156123" y="5556491"/>
                <a:ext cx="62765" cy="117453"/>
              </a:xfrm>
              <a:prstGeom prst="rect">
                <a:avLst/>
              </a:prstGeom>
              <a:pattFill prst="trellis">
                <a:fgClr>
                  <a:prstClr val="black"/>
                </a:fgClr>
                <a:bgClr>
                  <a:prstClr val="white"/>
                </a:bgClr>
              </a:patt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/>
            <p:cNvGrpSpPr/>
            <p:nvPr/>
          </p:nvGrpSpPr>
          <p:grpSpPr>
            <a:xfrm>
              <a:off x="8418271" y="2231063"/>
              <a:ext cx="230691" cy="109950"/>
              <a:chOff x="3914809" y="5556491"/>
              <a:chExt cx="304079" cy="137256"/>
            </a:xfrm>
          </p:grpSpPr>
          <p:grpSp>
            <p:nvGrpSpPr>
              <p:cNvPr id="289" name="Group 288"/>
              <p:cNvGrpSpPr/>
              <p:nvPr/>
            </p:nvGrpSpPr>
            <p:grpSpPr>
              <a:xfrm>
                <a:off x="3914809" y="5561187"/>
                <a:ext cx="235633" cy="132560"/>
                <a:chOff x="2580541" y="5574033"/>
                <a:chExt cx="275982" cy="186109"/>
              </a:xfrm>
            </p:grpSpPr>
            <p:grpSp>
              <p:nvGrpSpPr>
                <p:cNvPr id="291" name="Group 290"/>
                <p:cNvGrpSpPr/>
                <p:nvPr/>
              </p:nvGrpSpPr>
              <p:grpSpPr>
                <a:xfrm>
                  <a:off x="2592311" y="5574033"/>
                  <a:ext cx="255599" cy="107339"/>
                  <a:chOff x="1522476" y="1616665"/>
                  <a:chExt cx="424452" cy="135619"/>
                </a:xfrm>
              </p:grpSpPr>
              <p:sp>
                <p:nvSpPr>
                  <p:cNvPr id="293" name="Rectangle 292"/>
                  <p:cNvSpPr/>
                  <p:nvPr/>
                </p:nvSpPr>
                <p:spPr>
                  <a:xfrm>
                    <a:off x="1522476" y="1616665"/>
                    <a:ext cx="209605" cy="135619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>
                  <a:xfrm>
                    <a:off x="1737323" y="1616665"/>
                    <a:ext cx="209605" cy="135619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2" name="Rectangle 291"/>
                <p:cNvSpPr/>
                <p:nvPr/>
              </p:nvSpPr>
              <p:spPr>
                <a:xfrm>
                  <a:off x="2580541" y="5706593"/>
                  <a:ext cx="275982" cy="53549"/>
                </a:xfrm>
                <a:prstGeom prst="rect">
                  <a:avLst/>
                </a:prstGeom>
                <a:pattFill prst="horzBrick">
                  <a:fgClr>
                    <a:prstClr val="black"/>
                  </a:fgClr>
                  <a:bgClr>
                    <a:prstClr val="white"/>
                  </a:bgClr>
                </a:patt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0" name="Rectangle 289"/>
              <p:cNvSpPr/>
              <p:nvPr/>
            </p:nvSpPr>
            <p:spPr>
              <a:xfrm>
                <a:off x="4156123" y="5556491"/>
                <a:ext cx="62765" cy="117453"/>
              </a:xfrm>
              <a:prstGeom prst="rect">
                <a:avLst/>
              </a:prstGeom>
              <a:pattFill prst="trellis">
                <a:fgClr>
                  <a:prstClr val="black"/>
                </a:fgClr>
                <a:bgClr>
                  <a:prstClr val="white"/>
                </a:bgClr>
              </a:patt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9" name="Group 248"/>
            <p:cNvGrpSpPr/>
            <p:nvPr/>
          </p:nvGrpSpPr>
          <p:grpSpPr>
            <a:xfrm>
              <a:off x="8418271" y="2112574"/>
              <a:ext cx="230691" cy="109950"/>
              <a:chOff x="3914809" y="5556491"/>
              <a:chExt cx="304079" cy="137256"/>
            </a:xfrm>
          </p:grpSpPr>
          <p:grpSp>
            <p:nvGrpSpPr>
              <p:cNvPr id="283" name="Group 282"/>
              <p:cNvGrpSpPr/>
              <p:nvPr/>
            </p:nvGrpSpPr>
            <p:grpSpPr>
              <a:xfrm>
                <a:off x="3914809" y="5561187"/>
                <a:ext cx="235633" cy="132560"/>
                <a:chOff x="2580541" y="5574033"/>
                <a:chExt cx="275982" cy="186109"/>
              </a:xfrm>
            </p:grpSpPr>
            <p:grpSp>
              <p:nvGrpSpPr>
                <p:cNvPr id="285" name="Group 284"/>
                <p:cNvGrpSpPr/>
                <p:nvPr/>
              </p:nvGrpSpPr>
              <p:grpSpPr>
                <a:xfrm>
                  <a:off x="2592311" y="5574033"/>
                  <a:ext cx="255599" cy="107339"/>
                  <a:chOff x="1522476" y="1616665"/>
                  <a:chExt cx="424452" cy="135619"/>
                </a:xfrm>
              </p:grpSpPr>
              <p:sp>
                <p:nvSpPr>
                  <p:cNvPr id="287" name="Rectangle 286"/>
                  <p:cNvSpPr/>
                  <p:nvPr/>
                </p:nvSpPr>
                <p:spPr>
                  <a:xfrm>
                    <a:off x="1522476" y="1616665"/>
                    <a:ext cx="209605" cy="135619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>
                  <a:xfrm>
                    <a:off x="1737323" y="1616665"/>
                    <a:ext cx="209605" cy="135619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6" name="Rectangle 285"/>
                <p:cNvSpPr/>
                <p:nvPr/>
              </p:nvSpPr>
              <p:spPr>
                <a:xfrm>
                  <a:off x="2580541" y="5706593"/>
                  <a:ext cx="275982" cy="53549"/>
                </a:xfrm>
                <a:prstGeom prst="rect">
                  <a:avLst/>
                </a:prstGeom>
                <a:pattFill prst="horzBrick">
                  <a:fgClr>
                    <a:prstClr val="black"/>
                  </a:fgClr>
                  <a:bgClr>
                    <a:prstClr val="white"/>
                  </a:bgClr>
                </a:patt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4" name="Rectangle 283"/>
              <p:cNvSpPr/>
              <p:nvPr/>
            </p:nvSpPr>
            <p:spPr>
              <a:xfrm>
                <a:off x="4156123" y="5556491"/>
                <a:ext cx="62765" cy="117453"/>
              </a:xfrm>
              <a:prstGeom prst="rect">
                <a:avLst/>
              </a:prstGeom>
              <a:pattFill prst="trellis">
                <a:fgClr>
                  <a:prstClr val="black"/>
                </a:fgClr>
                <a:bgClr>
                  <a:prstClr val="white"/>
                </a:bgClr>
              </a:patt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>
              <a:off x="8418347" y="1998113"/>
              <a:ext cx="230691" cy="109950"/>
              <a:chOff x="3914809" y="5556491"/>
              <a:chExt cx="304079" cy="137256"/>
            </a:xfrm>
          </p:grpSpPr>
          <p:grpSp>
            <p:nvGrpSpPr>
              <p:cNvPr id="277" name="Group 276"/>
              <p:cNvGrpSpPr/>
              <p:nvPr/>
            </p:nvGrpSpPr>
            <p:grpSpPr>
              <a:xfrm>
                <a:off x="3914809" y="5561187"/>
                <a:ext cx="235633" cy="132560"/>
                <a:chOff x="2580541" y="5574033"/>
                <a:chExt cx="275982" cy="186109"/>
              </a:xfrm>
            </p:grpSpPr>
            <p:grpSp>
              <p:nvGrpSpPr>
                <p:cNvPr id="279" name="Group 278"/>
                <p:cNvGrpSpPr/>
                <p:nvPr/>
              </p:nvGrpSpPr>
              <p:grpSpPr>
                <a:xfrm>
                  <a:off x="2592311" y="5574033"/>
                  <a:ext cx="255599" cy="107339"/>
                  <a:chOff x="1522476" y="1616665"/>
                  <a:chExt cx="424452" cy="135619"/>
                </a:xfrm>
              </p:grpSpPr>
              <p:sp>
                <p:nvSpPr>
                  <p:cNvPr id="281" name="Rectangle 280"/>
                  <p:cNvSpPr/>
                  <p:nvPr/>
                </p:nvSpPr>
                <p:spPr>
                  <a:xfrm>
                    <a:off x="1522476" y="1616665"/>
                    <a:ext cx="209605" cy="135619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>
                  <a:xfrm>
                    <a:off x="1737323" y="1616665"/>
                    <a:ext cx="209605" cy="135619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0" name="Rectangle 279"/>
                <p:cNvSpPr/>
                <p:nvPr/>
              </p:nvSpPr>
              <p:spPr>
                <a:xfrm>
                  <a:off x="2580541" y="5706593"/>
                  <a:ext cx="275982" cy="53549"/>
                </a:xfrm>
                <a:prstGeom prst="rect">
                  <a:avLst/>
                </a:prstGeom>
                <a:pattFill prst="horzBrick">
                  <a:fgClr>
                    <a:prstClr val="black"/>
                  </a:fgClr>
                  <a:bgClr>
                    <a:prstClr val="white"/>
                  </a:bgClr>
                </a:patt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8" name="Rectangle 277"/>
              <p:cNvSpPr/>
              <p:nvPr/>
            </p:nvSpPr>
            <p:spPr>
              <a:xfrm>
                <a:off x="4156123" y="5556491"/>
                <a:ext cx="62765" cy="117453"/>
              </a:xfrm>
              <a:prstGeom prst="rect">
                <a:avLst/>
              </a:prstGeom>
              <a:pattFill prst="trellis">
                <a:fgClr>
                  <a:prstClr val="black"/>
                </a:fgClr>
                <a:bgClr>
                  <a:prstClr val="white"/>
                </a:bgClr>
              </a:patt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>
              <a:off x="8335917" y="2480540"/>
              <a:ext cx="406348" cy="404924"/>
              <a:chOff x="4384265" y="5156186"/>
              <a:chExt cx="535616" cy="505489"/>
            </a:xfrm>
          </p:grpSpPr>
          <p:sp>
            <p:nvSpPr>
              <p:cNvPr id="275" name="Freeform 274"/>
              <p:cNvSpPr/>
              <p:nvPr/>
            </p:nvSpPr>
            <p:spPr>
              <a:xfrm>
                <a:off x="4384265" y="5156186"/>
                <a:ext cx="180843" cy="505489"/>
              </a:xfrm>
              <a:custGeom>
                <a:avLst/>
                <a:gdLst>
                  <a:gd name="connsiteX0" fmla="*/ 0 w 135626"/>
                  <a:gd name="connsiteY0" fmla="*/ 505489 h 505489"/>
                  <a:gd name="connsiteX1" fmla="*/ 0 w 135626"/>
                  <a:gd name="connsiteY1" fmla="*/ 505489 h 505489"/>
                  <a:gd name="connsiteX2" fmla="*/ 135626 w 135626"/>
                  <a:gd name="connsiteY2" fmla="*/ 505489 h 505489"/>
                  <a:gd name="connsiteX3" fmla="*/ 123296 w 135626"/>
                  <a:gd name="connsiteY3" fmla="*/ 0 h 505489"/>
                  <a:gd name="connsiteX0" fmla="*/ 0 w 137813"/>
                  <a:gd name="connsiteY0" fmla="*/ 505489 h 505489"/>
                  <a:gd name="connsiteX1" fmla="*/ 0 w 137813"/>
                  <a:gd name="connsiteY1" fmla="*/ 505489 h 505489"/>
                  <a:gd name="connsiteX2" fmla="*/ 135626 w 137813"/>
                  <a:gd name="connsiteY2" fmla="*/ 505489 h 505489"/>
                  <a:gd name="connsiteX3" fmla="*/ 137813 w 137813"/>
                  <a:gd name="connsiteY3" fmla="*/ 0 h 5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813" h="505489">
                    <a:moveTo>
                      <a:pt x="0" y="505489"/>
                    </a:moveTo>
                    <a:lnTo>
                      <a:pt x="0" y="505489"/>
                    </a:lnTo>
                    <a:lnTo>
                      <a:pt x="135626" y="505489"/>
                    </a:lnTo>
                    <a:lnTo>
                      <a:pt x="137813" y="0"/>
                    </a:lnTo>
                  </a:path>
                </a:pathLst>
              </a:custGeom>
              <a:ln w="9525" cmpd="sng">
                <a:solidFill>
                  <a:schemeClr val="tx1">
                    <a:lumMod val="50000"/>
                    <a:lumOff val="50000"/>
                  </a:schemeClr>
                </a:solidFill>
                <a:headEnd type="none" w="sm" len="sm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Freeform 275"/>
              <p:cNvSpPr/>
              <p:nvPr/>
            </p:nvSpPr>
            <p:spPr>
              <a:xfrm flipH="1">
                <a:off x="4739038" y="5156186"/>
                <a:ext cx="180843" cy="505489"/>
              </a:xfrm>
              <a:custGeom>
                <a:avLst/>
                <a:gdLst>
                  <a:gd name="connsiteX0" fmla="*/ 0 w 135626"/>
                  <a:gd name="connsiteY0" fmla="*/ 505489 h 505489"/>
                  <a:gd name="connsiteX1" fmla="*/ 0 w 135626"/>
                  <a:gd name="connsiteY1" fmla="*/ 505489 h 505489"/>
                  <a:gd name="connsiteX2" fmla="*/ 135626 w 135626"/>
                  <a:gd name="connsiteY2" fmla="*/ 505489 h 505489"/>
                  <a:gd name="connsiteX3" fmla="*/ 123296 w 135626"/>
                  <a:gd name="connsiteY3" fmla="*/ 0 h 505489"/>
                  <a:gd name="connsiteX0" fmla="*/ 0 w 137813"/>
                  <a:gd name="connsiteY0" fmla="*/ 505489 h 505489"/>
                  <a:gd name="connsiteX1" fmla="*/ 0 w 137813"/>
                  <a:gd name="connsiteY1" fmla="*/ 505489 h 505489"/>
                  <a:gd name="connsiteX2" fmla="*/ 135626 w 137813"/>
                  <a:gd name="connsiteY2" fmla="*/ 505489 h 505489"/>
                  <a:gd name="connsiteX3" fmla="*/ 137813 w 137813"/>
                  <a:gd name="connsiteY3" fmla="*/ 0 h 5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813" h="505489">
                    <a:moveTo>
                      <a:pt x="0" y="505489"/>
                    </a:moveTo>
                    <a:lnTo>
                      <a:pt x="0" y="505489"/>
                    </a:lnTo>
                    <a:lnTo>
                      <a:pt x="135626" y="505489"/>
                    </a:lnTo>
                    <a:lnTo>
                      <a:pt x="137813" y="0"/>
                    </a:lnTo>
                  </a:path>
                </a:pathLst>
              </a:custGeom>
              <a:ln w="9525" cmpd="sng">
                <a:solidFill>
                  <a:schemeClr val="tx1">
                    <a:lumMod val="50000"/>
                    <a:lumOff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3" name="TextBox 252"/>
            <p:cNvSpPr txBox="1"/>
            <p:nvPr/>
          </p:nvSpPr>
          <p:spPr>
            <a:xfrm>
              <a:off x="6276766" y="2647537"/>
              <a:ext cx="443205" cy="20518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0" dirty="0" err="1"/>
                <a:t>Siirto</a:t>
              </a:r>
              <a:endParaRPr lang="en-US" sz="800" b="0" dirty="0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6708019" y="2210769"/>
              <a:ext cx="697627" cy="20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0" dirty="0" err="1"/>
                <a:t>Välivarasto</a:t>
              </a:r>
              <a:endParaRPr lang="en-US" sz="800" b="0" dirty="0"/>
            </a:p>
          </p:txBody>
        </p:sp>
        <p:cxnSp>
          <p:nvCxnSpPr>
            <p:cNvPr id="255" name="Straight Arrow Connector 254"/>
            <p:cNvCxnSpPr>
              <a:stCxn id="234" idx="1"/>
            </p:cNvCxnSpPr>
            <p:nvPr/>
          </p:nvCxnSpPr>
          <p:spPr>
            <a:xfrm flipH="1" flipV="1">
              <a:off x="5687647" y="2666590"/>
              <a:ext cx="182789" cy="217402"/>
            </a:xfrm>
            <a:prstGeom prst="straightConnector1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>
              <a:stCxn id="234" idx="1"/>
            </p:cNvCxnSpPr>
            <p:nvPr/>
          </p:nvCxnSpPr>
          <p:spPr>
            <a:xfrm flipH="1">
              <a:off x="5687647" y="2883993"/>
              <a:ext cx="182789" cy="149217"/>
            </a:xfrm>
            <a:prstGeom prst="straightConnector1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Chevron 264"/>
            <p:cNvSpPr/>
            <p:nvPr/>
          </p:nvSpPr>
          <p:spPr>
            <a:xfrm>
              <a:off x="5815167" y="3039896"/>
              <a:ext cx="543370" cy="159133"/>
            </a:xfrm>
            <a:prstGeom prst="chevron">
              <a:avLst>
                <a:gd name="adj" fmla="val 19633"/>
              </a:avLst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5743127" y="3023029"/>
              <a:ext cx="671405" cy="205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0" dirty="0" err="1"/>
                <a:t>Työasema</a:t>
              </a:r>
              <a:endParaRPr lang="en-US" sz="800" b="0" dirty="0"/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5813760" y="2531810"/>
              <a:ext cx="453970" cy="20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0" dirty="0" err="1"/>
                <a:t>Vaihe</a:t>
              </a:r>
              <a:endParaRPr lang="en-US" sz="800" b="0" dirty="0"/>
            </a:p>
          </p:txBody>
        </p:sp>
        <p:sp>
          <p:nvSpPr>
            <p:cNvPr id="259" name="Chevron 258"/>
            <p:cNvSpPr/>
            <p:nvPr/>
          </p:nvSpPr>
          <p:spPr>
            <a:xfrm>
              <a:off x="6818466" y="3039896"/>
              <a:ext cx="543370" cy="159134"/>
            </a:xfrm>
            <a:prstGeom prst="chevron">
              <a:avLst>
                <a:gd name="adj" fmla="val 19633"/>
              </a:avLst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0" name="Chevron 259"/>
            <p:cNvSpPr/>
            <p:nvPr/>
          </p:nvSpPr>
          <p:spPr>
            <a:xfrm>
              <a:off x="7833645" y="3039896"/>
              <a:ext cx="543370" cy="159134"/>
            </a:xfrm>
            <a:prstGeom prst="chevron">
              <a:avLst>
                <a:gd name="adj" fmla="val 19633"/>
              </a:avLst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1" name="Can 260"/>
            <p:cNvSpPr/>
            <p:nvPr/>
          </p:nvSpPr>
          <p:spPr>
            <a:xfrm>
              <a:off x="7344804" y="1946849"/>
              <a:ext cx="358541" cy="516663"/>
            </a:xfrm>
            <a:prstGeom prst="can">
              <a:avLst>
                <a:gd name="adj" fmla="val 15737"/>
              </a:avLst>
            </a:prstGeom>
            <a:noFill/>
            <a:ln w="3175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Can 261"/>
            <p:cNvSpPr/>
            <p:nvPr/>
          </p:nvSpPr>
          <p:spPr>
            <a:xfrm>
              <a:off x="8335917" y="1946849"/>
              <a:ext cx="389574" cy="516663"/>
            </a:xfrm>
            <a:prstGeom prst="can">
              <a:avLst>
                <a:gd name="adj" fmla="val 15737"/>
              </a:avLst>
            </a:prstGeom>
            <a:noFill/>
            <a:ln w="3175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3" name="Straight Arrow Connector 262"/>
            <p:cNvCxnSpPr>
              <a:stCxn id="254" idx="1"/>
            </p:cNvCxnSpPr>
            <p:nvPr/>
          </p:nvCxnSpPr>
          <p:spPr>
            <a:xfrm flipH="1" flipV="1">
              <a:off x="6627395" y="2236137"/>
              <a:ext cx="80624" cy="77224"/>
            </a:xfrm>
            <a:prstGeom prst="straightConnector1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  <a:headEnd type="non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V="1">
              <a:off x="7054245" y="2446557"/>
              <a:ext cx="0" cy="363273"/>
            </a:xfrm>
            <a:prstGeom prst="straightConnector1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  <a:headEnd type="non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TextBox 348"/>
            <p:cNvSpPr txBox="1"/>
            <p:nvPr/>
          </p:nvSpPr>
          <p:spPr>
            <a:xfrm>
              <a:off x="6316294" y="2951260"/>
              <a:ext cx="498303" cy="20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0" dirty="0" err="1"/>
                <a:t>Asetus</a:t>
              </a:r>
              <a:endParaRPr lang="en-US" sz="800" b="0" dirty="0"/>
            </a:p>
          </p:txBody>
        </p:sp>
        <p:cxnSp>
          <p:nvCxnSpPr>
            <p:cNvPr id="351" name="Straight Connector 350"/>
            <p:cNvCxnSpPr/>
            <p:nvPr/>
          </p:nvCxnSpPr>
          <p:spPr bwMode="auto">
            <a:xfrm flipV="1">
              <a:off x="6730519" y="2864942"/>
              <a:ext cx="155898" cy="158145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55" name="TextBox 354"/>
          <p:cNvSpPr txBox="1"/>
          <p:nvPr/>
        </p:nvSpPr>
        <p:spPr>
          <a:xfrm>
            <a:off x="5843243" y="1481764"/>
            <a:ext cx="1422898" cy="483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LINJA</a:t>
            </a:r>
          </a:p>
          <a:p>
            <a:r>
              <a:rPr lang="en-US" sz="1400" dirty="0"/>
              <a:t>(</a:t>
            </a:r>
            <a:r>
              <a:rPr lang="en-US" sz="1000" i="1" dirty="0"/>
              <a:t>disconnected flow</a:t>
            </a:r>
            <a:r>
              <a:rPr lang="en-US" sz="1400" dirty="0"/>
              <a:t>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873851" y="2747058"/>
            <a:ext cx="46662" cy="280808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0" name="Rectangle 269"/>
          <p:cNvSpPr/>
          <p:nvPr/>
        </p:nvSpPr>
        <p:spPr bwMode="auto">
          <a:xfrm>
            <a:off x="6848269" y="2747058"/>
            <a:ext cx="46662" cy="280808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1" name="Rectangle 270"/>
          <p:cNvSpPr/>
          <p:nvPr/>
        </p:nvSpPr>
        <p:spPr bwMode="auto">
          <a:xfrm>
            <a:off x="7861239" y="2752287"/>
            <a:ext cx="46662" cy="280808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72" name="Group 271"/>
          <p:cNvGrpSpPr/>
          <p:nvPr/>
        </p:nvGrpSpPr>
        <p:grpSpPr>
          <a:xfrm>
            <a:off x="6925285" y="3331931"/>
            <a:ext cx="220135" cy="289411"/>
            <a:chOff x="3083921" y="841735"/>
            <a:chExt cx="286134" cy="289411"/>
          </a:xfrm>
        </p:grpSpPr>
        <p:sp>
          <p:nvSpPr>
            <p:cNvPr id="273" name="Rectangle 272"/>
            <p:cNvSpPr/>
            <p:nvPr/>
          </p:nvSpPr>
          <p:spPr>
            <a:xfrm>
              <a:off x="3226988" y="841735"/>
              <a:ext cx="143067" cy="125160"/>
            </a:xfrm>
            <a:prstGeom prst="rect">
              <a:avLst/>
            </a:prstGeom>
            <a:pattFill prst="trellis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3179299" y="896485"/>
              <a:ext cx="143067" cy="125160"/>
            </a:xfrm>
            <a:prstGeom prst="rect">
              <a:avLst/>
            </a:prstGeom>
            <a:pattFill prst="trellis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3131610" y="951235"/>
              <a:ext cx="143067" cy="125160"/>
            </a:xfrm>
            <a:prstGeom prst="rect">
              <a:avLst/>
            </a:prstGeom>
            <a:pattFill prst="trellis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3083921" y="1005986"/>
              <a:ext cx="143067" cy="125160"/>
            </a:xfrm>
            <a:prstGeom prst="rect">
              <a:avLst/>
            </a:prstGeom>
            <a:pattFill prst="trellis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7796038" y="3394632"/>
            <a:ext cx="455489" cy="171959"/>
            <a:chOff x="3764018" y="1065946"/>
            <a:chExt cx="592051" cy="171959"/>
          </a:xfrm>
        </p:grpSpPr>
        <p:sp>
          <p:nvSpPr>
            <p:cNvPr id="353" name="Rectangle 352"/>
            <p:cNvSpPr/>
            <p:nvPr/>
          </p:nvSpPr>
          <p:spPr>
            <a:xfrm>
              <a:off x="3893773" y="1065946"/>
              <a:ext cx="462296" cy="83522"/>
            </a:xfrm>
            <a:prstGeom prst="rect">
              <a:avLst/>
            </a:prstGeom>
            <a:pattFill prst="horzBrick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3828895" y="1110165"/>
              <a:ext cx="462296" cy="83522"/>
            </a:xfrm>
            <a:prstGeom prst="rect">
              <a:avLst/>
            </a:prstGeom>
            <a:pattFill prst="horzBrick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3764018" y="1154383"/>
              <a:ext cx="462296" cy="83522"/>
            </a:xfrm>
            <a:prstGeom prst="rect">
              <a:avLst/>
            </a:prstGeom>
            <a:pattFill prst="horzBrick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7" name="Picture 2" descr="Kuvahaun tulos haulle helsingin yliopisto logo">
            <a:extLst>
              <a:ext uri="{FF2B5EF4-FFF2-40B4-BE49-F238E27FC236}">
                <a16:creationId xmlns:a16="http://schemas.microsoft.com/office/drawing/2014/main" id="{49F4767F-840B-4EA2-9BF1-92BD675FA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79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419100"/>
            <a:ext cx="8012113" cy="383689"/>
          </a:xfrm>
        </p:spPr>
        <p:txBody>
          <a:bodyPr/>
          <a:lstStyle/>
          <a:p>
            <a:r>
              <a:rPr lang="en-US" dirty="0" err="1"/>
              <a:t>Kehittämisessä</a:t>
            </a:r>
            <a:r>
              <a:rPr lang="en-US" dirty="0"/>
              <a:t> </a:t>
            </a:r>
            <a:r>
              <a:rPr lang="en-US" dirty="0" err="1"/>
              <a:t>keskeisiä</a:t>
            </a:r>
            <a:r>
              <a:rPr lang="en-US" dirty="0"/>
              <a:t>: </a:t>
            </a:r>
            <a:r>
              <a:rPr lang="en-US" dirty="0" err="1"/>
              <a:t>asetus</a:t>
            </a:r>
            <a:r>
              <a:rPr lang="en-US" dirty="0"/>
              <a:t> ja </a:t>
            </a:r>
            <a:r>
              <a:rPr lang="en-US" dirty="0" err="1"/>
              <a:t>suoritus</a:t>
            </a:r>
            <a:endParaRPr lang="en-US" dirty="0"/>
          </a:p>
        </p:txBody>
      </p:sp>
      <p:sp>
        <p:nvSpPr>
          <p:cNvPr id="5" name="Decision 4"/>
          <p:cNvSpPr/>
          <p:nvPr/>
        </p:nvSpPr>
        <p:spPr>
          <a:xfrm>
            <a:off x="6529248" y="3129082"/>
            <a:ext cx="805111" cy="897385"/>
          </a:xfrm>
          <a:prstGeom prst="flowChartDecision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lternate Process 5"/>
          <p:cNvSpPr/>
          <p:nvPr/>
        </p:nvSpPr>
        <p:spPr>
          <a:xfrm>
            <a:off x="2650583" y="1992970"/>
            <a:ext cx="1337622" cy="7490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74561" y="1732746"/>
            <a:ext cx="1465643" cy="3443544"/>
          </a:xfrm>
          <a:prstGeom prst="rect">
            <a:avLst/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lin ang="5400000" scaled="1"/>
          </a:gradFill>
          <a:ln w="7938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4996" y="1732746"/>
            <a:ext cx="3196022" cy="3443544"/>
          </a:xfrm>
          <a:prstGeom prst="rect">
            <a:avLst/>
          </a:prstGeom>
          <a:solidFill>
            <a:srgbClr val="FFFF00"/>
          </a:solidFill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175933" y="3224250"/>
            <a:ext cx="560267" cy="62830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33461" y="3407135"/>
            <a:ext cx="531160" cy="25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Käy</a:t>
            </a:r>
            <a:r>
              <a:rPr lang="en-US" sz="1200" dirty="0"/>
              <a:t>!</a:t>
            </a:r>
          </a:p>
        </p:txBody>
      </p:sp>
      <p:sp>
        <p:nvSpPr>
          <p:cNvPr id="11" name="Process 10"/>
          <p:cNvSpPr/>
          <p:nvPr/>
        </p:nvSpPr>
        <p:spPr>
          <a:xfrm>
            <a:off x="1234345" y="3109063"/>
            <a:ext cx="917495" cy="85867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74631" y="3328796"/>
            <a:ext cx="821609" cy="427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Arviointi</a:t>
            </a:r>
            <a:endParaRPr lang="en-US" sz="1200" dirty="0"/>
          </a:p>
          <a:p>
            <a:r>
              <a:rPr lang="en-US" sz="1200" dirty="0"/>
              <a:t>Triage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55259" y="3224250"/>
            <a:ext cx="767914" cy="62830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7221" y="3408539"/>
            <a:ext cx="8070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Kysyntä</a:t>
            </a:r>
            <a:endParaRPr lang="en-US" sz="12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1117289" y="2002356"/>
            <a:ext cx="1182158" cy="675907"/>
            <a:chOff x="2612538" y="1967803"/>
            <a:chExt cx="991946" cy="535242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2612538" y="1970143"/>
              <a:ext cx="991946" cy="532902"/>
            </a:xfrm>
            <a:prstGeom prst="wedgeRoundRectCallout">
              <a:avLst/>
            </a:prstGeom>
            <a:solidFill>
              <a:srgbClr val="FEE29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18107" y="1967803"/>
              <a:ext cx="980808" cy="51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i="1" dirty="0" err="1"/>
                <a:t>Mikä</a:t>
              </a:r>
              <a:r>
                <a:rPr lang="en-US" sz="1000" b="0" i="1" dirty="0"/>
                <a:t> se on? </a:t>
              </a:r>
              <a:r>
                <a:rPr lang="en-US" sz="1000" b="0" i="1" dirty="0" err="1"/>
                <a:t>Kuuluuko</a:t>
              </a:r>
              <a:r>
                <a:rPr lang="en-US" sz="1000" b="0" i="1" dirty="0"/>
                <a:t> </a:t>
              </a:r>
              <a:r>
                <a:rPr lang="en-US" sz="1000" b="0" i="1" dirty="0" err="1"/>
                <a:t>meille</a:t>
              </a:r>
              <a:r>
                <a:rPr lang="en-US" sz="1000" b="0" i="1" dirty="0"/>
                <a:t>?</a:t>
              </a:r>
            </a:p>
            <a:p>
              <a:r>
                <a:rPr lang="en-US" sz="1000" b="0" i="1" dirty="0" err="1"/>
                <a:t>Voidaanko</a:t>
              </a:r>
              <a:r>
                <a:rPr lang="en-US" sz="1000" b="0" i="1" dirty="0"/>
                <a:t> </a:t>
              </a:r>
              <a:r>
                <a:rPr lang="en-US" sz="1000" b="0" i="1" dirty="0" err="1"/>
                <a:t>hoitaa</a:t>
              </a:r>
              <a:r>
                <a:rPr lang="en-US" sz="1000" b="0" i="1" dirty="0"/>
                <a:t>?</a:t>
              </a:r>
            </a:p>
          </p:txBody>
        </p:sp>
      </p:grpSp>
      <p:sp>
        <p:nvSpPr>
          <p:cNvPr id="18" name="Bent Arrow 17"/>
          <p:cNvSpPr/>
          <p:nvPr/>
        </p:nvSpPr>
        <p:spPr>
          <a:xfrm rot="10800000">
            <a:off x="948132" y="3971493"/>
            <a:ext cx="905423" cy="649243"/>
          </a:xfrm>
          <a:prstGeom prst="bentArrow">
            <a:avLst>
              <a:gd name="adj1" fmla="val 44356"/>
              <a:gd name="adj2" fmla="val 37097"/>
              <a:gd name="adj3" fmla="val 25000"/>
              <a:gd name="adj4" fmla="val 3871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4771" y="4228769"/>
            <a:ext cx="626527" cy="25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Ei</a:t>
            </a:r>
            <a:r>
              <a:rPr lang="en-US" sz="1200" dirty="0"/>
              <a:t> </a:t>
            </a:r>
            <a:r>
              <a:rPr lang="en-US" sz="1200" dirty="0" err="1"/>
              <a:t>käy</a:t>
            </a:r>
            <a:endParaRPr lang="en-US" sz="1200" dirty="0"/>
          </a:p>
        </p:txBody>
      </p:sp>
      <p:sp>
        <p:nvSpPr>
          <p:cNvPr id="20" name="Process 19"/>
          <p:cNvSpPr/>
          <p:nvPr/>
        </p:nvSpPr>
        <p:spPr>
          <a:xfrm>
            <a:off x="2743305" y="3109063"/>
            <a:ext cx="1050586" cy="85867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2850764" y="4199532"/>
            <a:ext cx="1032182" cy="536875"/>
            <a:chOff x="4067092" y="3799796"/>
            <a:chExt cx="866101" cy="425145"/>
          </a:xfrm>
        </p:grpSpPr>
        <p:sp>
          <p:nvSpPr>
            <p:cNvPr id="47" name="Rounded Rectangular Callout 46"/>
            <p:cNvSpPr/>
            <p:nvPr/>
          </p:nvSpPr>
          <p:spPr>
            <a:xfrm flipV="1">
              <a:off x="4094296" y="3799796"/>
              <a:ext cx="811692" cy="425145"/>
            </a:xfrm>
            <a:prstGeom prst="wedgeRoundRectCallout">
              <a:avLst>
                <a:gd name="adj1" fmla="val -20833"/>
                <a:gd name="adj2" fmla="val 73852"/>
                <a:gd name="adj3" fmla="val 16667"/>
              </a:avLst>
            </a:prstGeom>
            <a:solidFill>
              <a:srgbClr val="FEE29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67092" y="3812315"/>
              <a:ext cx="866101" cy="404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i="1" dirty="0" err="1"/>
                <a:t>Tiedämmekö</a:t>
              </a:r>
              <a:r>
                <a:rPr lang="en-US" sz="1000" b="0" i="1" dirty="0"/>
                <a:t> </a:t>
              </a:r>
              <a:r>
                <a:rPr lang="en-US" sz="1000" b="0" i="1" dirty="0" err="1"/>
                <a:t>mitä</a:t>
              </a:r>
              <a:r>
                <a:rPr lang="en-US" sz="1000" b="0" i="1" dirty="0"/>
                <a:t> </a:t>
              </a:r>
              <a:r>
                <a:rPr lang="en-US" sz="1000" b="0" i="1" dirty="0" err="1"/>
                <a:t>pitää</a:t>
              </a:r>
              <a:r>
                <a:rPr lang="en-US" sz="1000" b="0" i="1" dirty="0"/>
                <a:t> </a:t>
              </a:r>
              <a:r>
                <a:rPr lang="en-US" sz="1000" b="0" i="1" dirty="0" err="1"/>
                <a:t>tehdä</a:t>
              </a:r>
              <a:r>
                <a:rPr lang="en-US" sz="1000" b="0" i="1" dirty="0"/>
                <a:t>?</a:t>
              </a: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3181663" y="2763496"/>
            <a:ext cx="0" cy="387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424088" y="2789485"/>
            <a:ext cx="0" cy="387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rocess 24"/>
          <p:cNvSpPr/>
          <p:nvPr/>
        </p:nvSpPr>
        <p:spPr>
          <a:xfrm>
            <a:off x="4843670" y="3109063"/>
            <a:ext cx="990357" cy="858679"/>
          </a:xfrm>
          <a:prstGeom prst="flowChartProcess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27284" y="3331547"/>
            <a:ext cx="832568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Proses-</a:t>
            </a:r>
            <a:r>
              <a:rPr lang="en-US" sz="1200" dirty="0" err="1"/>
              <a:t>sointi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886710" y="3357202"/>
            <a:ext cx="551560" cy="36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4799009" y="4235521"/>
            <a:ext cx="1046042" cy="401894"/>
            <a:chOff x="5427819" y="3736219"/>
            <a:chExt cx="877731" cy="318255"/>
          </a:xfrm>
        </p:grpSpPr>
        <p:sp>
          <p:nvSpPr>
            <p:cNvPr id="4" name="Rounded Rectangular Callout 3"/>
            <p:cNvSpPr/>
            <p:nvPr/>
          </p:nvSpPr>
          <p:spPr>
            <a:xfrm flipV="1">
              <a:off x="5460838" y="3736219"/>
              <a:ext cx="811692" cy="318255"/>
            </a:xfrm>
            <a:prstGeom prst="wedgeRoundRectCallout">
              <a:avLst>
                <a:gd name="adj1" fmla="val -20833"/>
                <a:gd name="adj2" fmla="val 73852"/>
                <a:gd name="adj3" fmla="val 16667"/>
              </a:avLst>
            </a:prstGeom>
            <a:solidFill>
              <a:srgbClr val="FEE29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27819" y="3792754"/>
              <a:ext cx="877731" cy="184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i="1" dirty="0" err="1"/>
                <a:t>Pystymmekö</a:t>
              </a:r>
              <a:r>
                <a:rPr lang="en-US" sz="1000" b="0" i="1" dirty="0"/>
                <a:t>?</a:t>
              </a:r>
            </a:p>
          </p:txBody>
        </p:sp>
      </p:grpSp>
      <p:sp>
        <p:nvSpPr>
          <p:cNvPr id="30" name="Alternate Process 29"/>
          <p:cNvSpPr/>
          <p:nvPr/>
        </p:nvSpPr>
        <p:spPr>
          <a:xfrm>
            <a:off x="4852964" y="2014434"/>
            <a:ext cx="917495" cy="749062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57286" y="2103175"/>
            <a:ext cx="908849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Aktivoi</a:t>
            </a:r>
            <a:r>
              <a:rPr lang="en-US" sz="1200" dirty="0"/>
              <a:t> </a:t>
            </a:r>
            <a:r>
              <a:rPr lang="en-US" sz="1200" dirty="0" err="1"/>
              <a:t>resurssit</a:t>
            </a:r>
            <a:endParaRPr lang="en-US" sz="12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126919" y="2716045"/>
            <a:ext cx="0" cy="387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9342" y="2742034"/>
            <a:ext cx="0" cy="387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5794149" y="3224250"/>
            <a:ext cx="699509" cy="628303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52448" y="3402793"/>
            <a:ext cx="760491" cy="25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Suorite</a:t>
            </a:r>
            <a:endParaRPr lang="en-US" sz="800" dirty="0"/>
          </a:p>
        </p:txBody>
      </p:sp>
      <p:sp>
        <p:nvSpPr>
          <p:cNvPr id="36" name="TextBox 35"/>
          <p:cNvSpPr txBox="1"/>
          <p:nvPr/>
        </p:nvSpPr>
        <p:spPr>
          <a:xfrm>
            <a:off x="6668666" y="3428881"/>
            <a:ext cx="5764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OK?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49333" y="2995734"/>
            <a:ext cx="577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Siirto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785943" y="3131607"/>
            <a:ext cx="1044544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Valitse</a:t>
            </a:r>
            <a:endParaRPr lang="en-US" sz="1200" dirty="0"/>
          </a:p>
          <a:p>
            <a:r>
              <a:rPr lang="en-US" sz="1200" dirty="0" err="1"/>
              <a:t>Muokkaa</a:t>
            </a:r>
            <a:endParaRPr lang="en-US" sz="1200" dirty="0"/>
          </a:p>
          <a:p>
            <a:r>
              <a:rPr lang="en-US" sz="1200" dirty="0" err="1"/>
              <a:t>Muotoile</a:t>
            </a:r>
            <a:endParaRPr lang="en-US" sz="1200" dirty="0"/>
          </a:p>
          <a:p>
            <a:r>
              <a:rPr lang="en-US" sz="1200" dirty="0" err="1"/>
              <a:t>Neuvottele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983747" y="1326799"/>
            <a:ext cx="780983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Asetus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881075" y="1322411"/>
            <a:ext cx="910827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/>
              <a:t>Suoritus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340986" y="2958357"/>
            <a:ext cx="777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Siirto</a:t>
            </a:r>
            <a:endParaRPr lang="en-US" sz="1200" dirty="0"/>
          </a:p>
        </p:txBody>
      </p:sp>
      <p:sp>
        <p:nvSpPr>
          <p:cNvPr id="44" name="Bent Arrow 43"/>
          <p:cNvSpPr/>
          <p:nvPr/>
        </p:nvSpPr>
        <p:spPr>
          <a:xfrm rot="10800000">
            <a:off x="5711936" y="4048283"/>
            <a:ext cx="1275417" cy="1614242"/>
          </a:xfrm>
          <a:prstGeom prst="bentArrow">
            <a:avLst>
              <a:gd name="adj1" fmla="val 9108"/>
              <a:gd name="adj2" fmla="val 14867"/>
              <a:gd name="adj3" fmla="val 33844"/>
              <a:gd name="adj4" fmla="val 52133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7676" y="4897506"/>
            <a:ext cx="779740" cy="25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Takaisin</a:t>
            </a:r>
            <a:endParaRPr lang="en-US" sz="8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4044252" y="3262432"/>
            <a:ext cx="738996" cy="531478"/>
            <a:chOff x="2772518" y="3526085"/>
            <a:chExt cx="1502526" cy="385099"/>
          </a:xfrm>
        </p:grpSpPr>
        <p:sp>
          <p:nvSpPr>
            <p:cNvPr id="53" name="Curved Down Arrow 52"/>
            <p:cNvSpPr/>
            <p:nvPr/>
          </p:nvSpPr>
          <p:spPr bwMode="auto">
            <a:xfrm>
              <a:off x="2772518" y="3526085"/>
              <a:ext cx="1502526" cy="238125"/>
            </a:xfrm>
            <a:prstGeom prst="curvedDown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329631" y="3584011"/>
              <a:ext cx="319361" cy="327173"/>
              <a:chOff x="3240195" y="3595935"/>
              <a:chExt cx="477624" cy="161925"/>
            </a:xfrm>
          </p:grpSpPr>
          <p:sp>
            <p:nvSpPr>
              <p:cNvPr id="55" name="Document 54"/>
              <p:cNvSpPr/>
              <p:nvPr/>
            </p:nvSpPr>
            <p:spPr bwMode="auto">
              <a:xfrm>
                <a:off x="3240195" y="3595935"/>
                <a:ext cx="477624" cy="161925"/>
              </a:xfrm>
              <a:prstGeom prst="flowChartDocument">
                <a:avLst/>
              </a:prstGeom>
              <a:solidFill>
                <a:srgbClr val="FEE29E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 bwMode="auto">
              <a:xfrm>
                <a:off x="3329749" y="3634035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3329749" y="366261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3329749" y="370071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3319799" y="368166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grpSp>
        <p:nvGrpSpPr>
          <p:cNvPr id="60" name="Group 59"/>
          <p:cNvGrpSpPr/>
          <p:nvPr/>
        </p:nvGrpSpPr>
        <p:grpSpPr>
          <a:xfrm>
            <a:off x="7301791" y="3266658"/>
            <a:ext cx="738996" cy="531478"/>
            <a:chOff x="2772518" y="3526085"/>
            <a:chExt cx="1502526" cy="385099"/>
          </a:xfrm>
        </p:grpSpPr>
        <p:sp>
          <p:nvSpPr>
            <p:cNvPr id="61" name="Curved Down Arrow 60"/>
            <p:cNvSpPr/>
            <p:nvPr/>
          </p:nvSpPr>
          <p:spPr bwMode="auto">
            <a:xfrm>
              <a:off x="2772518" y="3526085"/>
              <a:ext cx="1502526" cy="238125"/>
            </a:xfrm>
            <a:prstGeom prst="curvedDown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329631" y="3584011"/>
              <a:ext cx="319361" cy="327173"/>
              <a:chOff x="3240195" y="3595935"/>
              <a:chExt cx="477624" cy="161925"/>
            </a:xfrm>
          </p:grpSpPr>
          <p:sp>
            <p:nvSpPr>
              <p:cNvPr id="63" name="Document 62"/>
              <p:cNvSpPr/>
              <p:nvPr/>
            </p:nvSpPr>
            <p:spPr bwMode="auto">
              <a:xfrm>
                <a:off x="3240195" y="3595935"/>
                <a:ext cx="477624" cy="161925"/>
              </a:xfrm>
              <a:prstGeom prst="flowChartDocument">
                <a:avLst/>
              </a:prstGeom>
              <a:solidFill>
                <a:srgbClr val="FEE29E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 bwMode="auto">
              <a:xfrm>
                <a:off x="3329749" y="3634035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3329749" y="366261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3329749" y="370071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3319799" y="368166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sp>
        <p:nvSpPr>
          <p:cNvPr id="69" name="Predefined Process 68"/>
          <p:cNvSpPr/>
          <p:nvPr/>
        </p:nvSpPr>
        <p:spPr>
          <a:xfrm>
            <a:off x="8097978" y="3186746"/>
            <a:ext cx="1310237" cy="863158"/>
          </a:xfrm>
          <a:prstGeom prst="flowChartPredefinedProcess">
            <a:avLst/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lin ang="5400000" scaled="1"/>
          </a:gradFill>
          <a:ln w="7938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273107" y="3437150"/>
            <a:ext cx="988759" cy="427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Seuraava</a:t>
            </a:r>
            <a:r>
              <a:rPr lang="en-US" sz="1200" dirty="0"/>
              <a:t> </a:t>
            </a:r>
            <a:r>
              <a:rPr lang="en-US" sz="1200" dirty="0" err="1"/>
              <a:t>vaihe</a:t>
            </a:r>
            <a:endParaRPr lang="en-US" sz="12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8097632" y="3187828"/>
            <a:ext cx="167088" cy="861079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43754" y="4317815"/>
            <a:ext cx="1322032" cy="55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err="1"/>
              <a:t>Jokaisen</a:t>
            </a:r>
            <a:r>
              <a:rPr lang="en-US" sz="1100" b="0" dirty="0"/>
              <a:t> </a:t>
            </a:r>
            <a:r>
              <a:rPr lang="en-US" sz="1100" b="0" dirty="0" err="1"/>
              <a:t>siirron</a:t>
            </a:r>
            <a:r>
              <a:rPr lang="en-US" sz="1100" b="0" dirty="0"/>
              <a:t> </a:t>
            </a:r>
            <a:r>
              <a:rPr lang="en-US" sz="1100" b="0" dirty="0" err="1"/>
              <a:t>jälkeen</a:t>
            </a:r>
            <a:r>
              <a:rPr lang="en-US" sz="1100" b="0" dirty="0"/>
              <a:t> </a:t>
            </a:r>
            <a:r>
              <a:rPr lang="en-US" sz="1100" b="0" dirty="0" err="1"/>
              <a:t>tehdään</a:t>
            </a:r>
            <a:r>
              <a:rPr lang="en-US" sz="1100" b="0" dirty="0"/>
              <a:t> </a:t>
            </a:r>
            <a:r>
              <a:rPr lang="en-US" sz="1100" b="0" dirty="0" err="1"/>
              <a:t>asetus</a:t>
            </a:r>
            <a:endParaRPr lang="en-US" sz="1100" b="0" dirty="0"/>
          </a:p>
        </p:txBody>
      </p:sp>
      <p:grpSp>
        <p:nvGrpSpPr>
          <p:cNvPr id="42" name="Group 41"/>
          <p:cNvGrpSpPr/>
          <p:nvPr/>
        </p:nvGrpSpPr>
        <p:grpSpPr>
          <a:xfrm>
            <a:off x="2731637" y="1808192"/>
            <a:ext cx="1255304" cy="821504"/>
            <a:chOff x="6731376" y="166618"/>
            <a:chExt cx="1255304" cy="821504"/>
          </a:xfrm>
        </p:grpSpPr>
        <p:sp>
          <p:nvSpPr>
            <p:cNvPr id="27" name="Can 26"/>
            <p:cNvSpPr/>
            <p:nvPr/>
          </p:nvSpPr>
          <p:spPr bwMode="auto">
            <a:xfrm>
              <a:off x="6731376" y="166618"/>
              <a:ext cx="1255304" cy="821504"/>
            </a:xfrm>
            <a:prstGeom prst="can">
              <a:avLst/>
            </a:prstGeom>
            <a:solidFill>
              <a:srgbClr val="FFFAB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84032" y="380082"/>
              <a:ext cx="11499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Tietovaranto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86903" y="563390"/>
              <a:ext cx="1013419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Malleja</a:t>
              </a:r>
              <a:endParaRPr lang="en-US" sz="1200" dirty="0"/>
            </a:p>
            <a:p>
              <a:r>
                <a:rPr lang="en-US" sz="1200" dirty="0" err="1"/>
                <a:t>Osaaminen</a:t>
              </a:r>
              <a:endParaRPr lang="en-US" sz="1200" dirty="0"/>
            </a:p>
          </p:txBody>
        </p:sp>
      </p:grpSp>
      <p:pic>
        <p:nvPicPr>
          <p:cNvPr id="73" name="Picture 2" descr="Kuvahaun tulos haulle helsingin yliopisto logo">
            <a:extLst>
              <a:ext uri="{FF2B5EF4-FFF2-40B4-BE49-F238E27FC236}">
                <a16:creationId xmlns:a16="http://schemas.microsoft.com/office/drawing/2014/main" id="{D66102E0-88E8-4C83-83AC-660E02EB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09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PROSESSITYYPIT</a:t>
            </a:r>
            <a:r>
              <a:rPr lang="en-US" dirty="0"/>
              <a:t> (2): </a:t>
            </a:r>
            <a:r>
              <a:rPr lang="en-US" dirty="0" err="1"/>
              <a:t>ASETUS</a:t>
            </a:r>
            <a:r>
              <a:rPr lang="en-US" dirty="0"/>
              <a:t>/</a:t>
            </a:r>
            <a:r>
              <a:rPr lang="en-US" dirty="0" err="1"/>
              <a:t>SUORITUS</a:t>
            </a:r>
            <a:endParaRPr lang="en-US" dirty="0"/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>
            <a:off x="3067962" y="1419225"/>
            <a:ext cx="625475" cy="465138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71"/>
          <p:cNvSpPr>
            <a:spLocks noChangeShapeType="1"/>
          </p:cNvSpPr>
          <p:nvPr/>
        </p:nvSpPr>
        <p:spPr bwMode="auto">
          <a:xfrm>
            <a:off x="6727150" y="1933577"/>
            <a:ext cx="304139" cy="0"/>
          </a:xfrm>
          <a:prstGeom prst="line">
            <a:avLst/>
          </a:prstGeom>
          <a:noFill/>
          <a:ln w="19050" cmpd="sng">
            <a:solidFill>
              <a:srgbClr val="C0504D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73"/>
          <p:cNvSpPr>
            <a:spLocks noChangeArrowheads="1"/>
          </p:cNvSpPr>
          <p:nvPr/>
        </p:nvSpPr>
        <p:spPr bwMode="auto">
          <a:xfrm>
            <a:off x="3742650" y="1712913"/>
            <a:ext cx="381000" cy="400050"/>
          </a:xfrm>
          <a:prstGeom prst="rect">
            <a:avLst/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lin ang="5400000" scaled="1"/>
          </a:gradFill>
          <a:ln w="7938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74"/>
          <p:cNvSpPr>
            <a:spLocks noChangeArrowheads="1"/>
          </p:cNvSpPr>
          <p:nvPr/>
        </p:nvSpPr>
        <p:spPr bwMode="auto">
          <a:xfrm>
            <a:off x="4115712" y="1712913"/>
            <a:ext cx="381000" cy="400050"/>
          </a:xfrm>
          <a:prstGeom prst="rect">
            <a:avLst/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lin ang="5400000" scaled="1"/>
          </a:gradFill>
          <a:ln w="7938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75"/>
          <p:cNvSpPr>
            <a:spLocks noChangeArrowheads="1"/>
          </p:cNvSpPr>
          <p:nvPr/>
        </p:nvSpPr>
        <p:spPr bwMode="auto">
          <a:xfrm>
            <a:off x="4499887" y="1712913"/>
            <a:ext cx="381000" cy="400050"/>
          </a:xfrm>
          <a:prstGeom prst="rect">
            <a:avLst/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lin ang="5400000" scaled="1"/>
          </a:gradFill>
          <a:ln w="7938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76"/>
          <p:cNvSpPr>
            <a:spLocks noChangeArrowheads="1"/>
          </p:cNvSpPr>
          <p:nvPr/>
        </p:nvSpPr>
        <p:spPr bwMode="auto">
          <a:xfrm>
            <a:off x="4884062" y="1712913"/>
            <a:ext cx="381000" cy="400050"/>
          </a:xfrm>
          <a:prstGeom prst="rect">
            <a:avLst/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lin ang="5400000" scaled="1"/>
          </a:gradFill>
          <a:ln w="7938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77"/>
          <p:cNvSpPr>
            <a:spLocks noChangeArrowheads="1"/>
          </p:cNvSpPr>
          <p:nvPr/>
        </p:nvSpPr>
        <p:spPr bwMode="auto">
          <a:xfrm>
            <a:off x="5252362" y="1712913"/>
            <a:ext cx="381000" cy="400050"/>
          </a:xfrm>
          <a:prstGeom prst="rect">
            <a:avLst/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lin ang="5400000" scaled="1"/>
          </a:gradFill>
          <a:ln w="7938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78"/>
          <p:cNvSpPr>
            <a:spLocks noChangeArrowheads="1"/>
          </p:cNvSpPr>
          <p:nvPr/>
        </p:nvSpPr>
        <p:spPr bwMode="auto">
          <a:xfrm>
            <a:off x="5636537" y="1712913"/>
            <a:ext cx="381000" cy="400050"/>
          </a:xfrm>
          <a:prstGeom prst="rect">
            <a:avLst/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lin ang="5400000" scaled="1"/>
          </a:gradFill>
          <a:ln w="7938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79"/>
          <p:cNvSpPr>
            <a:spLocks noChangeArrowheads="1"/>
          </p:cNvSpPr>
          <p:nvPr/>
        </p:nvSpPr>
        <p:spPr bwMode="auto">
          <a:xfrm>
            <a:off x="6015950" y="1722438"/>
            <a:ext cx="381000" cy="400050"/>
          </a:xfrm>
          <a:prstGeom prst="rect">
            <a:avLst/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lin ang="5400000" scaled="1"/>
          </a:gradFill>
          <a:ln w="7938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80"/>
          <p:cNvSpPr>
            <a:spLocks noChangeArrowheads="1"/>
          </p:cNvSpPr>
          <p:nvPr/>
        </p:nvSpPr>
        <p:spPr bwMode="auto">
          <a:xfrm>
            <a:off x="6396950" y="1717676"/>
            <a:ext cx="381000" cy="400050"/>
          </a:xfrm>
          <a:prstGeom prst="rect">
            <a:avLst/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lin ang="5400000" scaled="1"/>
          </a:gradFill>
          <a:ln w="7938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81"/>
          <p:cNvSpPr>
            <a:spLocks noChangeShapeType="1"/>
          </p:cNvSpPr>
          <p:nvPr/>
        </p:nvSpPr>
        <p:spPr bwMode="auto">
          <a:xfrm flipH="1" flipV="1">
            <a:off x="4030399" y="1425493"/>
            <a:ext cx="5662" cy="368739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123"/>
          <p:cNvSpPr txBox="1">
            <a:spLocks noChangeArrowheads="1"/>
          </p:cNvSpPr>
          <p:nvPr/>
        </p:nvSpPr>
        <p:spPr bwMode="auto">
          <a:xfrm>
            <a:off x="1489215" y="1655210"/>
            <a:ext cx="21920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i-FI" sz="1600" i="1" dirty="0">
                <a:cs typeface="ＭＳ Ｐゴシック" charset="0"/>
              </a:rPr>
              <a:t>STANDARDI </a:t>
            </a:r>
            <a:r>
              <a:rPr lang="en-US" sz="1600" i="1" dirty="0" err="1">
                <a:cs typeface="ＭＳ Ｐゴシック" charset="0"/>
              </a:rPr>
              <a:t>PROSESSI</a:t>
            </a:r>
            <a:endParaRPr lang="en-US" sz="1600" i="1" dirty="0">
              <a:cs typeface="ＭＳ Ｐゴシック" charset="0"/>
            </a:endParaRPr>
          </a:p>
        </p:txBody>
      </p:sp>
      <p:sp>
        <p:nvSpPr>
          <p:cNvPr id="47" name="Text Box 126"/>
          <p:cNvSpPr txBox="1">
            <a:spLocks noChangeArrowheads="1"/>
          </p:cNvSpPr>
          <p:nvPr/>
        </p:nvSpPr>
        <p:spPr bwMode="auto">
          <a:xfrm>
            <a:off x="3754784" y="1133931"/>
            <a:ext cx="63079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i-FI" sz="1100" i="1" dirty="0">
                <a:cs typeface="ＭＳ Ｐゴシック" charset="0"/>
              </a:rPr>
              <a:t>Vaihe</a:t>
            </a:r>
            <a:endParaRPr lang="en-US" sz="1100" i="1" dirty="0">
              <a:cs typeface="ＭＳ Ｐゴシック" charset="0"/>
            </a:endParaRPr>
          </a:p>
        </p:txBody>
      </p:sp>
      <p:sp>
        <p:nvSpPr>
          <p:cNvPr id="48" name="Text Box 127"/>
          <p:cNvSpPr txBox="1">
            <a:spLocks noChangeArrowheads="1"/>
          </p:cNvSpPr>
          <p:nvPr/>
        </p:nvSpPr>
        <p:spPr bwMode="auto">
          <a:xfrm>
            <a:off x="2623462" y="1135063"/>
            <a:ext cx="107791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i-FI" sz="1100" i="1" dirty="0">
                <a:cs typeface="ＭＳ Ｐゴシック" charset="0"/>
              </a:rPr>
              <a:t>Asetus</a:t>
            </a:r>
            <a:endParaRPr lang="en-US" sz="1100" i="1" dirty="0">
              <a:cs typeface="ＭＳ Ｐゴシック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531751" y="1712381"/>
            <a:ext cx="215449" cy="40164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4111539" y="1708096"/>
            <a:ext cx="8038" cy="4019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4497045" y="1715810"/>
            <a:ext cx="8038" cy="4019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4882552" y="1711467"/>
            <a:ext cx="8038" cy="4019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5251983" y="1715163"/>
            <a:ext cx="8038" cy="4019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633470" y="1710819"/>
            <a:ext cx="8038" cy="4019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6396770" y="1702457"/>
            <a:ext cx="8038" cy="4019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6018652" y="1722228"/>
            <a:ext cx="8038" cy="401905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6" name="Line 71"/>
          <p:cNvSpPr>
            <a:spLocks noChangeShapeType="1"/>
          </p:cNvSpPr>
          <p:nvPr/>
        </p:nvSpPr>
        <p:spPr bwMode="auto">
          <a:xfrm>
            <a:off x="3640679" y="3029697"/>
            <a:ext cx="652462" cy="3175"/>
          </a:xfrm>
          <a:prstGeom prst="line">
            <a:avLst/>
          </a:prstGeom>
          <a:noFill/>
          <a:ln w="19050" cmpd="sng">
            <a:solidFill>
              <a:srgbClr val="C0504D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604989" y="2797791"/>
            <a:ext cx="519603" cy="401640"/>
            <a:chOff x="3343727" y="2633738"/>
            <a:chExt cx="519603" cy="401640"/>
          </a:xfrm>
        </p:grpSpPr>
        <p:sp>
          <p:nvSpPr>
            <p:cNvPr id="58" name="Rectangle 57"/>
            <p:cNvSpPr/>
            <p:nvPr/>
          </p:nvSpPr>
          <p:spPr bwMode="auto">
            <a:xfrm>
              <a:off x="3343727" y="2633738"/>
              <a:ext cx="131502" cy="401640"/>
            </a:xfrm>
            <a:prstGeom prst="rect">
              <a:avLst/>
            </a:prstGeom>
            <a:pattFill prst="ltHorz">
              <a:fgClr>
                <a:schemeClr val="tx1"/>
              </a:fgClr>
              <a:bgClr>
                <a:srgbClr val="FFFF00"/>
              </a:bgClr>
            </a:patt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73"/>
            <p:cNvSpPr>
              <a:spLocks noChangeArrowheads="1"/>
            </p:cNvSpPr>
            <p:nvPr/>
          </p:nvSpPr>
          <p:spPr bwMode="auto">
            <a:xfrm>
              <a:off x="3482330" y="2633738"/>
              <a:ext cx="381000" cy="400050"/>
            </a:xfrm>
            <a:prstGeom prst="rect">
              <a:avLst/>
            </a:pr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" name="Text Box 123"/>
          <p:cNvSpPr txBox="1">
            <a:spLocks noChangeArrowheads="1"/>
          </p:cNvSpPr>
          <p:nvPr/>
        </p:nvSpPr>
        <p:spPr bwMode="auto">
          <a:xfrm>
            <a:off x="1536760" y="2692030"/>
            <a:ext cx="21920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i-FI" sz="1600" i="1" dirty="0">
                <a:cs typeface="ＭＳ Ｐゴシック" charset="0"/>
              </a:rPr>
              <a:t>FORMATOITU PROSESSI</a:t>
            </a:r>
          </a:p>
        </p:txBody>
      </p:sp>
      <p:sp>
        <p:nvSpPr>
          <p:cNvPr id="71" name="Text Box 123"/>
          <p:cNvSpPr txBox="1">
            <a:spLocks noChangeArrowheads="1"/>
          </p:cNvSpPr>
          <p:nvPr/>
        </p:nvSpPr>
        <p:spPr bwMode="auto">
          <a:xfrm>
            <a:off x="1561003" y="3841095"/>
            <a:ext cx="18173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i-FI" sz="1600" i="1" dirty="0">
                <a:cs typeface="ＭＳ Ｐゴシック" charset="0"/>
              </a:rPr>
              <a:t>RUTIINI</a:t>
            </a:r>
          </a:p>
          <a:p>
            <a:pPr>
              <a:lnSpc>
                <a:spcPct val="100000"/>
              </a:lnSpc>
            </a:pPr>
            <a:r>
              <a:rPr lang="fi-FI" sz="1600" i="1" dirty="0">
                <a:cs typeface="ＭＳ Ｐゴシック" charset="0"/>
              </a:rPr>
              <a:t>PROSESSI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39475" y="3951056"/>
            <a:ext cx="1757593" cy="409944"/>
            <a:chOff x="5199532" y="3974528"/>
            <a:chExt cx="1757593" cy="409944"/>
          </a:xfrm>
        </p:grpSpPr>
        <p:sp>
          <p:nvSpPr>
            <p:cNvPr id="101" name="Line 71"/>
            <p:cNvSpPr>
              <a:spLocks noChangeShapeType="1"/>
            </p:cNvSpPr>
            <p:nvPr/>
          </p:nvSpPr>
          <p:spPr bwMode="auto">
            <a:xfrm>
              <a:off x="5365750" y="4175596"/>
              <a:ext cx="1591375" cy="0"/>
            </a:xfrm>
            <a:prstGeom prst="line">
              <a:avLst/>
            </a:prstGeom>
            <a:noFill/>
            <a:ln w="19050" cmpd="sng">
              <a:solidFill>
                <a:srgbClr val="C0504D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5453166" y="3976406"/>
              <a:ext cx="91778" cy="400050"/>
            </a:xfrm>
            <a:prstGeom prst="rect">
              <a:avLst/>
            </a:pr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204276" y="3974528"/>
              <a:ext cx="215449" cy="40164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6" name="Straight Connector 85"/>
            <p:cNvCxnSpPr>
              <a:stCxn id="85" idx="1"/>
              <a:endCxn id="85" idx="3"/>
            </p:cNvCxnSpPr>
            <p:nvPr/>
          </p:nvCxnSpPr>
          <p:spPr bwMode="auto">
            <a:xfrm>
              <a:off x="5204276" y="4175348"/>
              <a:ext cx="215449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7" name="Rectangle 86"/>
            <p:cNvSpPr/>
            <p:nvPr/>
          </p:nvSpPr>
          <p:spPr bwMode="auto">
            <a:xfrm>
              <a:off x="5676900" y="3974528"/>
              <a:ext cx="315426" cy="40164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6024666" y="3979581"/>
              <a:ext cx="97542" cy="400050"/>
            </a:xfrm>
            <a:prstGeom prst="rect">
              <a:avLst/>
            </a:pr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6253696" y="3980878"/>
              <a:ext cx="129154" cy="40164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6408841" y="3982756"/>
              <a:ext cx="287424" cy="400050"/>
            </a:xfrm>
            <a:prstGeom prst="rect">
              <a:avLst/>
            </a:pr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 bwMode="auto">
            <a:xfrm>
              <a:off x="5199532" y="4282849"/>
              <a:ext cx="215449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5199532" y="4084008"/>
              <a:ext cx="215449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6138581" y="3981247"/>
              <a:ext cx="97542" cy="400050"/>
            </a:xfrm>
            <a:prstGeom prst="rect">
              <a:avLst/>
            </a:pr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6705557" y="3984422"/>
              <a:ext cx="64470" cy="400050"/>
            </a:xfrm>
            <a:prstGeom prst="rect">
              <a:avLst/>
            </a:pr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4281011" y="4866693"/>
            <a:ext cx="354012" cy="214312"/>
          </a:xfrm>
          <a:prstGeom prst="rect">
            <a:avLst/>
          </a:prstGeom>
          <a:solidFill>
            <a:srgbClr val="66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4206436" y="5173080"/>
            <a:ext cx="296825" cy="2063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33"/>
          <p:cNvSpPr>
            <a:spLocks/>
          </p:cNvSpPr>
          <p:nvPr/>
        </p:nvSpPr>
        <p:spPr bwMode="auto">
          <a:xfrm>
            <a:off x="3798410" y="4869784"/>
            <a:ext cx="3419977" cy="738024"/>
          </a:xfrm>
          <a:custGeom>
            <a:avLst/>
            <a:gdLst>
              <a:gd name="T0" fmla="*/ 0 w 2777"/>
              <a:gd name="T1" fmla="*/ 233 h 598"/>
              <a:gd name="T2" fmla="*/ 244 w 2777"/>
              <a:gd name="T3" fmla="*/ 4 h 598"/>
              <a:gd name="T4" fmla="*/ 302 w 2777"/>
              <a:gd name="T5" fmla="*/ 244 h 598"/>
              <a:gd name="T6" fmla="*/ 531 w 2777"/>
              <a:gd name="T7" fmla="*/ 250 h 598"/>
              <a:gd name="T8" fmla="*/ 660 w 2777"/>
              <a:gd name="T9" fmla="*/ 227 h 598"/>
              <a:gd name="T10" fmla="*/ 682 w 2777"/>
              <a:gd name="T11" fmla="*/ 194 h 598"/>
              <a:gd name="T12" fmla="*/ 604 w 2777"/>
              <a:gd name="T13" fmla="*/ 104 h 598"/>
              <a:gd name="T14" fmla="*/ 593 w 2777"/>
              <a:gd name="T15" fmla="*/ 87 h 598"/>
              <a:gd name="T16" fmla="*/ 554 w 2777"/>
              <a:gd name="T17" fmla="*/ 76 h 598"/>
              <a:gd name="T18" fmla="*/ 464 w 2777"/>
              <a:gd name="T19" fmla="*/ 93 h 598"/>
              <a:gd name="T20" fmla="*/ 408 w 2777"/>
              <a:gd name="T21" fmla="*/ 132 h 598"/>
              <a:gd name="T22" fmla="*/ 386 w 2777"/>
              <a:gd name="T23" fmla="*/ 183 h 598"/>
              <a:gd name="T24" fmla="*/ 476 w 2777"/>
              <a:gd name="T25" fmla="*/ 283 h 598"/>
              <a:gd name="T26" fmla="*/ 587 w 2777"/>
              <a:gd name="T27" fmla="*/ 345 h 598"/>
              <a:gd name="T28" fmla="*/ 632 w 2777"/>
              <a:gd name="T29" fmla="*/ 334 h 598"/>
              <a:gd name="T30" fmla="*/ 654 w 2777"/>
              <a:gd name="T31" fmla="*/ 311 h 598"/>
              <a:gd name="T32" fmla="*/ 872 w 2777"/>
              <a:gd name="T33" fmla="*/ 585 h 598"/>
              <a:gd name="T34" fmla="*/ 889 w 2777"/>
              <a:gd name="T35" fmla="*/ 233 h 598"/>
              <a:gd name="T36" fmla="*/ 956 w 2777"/>
              <a:gd name="T37" fmla="*/ 199 h 598"/>
              <a:gd name="T38" fmla="*/ 1024 w 2777"/>
              <a:gd name="T39" fmla="*/ 205 h 598"/>
              <a:gd name="T40" fmla="*/ 1063 w 2777"/>
              <a:gd name="T41" fmla="*/ 244 h 598"/>
              <a:gd name="T42" fmla="*/ 1158 w 2777"/>
              <a:gd name="T43" fmla="*/ 294 h 598"/>
              <a:gd name="T44" fmla="*/ 1218 w 2777"/>
              <a:gd name="T45" fmla="*/ 444 h 598"/>
              <a:gd name="T46" fmla="*/ 1281 w 2777"/>
              <a:gd name="T47" fmla="*/ 266 h 598"/>
              <a:gd name="T48" fmla="*/ 1298 w 2777"/>
              <a:gd name="T49" fmla="*/ 255 h 598"/>
              <a:gd name="T50" fmla="*/ 1326 w 2777"/>
              <a:gd name="T51" fmla="*/ 171 h 598"/>
              <a:gd name="T52" fmla="*/ 1375 w 2777"/>
              <a:gd name="T53" fmla="*/ 25 h 598"/>
              <a:gd name="T54" fmla="*/ 1404 w 2777"/>
              <a:gd name="T55" fmla="*/ 166 h 598"/>
              <a:gd name="T56" fmla="*/ 1437 w 2777"/>
              <a:gd name="T57" fmla="*/ 188 h 598"/>
              <a:gd name="T58" fmla="*/ 1505 w 2777"/>
              <a:gd name="T59" fmla="*/ 317 h 598"/>
              <a:gd name="T60" fmla="*/ 1560 w 2777"/>
              <a:gd name="T61" fmla="*/ 367 h 598"/>
              <a:gd name="T62" fmla="*/ 1605 w 2777"/>
              <a:gd name="T63" fmla="*/ 389 h 598"/>
              <a:gd name="T64" fmla="*/ 1661 w 2777"/>
              <a:gd name="T65" fmla="*/ 378 h 598"/>
              <a:gd name="T66" fmla="*/ 1706 w 2777"/>
              <a:gd name="T67" fmla="*/ 334 h 598"/>
              <a:gd name="T68" fmla="*/ 1762 w 2777"/>
              <a:gd name="T69" fmla="*/ 317 h 598"/>
              <a:gd name="T70" fmla="*/ 1834 w 2777"/>
              <a:gd name="T71" fmla="*/ 266 h 598"/>
              <a:gd name="T72" fmla="*/ 1896 w 2777"/>
              <a:gd name="T73" fmla="*/ 233 h 598"/>
              <a:gd name="T74" fmla="*/ 2008 w 2777"/>
              <a:gd name="T75" fmla="*/ 238 h 598"/>
              <a:gd name="T76" fmla="*/ 2182 w 2777"/>
              <a:gd name="T77" fmla="*/ 260 h 598"/>
              <a:gd name="T78" fmla="*/ 2282 w 2777"/>
              <a:gd name="T79" fmla="*/ 248 h 598"/>
              <a:gd name="T80" fmla="*/ 2288 w 2777"/>
              <a:gd name="T81" fmla="*/ 348 h 598"/>
              <a:gd name="T82" fmla="*/ 2388 w 2777"/>
              <a:gd name="T83" fmla="*/ 342 h 598"/>
              <a:gd name="T84" fmla="*/ 2370 w 2777"/>
              <a:gd name="T85" fmla="*/ 122 h 598"/>
              <a:gd name="T86" fmla="*/ 2520 w 2777"/>
              <a:gd name="T87" fmla="*/ 216 h 598"/>
              <a:gd name="T88" fmla="*/ 2614 w 2777"/>
              <a:gd name="T89" fmla="*/ 310 h 598"/>
              <a:gd name="T90" fmla="*/ 2777 w 2777"/>
              <a:gd name="T91" fmla="*/ 198 h 598"/>
              <a:gd name="connsiteX0" fmla="*/ 0 w 10151"/>
              <a:gd name="connsiteY0" fmla="*/ 3830 h 9723"/>
              <a:gd name="connsiteX1" fmla="*/ 879 w 10151"/>
              <a:gd name="connsiteY1" fmla="*/ 1 h 9723"/>
              <a:gd name="connsiteX2" fmla="*/ 1088 w 10151"/>
              <a:gd name="connsiteY2" fmla="*/ 4014 h 9723"/>
              <a:gd name="connsiteX3" fmla="*/ 1912 w 10151"/>
              <a:gd name="connsiteY3" fmla="*/ 4115 h 9723"/>
              <a:gd name="connsiteX4" fmla="*/ 2377 w 10151"/>
              <a:gd name="connsiteY4" fmla="*/ 3730 h 9723"/>
              <a:gd name="connsiteX5" fmla="*/ 2456 w 10151"/>
              <a:gd name="connsiteY5" fmla="*/ 3178 h 9723"/>
              <a:gd name="connsiteX6" fmla="*/ 2175 w 10151"/>
              <a:gd name="connsiteY6" fmla="*/ 1673 h 9723"/>
              <a:gd name="connsiteX7" fmla="*/ 2135 w 10151"/>
              <a:gd name="connsiteY7" fmla="*/ 1389 h 9723"/>
              <a:gd name="connsiteX8" fmla="*/ 1995 w 10151"/>
              <a:gd name="connsiteY8" fmla="*/ 1205 h 9723"/>
              <a:gd name="connsiteX9" fmla="*/ 1671 w 10151"/>
              <a:gd name="connsiteY9" fmla="*/ 1489 h 9723"/>
              <a:gd name="connsiteX10" fmla="*/ 1469 w 10151"/>
              <a:gd name="connsiteY10" fmla="*/ 2141 h 9723"/>
              <a:gd name="connsiteX11" fmla="*/ 1390 w 10151"/>
              <a:gd name="connsiteY11" fmla="*/ 2994 h 9723"/>
              <a:gd name="connsiteX12" fmla="*/ 1714 w 10151"/>
              <a:gd name="connsiteY12" fmla="*/ 4666 h 9723"/>
              <a:gd name="connsiteX13" fmla="*/ 2114 w 10151"/>
              <a:gd name="connsiteY13" fmla="*/ 5703 h 9723"/>
              <a:gd name="connsiteX14" fmla="*/ 2276 w 10151"/>
              <a:gd name="connsiteY14" fmla="*/ 5519 h 9723"/>
              <a:gd name="connsiteX15" fmla="*/ 2355 w 10151"/>
              <a:gd name="connsiteY15" fmla="*/ 5135 h 9723"/>
              <a:gd name="connsiteX16" fmla="*/ 3140 w 10151"/>
              <a:gd name="connsiteY16" fmla="*/ 9717 h 9723"/>
              <a:gd name="connsiteX17" fmla="*/ 3201 w 10151"/>
              <a:gd name="connsiteY17" fmla="*/ 3830 h 9723"/>
              <a:gd name="connsiteX18" fmla="*/ 3443 w 10151"/>
              <a:gd name="connsiteY18" fmla="*/ 3262 h 9723"/>
              <a:gd name="connsiteX19" fmla="*/ 3687 w 10151"/>
              <a:gd name="connsiteY19" fmla="*/ 3362 h 9723"/>
              <a:gd name="connsiteX20" fmla="*/ 3828 w 10151"/>
              <a:gd name="connsiteY20" fmla="*/ 4014 h 9723"/>
              <a:gd name="connsiteX21" fmla="*/ 4170 w 10151"/>
              <a:gd name="connsiteY21" fmla="*/ 4850 h 9723"/>
              <a:gd name="connsiteX22" fmla="*/ 4386 w 10151"/>
              <a:gd name="connsiteY22" fmla="*/ 7359 h 9723"/>
              <a:gd name="connsiteX23" fmla="*/ 4613 w 10151"/>
              <a:gd name="connsiteY23" fmla="*/ 4382 h 9723"/>
              <a:gd name="connsiteX24" fmla="*/ 4674 w 10151"/>
              <a:gd name="connsiteY24" fmla="*/ 4198 h 9723"/>
              <a:gd name="connsiteX25" fmla="*/ 4775 w 10151"/>
              <a:gd name="connsiteY25" fmla="*/ 2794 h 9723"/>
              <a:gd name="connsiteX26" fmla="*/ 4951 w 10151"/>
              <a:gd name="connsiteY26" fmla="*/ 352 h 9723"/>
              <a:gd name="connsiteX27" fmla="*/ 5056 w 10151"/>
              <a:gd name="connsiteY27" fmla="*/ 2710 h 9723"/>
              <a:gd name="connsiteX28" fmla="*/ 5175 w 10151"/>
              <a:gd name="connsiteY28" fmla="*/ 3078 h 9723"/>
              <a:gd name="connsiteX29" fmla="*/ 5420 w 10151"/>
              <a:gd name="connsiteY29" fmla="*/ 5235 h 9723"/>
              <a:gd name="connsiteX30" fmla="*/ 5618 w 10151"/>
              <a:gd name="connsiteY30" fmla="*/ 6071 h 9723"/>
              <a:gd name="connsiteX31" fmla="*/ 5780 w 10151"/>
              <a:gd name="connsiteY31" fmla="*/ 6439 h 9723"/>
              <a:gd name="connsiteX32" fmla="*/ 5981 w 10151"/>
              <a:gd name="connsiteY32" fmla="*/ 6255 h 9723"/>
              <a:gd name="connsiteX33" fmla="*/ 6143 w 10151"/>
              <a:gd name="connsiteY33" fmla="*/ 5519 h 9723"/>
              <a:gd name="connsiteX34" fmla="*/ 6345 w 10151"/>
              <a:gd name="connsiteY34" fmla="*/ 5235 h 9723"/>
              <a:gd name="connsiteX35" fmla="*/ 6604 w 10151"/>
              <a:gd name="connsiteY35" fmla="*/ 4382 h 9723"/>
              <a:gd name="connsiteX36" fmla="*/ 6828 w 10151"/>
              <a:gd name="connsiteY36" fmla="*/ 3830 h 9723"/>
              <a:gd name="connsiteX37" fmla="*/ 7231 w 10151"/>
              <a:gd name="connsiteY37" fmla="*/ 3914 h 9723"/>
              <a:gd name="connsiteX38" fmla="*/ 7857 w 10151"/>
              <a:gd name="connsiteY38" fmla="*/ 4282 h 9723"/>
              <a:gd name="connsiteX39" fmla="*/ 8218 w 10151"/>
              <a:gd name="connsiteY39" fmla="*/ 4081 h 9723"/>
              <a:gd name="connsiteX40" fmla="*/ 8239 w 10151"/>
              <a:gd name="connsiteY40" fmla="*/ 5753 h 9723"/>
              <a:gd name="connsiteX41" fmla="*/ 8599 w 10151"/>
              <a:gd name="connsiteY41" fmla="*/ 5653 h 9723"/>
              <a:gd name="connsiteX42" fmla="*/ 8534 w 10151"/>
              <a:gd name="connsiteY42" fmla="*/ 1974 h 9723"/>
              <a:gd name="connsiteX43" fmla="*/ 9075 w 10151"/>
              <a:gd name="connsiteY43" fmla="*/ 3546 h 9723"/>
              <a:gd name="connsiteX44" fmla="*/ 9413 w 10151"/>
              <a:gd name="connsiteY44" fmla="*/ 5118 h 9723"/>
              <a:gd name="connsiteX45" fmla="*/ 10151 w 10151"/>
              <a:gd name="connsiteY45" fmla="*/ 2844 h 9723"/>
              <a:gd name="connsiteX0" fmla="*/ 0 w 10000"/>
              <a:gd name="connsiteY0" fmla="*/ 3939 h 10000"/>
              <a:gd name="connsiteX1" fmla="*/ 866 w 10000"/>
              <a:gd name="connsiteY1" fmla="*/ 1 h 10000"/>
              <a:gd name="connsiteX2" fmla="*/ 1072 w 10000"/>
              <a:gd name="connsiteY2" fmla="*/ 4128 h 10000"/>
              <a:gd name="connsiteX3" fmla="*/ 1884 w 10000"/>
              <a:gd name="connsiteY3" fmla="*/ 4232 h 10000"/>
              <a:gd name="connsiteX4" fmla="*/ 2342 w 10000"/>
              <a:gd name="connsiteY4" fmla="*/ 3836 h 10000"/>
              <a:gd name="connsiteX5" fmla="*/ 2419 w 10000"/>
              <a:gd name="connsiteY5" fmla="*/ 3269 h 10000"/>
              <a:gd name="connsiteX6" fmla="*/ 2143 w 10000"/>
              <a:gd name="connsiteY6" fmla="*/ 1721 h 10000"/>
              <a:gd name="connsiteX7" fmla="*/ 2103 w 10000"/>
              <a:gd name="connsiteY7" fmla="*/ 1429 h 10000"/>
              <a:gd name="connsiteX8" fmla="*/ 1965 w 10000"/>
              <a:gd name="connsiteY8" fmla="*/ 1239 h 10000"/>
              <a:gd name="connsiteX9" fmla="*/ 1646 w 10000"/>
              <a:gd name="connsiteY9" fmla="*/ 1531 h 10000"/>
              <a:gd name="connsiteX10" fmla="*/ 1447 w 10000"/>
              <a:gd name="connsiteY10" fmla="*/ 2202 h 10000"/>
              <a:gd name="connsiteX11" fmla="*/ 1369 w 10000"/>
              <a:gd name="connsiteY11" fmla="*/ 3079 h 10000"/>
              <a:gd name="connsiteX12" fmla="*/ 1689 w 10000"/>
              <a:gd name="connsiteY12" fmla="*/ 4799 h 10000"/>
              <a:gd name="connsiteX13" fmla="*/ 2083 w 10000"/>
              <a:gd name="connsiteY13" fmla="*/ 5865 h 10000"/>
              <a:gd name="connsiteX14" fmla="*/ 2242 w 10000"/>
              <a:gd name="connsiteY14" fmla="*/ 5676 h 10000"/>
              <a:gd name="connsiteX15" fmla="*/ 2320 w 10000"/>
              <a:gd name="connsiteY15" fmla="*/ 5281 h 10000"/>
              <a:gd name="connsiteX16" fmla="*/ 3093 w 10000"/>
              <a:gd name="connsiteY16" fmla="*/ 9994 h 10000"/>
              <a:gd name="connsiteX17" fmla="*/ 3153 w 10000"/>
              <a:gd name="connsiteY17" fmla="*/ 3939 h 10000"/>
              <a:gd name="connsiteX18" fmla="*/ 3392 w 10000"/>
              <a:gd name="connsiteY18" fmla="*/ 3355 h 10000"/>
              <a:gd name="connsiteX19" fmla="*/ 3632 w 10000"/>
              <a:gd name="connsiteY19" fmla="*/ 3458 h 10000"/>
              <a:gd name="connsiteX20" fmla="*/ 3771 w 10000"/>
              <a:gd name="connsiteY20" fmla="*/ 4128 h 10000"/>
              <a:gd name="connsiteX21" fmla="*/ 4108 w 10000"/>
              <a:gd name="connsiteY21" fmla="*/ 4988 h 10000"/>
              <a:gd name="connsiteX22" fmla="*/ 4321 w 10000"/>
              <a:gd name="connsiteY22" fmla="*/ 7569 h 10000"/>
              <a:gd name="connsiteX23" fmla="*/ 4544 w 10000"/>
              <a:gd name="connsiteY23" fmla="*/ 4507 h 10000"/>
              <a:gd name="connsiteX24" fmla="*/ 4604 w 10000"/>
              <a:gd name="connsiteY24" fmla="*/ 4318 h 10000"/>
              <a:gd name="connsiteX25" fmla="*/ 4704 w 10000"/>
              <a:gd name="connsiteY25" fmla="*/ 2874 h 10000"/>
              <a:gd name="connsiteX26" fmla="*/ 4877 w 10000"/>
              <a:gd name="connsiteY26" fmla="*/ 362 h 10000"/>
              <a:gd name="connsiteX27" fmla="*/ 4981 w 10000"/>
              <a:gd name="connsiteY27" fmla="*/ 2787 h 10000"/>
              <a:gd name="connsiteX28" fmla="*/ 5098 w 10000"/>
              <a:gd name="connsiteY28" fmla="*/ 3166 h 10000"/>
              <a:gd name="connsiteX29" fmla="*/ 5339 w 10000"/>
              <a:gd name="connsiteY29" fmla="*/ 5384 h 10000"/>
              <a:gd name="connsiteX30" fmla="*/ 5534 w 10000"/>
              <a:gd name="connsiteY30" fmla="*/ 6244 h 10000"/>
              <a:gd name="connsiteX31" fmla="*/ 5694 w 10000"/>
              <a:gd name="connsiteY31" fmla="*/ 6622 h 10000"/>
              <a:gd name="connsiteX32" fmla="*/ 5892 w 10000"/>
              <a:gd name="connsiteY32" fmla="*/ 6433 h 10000"/>
              <a:gd name="connsiteX33" fmla="*/ 6052 w 10000"/>
              <a:gd name="connsiteY33" fmla="*/ 5676 h 10000"/>
              <a:gd name="connsiteX34" fmla="*/ 6251 w 10000"/>
              <a:gd name="connsiteY34" fmla="*/ 5384 h 10000"/>
              <a:gd name="connsiteX35" fmla="*/ 6506 w 10000"/>
              <a:gd name="connsiteY35" fmla="*/ 4507 h 10000"/>
              <a:gd name="connsiteX36" fmla="*/ 6726 w 10000"/>
              <a:gd name="connsiteY36" fmla="*/ 3939 h 10000"/>
              <a:gd name="connsiteX37" fmla="*/ 7123 w 10000"/>
              <a:gd name="connsiteY37" fmla="*/ 4026 h 10000"/>
              <a:gd name="connsiteX38" fmla="*/ 7740 w 10000"/>
              <a:gd name="connsiteY38" fmla="*/ 4404 h 10000"/>
              <a:gd name="connsiteX39" fmla="*/ 8096 w 10000"/>
              <a:gd name="connsiteY39" fmla="*/ 4197 h 10000"/>
              <a:gd name="connsiteX40" fmla="*/ 8116 w 10000"/>
              <a:gd name="connsiteY40" fmla="*/ 5917 h 10000"/>
              <a:gd name="connsiteX41" fmla="*/ 8471 w 10000"/>
              <a:gd name="connsiteY41" fmla="*/ 5814 h 10000"/>
              <a:gd name="connsiteX42" fmla="*/ 8407 w 10000"/>
              <a:gd name="connsiteY42" fmla="*/ 2030 h 10000"/>
              <a:gd name="connsiteX43" fmla="*/ 8940 w 10000"/>
              <a:gd name="connsiteY43" fmla="*/ 3647 h 10000"/>
              <a:gd name="connsiteX44" fmla="*/ 9273 w 10000"/>
              <a:gd name="connsiteY44" fmla="*/ 5264 h 10000"/>
              <a:gd name="connsiteX45" fmla="*/ 10000 w 10000"/>
              <a:gd name="connsiteY45" fmla="*/ 2925 h 10000"/>
              <a:gd name="connsiteX0" fmla="*/ 0 w 10000"/>
              <a:gd name="connsiteY0" fmla="*/ 3939 h 10000"/>
              <a:gd name="connsiteX1" fmla="*/ 866 w 10000"/>
              <a:gd name="connsiteY1" fmla="*/ 1 h 10000"/>
              <a:gd name="connsiteX2" fmla="*/ 1072 w 10000"/>
              <a:gd name="connsiteY2" fmla="*/ 4128 h 10000"/>
              <a:gd name="connsiteX3" fmla="*/ 1884 w 10000"/>
              <a:gd name="connsiteY3" fmla="*/ 4232 h 10000"/>
              <a:gd name="connsiteX4" fmla="*/ 2342 w 10000"/>
              <a:gd name="connsiteY4" fmla="*/ 3836 h 10000"/>
              <a:gd name="connsiteX5" fmla="*/ 2419 w 10000"/>
              <a:gd name="connsiteY5" fmla="*/ 3269 h 10000"/>
              <a:gd name="connsiteX6" fmla="*/ 2143 w 10000"/>
              <a:gd name="connsiteY6" fmla="*/ 1721 h 10000"/>
              <a:gd name="connsiteX7" fmla="*/ 2103 w 10000"/>
              <a:gd name="connsiteY7" fmla="*/ 1429 h 10000"/>
              <a:gd name="connsiteX8" fmla="*/ 1965 w 10000"/>
              <a:gd name="connsiteY8" fmla="*/ 1239 h 10000"/>
              <a:gd name="connsiteX9" fmla="*/ 1646 w 10000"/>
              <a:gd name="connsiteY9" fmla="*/ 1531 h 10000"/>
              <a:gd name="connsiteX10" fmla="*/ 1447 w 10000"/>
              <a:gd name="connsiteY10" fmla="*/ 2202 h 10000"/>
              <a:gd name="connsiteX11" fmla="*/ 1369 w 10000"/>
              <a:gd name="connsiteY11" fmla="*/ 3079 h 10000"/>
              <a:gd name="connsiteX12" fmla="*/ 1689 w 10000"/>
              <a:gd name="connsiteY12" fmla="*/ 4799 h 10000"/>
              <a:gd name="connsiteX13" fmla="*/ 2083 w 10000"/>
              <a:gd name="connsiteY13" fmla="*/ 5865 h 10000"/>
              <a:gd name="connsiteX14" fmla="*/ 2242 w 10000"/>
              <a:gd name="connsiteY14" fmla="*/ 5676 h 10000"/>
              <a:gd name="connsiteX15" fmla="*/ 2320 w 10000"/>
              <a:gd name="connsiteY15" fmla="*/ 5281 h 10000"/>
              <a:gd name="connsiteX16" fmla="*/ 3093 w 10000"/>
              <a:gd name="connsiteY16" fmla="*/ 9994 h 10000"/>
              <a:gd name="connsiteX17" fmla="*/ 3153 w 10000"/>
              <a:gd name="connsiteY17" fmla="*/ 3939 h 10000"/>
              <a:gd name="connsiteX18" fmla="*/ 3392 w 10000"/>
              <a:gd name="connsiteY18" fmla="*/ 3355 h 10000"/>
              <a:gd name="connsiteX19" fmla="*/ 3632 w 10000"/>
              <a:gd name="connsiteY19" fmla="*/ 3458 h 10000"/>
              <a:gd name="connsiteX20" fmla="*/ 3771 w 10000"/>
              <a:gd name="connsiteY20" fmla="*/ 4128 h 10000"/>
              <a:gd name="connsiteX21" fmla="*/ 4108 w 10000"/>
              <a:gd name="connsiteY21" fmla="*/ 4988 h 10000"/>
              <a:gd name="connsiteX22" fmla="*/ 4321 w 10000"/>
              <a:gd name="connsiteY22" fmla="*/ 7569 h 10000"/>
              <a:gd name="connsiteX23" fmla="*/ 4544 w 10000"/>
              <a:gd name="connsiteY23" fmla="*/ 4507 h 10000"/>
              <a:gd name="connsiteX24" fmla="*/ 4604 w 10000"/>
              <a:gd name="connsiteY24" fmla="*/ 4318 h 10000"/>
              <a:gd name="connsiteX25" fmla="*/ 4704 w 10000"/>
              <a:gd name="connsiteY25" fmla="*/ 2874 h 10000"/>
              <a:gd name="connsiteX26" fmla="*/ 4877 w 10000"/>
              <a:gd name="connsiteY26" fmla="*/ 362 h 10000"/>
              <a:gd name="connsiteX27" fmla="*/ 4981 w 10000"/>
              <a:gd name="connsiteY27" fmla="*/ 2787 h 10000"/>
              <a:gd name="connsiteX28" fmla="*/ 5098 w 10000"/>
              <a:gd name="connsiteY28" fmla="*/ 3166 h 10000"/>
              <a:gd name="connsiteX29" fmla="*/ 5339 w 10000"/>
              <a:gd name="connsiteY29" fmla="*/ 5384 h 10000"/>
              <a:gd name="connsiteX30" fmla="*/ 5534 w 10000"/>
              <a:gd name="connsiteY30" fmla="*/ 6244 h 10000"/>
              <a:gd name="connsiteX31" fmla="*/ 5694 w 10000"/>
              <a:gd name="connsiteY31" fmla="*/ 6622 h 10000"/>
              <a:gd name="connsiteX32" fmla="*/ 5892 w 10000"/>
              <a:gd name="connsiteY32" fmla="*/ 6433 h 10000"/>
              <a:gd name="connsiteX33" fmla="*/ 6052 w 10000"/>
              <a:gd name="connsiteY33" fmla="*/ 5676 h 10000"/>
              <a:gd name="connsiteX34" fmla="*/ 6251 w 10000"/>
              <a:gd name="connsiteY34" fmla="*/ 5384 h 10000"/>
              <a:gd name="connsiteX35" fmla="*/ 6506 w 10000"/>
              <a:gd name="connsiteY35" fmla="*/ 4507 h 10000"/>
              <a:gd name="connsiteX36" fmla="*/ 6726 w 10000"/>
              <a:gd name="connsiteY36" fmla="*/ 3939 h 10000"/>
              <a:gd name="connsiteX37" fmla="*/ 7123 w 10000"/>
              <a:gd name="connsiteY37" fmla="*/ 4026 h 10000"/>
              <a:gd name="connsiteX38" fmla="*/ 6981 w 10000"/>
              <a:gd name="connsiteY38" fmla="*/ 5952 h 10000"/>
              <a:gd name="connsiteX39" fmla="*/ 8096 w 10000"/>
              <a:gd name="connsiteY39" fmla="*/ 4197 h 10000"/>
              <a:gd name="connsiteX40" fmla="*/ 8116 w 10000"/>
              <a:gd name="connsiteY40" fmla="*/ 5917 h 10000"/>
              <a:gd name="connsiteX41" fmla="*/ 8471 w 10000"/>
              <a:gd name="connsiteY41" fmla="*/ 5814 h 10000"/>
              <a:gd name="connsiteX42" fmla="*/ 8407 w 10000"/>
              <a:gd name="connsiteY42" fmla="*/ 2030 h 10000"/>
              <a:gd name="connsiteX43" fmla="*/ 8940 w 10000"/>
              <a:gd name="connsiteY43" fmla="*/ 3647 h 10000"/>
              <a:gd name="connsiteX44" fmla="*/ 9273 w 10000"/>
              <a:gd name="connsiteY44" fmla="*/ 5264 h 10000"/>
              <a:gd name="connsiteX45" fmla="*/ 10000 w 10000"/>
              <a:gd name="connsiteY45" fmla="*/ 2925 h 10000"/>
              <a:gd name="connsiteX0" fmla="*/ 0 w 10000"/>
              <a:gd name="connsiteY0" fmla="*/ 3939 h 10000"/>
              <a:gd name="connsiteX1" fmla="*/ 866 w 10000"/>
              <a:gd name="connsiteY1" fmla="*/ 1 h 10000"/>
              <a:gd name="connsiteX2" fmla="*/ 1072 w 10000"/>
              <a:gd name="connsiteY2" fmla="*/ 4128 h 10000"/>
              <a:gd name="connsiteX3" fmla="*/ 1884 w 10000"/>
              <a:gd name="connsiteY3" fmla="*/ 4232 h 10000"/>
              <a:gd name="connsiteX4" fmla="*/ 2342 w 10000"/>
              <a:gd name="connsiteY4" fmla="*/ 3836 h 10000"/>
              <a:gd name="connsiteX5" fmla="*/ 2419 w 10000"/>
              <a:gd name="connsiteY5" fmla="*/ 3269 h 10000"/>
              <a:gd name="connsiteX6" fmla="*/ 2143 w 10000"/>
              <a:gd name="connsiteY6" fmla="*/ 1721 h 10000"/>
              <a:gd name="connsiteX7" fmla="*/ 2103 w 10000"/>
              <a:gd name="connsiteY7" fmla="*/ 1429 h 10000"/>
              <a:gd name="connsiteX8" fmla="*/ 1965 w 10000"/>
              <a:gd name="connsiteY8" fmla="*/ 1239 h 10000"/>
              <a:gd name="connsiteX9" fmla="*/ 1646 w 10000"/>
              <a:gd name="connsiteY9" fmla="*/ 1531 h 10000"/>
              <a:gd name="connsiteX10" fmla="*/ 1447 w 10000"/>
              <a:gd name="connsiteY10" fmla="*/ 2202 h 10000"/>
              <a:gd name="connsiteX11" fmla="*/ 1369 w 10000"/>
              <a:gd name="connsiteY11" fmla="*/ 3079 h 10000"/>
              <a:gd name="connsiteX12" fmla="*/ 1689 w 10000"/>
              <a:gd name="connsiteY12" fmla="*/ 4799 h 10000"/>
              <a:gd name="connsiteX13" fmla="*/ 2083 w 10000"/>
              <a:gd name="connsiteY13" fmla="*/ 5865 h 10000"/>
              <a:gd name="connsiteX14" fmla="*/ 2242 w 10000"/>
              <a:gd name="connsiteY14" fmla="*/ 5676 h 10000"/>
              <a:gd name="connsiteX15" fmla="*/ 2320 w 10000"/>
              <a:gd name="connsiteY15" fmla="*/ 5281 h 10000"/>
              <a:gd name="connsiteX16" fmla="*/ 3093 w 10000"/>
              <a:gd name="connsiteY16" fmla="*/ 9994 h 10000"/>
              <a:gd name="connsiteX17" fmla="*/ 3153 w 10000"/>
              <a:gd name="connsiteY17" fmla="*/ 3939 h 10000"/>
              <a:gd name="connsiteX18" fmla="*/ 3392 w 10000"/>
              <a:gd name="connsiteY18" fmla="*/ 3355 h 10000"/>
              <a:gd name="connsiteX19" fmla="*/ 3632 w 10000"/>
              <a:gd name="connsiteY19" fmla="*/ 3458 h 10000"/>
              <a:gd name="connsiteX20" fmla="*/ 3771 w 10000"/>
              <a:gd name="connsiteY20" fmla="*/ 4128 h 10000"/>
              <a:gd name="connsiteX21" fmla="*/ 4108 w 10000"/>
              <a:gd name="connsiteY21" fmla="*/ 4988 h 10000"/>
              <a:gd name="connsiteX22" fmla="*/ 4321 w 10000"/>
              <a:gd name="connsiteY22" fmla="*/ 7569 h 10000"/>
              <a:gd name="connsiteX23" fmla="*/ 4544 w 10000"/>
              <a:gd name="connsiteY23" fmla="*/ 4507 h 10000"/>
              <a:gd name="connsiteX24" fmla="*/ 4604 w 10000"/>
              <a:gd name="connsiteY24" fmla="*/ 4318 h 10000"/>
              <a:gd name="connsiteX25" fmla="*/ 4704 w 10000"/>
              <a:gd name="connsiteY25" fmla="*/ 2874 h 10000"/>
              <a:gd name="connsiteX26" fmla="*/ 4877 w 10000"/>
              <a:gd name="connsiteY26" fmla="*/ 362 h 10000"/>
              <a:gd name="connsiteX27" fmla="*/ 4981 w 10000"/>
              <a:gd name="connsiteY27" fmla="*/ 2787 h 10000"/>
              <a:gd name="connsiteX28" fmla="*/ 5098 w 10000"/>
              <a:gd name="connsiteY28" fmla="*/ 3166 h 10000"/>
              <a:gd name="connsiteX29" fmla="*/ 5339 w 10000"/>
              <a:gd name="connsiteY29" fmla="*/ 5384 h 10000"/>
              <a:gd name="connsiteX30" fmla="*/ 5534 w 10000"/>
              <a:gd name="connsiteY30" fmla="*/ 6244 h 10000"/>
              <a:gd name="connsiteX31" fmla="*/ 5694 w 10000"/>
              <a:gd name="connsiteY31" fmla="*/ 6622 h 10000"/>
              <a:gd name="connsiteX32" fmla="*/ 5892 w 10000"/>
              <a:gd name="connsiteY32" fmla="*/ 6433 h 10000"/>
              <a:gd name="connsiteX33" fmla="*/ 6052 w 10000"/>
              <a:gd name="connsiteY33" fmla="*/ 5676 h 10000"/>
              <a:gd name="connsiteX34" fmla="*/ 6251 w 10000"/>
              <a:gd name="connsiteY34" fmla="*/ 5384 h 10000"/>
              <a:gd name="connsiteX35" fmla="*/ 6506 w 10000"/>
              <a:gd name="connsiteY35" fmla="*/ 4507 h 10000"/>
              <a:gd name="connsiteX36" fmla="*/ 6726 w 10000"/>
              <a:gd name="connsiteY36" fmla="*/ 3939 h 10000"/>
              <a:gd name="connsiteX37" fmla="*/ 6896 w 10000"/>
              <a:gd name="connsiteY37" fmla="*/ 4748 h 10000"/>
              <a:gd name="connsiteX38" fmla="*/ 6981 w 10000"/>
              <a:gd name="connsiteY38" fmla="*/ 5952 h 10000"/>
              <a:gd name="connsiteX39" fmla="*/ 8096 w 10000"/>
              <a:gd name="connsiteY39" fmla="*/ 4197 h 10000"/>
              <a:gd name="connsiteX40" fmla="*/ 8116 w 10000"/>
              <a:gd name="connsiteY40" fmla="*/ 5917 h 10000"/>
              <a:gd name="connsiteX41" fmla="*/ 8471 w 10000"/>
              <a:gd name="connsiteY41" fmla="*/ 5814 h 10000"/>
              <a:gd name="connsiteX42" fmla="*/ 8407 w 10000"/>
              <a:gd name="connsiteY42" fmla="*/ 2030 h 10000"/>
              <a:gd name="connsiteX43" fmla="*/ 8940 w 10000"/>
              <a:gd name="connsiteY43" fmla="*/ 3647 h 10000"/>
              <a:gd name="connsiteX44" fmla="*/ 9273 w 10000"/>
              <a:gd name="connsiteY44" fmla="*/ 5264 h 10000"/>
              <a:gd name="connsiteX45" fmla="*/ 10000 w 10000"/>
              <a:gd name="connsiteY45" fmla="*/ 2925 h 10000"/>
              <a:gd name="connsiteX0" fmla="*/ 0 w 10000"/>
              <a:gd name="connsiteY0" fmla="*/ 3939 h 10000"/>
              <a:gd name="connsiteX1" fmla="*/ 866 w 10000"/>
              <a:gd name="connsiteY1" fmla="*/ 1 h 10000"/>
              <a:gd name="connsiteX2" fmla="*/ 1072 w 10000"/>
              <a:gd name="connsiteY2" fmla="*/ 4128 h 10000"/>
              <a:gd name="connsiteX3" fmla="*/ 1884 w 10000"/>
              <a:gd name="connsiteY3" fmla="*/ 4232 h 10000"/>
              <a:gd name="connsiteX4" fmla="*/ 2342 w 10000"/>
              <a:gd name="connsiteY4" fmla="*/ 3836 h 10000"/>
              <a:gd name="connsiteX5" fmla="*/ 2419 w 10000"/>
              <a:gd name="connsiteY5" fmla="*/ 3269 h 10000"/>
              <a:gd name="connsiteX6" fmla="*/ 2143 w 10000"/>
              <a:gd name="connsiteY6" fmla="*/ 1721 h 10000"/>
              <a:gd name="connsiteX7" fmla="*/ 2103 w 10000"/>
              <a:gd name="connsiteY7" fmla="*/ 1429 h 10000"/>
              <a:gd name="connsiteX8" fmla="*/ 1965 w 10000"/>
              <a:gd name="connsiteY8" fmla="*/ 1239 h 10000"/>
              <a:gd name="connsiteX9" fmla="*/ 1646 w 10000"/>
              <a:gd name="connsiteY9" fmla="*/ 1531 h 10000"/>
              <a:gd name="connsiteX10" fmla="*/ 1447 w 10000"/>
              <a:gd name="connsiteY10" fmla="*/ 2202 h 10000"/>
              <a:gd name="connsiteX11" fmla="*/ 1369 w 10000"/>
              <a:gd name="connsiteY11" fmla="*/ 3079 h 10000"/>
              <a:gd name="connsiteX12" fmla="*/ 1689 w 10000"/>
              <a:gd name="connsiteY12" fmla="*/ 4799 h 10000"/>
              <a:gd name="connsiteX13" fmla="*/ 2083 w 10000"/>
              <a:gd name="connsiteY13" fmla="*/ 5865 h 10000"/>
              <a:gd name="connsiteX14" fmla="*/ 2242 w 10000"/>
              <a:gd name="connsiteY14" fmla="*/ 5676 h 10000"/>
              <a:gd name="connsiteX15" fmla="*/ 2320 w 10000"/>
              <a:gd name="connsiteY15" fmla="*/ 5281 h 10000"/>
              <a:gd name="connsiteX16" fmla="*/ 3093 w 10000"/>
              <a:gd name="connsiteY16" fmla="*/ 9994 h 10000"/>
              <a:gd name="connsiteX17" fmla="*/ 3153 w 10000"/>
              <a:gd name="connsiteY17" fmla="*/ 3939 h 10000"/>
              <a:gd name="connsiteX18" fmla="*/ 3392 w 10000"/>
              <a:gd name="connsiteY18" fmla="*/ 3355 h 10000"/>
              <a:gd name="connsiteX19" fmla="*/ 3632 w 10000"/>
              <a:gd name="connsiteY19" fmla="*/ 3458 h 10000"/>
              <a:gd name="connsiteX20" fmla="*/ 3771 w 10000"/>
              <a:gd name="connsiteY20" fmla="*/ 4128 h 10000"/>
              <a:gd name="connsiteX21" fmla="*/ 4108 w 10000"/>
              <a:gd name="connsiteY21" fmla="*/ 4988 h 10000"/>
              <a:gd name="connsiteX22" fmla="*/ 4321 w 10000"/>
              <a:gd name="connsiteY22" fmla="*/ 7569 h 10000"/>
              <a:gd name="connsiteX23" fmla="*/ 4544 w 10000"/>
              <a:gd name="connsiteY23" fmla="*/ 4507 h 10000"/>
              <a:gd name="connsiteX24" fmla="*/ 4604 w 10000"/>
              <a:gd name="connsiteY24" fmla="*/ 4318 h 10000"/>
              <a:gd name="connsiteX25" fmla="*/ 4704 w 10000"/>
              <a:gd name="connsiteY25" fmla="*/ 2874 h 10000"/>
              <a:gd name="connsiteX26" fmla="*/ 4877 w 10000"/>
              <a:gd name="connsiteY26" fmla="*/ 362 h 10000"/>
              <a:gd name="connsiteX27" fmla="*/ 4981 w 10000"/>
              <a:gd name="connsiteY27" fmla="*/ 2787 h 10000"/>
              <a:gd name="connsiteX28" fmla="*/ 5098 w 10000"/>
              <a:gd name="connsiteY28" fmla="*/ 3166 h 10000"/>
              <a:gd name="connsiteX29" fmla="*/ 5339 w 10000"/>
              <a:gd name="connsiteY29" fmla="*/ 5384 h 10000"/>
              <a:gd name="connsiteX30" fmla="*/ 5534 w 10000"/>
              <a:gd name="connsiteY30" fmla="*/ 6244 h 10000"/>
              <a:gd name="connsiteX31" fmla="*/ 5694 w 10000"/>
              <a:gd name="connsiteY31" fmla="*/ 6622 h 10000"/>
              <a:gd name="connsiteX32" fmla="*/ 5892 w 10000"/>
              <a:gd name="connsiteY32" fmla="*/ 6433 h 10000"/>
              <a:gd name="connsiteX33" fmla="*/ 6052 w 10000"/>
              <a:gd name="connsiteY33" fmla="*/ 5676 h 10000"/>
              <a:gd name="connsiteX34" fmla="*/ 6251 w 10000"/>
              <a:gd name="connsiteY34" fmla="*/ 5384 h 10000"/>
              <a:gd name="connsiteX35" fmla="*/ 6506 w 10000"/>
              <a:gd name="connsiteY35" fmla="*/ 4507 h 10000"/>
              <a:gd name="connsiteX36" fmla="*/ 6726 w 10000"/>
              <a:gd name="connsiteY36" fmla="*/ 3939 h 10000"/>
              <a:gd name="connsiteX37" fmla="*/ 6896 w 10000"/>
              <a:gd name="connsiteY37" fmla="*/ 4748 h 10000"/>
              <a:gd name="connsiteX38" fmla="*/ 6981 w 10000"/>
              <a:gd name="connsiteY38" fmla="*/ 5952 h 10000"/>
              <a:gd name="connsiteX39" fmla="*/ 7287 w 10000"/>
              <a:gd name="connsiteY39" fmla="*/ 6123 h 10000"/>
              <a:gd name="connsiteX40" fmla="*/ 8116 w 10000"/>
              <a:gd name="connsiteY40" fmla="*/ 5917 h 10000"/>
              <a:gd name="connsiteX41" fmla="*/ 8471 w 10000"/>
              <a:gd name="connsiteY41" fmla="*/ 5814 h 10000"/>
              <a:gd name="connsiteX42" fmla="*/ 8407 w 10000"/>
              <a:gd name="connsiteY42" fmla="*/ 2030 h 10000"/>
              <a:gd name="connsiteX43" fmla="*/ 8940 w 10000"/>
              <a:gd name="connsiteY43" fmla="*/ 3647 h 10000"/>
              <a:gd name="connsiteX44" fmla="*/ 9273 w 10000"/>
              <a:gd name="connsiteY44" fmla="*/ 5264 h 10000"/>
              <a:gd name="connsiteX45" fmla="*/ 10000 w 10000"/>
              <a:gd name="connsiteY45" fmla="*/ 2925 h 10000"/>
              <a:gd name="connsiteX0" fmla="*/ 0 w 10000"/>
              <a:gd name="connsiteY0" fmla="*/ 3939 h 10000"/>
              <a:gd name="connsiteX1" fmla="*/ 866 w 10000"/>
              <a:gd name="connsiteY1" fmla="*/ 1 h 10000"/>
              <a:gd name="connsiteX2" fmla="*/ 1072 w 10000"/>
              <a:gd name="connsiteY2" fmla="*/ 4128 h 10000"/>
              <a:gd name="connsiteX3" fmla="*/ 1884 w 10000"/>
              <a:gd name="connsiteY3" fmla="*/ 4232 h 10000"/>
              <a:gd name="connsiteX4" fmla="*/ 2342 w 10000"/>
              <a:gd name="connsiteY4" fmla="*/ 3836 h 10000"/>
              <a:gd name="connsiteX5" fmla="*/ 2419 w 10000"/>
              <a:gd name="connsiteY5" fmla="*/ 3269 h 10000"/>
              <a:gd name="connsiteX6" fmla="*/ 2143 w 10000"/>
              <a:gd name="connsiteY6" fmla="*/ 1721 h 10000"/>
              <a:gd name="connsiteX7" fmla="*/ 2103 w 10000"/>
              <a:gd name="connsiteY7" fmla="*/ 1429 h 10000"/>
              <a:gd name="connsiteX8" fmla="*/ 1965 w 10000"/>
              <a:gd name="connsiteY8" fmla="*/ 1239 h 10000"/>
              <a:gd name="connsiteX9" fmla="*/ 1646 w 10000"/>
              <a:gd name="connsiteY9" fmla="*/ 1531 h 10000"/>
              <a:gd name="connsiteX10" fmla="*/ 1447 w 10000"/>
              <a:gd name="connsiteY10" fmla="*/ 2202 h 10000"/>
              <a:gd name="connsiteX11" fmla="*/ 1369 w 10000"/>
              <a:gd name="connsiteY11" fmla="*/ 3079 h 10000"/>
              <a:gd name="connsiteX12" fmla="*/ 1689 w 10000"/>
              <a:gd name="connsiteY12" fmla="*/ 4799 h 10000"/>
              <a:gd name="connsiteX13" fmla="*/ 2083 w 10000"/>
              <a:gd name="connsiteY13" fmla="*/ 5865 h 10000"/>
              <a:gd name="connsiteX14" fmla="*/ 2242 w 10000"/>
              <a:gd name="connsiteY14" fmla="*/ 5676 h 10000"/>
              <a:gd name="connsiteX15" fmla="*/ 2320 w 10000"/>
              <a:gd name="connsiteY15" fmla="*/ 5281 h 10000"/>
              <a:gd name="connsiteX16" fmla="*/ 3093 w 10000"/>
              <a:gd name="connsiteY16" fmla="*/ 9994 h 10000"/>
              <a:gd name="connsiteX17" fmla="*/ 3153 w 10000"/>
              <a:gd name="connsiteY17" fmla="*/ 3939 h 10000"/>
              <a:gd name="connsiteX18" fmla="*/ 3392 w 10000"/>
              <a:gd name="connsiteY18" fmla="*/ 3355 h 10000"/>
              <a:gd name="connsiteX19" fmla="*/ 3632 w 10000"/>
              <a:gd name="connsiteY19" fmla="*/ 3458 h 10000"/>
              <a:gd name="connsiteX20" fmla="*/ 3771 w 10000"/>
              <a:gd name="connsiteY20" fmla="*/ 4128 h 10000"/>
              <a:gd name="connsiteX21" fmla="*/ 4108 w 10000"/>
              <a:gd name="connsiteY21" fmla="*/ 4988 h 10000"/>
              <a:gd name="connsiteX22" fmla="*/ 4321 w 10000"/>
              <a:gd name="connsiteY22" fmla="*/ 7569 h 10000"/>
              <a:gd name="connsiteX23" fmla="*/ 4544 w 10000"/>
              <a:gd name="connsiteY23" fmla="*/ 4507 h 10000"/>
              <a:gd name="connsiteX24" fmla="*/ 4604 w 10000"/>
              <a:gd name="connsiteY24" fmla="*/ 4318 h 10000"/>
              <a:gd name="connsiteX25" fmla="*/ 4704 w 10000"/>
              <a:gd name="connsiteY25" fmla="*/ 2874 h 10000"/>
              <a:gd name="connsiteX26" fmla="*/ 4877 w 10000"/>
              <a:gd name="connsiteY26" fmla="*/ 362 h 10000"/>
              <a:gd name="connsiteX27" fmla="*/ 4981 w 10000"/>
              <a:gd name="connsiteY27" fmla="*/ 2787 h 10000"/>
              <a:gd name="connsiteX28" fmla="*/ 5098 w 10000"/>
              <a:gd name="connsiteY28" fmla="*/ 3166 h 10000"/>
              <a:gd name="connsiteX29" fmla="*/ 5339 w 10000"/>
              <a:gd name="connsiteY29" fmla="*/ 5384 h 10000"/>
              <a:gd name="connsiteX30" fmla="*/ 5534 w 10000"/>
              <a:gd name="connsiteY30" fmla="*/ 6244 h 10000"/>
              <a:gd name="connsiteX31" fmla="*/ 5694 w 10000"/>
              <a:gd name="connsiteY31" fmla="*/ 6622 h 10000"/>
              <a:gd name="connsiteX32" fmla="*/ 5892 w 10000"/>
              <a:gd name="connsiteY32" fmla="*/ 6433 h 10000"/>
              <a:gd name="connsiteX33" fmla="*/ 6052 w 10000"/>
              <a:gd name="connsiteY33" fmla="*/ 5676 h 10000"/>
              <a:gd name="connsiteX34" fmla="*/ 6251 w 10000"/>
              <a:gd name="connsiteY34" fmla="*/ 5384 h 10000"/>
              <a:gd name="connsiteX35" fmla="*/ 6506 w 10000"/>
              <a:gd name="connsiteY35" fmla="*/ 4507 h 10000"/>
              <a:gd name="connsiteX36" fmla="*/ 6726 w 10000"/>
              <a:gd name="connsiteY36" fmla="*/ 3939 h 10000"/>
              <a:gd name="connsiteX37" fmla="*/ 6896 w 10000"/>
              <a:gd name="connsiteY37" fmla="*/ 4748 h 10000"/>
              <a:gd name="connsiteX38" fmla="*/ 6981 w 10000"/>
              <a:gd name="connsiteY38" fmla="*/ 5952 h 10000"/>
              <a:gd name="connsiteX39" fmla="*/ 7287 w 10000"/>
              <a:gd name="connsiteY39" fmla="*/ 6123 h 10000"/>
              <a:gd name="connsiteX40" fmla="*/ 7683 w 10000"/>
              <a:gd name="connsiteY40" fmla="*/ 4954 h 10000"/>
              <a:gd name="connsiteX41" fmla="*/ 8471 w 10000"/>
              <a:gd name="connsiteY41" fmla="*/ 5814 h 10000"/>
              <a:gd name="connsiteX42" fmla="*/ 8407 w 10000"/>
              <a:gd name="connsiteY42" fmla="*/ 2030 h 10000"/>
              <a:gd name="connsiteX43" fmla="*/ 8940 w 10000"/>
              <a:gd name="connsiteY43" fmla="*/ 3647 h 10000"/>
              <a:gd name="connsiteX44" fmla="*/ 9273 w 10000"/>
              <a:gd name="connsiteY44" fmla="*/ 5264 h 10000"/>
              <a:gd name="connsiteX45" fmla="*/ 10000 w 10000"/>
              <a:gd name="connsiteY45" fmla="*/ 2925 h 10000"/>
              <a:gd name="connsiteX0" fmla="*/ 0 w 10000"/>
              <a:gd name="connsiteY0" fmla="*/ 3939 h 10000"/>
              <a:gd name="connsiteX1" fmla="*/ 866 w 10000"/>
              <a:gd name="connsiteY1" fmla="*/ 1 h 10000"/>
              <a:gd name="connsiteX2" fmla="*/ 1072 w 10000"/>
              <a:gd name="connsiteY2" fmla="*/ 4128 h 10000"/>
              <a:gd name="connsiteX3" fmla="*/ 1884 w 10000"/>
              <a:gd name="connsiteY3" fmla="*/ 4232 h 10000"/>
              <a:gd name="connsiteX4" fmla="*/ 2342 w 10000"/>
              <a:gd name="connsiteY4" fmla="*/ 3836 h 10000"/>
              <a:gd name="connsiteX5" fmla="*/ 2419 w 10000"/>
              <a:gd name="connsiteY5" fmla="*/ 3269 h 10000"/>
              <a:gd name="connsiteX6" fmla="*/ 2143 w 10000"/>
              <a:gd name="connsiteY6" fmla="*/ 1721 h 10000"/>
              <a:gd name="connsiteX7" fmla="*/ 2103 w 10000"/>
              <a:gd name="connsiteY7" fmla="*/ 1429 h 10000"/>
              <a:gd name="connsiteX8" fmla="*/ 1965 w 10000"/>
              <a:gd name="connsiteY8" fmla="*/ 1239 h 10000"/>
              <a:gd name="connsiteX9" fmla="*/ 1646 w 10000"/>
              <a:gd name="connsiteY9" fmla="*/ 1531 h 10000"/>
              <a:gd name="connsiteX10" fmla="*/ 1447 w 10000"/>
              <a:gd name="connsiteY10" fmla="*/ 2202 h 10000"/>
              <a:gd name="connsiteX11" fmla="*/ 1369 w 10000"/>
              <a:gd name="connsiteY11" fmla="*/ 3079 h 10000"/>
              <a:gd name="connsiteX12" fmla="*/ 1689 w 10000"/>
              <a:gd name="connsiteY12" fmla="*/ 4799 h 10000"/>
              <a:gd name="connsiteX13" fmla="*/ 2083 w 10000"/>
              <a:gd name="connsiteY13" fmla="*/ 5865 h 10000"/>
              <a:gd name="connsiteX14" fmla="*/ 2242 w 10000"/>
              <a:gd name="connsiteY14" fmla="*/ 5676 h 10000"/>
              <a:gd name="connsiteX15" fmla="*/ 2320 w 10000"/>
              <a:gd name="connsiteY15" fmla="*/ 5281 h 10000"/>
              <a:gd name="connsiteX16" fmla="*/ 3093 w 10000"/>
              <a:gd name="connsiteY16" fmla="*/ 9994 h 10000"/>
              <a:gd name="connsiteX17" fmla="*/ 3153 w 10000"/>
              <a:gd name="connsiteY17" fmla="*/ 3939 h 10000"/>
              <a:gd name="connsiteX18" fmla="*/ 3392 w 10000"/>
              <a:gd name="connsiteY18" fmla="*/ 3355 h 10000"/>
              <a:gd name="connsiteX19" fmla="*/ 3632 w 10000"/>
              <a:gd name="connsiteY19" fmla="*/ 3458 h 10000"/>
              <a:gd name="connsiteX20" fmla="*/ 3771 w 10000"/>
              <a:gd name="connsiteY20" fmla="*/ 4128 h 10000"/>
              <a:gd name="connsiteX21" fmla="*/ 4108 w 10000"/>
              <a:gd name="connsiteY21" fmla="*/ 4988 h 10000"/>
              <a:gd name="connsiteX22" fmla="*/ 4321 w 10000"/>
              <a:gd name="connsiteY22" fmla="*/ 7569 h 10000"/>
              <a:gd name="connsiteX23" fmla="*/ 4544 w 10000"/>
              <a:gd name="connsiteY23" fmla="*/ 4507 h 10000"/>
              <a:gd name="connsiteX24" fmla="*/ 4604 w 10000"/>
              <a:gd name="connsiteY24" fmla="*/ 4318 h 10000"/>
              <a:gd name="connsiteX25" fmla="*/ 4704 w 10000"/>
              <a:gd name="connsiteY25" fmla="*/ 2874 h 10000"/>
              <a:gd name="connsiteX26" fmla="*/ 4877 w 10000"/>
              <a:gd name="connsiteY26" fmla="*/ 362 h 10000"/>
              <a:gd name="connsiteX27" fmla="*/ 4981 w 10000"/>
              <a:gd name="connsiteY27" fmla="*/ 2787 h 10000"/>
              <a:gd name="connsiteX28" fmla="*/ 5098 w 10000"/>
              <a:gd name="connsiteY28" fmla="*/ 3166 h 10000"/>
              <a:gd name="connsiteX29" fmla="*/ 5339 w 10000"/>
              <a:gd name="connsiteY29" fmla="*/ 5384 h 10000"/>
              <a:gd name="connsiteX30" fmla="*/ 5534 w 10000"/>
              <a:gd name="connsiteY30" fmla="*/ 6244 h 10000"/>
              <a:gd name="connsiteX31" fmla="*/ 5694 w 10000"/>
              <a:gd name="connsiteY31" fmla="*/ 6622 h 10000"/>
              <a:gd name="connsiteX32" fmla="*/ 5892 w 10000"/>
              <a:gd name="connsiteY32" fmla="*/ 6433 h 10000"/>
              <a:gd name="connsiteX33" fmla="*/ 6052 w 10000"/>
              <a:gd name="connsiteY33" fmla="*/ 5676 h 10000"/>
              <a:gd name="connsiteX34" fmla="*/ 6251 w 10000"/>
              <a:gd name="connsiteY34" fmla="*/ 5384 h 10000"/>
              <a:gd name="connsiteX35" fmla="*/ 6506 w 10000"/>
              <a:gd name="connsiteY35" fmla="*/ 4507 h 10000"/>
              <a:gd name="connsiteX36" fmla="*/ 6726 w 10000"/>
              <a:gd name="connsiteY36" fmla="*/ 3939 h 10000"/>
              <a:gd name="connsiteX37" fmla="*/ 6896 w 10000"/>
              <a:gd name="connsiteY37" fmla="*/ 4748 h 10000"/>
              <a:gd name="connsiteX38" fmla="*/ 6981 w 10000"/>
              <a:gd name="connsiteY38" fmla="*/ 5952 h 10000"/>
              <a:gd name="connsiteX39" fmla="*/ 7287 w 10000"/>
              <a:gd name="connsiteY39" fmla="*/ 6123 h 10000"/>
              <a:gd name="connsiteX40" fmla="*/ 7683 w 10000"/>
              <a:gd name="connsiteY40" fmla="*/ 4954 h 10000"/>
              <a:gd name="connsiteX41" fmla="*/ 7996 w 10000"/>
              <a:gd name="connsiteY41" fmla="*/ 6330 h 10000"/>
              <a:gd name="connsiteX42" fmla="*/ 8407 w 10000"/>
              <a:gd name="connsiteY42" fmla="*/ 2030 h 10000"/>
              <a:gd name="connsiteX43" fmla="*/ 8940 w 10000"/>
              <a:gd name="connsiteY43" fmla="*/ 3647 h 10000"/>
              <a:gd name="connsiteX44" fmla="*/ 9273 w 10000"/>
              <a:gd name="connsiteY44" fmla="*/ 5264 h 10000"/>
              <a:gd name="connsiteX45" fmla="*/ 10000 w 10000"/>
              <a:gd name="connsiteY45" fmla="*/ 2925 h 10000"/>
              <a:gd name="connsiteX0" fmla="*/ 0 w 10000"/>
              <a:gd name="connsiteY0" fmla="*/ 3939 h 10000"/>
              <a:gd name="connsiteX1" fmla="*/ 866 w 10000"/>
              <a:gd name="connsiteY1" fmla="*/ 1 h 10000"/>
              <a:gd name="connsiteX2" fmla="*/ 1072 w 10000"/>
              <a:gd name="connsiteY2" fmla="*/ 4128 h 10000"/>
              <a:gd name="connsiteX3" fmla="*/ 1884 w 10000"/>
              <a:gd name="connsiteY3" fmla="*/ 4232 h 10000"/>
              <a:gd name="connsiteX4" fmla="*/ 2342 w 10000"/>
              <a:gd name="connsiteY4" fmla="*/ 3836 h 10000"/>
              <a:gd name="connsiteX5" fmla="*/ 2419 w 10000"/>
              <a:gd name="connsiteY5" fmla="*/ 3269 h 10000"/>
              <a:gd name="connsiteX6" fmla="*/ 2143 w 10000"/>
              <a:gd name="connsiteY6" fmla="*/ 1721 h 10000"/>
              <a:gd name="connsiteX7" fmla="*/ 2103 w 10000"/>
              <a:gd name="connsiteY7" fmla="*/ 1429 h 10000"/>
              <a:gd name="connsiteX8" fmla="*/ 1965 w 10000"/>
              <a:gd name="connsiteY8" fmla="*/ 1239 h 10000"/>
              <a:gd name="connsiteX9" fmla="*/ 1646 w 10000"/>
              <a:gd name="connsiteY9" fmla="*/ 1531 h 10000"/>
              <a:gd name="connsiteX10" fmla="*/ 1447 w 10000"/>
              <a:gd name="connsiteY10" fmla="*/ 2202 h 10000"/>
              <a:gd name="connsiteX11" fmla="*/ 1369 w 10000"/>
              <a:gd name="connsiteY11" fmla="*/ 3079 h 10000"/>
              <a:gd name="connsiteX12" fmla="*/ 1689 w 10000"/>
              <a:gd name="connsiteY12" fmla="*/ 4799 h 10000"/>
              <a:gd name="connsiteX13" fmla="*/ 2083 w 10000"/>
              <a:gd name="connsiteY13" fmla="*/ 5865 h 10000"/>
              <a:gd name="connsiteX14" fmla="*/ 2242 w 10000"/>
              <a:gd name="connsiteY14" fmla="*/ 5676 h 10000"/>
              <a:gd name="connsiteX15" fmla="*/ 2320 w 10000"/>
              <a:gd name="connsiteY15" fmla="*/ 5281 h 10000"/>
              <a:gd name="connsiteX16" fmla="*/ 3093 w 10000"/>
              <a:gd name="connsiteY16" fmla="*/ 9994 h 10000"/>
              <a:gd name="connsiteX17" fmla="*/ 3153 w 10000"/>
              <a:gd name="connsiteY17" fmla="*/ 3939 h 10000"/>
              <a:gd name="connsiteX18" fmla="*/ 3392 w 10000"/>
              <a:gd name="connsiteY18" fmla="*/ 3355 h 10000"/>
              <a:gd name="connsiteX19" fmla="*/ 3632 w 10000"/>
              <a:gd name="connsiteY19" fmla="*/ 3458 h 10000"/>
              <a:gd name="connsiteX20" fmla="*/ 3771 w 10000"/>
              <a:gd name="connsiteY20" fmla="*/ 4128 h 10000"/>
              <a:gd name="connsiteX21" fmla="*/ 4108 w 10000"/>
              <a:gd name="connsiteY21" fmla="*/ 4988 h 10000"/>
              <a:gd name="connsiteX22" fmla="*/ 4321 w 10000"/>
              <a:gd name="connsiteY22" fmla="*/ 7569 h 10000"/>
              <a:gd name="connsiteX23" fmla="*/ 4544 w 10000"/>
              <a:gd name="connsiteY23" fmla="*/ 4507 h 10000"/>
              <a:gd name="connsiteX24" fmla="*/ 4604 w 10000"/>
              <a:gd name="connsiteY24" fmla="*/ 4318 h 10000"/>
              <a:gd name="connsiteX25" fmla="*/ 4704 w 10000"/>
              <a:gd name="connsiteY25" fmla="*/ 2874 h 10000"/>
              <a:gd name="connsiteX26" fmla="*/ 4877 w 10000"/>
              <a:gd name="connsiteY26" fmla="*/ 362 h 10000"/>
              <a:gd name="connsiteX27" fmla="*/ 4981 w 10000"/>
              <a:gd name="connsiteY27" fmla="*/ 2787 h 10000"/>
              <a:gd name="connsiteX28" fmla="*/ 5098 w 10000"/>
              <a:gd name="connsiteY28" fmla="*/ 3166 h 10000"/>
              <a:gd name="connsiteX29" fmla="*/ 5339 w 10000"/>
              <a:gd name="connsiteY29" fmla="*/ 5384 h 10000"/>
              <a:gd name="connsiteX30" fmla="*/ 5534 w 10000"/>
              <a:gd name="connsiteY30" fmla="*/ 6244 h 10000"/>
              <a:gd name="connsiteX31" fmla="*/ 5694 w 10000"/>
              <a:gd name="connsiteY31" fmla="*/ 6622 h 10000"/>
              <a:gd name="connsiteX32" fmla="*/ 5892 w 10000"/>
              <a:gd name="connsiteY32" fmla="*/ 6433 h 10000"/>
              <a:gd name="connsiteX33" fmla="*/ 6052 w 10000"/>
              <a:gd name="connsiteY33" fmla="*/ 5676 h 10000"/>
              <a:gd name="connsiteX34" fmla="*/ 6251 w 10000"/>
              <a:gd name="connsiteY34" fmla="*/ 5384 h 10000"/>
              <a:gd name="connsiteX35" fmla="*/ 6506 w 10000"/>
              <a:gd name="connsiteY35" fmla="*/ 4507 h 10000"/>
              <a:gd name="connsiteX36" fmla="*/ 6726 w 10000"/>
              <a:gd name="connsiteY36" fmla="*/ 3939 h 10000"/>
              <a:gd name="connsiteX37" fmla="*/ 6896 w 10000"/>
              <a:gd name="connsiteY37" fmla="*/ 4748 h 10000"/>
              <a:gd name="connsiteX38" fmla="*/ 6981 w 10000"/>
              <a:gd name="connsiteY38" fmla="*/ 5952 h 10000"/>
              <a:gd name="connsiteX39" fmla="*/ 7287 w 10000"/>
              <a:gd name="connsiteY39" fmla="*/ 6123 h 10000"/>
              <a:gd name="connsiteX40" fmla="*/ 7683 w 10000"/>
              <a:gd name="connsiteY40" fmla="*/ 4954 h 10000"/>
              <a:gd name="connsiteX41" fmla="*/ 7996 w 10000"/>
              <a:gd name="connsiteY41" fmla="*/ 6330 h 10000"/>
              <a:gd name="connsiteX42" fmla="*/ 8407 w 10000"/>
              <a:gd name="connsiteY42" fmla="*/ 2030 h 10000"/>
              <a:gd name="connsiteX43" fmla="*/ 8278 w 10000"/>
              <a:gd name="connsiteY43" fmla="*/ 3892 h 10000"/>
              <a:gd name="connsiteX44" fmla="*/ 8940 w 10000"/>
              <a:gd name="connsiteY44" fmla="*/ 3647 h 10000"/>
              <a:gd name="connsiteX45" fmla="*/ 9273 w 10000"/>
              <a:gd name="connsiteY45" fmla="*/ 5264 h 10000"/>
              <a:gd name="connsiteX46" fmla="*/ 10000 w 10000"/>
              <a:gd name="connsiteY46" fmla="*/ 2925 h 10000"/>
              <a:gd name="connsiteX0" fmla="*/ 0 w 10000"/>
              <a:gd name="connsiteY0" fmla="*/ 3939 h 10000"/>
              <a:gd name="connsiteX1" fmla="*/ 866 w 10000"/>
              <a:gd name="connsiteY1" fmla="*/ 1 h 10000"/>
              <a:gd name="connsiteX2" fmla="*/ 1072 w 10000"/>
              <a:gd name="connsiteY2" fmla="*/ 4128 h 10000"/>
              <a:gd name="connsiteX3" fmla="*/ 1884 w 10000"/>
              <a:gd name="connsiteY3" fmla="*/ 4232 h 10000"/>
              <a:gd name="connsiteX4" fmla="*/ 2342 w 10000"/>
              <a:gd name="connsiteY4" fmla="*/ 3836 h 10000"/>
              <a:gd name="connsiteX5" fmla="*/ 2419 w 10000"/>
              <a:gd name="connsiteY5" fmla="*/ 3269 h 10000"/>
              <a:gd name="connsiteX6" fmla="*/ 2143 w 10000"/>
              <a:gd name="connsiteY6" fmla="*/ 1721 h 10000"/>
              <a:gd name="connsiteX7" fmla="*/ 2103 w 10000"/>
              <a:gd name="connsiteY7" fmla="*/ 1429 h 10000"/>
              <a:gd name="connsiteX8" fmla="*/ 1965 w 10000"/>
              <a:gd name="connsiteY8" fmla="*/ 1239 h 10000"/>
              <a:gd name="connsiteX9" fmla="*/ 1646 w 10000"/>
              <a:gd name="connsiteY9" fmla="*/ 1531 h 10000"/>
              <a:gd name="connsiteX10" fmla="*/ 1447 w 10000"/>
              <a:gd name="connsiteY10" fmla="*/ 2202 h 10000"/>
              <a:gd name="connsiteX11" fmla="*/ 1369 w 10000"/>
              <a:gd name="connsiteY11" fmla="*/ 3079 h 10000"/>
              <a:gd name="connsiteX12" fmla="*/ 1689 w 10000"/>
              <a:gd name="connsiteY12" fmla="*/ 4799 h 10000"/>
              <a:gd name="connsiteX13" fmla="*/ 2083 w 10000"/>
              <a:gd name="connsiteY13" fmla="*/ 5865 h 10000"/>
              <a:gd name="connsiteX14" fmla="*/ 2242 w 10000"/>
              <a:gd name="connsiteY14" fmla="*/ 5676 h 10000"/>
              <a:gd name="connsiteX15" fmla="*/ 2320 w 10000"/>
              <a:gd name="connsiteY15" fmla="*/ 5281 h 10000"/>
              <a:gd name="connsiteX16" fmla="*/ 3093 w 10000"/>
              <a:gd name="connsiteY16" fmla="*/ 9994 h 10000"/>
              <a:gd name="connsiteX17" fmla="*/ 3153 w 10000"/>
              <a:gd name="connsiteY17" fmla="*/ 3939 h 10000"/>
              <a:gd name="connsiteX18" fmla="*/ 3392 w 10000"/>
              <a:gd name="connsiteY18" fmla="*/ 3355 h 10000"/>
              <a:gd name="connsiteX19" fmla="*/ 3632 w 10000"/>
              <a:gd name="connsiteY19" fmla="*/ 3458 h 10000"/>
              <a:gd name="connsiteX20" fmla="*/ 3771 w 10000"/>
              <a:gd name="connsiteY20" fmla="*/ 4128 h 10000"/>
              <a:gd name="connsiteX21" fmla="*/ 4108 w 10000"/>
              <a:gd name="connsiteY21" fmla="*/ 4988 h 10000"/>
              <a:gd name="connsiteX22" fmla="*/ 4321 w 10000"/>
              <a:gd name="connsiteY22" fmla="*/ 7569 h 10000"/>
              <a:gd name="connsiteX23" fmla="*/ 4544 w 10000"/>
              <a:gd name="connsiteY23" fmla="*/ 4507 h 10000"/>
              <a:gd name="connsiteX24" fmla="*/ 4604 w 10000"/>
              <a:gd name="connsiteY24" fmla="*/ 4318 h 10000"/>
              <a:gd name="connsiteX25" fmla="*/ 4704 w 10000"/>
              <a:gd name="connsiteY25" fmla="*/ 2874 h 10000"/>
              <a:gd name="connsiteX26" fmla="*/ 4877 w 10000"/>
              <a:gd name="connsiteY26" fmla="*/ 362 h 10000"/>
              <a:gd name="connsiteX27" fmla="*/ 4981 w 10000"/>
              <a:gd name="connsiteY27" fmla="*/ 2787 h 10000"/>
              <a:gd name="connsiteX28" fmla="*/ 5098 w 10000"/>
              <a:gd name="connsiteY28" fmla="*/ 3166 h 10000"/>
              <a:gd name="connsiteX29" fmla="*/ 5339 w 10000"/>
              <a:gd name="connsiteY29" fmla="*/ 5384 h 10000"/>
              <a:gd name="connsiteX30" fmla="*/ 5534 w 10000"/>
              <a:gd name="connsiteY30" fmla="*/ 6244 h 10000"/>
              <a:gd name="connsiteX31" fmla="*/ 5694 w 10000"/>
              <a:gd name="connsiteY31" fmla="*/ 6622 h 10000"/>
              <a:gd name="connsiteX32" fmla="*/ 5892 w 10000"/>
              <a:gd name="connsiteY32" fmla="*/ 6433 h 10000"/>
              <a:gd name="connsiteX33" fmla="*/ 6052 w 10000"/>
              <a:gd name="connsiteY33" fmla="*/ 5676 h 10000"/>
              <a:gd name="connsiteX34" fmla="*/ 6251 w 10000"/>
              <a:gd name="connsiteY34" fmla="*/ 5384 h 10000"/>
              <a:gd name="connsiteX35" fmla="*/ 6506 w 10000"/>
              <a:gd name="connsiteY35" fmla="*/ 4507 h 10000"/>
              <a:gd name="connsiteX36" fmla="*/ 6726 w 10000"/>
              <a:gd name="connsiteY36" fmla="*/ 3939 h 10000"/>
              <a:gd name="connsiteX37" fmla="*/ 6896 w 10000"/>
              <a:gd name="connsiteY37" fmla="*/ 4748 h 10000"/>
              <a:gd name="connsiteX38" fmla="*/ 6981 w 10000"/>
              <a:gd name="connsiteY38" fmla="*/ 5952 h 10000"/>
              <a:gd name="connsiteX39" fmla="*/ 7287 w 10000"/>
              <a:gd name="connsiteY39" fmla="*/ 6123 h 10000"/>
              <a:gd name="connsiteX40" fmla="*/ 7683 w 10000"/>
              <a:gd name="connsiteY40" fmla="*/ 4954 h 10000"/>
              <a:gd name="connsiteX41" fmla="*/ 7996 w 10000"/>
              <a:gd name="connsiteY41" fmla="*/ 6330 h 10000"/>
              <a:gd name="connsiteX42" fmla="*/ 8407 w 10000"/>
              <a:gd name="connsiteY42" fmla="*/ 2030 h 10000"/>
              <a:gd name="connsiteX43" fmla="*/ 8278 w 10000"/>
              <a:gd name="connsiteY43" fmla="*/ 3892 h 10000"/>
              <a:gd name="connsiteX44" fmla="*/ 8940 w 10000"/>
              <a:gd name="connsiteY44" fmla="*/ 3647 h 10000"/>
              <a:gd name="connsiteX45" fmla="*/ 8727 w 10000"/>
              <a:gd name="connsiteY45" fmla="*/ 6606 h 10000"/>
              <a:gd name="connsiteX46" fmla="*/ 10000 w 10000"/>
              <a:gd name="connsiteY46" fmla="*/ 2925 h 10000"/>
              <a:gd name="connsiteX0" fmla="*/ 0 w 10000"/>
              <a:gd name="connsiteY0" fmla="*/ 3939 h 10000"/>
              <a:gd name="connsiteX1" fmla="*/ 866 w 10000"/>
              <a:gd name="connsiteY1" fmla="*/ 1 h 10000"/>
              <a:gd name="connsiteX2" fmla="*/ 1072 w 10000"/>
              <a:gd name="connsiteY2" fmla="*/ 4128 h 10000"/>
              <a:gd name="connsiteX3" fmla="*/ 1884 w 10000"/>
              <a:gd name="connsiteY3" fmla="*/ 4232 h 10000"/>
              <a:gd name="connsiteX4" fmla="*/ 2342 w 10000"/>
              <a:gd name="connsiteY4" fmla="*/ 3836 h 10000"/>
              <a:gd name="connsiteX5" fmla="*/ 2419 w 10000"/>
              <a:gd name="connsiteY5" fmla="*/ 3269 h 10000"/>
              <a:gd name="connsiteX6" fmla="*/ 2143 w 10000"/>
              <a:gd name="connsiteY6" fmla="*/ 1721 h 10000"/>
              <a:gd name="connsiteX7" fmla="*/ 2103 w 10000"/>
              <a:gd name="connsiteY7" fmla="*/ 1429 h 10000"/>
              <a:gd name="connsiteX8" fmla="*/ 1965 w 10000"/>
              <a:gd name="connsiteY8" fmla="*/ 1239 h 10000"/>
              <a:gd name="connsiteX9" fmla="*/ 1646 w 10000"/>
              <a:gd name="connsiteY9" fmla="*/ 1531 h 10000"/>
              <a:gd name="connsiteX10" fmla="*/ 1447 w 10000"/>
              <a:gd name="connsiteY10" fmla="*/ 2202 h 10000"/>
              <a:gd name="connsiteX11" fmla="*/ 1369 w 10000"/>
              <a:gd name="connsiteY11" fmla="*/ 3079 h 10000"/>
              <a:gd name="connsiteX12" fmla="*/ 1689 w 10000"/>
              <a:gd name="connsiteY12" fmla="*/ 4799 h 10000"/>
              <a:gd name="connsiteX13" fmla="*/ 2083 w 10000"/>
              <a:gd name="connsiteY13" fmla="*/ 5865 h 10000"/>
              <a:gd name="connsiteX14" fmla="*/ 2242 w 10000"/>
              <a:gd name="connsiteY14" fmla="*/ 5676 h 10000"/>
              <a:gd name="connsiteX15" fmla="*/ 2320 w 10000"/>
              <a:gd name="connsiteY15" fmla="*/ 5281 h 10000"/>
              <a:gd name="connsiteX16" fmla="*/ 3093 w 10000"/>
              <a:gd name="connsiteY16" fmla="*/ 9994 h 10000"/>
              <a:gd name="connsiteX17" fmla="*/ 3153 w 10000"/>
              <a:gd name="connsiteY17" fmla="*/ 3939 h 10000"/>
              <a:gd name="connsiteX18" fmla="*/ 3392 w 10000"/>
              <a:gd name="connsiteY18" fmla="*/ 3355 h 10000"/>
              <a:gd name="connsiteX19" fmla="*/ 3632 w 10000"/>
              <a:gd name="connsiteY19" fmla="*/ 3458 h 10000"/>
              <a:gd name="connsiteX20" fmla="*/ 3771 w 10000"/>
              <a:gd name="connsiteY20" fmla="*/ 4128 h 10000"/>
              <a:gd name="connsiteX21" fmla="*/ 4108 w 10000"/>
              <a:gd name="connsiteY21" fmla="*/ 4988 h 10000"/>
              <a:gd name="connsiteX22" fmla="*/ 4321 w 10000"/>
              <a:gd name="connsiteY22" fmla="*/ 7569 h 10000"/>
              <a:gd name="connsiteX23" fmla="*/ 4544 w 10000"/>
              <a:gd name="connsiteY23" fmla="*/ 4507 h 10000"/>
              <a:gd name="connsiteX24" fmla="*/ 4604 w 10000"/>
              <a:gd name="connsiteY24" fmla="*/ 4318 h 10000"/>
              <a:gd name="connsiteX25" fmla="*/ 4704 w 10000"/>
              <a:gd name="connsiteY25" fmla="*/ 2874 h 10000"/>
              <a:gd name="connsiteX26" fmla="*/ 4877 w 10000"/>
              <a:gd name="connsiteY26" fmla="*/ 362 h 10000"/>
              <a:gd name="connsiteX27" fmla="*/ 4981 w 10000"/>
              <a:gd name="connsiteY27" fmla="*/ 2787 h 10000"/>
              <a:gd name="connsiteX28" fmla="*/ 5098 w 10000"/>
              <a:gd name="connsiteY28" fmla="*/ 3166 h 10000"/>
              <a:gd name="connsiteX29" fmla="*/ 5339 w 10000"/>
              <a:gd name="connsiteY29" fmla="*/ 5384 h 10000"/>
              <a:gd name="connsiteX30" fmla="*/ 5534 w 10000"/>
              <a:gd name="connsiteY30" fmla="*/ 6244 h 10000"/>
              <a:gd name="connsiteX31" fmla="*/ 5694 w 10000"/>
              <a:gd name="connsiteY31" fmla="*/ 6622 h 10000"/>
              <a:gd name="connsiteX32" fmla="*/ 5892 w 10000"/>
              <a:gd name="connsiteY32" fmla="*/ 6433 h 10000"/>
              <a:gd name="connsiteX33" fmla="*/ 6052 w 10000"/>
              <a:gd name="connsiteY33" fmla="*/ 5676 h 10000"/>
              <a:gd name="connsiteX34" fmla="*/ 6251 w 10000"/>
              <a:gd name="connsiteY34" fmla="*/ 5384 h 10000"/>
              <a:gd name="connsiteX35" fmla="*/ 6506 w 10000"/>
              <a:gd name="connsiteY35" fmla="*/ 4507 h 10000"/>
              <a:gd name="connsiteX36" fmla="*/ 6726 w 10000"/>
              <a:gd name="connsiteY36" fmla="*/ 3939 h 10000"/>
              <a:gd name="connsiteX37" fmla="*/ 6896 w 10000"/>
              <a:gd name="connsiteY37" fmla="*/ 4748 h 10000"/>
              <a:gd name="connsiteX38" fmla="*/ 6981 w 10000"/>
              <a:gd name="connsiteY38" fmla="*/ 5952 h 10000"/>
              <a:gd name="connsiteX39" fmla="*/ 7287 w 10000"/>
              <a:gd name="connsiteY39" fmla="*/ 6123 h 10000"/>
              <a:gd name="connsiteX40" fmla="*/ 7683 w 10000"/>
              <a:gd name="connsiteY40" fmla="*/ 4954 h 10000"/>
              <a:gd name="connsiteX41" fmla="*/ 7996 w 10000"/>
              <a:gd name="connsiteY41" fmla="*/ 6330 h 10000"/>
              <a:gd name="connsiteX42" fmla="*/ 8407 w 10000"/>
              <a:gd name="connsiteY42" fmla="*/ 2030 h 10000"/>
              <a:gd name="connsiteX43" fmla="*/ 8278 w 10000"/>
              <a:gd name="connsiteY43" fmla="*/ 3892 h 10000"/>
              <a:gd name="connsiteX44" fmla="*/ 8472 w 10000"/>
              <a:gd name="connsiteY44" fmla="*/ 5229 h 10000"/>
              <a:gd name="connsiteX45" fmla="*/ 8727 w 10000"/>
              <a:gd name="connsiteY45" fmla="*/ 6606 h 10000"/>
              <a:gd name="connsiteX46" fmla="*/ 10000 w 10000"/>
              <a:gd name="connsiteY46" fmla="*/ 2925 h 10000"/>
              <a:gd name="connsiteX0" fmla="*/ 0 w 10000"/>
              <a:gd name="connsiteY0" fmla="*/ 3939 h 10000"/>
              <a:gd name="connsiteX1" fmla="*/ 866 w 10000"/>
              <a:gd name="connsiteY1" fmla="*/ 1 h 10000"/>
              <a:gd name="connsiteX2" fmla="*/ 1072 w 10000"/>
              <a:gd name="connsiteY2" fmla="*/ 4128 h 10000"/>
              <a:gd name="connsiteX3" fmla="*/ 1884 w 10000"/>
              <a:gd name="connsiteY3" fmla="*/ 4232 h 10000"/>
              <a:gd name="connsiteX4" fmla="*/ 2342 w 10000"/>
              <a:gd name="connsiteY4" fmla="*/ 3836 h 10000"/>
              <a:gd name="connsiteX5" fmla="*/ 2419 w 10000"/>
              <a:gd name="connsiteY5" fmla="*/ 3269 h 10000"/>
              <a:gd name="connsiteX6" fmla="*/ 2143 w 10000"/>
              <a:gd name="connsiteY6" fmla="*/ 1721 h 10000"/>
              <a:gd name="connsiteX7" fmla="*/ 2103 w 10000"/>
              <a:gd name="connsiteY7" fmla="*/ 1429 h 10000"/>
              <a:gd name="connsiteX8" fmla="*/ 1965 w 10000"/>
              <a:gd name="connsiteY8" fmla="*/ 1239 h 10000"/>
              <a:gd name="connsiteX9" fmla="*/ 1646 w 10000"/>
              <a:gd name="connsiteY9" fmla="*/ 1531 h 10000"/>
              <a:gd name="connsiteX10" fmla="*/ 1447 w 10000"/>
              <a:gd name="connsiteY10" fmla="*/ 2202 h 10000"/>
              <a:gd name="connsiteX11" fmla="*/ 1369 w 10000"/>
              <a:gd name="connsiteY11" fmla="*/ 3079 h 10000"/>
              <a:gd name="connsiteX12" fmla="*/ 1689 w 10000"/>
              <a:gd name="connsiteY12" fmla="*/ 4799 h 10000"/>
              <a:gd name="connsiteX13" fmla="*/ 2083 w 10000"/>
              <a:gd name="connsiteY13" fmla="*/ 5865 h 10000"/>
              <a:gd name="connsiteX14" fmla="*/ 2242 w 10000"/>
              <a:gd name="connsiteY14" fmla="*/ 5676 h 10000"/>
              <a:gd name="connsiteX15" fmla="*/ 2320 w 10000"/>
              <a:gd name="connsiteY15" fmla="*/ 5281 h 10000"/>
              <a:gd name="connsiteX16" fmla="*/ 3093 w 10000"/>
              <a:gd name="connsiteY16" fmla="*/ 9994 h 10000"/>
              <a:gd name="connsiteX17" fmla="*/ 3153 w 10000"/>
              <a:gd name="connsiteY17" fmla="*/ 3939 h 10000"/>
              <a:gd name="connsiteX18" fmla="*/ 3392 w 10000"/>
              <a:gd name="connsiteY18" fmla="*/ 3355 h 10000"/>
              <a:gd name="connsiteX19" fmla="*/ 3632 w 10000"/>
              <a:gd name="connsiteY19" fmla="*/ 3458 h 10000"/>
              <a:gd name="connsiteX20" fmla="*/ 3771 w 10000"/>
              <a:gd name="connsiteY20" fmla="*/ 4128 h 10000"/>
              <a:gd name="connsiteX21" fmla="*/ 4108 w 10000"/>
              <a:gd name="connsiteY21" fmla="*/ 4988 h 10000"/>
              <a:gd name="connsiteX22" fmla="*/ 4321 w 10000"/>
              <a:gd name="connsiteY22" fmla="*/ 7569 h 10000"/>
              <a:gd name="connsiteX23" fmla="*/ 4544 w 10000"/>
              <a:gd name="connsiteY23" fmla="*/ 4507 h 10000"/>
              <a:gd name="connsiteX24" fmla="*/ 4604 w 10000"/>
              <a:gd name="connsiteY24" fmla="*/ 4318 h 10000"/>
              <a:gd name="connsiteX25" fmla="*/ 4704 w 10000"/>
              <a:gd name="connsiteY25" fmla="*/ 2874 h 10000"/>
              <a:gd name="connsiteX26" fmla="*/ 4877 w 10000"/>
              <a:gd name="connsiteY26" fmla="*/ 362 h 10000"/>
              <a:gd name="connsiteX27" fmla="*/ 4981 w 10000"/>
              <a:gd name="connsiteY27" fmla="*/ 2787 h 10000"/>
              <a:gd name="connsiteX28" fmla="*/ 5098 w 10000"/>
              <a:gd name="connsiteY28" fmla="*/ 3166 h 10000"/>
              <a:gd name="connsiteX29" fmla="*/ 5339 w 10000"/>
              <a:gd name="connsiteY29" fmla="*/ 5384 h 10000"/>
              <a:gd name="connsiteX30" fmla="*/ 5534 w 10000"/>
              <a:gd name="connsiteY30" fmla="*/ 6244 h 10000"/>
              <a:gd name="connsiteX31" fmla="*/ 5694 w 10000"/>
              <a:gd name="connsiteY31" fmla="*/ 6622 h 10000"/>
              <a:gd name="connsiteX32" fmla="*/ 5892 w 10000"/>
              <a:gd name="connsiteY32" fmla="*/ 6433 h 10000"/>
              <a:gd name="connsiteX33" fmla="*/ 6052 w 10000"/>
              <a:gd name="connsiteY33" fmla="*/ 5676 h 10000"/>
              <a:gd name="connsiteX34" fmla="*/ 6251 w 10000"/>
              <a:gd name="connsiteY34" fmla="*/ 5384 h 10000"/>
              <a:gd name="connsiteX35" fmla="*/ 6506 w 10000"/>
              <a:gd name="connsiteY35" fmla="*/ 4507 h 10000"/>
              <a:gd name="connsiteX36" fmla="*/ 6726 w 10000"/>
              <a:gd name="connsiteY36" fmla="*/ 3939 h 10000"/>
              <a:gd name="connsiteX37" fmla="*/ 6896 w 10000"/>
              <a:gd name="connsiteY37" fmla="*/ 4748 h 10000"/>
              <a:gd name="connsiteX38" fmla="*/ 6981 w 10000"/>
              <a:gd name="connsiteY38" fmla="*/ 5952 h 10000"/>
              <a:gd name="connsiteX39" fmla="*/ 7287 w 10000"/>
              <a:gd name="connsiteY39" fmla="*/ 6123 h 10000"/>
              <a:gd name="connsiteX40" fmla="*/ 7683 w 10000"/>
              <a:gd name="connsiteY40" fmla="*/ 4954 h 10000"/>
              <a:gd name="connsiteX41" fmla="*/ 7996 w 10000"/>
              <a:gd name="connsiteY41" fmla="*/ 6330 h 10000"/>
              <a:gd name="connsiteX42" fmla="*/ 8095 w 10000"/>
              <a:gd name="connsiteY42" fmla="*/ 4300 h 10000"/>
              <a:gd name="connsiteX43" fmla="*/ 8278 w 10000"/>
              <a:gd name="connsiteY43" fmla="*/ 3892 h 10000"/>
              <a:gd name="connsiteX44" fmla="*/ 8472 w 10000"/>
              <a:gd name="connsiteY44" fmla="*/ 5229 h 10000"/>
              <a:gd name="connsiteX45" fmla="*/ 8727 w 10000"/>
              <a:gd name="connsiteY45" fmla="*/ 6606 h 10000"/>
              <a:gd name="connsiteX46" fmla="*/ 10000 w 10000"/>
              <a:gd name="connsiteY46" fmla="*/ 2925 h 10000"/>
              <a:gd name="connsiteX0" fmla="*/ 0 w 8985"/>
              <a:gd name="connsiteY0" fmla="*/ 3939 h 10000"/>
              <a:gd name="connsiteX1" fmla="*/ 866 w 8985"/>
              <a:gd name="connsiteY1" fmla="*/ 1 h 10000"/>
              <a:gd name="connsiteX2" fmla="*/ 1072 w 8985"/>
              <a:gd name="connsiteY2" fmla="*/ 4128 h 10000"/>
              <a:gd name="connsiteX3" fmla="*/ 1884 w 8985"/>
              <a:gd name="connsiteY3" fmla="*/ 4232 h 10000"/>
              <a:gd name="connsiteX4" fmla="*/ 2342 w 8985"/>
              <a:gd name="connsiteY4" fmla="*/ 3836 h 10000"/>
              <a:gd name="connsiteX5" fmla="*/ 2419 w 8985"/>
              <a:gd name="connsiteY5" fmla="*/ 3269 h 10000"/>
              <a:gd name="connsiteX6" fmla="*/ 2143 w 8985"/>
              <a:gd name="connsiteY6" fmla="*/ 1721 h 10000"/>
              <a:gd name="connsiteX7" fmla="*/ 2103 w 8985"/>
              <a:gd name="connsiteY7" fmla="*/ 1429 h 10000"/>
              <a:gd name="connsiteX8" fmla="*/ 1965 w 8985"/>
              <a:gd name="connsiteY8" fmla="*/ 1239 h 10000"/>
              <a:gd name="connsiteX9" fmla="*/ 1646 w 8985"/>
              <a:gd name="connsiteY9" fmla="*/ 1531 h 10000"/>
              <a:gd name="connsiteX10" fmla="*/ 1447 w 8985"/>
              <a:gd name="connsiteY10" fmla="*/ 2202 h 10000"/>
              <a:gd name="connsiteX11" fmla="*/ 1369 w 8985"/>
              <a:gd name="connsiteY11" fmla="*/ 3079 h 10000"/>
              <a:gd name="connsiteX12" fmla="*/ 1689 w 8985"/>
              <a:gd name="connsiteY12" fmla="*/ 4799 h 10000"/>
              <a:gd name="connsiteX13" fmla="*/ 2083 w 8985"/>
              <a:gd name="connsiteY13" fmla="*/ 5865 h 10000"/>
              <a:gd name="connsiteX14" fmla="*/ 2242 w 8985"/>
              <a:gd name="connsiteY14" fmla="*/ 5676 h 10000"/>
              <a:gd name="connsiteX15" fmla="*/ 2320 w 8985"/>
              <a:gd name="connsiteY15" fmla="*/ 5281 h 10000"/>
              <a:gd name="connsiteX16" fmla="*/ 3093 w 8985"/>
              <a:gd name="connsiteY16" fmla="*/ 9994 h 10000"/>
              <a:gd name="connsiteX17" fmla="*/ 3153 w 8985"/>
              <a:gd name="connsiteY17" fmla="*/ 3939 h 10000"/>
              <a:gd name="connsiteX18" fmla="*/ 3392 w 8985"/>
              <a:gd name="connsiteY18" fmla="*/ 3355 h 10000"/>
              <a:gd name="connsiteX19" fmla="*/ 3632 w 8985"/>
              <a:gd name="connsiteY19" fmla="*/ 3458 h 10000"/>
              <a:gd name="connsiteX20" fmla="*/ 3771 w 8985"/>
              <a:gd name="connsiteY20" fmla="*/ 4128 h 10000"/>
              <a:gd name="connsiteX21" fmla="*/ 4108 w 8985"/>
              <a:gd name="connsiteY21" fmla="*/ 4988 h 10000"/>
              <a:gd name="connsiteX22" fmla="*/ 4321 w 8985"/>
              <a:gd name="connsiteY22" fmla="*/ 7569 h 10000"/>
              <a:gd name="connsiteX23" fmla="*/ 4544 w 8985"/>
              <a:gd name="connsiteY23" fmla="*/ 4507 h 10000"/>
              <a:gd name="connsiteX24" fmla="*/ 4604 w 8985"/>
              <a:gd name="connsiteY24" fmla="*/ 4318 h 10000"/>
              <a:gd name="connsiteX25" fmla="*/ 4704 w 8985"/>
              <a:gd name="connsiteY25" fmla="*/ 2874 h 10000"/>
              <a:gd name="connsiteX26" fmla="*/ 4877 w 8985"/>
              <a:gd name="connsiteY26" fmla="*/ 362 h 10000"/>
              <a:gd name="connsiteX27" fmla="*/ 4981 w 8985"/>
              <a:gd name="connsiteY27" fmla="*/ 2787 h 10000"/>
              <a:gd name="connsiteX28" fmla="*/ 5098 w 8985"/>
              <a:gd name="connsiteY28" fmla="*/ 3166 h 10000"/>
              <a:gd name="connsiteX29" fmla="*/ 5339 w 8985"/>
              <a:gd name="connsiteY29" fmla="*/ 5384 h 10000"/>
              <a:gd name="connsiteX30" fmla="*/ 5534 w 8985"/>
              <a:gd name="connsiteY30" fmla="*/ 6244 h 10000"/>
              <a:gd name="connsiteX31" fmla="*/ 5694 w 8985"/>
              <a:gd name="connsiteY31" fmla="*/ 6622 h 10000"/>
              <a:gd name="connsiteX32" fmla="*/ 5892 w 8985"/>
              <a:gd name="connsiteY32" fmla="*/ 6433 h 10000"/>
              <a:gd name="connsiteX33" fmla="*/ 6052 w 8985"/>
              <a:gd name="connsiteY33" fmla="*/ 5676 h 10000"/>
              <a:gd name="connsiteX34" fmla="*/ 6251 w 8985"/>
              <a:gd name="connsiteY34" fmla="*/ 5384 h 10000"/>
              <a:gd name="connsiteX35" fmla="*/ 6506 w 8985"/>
              <a:gd name="connsiteY35" fmla="*/ 4507 h 10000"/>
              <a:gd name="connsiteX36" fmla="*/ 6726 w 8985"/>
              <a:gd name="connsiteY36" fmla="*/ 3939 h 10000"/>
              <a:gd name="connsiteX37" fmla="*/ 6896 w 8985"/>
              <a:gd name="connsiteY37" fmla="*/ 4748 h 10000"/>
              <a:gd name="connsiteX38" fmla="*/ 6981 w 8985"/>
              <a:gd name="connsiteY38" fmla="*/ 5952 h 10000"/>
              <a:gd name="connsiteX39" fmla="*/ 7287 w 8985"/>
              <a:gd name="connsiteY39" fmla="*/ 6123 h 10000"/>
              <a:gd name="connsiteX40" fmla="*/ 7683 w 8985"/>
              <a:gd name="connsiteY40" fmla="*/ 4954 h 10000"/>
              <a:gd name="connsiteX41" fmla="*/ 7996 w 8985"/>
              <a:gd name="connsiteY41" fmla="*/ 6330 h 10000"/>
              <a:gd name="connsiteX42" fmla="*/ 8095 w 8985"/>
              <a:gd name="connsiteY42" fmla="*/ 4300 h 10000"/>
              <a:gd name="connsiteX43" fmla="*/ 8278 w 8985"/>
              <a:gd name="connsiteY43" fmla="*/ 3892 h 10000"/>
              <a:gd name="connsiteX44" fmla="*/ 8472 w 8985"/>
              <a:gd name="connsiteY44" fmla="*/ 5229 h 10000"/>
              <a:gd name="connsiteX45" fmla="*/ 8727 w 8985"/>
              <a:gd name="connsiteY45" fmla="*/ 6606 h 10000"/>
              <a:gd name="connsiteX46" fmla="*/ 8985 w 8985"/>
              <a:gd name="connsiteY46" fmla="*/ 5539 h 10000"/>
              <a:gd name="connsiteX0" fmla="*/ 0 w 10000"/>
              <a:gd name="connsiteY0" fmla="*/ 3939 h 10000"/>
              <a:gd name="connsiteX1" fmla="*/ 964 w 10000"/>
              <a:gd name="connsiteY1" fmla="*/ 1 h 10000"/>
              <a:gd name="connsiteX2" fmla="*/ 1193 w 10000"/>
              <a:gd name="connsiteY2" fmla="*/ 4128 h 10000"/>
              <a:gd name="connsiteX3" fmla="*/ 2097 w 10000"/>
              <a:gd name="connsiteY3" fmla="*/ 4232 h 10000"/>
              <a:gd name="connsiteX4" fmla="*/ 2607 w 10000"/>
              <a:gd name="connsiteY4" fmla="*/ 3836 h 10000"/>
              <a:gd name="connsiteX5" fmla="*/ 2692 w 10000"/>
              <a:gd name="connsiteY5" fmla="*/ 3269 h 10000"/>
              <a:gd name="connsiteX6" fmla="*/ 2385 w 10000"/>
              <a:gd name="connsiteY6" fmla="*/ 1721 h 10000"/>
              <a:gd name="connsiteX7" fmla="*/ 2341 w 10000"/>
              <a:gd name="connsiteY7" fmla="*/ 1429 h 10000"/>
              <a:gd name="connsiteX8" fmla="*/ 2187 w 10000"/>
              <a:gd name="connsiteY8" fmla="*/ 1239 h 10000"/>
              <a:gd name="connsiteX9" fmla="*/ 1832 w 10000"/>
              <a:gd name="connsiteY9" fmla="*/ 1531 h 10000"/>
              <a:gd name="connsiteX10" fmla="*/ 1610 w 10000"/>
              <a:gd name="connsiteY10" fmla="*/ 2202 h 10000"/>
              <a:gd name="connsiteX11" fmla="*/ 1524 w 10000"/>
              <a:gd name="connsiteY11" fmla="*/ 3079 h 10000"/>
              <a:gd name="connsiteX12" fmla="*/ 1880 w 10000"/>
              <a:gd name="connsiteY12" fmla="*/ 4799 h 10000"/>
              <a:gd name="connsiteX13" fmla="*/ 2318 w 10000"/>
              <a:gd name="connsiteY13" fmla="*/ 5865 h 10000"/>
              <a:gd name="connsiteX14" fmla="*/ 2495 w 10000"/>
              <a:gd name="connsiteY14" fmla="*/ 5676 h 10000"/>
              <a:gd name="connsiteX15" fmla="*/ 2582 w 10000"/>
              <a:gd name="connsiteY15" fmla="*/ 5281 h 10000"/>
              <a:gd name="connsiteX16" fmla="*/ 3442 w 10000"/>
              <a:gd name="connsiteY16" fmla="*/ 9994 h 10000"/>
              <a:gd name="connsiteX17" fmla="*/ 3509 w 10000"/>
              <a:gd name="connsiteY17" fmla="*/ 3939 h 10000"/>
              <a:gd name="connsiteX18" fmla="*/ 3775 w 10000"/>
              <a:gd name="connsiteY18" fmla="*/ 3355 h 10000"/>
              <a:gd name="connsiteX19" fmla="*/ 4042 w 10000"/>
              <a:gd name="connsiteY19" fmla="*/ 3458 h 10000"/>
              <a:gd name="connsiteX20" fmla="*/ 4197 w 10000"/>
              <a:gd name="connsiteY20" fmla="*/ 4128 h 10000"/>
              <a:gd name="connsiteX21" fmla="*/ 4572 w 10000"/>
              <a:gd name="connsiteY21" fmla="*/ 4988 h 10000"/>
              <a:gd name="connsiteX22" fmla="*/ 4809 w 10000"/>
              <a:gd name="connsiteY22" fmla="*/ 7569 h 10000"/>
              <a:gd name="connsiteX23" fmla="*/ 5057 w 10000"/>
              <a:gd name="connsiteY23" fmla="*/ 4507 h 10000"/>
              <a:gd name="connsiteX24" fmla="*/ 5124 w 10000"/>
              <a:gd name="connsiteY24" fmla="*/ 4318 h 10000"/>
              <a:gd name="connsiteX25" fmla="*/ 5235 w 10000"/>
              <a:gd name="connsiteY25" fmla="*/ 2874 h 10000"/>
              <a:gd name="connsiteX26" fmla="*/ 5428 w 10000"/>
              <a:gd name="connsiteY26" fmla="*/ 362 h 10000"/>
              <a:gd name="connsiteX27" fmla="*/ 5544 w 10000"/>
              <a:gd name="connsiteY27" fmla="*/ 2787 h 10000"/>
              <a:gd name="connsiteX28" fmla="*/ 5674 w 10000"/>
              <a:gd name="connsiteY28" fmla="*/ 3166 h 10000"/>
              <a:gd name="connsiteX29" fmla="*/ 5942 w 10000"/>
              <a:gd name="connsiteY29" fmla="*/ 5384 h 10000"/>
              <a:gd name="connsiteX30" fmla="*/ 6159 w 10000"/>
              <a:gd name="connsiteY30" fmla="*/ 6244 h 10000"/>
              <a:gd name="connsiteX31" fmla="*/ 6337 w 10000"/>
              <a:gd name="connsiteY31" fmla="*/ 6622 h 10000"/>
              <a:gd name="connsiteX32" fmla="*/ 6558 w 10000"/>
              <a:gd name="connsiteY32" fmla="*/ 6433 h 10000"/>
              <a:gd name="connsiteX33" fmla="*/ 6736 w 10000"/>
              <a:gd name="connsiteY33" fmla="*/ 5676 h 10000"/>
              <a:gd name="connsiteX34" fmla="*/ 6957 w 10000"/>
              <a:gd name="connsiteY34" fmla="*/ 5384 h 10000"/>
              <a:gd name="connsiteX35" fmla="*/ 7241 w 10000"/>
              <a:gd name="connsiteY35" fmla="*/ 4507 h 10000"/>
              <a:gd name="connsiteX36" fmla="*/ 7486 w 10000"/>
              <a:gd name="connsiteY36" fmla="*/ 3939 h 10000"/>
              <a:gd name="connsiteX37" fmla="*/ 7675 w 10000"/>
              <a:gd name="connsiteY37" fmla="*/ 4748 h 10000"/>
              <a:gd name="connsiteX38" fmla="*/ 7770 w 10000"/>
              <a:gd name="connsiteY38" fmla="*/ 5952 h 10000"/>
              <a:gd name="connsiteX39" fmla="*/ 8110 w 10000"/>
              <a:gd name="connsiteY39" fmla="*/ 6123 h 10000"/>
              <a:gd name="connsiteX40" fmla="*/ 8551 w 10000"/>
              <a:gd name="connsiteY40" fmla="*/ 4954 h 10000"/>
              <a:gd name="connsiteX41" fmla="*/ 8899 w 10000"/>
              <a:gd name="connsiteY41" fmla="*/ 6330 h 10000"/>
              <a:gd name="connsiteX42" fmla="*/ 9009 w 10000"/>
              <a:gd name="connsiteY42" fmla="*/ 4300 h 10000"/>
              <a:gd name="connsiteX43" fmla="*/ 9213 w 10000"/>
              <a:gd name="connsiteY43" fmla="*/ 3892 h 10000"/>
              <a:gd name="connsiteX44" fmla="*/ 9429 w 10000"/>
              <a:gd name="connsiteY44" fmla="*/ 5229 h 10000"/>
              <a:gd name="connsiteX45" fmla="*/ 9713 w 10000"/>
              <a:gd name="connsiteY45" fmla="*/ 6606 h 10000"/>
              <a:gd name="connsiteX46" fmla="*/ 10000 w 10000"/>
              <a:gd name="connsiteY46" fmla="*/ 5539 h 10000"/>
              <a:gd name="connsiteX0" fmla="*/ 0 w 10000"/>
              <a:gd name="connsiteY0" fmla="*/ 3939 h 10000"/>
              <a:gd name="connsiteX1" fmla="*/ 964 w 10000"/>
              <a:gd name="connsiteY1" fmla="*/ 1 h 10000"/>
              <a:gd name="connsiteX2" fmla="*/ 1193 w 10000"/>
              <a:gd name="connsiteY2" fmla="*/ 4128 h 10000"/>
              <a:gd name="connsiteX3" fmla="*/ 2097 w 10000"/>
              <a:gd name="connsiteY3" fmla="*/ 4232 h 10000"/>
              <a:gd name="connsiteX4" fmla="*/ 2607 w 10000"/>
              <a:gd name="connsiteY4" fmla="*/ 3836 h 10000"/>
              <a:gd name="connsiteX5" fmla="*/ 2692 w 10000"/>
              <a:gd name="connsiteY5" fmla="*/ 3269 h 10000"/>
              <a:gd name="connsiteX6" fmla="*/ 2385 w 10000"/>
              <a:gd name="connsiteY6" fmla="*/ 1721 h 10000"/>
              <a:gd name="connsiteX7" fmla="*/ 2341 w 10000"/>
              <a:gd name="connsiteY7" fmla="*/ 1429 h 10000"/>
              <a:gd name="connsiteX8" fmla="*/ 2187 w 10000"/>
              <a:gd name="connsiteY8" fmla="*/ 1239 h 10000"/>
              <a:gd name="connsiteX9" fmla="*/ 1832 w 10000"/>
              <a:gd name="connsiteY9" fmla="*/ 1531 h 10000"/>
              <a:gd name="connsiteX10" fmla="*/ 1610 w 10000"/>
              <a:gd name="connsiteY10" fmla="*/ 2202 h 10000"/>
              <a:gd name="connsiteX11" fmla="*/ 1524 w 10000"/>
              <a:gd name="connsiteY11" fmla="*/ 3079 h 10000"/>
              <a:gd name="connsiteX12" fmla="*/ 1880 w 10000"/>
              <a:gd name="connsiteY12" fmla="*/ 4799 h 10000"/>
              <a:gd name="connsiteX13" fmla="*/ 2318 w 10000"/>
              <a:gd name="connsiteY13" fmla="*/ 5865 h 10000"/>
              <a:gd name="connsiteX14" fmla="*/ 2495 w 10000"/>
              <a:gd name="connsiteY14" fmla="*/ 5676 h 10000"/>
              <a:gd name="connsiteX15" fmla="*/ 2582 w 10000"/>
              <a:gd name="connsiteY15" fmla="*/ 5281 h 10000"/>
              <a:gd name="connsiteX16" fmla="*/ 3442 w 10000"/>
              <a:gd name="connsiteY16" fmla="*/ 9994 h 10000"/>
              <a:gd name="connsiteX17" fmla="*/ 3509 w 10000"/>
              <a:gd name="connsiteY17" fmla="*/ 3939 h 10000"/>
              <a:gd name="connsiteX18" fmla="*/ 3775 w 10000"/>
              <a:gd name="connsiteY18" fmla="*/ 3355 h 10000"/>
              <a:gd name="connsiteX19" fmla="*/ 4042 w 10000"/>
              <a:gd name="connsiteY19" fmla="*/ 3458 h 10000"/>
              <a:gd name="connsiteX20" fmla="*/ 4197 w 10000"/>
              <a:gd name="connsiteY20" fmla="*/ 4128 h 10000"/>
              <a:gd name="connsiteX21" fmla="*/ 4572 w 10000"/>
              <a:gd name="connsiteY21" fmla="*/ 4988 h 10000"/>
              <a:gd name="connsiteX22" fmla="*/ 4809 w 10000"/>
              <a:gd name="connsiteY22" fmla="*/ 7569 h 10000"/>
              <a:gd name="connsiteX23" fmla="*/ 5057 w 10000"/>
              <a:gd name="connsiteY23" fmla="*/ 4507 h 10000"/>
              <a:gd name="connsiteX24" fmla="*/ 5124 w 10000"/>
              <a:gd name="connsiteY24" fmla="*/ 4318 h 10000"/>
              <a:gd name="connsiteX25" fmla="*/ 5235 w 10000"/>
              <a:gd name="connsiteY25" fmla="*/ 2874 h 10000"/>
              <a:gd name="connsiteX26" fmla="*/ 5428 w 10000"/>
              <a:gd name="connsiteY26" fmla="*/ 362 h 10000"/>
              <a:gd name="connsiteX27" fmla="*/ 5544 w 10000"/>
              <a:gd name="connsiteY27" fmla="*/ 2787 h 10000"/>
              <a:gd name="connsiteX28" fmla="*/ 5674 w 10000"/>
              <a:gd name="connsiteY28" fmla="*/ 3166 h 10000"/>
              <a:gd name="connsiteX29" fmla="*/ 5942 w 10000"/>
              <a:gd name="connsiteY29" fmla="*/ 5384 h 10000"/>
              <a:gd name="connsiteX30" fmla="*/ 6159 w 10000"/>
              <a:gd name="connsiteY30" fmla="*/ 6244 h 10000"/>
              <a:gd name="connsiteX31" fmla="*/ 6337 w 10000"/>
              <a:gd name="connsiteY31" fmla="*/ 6622 h 10000"/>
              <a:gd name="connsiteX32" fmla="*/ 6558 w 10000"/>
              <a:gd name="connsiteY32" fmla="*/ 6433 h 10000"/>
              <a:gd name="connsiteX33" fmla="*/ 6736 w 10000"/>
              <a:gd name="connsiteY33" fmla="*/ 5676 h 10000"/>
              <a:gd name="connsiteX34" fmla="*/ 6957 w 10000"/>
              <a:gd name="connsiteY34" fmla="*/ 5384 h 10000"/>
              <a:gd name="connsiteX35" fmla="*/ 7241 w 10000"/>
              <a:gd name="connsiteY35" fmla="*/ 4507 h 10000"/>
              <a:gd name="connsiteX36" fmla="*/ 7486 w 10000"/>
              <a:gd name="connsiteY36" fmla="*/ 3939 h 10000"/>
              <a:gd name="connsiteX37" fmla="*/ 7675 w 10000"/>
              <a:gd name="connsiteY37" fmla="*/ 4748 h 10000"/>
              <a:gd name="connsiteX38" fmla="*/ 7770 w 10000"/>
              <a:gd name="connsiteY38" fmla="*/ 5952 h 10000"/>
              <a:gd name="connsiteX39" fmla="*/ 8110 w 10000"/>
              <a:gd name="connsiteY39" fmla="*/ 6123 h 10000"/>
              <a:gd name="connsiteX40" fmla="*/ 8425 w 10000"/>
              <a:gd name="connsiteY40" fmla="*/ 5470 h 10000"/>
              <a:gd name="connsiteX41" fmla="*/ 8899 w 10000"/>
              <a:gd name="connsiteY41" fmla="*/ 6330 h 10000"/>
              <a:gd name="connsiteX42" fmla="*/ 9009 w 10000"/>
              <a:gd name="connsiteY42" fmla="*/ 4300 h 10000"/>
              <a:gd name="connsiteX43" fmla="*/ 9213 w 10000"/>
              <a:gd name="connsiteY43" fmla="*/ 3892 h 10000"/>
              <a:gd name="connsiteX44" fmla="*/ 9429 w 10000"/>
              <a:gd name="connsiteY44" fmla="*/ 5229 h 10000"/>
              <a:gd name="connsiteX45" fmla="*/ 9713 w 10000"/>
              <a:gd name="connsiteY45" fmla="*/ 6606 h 10000"/>
              <a:gd name="connsiteX46" fmla="*/ 10000 w 10000"/>
              <a:gd name="connsiteY46" fmla="*/ 5539 h 10000"/>
              <a:gd name="connsiteX0" fmla="*/ 0 w 10000"/>
              <a:gd name="connsiteY0" fmla="*/ 3939 h 10000"/>
              <a:gd name="connsiteX1" fmla="*/ 964 w 10000"/>
              <a:gd name="connsiteY1" fmla="*/ 1 h 10000"/>
              <a:gd name="connsiteX2" fmla="*/ 1193 w 10000"/>
              <a:gd name="connsiteY2" fmla="*/ 4128 h 10000"/>
              <a:gd name="connsiteX3" fmla="*/ 2097 w 10000"/>
              <a:gd name="connsiteY3" fmla="*/ 4232 h 10000"/>
              <a:gd name="connsiteX4" fmla="*/ 2607 w 10000"/>
              <a:gd name="connsiteY4" fmla="*/ 3836 h 10000"/>
              <a:gd name="connsiteX5" fmla="*/ 2692 w 10000"/>
              <a:gd name="connsiteY5" fmla="*/ 3269 h 10000"/>
              <a:gd name="connsiteX6" fmla="*/ 2385 w 10000"/>
              <a:gd name="connsiteY6" fmla="*/ 1721 h 10000"/>
              <a:gd name="connsiteX7" fmla="*/ 2341 w 10000"/>
              <a:gd name="connsiteY7" fmla="*/ 1429 h 10000"/>
              <a:gd name="connsiteX8" fmla="*/ 2187 w 10000"/>
              <a:gd name="connsiteY8" fmla="*/ 1239 h 10000"/>
              <a:gd name="connsiteX9" fmla="*/ 1832 w 10000"/>
              <a:gd name="connsiteY9" fmla="*/ 1531 h 10000"/>
              <a:gd name="connsiteX10" fmla="*/ 1610 w 10000"/>
              <a:gd name="connsiteY10" fmla="*/ 2202 h 10000"/>
              <a:gd name="connsiteX11" fmla="*/ 1524 w 10000"/>
              <a:gd name="connsiteY11" fmla="*/ 3079 h 10000"/>
              <a:gd name="connsiteX12" fmla="*/ 1880 w 10000"/>
              <a:gd name="connsiteY12" fmla="*/ 4799 h 10000"/>
              <a:gd name="connsiteX13" fmla="*/ 2318 w 10000"/>
              <a:gd name="connsiteY13" fmla="*/ 5865 h 10000"/>
              <a:gd name="connsiteX14" fmla="*/ 2495 w 10000"/>
              <a:gd name="connsiteY14" fmla="*/ 5676 h 10000"/>
              <a:gd name="connsiteX15" fmla="*/ 2582 w 10000"/>
              <a:gd name="connsiteY15" fmla="*/ 5281 h 10000"/>
              <a:gd name="connsiteX16" fmla="*/ 3442 w 10000"/>
              <a:gd name="connsiteY16" fmla="*/ 9994 h 10000"/>
              <a:gd name="connsiteX17" fmla="*/ 3509 w 10000"/>
              <a:gd name="connsiteY17" fmla="*/ 3939 h 10000"/>
              <a:gd name="connsiteX18" fmla="*/ 3775 w 10000"/>
              <a:gd name="connsiteY18" fmla="*/ 3355 h 10000"/>
              <a:gd name="connsiteX19" fmla="*/ 4042 w 10000"/>
              <a:gd name="connsiteY19" fmla="*/ 3458 h 10000"/>
              <a:gd name="connsiteX20" fmla="*/ 4197 w 10000"/>
              <a:gd name="connsiteY20" fmla="*/ 4128 h 10000"/>
              <a:gd name="connsiteX21" fmla="*/ 4572 w 10000"/>
              <a:gd name="connsiteY21" fmla="*/ 4988 h 10000"/>
              <a:gd name="connsiteX22" fmla="*/ 4809 w 10000"/>
              <a:gd name="connsiteY22" fmla="*/ 7569 h 10000"/>
              <a:gd name="connsiteX23" fmla="*/ 5057 w 10000"/>
              <a:gd name="connsiteY23" fmla="*/ 4507 h 10000"/>
              <a:gd name="connsiteX24" fmla="*/ 5124 w 10000"/>
              <a:gd name="connsiteY24" fmla="*/ 4318 h 10000"/>
              <a:gd name="connsiteX25" fmla="*/ 5235 w 10000"/>
              <a:gd name="connsiteY25" fmla="*/ 2874 h 10000"/>
              <a:gd name="connsiteX26" fmla="*/ 5428 w 10000"/>
              <a:gd name="connsiteY26" fmla="*/ 362 h 10000"/>
              <a:gd name="connsiteX27" fmla="*/ 5544 w 10000"/>
              <a:gd name="connsiteY27" fmla="*/ 2787 h 10000"/>
              <a:gd name="connsiteX28" fmla="*/ 5674 w 10000"/>
              <a:gd name="connsiteY28" fmla="*/ 3166 h 10000"/>
              <a:gd name="connsiteX29" fmla="*/ 5942 w 10000"/>
              <a:gd name="connsiteY29" fmla="*/ 5384 h 10000"/>
              <a:gd name="connsiteX30" fmla="*/ 6159 w 10000"/>
              <a:gd name="connsiteY30" fmla="*/ 6244 h 10000"/>
              <a:gd name="connsiteX31" fmla="*/ 6337 w 10000"/>
              <a:gd name="connsiteY31" fmla="*/ 6622 h 10000"/>
              <a:gd name="connsiteX32" fmla="*/ 6558 w 10000"/>
              <a:gd name="connsiteY32" fmla="*/ 6433 h 10000"/>
              <a:gd name="connsiteX33" fmla="*/ 6736 w 10000"/>
              <a:gd name="connsiteY33" fmla="*/ 5676 h 10000"/>
              <a:gd name="connsiteX34" fmla="*/ 6957 w 10000"/>
              <a:gd name="connsiteY34" fmla="*/ 5384 h 10000"/>
              <a:gd name="connsiteX35" fmla="*/ 7241 w 10000"/>
              <a:gd name="connsiteY35" fmla="*/ 4507 h 10000"/>
              <a:gd name="connsiteX36" fmla="*/ 7486 w 10000"/>
              <a:gd name="connsiteY36" fmla="*/ 3939 h 10000"/>
              <a:gd name="connsiteX37" fmla="*/ 7675 w 10000"/>
              <a:gd name="connsiteY37" fmla="*/ 4748 h 10000"/>
              <a:gd name="connsiteX38" fmla="*/ 7770 w 10000"/>
              <a:gd name="connsiteY38" fmla="*/ 5952 h 10000"/>
              <a:gd name="connsiteX39" fmla="*/ 8110 w 10000"/>
              <a:gd name="connsiteY39" fmla="*/ 6123 h 10000"/>
              <a:gd name="connsiteX40" fmla="*/ 8425 w 10000"/>
              <a:gd name="connsiteY40" fmla="*/ 5470 h 10000"/>
              <a:gd name="connsiteX41" fmla="*/ 8488 w 10000"/>
              <a:gd name="connsiteY41" fmla="*/ 6468 h 10000"/>
              <a:gd name="connsiteX42" fmla="*/ 9009 w 10000"/>
              <a:gd name="connsiteY42" fmla="*/ 4300 h 10000"/>
              <a:gd name="connsiteX43" fmla="*/ 9213 w 10000"/>
              <a:gd name="connsiteY43" fmla="*/ 3892 h 10000"/>
              <a:gd name="connsiteX44" fmla="*/ 9429 w 10000"/>
              <a:gd name="connsiteY44" fmla="*/ 5229 h 10000"/>
              <a:gd name="connsiteX45" fmla="*/ 9713 w 10000"/>
              <a:gd name="connsiteY45" fmla="*/ 6606 h 10000"/>
              <a:gd name="connsiteX46" fmla="*/ 10000 w 10000"/>
              <a:gd name="connsiteY46" fmla="*/ 5539 h 10000"/>
              <a:gd name="connsiteX0" fmla="*/ 0 w 10000"/>
              <a:gd name="connsiteY0" fmla="*/ 3939 h 10000"/>
              <a:gd name="connsiteX1" fmla="*/ 964 w 10000"/>
              <a:gd name="connsiteY1" fmla="*/ 1 h 10000"/>
              <a:gd name="connsiteX2" fmla="*/ 1193 w 10000"/>
              <a:gd name="connsiteY2" fmla="*/ 4128 h 10000"/>
              <a:gd name="connsiteX3" fmla="*/ 2097 w 10000"/>
              <a:gd name="connsiteY3" fmla="*/ 4232 h 10000"/>
              <a:gd name="connsiteX4" fmla="*/ 2607 w 10000"/>
              <a:gd name="connsiteY4" fmla="*/ 3836 h 10000"/>
              <a:gd name="connsiteX5" fmla="*/ 2692 w 10000"/>
              <a:gd name="connsiteY5" fmla="*/ 3269 h 10000"/>
              <a:gd name="connsiteX6" fmla="*/ 2385 w 10000"/>
              <a:gd name="connsiteY6" fmla="*/ 1721 h 10000"/>
              <a:gd name="connsiteX7" fmla="*/ 2341 w 10000"/>
              <a:gd name="connsiteY7" fmla="*/ 1429 h 10000"/>
              <a:gd name="connsiteX8" fmla="*/ 2187 w 10000"/>
              <a:gd name="connsiteY8" fmla="*/ 1239 h 10000"/>
              <a:gd name="connsiteX9" fmla="*/ 1832 w 10000"/>
              <a:gd name="connsiteY9" fmla="*/ 1531 h 10000"/>
              <a:gd name="connsiteX10" fmla="*/ 1610 w 10000"/>
              <a:gd name="connsiteY10" fmla="*/ 2202 h 10000"/>
              <a:gd name="connsiteX11" fmla="*/ 1524 w 10000"/>
              <a:gd name="connsiteY11" fmla="*/ 3079 h 10000"/>
              <a:gd name="connsiteX12" fmla="*/ 1880 w 10000"/>
              <a:gd name="connsiteY12" fmla="*/ 4799 h 10000"/>
              <a:gd name="connsiteX13" fmla="*/ 2318 w 10000"/>
              <a:gd name="connsiteY13" fmla="*/ 5865 h 10000"/>
              <a:gd name="connsiteX14" fmla="*/ 2495 w 10000"/>
              <a:gd name="connsiteY14" fmla="*/ 5676 h 10000"/>
              <a:gd name="connsiteX15" fmla="*/ 2582 w 10000"/>
              <a:gd name="connsiteY15" fmla="*/ 5281 h 10000"/>
              <a:gd name="connsiteX16" fmla="*/ 3442 w 10000"/>
              <a:gd name="connsiteY16" fmla="*/ 9994 h 10000"/>
              <a:gd name="connsiteX17" fmla="*/ 3509 w 10000"/>
              <a:gd name="connsiteY17" fmla="*/ 3939 h 10000"/>
              <a:gd name="connsiteX18" fmla="*/ 3775 w 10000"/>
              <a:gd name="connsiteY18" fmla="*/ 3355 h 10000"/>
              <a:gd name="connsiteX19" fmla="*/ 4042 w 10000"/>
              <a:gd name="connsiteY19" fmla="*/ 3458 h 10000"/>
              <a:gd name="connsiteX20" fmla="*/ 4197 w 10000"/>
              <a:gd name="connsiteY20" fmla="*/ 4128 h 10000"/>
              <a:gd name="connsiteX21" fmla="*/ 4572 w 10000"/>
              <a:gd name="connsiteY21" fmla="*/ 4988 h 10000"/>
              <a:gd name="connsiteX22" fmla="*/ 4809 w 10000"/>
              <a:gd name="connsiteY22" fmla="*/ 7569 h 10000"/>
              <a:gd name="connsiteX23" fmla="*/ 5057 w 10000"/>
              <a:gd name="connsiteY23" fmla="*/ 4507 h 10000"/>
              <a:gd name="connsiteX24" fmla="*/ 5124 w 10000"/>
              <a:gd name="connsiteY24" fmla="*/ 4318 h 10000"/>
              <a:gd name="connsiteX25" fmla="*/ 5235 w 10000"/>
              <a:gd name="connsiteY25" fmla="*/ 2874 h 10000"/>
              <a:gd name="connsiteX26" fmla="*/ 5428 w 10000"/>
              <a:gd name="connsiteY26" fmla="*/ 362 h 10000"/>
              <a:gd name="connsiteX27" fmla="*/ 5544 w 10000"/>
              <a:gd name="connsiteY27" fmla="*/ 2787 h 10000"/>
              <a:gd name="connsiteX28" fmla="*/ 5674 w 10000"/>
              <a:gd name="connsiteY28" fmla="*/ 3166 h 10000"/>
              <a:gd name="connsiteX29" fmla="*/ 5942 w 10000"/>
              <a:gd name="connsiteY29" fmla="*/ 5384 h 10000"/>
              <a:gd name="connsiteX30" fmla="*/ 6159 w 10000"/>
              <a:gd name="connsiteY30" fmla="*/ 6244 h 10000"/>
              <a:gd name="connsiteX31" fmla="*/ 6337 w 10000"/>
              <a:gd name="connsiteY31" fmla="*/ 6622 h 10000"/>
              <a:gd name="connsiteX32" fmla="*/ 6558 w 10000"/>
              <a:gd name="connsiteY32" fmla="*/ 6433 h 10000"/>
              <a:gd name="connsiteX33" fmla="*/ 6736 w 10000"/>
              <a:gd name="connsiteY33" fmla="*/ 5676 h 10000"/>
              <a:gd name="connsiteX34" fmla="*/ 6957 w 10000"/>
              <a:gd name="connsiteY34" fmla="*/ 5384 h 10000"/>
              <a:gd name="connsiteX35" fmla="*/ 7241 w 10000"/>
              <a:gd name="connsiteY35" fmla="*/ 4507 h 10000"/>
              <a:gd name="connsiteX36" fmla="*/ 7486 w 10000"/>
              <a:gd name="connsiteY36" fmla="*/ 3939 h 10000"/>
              <a:gd name="connsiteX37" fmla="*/ 7675 w 10000"/>
              <a:gd name="connsiteY37" fmla="*/ 4748 h 10000"/>
              <a:gd name="connsiteX38" fmla="*/ 7770 w 10000"/>
              <a:gd name="connsiteY38" fmla="*/ 5952 h 10000"/>
              <a:gd name="connsiteX39" fmla="*/ 8110 w 10000"/>
              <a:gd name="connsiteY39" fmla="*/ 6123 h 10000"/>
              <a:gd name="connsiteX40" fmla="*/ 8425 w 10000"/>
              <a:gd name="connsiteY40" fmla="*/ 5470 h 10000"/>
              <a:gd name="connsiteX41" fmla="*/ 8488 w 10000"/>
              <a:gd name="connsiteY41" fmla="*/ 6468 h 10000"/>
              <a:gd name="connsiteX42" fmla="*/ 8796 w 10000"/>
              <a:gd name="connsiteY42" fmla="*/ 5298 h 10000"/>
              <a:gd name="connsiteX43" fmla="*/ 9213 w 10000"/>
              <a:gd name="connsiteY43" fmla="*/ 3892 h 10000"/>
              <a:gd name="connsiteX44" fmla="*/ 9429 w 10000"/>
              <a:gd name="connsiteY44" fmla="*/ 5229 h 10000"/>
              <a:gd name="connsiteX45" fmla="*/ 9713 w 10000"/>
              <a:gd name="connsiteY45" fmla="*/ 6606 h 10000"/>
              <a:gd name="connsiteX46" fmla="*/ 10000 w 10000"/>
              <a:gd name="connsiteY46" fmla="*/ 5539 h 10000"/>
              <a:gd name="connsiteX0" fmla="*/ 0 w 10000"/>
              <a:gd name="connsiteY0" fmla="*/ 3939 h 10000"/>
              <a:gd name="connsiteX1" fmla="*/ 964 w 10000"/>
              <a:gd name="connsiteY1" fmla="*/ 1 h 10000"/>
              <a:gd name="connsiteX2" fmla="*/ 1193 w 10000"/>
              <a:gd name="connsiteY2" fmla="*/ 4128 h 10000"/>
              <a:gd name="connsiteX3" fmla="*/ 2097 w 10000"/>
              <a:gd name="connsiteY3" fmla="*/ 4232 h 10000"/>
              <a:gd name="connsiteX4" fmla="*/ 2607 w 10000"/>
              <a:gd name="connsiteY4" fmla="*/ 3836 h 10000"/>
              <a:gd name="connsiteX5" fmla="*/ 2692 w 10000"/>
              <a:gd name="connsiteY5" fmla="*/ 3269 h 10000"/>
              <a:gd name="connsiteX6" fmla="*/ 2385 w 10000"/>
              <a:gd name="connsiteY6" fmla="*/ 1721 h 10000"/>
              <a:gd name="connsiteX7" fmla="*/ 2341 w 10000"/>
              <a:gd name="connsiteY7" fmla="*/ 1429 h 10000"/>
              <a:gd name="connsiteX8" fmla="*/ 2187 w 10000"/>
              <a:gd name="connsiteY8" fmla="*/ 1239 h 10000"/>
              <a:gd name="connsiteX9" fmla="*/ 1832 w 10000"/>
              <a:gd name="connsiteY9" fmla="*/ 1531 h 10000"/>
              <a:gd name="connsiteX10" fmla="*/ 1610 w 10000"/>
              <a:gd name="connsiteY10" fmla="*/ 2202 h 10000"/>
              <a:gd name="connsiteX11" fmla="*/ 1524 w 10000"/>
              <a:gd name="connsiteY11" fmla="*/ 3079 h 10000"/>
              <a:gd name="connsiteX12" fmla="*/ 1880 w 10000"/>
              <a:gd name="connsiteY12" fmla="*/ 4799 h 10000"/>
              <a:gd name="connsiteX13" fmla="*/ 2318 w 10000"/>
              <a:gd name="connsiteY13" fmla="*/ 5865 h 10000"/>
              <a:gd name="connsiteX14" fmla="*/ 2495 w 10000"/>
              <a:gd name="connsiteY14" fmla="*/ 5676 h 10000"/>
              <a:gd name="connsiteX15" fmla="*/ 2582 w 10000"/>
              <a:gd name="connsiteY15" fmla="*/ 5281 h 10000"/>
              <a:gd name="connsiteX16" fmla="*/ 3442 w 10000"/>
              <a:gd name="connsiteY16" fmla="*/ 9994 h 10000"/>
              <a:gd name="connsiteX17" fmla="*/ 3509 w 10000"/>
              <a:gd name="connsiteY17" fmla="*/ 3939 h 10000"/>
              <a:gd name="connsiteX18" fmla="*/ 3775 w 10000"/>
              <a:gd name="connsiteY18" fmla="*/ 3355 h 10000"/>
              <a:gd name="connsiteX19" fmla="*/ 4042 w 10000"/>
              <a:gd name="connsiteY19" fmla="*/ 3458 h 10000"/>
              <a:gd name="connsiteX20" fmla="*/ 4197 w 10000"/>
              <a:gd name="connsiteY20" fmla="*/ 4128 h 10000"/>
              <a:gd name="connsiteX21" fmla="*/ 4572 w 10000"/>
              <a:gd name="connsiteY21" fmla="*/ 4988 h 10000"/>
              <a:gd name="connsiteX22" fmla="*/ 4809 w 10000"/>
              <a:gd name="connsiteY22" fmla="*/ 7569 h 10000"/>
              <a:gd name="connsiteX23" fmla="*/ 5057 w 10000"/>
              <a:gd name="connsiteY23" fmla="*/ 4507 h 10000"/>
              <a:gd name="connsiteX24" fmla="*/ 5124 w 10000"/>
              <a:gd name="connsiteY24" fmla="*/ 4318 h 10000"/>
              <a:gd name="connsiteX25" fmla="*/ 5235 w 10000"/>
              <a:gd name="connsiteY25" fmla="*/ 2874 h 10000"/>
              <a:gd name="connsiteX26" fmla="*/ 5428 w 10000"/>
              <a:gd name="connsiteY26" fmla="*/ 362 h 10000"/>
              <a:gd name="connsiteX27" fmla="*/ 5544 w 10000"/>
              <a:gd name="connsiteY27" fmla="*/ 2787 h 10000"/>
              <a:gd name="connsiteX28" fmla="*/ 5674 w 10000"/>
              <a:gd name="connsiteY28" fmla="*/ 3166 h 10000"/>
              <a:gd name="connsiteX29" fmla="*/ 5942 w 10000"/>
              <a:gd name="connsiteY29" fmla="*/ 5384 h 10000"/>
              <a:gd name="connsiteX30" fmla="*/ 6159 w 10000"/>
              <a:gd name="connsiteY30" fmla="*/ 6244 h 10000"/>
              <a:gd name="connsiteX31" fmla="*/ 6337 w 10000"/>
              <a:gd name="connsiteY31" fmla="*/ 6622 h 10000"/>
              <a:gd name="connsiteX32" fmla="*/ 6558 w 10000"/>
              <a:gd name="connsiteY32" fmla="*/ 6433 h 10000"/>
              <a:gd name="connsiteX33" fmla="*/ 6736 w 10000"/>
              <a:gd name="connsiteY33" fmla="*/ 5676 h 10000"/>
              <a:gd name="connsiteX34" fmla="*/ 6957 w 10000"/>
              <a:gd name="connsiteY34" fmla="*/ 5384 h 10000"/>
              <a:gd name="connsiteX35" fmla="*/ 7241 w 10000"/>
              <a:gd name="connsiteY35" fmla="*/ 4507 h 10000"/>
              <a:gd name="connsiteX36" fmla="*/ 7486 w 10000"/>
              <a:gd name="connsiteY36" fmla="*/ 3939 h 10000"/>
              <a:gd name="connsiteX37" fmla="*/ 7675 w 10000"/>
              <a:gd name="connsiteY37" fmla="*/ 4748 h 10000"/>
              <a:gd name="connsiteX38" fmla="*/ 7770 w 10000"/>
              <a:gd name="connsiteY38" fmla="*/ 5952 h 10000"/>
              <a:gd name="connsiteX39" fmla="*/ 8110 w 10000"/>
              <a:gd name="connsiteY39" fmla="*/ 6123 h 10000"/>
              <a:gd name="connsiteX40" fmla="*/ 8425 w 10000"/>
              <a:gd name="connsiteY40" fmla="*/ 5470 h 10000"/>
              <a:gd name="connsiteX41" fmla="*/ 8488 w 10000"/>
              <a:gd name="connsiteY41" fmla="*/ 6468 h 10000"/>
              <a:gd name="connsiteX42" fmla="*/ 8796 w 10000"/>
              <a:gd name="connsiteY42" fmla="*/ 5298 h 10000"/>
              <a:gd name="connsiteX43" fmla="*/ 9031 w 10000"/>
              <a:gd name="connsiteY43" fmla="*/ 4718 h 10000"/>
              <a:gd name="connsiteX44" fmla="*/ 9429 w 10000"/>
              <a:gd name="connsiteY44" fmla="*/ 5229 h 10000"/>
              <a:gd name="connsiteX45" fmla="*/ 9713 w 10000"/>
              <a:gd name="connsiteY45" fmla="*/ 6606 h 10000"/>
              <a:gd name="connsiteX46" fmla="*/ 10000 w 10000"/>
              <a:gd name="connsiteY46" fmla="*/ 5539 h 10000"/>
              <a:gd name="connsiteX0" fmla="*/ 0 w 10000"/>
              <a:gd name="connsiteY0" fmla="*/ 3939 h 10000"/>
              <a:gd name="connsiteX1" fmla="*/ 964 w 10000"/>
              <a:gd name="connsiteY1" fmla="*/ 1 h 10000"/>
              <a:gd name="connsiteX2" fmla="*/ 1193 w 10000"/>
              <a:gd name="connsiteY2" fmla="*/ 4128 h 10000"/>
              <a:gd name="connsiteX3" fmla="*/ 2097 w 10000"/>
              <a:gd name="connsiteY3" fmla="*/ 4232 h 10000"/>
              <a:gd name="connsiteX4" fmla="*/ 2607 w 10000"/>
              <a:gd name="connsiteY4" fmla="*/ 3836 h 10000"/>
              <a:gd name="connsiteX5" fmla="*/ 2692 w 10000"/>
              <a:gd name="connsiteY5" fmla="*/ 3269 h 10000"/>
              <a:gd name="connsiteX6" fmla="*/ 2385 w 10000"/>
              <a:gd name="connsiteY6" fmla="*/ 1721 h 10000"/>
              <a:gd name="connsiteX7" fmla="*/ 2341 w 10000"/>
              <a:gd name="connsiteY7" fmla="*/ 1429 h 10000"/>
              <a:gd name="connsiteX8" fmla="*/ 2187 w 10000"/>
              <a:gd name="connsiteY8" fmla="*/ 1239 h 10000"/>
              <a:gd name="connsiteX9" fmla="*/ 1832 w 10000"/>
              <a:gd name="connsiteY9" fmla="*/ 1531 h 10000"/>
              <a:gd name="connsiteX10" fmla="*/ 1610 w 10000"/>
              <a:gd name="connsiteY10" fmla="*/ 2202 h 10000"/>
              <a:gd name="connsiteX11" fmla="*/ 1524 w 10000"/>
              <a:gd name="connsiteY11" fmla="*/ 3079 h 10000"/>
              <a:gd name="connsiteX12" fmla="*/ 1880 w 10000"/>
              <a:gd name="connsiteY12" fmla="*/ 4799 h 10000"/>
              <a:gd name="connsiteX13" fmla="*/ 2318 w 10000"/>
              <a:gd name="connsiteY13" fmla="*/ 5865 h 10000"/>
              <a:gd name="connsiteX14" fmla="*/ 2495 w 10000"/>
              <a:gd name="connsiteY14" fmla="*/ 5676 h 10000"/>
              <a:gd name="connsiteX15" fmla="*/ 2582 w 10000"/>
              <a:gd name="connsiteY15" fmla="*/ 5281 h 10000"/>
              <a:gd name="connsiteX16" fmla="*/ 3442 w 10000"/>
              <a:gd name="connsiteY16" fmla="*/ 9994 h 10000"/>
              <a:gd name="connsiteX17" fmla="*/ 3509 w 10000"/>
              <a:gd name="connsiteY17" fmla="*/ 3939 h 10000"/>
              <a:gd name="connsiteX18" fmla="*/ 3775 w 10000"/>
              <a:gd name="connsiteY18" fmla="*/ 3355 h 10000"/>
              <a:gd name="connsiteX19" fmla="*/ 4042 w 10000"/>
              <a:gd name="connsiteY19" fmla="*/ 3458 h 10000"/>
              <a:gd name="connsiteX20" fmla="*/ 4197 w 10000"/>
              <a:gd name="connsiteY20" fmla="*/ 4128 h 10000"/>
              <a:gd name="connsiteX21" fmla="*/ 4572 w 10000"/>
              <a:gd name="connsiteY21" fmla="*/ 4988 h 10000"/>
              <a:gd name="connsiteX22" fmla="*/ 4809 w 10000"/>
              <a:gd name="connsiteY22" fmla="*/ 7569 h 10000"/>
              <a:gd name="connsiteX23" fmla="*/ 5057 w 10000"/>
              <a:gd name="connsiteY23" fmla="*/ 4507 h 10000"/>
              <a:gd name="connsiteX24" fmla="*/ 5124 w 10000"/>
              <a:gd name="connsiteY24" fmla="*/ 4318 h 10000"/>
              <a:gd name="connsiteX25" fmla="*/ 5235 w 10000"/>
              <a:gd name="connsiteY25" fmla="*/ 2874 h 10000"/>
              <a:gd name="connsiteX26" fmla="*/ 5428 w 10000"/>
              <a:gd name="connsiteY26" fmla="*/ 362 h 10000"/>
              <a:gd name="connsiteX27" fmla="*/ 5544 w 10000"/>
              <a:gd name="connsiteY27" fmla="*/ 2787 h 10000"/>
              <a:gd name="connsiteX28" fmla="*/ 5674 w 10000"/>
              <a:gd name="connsiteY28" fmla="*/ 3166 h 10000"/>
              <a:gd name="connsiteX29" fmla="*/ 5942 w 10000"/>
              <a:gd name="connsiteY29" fmla="*/ 5384 h 10000"/>
              <a:gd name="connsiteX30" fmla="*/ 6159 w 10000"/>
              <a:gd name="connsiteY30" fmla="*/ 6244 h 10000"/>
              <a:gd name="connsiteX31" fmla="*/ 6337 w 10000"/>
              <a:gd name="connsiteY31" fmla="*/ 6622 h 10000"/>
              <a:gd name="connsiteX32" fmla="*/ 6558 w 10000"/>
              <a:gd name="connsiteY32" fmla="*/ 6433 h 10000"/>
              <a:gd name="connsiteX33" fmla="*/ 6736 w 10000"/>
              <a:gd name="connsiteY33" fmla="*/ 5676 h 10000"/>
              <a:gd name="connsiteX34" fmla="*/ 6957 w 10000"/>
              <a:gd name="connsiteY34" fmla="*/ 5384 h 10000"/>
              <a:gd name="connsiteX35" fmla="*/ 7241 w 10000"/>
              <a:gd name="connsiteY35" fmla="*/ 4507 h 10000"/>
              <a:gd name="connsiteX36" fmla="*/ 7486 w 10000"/>
              <a:gd name="connsiteY36" fmla="*/ 3939 h 10000"/>
              <a:gd name="connsiteX37" fmla="*/ 7675 w 10000"/>
              <a:gd name="connsiteY37" fmla="*/ 4748 h 10000"/>
              <a:gd name="connsiteX38" fmla="*/ 7770 w 10000"/>
              <a:gd name="connsiteY38" fmla="*/ 5952 h 10000"/>
              <a:gd name="connsiteX39" fmla="*/ 8110 w 10000"/>
              <a:gd name="connsiteY39" fmla="*/ 6123 h 10000"/>
              <a:gd name="connsiteX40" fmla="*/ 8425 w 10000"/>
              <a:gd name="connsiteY40" fmla="*/ 5470 h 10000"/>
              <a:gd name="connsiteX41" fmla="*/ 8488 w 10000"/>
              <a:gd name="connsiteY41" fmla="*/ 6468 h 10000"/>
              <a:gd name="connsiteX42" fmla="*/ 8796 w 10000"/>
              <a:gd name="connsiteY42" fmla="*/ 5298 h 10000"/>
              <a:gd name="connsiteX43" fmla="*/ 9031 w 10000"/>
              <a:gd name="connsiteY43" fmla="*/ 4718 h 10000"/>
              <a:gd name="connsiteX44" fmla="*/ 9058 w 10000"/>
              <a:gd name="connsiteY44" fmla="*/ 5779 h 10000"/>
              <a:gd name="connsiteX45" fmla="*/ 9713 w 10000"/>
              <a:gd name="connsiteY45" fmla="*/ 6606 h 10000"/>
              <a:gd name="connsiteX46" fmla="*/ 10000 w 10000"/>
              <a:gd name="connsiteY46" fmla="*/ 5539 h 10000"/>
              <a:gd name="connsiteX0" fmla="*/ 0 w 10000"/>
              <a:gd name="connsiteY0" fmla="*/ 3939 h 10000"/>
              <a:gd name="connsiteX1" fmla="*/ 964 w 10000"/>
              <a:gd name="connsiteY1" fmla="*/ 1 h 10000"/>
              <a:gd name="connsiteX2" fmla="*/ 1193 w 10000"/>
              <a:gd name="connsiteY2" fmla="*/ 4128 h 10000"/>
              <a:gd name="connsiteX3" fmla="*/ 2097 w 10000"/>
              <a:gd name="connsiteY3" fmla="*/ 4232 h 10000"/>
              <a:gd name="connsiteX4" fmla="*/ 2607 w 10000"/>
              <a:gd name="connsiteY4" fmla="*/ 3836 h 10000"/>
              <a:gd name="connsiteX5" fmla="*/ 2692 w 10000"/>
              <a:gd name="connsiteY5" fmla="*/ 3269 h 10000"/>
              <a:gd name="connsiteX6" fmla="*/ 2385 w 10000"/>
              <a:gd name="connsiteY6" fmla="*/ 1721 h 10000"/>
              <a:gd name="connsiteX7" fmla="*/ 2341 w 10000"/>
              <a:gd name="connsiteY7" fmla="*/ 1429 h 10000"/>
              <a:gd name="connsiteX8" fmla="*/ 2187 w 10000"/>
              <a:gd name="connsiteY8" fmla="*/ 1239 h 10000"/>
              <a:gd name="connsiteX9" fmla="*/ 1832 w 10000"/>
              <a:gd name="connsiteY9" fmla="*/ 1531 h 10000"/>
              <a:gd name="connsiteX10" fmla="*/ 1610 w 10000"/>
              <a:gd name="connsiteY10" fmla="*/ 2202 h 10000"/>
              <a:gd name="connsiteX11" fmla="*/ 1524 w 10000"/>
              <a:gd name="connsiteY11" fmla="*/ 3079 h 10000"/>
              <a:gd name="connsiteX12" fmla="*/ 1880 w 10000"/>
              <a:gd name="connsiteY12" fmla="*/ 4799 h 10000"/>
              <a:gd name="connsiteX13" fmla="*/ 2318 w 10000"/>
              <a:gd name="connsiteY13" fmla="*/ 5865 h 10000"/>
              <a:gd name="connsiteX14" fmla="*/ 2495 w 10000"/>
              <a:gd name="connsiteY14" fmla="*/ 5676 h 10000"/>
              <a:gd name="connsiteX15" fmla="*/ 2582 w 10000"/>
              <a:gd name="connsiteY15" fmla="*/ 5281 h 10000"/>
              <a:gd name="connsiteX16" fmla="*/ 3442 w 10000"/>
              <a:gd name="connsiteY16" fmla="*/ 9994 h 10000"/>
              <a:gd name="connsiteX17" fmla="*/ 3509 w 10000"/>
              <a:gd name="connsiteY17" fmla="*/ 3939 h 10000"/>
              <a:gd name="connsiteX18" fmla="*/ 3775 w 10000"/>
              <a:gd name="connsiteY18" fmla="*/ 3355 h 10000"/>
              <a:gd name="connsiteX19" fmla="*/ 4042 w 10000"/>
              <a:gd name="connsiteY19" fmla="*/ 3458 h 10000"/>
              <a:gd name="connsiteX20" fmla="*/ 4197 w 10000"/>
              <a:gd name="connsiteY20" fmla="*/ 4128 h 10000"/>
              <a:gd name="connsiteX21" fmla="*/ 4572 w 10000"/>
              <a:gd name="connsiteY21" fmla="*/ 4988 h 10000"/>
              <a:gd name="connsiteX22" fmla="*/ 4809 w 10000"/>
              <a:gd name="connsiteY22" fmla="*/ 7569 h 10000"/>
              <a:gd name="connsiteX23" fmla="*/ 5057 w 10000"/>
              <a:gd name="connsiteY23" fmla="*/ 4507 h 10000"/>
              <a:gd name="connsiteX24" fmla="*/ 5124 w 10000"/>
              <a:gd name="connsiteY24" fmla="*/ 4318 h 10000"/>
              <a:gd name="connsiteX25" fmla="*/ 5235 w 10000"/>
              <a:gd name="connsiteY25" fmla="*/ 2874 h 10000"/>
              <a:gd name="connsiteX26" fmla="*/ 5428 w 10000"/>
              <a:gd name="connsiteY26" fmla="*/ 362 h 10000"/>
              <a:gd name="connsiteX27" fmla="*/ 5544 w 10000"/>
              <a:gd name="connsiteY27" fmla="*/ 2787 h 10000"/>
              <a:gd name="connsiteX28" fmla="*/ 5674 w 10000"/>
              <a:gd name="connsiteY28" fmla="*/ 3166 h 10000"/>
              <a:gd name="connsiteX29" fmla="*/ 5942 w 10000"/>
              <a:gd name="connsiteY29" fmla="*/ 5384 h 10000"/>
              <a:gd name="connsiteX30" fmla="*/ 6159 w 10000"/>
              <a:gd name="connsiteY30" fmla="*/ 6244 h 10000"/>
              <a:gd name="connsiteX31" fmla="*/ 6337 w 10000"/>
              <a:gd name="connsiteY31" fmla="*/ 6622 h 10000"/>
              <a:gd name="connsiteX32" fmla="*/ 6558 w 10000"/>
              <a:gd name="connsiteY32" fmla="*/ 6433 h 10000"/>
              <a:gd name="connsiteX33" fmla="*/ 6736 w 10000"/>
              <a:gd name="connsiteY33" fmla="*/ 5676 h 10000"/>
              <a:gd name="connsiteX34" fmla="*/ 6957 w 10000"/>
              <a:gd name="connsiteY34" fmla="*/ 5384 h 10000"/>
              <a:gd name="connsiteX35" fmla="*/ 7241 w 10000"/>
              <a:gd name="connsiteY35" fmla="*/ 4507 h 10000"/>
              <a:gd name="connsiteX36" fmla="*/ 7486 w 10000"/>
              <a:gd name="connsiteY36" fmla="*/ 3939 h 10000"/>
              <a:gd name="connsiteX37" fmla="*/ 7675 w 10000"/>
              <a:gd name="connsiteY37" fmla="*/ 4748 h 10000"/>
              <a:gd name="connsiteX38" fmla="*/ 7770 w 10000"/>
              <a:gd name="connsiteY38" fmla="*/ 5952 h 10000"/>
              <a:gd name="connsiteX39" fmla="*/ 8110 w 10000"/>
              <a:gd name="connsiteY39" fmla="*/ 6123 h 10000"/>
              <a:gd name="connsiteX40" fmla="*/ 8425 w 10000"/>
              <a:gd name="connsiteY40" fmla="*/ 5470 h 10000"/>
              <a:gd name="connsiteX41" fmla="*/ 8488 w 10000"/>
              <a:gd name="connsiteY41" fmla="*/ 6468 h 10000"/>
              <a:gd name="connsiteX42" fmla="*/ 8796 w 10000"/>
              <a:gd name="connsiteY42" fmla="*/ 5298 h 10000"/>
              <a:gd name="connsiteX43" fmla="*/ 9031 w 10000"/>
              <a:gd name="connsiteY43" fmla="*/ 4718 h 10000"/>
              <a:gd name="connsiteX44" fmla="*/ 9058 w 10000"/>
              <a:gd name="connsiteY44" fmla="*/ 5779 h 10000"/>
              <a:gd name="connsiteX45" fmla="*/ 9097 w 10000"/>
              <a:gd name="connsiteY45" fmla="*/ 6675 h 10000"/>
              <a:gd name="connsiteX46" fmla="*/ 10000 w 10000"/>
              <a:gd name="connsiteY46" fmla="*/ 5539 h 10000"/>
              <a:gd name="connsiteX0" fmla="*/ 0 w 9471"/>
              <a:gd name="connsiteY0" fmla="*/ 3939 h 10000"/>
              <a:gd name="connsiteX1" fmla="*/ 964 w 9471"/>
              <a:gd name="connsiteY1" fmla="*/ 1 h 10000"/>
              <a:gd name="connsiteX2" fmla="*/ 1193 w 9471"/>
              <a:gd name="connsiteY2" fmla="*/ 4128 h 10000"/>
              <a:gd name="connsiteX3" fmla="*/ 2097 w 9471"/>
              <a:gd name="connsiteY3" fmla="*/ 4232 h 10000"/>
              <a:gd name="connsiteX4" fmla="*/ 2607 w 9471"/>
              <a:gd name="connsiteY4" fmla="*/ 3836 h 10000"/>
              <a:gd name="connsiteX5" fmla="*/ 2692 w 9471"/>
              <a:gd name="connsiteY5" fmla="*/ 3269 h 10000"/>
              <a:gd name="connsiteX6" fmla="*/ 2385 w 9471"/>
              <a:gd name="connsiteY6" fmla="*/ 1721 h 10000"/>
              <a:gd name="connsiteX7" fmla="*/ 2341 w 9471"/>
              <a:gd name="connsiteY7" fmla="*/ 1429 h 10000"/>
              <a:gd name="connsiteX8" fmla="*/ 2187 w 9471"/>
              <a:gd name="connsiteY8" fmla="*/ 1239 h 10000"/>
              <a:gd name="connsiteX9" fmla="*/ 1832 w 9471"/>
              <a:gd name="connsiteY9" fmla="*/ 1531 h 10000"/>
              <a:gd name="connsiteX10" fmla="*/ 1610 w 9471"/>
              <a:gd name="connsiteY10" fmla="*/ 2202 h 10000"/>
              <a:gd name="connsiteX11" fmla="*/ 1524 w 9471"/>
              <a:gd name="connsiteY11" fmla="*/ 3079 h 10000"/>
              <a:gd name="connsiteX12" fmla="*/ 1880 w 9471"/>
              <a:gd name="connsiteY12" fmla="*/ 4799 h 10000"/>
              <a:gd name="connsiteX13" fmla="*/ 2318 w 9471"/>
              <a:gd name="connsiteY13" fmla="*/ 5865 h 10000"/>
              <a:gd name="connsiteX14" fmla="*/ 2495 w 9471"/>
              <a:gd name="connsiteY14" fmla="*/ 5676 h 10000"/>
              <a:gd name="connsiteX15" fmla="*/ 2582 w 9471"/>
              <a:gd name="connsiteY15" fmla="*/ 5281 h 10000"/>
              <a:gd name="connsiteX16" fmla="*/ 3442 w 9471"/>
              <a:gd name="connsiteY16" fmla="*/ 9994 h 10000"/>
              <a:gd name="connsiteX17" fmla="*/ 3509 w 9471"/>
              <a:gd name="connsiteY17" fmla="*/ 3939 h 10000"/>
              <a:gd name="connsiteX18" fmla="*/ 3775 w 9471"/>
              <a:gd name="connsiteY18" fmla="*/ 3355 h 10000"/>
              <a:gd name="connsiteX19" fmla="*/ 4042 w 9471"/>
              <a:gd name="connsiteY19" fmla="*/ 3458 h 10000"/>
              <a:gd name="connsiteX20" fmla="*/ 4197 w 9471"/>
              <a:gd name="connsiteY20" fmla="*/ 4128 h 10000"/>
              <a:gd name="connsiteX21" fmla="*/ 4572 w 9471"/>
              <a:gd name="connsiteY21" fmla="*/ 4988 h 10000"/>
              <a:gd name="connsiteX22" fmla="*/ 4809 w 9471"/>
              <a:gd name="connsiteY22" fmla="*/ 7569 h 10000"/>
              <a:gd name="connsiteX23" fmla="*/ 5057 w 9471"/>
              <a:gd name="connsiteY23" fmla="*/ 4507 h 10000"/>
              <a:gd name="connsiteX24" fmla="*/ 5124 w 9471"/>
              <a:gd name="connsiteY24" fmla="*/ 4318 h 10000"/>
              <a:gd name="connsiteX25" fmla="*/ 5235 w 9471"/>
              <a:gd name="connsiteY25" fmla="*/ 2874 h 10000"/>
              <a:gd name="connsiteX26" fmla="*/ 5428 w 9471"/>
              <a:gd name="connsiteY26" fmla="*/ 362 h 10000"/>
              <a:gd name="connsiteX27" fmla="*/ 5544 w 9471"/>
              <a:gd name="connsiteY27" fmla="*/ 2787 h 10000"/>
              <a:gd name="connsiteX28" fmla="*/ 5674 w 9471"/>
              <a:gd name="connsiteY28" fmla="*/ 3166 h 10000"/>
              <a:gd name="connsiteX29" fmla="*/ 5942 w 9471"/>
              <a:gd name="connsiteY29" fmla="*/ 5384 h 10000"/>
              <a:gd name="connsiteX30" fmla="*/ 6159 w 9471"/>
              <a:gd name="connsiteY30" fmla="*/ 6244 h 10000"/>
              <a:gd name="connsiteX31" fmla="*/ 6337 w 9471"/>
              <a:gd name="connsiteY31" fmla="*/ 6622 h 10000"/>
              <a:gd name="connsiteX32" fmla="*/ 6558 w 9471"/>
              <a:gd name="connsiteY32" fmla="*/ 6433 h 10000"/>
              <a:gd name="connsiteX33" fmla="*/ 6736 w 9471"/>
              <a:gd name="connsiteY33" fmla="*/ 5676 h 10000"/>
              <a:gd name="connsiteX34" fmla="*/ 6957 w 9471"/>
              <a:gd name="connsiteY34" fmla="*/ 5384 h 10000"/>
              <a:gd name="connsiteX35" fmla="*/ 7241 w 9471"/>
              <a:gd name="connsiteY35" fmla="*/ 4507 h 10000"/>
              <a:gd name="connsiteX36" fmla="*/ 7486 w 9471"/>
              <a:gd name="connsiteY36" fmla="*/ 3939 h 10000"/>
              <a:gd name="connsiteX37" fmla="*/ 7675 w 9471"/>
              <a:gd name="connsiteY37" fmla="*/ 4748 h 10000"/>
              <a:gd name="connsiteX38" fmla="*/ 7770 w 9471"/>
              <a:gd name="connsiteY38" fmla="*/ 5952 h 10000"/>
              <a:gd name="connsiteX39" fmla="*/ 8110 w 9471"/>
              <a:gd name="connsiteY39" fmla="*/ 6123 h 10000"/>
              <a:gd name="connsiteX40" fmla="*/ 8425 w 9471"/>
              <a:gd name="connsiteY40" fmla="*/ 5470 h 10000"/>
              <a:gd name="connsiteX41" fmla="*/ 8488 w 9471"/>
              <a:gd name="connsiteY41" fmla="*/ 6468 h 10000"/>
              <a:gd name="connsiteX42" fmla="*/ 8796 w 9471"/>
              <a:gd name="connsiteY42" fmla="*/ 5298 h 10000"/>
              <a:gd name="connsiteX43" fmla="*/ 9031 w 9471"/>
              <a:gd name="connsiteY43" fmla="*/ 4718 h 10000"/>
              <a:gd name="connsiteX44" fmla="*/ 9058 w 9471"/>
              <a:gd name="connsiteY44" fmla="*/ 5779 h 10000"/>
              <a:gd name="connsiteX45" fmla="*/ 9097 w 9471"/>
              <a:gd name="connsiteY45" fmla="*/ 6675 h 10000"/>
              <a:gd name="connsiteX46" fmla="*/ 9471 w 9471"/>
              <a:gd name="connsiteY46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31 w 10000"/>
              <a:gd name="connsiteY20" fmla="*/ 4128 h 10000"/>
              <a:gd name="connsiteX21" fmla="*/ 4827 w 10000"/>
              <a:gd name="connsiteY21" fmla="*/ 4988 h 10000"/>
              <a:gd name="connsiteX22" fmla="*/ 5078 w 10000"/>
              <a:gd name="connsiteY22" fmla="*/ 7569 h 10000"/>
              <a:gd name="connsiteX23" fmla="*/ 5339 w 10000"/>
              <a:gd name="connsiteY23" fmla="*/ 4507 h 10000"/>
              <a:gd name="connsiteX24" fmla="*/ 5410 w 10000"/>
              <a:gd name="connsiteY24" fmla="*/ 4318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904 w 10000"/>
              <a:gd name="connsiteY36" fmla="*/ 3939 h 10000"/>
              <a:gd name="connsiteX37" fmla="*/ 8104 w 10000"/>
              <a:gd name="connsiteY37" fmla="*/ 4748 h 10000"/>
              <a:gd name="connsiteX38" fmla="*/ 8204 w 10000"/>
              <a:gd name="connsiteY38" fmla="*/ 5952 h 10000"/>
              <a:gd name="connsiteX39" fmla="*/ 8563 w 10000"/>
              <a:gd name="connsiteY39" fmla="*/ 6123 h 10000"/>
              <a:gd name="connsiteX40" fmla="*/ 8896 w 10000"/>
              <a:gd name="connsiteY40" fmla="*/ 5470 h 10000"/>
              <a:gd name="connsiteX41" fmla="*/ 8962 w 10000"/>
              <a:gd name="connsiteY41" fmla="*/ 6468 h 10000"/>
              <a:gd name="connsiteX42" fmla="*/ 9287 w 10000"/>
              <a:gd name="connsiteY42" fmla="*/ 5298 h 10000"/>
              <a:gd name="connsiteX43" fmla="*/ 9535 w 10000"/>
              <a:gd name="connsiteY43" fmla="*/ 4718 h 10000"/>
              <a:gd name="connsiteX44" fmla="*/ 9564 w 10000"/>
              <a:gd name="connsiteY44" fmla="*/ 5779 h 10000"/>
              <a:gd name="connsiteX45" fmla="*/ 9605 w 10000"/>
              <a:gd name="connsiteY45" fmla="*/ 6675 h 10000"/>
              <a:gd name="connsiteX46" fmla="*/ 10000 w 10000"/>
              <a:gd name="connsiteY46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827 w 10000"/>
              <a:gd name="connsiteY21" fmla="*/ 4988 h 10000"/>
              <a:gd name="connsiteX22" fmla="*/ 5078 w 10000"/>
              <a:gd name="connsiteY22" fmla="*/ 7569 h 10000"/>
              <a:gd name="connsiteX23" fmla="*/ 5339 w 10000"/>
              <a:gd name="connsiteY23" fmla="*/ 4507 h 10000"/>
              <a:gd name="connsiteX24" fmla="*/ 5410 w 10000"/>
              <a:gd name="connsiteY24" fmla="*/ 4318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904 w 10000"/>
              <a:gd name="connsiteY36" fmla="*/ 3939 h 10000"/>
              <a:gd name="connsiteX37" fmla="*/ 8104 w 10000"/>
              <a:gd name="connsiteY37" fmla="*/ 4748 h 10000"/>
              <a:gd name="connsiteX38" fmla="*/ 8204 w 10000"/>
              <a:gd name="connsiteY38" fmla="*/ 5952 h 10000"/>
              <a:gd name="connsiteX39" fmla="*/ 8563 w 10000"/>
              <a:gd name="connsiteY39" fmla="*/ 6123 h 10000"/>
              <a:gd name="connsiteX40" fmla="*/ 8896 w 10000"/>
              <a:gd name="connsiteY40" fmla="*/ 5470 h 10000"/>
              <a:gd name="connsiteX41" fmla="*/ 8962 w 10000"/>
              <a:gd name="connsiteY41" fmla="*/ 6468 h 10000"/>
              <a:gd name="connsiteX42" fmla="*/ 9287 w 10000"/>
              <a:gd name="connsiteY42" fmla="*/ 5298 h 10000"/>
              <a:gd name="connsiteX43" fmla="*/ 9535 w 10000"/>
              <a:gd name="connsiteY43" fmla="*/ 4718 h 10000"/>
              <a:gd name="connsiteX44" fmla="*/ 9564 w 10000"/>
              <a:gd name="connsiteY44" fmla="*/ 5779 h 10000"/>
              <a:gd name="connsiteX45" fmla="*/ 9605 w 10000"/>
              <a:gd name="connsiteY45" fmla="*/ 6675 h 10000"/>
              <a:gd name="connsiteX46" fmla="*/ 10000 w 10000"/>
              <a:gd name="connsiteY46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339 w 10000"/>
              <a:gd name="connsiteY23" fmla="*/ 4507 h 10000"/>
              <a:gd name="connsiteX24" fmla="*/ 5410 w 10000"/>
              <a:gd name="connsiteY24" fmla="*/ 4318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904 w 10000"/>
              <a:gd name="connsiteY36" fmla="*/ 3939 h 10000"/>
              <a:gd name="connsiteX37" fmla="*/ 8104 w 10000"/>
              <a:gd name="connsiteY37" fmla="*/ 4748 h 10000"/>
              <a:gd name="connsiteX38" fmla="*/ 8204 w 10000"/>
              <a:gd name="connsiteY38" fmla="*/ 5952 h 10000"/>
              <a:gd name="connsiteX39" fmla="*/ 8563 w 10000"/>
              <a:gd name="connsiteY39" fmla="*/ 6123 h 10000"/>
              <a:gd name="connsiteX40" fmla="*/ 8896 w 10000"/>
              <a:gd name="connsiteY40" fmla="*/ 5470 h 10000"/>
              <a:gd name="connsiteX41" fmla="*/ 8962 w 10000"/>
              <a:gd name="connsiteY41" fmla="*/ 6468 h 10000"/>
              <a:gd name="connsiteX42" fmla="*/ 9287 w 10000"/>
              <a:gd name="connsiteY42" fmla="*/ 5298 h 10000"/>
              <a:gd name="connsiteX43" fmla="*/ 9535 w 10000"/>
              <a:gd name="connsiteY43" fmla="*/ 4718 h 10000"/>
              <a:gd name="connsiteX44" fmla="*/ 9564 w 10000"/>
              <a:gd name="connsiteY44" fmla="*/ 5779 h 10000"/>
              <a:gd name="connsiteX45" fmla="*/ 9605 w 10000"/>
              <a:gd name="connsiteY45" fmla="*/ 6675 h 10000"/>
              <a:gd name="connsiteX46" fmla="*/ 10000 w 10000"/>
              <a:gd name="connsiteY46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10 w 10000"/>
              <a:gd name="connsiteY24" fmla="*/ 4318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904 w 10000"/>
              <a:gd name="connsiteY36" fmla="*/ 3939 h 10000"/>
              <a:gd name="connsiteX37" fmla="*/ 8104 w 10000"/>
              <a:gd name="connsiteY37" fmla="*/ 4748 h 10000"/>
              <a:gd name="connsiteX38" fmla="*/ 8204 w 10000"/>
              <a:gd name="connsiteY38" fmla="*/ 5952 h 10000"/>
              <a:gd name="connsiteX39" fmla="*/ 8563 w 10000"/>
              <a:gd name="connsiteY39" fmla="*/ 6123 h 10000"/>
              <a:gd name="connsiteX40" fmla="*/ 8896 w 10000"/>
              <a:gd name="connsiteY40" fmla="*/ 5470 h 10000"/>
              <a:gd name="connsiteX41" fmla="*/ 8962 w 10000"/>
              <a:gd name="connsiteY41" fmla="*/ 6468 h 10000"/>
              <a:gd name="connsiteX42" fmla="*/ 9287 w 10000"/>
              <a:gd name="connsiteY42" fmla="*/ 5298 h 10000"/>
              <a:gd name="connsiteX43" fmla="*/ 9535 w 10000"/>
              <a:gd name="connsiteY43" fmla="*/ 4718 h 10000"/>
              <a:gd name="connsiteX44" fmla="*/ 9564 w 10000"/>
              <a:gd name="connsiteY44" fmla="*/ 5779 h 10000"/>
              <a:gd name="connsiteX45" fmla="*/ 9605 w 10000"/>
              <a:gd name="connsiteY45" fmla="*/ 6675 h 10000"/>
              <a:gd name="connsiteX46" fmla="*/ 10000 w 10000"/>
              <a:gd name="connsiteY46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904 w 10000"/>
              <a:gd name="connsiteY36" fmla="*/ 3939 h 10000"/>
              <a:gd name="connsiteX37" fmla="*/ 8104 w 10000"/>
              <a:gd name="connsiteY37" fmla="*/ 4748 h 10000"/>
              <a:gd name="connsiteX38" fmla="*/ 8204 w 10000"/>
              <a:gd name="connsiteY38" fmla="*/ 5952 h 10000"/>
              <a:gd name="connsiteX39" fmla="*/ 8563 w 10000"/>
              <a:gd name="connsiteY39" fmla="*/ 6123 h 10000"/>
              <a:gd name="connsiteX40" fmla="*/ 8896 w 10000"/>
              <a:gd name="connsiteY40" fmla="*/ 5470 h 10000"/>
              <a:gd name="connsiteX41" fmla="*/ 8962 w 10000"/>
              <a:gd name="connsiteY41" fmla="*/ 6468 h 10000"/>
              <a:gd name="connsiteX42" fmla="*/ 9287 w 10000"/>
              <a:gd name="connsiteY42" fmla="*/ 5298 h 10000"/>
              <a:gd name="connsiteX43" fmla="*/ 9535 w 10000"/>
              <a:gd name="connsiteY43" fmla="*/ 4718 h 10000"/>
              <a:gd name="connsiteX44" fmla="*/ 9564 w 10000"/>
              <a:gd name="connsiteY44" fmla="*/ 5779 h 10000"/>
              <a:gd name="connsiteX45" fmla="*/ 9605 w 10000"/>
              <a:gd name="connsiteY45" fmla="*/ 6675 h 10000"/>
              <a:gd name="connsiteX46" fmla="*/ 10000 w 10000"/>
              <a:gd name="connsiteY46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8104 w 10000"/>
              <a:gd name="connsiteY37" fmla="*/ 4748 h 10000"/>
              <a:gd name="connsiteX38" fmla="*/ 8204 w 10000"/>
              <a:gd name="connsiteY38" fmla="*/ 5952 h 10000"/>
              <a:gd name="connsiteX39" fmla="*/ 8563 w 10000"/>
              <a:gd name="connsiteY39" fmla="*/ 6123 h 10000"/>
              <a:gd name="connsiteX40" fmla="*/ 8896 w 10000"/>
              <a:gd name="connsiteY40" fmla="*/ 5470 h 10000"/>
              <a:gd name="connsiteX41" fmla="*/ 8962 w 10000"/>
              <a:gd name="connsiteY41" fmla="*/ 6468 h 10000"/>
              <a:gd name="connsiteX42" fmla="*/ 9287 w 10000"/>
              <a:gd name="connsiteY42" fmla="*/ 5298 h 10000"/>
              <a:gd name="connsiteX43" fmla="*/ 9535 w 10000"/>
              <a:gd name="connsiteY43" fmla="*/ 4718 h 10000"/>
              <a:gd name="connsiteX44" fmla="*/ 9564 w 10000"/>
              <a:gd name="connsiteY44" fmla="*/ 5779 h 10000"/>
              <a:gd name="connsiteX45" fmla="*/ 9605 w 10000"/>
              <a:gd name="connsiteY45" fmla="*/ 6675 h 10000"/>
              <a:gd name="connsiteX46" fmla="*/ 10000 w 10000"/>
              <a:gd name="connsiteY46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7537 w 10000"/>
              <a:gd name="connsiteY37" fmla="*/ 6158 h 10000"/>
              <a:gd name="connsiteX38" fmla="*/ 8204 w 10000"/>
              <a:gd name="connsiteY38" fmla="*/ 5952 h 10000"/>
              <a:gd name="connsiteX39" fmla="*/ 8563 w 10000"/>
              <a:gd name="connsiteY39" fmla="*/ 6123 h 10000"/>
              <a:gd name="connsiteX40" fmla="*/ 8896 w 10000"/>
              <a:gd name="connsiteY40" fmla="*/ 5470 h 10000"/>
              <a:gd name="connsiteX41" fmla="*/ 8962 w 10000"/>
              <a:gd name="connsiteY41" fmla="*/ 6468 h 10000"/>
              <a:gd name="connsiteX42" fmla="*/ 9287 w 10000"/>
              <a:gd name="connsiteY42" fmla="*/ 5298 h 10000"/>
              <a:gd name="connsiteX43" fmla="*/ 9535 w 10000"/>
              <a:gd name="connsiteY43" fmla="*/ 4718 h 10000"/>
              <a:gd name="connsiteX44" fmla="*/ 9564 w 10000"/>
              <a:gd name="connsiteY44" fmla="*/ 5779 h 10000"/>
              <a:gd name="connsiteX45" fmla="*/ 9605 w 10000"/>
              <a:gd name="connsiteY45" fmla="*/ 6675 h 10000"/>
              <a:gd name="connsiteX46" fmla="*/ 10000 w 10000"/>
              <a:gd name="connsiteY46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7537 w 10000"/>
              <a:gd name="connsiteY37" fmla="*/ 6158 h 10000"/>
              <a:gd name="connsiteX38" fmla="*/ 8029 w 10000"/>
              <a:gd name="connsiteY38" fmla="*/ 5230 h 10000"/>
              <a:gd name="connsiteX39" fmla="*/ 8563 w 10000"/>
              <a:gd name="connsiteY39" fmla="*/ 6123 h 10000"/>
              <a:gd name="connsiteX40" fmla="*/ 8896 w 10000"/>
              <a:gd name="connsiteY40" fmla="*/ 5470 h 10000"/>
              <a:gd name="connsiteX41" fmla="*/ 8962 w 10000"/>
              <a:gd name="connsiteY41" fmla="*/ 6468 h 10000"/>
              <a:gd name="connsiteX42" fmla="*/ 9287 w 10000"/>
              <a:gd name="connsiteY42" fmla="*/ 5298 h 10000"/>
              <a:gd name="connsiteX43" fmla="*/ 9535 w 10000"/>
              <a:gd name="connsiteY43" fmla="*/ 4718 h 10000"/>
              <a:gd name="connsiteX44" fmla="*/ 9564 w 10000"/>
              <a:gd name="connsiteY44" fmla="*/ 5779 h 10000"/>
              <a:gd name="connsiteX45" fmla="*/ 9605 w 10000"/>
              <a:gd name="connsiteY45" fmla="*/ 6675 h 10000"/>
              <a:gd name="connsiteX46" fmla="*/ 10000 w 10000"/>
              <a:gd name="connsiteY46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7537 w 10000"/>
              <a:gd name="connsiteY37" fmla="*/ 6158 h 10000"/>
              <a:gd name="connsiteX38" fmla="*/ 8029 w 10000"/>
              <a:gd name="connsiteY38" fmla="*/ 5230 h 10000"/>
              <a:gd name="connsiteX39" fmla="*/ 8204 w 10000"/>
              <a:gd name="connsiteY39" fmla="*/ 6570 h 10000"/>
              <a:gd name="connsiteX40" fmla="*/ 8896 w 10000"/>
              <a:gd name="connsiteY40" fmla="*/ 5470 h 10000"/>
              <a:gd name="connsiteX41" fmla="*/ 8962 w 10000"/>
              <a:gd name="connsiteY41" fmla="*/ 6468 h 10000"/>
              <a:gd name="connsiteX42" fmla="*/ 9287 w 10000"/>
              <a:gd name="connsiteY42" fmla="*/ 5298 h 10000"/>
              <a:gd name="connsiteX43" fmla="*/ 9535 w 10000"/>
              <a:gd name="connsiteY43" fmla="*/ 4718 h 10000"/>
              <a:gd name="connsiteX44" fmla="*/ 9564 w 10000"/>
              <a:gd name="connsiteY44" fmla="*/ 5779 h 10000"/>
              <a:gd name="connsiteX45" fmla="*/ 9605 w 10000"/>
              <a:gd name="connsiteY45" fmla="*/ 6675 h 10000"/>
              <a:gd name="connsiteX46" fmla="*/ 10000 w 10000"/>
              <a:gd name="connsiteY46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7537 w 10000"/>
              <a:gd name="connsiteY37" fmla="*/ 6158 h 10000"/>
              <a:gd name="connsiteX38" fmla="*/ 8029 w 10000"/>
              <a:gd name="connsiteY38" fmla="*/ 5230 h 10000"/>
              <a:gd name="connsiteX39" fmla="*/ 8204 w 10000"/>
              <a:gd name="connsiteY39" fmla="*/ 6570 h 10000"/>
              <a:gd name="connsiteX40" fmla="*/ 8352 w 10000"/>
              <a:gd name="connsiteY40" fmla="*/ 5371 h 10000"/>
              <a:gd name="connsiteX41" fmla="*/ 8896 w 10000"/>
              <a:gd name="connsiteY41" fmla="*/ 5470 h 10000"/>
              <a:gd name="connsiteX42" fmla="*/ 8962 w 10000"/>
              <a:gd name="connsiteY42" fmla="*/ 6468 h 10000"/>
              <a:gd name="connsiteX43" fmla="*/ 9287 w 10000"/>
              <a:gd name="connsiteY43" fmla="*/ 5298 h 10000"/>
              <a:gd name="connsiteX44" fmla="*/ 9535 w 10000"/>
              <a:gd name="connsiteY44" fmla="*/ 4718 h 10000"/>
              <a:gd name="connsiteX45" fmla="*/ 9564 w 10000"/>
              <a:gd name="connsiteY45" fmla="*/ 5779 h 10000"/>
              <a:gd name="connsiteX46" fmla="*/ 9605 w 10000"/>
              <a:gd name="connsiteY46" fmla="*/ 6675 h 10000"/>
              <a:gd name="connsiteX47" fmla="*/ 10000 w 10000"/>
              <a:gd name="connsiteY47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7537 w 10000"/>
              <a:gd name="connsiteY37" fmla="*/ 6158 h 10000"/>
              <a:gd name="connsiteX38" fmla="*/ 8029 w 10000"/>
              <a:gd name="connsiteY38" fmla="*/ 5230 h 10000"/>
              <a:gd name="connsiteX39" fmla="*/ 8204 w 10000"/>
              <a:gd name="connsiteY39" fmla="*/ 6570 h 10000"/>
              <a:gd name="connsiteX40" fmla="*/ 8352 w 10000"/>
              <a:gd name="connsiteY40" fmla="*/ 5371 h 10000"/>
              <a:gd name="connsiteX41" fmla="*/ 8896 w 10000"/>
              <a:gd name="connsiteY41" fmla="*/ 5470 h 10000"/>
              <a:gd name="connsiteX42" fmla="*/ 8419 w 10000"/>
              <a:gd name="connsiteY42" fmla="*/ 6540 h 10000"/>
              <a:gd name="connsiteX43" fmla="*/ 8962 w 10000"/>
              <a:gd name="connsiteY43" fmla="*/ 6468 h 10000"/>
              <a:gd name="connsiteX44" fmla="*/ 9287 w 10000"/>
              <a:gd name="connsiteY44" fmla="*/ 5298 h 10000"/>
              <a:gd name="connsiteX45" fmla="*/ 9535 w 10000"/>
              <a:gd name="connsiteY45" fmla="*/ 4718 h 10000"/>
              <a:gd name="connsiteX46" fmla="*/ 9564 w 10000"/>
              <a:gd name="connsiteY46" fmla="*/ 5779 h 10000"/>
              <a:gd name="connsiteX47" fmla="*/ 9605 w 10000"/>
              <a:gd name="connsiteY47" fmla="*/ 6675 h 10000"/>
              <a:gd name="connsiteX48" fmla="*/ 10000 w 10000"/>
              <a:gd name="connsiteY48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7537 w 10000"/>
              <a:gd name="connsiteY37" fmla="*/ 6158 h 10000"/>
              <a:gd name="connsiteX38" fmla="*/ 8029 w 10000"/>
              <a:gd name="connsiteY38" fmla="*/ 5230 h 10000"/>
              <a:gd name="connsiteX39" fmla="*/ 8204 w 10000"/>
              <a:gd name="connsiteY39" fmla="*/ 6570 h 10000"/>
              <a:gd name="connsiteX40" fmla="*/ 8352 w 10000"/>
              <a:gd name="connsiteY40" fmla="*/ 5371 h 10000"/>
              <a:gd name="connsiteX41" fmla="*/ 8396 w 10000"/>
              <a:gd name="connsiteY41" fmla="*/ 5780 h 10000"/>
              <a:gd name="connsiteX42" fmla="*/ 8419 w 10000"/>
              <a:gd name="connsiteY42" fmla="*/ 6540 h 10000"/>
              <a:gd name="connsiteX43" fmla="*/ 8962 w 10000"/>
              <a:gd name="connsiteY43" fmla="*/ 6468 h 10000"/>
              <a:gd name="connsiteX44" fmla="*/ 9287 w 10000"/>
              <a:gd name="connsiteY44" fmla="*/ 5298 h 10000"/>
              <a:gd name="connsiteX45" fmla="*/ 9535 w 10000"/>
              <a:gd name="connsiteY45" fmla="*/ 4718 h 10000"/>
              <a:gd name="connsiteX46" fmla="*/ 9564 w 10000"/>
              <a:gd name="connsiteY46" fmla="*/ 5779 h 10000"/>
              <a:gd name="connsiteX47" fmla="*/ 9605 w 10000"/>
              <a:gd name="connsiteY47" fmla="*/ 6675 h 10000"/>
              <a:gd name="connsiteX48" fmla="*/ 10000 w 10000"/>
              <a:gd name="connsiteY48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7537 w 10000"/>
              <a:gd name="connsiteY37" fmla="*/ 6158 h 10000"/>
              <a:gd name="connsiteX38" fmla="*/ 8029 w 10000"/>
              <a:gd name="connsiteY38" fmla="*/ 5230 h 10000"/>
              <a:gd name="connsiteX39" fmla="*/ 8204 w 10000"/>
              <a:gd name="connsiteY39" fmla="*/ 6570 h 10000"/>
              <a:gd name="connsiteX40" fmla="*/ 8352 w 10000"/>
              <a:gd name="connsiteY40" fmla="*/ 5371 h 10000"/>
              <a:gd name="connsiteX41" fmla="*/ 8396 w 10000"/>
              <a:gd name="connsiteY41" fmla="*/ 5780 h 10000"/>
              <a:gd name="connsiteX42" fmla="*/ 8419 w 10000"/>
              <a:gd name="connsiteY42" fmla="*/ 6540 h 10000"/>
              <a:gd name="connsiteX43" fmla="*/ 8662 w 10000"/>
              <a:gd name="connsiteY43" fmla="*/ 5642 h 10000"/>
              <a:gd name="connsiteX44" fmla="*/ 9287 w 10000"/>
              <a:gd name="connsiteY44" fmla="*/ 5298 h 10000"/>
              <a:gd name="connsiteX45" fmla="*/ 9535 w 10000"/>
              <a:gd name="connsiteY45" fmla="*/ 4718 h 10000"/>
              <a:gd name="connsiteX46" fmla="*/ 9564 w 10000"/>
              <a:gd name="connsiteY46" fmla="*/ 5779 h 10000"/>
              <a:gd name="connsiteX47" fmla="*/ 9605 w 10000"/>
              <a:gd name="connsiteY47" fmla="*/ 6675 h 10000"/>
              <a:gd name="connsiteX48" fmla="*/ 10000 w 10000"/>
              <a:gd name="connsiteY48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7537 w 10000"/>
              <a:gd name="connsiteY37" fmla="*/ 6158 h 10000"/>
              <a:gd name="connsiteX38" fmla="*/ 8029 w 10000"/>
              <a:gd name="connsiteY38" fmla="*/ 5230 h 10000"/>
              <a:gd name="connsiteX39" fmla="*/ 8204 w 10000"/>
              <a:gd name="connsiteY39" fmla="*/ 6570 h 10000"/>
              <a:gd name="connsiteX40" fmla="*/ 8352 w 10000"/>
              <a:gd name="connsiteY40" fmla="*/ 5371 h 10000"/>
              <a:gd name="connsiteX41" fmla="*/ 8396 w 10000"/>
              <a:gd name="connsiteY41" fmla="*/ 5780 h 10000"/>
              <a:gd name="connsiteX42" fmla="*/ 8419 w 10000"/>
              <a:gd name="connsiteY42" fmla="*/ 6540 h 10000"/>
              <a:gd name="connsiteX43" fmla="*/ 8662 w 10000"/>
              <a:gd name="connsiteY43" fmla="*/ 5642 h 10000"/>
              <a:gd name="connsiteX44" fmla="*/ 8645 w 10000"/>
              <a:gd name="connsiteY44" fmla="*/ 4885 h 10000"/>
              <a:gd name="connsiteX45" fmla="*/ 9535 w 10000"/>
              <a:gd name="connsiteY45" fmla="*/ 4718 h 10000"/>
              <a:gd name="connsiteX46" fmla="*/ 9564 w 10000"/>
              <a:gd name="connsiteY46" fmla="*/ 5779 h 10000"/>
              <a:gd name="connsiteX47" fmla="*/ 9605 w 10000"/>
              <a:gd name="connsiteY47" fmla="*/ 6675 h 10000"/>
              <a:gd name="connsiteX48" fmla="*/ 10000 w 10000"/>
              <a:gd name="connsiteY48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7537 w 10000"/>
              <a:gd name="connsiteY37" fmla="*/ 6158 h 10000"/>
              <a:gd name="connsiteX38" fmla="*/ 8029 w 10000"/>
              <a:gd name="connsiteY38" fmla="*/ 5230 h 10000"/>
              <a:gd name="connsiteX39" fmla="*/ 8204 w 10000"/>
              <a:gd name="connsiteY39" fmla="*/ 6570 h 10000"/>
              <a:gd name="connsiteX40" fmla="*/ 8352 w 10000"/>
              <a:gd name="connsiteY40" fmla="*/ 5371 h 10000"/>
              <a:gd name="connsiteX41" fmla="*/ 8396 w 10000"/>
              <a:gd name="connsiteY41" fmla="*/ 5780 h 10000"/>
              <a:gd name="connsiteX42" fmla="*/ 8419 w 10000"/>
              <a:gd name="connsiteY42" fmla="*/ 6540 h 10000"/>
              <a:gd name="connsiteX43" fmla="*/ 8662 w 10000"/>
              <a:gd name="connsiteY43" fmla="*/ 5642 h 10000"/>
              <a:gd name="connsiteX44" fmla="*/ 8645 w 10000"/>
              <a:gd name="connsiteY44" fmla="*/ 4885 h 10000"/>
              <a:gd name="connsiteX45" fmla="*/ 8926 w 10000"/>
              <a:gd name="connsiteY45" fmla="*/ 5200 h 10000"/>
              <a:gd name="connsiteX46" fmla="*/ 9564 w 10000"/>
              <a:gd name="connsiteY46" fmla="*/ 5779 h 10000"/>
              <a:gd name="connsiteX47" fmla="*/ 9605 w 10000"/>
              <a:gd name="connsiteY47" fmla="*/ 6675 h 10000"/>
              <a:gd name="connsiteX48" fmla="*/ 10000 w 10000"/>
              <a:gd name="connsiteY48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7537 w 10000"/>
              <a:gd name="connsiteY37" fmla="*/ 6158 h 10000"/>
              <a:gd name="connsiteX38" fmla="*/ 7529 w 10000"/>
              <a:gd name="connsiteY38" fmla="*/ 5780 h 10000"/>
              <a:gd name="connsiteX39" fmla="*/ 8204 w 10000"/>
              <a:gd name="connsiteY39" fmla="*/ 6570 h 10000"/>
              <a:gd name="connsiteX40" fmla="*/ 8352 w 10000"/>
              <a:gd name="connsiteY40" fmla="*/ 5371 h 10000"/>
              <a:gd name="connsiteX41" fmla="*/ 8396 w 10000"/>
              <a:gd name="connsiteY41" fmla="*/ 5780 h 10000"/>
              <a:gd name="connsiteX42" fmla="*/ 8419 w 10000"/>
              <a:gd name="connsiteY42" fmla="*/ 6540 h 10000"/>
              <a:gd name="connsiteX43" fmla="*/ 8662 w 10000"/>
              <a:gd name="connsiteY43" fmla="*/ 5642 h 10000"/>
              <a:gd name="connsiteX44" fmla="*/ 8645 w 10000"/>
              <a:gd name="connsiteY44" fmla="*/ 4885 h 10000"/>
              <a:gd name="connsiteX45" fmla="*/ 8926 w 10000"/>
              <a:gd name="connsiteY45" fmla="*/ 5200 h 10000"/>
              <a:gd name="connsiteX46" fmla="*/ 9564 w 10000"/>
              <a:gd name="connsiteY46" fmla="*/ 5779 h 10000"/>
              <a:gd name="connsiteX47" fmla="*/ 9605 w 10000"/>
              <a:gd name="connsiteY47" fmla="*/ 6675 h 10000"/>
              <a:gd name="connsiteX48" fmla="*/ 10000 w 10000"/>
              <a:gd name="connsiteY48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7537 w 10000"/>
              <a:gd name="connsiteY37" fmla="*/ 6158 h 10000"/>
              <a:gd name="connsiteX38" fmla="*/ 7529 w 10000"/>
              <a:gd name="connsiteY38" fmla="*/ 5780 h 10000"/>
              <a:gd name="connsiteX39" fmla="*/ 7562 w 10000"/>
              <a:gd name="connsiteY39" fmla="*/ 6157 h 10000"/>
              <a:gd name="connsiteX40" fmla="*/ 8352 w 10000"/>
              <a:gd name="connsiteY40" fmla="*/ 5371 h 10000"/>
              <a:gd name="connsiteX41" fmla="*/ 8396 w 10000"/>
              <a:gd name="connsiteY41" fmla="*/ 5780 h 10000"/>
              <a:gd name="connsiteX42" fmla="*/ 8419 w 10000"/>
              <a:gd name="connsiteY42" fmla="*/ 6540 h 10000"/>
              <a:gd name="connsiteX43" fmla="*/ 8662 w 10000"/>
              <a:gd name="connsiteY43" fmla="*/ 5642 h 10000"/>
              <a:gd name="connsiteX44" fmla="*/ 8645 w 10000"/>
              <a:gd name="connsiteY44" fmla="*/ 4885 h 10000"/>
              <a:gd name="connsiteX45" fmla="*/ 8926 w 10000"/>
              <a:gd name="connsiteY45" fmla="*/ 5200 h 10000"/>
              <a:gd name="connsiteX46" fmla="*/ 9564 w 10000"/>
              <a:gd name="connsiteY46" fmla="*/ 5779 h 10000"/>
              <a:gd name="connsiteX47" fmla="*/ 9605 w 10000"/>
              <a:gd name="connsiteY47" fmla="*/ 6675 h 10000"/>
              <a:gd name="connsiteX48" fmla="*/ 10000 w 10000"/>
              <a:gd name="connsiteY48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7537 w 10000"/>
              <a:gd name="connsiteY37" fmla="*/ 6158 h 10000"/>
              <a:gd name="connsiteX38" fmla="*/ 7529 w 10000"/>
              <a:gd name="connsiteY38" fmla="*/ 5780 h 10000"/>
              <a:gd name="connsiteX39" fmla="*/ 7562 w 10000"/>
              <a:gd name="connsiteY39" fmla="*/ 6157 h 10000"/>
              <a:gd name="connsiteX40" fmla="*/ 7627 w 10000"/>
              <a:gd name="connsiteY40" fmla="*/ 5474 h 10000"/>
              <a:gd name="connsiteX41" fmla="*/ 8396 w 10000"/>
              <a:gd name="connsiteY41" fmla="*/ 5780 h 10000"/>
              <a:gd name="connsiteX42" fmla="*/ 8419 w 10000"/>
              <a:gd name="connsiteY42" fmla="*/ 6540 h 10000"/>
              <a:gd name="connsiteX43" fmla="*/ 8662 w 10000"/>
              <a:gd name="connsiteY43" fmla="*/ 5642 h 10000"/>
              <a:gd name="connsiteX44" fmla="*/ 8645 w 10000"/>
              <a:gd name="connsiteY44" fmla="*/ 4885 h 10000"/>
              <a:gd name="connsiteX45" fmla="*/ 8926 w 10000"/>
              <a:gd name="connsiteY45" fmla="*/ 5200 h 10000"/>
              <a:gd name="connsiteX46" fmla="*/ 9564 w 10000"/>
              <a:gd name="connsiteY46" fmla="*/ 5779 h 10000"/>
              <a:gd name="connsiteX47" fmla="*/ 9605 w 10000"/>
              <a:gd name="connsiteY47" fmla="*/ 6675 h 10000"/>
              <a:gd name="connsiteX48" fmla="*/ 10000 w 10000"/>
              <a:gd name="connsiteY48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7537 w 10000"/>
              <a:gd name="connsiteY37" fmla="*/ 6158 h 10000"/>
              <a:gd name="connsiteX38" fmla="*/ 7529 w 10000"/>
              <a:gd name="connsiteY38" fmla="*/ 5780 h 10000"/>
              <a:gd name="connsiteX39" fmla="*/ 7562 w 10000"/>
              <a:gd name="connsiteY39" fmla="*/ 6157 h 10000"/>
              <a:gd name="connsiteX40" fmla="*/ 7627 w 10000"/>
              <a:gd name="connsiteY40" fmla="*/ 5474 h 10000"/>
              <a:gd name="connsiteX41" fmla="*/ 8071 w 10000"/>
              <a:gd name="connsiteY41" fmla="*/ 5058 h 10000"/>
              <a:gd name="connsiteX42" fmla="*/ 8419 w 10000"/>
              <a:gd name="connsiteY42" fmla="*/ 6540 h 10000"/>
              <a:gd name="connsiteX43" fmla="*/ 8662 w 10000"/>
              <a:gd name="connsiteY43" fmla="*/ 5642 h 10000"/>
              <a:gd name="connsiteX44" fmla="*/ 8645 w 10000"/>
              <a:gd name="connsiteY44" fmla="*/ 4885 h 10000"/>
              <a:gd name="connsiteX45" fmla="*/ 8926 w 10000"/>
              <a:gd name="connsiteY45" fmla="*/ 5200 h 10000"/>
              <a:gd name="connsiteX46" fmla="*/ 9564 w 10000"/>
              <a:gd name="connsiteY46" fmla="*/ 5779 h 10000"/>
              <a:gd name="connsiteX47" fmla="*/ 9605 w 10000"/>
              <a:gd name="connsiteY47" fmla="*/ 6675 h 10000"/>
              <a:gd name="connsiteX48" fmla="*/ 10000 w 10000"/>
              <a:gd name="connsiteY48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7537 w 10000"/>
              <a:gd name="connsiteY37" fmla="*/ 6158 h 10000"/>
              <a:gd name="connsiteX38" fmla="*/ 7529 w 10000"/>
              <a:gd name="connsiteY38" fmla="*/ 5780 h 10000"/>
              <a:gd name="connsiteX39" fmla="*/ 7562 w 10000"/>
              <a:gd name="connsiteY39" fmla="*/ 6157 h 10000"/>
              <a:gd name="connsiteX40" fmla="*/ 7627 w 10000"/>
              <a:gd name="connsiteY40" fmla="*/ 5474 h 10000"/>
              <a:gd name="connsiteX41" fmla="*/ 8071 w 10000"/>
              <a:gd name="connsiteY41" fmla="*/ 5058 h 10000"/>
              <a:gd name="connsiteX42" fmla="*/ 8252 w 10000"/>
              <a:gd name="connsiteY42" fmla="*/ 6230 h 10000"/>
              <a:gd name="connsiteX43" fmla="*/ 8662 w 10000"/>
              <a:gd name="connsiteY43" fmla="*/ 5642 h 10000"/>
              <a:gd name="connsiteX44" fmla="*/ 8645 w 10000"/>
              <a:gd name="connsiteY44" fmla="*/ 4885 h 10000"/>
              <a:gd name="connsiteX45" fmla="*/ 8926 w 10000"/>
              <a:gd name="connsiteY45" fmla="*/ 5200 h 10000"/>
              <a:gd name="connsiteX46" fmla="*/ 9564 w 10000"/>
              <a:gd name="connsiteY46" fmla="*/ 5779 h 10000"/>
              <a:gd name="connsiteX47" fmla="*/ 9605 w 10000"/>
              <a:gd name="connsiteY47" fmla="*/ 6675 h 10000"/>
              <a:gd name="connsiteX48" fmla="*/ 10000 w 10000"/>
              <a:gd name="connsiteY48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7537 w 10000"/>
              <a:gd name="connsiteY37" fmla="*/ 6158 h 10000"/>
              <a:gd name="connsiteX38" fmla="*/ 7529 w 10000"/>
              <a:gd name="connsiteY38" fmla="*/ 5780 h 10000"/>
              <a:gd name="connsiteX39" fmla="*/ 7562 w 10000"/>
              <a:gd name="connsiteY39" fmla="*/ 6157 h 10000"/>
              <a:gd name="connsiteX40" fmla="*/ 7627 w 10000"/>
              <a:gd name="connsiteY40" fmla="*/ 5474 h 10000"/>
              <a:gd name="connsiteX41" fmla="*/ 8071 w 10000"/>
              <a:gd name="connsiteY41" fmla="*/ 5058 h 10000"/>
              <a:gd name="connsiteX42" fmla="*/ 8252 w 10000"/>
              <a:gd name="connsiteY42" fmla="*/ 6230 h 10000"/>
              <a:gd name="connsiteX43" fmla="*/ 8445 w 10000"/>
              <a:gd name="connsiteY43" fmla="*/ 5608 h 10000"/>
              <a:gd name="connsiteX44" fmla="*/ 8645 w 10000"/>
              <a:gd name="connsiteY44" fmla="*/ 4885 h 10000"/>
              <a:gd name="connsiteX45" fmla="*/ 8926 w 10000"/>
              <a:gd name="connsiteY45" fmla="*/ 5200 h 10000"/>
              <a:gd name="connsiteX46" fmla="*/ 9564 w 10000"/>
              <a:gd name="connsiteY46" fmla="*/ 5779 h 10000"/>
              <a:gd name="connsiteX47" fmla="*/ 9605 w 10000"/>
              <a:gd name="connsiteY47" fmla="*/ 6675 h 10000"/>
              <a:gd name="connsiteX48" fmla="*/ 10000 w 10000"/>
              <a:gd name="connsiteY48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7537 w 10000"/>
              <a:gd name="connsiteY37" fmla="*/ 6158 h 10000"/>
              <a:gd name="connsiteX38" fmla="*/ 7529 w 10000"/>
              <a:gd name="connsiteY38" fmla="*/ 5780 h 10000"/>
              <a:gd name="connsiteX39" fmla="*/ 7562 w 10000"/>
              <a:gd name="connsiteY39" fmla="*/ 6157 h 10000"/>
              <a:gd name="connsiteX40" fmla="*/ 7627 w 10000"/>
              <a:gd name="connsiteY40" fmla="*/ 5474 h 10000"/>
              <a:gd name="connsiteX41" fmla="*/ 8071 w 10000"/>
              <a:gd name="connsiteY41" fmla="*/ 5058 h 10000"/>
              <a:gd name="connsiteX42" fmla="*/ 8252 w 10000"/>
              <a:gd name="connsiteY42" fmla="*/ 6230 h 10000"/>
              <a:gd name="connsiteX43" fmla="*/ 8445 w 10000"/>
              <a:gd name="connsiteY43" fmla="*/ 5608 h 10000"/>
              <a:gd name="connsiteX44" fmla="*/ 8670 w 10000"/>
              <a:gd name="connsiteY44" fmla="*/ 5229 h 10000"/>
              <a:gd name="connsiteX45" fmla="*/ 8926 w 10000"/>
              <a:gd name="connsiteY45" fmla="*/ 5200 h 10000"/>
              <a:gd name="connsiteX46" fmla="*/ 9564 w 10000"/>
              <a:gd name="connsiteY46" fmla="*/ 5779 h 10000"/>
              <a:gd name="connsiteX47" fmla="*/ 9605 w 10000"/>
              <a:gd name="connsiteY47" fmla="*/ 6675 h 10000"/>
              <a:gd name="connsiteX48" fmla="*/ 10000 w 10000"/>
              <a:gd name="connsiteY48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7537 w 10000"/>
              <a:gd name="connsiteY37" fmla="*/ 6158 h 10000"/>
              <a:gd name="connsiteX38" fmla="*/ 7529 w 10000"/>
              <a:gd name="connsiteY38" fmla="*/ 5780 h 10000"/>
              <a:gd name="connsiteX39" fmla="*/ 7562 w 10000"/>
              <a:gd name="connsiteY39" fmla="*/ 6157 h 10000"/>
              <a:gd name="connsiteX40" fmla="*/ 7627 w 10000"/>
              <a:gd name="connsiteY40" fmla="*/ 5474 h 10000"/>
              <a:gd name="connsiteX41" fmla="*/ 8071 w 10000"/>
              <a:gd name="connsiteY41" fmla="*/ 5058 h 10000"/>
              <a:gd name="connsiteX42" fmla="*/ 8252 w 10000"/>
              <a:gd name="connsiteY42" fmla="*/ 6230 h 10000"/>
              <a:gd name="connsiteX43" fmla="*/ 8445 w 10000"/>
              <a:gd name="connsiteY43" fmla="*/ 5608 h 10000"/>
              <a:gd name="connsiteX44" fmla="*/ 8670 w 10000"/>
              <a:gd name="connsiteY44" fmla="*/ 5229 h 10000"/>
              <a:gd name="connsiteX45" fmla="*/ 8776 w 10000"/>
              <a:gd name="connsiteY45" fmla="*/ 5854 h 10000"/>
              <a:gd name="connsiteX46" fmla="*/ 9564 w 10000"/>
              <a:gd name="connsiteY46" fmla="*/ 5779 h 10000"/>
              <a:gd name="connsiteX47" fmla="*/ 9605 w 10000"/>
              <a:gd name="connsiteY47" fmla="*/ 6675 h 10000"/>
              <a:gd name="connsiteX48" fmla="*/ 10000 w 10000"/>
              <a:gd name="connsiteY48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7537 w 10000"/>
              <a:gd name="connsiteY37" fmla="*/ 6158 h 10000"/>
              <a:gd name="connsiteX38" fmla="*/ 7529 w 10000"/>
              <a:gd name="connsiteY38" fmla="*/ 5780 h 10000"/>
              <a:gd name="connsiteX39" fmla="*/ 7562 w 10000"/>
              <a:gd name="connsiteY39" fmla="*/ 6157 h 10000"/>
              <a:gd name="connsiteX40" fmla="*/ 7627 w 10000"/>
              <a:gd name="connsiteY40" fmla="*/ 5474 h 10000"/>
              <a:gd name="connsiteX41" fmla="*/ 8071 w 10000"/>
              <a:gd name="connsiteY41" fmla="*/ 5058 h 10000"/>
              <a:gd name="connsiteX42" fmla="*/ 8252 w 10000"/>
              <a:gd name="connsiteY42" fmla="*/ 6230 h 10000"/>
              <a:gd name="connsiteX43" fmla="*/ 8445 w 10000"/>
              <a:gd name="connsiteY43" fmla="*/ 5608 h 10000"/>
              <a:gd name="connsiteX44" fmla="*/ 8670 w 10000"/>
              <a:gd name="connsiteY44" fmla="*/ 5229 h 10000"/>
              <a:gd name="connsiteX45" fmla="*/ 8776 w 10000"/>
              <a:gd name="connsiteY45" fmla="*/ 5854 h 10000"/>
              <a:gd name="connsiteX46" fmla="*/ 9014 w 10000"/>
              <a:gd name="connsiteY46" fmla="*/ 6433 h 10000"/>
              <a:gd name="connsiteX47" fmla="*/ 9605 w 10000"/>
              <a:gd name="connsiteY47" fmla="*/ 6675 h 10000"/>
              <a:gd name="connsiteX48" fmla="*/ 10000 w 10000"/>
              <a:gd name="connsiteY48" fmla="*/ 6021 h 10000"/>
              <a:gd name="connsiteX0" fmla="*/ 0 w 10000"/>
              <a:gd name="connsiteY0" fmla="*/ 3939 h 10000"/>
              <a:gd name="connsiteX1" fmla="*/ 1018 w 10000"/>
              <a:gd name="connsiteY1" fmla="*/ 1 h 10000"/>
              <a:gd name="connsiteX2" fmla="*/ 1260 w 10000"/>
              <a:gd name="connsiteY2" fmla="*/ 4128 h 10000"/>
              <a:gd name="connsiteX3" fmla="*/ 2214 w 10000"/>
              <a:gd name="connsiteY3" fmla="*/ 4232 h 10000"/>
              <a:gd name="connsiteX4" fmla="*/ 2753 w 10000"/>
              <a:gd name="connsiteY4" fmla="*/ 3836 h 10000"/>
              <a:gd name="connsiteX5" fmla="*/ 2842 w 10000"/>
              <a:gd name="connsiteY5" fmla="*/ 3269 h 10000"/>
              <a:gd name="connsiteX6" fmla="*/ 2518 w 10000"/>
              <a:gd name="connsiteY6" fmla="*/ 1721 h 10000"/>
              <a:gd name="connsiteX7" fmla="*/ 2472 w 10000"/>
              <a:gd name="connsiteY7" fmla="*/ 1429 h 10000"/>
              <a:gd name="connsiteX8" fmla="*/ 2309 w 10000"/>
              <a:gd name="connsiteY8" fmla="*/ 1239 h 10000"/>
              <a:gd name="connsiteX9" fmla="*/ 1934 w 10000"/>
              <a:gd name="connsiteY9" fmla="*/ 1531 h 10000"/>
              <a:gd name="connsiteX10" fmla="*/ 1700 w 10000"/>
              <a:gd name="connsiteY10" fmla="*/ 2202 h 10000"/>
              <a:gd name="connsiteX11" fmla="*/ 1609 w 10000"/>
              <a:gd name="connsiteY11" fmla="*/ 3079 h 10000"/>
              <a:gd name="connsiteX12" fmla="*/ 1985 w 10000"/>
              <a:gd name="connsiteY12" fmla="*/ 4799 h 10000"/>
              <a:gd name="connsiteX13" fmla="*/ 2447 w 10000"/>
              <a:gd name="connsiteY13" fmla="*/ 5865 h 10000"/>
              <a:gd name="connsiteX14" fmla="*/ 2634 w 10000"/>
              <a:gd name="connsiteY14" fmla="*/ 5676 h 10000"/>
              <a:gd name="connsiteX15" fmla="*/ 2726 w 10000"/>
              <a:gd name="connsiteY15" fmla="*/ 5281 h 10000"/>
              <a:gd name="connsiteX16" fmla="*/ 3634 w 10000"/>
              <a:gd name="connsiteY16" fmla="*/ 9994 h 10000"/>
              <a:gd name="connsiteX17" fmla="*/ 3705 w 10000"/>
              <a:gd name="connsiteY17" fmla="*/ 3939 h 10000"/>
              <a:gd name="connsiteX18" fmla="*/ 3986 w 10000"/>
              <a:gd name="connsiteY18" fmla="*/ 3355 h 10000"/>
              <a:gd name="connsiteX19" fmla="*/ 4268 w 10000"/>
              <a:gd name="connsiteY19" fmla="*/ 3458 h 10000"/>
              <a:gd name="connsiteX20" fmla="*/ 4498 w 10000"/>
              <a:gd name="connsiteY20" fmla="*/ 6570 h 10000"/>
              <a:gd name="connsiteX21" fmla="*/ 4760 w 10000"/>
              <a:gd name="connsiteY21" fmla="*/ 6983 h 10000"/>
              <a:gd name="connsiteX22" fmla="*/ 5078 w 10000"/>
              <a:gd name="connsiteY22" fmla="*/ 7569 h 10000"/>
              <a:gd name="connsiteX23" fmla="*/ 5172 w 10000"/>
              <a:gd name="connsiteY23" fmla="*/ 3372 h 10000"/>
              <a:gd name="connsiteX24" fmla="*/ 5402 w 10000"/>
              <a:gd name="connsiteY24" fmla="*/ 2976 h 10000"/>
              <a:gd name="connsiteX25" fmla="*/ 5527 w 10000"/>
              <a:gd name="connsiteY25" fmla="*/ 2874 h 10000"/>
              <a:gd name="connsiteX26" fmla="*/ 5731 w 10000"/>
              <a:gd name="connsiteY26" fmla="*/ 362 h 10000"/>
              <a:gd name="connsiteX27" fmla="*/ 5854 w 10000"/>
              <a:gd name="connsiteY27" fmla="*/ 2787 h 10000"/>
              <a:gd name="connsiteX28" fmla="*/ 5991 w 10000"/>
              <a:gd name="connsiteY28" fmla="*/ 3166 h 10000"/>
              <a:gd name="connsiteX29" fmla="*/ 6274 w 10000"/>
              <a:gd name="connsiteY29" fmla="*/ 5384 h 10000"/>
              <a:gd name="connsiteX30" fmla="*/ 6503 w 10000"/>
              <a:gd name="connsiteY30" fmla="*/ 6244 h 10000"/>
              <a:gd name="connsiteX31" fmla="*/ 6691 w 10000"/>
              <a:gd name="connsiteY31" fmla="*/ 6622 h 10000"/>
              <a:gd name="connsiteX32" fmla="*/ 6924 w 10000"/>
              <a:gd name="connsiteY32" fmla="*/ 6433 h 10000"/>
              <a:gd name="connsiteX33" fmla="*/ 7112 w 10000"/>
              <a:gd name="connsiteY33" fmla="*/ 5676 h 10000"/>
              <a:gd name="connsiteX34" fmla="*/ 7346 w 10000"/>
              <a:gd name="connsiteY34" fmla="*/ 5384 h 10000"/>
              <a:gd name="connsiteX35" fmla="*/ 7645 w 10000"/>
              <a:gd name="connsiteY35" fmla="*/ 4507 h 10000"/>
              <a:gd name="connsiteX36" fmla="*/ 7529 w 10000"/>
              <a:gd name="connsiteY36" fmla="*/ 5212 h 10000"/>
              <a:gd name="connsiteX37" fmla="*/ 7537 w 10000"/>
              <a:gd name="connsiteY37" fmla="*/ 6158 h 10000"/>
              <a:gd name="connsiteX38" fmla="*/ 7529 w 10000"/>
              <a:gd name="connsiteY38" fmla="*/ 5780 h 10000"/>
              <a:gd name="connsiteX39" fmla="*/ 7562 w 10000"/>
              <a:gd name="connsiteY39" fmla="*/ 6157 h 10000"/>
              <a:gd name="connsiteX40" fmla="*/ 7627 w 10000"/>
              <a:gd name="connsiteY40" fmla="*/ 5474 h 10000"/>
              <a:gd name="connsiteX41" fmla="*/ 8071 w 10000"/>
              <a:gd name="connsiteY41" fmla="*/ 5058 h 10000"/>
              <a:gd name="connsiteX42" fmla="*/ 8252 w 10000"/>
              <a:gd name="connsiteY42" fmla="*/ 6230 h 10000"/>
              <a:gd name="connsiteX43" fmla="*/ 8445 w 10000"/>
              <a:gd name="connsiteY43" fmla="*/ 5608 h 10000"/>
              <a:gd name="connsiteX44" fmla="*/ 8670 w 10000"/>
              <a:gd name="connsiteY44" fmla="*/ 5229 h 10000"/>
              <a:gd name="connsiteX45" fmla="*/ 8776 w 10000"/>
              <a:gd name="connsiteY45" fmla="*/ 5854 h 10000"/>
              <a:gd name="connsiteX46" fmla="*/ 9014 w 10000"/>
              <a:gd name="connsiteY46" fmla="*/ 6433 h 10000"/>
              <a:gd name="connsiteX47" fmla="*/ 9238 w 10000"/>
              <a:gd name="connsiteY47" fmla="*/ 5918 h 10000"/>
              <a:gd name="connsiteX48" fmla="*/ 10000 w 10000"/>
              <a:gd name="connsiteY48" fmla="*/ 6021 h 10000"/>
              <a:gd name="connsiteX0" fmla="*/ 0 w 9441"/>
              <a:gd name="connsiteY0" fmla="*/ 3939 h 10000"/>
              <a:gd name="connsiteX1" fmla="*/ 1018 w 9441"/>
              <a:gd name="connsiteY1" fmla="*/ 1 h 10000"/>
              <a:gd name="connsiteX2" fmla="*/ 1260 w 9441"/>
              <a:gd name="connsiteY2" fmla="*/ 4128 h 10000"/>
              <a:gd name="connsiteX3" fmla="*/ 2214 w 9441"/>
              <a:gd name="connsiteY3" fmla="*/ 4232 h 10000"/>
              <a:gd name="connsiteX4" fmla="*/ 2753 w 9441"/>
              <a:gd name="connsiteY4" fmla="*/ 3836 h 10000"/>
              <a:gd name="connsiteX5" fmla="*/ 2842 w 9441"/>
              <a:gd name="connsiteY5" fmla="*/ 3269 h 10000"/>
              <a:gd name="connsiteX6" fmla="*/ 2518 w 9441"/>
              <a:gd name="connsiteY6" fmla="*/ 1721 h 10000"/>
              <a:gd name="connsiteX7" fmla="*/ 2472 w 9441"/>
              <a:gd name="connsiteY7" fmla="*/ 1429 h 10000"/>
              <a:gd name="connsiteX8" fmla="*/ 2309 w 9441"/>
              <a:gd name="connsiteY8" fmla="*/ 1239 h 10000"/>
              <a:gd name="connsiteX9" fmla="*/ 1934 w 9441"/>
              <a:gd name="connsiteY9" fmla="*/ 1531 h 10000"/>
              <a:gd name="connsiteX10" fmla="*/ 1700 w 9441"/>
              <a:gd name="connsiteY10" fmla="*/ 2202 h 10000"/>
              <a:gd name="connsiteX11" fmla="*/ 1609 w 9441"/>
              <a:gd name="connsiteY11" fmla="*/ 3079 h 10000"/>
              <a:gd name="connsiteX12" fmla="*/ 1985 w 9441"/>
              <a:gd name="connsiteY12" fmla="*/ 4799 h 10000"/>
              <a:gd name="connsiteX13" fmla="*/ 2447 w 9441"/>
              <a:gd name="connsiteY13" fmla="*/ 5865 h 10000"/>
              <a:gd name="connsiteX14" fmla="*/ 2634 w 9441"/>
              <a:gd name="connsiteY14" fmla="*/ 5676 h 10000"/>
              <a:gd name="connsiteX15" fmla="*/ 2726 w 9441"/>
              <a:gd name="connsiteY15" fmla="*/ 5281 h 10000"/>
              <a:gd name="connsiteX16" fmla="*/ 3634 w 9441"/>
              <a:gd name="connsiteY16" fmla="*/ 9994 h 10000"/>
              <a:gd name="connsiteX17" fmla="*/ 3705 w 9441"/>
              <a:gd name="connsiteY17" fmla="*/ 3939 h 10000"/>
              <a:gd name="connsiteX18" fmla="*/ 3986 w 9441"/>
              <a:gd name="connsiteY18" fmla="*/ 3355 h 10000"/>
              <a:gd name="connsiteX19" fmla="*/ 4268 w 9441"/>
              <a:gd name="connsiteY19" fmla="*/ 3458 h 10000"/>
              <a:gd name="connsiteX20" fmla="*/ 4498 w 9441"/>
              <a:gd name="connsiteY20" fmla="*/ 6570 h 10000"/>
              <a:gd name="connsiteX21" fmla="*/ 4760 w 9441"/>
              <a:gd name="connsiteY21" fmla="*/ 6983 h 10000"/>
              <a:gd name="connsiteX22" fmla="*/ 5078 w 9441"/>
              <a:gd name="connsiteY22" fmla="*/ 7569 h 10000"/>
              <a:gd name="connsiteX23" fmla="*/ 5172 w 9441"/>
              <a:gd name="connsiteY23" fmla="*/ 3372 h 10000"/>
              <a:gd name="connsiteX24" fmla="*/ 5402 w 9441"/>
              <a:gd name="connsiteY24" fmla="*/ 2976 h 10000"/>
              <a:gd name="connsiteX25" fmla="*/ 5527 w 9441"/>
              <a:gd name="connsiteY25" fmla="*/ 2874 h 10000"/>
              <a:gd name="connsiteX26" fmla="*/ 5731 w 9441"/>
              <a:gd name="connsiteY26" fmla="*/ 362 h 10000"/>
              <a:gd name="connsiteX27" fmla="*/ 5854 w 9441"/>
              <a:gd name="connsiteY27" fmla="*/ 2787 h 10000"/>
              <a:gd name="connsiteX28" fmla="*/ 5991 w 9441"/>
              <a:gd name="connsiteY28" fmla="*/ 3166 h 10000"/>
              <a:gd name="connsiteX29" fmla="*/ 6274 w 9441"/>
              <a:gd name="connsiteY29" fmla="*/ 5384 h 10000"/>
              <a:gd name="connsiteX30" fmla="*/ 6503 w 9441"/>
              <a:gd name="connsiteY30" fmla="*/ 6244 h 10000"/>
              <a:gd name="connsiteX31" fmla="*/ 6691 w 9441"/>
              <a:gd name="connsiteY31" fmla="*/ 6622 h 10000"/>
              <a:gd name="connsiteX32" fmla="*/ 6924 w 9441"/>
              <a:gd name="connsiteY32" fmla="*/ 6433 h 10000"/>
              <a:gd name="connsiteX33" fmla="*/ 7112 w 9441"/>
              <a:gd name="connsiteY33" fmla="*/ 5676 h 10000"/>
              <a:gd name="connsiteX34" fmla="*/ 7346 w 9441"/>
              <a:gd name="connsiteY34" fmla="*/ 5384 h 10000"/>
              <a:gd name="connsiteX35" fmla="*/ 7645 w 9441"/>
              <a:gd name="connsiteY35" fmla="*/ 4507 h 10000"/>
              <a:gd name="connsiteX36" fmla="*/ 7529 w 9441"/>
              <a:gd name="connsiteY36" fmla="*/ 5212 h 10000"/>
              <a:gd name="connsiteX37" fmla="*/ 7537 w 9441"/>
              <a:gd name="connsiteY37" fmla="*/ 6158 h 10000"/>
              <a:gd name="connsiteX38" fmla="*/ 7529 w 9441"/>
              <a:gd name="connsiteY38" fmla="*/ 5780 h 10000"/>
              <a:gd name="connsiteX39" fmla="*/ 7562 w 9441"/>
              <a:gd name="connsiteY39" fmla="*/ 6157 h 10000"/>
              <a:gd name="connsiteX40" fmla="*/ 7627 w 9441"/>
              <a:gd name="connsiteY40" fmla="*/ 5474 h 10000"/>
              <a:gd name="connsiteX41" fmla="*/ 8071 w 9441"/>
              <a:gd name="connsiteY41" fmla="*/ 5058 h 10000"/>
              <a:gd name="connsiteX42" fmla="*/ 8252 w 9441"/>
              <a:gd name="connsiteY42" fmla="*/ 6230 h 10000"/>
              <a:gd name="connsiteX43" fmla="*/ 8445 w 9441"/>
              <a:gd name="connsiteY43" fmla="*/ 5608 h 10000"/>
              <a:gd name="connsiteX44" fmla="*/ 8670 w 9441"/>
              <a:gd name="connsiteY44" fmla="*/ 5229 h 10000"/>
              <a:gd name="connsiteX45" fmla="*/ 8776 w 9441"/>
              <a:gd name="connsiteY45" fmla="*/ 5854 h 10000"/>
              <a:gd name="connsiteX46" fmla="*/ 9014 w 9441"/>
              <a:gd name="connsiteY46" fmla="*/ 6433 h 10000"/>
              <a:gd name="connsiteX47" fmla="*/ 9238 w 9441"/>
              <a:gd name="connsiteY47" fmla="*/ 5918 h 10000"/>
              <a:gd name="connsiteX48" fmla="*/ 9441 w 9441"/>
              <a:gd name="connsiteY48" fmla="*/ 6227 h 10000"/>
              <a:gd name="connsiteX0" fmla="*/ 0 w 10000"/>
              <a:gd name="connsiteY0" fmla="*/ 3939 h 10000"/>
              <a:gd name="connsiteX1" fmla="*/ 1078 w 10000"/>
              <a:gd name="connsiteY1" fmla="*/ 1 h 10000"/>
              <a:gd name="connsiteX2" fmla="*/ 1335 w 10000"/>
              <a:gd name="connsiteY2" fmla="*/ 4128 h 10000"/>
              <a:gd name="connsiteX3" fmla="*/ 2345 w 10000"/>
              <a:gd name="connsiteY3" fmla="*/ 4232 h 10000"/>
              <a:gd name="connsiteX4" fmla="*/ 2916 w 10000"/>
              <a:gd name="connsiteY4" fmla="*/ 3836 h 10000"/>
              <a:gd name="connsiteX5" fmla="*/ 3010 w 10000"/>
              <a:gd name="connsiteY5" fmla="*/ 3269 h 10000"/>
              <a:gd name="connsiteX6" fmla="*/ 2667 w 10000"/>
              <a:gd name="connsiteY6" fmla="*/ 1721 h 10000"/>
              <a:gd name="connsiteX7" fmla="*/ 2618 w 10000"/>
              <a:gd name="connsiteY7" fmla="*/ 1429 h 10000"/>
              <a:gd name="connsiteX8" fmla="*/ 2446 w 10000"/>
              <a:gd name="connsiteY8" fmla="*/ 1239 h 10000"/>
              <a:gd name="connsiteX9" fmla="*/ 2049 w 10000"/>
              <a:gd name="connsiteY9" fmla="*/ 1531 h 10000"/>
              <a:gd name="connsiteX10" fmla="*/ 1801 w 10000"/>
              <a:gd name="connsiteY10" fmla="*/ 2202 h 10000"/>
              <a:gd name="connsiteX11" fmla="*/ 1704 w 10000"/>
              <a:gd name="connsiteY11" fmla="*/ 3079 h 10000"/>
              <a:gd name="connsiteX12" fmla="*/ 2103 w 10000"/>
              <a:gd name="connsiteY12" fmla="*/ 4799 h 10000"/>
              <a:gd name="connsiteX13" fmla="*/ 2592 w 10000"/>
              <a:gd name="connsiteY13" fmla="*/ 5865 h 10000"/>
              <a:gd name="connsiteX14" fmla="*/ 2790 w 10000"/>
              <a:gd name="connsiteY14" fmla="*/ 5676 h 10000"/>
              <a:gd name="connsiteX15" fmla="*/ 2887 w 10000"/>
              <a:gd name="connsiteY15" fmla="*/ 5281 h 10000"/>
              <a:gd name="connsiteX16" fmla="*/ 3849 w 10000"/>
              <a:gd name="connsiteY16" fmla="*/ 9994 h 10000"/>
              <a:gd name="connsiteX17" fmla="*/ 3924 w 10000"/>
              <a:gd name="connsiteY17" fmla="*/ 3939 h 10000"/>
              <a:gd name="connsiteX18" fmla="*/ 4222 w 10000"/>
              <a:gd name="connsiteY18" fmla="*/ 3355 h 10000"/>
              <a:gd name="connsiteX19" fmla="*/ 4521 w 10000"/>
              <a:gd name="connsiteY19" fmla="*/ 3458 h 10000"/>
              <a:gd name="connsiteX20" fmla="*/ 4764 w 10000"/>
              <a:gd name="connsiteY20" fmla="*/ 6570 h 10000"/>
              <a:gd name="connsiteX21" fmla="*/ 5042 w 10000"/>
              <a:gd name="connsiteY21" fmla="*/ 6983 h 10000"/>
              <a:gd name="connsiteX22" fmla="*/ 5379 w 10000"/>
              <a:gd name="connsiteY22" fmla="*/ 7569 h 10000"/>
              <a:gd name="connsiteX23" fmla="*/ 5478 w 10000"/>
              <a:gd name="connsiteY23" fmla="*/ 3372 h 10000"/>
              <a:gd name="connsiteX24" fmla="*/ 5722 w 10000"/>
              <a:gd name="connsiteY24" fmla="*/ 2976 h 10000"/>
              <a:gd name="connsiteX25" fmla="*/ 5854 w 10000"/>
              <a:gd name="connsiteY25" fmla="*/ 2874 h 10000"/>
              <a:gd name="connsiteX26" fmla="*/ 6070 w 10000"/>
              <a:gd name="connsiteY26" fmla="*/ 362 h 10000"/>
              <a:gd name="connsiteX27" fmla="*/ 6201 w 10000"/>
              <a:gd name="connsiteY27" fmla="*/ 2787 h 10000"/>
              <a:gd name="connsiteX28" fmla="*/ 6346 w 10000"/>
              <a:gd name="connsiteY28" fmla="*/ 3166 h 10000"/>
              <a:gd name="connsiteX29" fmla="*/ 6645 w 10000"/>
              <a:gd name="connsiteY29" fmla="*/ 5384 h 10000"/>
              <a:gd name="connsiteX30" fmla="*/ 6888 w 10000"/>
              <a:gd name="connsiteY30" fmla="*/ 6244 h 10000"/>
              <a:gd name="connsiteX31" fmla="*/ 7087 w 10000"/>
              <a:gd name="connsiteY31" fmla="*/ 6622 h 10000"/>
              <a:gd name="connsiteX32" fmla="*/ 7334 w 10000"/>
              <a:gd name="connsiteY32" fmla="*/ 6433 h 10000"/>
              <a:gd name="connsiteX33" fmla="*/ 7533 w 10000"/>
              <a:gd name="connsiteY33" fmla="*/ 5676 h 10000"/>
              <a:gd name="connsiteX34" fmla="*/ 7781 w 10000"/>
              <a:gd name="connsiteY34" fmla="*/ 5384 h 10000"/>
              <a:gd name="connsiteX35" fmla="*/ 8098 w 10000"/>
              <a:gd name="connsiteY35" fmla="*/ 4507 h 10000"/>
              <a:gd name="connsiteX36" fmla="*/ 7975 w 10000"/>
              <a:gd name="connsiteY36" fmla="*/ 5212 h 10000"/>
              <a:gd name="connsiteX37" fmla="*/ 7983 w 10000"/>
              <a:gd name="connsiteY37" fmla="*/ 6158 h 10000"/>
              <a:gd name="connsiteX38" fmla="*/ 7975 w 10000"/>
              <a:gd name="connsiteY38" fmla="*/ 5780 h 10000"/>
              <a:gd name="connsiteX39" fmla="*/ 8010 w 10000"/>
              <a:gd name="connsiteY39" fmla="*/ 6157 h 10000"/>
              <a:gd name="connsiteX40" fmla="*/ 8079 w 10000"/>
              <a:gd name="connsiteY40" fmla="*/ 5474 h 10000"/>
              <a:gd name="connsiteX41" fmla="*/ 8549 w 10000"/>
              <a:gd name="connsiteY41" fmla="*/ 5058 h 10000"/>
              <a:gd name="connsiteX42" fmla="*/ 8741 w 10000"/>
              <a:gd name="connsiteY42" fmla="*/ 6230 h 10000"/>
              <a:gd name="connsiteX43" fmla="*/ 8945 w 10000"/>
              <a:gd name="connsiteY43" fmla="*/ 5608 h 10000"/>
              <a:gd name="connsiteX44" fmla="*/ 9183 w 10000"/>
              <a:gd name="connsiteY44" fmla="*/ 5229 h 10000"/>
              <a:gd name="connsiteX45" fmla="*/ 9296 w 10000"/>
              <a:gd name="connsiteY45" fmla="*/ 5854 h 10000"/>
              <a:gd name="connsiteX46" fmla="*/ 9548 w 10000"/>
              <a:gd name="connsiteY46" fmla="*/ 6433 h 10000"/>
              <a:gd name="connsiteX47" fmla="*/ 9529 w 10000"/>
              <a:gd name="connsiteY47" fmla="*/ 6331 h 10000"/>
              <a:gd name="connsiteX48" fmla="*/ 10000 w 10000"/>
              <a:gd name="connsiteY48" fmla="*/ 6227 h 10000"/>
              <a:gd name="connsiteX0" fmla="*/ 0 w 9628"/>
              <a:gd name="connsiteY0" fmla="*/ 3939 h 10000"/>
              <a:gd name="connsiteX1" fmla="*/ 1078 w 9628"/>
              <a:gd name="connsiteY1" fmla="*/ 1 h 10000"/>
              <a:gd name="connsiteX2" fmla="*/ 1335 w 9628"/>
              <a:gd name="connsiteY2" fmla="*/ 4128 h 10000"/>
              <a:gd name="connsiteX3" fmla="*/ 2345 w 9628"/>
              <a:gd name="connsiteY3" fmla="*/ 4232 h 10000"/>
              <a:gd name="connsiteX4" fmla="*/ 2916 w 9628"/>
              <a:gd name="connsiteY4" fmla="*/ 3836 h 10000"/>
              <a:gd name="connsiteX5" fmla="*/ 3010 w 9628"/>
              <a:gd name="connsiteY5" fmla="*/ 3269 h 10000"/>
              <a:gd name="connsiteX6" fmla="*/ 2667 w 9628"/>
              <a:gd name="connsiteY6" fmla="*/ 1721 h 10000"/>
              <a:gd name="connsiteX7" fmla="*/ 2618 w 9628"/>
              <a:gd name="connsiteY7" fmla="*/ 1429 h 10000"/>
              <a:gd name="connsiteX8" fmla="*/ 2446 w 9628"/>
              <a:gd name="connsiteY8" fmla="*/ 1239 h 10000"/>
              <a:gd name="connsiteX9" fmla="*/ 2049 w 9628"/>
              <a:gd name="connsiteY9" fmla="*/ 1531 h 10000"/>
              <a:gd name="connsiteX10" fmla="*/ 1801 w 9628"/>
              <a:gd name="connsiteY10" fmla="*/ 2202 h 10000"/>
              <a:gd name="connsiteX11" fmla="*/ 1704 w 9628"/>
              <a:gd name="connsiteY11" fmla="*/ 3079 h 10000"/>
              <a:gd name="connsiteX12" fmla="*/ 2103 w 9628"/>
              <a:gd name="connsiteY12" fmla="*/ 4799 h 10000"/>
              <a:gd name="connsiteX13" fmla="*/ 2592 w 9628"/>
              <a:gd name="connsiteY13" fmla="*/ 5865 h 10000"/>
              <a:gd name="connsiteX14" fmla="*/ 2790 w 9628"/>
              <a:gd name="connsiteY14" fmla="*/ 5676 h 10000"/>
              <a:gd name="connsiteX15" fmla="*/ 2887 w 9628"/>
              <a:gd name="connsiteY15" fmla="*/ 5281 h 10000"/>
              <a:gd name="connsiteX16" fmla="*/ 3849 w 9628"/>
              <a:gd name="connsiteY16" fmla="*/ 9994 h 10000"/>
              <a:gd name="connsiteX17" fmla="*/ 3924 w 9628"/>
              <a:gd name="connsiteY17" fmla="*/ 3939 h 10000"/>
              <a:gd name="connsiteX18" fmla="*/ 4222 w 9628"/>
              <a:gd name="connsiteY18" fmla="*/ 3355 h 10000"/>
              <a:gd name="connsiteX19" fmla="*/ 4521 w 9628"/>
              <a:gd name="connsiteY19" fmla="*/ 3458 h 10000"/>
              <a:gd name="connsiteX20" fmla="*/ 4764 w 9628"/>
              <a:gd name="connsiteY20" fmla="*/ 6570 h 10000"/>
              <a:gd name="connsiteX21" fmla="*/ 5042 w 9628"/>
              <a:gd name="connsiteY21" fmla="*/ 6983 h 10000"/>
              <a:gd name="connsiteX22" fmla="*/ 5379 w 9628"/>
              <a:gd name="connsiteY22" fmla="*/ 7569 h 10000"/>
              <a:gd name="connsiteX23" fmla="*/ 5478 w 9628"/>
              <a:gd name="connsiteY23" fmla="*/ 3372 h 10000"/>
              <a:gd name="connsiteX24" fmla="*/ 5722 w 9628"/>
              <a:gd name="connsiteY24" fmla="*/ 2976 h 10000"/>
              <a:gd name="connsiteX25" fmla="*/ 5854 w 9628"/>
              <a:gd name="connsiteY25" fmla="*/ 2874 h 10000"/>
              <a:gd name="connsiteX26" fmla="*/ 6070 w 9628"/>
              <a:gd name="connsiteY26" fmla="*/ 362 h 10000"/>
              <a:gd name="connsiteX27" fmla="*/ 6201 w 9628"/>
              <a:gd name="connsiteY27" fmla="*/ 2787 h 10000"/>
              <a:gd name="connsiteX28" fmla="*/ 6346 w 9628"/>
              <a:gd name="connsiteY28" fmla="*/ 3166 h 10000"/>
              <a:gd name="connsiteX29" fmla="*/ 6645 w 9628"/>
              <a:gd name="connsiteY29" fmla="*/ 5384 h 10000"/>
              <a:gd name="connsiteX30" fmla="*/ 6888 w 9628"/>
              <a:gd name="connsiteY30" fmla="*/ 6244 h 10000"/>
              <a:gd name="connsiteX31" fmla="*/ 7087 w 9628"/>
              <a:gd name="connsiteY31" fmla="*/ 6622 h 10000"/>
              <a:gd name="connsiteX32" fmla="*/ 7334 w 9628"/>
              <a:gd name="connsiteY32" fmla="*/ 6433 h 10000"/>
              <a:gd name="connsiteX33" fmla="*/ 7533 w 9628"/>
              <a:gd name="connsiteY33" fmla="*/ 5676 h 10000"/>
              <a:gd name="connsiteX34" fmla="*/ 7781 w 9628"/>
              <a:gd name="connsiteY34" fmla="*/ 5384 h 10000"/>
              <a:gd name="connsiteX35" fmla="*/ 8098 w 9628"/>
              <a:gd name="connsiteY35" fmla="*/ 4507 h 10000"/>
              <a:gd name="connsiteX36" fmla="*/ 7975 w 9628"/>
              <a:gd name="connsiteY36" fmla="*/ 5212 h 10000"/>
              <a:gd name="connsiteX37" fmla="*/ 7983 w 9628"/>
              <a:gd name="connsiteY37" fmla="*/ 6158 h 10000"/>
              <a:gd name="connsiteX38" fmla="*/ 7975 w 9628"/>
              <a:gd name="connsiteY38" fmla="*/ 5780 h 10000"/>
              <a:gd name="connsiteX39" fmla="*/ 8010 w 9628"/>
              <a:gd name="connsiteY39" fmla="*/ 6157 h 10000"/>
              <a:gd name="connsiteX40" fmla="*/ 8079 w 9628"/>
              <a:gd name="connsiteY40" fmla="*/ 5474 h 10000"/>
              <a:gd name="connsiteX41" fmla="*/ 8549 w 9628"/>
              <a:gd name="connsiteY41" fmla="*/ 5058 h 10000"/>
              <a:gd name="connsiteX42" fmla="*/ 8741 w 9628"/>
              <a:gd name="connsiteY42" fmla="*/ 6230 h 10000"/>
              <a:gd name="connsiteX43" fmla="*/ 8945 w 9628"/>
              <a:gd name="connsiteY43" fmla="*/ 5608 h 10000"/>
              <a:gd name="connsiteX44" fmla="*/ 9183 w 9628"/>
              <a:gd name="connsiteY44" fmla="*/ 5229 h 10000"/>
              <a:gd name="connsiteX45" fmla="*/ 9296 w 9628"/>
              <a:gd name="connsiteY45" fmla="*/ 5854 h 10000"/>
              <a:gd name="connsiteX46" fmla="*/ 9548 w 9628"/>
              <a:gd name="connsiteY46" fmla="*/ 6433 h 10000"/>
              <a:gd name="connsiteX47" fmla="*/ 9529 w 9628"/>
              <a:gd name="connsiteY47" fmla="*/ 6331 h 10000"/>
              <a:gd name="connsiteX48" fmla="*/ 9541 w 9628"/>
              <a:gd name="connsiteY48" fmla="*/ 5333 h 10000"/>
              <a:gd name="connsiteX0" fmla="*/ 0 w 10000"/>
              <a:gd name="connsiteY0" fmla="*/ 3939 h 10000"/>
              <a:gd name="connsiteX1" fmla="*/ 1120 w 10000"/>
              <a:gd name="connsiteY1" fmla="*/ 1 h 10000"/>
              <a:gd name="connsiteX2" fmla="*/ 1387 w 10000"/>
              <a:gd name="connsiteY2" fmla="*/ 4128 h 10000"/>
              <a:gd name="connsiteX3" fmla="*/ 2436 w 10000"/>
              <a:gd name="connsiteY3" fmla="*/ 4232 h 10000"/>
              <a:gd name="connsiteX4" fmla="*/ 3029 w 10000"/>
              <a:gd name="connsiteY4" fmla="*/ 3836 h 10000"/>
              <a:gd name="connsiteX5" fmla="*/ 3126 w 10000"/>
              <a:gd name="connsiteY5" fmla="*/ 3269 h 10000"/>
              <a:gd name="connsiteX6" fmla="*/ 2770 w 10000"/>
              <a:gd name="connsiteY6" fmla="*/ 1721 h 10000"/>
              <a:gd name="connsiteX7" fmla="*/ 2719 w 10000"/>
              <a:gd name="connsiteY7" fmla="*/ 1429 h 10000"/>
              <a:gd name="connsiteX8" fmla="*/ 2541 w 10000"/>
              <a:gd name="connsiteY8" fmla="*/ 1239 h 10000"/>
              <a:gd name="connsiteX9" fmla="*/ 2128 w 10000"/>
              <a:gd name="connsiteY9" fmla="*/ 1531 h 10000"/>
              <a:gd name="connsiteX10" fmla="*/ 1871 w 10000"/>
              <a:gd name="connsiteY10" fmla="*/ 2202 h 10000"/>
              <a:gd name="connsiteX11" fmla="*/ 1770 w 10000"/>
              <a:gd name="connsiteY11" fmla="*/ 3079 h 10000"/>
              <a:gd name="connsiteX12" fmla="*/ 2184 w 10000"/>
              <a:gd name="connsiteY12" fmla="*/ 4799 h 10000"/>
              <a:gd name="connsiteX13" fmla="*/ 2692 w 10000"/>
              <a:gd name="connsiteY13" fmla="*/ 5865 h 10000"/>
              <a:gd name="connsiteX14" fmla="*/ 2898 w 10000"/>
              <a:gd name="connsiteY14" fmla="*/ 5676 h 10000"/>
              <a:gd name="connsiteX15" fmla="*/ 2999 w 10000"/>
              <a:gd name="connsiteY15" fmla="*/ 5281 h 10000"/>
              <a:gd name="connsiteX16" fmla="*/ 3998 w 10000"/>
              <a:gd name="connsiteY16" fmla="*/ 9994 h 10000"/>
              <a:gd name="connsiteX17" fmla="*/ 4076 w 10000"/>
              <a:gd name="connsiteY17" fmla="*/ 3939 h 10000"/>
              <a:gd name="connsiteX18" fmla="*/ 4385 w 10000"/>
              <a:gd name="connsiteY18" fmla="*/ 3355 h 10000"/>
              <a:gd name="connsiteX19" fmla="*/ 4696 w 10000"/>
              <a:gd name="connsiteY19" fmla="*/ 3458 h 10000"/>
              <a:gd name="connsiteX20" fmla="*/ 4948 w 10000"/>
              <a:gd name="connsiteY20" fmla="*/ 6570 h 10000"/>
              <a:gd name="connsiteX21" fmla="*/ 5237 w 10000"/>
              <a:gd name="connsiteY21" fmla="*/ 6983 h 10000"/>
              <a:gd name="connsiteX22" fmla="*/ 5587 w 10000"/>
              <a:gd name="connsiteY22" fmla="*/ 7569 h 10000"/>
              <a:gd name="connsiteX23" fmla="*/ 5690 w 10000"/>
              <a:gd name="connsiteY23" fmla="*/ 3372 h 10000"/>
              <a:gd name="connsiteX24" fmla="*/ 5943 w 10000"/>
              <a:gd name="connsiteY24" fmla="*/ 2976 h 10000"/>
              <a:gd name="connsiteX25" fmla="*/ 6080 w 10000"/>
              <a:gd name="connsiteY25" fmla="*/ 2874 h 10000"/>
              <a:gd name="connsiteX26" fmla="*/ 6305 w 10000"/>
              <a:gd name="connsiteY26" fmla="*/ 362 h 10000"/>
              <a:gd name="connsiteX27" fmla="*/ 6441 w 10000"/>
              <a:gd name="connsiteY27" fmla="*/ 2787 h 10000"/>
              <a:gd name="connsiteX28" fmla="*/ 6591 w 10000"/>
              <a:gd name="connsiteY28" fmla="*/ 3166 h 10000"/>
              <a:gd name="connsiteX29" fmla="*/ 6902 w 10000"/>
              <a:gd name="connsiteY29" fmla="*/ 5384 h 10000"/>
              <a:gd name="connsiteX30" fmla="*/ 7154 w 10000"/>
              <a:gd name="connsiteY30" fmla="*/ 6244 h 10000"/>
              <a:gd name="connsiteX31" fmla="*/ 7361 w 10000"/>
              <a:gd name="connsiteY31" fmla="*/ 6622 h 10000"/>
              <a:gd name="connsiteX32" fmla="*/ 7617 w 10000"/>
              <a:gd name="connsiteY32" fmla="*/ 6433 h 10000"/>
              <a:gd name="connsiteX33" fmla="*/ 7824 w 10000"/>
              <a:gd name="connsiteY33" fmla="*/ 5676 h 10000"/>
              <a:gd name="connsiteX34" fmla="*/ 8082 w 10000"/>
              <a:gd name="connsiteY34" fmla="*/ 5384 h 10000"/>
              <a:gd name="connsiteX35" fmla="*/ 8411 w 10000"/>
              <a:gd name="connsiteY35" fmla="*/ 4507 h 10000"/>
              <a:gd name="connsiteX36" fmla="*/ 8283 w 10000"/>
              <a:gd name="connsiteY36" fmla="*/ 5212 h 10000"/>
              <a:gd name="connsiteX37" fmla="*/ 8291 w 10000"/>
              <a:gd name="connsiteY37" fmla="*/ 6158 h 10000"/>
              <a:gd name="connsiteX38" fmla="*/ 8283 w 10000"/>
              <a:gd name="connsiteY38" fmla="*/ 5780 h 10000"/>
              <a:gd name="connsiteX39" fmla="*/ 8319 w 10000"/>
              <a:gd name="connsiteY39" fmla="*/ 6157 h 10000"/>
              <a:gd name="connsiteX40" fmla="*/ 8391 w 10000"/>
              <a:gd name="connsiteY40" fmla="*/ 5474 h 10000"/>
              <a:gd name="connsiteX41" fmla="*/ 8209 w 10000"/>
              <a:gd name="connsiteY41" fmla="*/ 5987 h 10000"/>
              <a:gd name="connsiteX42" fmla="*/ 9079 w 10000"/>
              <a:gd name="connsiteY42" fmla="*/ 6230 h 10000"/>
              <a:gd name="connsiteX43" fmla="*/ 9291 w 10000"/>
              <a:gd name="connsiteY43" fmla="*/ 5608 h 10000"/>
              <a:gd name="connsiteX44" fmla="*/ 9538 w 10000"/>
              <a:gd name="connsiteY44" fmla="*/ 5229 h 10000"/>
              <a:gd name="connsiteX45" fmla="*/ 9655 w 10000"/>
              <a:gd name="connsiteY45" fmla="*/ 5854 h 10000"/>
              <a:gd name="connsiteX46" fmla="*/ 9917 w 10000"/>
              <a:gd name="connsiteY46" fmla="*/ 6433 h 10000"/>
              <a:gd name="connsiteX47" fmla="*/ 9897 w 10000"/>
              <a:gd name="connsiteY47" fmla="*/ 6331 h 10000"/>
              <a:gd name="connsiteX48" fmla="*/ 9910 w 10000"/>
              <a:gd name="connsiteY48" fmla="*/ 5333 h 10000"/>
              <a:gd name="connsiteX0" fmla="*/ 0 w 10000"/>
              <a:gd name="connsiteY0" fmla="*/ 3939 h 10000"/>
              <a:gd name="connsiteX1" fmla="*/ 1120 w 10000"/>
              <a:gd name="connsiteY1" fmla="*/ 1 h 10000"/>
              <a:gd name="connsiteX2" fmla="*/ 1387 w 10000"/>
              <a:gd name="connsiteY2" fmla="*/ 4128 h 10000"/>
              <a:gd name="connsiteX3" fmla="*/ 2436 w 10000"/>
              <a:gd name="connsiteY3" fmla="*/ 4232 h 10000"/>
              <a:gd name="connsiteX4" fmla="*/ 3029 w 10000"/>
              <a:gd name="connsiteY4" fmla="*/ 3836 h 10000"/>
              <a:gd name="connsiteX5" fmla="*/ 3126 w 10000"/>
              <a:gd name="connsiteY5" fmla="*/ 3269 h 10000"/>
              <a:gd name="connsiteX6" fmla="*/ 2770 w 10000"/>
              <a:gd name="connsiteY6" fmla="*/ 1721 h 10000"/>
              <a:gd name="connsiteX7" fmla="*/ 2719 w 10000"/>
              <a:gd name="connsiteY7" fmla="*/ 1429 h 10000"/>
              <a:gd name="connsiteX8" fmla="*/ 2541 w 10000"/>
              <a:gd name="connsiteY8" fmla="*/ 1239 h 10000"/>
              <a:gd name="connsiteX9" fmla="*/ 2128 w 10000"/>
              <a:gd name="connsiteY9" fmla="*/ 1531 h 10000"/>
              <a:gd name="connsiteX10" fmla="*/ 1871 w 10000"/>
              <a:gd name="connsiteY10" fmla="*/ 2202 h 10000"/>
              <a:gd name="connsiteX11" fmla="*/ 1770 w 10000"/>
              <a:gd name="connsiteY11" fmla="*/ 3079 h 10000"/>
              <a:gd name="connsiteX12" fmla="*/ 2184 w 10000"/>
              <a:gd name="connsiteY12" fmla="*/ 4799 h 10000"/>
              <a:gd name="connsiteX13" fmla="*/ 2692 w 10000"/>
              <a:gd name="connsiteY13" fmla="*/ 5865 h 10000"/>
              <a:gd name="connsiteX14" fmla="*/ 2898 w 10000"/>
              <a:gd name="connsiteY14" fmla="*/ 5676 h 10000"/>
              <a:gd name="connsiteX15" fmla="*/ 2999 w 10000"/>
              <a:gd name="connsiteY15" fmla="*/ 5281 h 10000"/>
              <a:gd name="connsiteX16" fmla="*/ 3998 w 10000"/>
              <a:gd name="connsiteY16" fmla="*/ 9994 h 10000"/>
              <a:gd name="connsiteX17" fmla="*/ 4076 w 10000"/>
              <a:gd name="connsiteY17" fmla="*/ 3939 h 10000"/>
              <a:gd name="connsiteX18" fmla="*/ 4385 w 10000"/>
              <a:gd name="connsiteY18" fmla="*/ 3355 h 10000"/>
              <a:gd name="connsiteX19" fmla="*/ 4696 w 10000"/>
              <a:gd name="connsiteY19" fmla="*/ 3458 h 10000"/>
              <a:gd name="connsiteX20" fmla="*/ 4948 w 10000"/>
              <a:gd name="connsiteY20" fmla="*/ 6570 h 10000"/>
              <a:gd name="connsiteX21" fmla="*/ 5237 w 10000"/>
              <a:gd name="connsiteY21" fmla="*/ 6983 h 10000"/>
              <a:gd name="connsiteX22" fmla="*/ 5587 w 10000"/>
              <a:gd name="connsiteY22" fmla="*/ 7569 h 10000"/>
              <a:gd name="connsiteX23" fmla="*/ 5690 w 10000"/>
              <a:gd name="connsiteY23" fmla="*/ 3372 h 10000"/>
              <a:gd name="connsiteX24" fmla="*/ 5943 w 10000"/>
              <a:gd name="connsiteY24" fmla="*/ 2976 h 10000"/>
              <a:gd name="connsiteX25" fmla="*/ 6080 w 10000"/>
              <a:gd name="connsiteY25" fmla="*/ 2874 h 10000"/>
              <a:gd name="connsiteX26" fmla="*/ 6305 w 10000"/>
              <a:gd name="connsiteY26" fmla="*/ 362 h 10000"/>
              <a:gd name="connsiteX27" fmla="*/ 6441 w 10000"/>
              <a:gd name="connsiteY27" fmla="*/ 2787 h 10000"/>
              <a:gd name="connsiteX28" fmla="*/ 6591 w 10000"/>
              <a:gd name="connsiteY28" fmla="*/ 3166 h 10000"/>
              <a:gd name="connsiteX29" fmla="*/ 6902 w 10000"/>
              <a:gd name="connsiteY29" fmla="*/ 5384 h 10000"/>
              <a:gd name="connsiteX30" fmla="*/ 7154 w 10000"/>
              <a:gd name="connsiteY30" fmla="*/ 6244 h 10000"/>
              <a:gd name="connsiteX31" fmla="*/ 7361 w 10000"/>
              <a:gd name="connsiteY31" fmla="*/ 6622 h 10000"/>
              <a:gd name="connsiteX32" fmla="*/ 7617 w 10000"/>
              <a:gd name="connsiteY32" fmla="*/ 6433 h 10000"/>
              <a:gd name="connsiteX33" fmla="*/ 7824 w 10000"/>
              <a:gd name="connsiteY33" fmla="*/ 5676 h 10000"/>
              <a:gd name="connsiteX34" fmla="*/ 8082 w 10000"/>
              <a:gd name="connsiteY34" fmla="*/ 5384 h 10000"/>
              <a:gd name="connsiteX35" fmla="*/ 8411 w 10000"/>
              <a:gd name="connsiteY35" fmla="*/ 4507 h 10000"/>
              <a:gd name="connsiteX36" fmla="*/ 8283 w 10000"/>
              <a:gd name="connsiteY36" fmla="*/ 5212 h 10000"/>
              <a:gd name="connsiteX37" fmla="*/ 8291 w 10000"/>
              <a:gd name="connsiteY37" fmla="*/ 6158 h 10000"/>
              <a:gd name="connsiteX38" fmla="*/ 8283 w 10000"/>
              <a:gd name="connsiteY38" fmla="*/ 5780 h 10000"/>
              <a:gd name="connsiteX39" fmla="*/ 8319 w 10000"/>
              <a:gd name="connsiteY39" fmla="*/ 6157 h 10000"/>
              <a:gd name="connsiteX40" fmla="*/ 8391 w 10000"/>
              <a:gd name="connsiteY40" fmla="*/ 5474 h 10000"/>
              <a:gd name="connsiteX41" fmla="*/ 8209 w 10000"/>
              <a:gd name="connsiteY41" fmla="*/ 5987 h 10000"/>
              <a:gd name="connsiteX42" fmla="*/ 8263 w 10000"/>
              <a:gd name="connsiteY42" fmla="*/ 6230 h 10000"/>
              <a:gd name="connsiteX43" fmla="*/ 9291 w 10000"/>
              <a:gd name="connsiteY43" fmla="*/ 5608 h 10000"/>
              <a:gd name="connsiteX44" fmla="*/ 9538 w 10000"/>
              <a:gd name="connsiteY44" fmla="*/ 5229 h 10000"/>
              <a:gd name="connsiteX45" fmla="*/ 9655 w 10000"/>
              <a:gd name="connsiteY45" fmla="*/ 5854 h 10000"/>
              <a:gd name="connsiteX46" fmla="*/ 9917 w 10000"/>
              <a:gd name="connsiteY46" fmla="*/ 6433 h 10000"/>
              <a:gd name="connsiteX47" fmla="*/ 9897 w 10000"/>
              <a:gd name="connsiteY47" fmla="*/ 6331 h 10000"/>
              <a:gd name="connsiteX48" fmla="*/ 9910 w 10000"/>
              <a:gd name="connsiteY48" fmla="*/ 5333 h 10000"/>
              <a:gd name="connsiteX0" fmla="*/ 0 w 10000"/>
              <a:gd name="connsiteY0" fmla="*/ 3939 h 10000"/>
              <a:gd name="connsiteX1" fmla="*/ 1120 w 10000"/>
              <a:gd name="connsiteY1" fmla="*/ 1 h 10000"/>
              <a:gd name="connsiteX2" fmla="*/ 1387 w 10000"/>
              <a:gd name="connsiteY2" fmla="*/ 4128 h 10000"/>
              <a:gd name="connsiteX3" fmla="*/ 2436 w 10000"/>
              <a:gd name="connsiteY3" fmla="*/ 4232 h 10000"/>
              <a:gd name="connsiteX4" fmla="*/ 3029 w 10000"/>
              <a:gd name="connsiteY4" fmla="*/ 3836 h 10000"/>
              <a:gd name="connsiteX5" fmla="*/ 3126 w 10000"/>
              <a:gd name="connsiteY5" fmla="*/ 3269 h 10000"/>
              <a:gd name="connsiteX6" fmla="*/ 2770 w 10000"/>
              <a:gd name="connsiteY6" fmla="*/ 1721 h 10000"/>
              <a:gd name="connsiteX7" fmla="*/ 2719 w 10000"/>
              <a:gd name="connsiteY7" fmla="*/ 1429 h 10000"/>
              <a:gd name="connsiteX8" fmla="*/ 2541 w 10000"/>
              <a:gd name="connsiteY8" fmla="*/ 1239 h 10000"/>
              <a:gd name="connsiteX9" fmla="*/ 2128 w 10000"/>
              <a:gd name="connsiteY9" fmla="*/ 1531 h 10000"/>
              <a:gd name="connsiteX10" fmla="*/ 1871 w 10000"/>
              <a:gd name="connsiteY10" fmla="*/ 2202 h 10000"/>
              <a:gd name="connsiteX11" fmla="*/ 1770 w 10000"/>
              <a:gd name="connsiteY11" fmla="*/ 3079 h 10000"/>
              <a:gd name="connsiteX12" fmla="*/ 2184 w 10000"/>
              <a:gd name="connsiteY12" fmla="*/ 4799 h 10000"/>
              <a:gd name="connsiteX13" fmla="*/ 2692 w 10000"/>
              <a:gd name="connsiteY13" fmla="*/ 5865 h 10000"/>
              <a:gd name="connsiteX14" fmla="*/ 2898 w 10000"/>
              <a:gd name="connsiteY14" fmla="*/ 5676 h 10000"/>
              <a:gd name="connsiteX15" fmla="*/ 2999 w 10000"/>
              <a:gd name="connsiteY15" fmla="*/ 5281 h 10000"/>
              <a:gd name="connsiteX16" fmla="*/ 3998 w 10000"/>
              <a:gd name="connsiteY16" fmla="*/ 9994 h 10000"/>
              <a:gd name="connsiteX17" fmla="*/ 4076 w 10000"/>
              <a:gd name="connsiteY17" fmla="*/ 3939 h 10000"/>
              <a:gd name="connsiteX18" fmla="*/ 4385 w 10000"/>
              <a:gd name="connsiteY18" fmla="*/ 3355 h 10000"/>
              <a:gd name="connsiteX19" fmla="*/ 4696 w 10000"/>
              <a:gd name="connsiteY19" fmla="*/ 3458 h 10000"/>
              <a:gd name="connsiteX20" fmla="*/ 4948 w 10000"/>
              <a:gd name="connsiteY20" fmla="*/ 6570 h 10000"/>
              <a:gd name="connsiteX21" fmla="*/ 5237 w 10000"/>
              <a:gd name="connsiteY21" fmla="*/ 6983 h 10000"/>
              <a:gd name="connsiteX22" fmla="*/ 5587 w 10000"/>
              <a:gd name="connsiteY22" fmla="*/ 7569 h 10000"/>
              <a:gd name="connsiteX23" fmla="*/ 5690 w 10000"/>
              <a:gd name="connsiteY23" fmla="*/ 3372 h 10000"/>
              <a:gd name="connsiteX24" fmla="*/ 5943 w 10000"/>
              <a:gd name="connsiteY24" fmla="*/ 2976 h 10000"/>
              <a:gd name="connsiteX25" fmla="*/ 6080 w 10000"/>
              <a:gd name="connsiteY25" fmla="*/ 2874 h 10000"/>
              <a:gd name="connsiteX26" fmla="*/ 6305 w 10000"/>
              <a:gd name="connsiteY26" fmla="*/ 362 h 10000"/>
              <a:gd name="connsiteX27" fmla="*/ 6441 w 10000"/>
              <a:gd name="connsiteY27" fmla="*/ 2787 h 10000"/>
              <a:gd name="connsiteX28" fmla="*/ 6591 w 10000"/>
              <a:gd name="connsiteY28" fmla="*/ 3166 h 10000"/>
              <a:gd name="connsiteX29" fmla="*/ 6902 w 10000"/>
              <a:gd name="connsiteY29" fmla="*/ 5384 h 10000"/>
              <a:gd name="connsiteX30" fmla="*/ 7154 w 10000"/>
              <a:gd name="connsiteY30" fmla="*/ 6244 h 10000"/>
              <a:gd name="connsiteX31" fmla="*/ 7361 w 10000"/>
              <a:gd name="connsiteY31" fmla="*/ 6622 h 10000"/>
              <a:gd name="connsiteX32" fmla="*/ 7617 w 10000"/>
              <a:gd name="connsiteY32" fmla="*/ 6433 h 10000"/>
              <a:gd name="connsiteX33" fmla="*/ 7824 w 10000"/>
              <a:gd name="connsiteY33" fmla="*/ 5676 h 10000"/>
              <a:gd name="connsiteX34" fmla="*/ 8082 w 10000"/>
              <a:gd name="connsiteY34" fmla="*/ 5384 h 10000"/>
              <a:gd name="connsiteX35" fmla="*/ 8411 w 10000"/>
              <a:gd name="connsiteY35" fmla="*/ 4507 h 10000"/>
              <a:gd name="connsiteX36" fmla="*/ 8283 w 10000"/>
              <a:gd name="connsiteY36" fmla="*/ 5212 h 10000"/>
              <a:gd name="connsiteX37" fmla="*/ 8291 w 10000"/>
              <a:gd name="connsiteY37" fmla="*/ 6158 h 10000"/>
              <a:gd name="connsiteX38" fmla="*/ 8283 w 10000"/>
              <a:gd name="connsiteY38" fmla="*/ 5780 h 10000"/>
              <a:gd name="connsiteX39" fmla="*/ 8319 w 10000"/>
              <a:gd name="connsiteY39" fmla="*/ 6157 h 10000"/>
              <a:gd name="connsiteX40" fmla="*/ 8391 w 10000"/>
              <a:gd name="connsiteY40" fmla="*/ 5474 h 10000"/>
              <a:gd name="connsiteX41" fmla="*/ 8209 w 10000"/>
              <a:gd name="connsiteY41" fmla="*/ 5987 h 10000"/>
              <a:gd name="connsiteX42" fmla="*/ 8263 w 10000"/>
              <a:gd name="connsiteY42" fmla="*/ 6230 h 10000"/>
              <a:gd name="connsiteX43" fmla="*/ 8759 w 10000"/>
              <a:gd name="connsiteY43" fmla="*/ 5711 h 10000"/>
              <a:gd name="connsiteX44" fmla="*/ 9538 w 10000"/>
              <a:gd name="connsiteY44" fmla="*/ 5229 h 10000"/>
              <a:gd name="connsiteX45" fmla="*/ 9655 w 10000"/>
              <a:gd name="connsiteY45" fmla="*/ 5854 h 10000"/>
              <a:gd name="connsiteX46" fmla="*/ 9917 w 10000"/>
              <a:gd name="connsiteY46" fmla="*/ 6433 h 10000"/>
              <a:gd name="connsiteX47" fmla="*/ 9897 w 10000"/>
              <a:gd name="connsiteY47" fmla="*/ 6331 h 10000"/>
              <a:gd name="connsiteX48" fmla="*/ 9910 w 10000"/>
              <a:gd name="connsiteY48" fmla="*/ 5333 h 10000"/>
              <a:gd name="connsiteX0" fmla="*/ 0 w 10000"/>
              <a:gd name="connsiteY0" fmla="*/ 3939 h 10000"/>
              <a:gd name="connsiteX1" fmla="*/ 1120 w 10000"/>
              <a:gd name="connsiteY1" fmla="*/ 1 h 10000"/>
              <a:gd name="connsiteX2" fmla="*/ 1387 w 10000"/>
              <a:gd name="connsiteY2" fmla="*/ 4128 h 10000"/>
              <a:gd name="connsiteX3" fmla="*/ 2436 w 10000"/>
              <a:gd name="connsiteY3" fmla="*/ 4232 h 10000"/>
              <a:gd name="connsiteX4" fmla="*/ 3029 w 10000"/>
              <a:gd name="connsiteY4" fmla="*/ 3836 h 10000"/>
              <a:gd name="connsiteX5" fmla="*/ 3126 w 10000"/>
              <a:gd name="connsiteY5" fmla="*/ 3269 h 10000"/>
              <a:gd name="connsiteX6" fmla="*/ 2770 w 10000"/>
              <a:gd name="connsiteY6" fmla="*/ 1721 h 10000"/>
              <a:gd name="connsiteX7" fmla="*/ 2719 w 10000"/>
              <a:gd name="connsiteY7" fmla="*/ 1429 h 10000"/>
              <a:gd name="connsiteX8" fmla="*/ 2541 w 10000"/>
              <a:gd name="connsiteY8" fmla="*/ 1239 h 10000"/>
              <a:gd name="connsiteX9" fmla="*/ 2128 w 10000"/>
              <a:gd name="connsiteY9" fmla="*/ 1531 h 10000"/>
              <a:gd name="connsiteX10" fmla="*/ 1871 w 10000"/>
              <a:gd name="connsiteY10" fmla="*/ 2202 h 10000"/>
              <a:gd name="connsiteX11" fmla="*/ 1770 w 10000"/>
              <a:gd name="connsiteY11" fmla="*/ 3079 h 10000"/>
              <a:gd name="connsiteX12" fmla="*/ 2184 w 10000"/>
              <a:gd name="connsiteY12" fmla="*/ 4799 h 10000"/>
              <a:gd name="connsiteX13" fmla="*/ 2692 w 10000"/>
              <a:gd name="connsiteY13" fmla="*/ 5865 h 10000"/>
              <a:gd name="connsiteX14" fmla="*/ 2898 w 10000"/>
              <a:gd name="connsiteY14" fmla="*/ 5676 h 10000"/>
              <a:gd name="connsiteX15" fmla="*/ 2999 w 10000"/>
              <a:gd name="connsiteY15" fmla="*/ 5281 h 10000"/>
              <a:gd name="connsiteX16" fmla="*/ 3998 w 10000"/>
              <a:gd name="connsiteY16" fmla="*/ 9994 h 10000"/>
              <a:gd name="connsiteX17" fmla="*/ 4076 w 10000"/>
              <a:gd name="connsiteY17" fmla="*/ 3939 h 10000"/>
              <a:gd name="connsiteX18" fmla="*/ 4385 w 10000"/>
              <a:gd name="connsiteY18" fmla="*/ 3355 h 10000"/>
              <a:gd name="connsiteX19" fmla="*/ 4696 w 10000"/>
              <a:gd name="connsiteY19" fmla="*/ 3458 h 10000"/>
              <a:gd name="connsiteX20" fmla="*/ 4948 w 10000"/>
              <a:gd name="connsiteY20" fmla="*/ 6570 h 10000"/>
              <a:gd name="connsiteX21" fmla="*/ 5237 w 10000"/>
              <a:gd name="connsiteY21" fmla="*/ 6983 h 10000"/>
              <a:gd name="connsiteX22" fmla="*/ 5587 w 10000"/>
              <a:gd name="connsiteY22" fmla="*/ 7569 h 10000"/>
              <a:gd name="connsiteX23" fmla="*/ 5690 w 10000"/>
              <a:gd name="connsiteY23" fmla="*/ 3372 h 10000"/>
              <a:gd name="connsiteX24" fmla="*/ 5943 w 10000"/>
              <a:gd name="connsiteY24" fmla="*/ 2976 h 10000"/>
              <a:gd name="connsiteX25" fmla="*/ 6080 w 10000"/>
              <a:gd name="connsiteY25" fmla="*/ 2874 h 10000"/>
              <a:gd name="connsiteX26" fmla="*/ 6305 w 10000"/>
              <a:gd name="connsiteY26" fmla="*/ 362 h 10000"/>
              <a:gd name="connsiteX27" fmla="*/ 6441 w 10000"/>
              <a:gd name="connsiteY27" fmla="*/ 2787 h 10000"/>
              <a:gd name="connsiteX28" fmla="*/ 6591 w 10000"/>
              <a:gd name="connsiteY28" fmla="*/ 3166 h 10000"/>
              <a:gd name="connsiteX29" fmla="*/ 6902 w 10000"/>
              <a:gd name="connsiteY29" fmla="*/ 5384 h 10000"/>
              <a:gd name="connsiteX30" fmla="*/ 7154 w 10000"/>
              <a:gd name="connsiteY30" fmla="*/ 6244 h 10000"/>
              <a:gd name="connsiteX31" fmla="*/ 7361 w 10000"/>
              <a:gd name="connsiteY31" fmla="*/ 6622 h 10000"/>
              <a:gd name="connsiteX32" fmla="*/ 7617 w 10000"/>
              <a:gd name="connsiteY32" fmla="*/ 6433 h 10000"/>
              <a:gd name="connsiteX33" fmla="*/ 7824 w 10000"/>
              <a:gd name="connsiteY33" fmla="*/ 5676 h 10000"/>
              <a:gd name="connsiteX34" fmla="*/ 8082 w 10000"/>
              <a:gd name="connsiteY34" fmla="*/ 5384 h 10000"/>
              <a:gd name="connsiteX35" fmla="*/ 8411 w 10000"/>
              <a:gd name="connsiteY35" fmla="*/ 4507 h 10000"/>
              <a:gd name="connsiteX36" fmla="*/ 8283 w 10000"/>
              <a:gd name="connsiteY36" fmla="*/ 5212 h 10000"/>
              <a:gd name="connsiteX37" fmla="*/ 8291 w 10000"/>
              <a:gd name="connsiteY37" fmla="*/ 6158 h 10000"/>
              <a:gd name="connsiteX38" fmla="*/ 8283 w 10000"/>
              <a:gd name="connsiteY38" fmla="*/ 5780 h 10000"/>
              <a:gd name="connsiteX39" fmla="*/ 8319 w 10000"/>
              <a:gd name="connsiteY39" fmla="*/ 6157 h 10000"/>
              <a:gd name="connsiteX40" fmla="*/ 8391 w 10000"/>
              <a:gd name="connsiteY40" fmla="*/ 5474 h 10000"/>
              <a:gd name="connsiteX41" fmla="*/ 8209 w 10000"/>
              <a:gd name="connsiteY41" fmla="*/ 5987 h 10000"/>
              <a:gd name="connsiteX42" fmla="*/ 8263 w 10000"/>
              <a:gd name="connsiteY42" fmla="*/ 6230 h 10000"/>
              <a:gd name="connsiteX43" fmla="*/ 8759 w 10000"/>
              <a:gd name="connsiteY43" fmla="*/ 5711 h 10000"/>
              <a:gd name="connsiteX44" fmla="*/ 9263 w 10000"/>
              <a:gd name="connsiteY44" fmla="*/ 6364 h 10000"/>
              <a:gd name="connsiteX45" fmla="*/ 9655 w 10000"/>
              <a:gd name="connsiteY45" fmla="*/ 5854 h 10000"/>
              <a:gd name="connsiteX46" fmla="*/ 9917 w 10000"/>
              <a:gd name="connsiteY46" fmla="*/ 6433 h 10000"/>
              <a:gd name="connsiteX47" fmla="*/ 9897 w 10000"/>
              <a:gd name="connsiteY47" fmla="*/ 6331 h 10000"/>
              <a:gd name="connsiteX48" fmla="*/ 9910 w 10000"/>
              <a:gd name="connsiteY48" fmla="*/ 5333 h 10000"/>
              <a:gd name="connsiteX0" fmla="*/ 0 w 10000"/>
              <a:gd name="connsiteY0" fmla="*/ 3939 h 10000"/>
              <a:gd name="connsiteX1" fmla="*/ 1120 w 10000"/>
              <a:gd name="connsiteY1" fmla="*/ 1 h 10000"/>
              <a:gd name="connsiteX2" fmla="*/ 1387 w 10000"/>
              <a:gd name="connsiteY2" fmla="*/ 4128 h 10000"/>
              <a:gd name="connsiteX3" fmla="*/ 2436 w 10000"/>
              <a:gd name="connsiteY3" fmla="*/ 4232 h 10000"/>
              <a:gd name="connsiteX4" fmla="*/ 3029 w 10000"/>
              <a:gd name="connsiteY4" fmla="*/ 3836 h 10000"/>
              <a:gd name="connsiteX5" fmla="*/ 3126 w 10000"/>
              <a:gd name="connsiteY5" fmla="*/ 3269 h 10000"/>
              <a:gd name="connsiteX6" fmla="*/ 2770 w 10000"/>
              <a:gd name="connsiteY6" fmla="*/ 1721 h 10000"/>
              <a:gd name="connsiteX7" fmla="*/ 2719 w 10000"/>
              <a:gd name="connsiteY7" fmla="*/ 1429 h 10000"/>
              <a:gd name="connsiteX8" fmla="*/ 2541 w 10000"/>
              <a:gd name="connsiteY8" fmla="*/ 1239 h 10000"/>
              <a:gd name="connsiteX9" fmla="*/ 2128 w 10000"/>
              <a:gd name="connsiteY9" fmla="*/ 1531 h 10000"/>
              <a:gd name="connsiteX10" fmla="*/ 1871 w 10000"/>
              <a:gd name="connsiteY10" fmla="*/ 2202 h 10000"/>
              <a:gd name="connsiteX11" fmla="*/ 1770 w 10000"/>
              <a:gd name="connsiteY11" fmla="*/ 3079 h 10000"/>
              <a:gd name="connsiteX12" fmla="*/ 2184 w 10000"/>
              <a:gd name="connsiteY12" fmla="*/ 4799 h 10000"/>
              <a:gd name="connsiteX13" fmla="*/ 2692 w 10000"/>
              <a:gd name="connsiteY13" fmla="*/ 5865 h 10000"/>
              <a:gd name="connsiteX14" fmla="*/ 2898 w 10000"/>
              <a:gd name="connsiteY14" fmla="*/ 5676 h 10000"/>
              <a:gd name="connsiteX15" fmla="*/ 2999 w 10000"/>
              <a:gd name="connsiteY15" fmla="*/ 5281 h 10000"/>
              <a:gd name="connsiteX16" fmla="*/ 3998 w 10000"/>
              <a:gd name="connsiteY16" fmla="*/ 9994 h 10000"/>
              <a:gd name="connsiteX17" fmla="*/ 4076 w 10000"/>
              <a:gd name="connsiteY17" fmla="*/ 3939 h 10000"/>
              <a:gd name="connsiteX18" fmla="*/ 4385 w 10000"/>
              <a:gd name="connsiteY18" fmla="*/ 3355 h 10000"/>
              <a:gd name="connsiteX19" fmla="*/ 4696 w 10000"/>
              <a:gd name="connsiteY19" fmla="*/ 3458 h 10000"/>
              <a:gd name="connsiteX20" fmla="*/ 4948 w 10000"/>
              <a:gd name="connsiteY20" fmla="*/ 6570 h 10000"/>
              <a:gd name="connsiteX21" fmla="*/ 5237 w 10000"/>
              <a:gd name="connsiteY21" fmla="*/ 6983 h 10000"/>
              <a:gd name="connsiteX22" fmla="*/ 5587 w 10000"/>
              <a:gd name="connsiteY22" fmla="*/ 7569 h 10000"/>
              <a:gd name="connsiteX23" fmla="*/ 5690 w 10000"/>
              <a:gd name="connsiteY23" fmla="*/ 3372 h 10000"/>
              <a:gd name="connsiteX24" fmla="*/ 5943 w 10000"/>
              <a:gd name="connsiteY24" fmla="*/ 2976 h 10000"/>
              <a:gd name="connsiteX25" fmla="*/ 6080 w 10000"/>
              <a:gd name="connsiteY25" fmla="*/ 2874 h 10000"/>
              <a:gd name="connsiteX26" fmla="*/ 6305 w 10000"/>
              <a:gd name="connsiteY26" fmla="*/ 362 h 10000"/>
              <a:gd name="connsiteX27" fmla="*/ 6441 w 10000"/>
              <a:gd name="connsiteY27" fmla="*/ 2787 h 10000"/>
              <a:gd name="connsiteX28" fmla="*/ 6591 w 10000"/>
              <a:gd name="connsiteY28" fmla="*/ 3166 h 10000"/>
              <a:gd name="connsiteX29" fmla="*/ 6902 w 10000"/>
              <a:gd name="connsiteY29" fmla="*/ 5384 h 10000"/>
              <a:gd name="connsiteX30" fmla="*/ 7154 w 10000"/>
              <a:gd name="connsiteY30" fmla="*/ 6244 h 10000"/>
              <a:gd name="connsiteX31" fmla="*/ 7361 w 10000"/>
              <a:gd name="connsiteY31" fmla="*/ 6622 h 10000"/>
              <a:gd name="connsiteX32" fmla="*/ 7617 w 10000"/>
              <a:gd name="connsiteY32" fmla="*/ 6433 h 10000"/>
              <a:gd name="connsiteX33" fmla="*/ 7824 w 10000"/>
              <a:gd name="connsiteY33" fmla="*/ 5676 h 10000"/>
              <a:gd name="connsiteX34" fmla="*/ 8082 w 10000"/>
              <a:gd name="connsiteY34" fmla="*/ 5384 h 10000"/>
              <a:gd name="connsiteX35" fmla="*/ 8411 w 10000"/>
              <a:gd name="connsiteY35" fmla="*/ 4507 h 10000"/>
              <a:gd name="connsiteX36" fmla="*/ 8283 w 10000"/>
              <a:gd name="connsiteY36" fmla="*/ 5212 h 10000"/>
              <a:gd name="connsiteX37" fmla="*/ 8291 w 10000"/>
              <a:gd name="connsiteY37" fmla="*/ 6158 h 10000"/>
              <a:gd name="connsiteX38" fmla="*/ 8283 w 10000"/>
              <a:gd name="connsiteY38" fmla="*/ 5780 h 10000"/>
              <a:gd name="connsiteX39" fmla="*/ 8319 w 10000"/>
              <a:gd name="connsiteY39" fmla="*/ 6157 h 10000"/>
              <a:gd name="connsiteX40" fmla="*/ 8391 w 10000"/>
              <a:gd name="connsiteY40" fmla="*/ 5474 h 10000"/>
              <a:gd name="connsiteX41" fmla="*/ 8209 w 10000"/>
              <a:gd name="connsiteY41" fmla="*/ 5987 h 10000"/>
              <a:gd name="connsiteX42" fmla="*/ 8263 w 10000"/>
              <a:gd name="connsiteY42" fmla="*/ 6230 h 10000"/>
              <a:gd name="connsiteX43" fmla="*/ 8759 w 10000"/>
              <a:gd name="connsiteY43" fmla="*/ 5711 h 10000"/>
              <a:gd name="connsiteX44" fmla="*/ 9263 w 10000"/>
              <a:gd name="connsiteY44" fmla="*/ 6364 h 10000"/>
              <a:gd name="connsiteX45" fmla="*/ 9536 w 10000"/>
              <a:gd name="connsiteY45" fmla="*/ 5785 h 10000"/>
              <a:gd name="connsiteX46" fmla="*/ 9917 w 10000"/>
              <a:gd name="connsiteY46" fmla="*/ 6433 h 10000"/>
              <a:gd name="connsiteX47" fmla="*/ 9897 w 10000"/>
              <a:gd name="connsiteY47" fmla="*/ 6331 h 10000"/>
              <a:gd name="connsiteX48" fmla="*/ 9910 w 10000"/>
              <a:gd name="connsiteY48" fmla="*/ 5333 h 10000"/>
              <a:gd name="connsiteX0" fmla="*/ 0 w 10029"/>
              <a:gd name="connsiteY0" fmla="*/ 3939 h 10000"/>
              <a:gd name="connsiteX1" fmla="*/ 1120 w 10029"/>
              <a:gd name="connsiteY1" fmla="*/ 1 h 10000"/>
              <a:gd name="connsiteX2" fmla="*/ 1387 w 10029"/>
              <a:gd name="connsiteY2" fmla="*/ 4128 h 10000"/>
              <a:gd name="connsiteX3" fmla="*/ 2436 w 10029"/>
              <a:gd name="connsiteY3" fmla="*/ 4232 h 10000"/>
              <a:gd name="connsiteX4" fmla="*/ 3029 w 10029"/>
              <a:gd name="connsiteY4" fmla="*/ 3836 h 10000"/>
              <a:gd name="connsiteX5" fmla="*/ 3126 w 10029"/>
              <a:gd name="connsiteY5" fmla="*/ 3269 h 10000"/>
              <a:gd name="connsiteX6" fmla="*/ 2770 w 10029"/>
              <a:gd name="connsiteY6" fmla="*/ 1721 h 10000"/>
              <a:gd name="connsiteX7" fmla="*/ 2719 w 10029"/>
              <a:gd name="connsiteY7" fmla="*/ 1429 h 10000"/>
              <a:gd name="connsiteX8" fmla="*/ 2541 w 10029"/>
              <a:gd name="connsiteY8" fmla="*/ 1239 h 10000"/>
              <a:gd name="connsiteX9" fmla="*/ 2128 w 10029"/>
              <a:gd name="connsiteY9" fmla="*/ 1531 h 10000"/>
              <a:gd name="connsiteX10" fmla="*/ 1871 w 10029"/>
              <a:gd name="connsiteY10" fmla="*/ 2202 h 10000"/>
              <a:gd name="connsiteX11" fmla="*/ 1770 w 10029"/>
              <a:gd name="connsiteY11" fmla="*/ 3079 h 10000"/>
              <a:gd name="connsiteX12" fmla="*/ 2184 w 10029"/>
              <a:gd name="connsiteY12" fmla="*/ 4799 h 10000"/>
              <a:gd name="connsiteX13" fmla="*/ 2692 w 10029"/>
              <a:gd name="connsiteY13" fmla="*/ 5865 h 10000"/>
              <a:gd name="connsiteX14" fmla="*/ 2898 w 10029"/>
              <a:gd name="connsiteY14" fmla="*/ 5676 h 10000"/>
              <a:gd name="connsiteX15" fmla="*/ 2999 w 10029"/>
              <a:gd name="connsiteY15" fmla="*/ 5281 h 10000"/>
              <a:gd name="connsiteX16" fmla="*/ 3998 w 10029"/>
              <a:gd name="connsiteY16" fmla="*/ 9994 h 10000"/>
              <a:gd name="connsiteX17" fmla="*/ 4076 w 10029"/>
              <a:gd name="connsiteY17" fmla="*/ 3939 h 10000"/>
              <a:gd name="connsiteX18" fmla="*/ 4385 w 10029"/>
              <a:gd name="connsiteY18" fmla="*/ 3355 h 10000"/>
              <a:gd name="connsiteX19" fmla="*/ 4696 w 10029"/>
              <a:gd name="connsiteY19" fmla="*/ 3458 h 10000"/>
              <a:gd name="connsiteX20" fmla="*/ 4948 w 10029"/>
              <a:gd name="connsiteY20" fmla="*/ 6570 h 10000"/>
              <a:gd name="connsiteX21" fmla="*/ 5237 w 10029"/>
              <a:gd name="connsiteY21" fmla="*/ 6983 h 10000"/>
              <a:gd name="connsiteX22" fmla="*/ 5587 w 10029"/>
              <a:gd name="connsiteY22" fmla="*/ 7569 h 10000"/>
              <a:gd name="connsiteX23" fmla="*/ 5690 w 10029"/>
              <a:gd name="connsiteY23" fmla="*/ 3372 h 10000"/>
              <a:gd name="connsiteX24" fmla="*/ 5943 w 10029"/>
              <a:gd name="connsiteY24" fmla="*/ 2976 h 10000"/>
              <a:gd name="connsiteX25" fmla="*/ 6080 w 10029"/>
              <a:gd name="connsiteY25" fmla="*/ 2874 h 10000"/>
              <a:gd name="connsiteX26" fmla="*/ 6305 w 10029"/>
              <a:gd name="connsiteY26" fmla="*/ 362 h 10000"/>
              <a:gd name="connsiteX27" fmla="*/ 6441 w 10029"/>
              <a:gd name="connsiteY27" fmla="*/ 2787 h 10000"/>
              <a:gd name="connsiteX28" fmla="*/ 6591 w 10029"/>
              <a:gd name="connsiteY28" fmla="*/ 3166 h 10000"/>
              <a:gd name="connsiteX29" fmla="*/ 6902 w 10029"/>
              <a:gd name="connsiteY29" fmla="*/ 5384 h 10000"/>
              <a:gd name="connsiteX30" fmla="*/ 7154 w 10029"/>
              <a:gd name="connsiteY30" fmla="*/ 6244 h 10000"/>
              <a:gd name="connsiteX31" fmla="*/ 7361 w 10029"/>
              <a:gd name="connsiteY31" fmla="*/ 6622 h 10000"/>
              <a:gd name="connsiteX32" fmla="*/ 7617 w 10029"/>
              <a:gd name="connsiteY32" fmla="*/ 6433 h 10000"/>
              <a:gd name="connsiteX33" fmla="*/ 7824 w 10029"/>
              <a:gd name="connsiteY33" fmla="*/ 5676 h 10000"/>
              <a:gd name="connsiteX34" fmla="*/ 8082 w 10029"/>
              <a:gd name="connsiteY34" fmla="*/ 5384 h 10000"/>
              <a:gd name="connsiteX35" fmla="*/ 8411 w 10029"/>
              <a:gd name="connsiteY35" fmla="*/ 4507 h 10000"/>
              <a:gd name="connsiteX36" fmla="*/ 8283 w 10029"/>
              <a:gd name="connsiteY36" fmla="*/ 5212 h 10000"/>
              <a:gd name="connsiteX37" fmla="*/ 8291 w 10029"/>
              <a:gd name="connsiteY37" fmla="*/ 6158 h 10000"/>
              <a:gd name="connsiteX38" fmla="*/ 8283 w 10029"/>
              <a:gd name="connsiteY38" fmla="*/ 5780 h 10000"/>
              <a:gd name="connsiteX39" fmla="*/ 8319 w 10029"/>
              <a:gd name="connsiteY39" fmla="*/ 6157 h 10000"/>
              <a:gd name="connsiteX40" fmla="*/ 8391 w 10029"/>
              <a:gd name="connsiteY40" fmla="*/ 5474 h 10000"/>
              <a:gd name="connsiteX41" fmla="*/ 8209 w 10029"/>
              <a:gd name="connsiteY41" fmla="*/ 5987 h 10000"/>
              <a:gd name="connsiteX42" fmla="*/ 8263 w 10029"/>
              <a:gd name="connsiteY42" fmla="*/ 6230 h 10000"/>
              <a:gd name="connsiteX43" fmla="*/ 8759 w 10029"/>
              <a:gd name="connsiteY43" fmla="*/ 5711 h 10000"/>
              <a:gd name="connsiteX44" fmla="*/ 9263 w 10029"/>
              <a:gd name="connsiteY44" fmla="*/ 6364 h 10000"/>
              <a:gd name="connsiteX45" fmla="*/ 9536 w 10029"/>
              <a:gd name="connsiteY45" fmla="*/ 5785 h 10000"/>
              <a:gd name="connsiteX46" fmla="*/ 9917 w 10029"/>
              <a:gd name="connsiteY46" fmla="*/ 6433 h 10000"/>
              <a:gd name="connsiteX47" fmla="*/ 9897 w 10029"/>
              <a:gd name="connsiteY47" fmla="*/ 6331 h 10000"/>
              <a:gd name="connsiteX48" fmla="*/ 10029 w 10029"/>
              <a:gd name="connsiteY48" fmla="*/ 5711 h 10000"/>
              <a:gd name="connsiteX0" fmla="*/ 0 w 10029"/>
              <a:gd name="connsiteY0" fmla="*/ 3939 h 10000"/>
              <a:gd name="connsiteX1" fmla="*/ 1120 w 10029"/>
              <a:gd name="connsiteY1" fmla="*/ 1 h 10000"/>
              <a:gd name="connsiteX2" fmla="*/ 1387 w 10029"/>
              <a:gd name="connsiteY2" fmla="*/ 4128 h 10000"/>
              <a:gd name="connsiteX3" fmla="*/ 2436 w 10029"/>
              <a:gd name="connsiteY3" fmla="*/ 4232 h 10000"/>
              <a:gd name="connsiteX4" fmla="*/ 3029 w 10029"/>
              <a:gd name="connsiteY4" fmla="*/ 3836 h 10000"/>
              <a:gd name="connsiteX5" fmla="*/ 3126 w 10029"/>
              <a:gd name="connsiteY5" fmla="*/ 3269 h 10000"/>
              <a:gd name="connsiteX6" fmla="*/ 2770 w 10029"/>
              <a:gd name="connsiteY6" fmla="*/ 1721 h 10000"/>
              <a:gd name="connsiteX7" fmla="*/ 2719 w 10029"/>
              <a:gd name="connsiteY7" fmla="*/ 1429 h 10000"/>
              <a:gd name="connsiteX8" fmla="*/ 2541 w 10029"/>
              <a:gd name="connsiteY8" fmla="*/ 1239 h 10000"/>
              <a:gd name="connsiteX9" fmla="*/ 2128 w 10029"/>
              <a:gd name="connsiteY9" fmla="*/ 1531 h 10000"/>
              <a:gd name="connsiteX10" fmla="*/ 1871 w 10029"/>
              <a:gd name="connsiteY10" fmla="*/ 2202 h 10000"/>
              <a:gd name="connsiteX11" fmla="*/ 1770 w 10029"/>
              <a:gd name="connsiteY11" fmla="*/ 3079 h 10000"/>
              <a:gd name="connsiteX12" fmla="*/ 2184 w 10029"/>
              <a:gd name="connsiteY12" fmla="*/ 4799 h 10000"/>
              <a:gd name="connsiteX13" fmla="*/ 2692 w 10029"/>
              <a:gd name="connsiteY13" fmla="*/ 5865 h 10000"/>
              <a:gd name="connsiteX14" fmla="*/ 2898 w 10029"/>
              <a:gd name="connsiteY14" fmla="*/ 5676 h 10000"/>
              <a:gd name="connsiteX15" fmla="*/ 2999 w 10029"/>
              <a:gd name="connsiteY15" fmla="*/ 5281 h 10000"/>
              <a:gd name="connsiteX16" fmla="*/ 3998 w 10029"/>
              <a:gd name="connsiteY16" fmla="*/ 9994 h 10000"/>
              <a:gd name="connsiteX17" fmla="*/ 4076 w 10029"/>
              <a:gd name="connsiteY17" fmla="*/ 3939 h 10000"/>
              <a:gd name="connsiteX18" fmla="*/ 4385 w 10029"/>
              <a:gd name="connsiteY18" fmla="*/ 3355 h 10000"/>
              <a:gd name="connsiteX19" fmla="*/ 4696 w 10029"/>
              <a:gd name="connsiteY19" fmla="*/ 3458 h 10000"/>
              <a:gd name="connsiteX20" fmla="*/ 4948 w 10029"/>
              <a:gd name="connsiteY20" fmla="*/ 6570 h 10000"/>
              <a:gd name="connsiteX21" fmla="*/ 5237 w 10029"/>
              <a:gd name="connsiteY21" fmla="*/ 6983 h 10000"/>
              <a:gd name="connsiteX22" fmla="*/ 5587 w 10029"/>
              <a:gd name="connsiteY22" fmla="*/ 7569 h 10000"/>
              <a:gd name="connsiteX23" fmla="*/ 5690 w 10029"/>
              <a:gd name="connsiteY23" fmla="*/ 3372 h 10000"/>
              <a:gd name="connsiteX24" fmla="*/ 5943 w 10029"/>
              <a:gd name="connsiteY24" fmla="*/ 2976 h 10000"/>
              <a:gd name="connsiteX25" fmla="*/ 6080 w 10029"/>
              <a:gd name="connsiteY25" fmla="*/ 2874 h 10000"/>
              <a:gd name="connsiteX26" fmla="*/ 6305 w 10029"/>
              <a:gd name="connsiteY26" fmla="*/ 362 h 10000"/>
              <a:gd name="connsiteX27" fmla="*/ 6441 w 10029"/>
              <a:gd name="connsiteY27" fmla="*/ 2787 h 10000"/>
              <a:gd name="connsiteX28" fmla="*/ 6591 w 10029"/>
              <a:gd name="connsiteY28" fmla="*/ 3166 h 10000"/>
              <a:gd name="connsiteX29" fmla="*/ 6902 w 10029"/>
              <a:gd name="connsiteY29" fmla="*/ 5384 h 10000"/>
              <a:gd name="connsiteX30" fmla="*/ 7154 w 10029"/>
              <a:gd name="connsiteY30" fmla="*/ 6244 h 10000"/>
              <a:gd name="connsiteX31" fmla="*/ 7361 w 10029"/>
              <a:gd name="connsiteY31" fmla="*/ 6622 h 10000"/>
              <a:gd name="connsiteX32" fmla="*/ 7617 w 10029"/>
              <a:gd name="connsiteY32" fmla="*/ 6433 h 10000"/>
              <a:gd name="connsiteX33" fmla="*/ 7824 w 10029"/>
              <a:gd name="connsiteY33" fmla="*/ 5676 h 10000"/>
              <a:gd name="connsiteX34" fmla="*/ 8082 w 10029"/>
              <a:gd name="connsiteY34" fmla="*/ 5384 h 10000"/>
              <a:gd name="connsiteX35" fmla="*/ 8411 w 10029"/>
              <a:gd name="connsiteY35" fmla="*/ 4507 h 10000"/>
              <a:gd name="connsiteX36" fmla="*/ 8283 w 10029"/>
              <a:gd name="connsiteY36" fmla="*/ 5212 h 10000"/>
              <a:gd name="connsiteX37" fmla="*/ 8291 w 10029"/>
              <a:gd name="connsiteY37" fmla="*/ 6158 h 10000"/>
              <a:gd name="connsiteX38" fmla="*/ 8283 w 10029"/>
              <a:gd name="connsiteY38" fmla="*/ 5780 h 10000"/>
              <a:gd name="connsiteX39" fmla="*/ 8319 w 10029"/>
              <a:gd name="connsiteY39" fmla="*/ 6157 h 10000"/>
              <a:gd name="connsiteX40" fmla="*/ 8391 w 10029"/>
              <a:gd name="connsiteY40" fmla="*/ 5474 h 10000"/>
              <a:gd name="connsiteX41" fmla="*/ 8209 w 10029"/>
              <a:gd name="connsiteY41" fmla="*/ 5987 h 10000"/>
              <a:gd name="connsiteX42" fmla="*/ 8263 w 10029"/>
              <a:gd name="connsiteY42" fmla="*/ 6230 h 10000"/>
              <a:gd name="connsiteX43" fmla="*/ 8759 w 10029"/>
              <a:gd name="connsiteY43" fmla="*/ 5711 h 10000"/>
              <a:gd name="connsiteX44" fmla="*/ 9263 w 10029"/>
              <a:gd name="connsiteY44" fmla="*/ 6364 h 10000"/>
              <a:gd name="connsiteX45" fmla="*/ 9536 w 10029"/>
              <a:gd name="connsiteY45" fmla="*/ 5785 h 10000"/>
              <a:gd name="connsiteX46" fmla="*/ 9623 w 10029"/>
              <a:gd name="connsiteY46" fmla="*/ 6123 h 10000"/>
              <a:gd name="connsiteX47" fmla="*/ 9897 w 10029"/>
              <a:gd name="connsiteY47" fmla="*/ 6331 h 10000"/>
              <a:gd name="connsiteX48" fmla="*/ 10029 w 10029"/>
              <a:gd name="connsiteY48" fmla="*/ 5711 h 10000"/>
              <a:gd name="connsiteX0" fmla="*/ 0 w 10189"/>
              <a:gd name="connsiteY0" fmla="*/ 3939 h 10000"/>
              <a:gd name="connsiteX1" fmla="*/ 1120 w 10189"/>
              <a:gd name="connsiteY1" fmla="*/ 1 h 10000"/>
              <a:gd name="connsiteX2" fmla="*/ 1387 w 10189"/>
              <a:gd name="connsiteY2" fmla="*/ 4128 h 10000"/>
              <a:gd name="connsiteX3" fmla="*/ 2436 w 10189"/>
              <a:gd name="connsiteY3" fmla="*/ 4232 h 10000"/>
              <a:gd name="connsiteX4" fmla="*/ 3029 w 10189"/>
              <a:gd name="connsiteY4" fmla="*/ 3836 h 10000"/>
              <a:gd name="connsiteX5" fmla="*/ 3126 w 10189"/>
              <a:gd name="connsiteY5" fmla="*/ 3269 h 10000"/>
              <a:gd name="connsiteX6" fmla="*/ 2770 w 10189"/>
              <a:gd name="connsiteY6" fmla="*/ 1721 h 10000"/>
              <a:gd name="connsiteX7" fmla="*/ 2719 w 10189"/>
              <a:gd name="connsiteY7" fmla="*/ 1429 h 10000"/>
              <a:gd name="connsiteX8" fmla="*/ 2541 w 10189"/>
              <a:gd name="connsiteY8" fmla="*/ 1239 h 10000"/>
              <a:gd name="connsiteX9" fmla="*/ 2128 w 10189"/>
              <a:gd name="connsiteY9" fmla="*/ 1531 h 10000"/>
              <a:gd name="connsiteX10" fmla="*/ 1871 w 10189"/>
              <a:gd name="connsiteY10" fmla="*/ 2202 h 10000"/>
              <a:gd name="connsiteX11" fmla="*/ 1770 w 10189"/>
              <a:gd name="connsiteY11" fmla="*/ 3079 h 10000"/>
              <a:gd name="connsiteX12" fmla="*/ 2184 w 10189"/>
              <a:gd name="connsiteY12" fmla="*/ 4799 h 10000"/>
              <a:gd name="connsiteX13" fmla="*/ 2692 w 10189"/>
              <a:gd name="connsiteY13" fmla="*/ 5865 h 10000"/>
              <a:gd name="connsiteX14" fmla="*/ 2898 w 10189"/>
              <a:gd name="connsiteY14" fmla="*/ 5676 h 10000"/>
              <a:gd name="connsiteX15" fmla="*/ 2999 w 10189"/>
              <a:gd name="connsiteY15" fmla="*/ 5281 h 10000"/>
              <a:gd name="connsiteX16" fmla="*/ 3998 w 10189"/>
              <a:gd name="connsiteY16" fmla="*/ 9994 h 10000"/>
              <a:gd name="connsiteX17" fmla="*/ 4076 w 10189"/>
              <a:gd name="connsiteY17" fmla="*/ 3939 h 10000"/>
              <a:gd name="connsiteX18" fmla="*/ 4385 w 10189"/>
              <a:gd name="connsiteY18" fmla="*/ 3355 h 10000"/>
              <a:gd name="connsiteX19" fmla="*/ 4696 w 10189"/>
              <a:gd name="connsiteY19" fmla="*/ 3458 h 10000"/>
              <a:gd name="connsiteX20" fmla="*/ 4948 w 10189"/>
              <a:gd name="connsiteY20" fmla="*/ 6570 h 10000"/>
              <a:gd name="connsiteX21" fmla="*/ 5237 w 10189"/>
              <a:gd name="connsiteY21" fmla="*/ 6983 h 10000"/>
              <a:gd name="connsiteX22" fmla="*/ 5587 w 10189"/>
              <a:gd name="connsiteY22" fmla="*/ 7569 h 10000"/>
              <a:gd name="connsiteX23" fmla="*/ 5690 w 10189"/>
              <a:gd name="connsiteY23" fmla="*/ 3372 h 10000"/>
              <a:gd name="connsiteX24" fmla="*/ 5943 w 10189"/>
              <a:gd name="connsiteY24" fmla="*/ 2976 h 10000"/>
              <a:gd name="connsiteX25" fmla="*/ 6080 w 10189"/>
              <a:gd name="connsiteY25" fmla="*/ 2874 h 10000"/>
              <a:gd name="connsiteX26" fmla="*/ 6305 w 10189"/>
              <a:gd name="connsiteY26" fmla="*/ 362 h 10000"/>
              <a:gd name="connsiteX27" fmla="*/ 6441 w 10189"/>
              <a:gd name="connsiteY27" fmla="*/ 2787 h 10000"/>
              <a:gd name="connsiteX28" fmla="*/ 6591 w 10189"/>
              <a:gd name="connsiteY28" fmla="*/ 3166 h 10000"/>
              <a:gd name="connsiteX29" fmla="*/ 6902 w 10189"/>
              <a:gd name="connsiteY29" fmla="*/ 5384 h 10000"/>
              <a:gd name="connsiteX30" fmla="*/ 7154 w 10189"/>
              <a:gd name="connsiteY30" fmla="*/ 6244 h 10000"/>
              <a:gd name="connsiteX31" fmla="*/ 7361 w 10189"/>
              <a:gd name="connsiteY31" fmla="*/ 6622 h 10000"/>
              <a:gd name="connsiteX32" fmla="*/ 7617 w 10189"/>
              <a:gd name="connsiteY32" fmla="*/ 6433 h 10000"/>
              <a:gd name="connsiteX33" fmla="*/ 7824 w 10189"/>
              <a:gd name="connsiteY33" fmla="*/ 5676 h 10000"/>
              <a:gd name="connsiteX34" fmla="*/ 8082 w 10189"/>
              <a:gd name="connsiteY34" fmla="*/ 5384 h 10000"/>
              <a:gd name="connsiteX35" fmla="*/ 8411 w 10189"/>
              <a:gd name="connsiteY35" fmla="*/ 4507 h 10000"/>
              <a:gd name="connsiteX36" fmla="*/ 8283 w 10189"/>
              <a:gd name="connsiteY36" fmla="*/ 5212 h 10000"/>
              <a:gd name="connsiteX37" fmla="*/ 8291 w 10189"/>
              <a:gd name="connsiteY37" fmla="*/ 6158 h 10000"/>
              <a:gd name="connsiteX38" fmla="*/ 8283 w 10189"/>
              <a:gd name="connsiteY38" fmla="*/ 5780 h 10000"/>
              <a:gd name="connsiteX39" fmla="*/ 8319 w 10189"/>
              <a:gd name="connsiteY39" fmla="*/ 6157 h 10000"/>
              <a:gd name="connsiteX40" fmla="*/ 8391 w 10189"/>
              <a:gd name="connsiteY40" fmla="*/ 5474 h 10000"/>
              <a:gd name="connsiteX41" fmla="*/ 8209 w 10189"/>
              <a:gd name="connsiteY41" fmla="*/ 5987 h 10000"/>
              <a:gd name="connsiteX42" fmla="*/ 8263 w 10189"/>
              <a:gd name="connsiteY42" fmla="*/ 6230 h 10000"/>
              <a:gd name="connsiteX43" fmla="*/ 8759 w 10189"/>
              <a:gd name="connsiteY43" fmla="*/ 5711 h 10000"/>
              <a:gd name="connsiteX44" fmla="*/ 9263 w 10189"/>
              <a:gd name="connsiteY44" fmla="*/ 6364 h 10000"/>
              <a:gd name="connsiteX45" fmla="*/ 9536 w 10189"/>
              <a:gd name="connsiteY45" fmla="*/ 5785 h 10000"/>
              <a:gd name="connsiteX46" fmla="*/ 9623 w 10189"/>
              <a:gd name="connsiteY46" fmla="*/ 6123 h 10000"/>
              <a:gd name="connsiteX47" fmla="*/ 9897 w 10189"/>
              <a:gd name="connsiteY47" fmla="*/ 6331 h 10000"/>
              <a:gd name="connsiteX48" fmla="*/ 10188 w 10189"/>
              <a:gd name="connsiteY48" fmla="*/ 5887 h 10000"/>
              <a:gd name="connsiteX49" fmla="*/ 10029 w 10189"/>
              <a:gd name="connsiteY49" fmla="*/ 5711 h 10000"/>
              <a:gd name="connsiteX0" fmla="*/ 0 w 10189"/>
              <a:gd name="connsiteY0" fmla="*/ 3939 h 10000"/>
              <a:gd name="connsiteX1" fmla="*/ 1120 w 10189"/>
              <a:gd name="connsiteY1" fmla="*/ 1 h 10000"/>
              <a:gd name="connsiteX2" fmla="*/ 1387 w 10189"/>
              <a:gd name="connsiteY2" fmla="*/ 4128 h 10000"/>
              <a:gd name="connsiteX3" fmla="*/ 2436 w 10189"/>
              <a:gd name="connsiteY3" fmla="*/ 4232 h 10000"/>
              <a:gd name="connsiteX4" fmla="*/ 3029 w 10189"/>
              <a:gd name="connsiteY4" fmla="*/ 3836 h 10000"/>
              <a:gd name="connsiteX5" fmla="*/ 3126 w 10189"/>
              <a:gd name="connsiteY5" fmla="*/ 3269 h 10000"/>
              <a:gd name="connsiteX6" fmla="*/ 2770 w 10189"/>
              <a:gd name="connsiteY6" fmla="*/ 1721 h 10000"/>
              <a:gd name="connsiteX7" fmla="*/ 2719 w 10189"/>
              <a:gd name="connsiteY7" fmla="*/ 1429 h 10000"/>
              <a:gd name="connsiteX8" fmla="*/ 2541 w 10189"/>
              <a:gd name="connsiteY8" fmla="*/ 1239 h 10000"/>
              <a:gd name="connsiteX9" fmla="*/ 2128 w 10189"/>
              <a:gd name="connsiteY9" fmla="*/ 1531 h 10000"/>
              <a:gd name="connsiteX10" fmla="*/ 1871 w 10189"/>
              <a:gd name="connsiteY10" fmla="*/ 2202 h 10000"/>
              <a:gd name="connsiteX11" fmla="*/ 1770 w 10189"/>
              <a:gd name="connsiteY11" fmla="*/ 3079 h 10000"/>
              <a:gd name="connsiteX12" fmla="*/ 2184 w 10189"/>
              <a:gd name="connsiteY12" fmla="*/ 4799 h 10000"/>
              <a:gd name="connsiteX13" fmla="*/ 2692 w 10189"/>
              <a:gd name="connsiteY13" fmla="*/ 5865 h 10000"/>
              <a:gd name="connsiteX14" fmla="*/ 2898 w 10189"/>
              <a:gd name="connsiteY14" fmla="*/ 5676 h 10000"/>
              <a:gd name="connsiteX15" fmla="*/ 2999 w 10189"/>
              <a:gd name="connsiteY15" fmla="*/ 5281 h 10000"/>
              <a:gd name="connsiteX16" fmla="*/ 3998 w 10189"/>
              <a:gd name="connsiteY16" fmla="*/ 9994 h 10000"/>
              <a:gd name="connsiteX17" fmla="*/ 4076 w 10189"/>
              <a:gd name="connsiteY17" fmla="*/ 3939 h 10000"/>
              <a:gd name="connsiteX18" fmla="*/ 4385 w 10189"/>
              <a:gd name="connsiteY18" fmla="*/ 3355 h 10000"/>
              <a:gd name="connsiteX19" fmla="*/ 4696 w 10189"/>
              <a:gd name="connsiteY19" fmla="*/ 3458 h 10000"/>
              <a:gd name="connsiteX20" fmla="*/ 4948 w 10189"/>
              <a:gd name="connsiteY20" fmla="*/ 6570 h 10000"/>
              <a:gd name="connsiteX21" fmla="*/ 5237 w 10189"/>
              <a:gd name="connsiteY21" fmla="*/ 6983 h 10000"/>
              <a:gd name="connsiteX22" fmla="*/ 5587 w 10189"/>
              <a:gd name="connsiteY22" fmla="*/ 7569 h 10000"/>
              <a:gd name="connsiteX23" fmla="*/ 5690 w 10189"/>
              <a:gd name="connsiteY23" fmla="*/ 3372 h 10000"/>
              <a:gd name="connsiteX24" fmla="*/ 5943 w 10189"/>
              <a:gd name="connsiteY24" fmla="*/ 2976 h 10000"/>
              <a:gd name="connsiteX25" fmla="*/ 6080 w 10189"/>
              <a:gd name="connsiteY25" fmla="*/ 2874 h 10000"/>
              <a:gd name="connsiteX26" fmla="*/ 6305 w 10189"/>
              <a:gd name="connsiteY26" fmla="*/ 362 h 10000"/>
              <a:gd name="connsiteX27" fmla="*/ 6441 w 10189"/>
              <a:gd name="connsiteY27" fmla="*/ 2787 h 10000"/>
              <a:gd name="connsiteX28" fmla="*/ 6591 w 10189"/>
              <a:gd name="connsiteY28" fmla="*/ 3166 h 10000"/>
              <a:gd name="connsiteX29" fmla="*/ 6902 w 10189"/>
              <a:gd name="connsiteY29" fmla="*/ 5384 h 10000"/>
              <a:gd name="connsiteX30" fmla="*/ 7154 w 10189"/>
              <a:gd name="connsiteY30" fmla="*/ 6244 h 10000"/>
              <a:gd name="connsiteX31" fmla="*/ 7361 w 10189"/>
              <a:gd name="connsiteY31" fmla="*/ 6622 h 10000"/>
              <a:gd name="connsiteX32" fmla="*/ 7617 w 10189"/>
              <a:gd name="connsiteY32" fmla="*/ 6433 h 10000"/>
              <a:gd name="connsiteX33" fmla="*/ 7824 w 10189"/>
              <a:gd name="connsiteY33" fmla="*/ 5676 h 10000"/>
              <a:gd name="connsiteX34" fmla="*/ 8082 w 10189"/>
              <a:gd name="connsiteY34" fmla="*/ 5384 h 10000"/>
              <a:gd name="connsiteX35" fmla="*/ 8411 w 10189"/>
              <a:gd name="connsiteY35" fmla="*/ 4507 h 10000"/>
              <a:gd name="connsiteX36" fmla="*/ 8283 w 10189"/>
              <a:gd name="connsiteY36" fmla="*/ 5212 h 10000"/>
              <a:gd name="connsiteX37" fmla="*/ 8291 w 10189"/>
              <a:gd name="connsiteY37" fmla="*/ 6158 h 10000"/>
              <a:gd name="connsiteX38" fmla="*/ 8283 w 10189"/>
              <a:gd name="connsiteY38" fmla="*/ 5780 h 10000"/>
              <a:gd name="connsiteX39" fmla="*/ 8319 w 10189"/>
              <a:gd name="connsiteY39" fmla="*/ 6157 h 10000"/>
              <a:gd name="connsiteX40" fmla="*/ 8391 w 10189"/>
              <a:gd name="connsiteY40" fmla="*/ 5474 h 10000"/>
              <a:gd name="connsiteX41" fmla="*/ 8209 w 10189"/>
              <a:gd name="connsiteY41" fmla="*/ 5987 h 10000"/>
              <a:gd name="connsiteX42" fmla="*/ 8263 w 10189"/>
              <a:gd name="connsiteY42" fmla="*/ 6230 h 10000"/>
              <a:gd name="connsiteX43" fmla="*/ 8759 w 10189"/>
              <a:gd name="connsiteY43" fmla="*/ 5711 h 10000"/>
              <a:gd name="connsiteX44" fmla="*/ 9263 w 10189"/>
              <a:gd name="connsiteY44" fmla="*/ 6364 h 10000"/>
              <a:gd name="connsiteX45" fmla="*/ 9536 w 10189"/>
              <a:gd name="connsiteY45" fmla="*/ 5785 h 10000"/>
              <a:gd name="connsiteX46" fmla="*/ 9623 w 10189"/>
              <a:gd name="connsiteY46" fmla="*/ 6123 h 10000"/>
              <a:gd name="connsiteX47" fmla="*/ 9732 w 10189"/>
              <a:gd name="connsiteY47" fmla="*/ 6469 h 10000"/>
              <a:gd name="connsiteX48" fmla="*/ 10188 w 10189"/>
              <a:gd name="connsiteY48" fmla="*/ 5887 h 10000"/>
              <a:gd name="connsiteX49" fmla="*/ 10029 w 10189"/>
              <a:gd name="connsiteY49" fmla="*/ 5711 h 10000"/>
              <a:gd name="connsiteX0" fmla="*/ 0 w 10029"/>
              <a:gd name="connsiteY0" fmla="*/ 3939 h 10000"/>
              <a:gd name="connsiteX1" fmla="*/ 1120 w 10029"/>
              <a:gd name="connsiteY1" fmla="*/ 1 h 10000"/>
              <a:gd name="connsiteX2" fmla="*/ 1387 w 10029"/>
              <a:gd name="connsiteY2" fmla="*/ 4128 h 10000"/>
              <a:gd name="connsiteX3" fmla="*/ 2436 w 10029"/>
              <a:gd name="connsiteY3" fmla="*/ 4232 h 10000"/>
              <a:gd name="connsiteX4" fmla="*/ 3029 w 10029"/>
              <a:gd name="connsiteY4" fmla="*/ 3836 h 10000"/>
              <a:gd name="connsiteX5" fmla="*/ 3126 w 10029"/>
              <a:gd name="connsiteY5" fmla="*/ 3269 h 10000"/>
              <a:gd name="connsiteX6" fmla="*/ 2770 w 10029"/>
              <a:gd name="connsiteY6" fmla="*/ 1721 h 10000"/>
              <a:gd name="connsiteX7" fmla="*/ 2719 w 10029"/>
              <a:gd name="connsiteY7" fmla="*/ 1429 h 10000"/>
              <a:gd name="connsiteX8" fmla="*/ 2541 w 10029"/>
              <a:gd name="connsiteY8" fmla="*/ 1239 h 10000"/>
              <a:gd name="connsiteX9" fmla="*/ 2128 w 10029"/>
              <a:gd name="connsiteY9" fmla="*/ 1531 h 10000"/>
              <a:gd name="connsiteX10" fmla="*/ 1871 w 10029"/>
              <a:gd name="connsiteY10" fmla="*/ 2202 h 10000"/>
              <a:gd name="connsiteX11" fmla="*/ 1770 w 10029"/>
              <a:gd name="connsiteY11" fmla="*/ 3079 h 10000"/>
              <a:gd name="connsiteX12" fmla="*/ 2184 w 10029"/>
              <a:gd name="connsiteY12" fmla="*/ 4799 h 10000"/>
              <a:gd name="connsiteX13" fmla="*/ 2692 w 10029"/>
              <a:gd name="connsiteY13" fmla="*/ 5865 h 10000"/>
              <a:gd name="connsiteX14" fmla="*/ 2898 w 10029"/>
              <a:gd name="connsiteY14" fmla="*/ 5676 h 10000"/>
              <a:gd name="connsiteX15" fmla="*/ 2999 w 10029"/>
              <a:gd name="connsiteY15" fmla="*/ 5281 h 10000"/>
              <a:gd name="connsiteX16" fmla="*/ 3998 w 10029"/>
              <a:gd name="connsiteY16" fmla="*/ 9994 h 10000"/>
              <a:gd name="connsiteX17" fmla="*/ 4076 w 10029"/>
              <a:gd name="connsiteY17" fmla="*/ 3939 h 10000"/>
              <a:gd name="connsiteX18" fmla="*/ 4385 w 10029"/>
              <a:gd name="connsiteY18" fmla="*/ 3355 h 10000"/>
              <a:gd name="connsiteX19" fmla="*/ 4696 w 10029"/>
              <a:gd name="connsiteY19" fmla="*/ 3458 h 10000"/>
              <a:gd name="connsiteX20" fmla="*/ 4948 w 10029"/>
              <a:gd name="connsiteY20" fmla="*/ 6570 h 10000"/>
              <a:gd name="connsiteX21" fmla="*/ 5237 w 10029"/>
              <a:gd name="connsiteY21" fmla="*/ 6983 h 10000"/>
              <a:gd name="connsiteX22" fmla="*/ 5587 w 10029"/>
              <a:gd name="connsiteY22" fmla="*/ 7569 h 10000"/>
              <a:gd name="connsiteX23" fmla="*/ 5690 w 10029"/>
              <a:gd name="connsiteY23" fmla="*/ 3372 h 10000"/>
              <a:gd name="connsiteX24" fmla="*/ 5943 w 10029"/>
              <a:gd name="connsiteY24" fmla="*/ 2976 h 10000"/>
              <a:gd name="connsiteX25" fmla="*/ 6080 w 10029"/>
              <a:gd name="connsiteY25" fmla="*/ 2874 h 10000"/>
              <a:gd name="connsiteX26" fmla="*/ 6305 w 10029"/>
              <a:gd name="connsiteY26" fmla="*/ 362 h 10000"/>
              <a:gd name="connsiteX27" fmla="*/ 6441 w 10029"/>
              <a:gd name="connsiteY27" fmla="*/ 2787 h 10000"/>
              <a:gd name="connsiteX28" fmla="*/ 6591 w 10029"/>
              <a:gd name="connsiteY28" fmla="*/ 3166 h 10000"/>
              <a:gd name="connsiteX29" fmla="*/ 6902 w 10029"/>
              <a:gd name="connsiteY29" fmla="*/ 5384 h 10000"/>
              <a:gd name="connsiteX30" fmla="*/ 7154 w 10029"/>
              <a:gd name="connsiteY30" fmla="*/ 6244 h 10000"/>
              <a:gd name="connsiteX31" fmla="*/ 7361 w 10029"/>
              <a:gd name="connsiteY31" fmla="*/ 6622 h 10000"/>
              <a:gd name="connsiteX32" fmla="*/ 7617 w 10029"/>
              <a:gd name="connsiteY32" fmla="*/ 6433 h 10000"/>
              <a:gd name="connsiteX33" fmla="*/ 7824 w 10029"/>
              <a:gd name="connsiteY33" fmla="*/ 5676 h 10000"/>
              <a:gd name="connsiteX34" fmla="*/ 8082 w 10029"/>
              <a:gd name="connsiteY34" fmla="*/ 5384 h 10000"/>
              <a:gd name="connsiteX35" fmla="*/ 8411 w 10029"/>
              <a:gd name="connsiteY35" fmla="*/ 4507 h 10000"/>
              <a:gd name="connsiteX36" fmla="*/ 8283 w 10029"/>
              <a:gd name="connsiteY36" fmla="*/ 5212 h 10000"/>
              <a:gd name="connsiteX37" fmla="*/ 8291 w 10029"/>
              <a:gd name="connsiteY37" fmla="*/ 6158 h 10000"/>
              <a:gd name="connsiteX38" fmla="*/ 8283 w 10029"/>
              <a:gd name="connsiteY38" fmla="*/ 5780 h 10000"/>
              <a:gd name="connsiteX39" fmla="*/ 8319 w 10029"/>
              <a:gd name="connsiteY39" fmla="*/ 6157 h 10000"/>
              <a:gd name="connsiteX40" fmla="*/ 8391 w 10029"/>
              <a:gd name="connsiteY40" fmla="*/ 5474 h 10000"/>
              <a:gd name="connsiteX41" fmla="*/ 8209 w 10029"/>
              <a:gd name="connsiteY41" fmla="*/ 5987 h 10000"/>
              <a:gd name="connsiteX42" fmla="*/ 8263 w 10029"/>
              <a:gd name="connsiteY42" fmla="*/ 6230 h 10000"/>
              <a:gd name="connsiteX43" fmla="*/ 8759 w 10029"/>
              <a:gd name="connsiteY43" fmla="*/ 5711 h 10000"/>
              <a:gd name="connsiteX44" fmla="*/ 9263 w 10029"/>
              <a:gd name="connsiteY44" fmla="*/ 6364 h 10000"/>
              <a:gd name="connsiteX45" fmla="*/ 9536 w 10029"/>
              <a:gd name="connsiteY45" fmla="*/ 5785 h 10000"/>
              <a:gd name="connsiteX46" fmla="*/ 9623 w 10029"/>
              <a:gd name="connsiteY46" fmla="*/ 6123 h 10000"/>
              <a:gd name="connsiteX47" fmla="*/ 9732 w 10029"/>
              <a:gd name="connsiteY47" fmla="*/ 6469 h 10000"/>
              <a:gd name="connsiteX48" fmla="*/ 9995 w 10029"/>
              <a:gd name="connsiteY48" fmla="*/ 6265 h 10000"/>
              <a:gd name="connsiteX49" fmla="*/ 10029 w 10029"/>
              <a:gd name="connsiteY49" fmla="*/ 5711 h 10000"/>
              <a:gd name="connsiteX0" fmla="*/ 0 w 10029"/>
              <a:gd name="connsiteY0" fmla="*/ 3939 h 10000"/>
              <a:gd name="connsiteX1" fmla="*/ 1120 w 10029"/>
              <a:gd name="connsiteY1" fmla="*/ 1 h 10000"/>
              <a:gd name="connsiteX2" fmla="*/ 1387 w 10029"/>
              <a:gd name="connsiteY2" fmla="*/ 4128 h 10000"/>
              <a:gd name="connsiteX3" fmla="*/ 2436 w 10029"/>
              <a:gd name="connsiteY3" fmla="*/ 4232 h 10000"/>
              <a:gd name="connsiteX4" fmla="*/ 3029 w 10029"/>
              <a:gd name="connsiteY4" fmla="*/ 3836 h 10000"/>
              <a:gd name="connsiteX5" fmla="*/ 3126 w 10029"/>
              <a:gd name="connsiteY5" fmla="*/ 3269 h 10000"/>
              <a:gd name="connsiteX6" fmla="*/ 2770 w 10029"/>
              <a:gd name="connsiteY6" fmla="*/ 1721 h 10000"/>
              <a:gd name="connsiteX7" fmla="*/ 2719 w 10029"/>
              <a:gd name="connsiteY7" fmla="*/ 1429 h 10000"/>
              <a:gd name="connsiteX8" fmla="*/ 2541 w 10029"/>
              <a:gd name="connsiteY8" fmla="*/ 1239 h 10000"/>
              <a:gd name="connsiteX9" fmla="*/ 2128 w 10029"/>
              <a:gd name="connsiteY9" fmla="*/ 1531 h 10000"/>
              <a:gd name="connsiteX10" fmla="*/ 1871 w 10029"/>
              <a:gd name="connsiteY10" fmla="*/ 2202 h 10000"/>
              <a:gd name="connsiteX11" fmla="*/ 1770 w 10029"/>
              <a:gd name="connsiteY11" fmla="*/ 3079 h 10000"/>
              <a:gd name="connsiteX12" fmla="*/ 2184 w 10029"/>
              <a:gd name="connsiteY12" fmla="*/ 4799 h 10000"/>
              <a:gd name="connsiteX13" fmla="*/ 2692 w 10029"/>
              <a:gd name="connsiteY13" fmla="*/ 5865 h 10000"/>
              <a:gd name="connsiteX14" fmla="*/ 2898 w 10029"/>
              <a:gd name="connsiteY14" fmla="*/ 5676 h 10000"/>
              <a:gd name="connsiteX15" fmla="*/ 2999 w 10029"/>
              <a:gd name="connsiteY15" fmla="*/ 5281 h 10000"/>
              <a:gd name="connsiteX16" fmla="*/ 3998 w 10029"/>
              <a:gd name="connsiteY16" fmla="*/ 9994 h 10000"/>
              <a:gd name="connsiteX17" fmla="*/ 4076 w 10029"/>
              <a:gd name="connsiteY17" fmla="*/ 3939 h 10000"/>
              <a:gd name="connsiteX18" fmla="*/ 4385 w 10029"/>
              <a:gd name="connsiteY18" fmla="*/ 3355 h 10000"/>
              <a:gd name="connsiteX19" fmla="*/ 4696 w 10029"/>
              <a:gd name="connsiteY19" fmla="*/ 3458 h 10000"/>
              <a:gd name="connsiteX20" fmla="*/ 4948 w 10029"/>
              <a:gd name="connsiteY20" fmla="*/ 6570 h 10000"/>
              <a:gd name="connsiteX21" fmla="*/ 5237 w 10029"/>
              <a:gd name="connsiteY21" fmla="*/ 6983 h 10000"/>
              <a:gd name="connsiteX22" fmla="*/ 5587 w 10029"/>
              <a:gd name="connsiteY22" fmla="*/ 7569 h 10000"/>
              <a:gd name="connsiteX23" fmla="*/ 5690 w 10029"/>
              <a:gd name="connsiteY23" fmla="*/ 3372 h 10000"/>
              <a:gd name="connsiteX24" fmla="*/ 5943 w 10029"/>
              <a:gd name="connsiteY24" fmla="*/ 2976 h 10000"/>
              <a:gd name="connsiteX25" fmla="*/ 6080 w 10029"/>
              <a:gd name="connsiteY25" fmla="*/ 2874 h 10000"/>
              <a:gd name="connsiteX26" fmla="*/ 6305 w 10029"/>
              <a:gd name="connsiteY26" fmla="*/ 362 h 10000"/>
              <a:gd name="connsiteX27" fmla="*/ 6441 w 10029"/>
              <a:gd name="connsiteY27" fmla="*/ 2787 h 10000"/>
              <a:gd name="connsiteX28" fmla="*/ 6591 w 10029"/>
              <a:gd name="connsiteY28" fmla="*/ 3166 h 10000"/>
              <a:gd name="connsiteX29" fmla="*/ 6902 w 10029"/>
              <a:gd name="connsiteY29" fmla="*/ 5384 h 10000"/>
              <a:gd name="connsiteX30" fmla="*/ 7154 w 10029"/>
              <a:gd name="connsiteY30" fmla="*/ 6244 h 10000"/>
              <a:gd name="connsiteX31" fmla="*/ 7361 w 10029"/>
              <a:gd name="connsiteY31" fmla="*/ 6622 h 10000"/>
              <a:gd name="connsiteX32" fmla="*/ 7617 w 10029"/>
              <a:gd name="connsiteY32" fmla="*/ 6433 h 10000"/>
              <a:gd name="connsiteX33" fmla="*/ 7824 w 10029"/>
              <a:gd name="connsiteY33" fmla="*/ 5676 h 10000"/>
              <a:gd name="connsiteX34" fmla="*/ 8082 w 10029"/>
              <a:gd name="connsiteY34" fmla="*/ 5384 h 10000"/>
              <a:gd name="connsiteX35" fmla="*/ 8411 w 10029"/>
              <a:gd name="connsiteY35" fmla="*/ 4507 h 10000"/>
              <a:gd name="connsiteX36" fmla="*/ 8283 w 10029"/>
              <a:gd name="connsiteY36" fmla="*/ 5212 h 10000"/>
              <a:gd name="connsiteX37" fmla="*/ 8291 w 10029"/>
              <a:gd name="connsiteY37" fmla="*/ 6158 h 10000"/>
              <a:gd name="connsiteX38" fmla="*/ 8283 w 10029"/>
              <a:gd name="connsiteY38" fmla="*/ 5780 h 10000"/>
              <a:gd name="connsiteX39" fmla="*/ 8319 w 10029"/>
              <a:gd name="connsiteY39" fmla="*/ 6157 h 10000"/>
              <a:gd name="connsiteX40" fmla="*/ 8391 w 10029"/>
              <a:gd name="connsiteY40" fmla="*/ 5474 h 10000"/>
              <a:gd name="connsiteX41" fmla="*/ 8209 w 10029"/>
              <a:gd name="connsiteY41" fmla="*/ 5987 h 10000"/>
              <a:gd name="connsiteX42" fmla="*/ 8263 w 10029"/>
              <a:gd name="connsiteY42" fmla="*/ 6230 h 10000"/>
              <a:gd name="connsiteX43" fmla="*/ 8759 w 10029"/>
              <a:gd name="connsiteY43" fmla="*/ 5711 h 10000"/>
              <a:gd name="connsiteX44" fmla="*/ 9263 w 10029"/>
              <a:gd name="connsiteY44" fmla="*/ 6364 h 10000"/>
              <a:gd name="connsiteX45" fmla="*/ 9536 w 10029"/>
              <a:gd name="connsiteY45" fmla="*/ 5785 h 10000"/>
              <a:gd name="connsiteX46" fmla="*/ 9623 w 10029"/>
              <a:gd name="connsiteY46" fmla="*/ 6123 h 10000"/>
              <a:gd name="connsiteX47" fmla="*/ 9732 w 10029"/>
              <a:gd name="connsiteY47" fmla="*/ 6469 h 10000"/>
              <a:gd name="connsiteX48" fmla="*/ 9876 w 10029"/>
              <a:gd name="connsiteY48" fmla="*/ 6093 h 10000"/>
              <a:gd name="connsiteX49" fmla="*/ 10029 w 10029"/>
              <a:gd name="connsiteY49" fmla="*/ 5711 h 10000"/>
              <a:gd name="connsiteX0" fmla="*/ 0 w 10029"/>
              <a:gd name="connsiteY0" fmla="*/ 3939 h 10000"/>
              <a:gd name="connsiteX1" fmla="*/ 1120 w 10029"/>
              <a:gd name="connsiteY1" fmla="*/ 1 h 10000"/>
              <a:gd name="connsiteX2" fmla="*/ 1387 w 10029"/>
              <a:gd name="connsiteY2" fmla="*/ 4128 h 10000"/>
              <a:gd name="connsiteX3" fmla="*/ 2436 w 10029"/>
              <a:gd name="connsiteY3" fmla="*/ 4232 h 10000"/>
              <a:gd name="connsiteX4" fmla="*/ 3029 w 10029"/>
              <a:gd name="connsiteY4" fmla="*/ 3836 h 10000"/>
              <a:gd name="connsiteX5" fmla="*/ 3126 w 10029"/>
              <a:gd name="connsiteY5" fmla="*/ 3269 h 10000"/>
              <a:gd name="connsiteX6" fmla="*/ 2770 w 10029"/>
              <a:gd name="connsiteY6" fmla="*/ 1721 h 10000"/>
              <a:gd name="connsiteX7" fmla="*/ 2719 w 10029"/>
              <a:gd name="connsiteY7" fmla="*/ 1429 h 10000"/>
              <a:gd name="connsiteX8" fmla="*/ 2541 w 10029"/>
              <a:gd name="connsiteY8" fmla="*/ 1239 h 10000"/>
              <a:gd name="connsiteX9" fmla="*/ 2128 w 10029"/>
              <a:gd name="connsiteY9" fmla="*/ 1531 h 10000"/>
              <a:gd name="connsiteX10" fmla="*/ 1871 w 10029"/>
              <a:gd name="connsiteY10" fmla="*/ 2202 h 10000"/>
              <a:gd name="connsiteX11" fmla="*/ 1770 w 10029"/>
              <a:gd name="connsiteY11" fmla="*/ 3079 h 10000"/>
              <a:gd name="connsiteX12" fmla="*/ 2184 w 10029"/>
              <a:gd name="connsiteY12" fmla="*/ 4799 h 10000"/>
              <a:gd name="connsiteX13" fmla="*/ 2692 w 10029"/>
              <a:gd name="connsiteY13" fmla="*/ 5865 h 10000"/>
              <a:gd name="connsiteX14" fmla="*/ 2898 w 10029"/>
              <a:gd name="connsiteY14" fmla="*/ 5676 h 10000"/>
              <a:gd name="connsiteX15" fmla="*/ 2999 w 10029"/>
              <a:gd name="connsiteY15" fmla="*/ 5281 h 10000"/>
              <a:gd name="connsiteX16" fmla="*/ 3998 w 10029"/>
              <a:gd name="connsiteY16" fmla="*/ 9994 h 10000"/>
              <a:gd name="connsiteX17" fmla="*/ 4076 w 10029"/>
              <a:gd name="connsiteY17" fmla="*/ 3939 h 10000"/>
              <a:gd name="connsiteX18" fmla="*/ 4385 w 10029"/>
              <a:gd name="connsiteY18" fmla="*/ 3355 h 10000"/>
              <a:gd name="connsiteX19" fmla="*/ 4696 w 10029"/>
              <a:gd name="connsiteY19" fmla="*/ 3458 h 10000"/>
              <a:gd name="connsiteX20" fmla="*/ 4948 w 10029"/>
              <a:gd name="connsiteY20" fmla="*/ 6570 h 10000"/>
              <a:gd name="connsiteX21" fmla="*/ 5237 w 10029"/>
              <a:gd name="connsiteY21" fmla="*/ 6983 h 10000"/>
              <a:gd name="connsiteX22" fmla="*/ 5587 w 10029"/>
              <a:gd name="connsiteY22" fmla="*/ 7569 h 10000"/>
              <a:gd name="connsiteX23" fmla="*/ 5690 w 10029"/>
              <a:gd name="connsiteY23" fmla="*/ 3372 h 10000"/>
              <a:gd name="connsiteX24" fmla="*/ 5943 w 10029"/>
              <a:gd name="connsiteY24" fmla="*/ 2976 h 10000"/>
              <a:gd name="connsiteX25" fmla="*/ 6080 w 10029"/>
              <a:gd name="connsiteY25" fmla="*/ 2874 h 10000"/>
              <a:gd name="connsiteX26" fmla="*/ 6305 w 10029"/>
              <a:gd name="connsiteY26" fmla="*/ 362 h 10000"/>
              <a:gd name="connsiteX27" fmla="*/ 6441 w 10029"/>
              <a:gd name="connsiteY27" fmla="*/ 2787 h 10000"/>
              <a:gd name="connsiteX28" fmla="*/ 6591 w 10029"/>
              <a:gd name="connsiteY28" fmla="*/ 3166 h 10000"/>
              <a:gd name="connsiteX29" fmla="*/ 6902 w 10029"/>
              <a:gd name="connsiteY29" fmla="*/ 5384 h 10000"/>
              <a:gd name="connsiteX30" fmla="*/ 7154 w 10029"/>
              <a:gd name="connsiteY30" fmla="*/ 6244 h 10000"/>
              <a:gd name="connsiteX31" fmla="*/ 7361 w 10029"/>
              <a:gd name="connsiteY31" fmla="*/ 6622 h 10000"/>
              <a:gd name="connsiteX32" fmla="*/ 7617 w 10029"/>
              <a:gd name="connsiteY32" fmla="*/ 6433 h 10000"/>
              <a:gd name="connsiteX33" fmla="*/ 7824 w 10029"/>
              <a:gd name="connsiteY33" fmla="*/ 5676 h 10000"/>
              <a:gd name="connsiteX34" fmla="*/ 8082 w 10029"/>
              <a:gd name="connsiteY34" fmla="*/ 5384 h 10000"/>
              <a:gd name="connsiteX35" fmla="*/ 8411 w 10029"/>
              <a:gd name="connsiteY35" fmla="*/ 4507 h 10000"/>
              <a:gd name="connsiteX36" fmla="*/ 8283 w 10029"/>
              <a:gd name="connsiteY36" fmla="*/ 5212 h 10000"/>
              <a:gd name="connsiteX37" fmla="*/ 8291 w 10029"/>
              <a:gd name="connsiteY37" fmla="*/ 6158 h 10000"/>
              <a:gd name="connsiteX38" fmla="*/ 8283 w 10029"/>
              <a:gd name="connsiteY38" fmla="*/ 5780 h 10000"/>
              <a:gd name="connsiteX39" fmla="*/ 8319 w 10029"/>
              <a:gd name="connsiteY39" fmla="*/ 6157 h 10000"/>
              <a:gd name="connsiteX40" fmla="*/ 8391 w 10029"/>
              <a:gd name="connsiteY40" fmla="*/ 5474 h 10000"/>
              <a:gd name="connsiteX41" fmla="*/ 8209 w 10029"/>
              <a:gd name="connsiteY41" fmla="*/ 5987 h 10000"/>
              <a:gd name="connsiteX42" fmla="*/ 8263 w 10029"/>
              <a:gd name="connsiteY42" fmla="*/ 6230 h 10000"/>
              <a:gd name="connsiteX43" fmla="*/ 8759 w 10029"/>
              <a:gd name="connsiteY43" fmla="*/ 5711 h 10000"/>
              <a:gd name="connsiteX44" fmla="*/ 9070 w 10029"/>
              <a:gd name="connsiteY44" fmla="*/ 6364 h 10000"/>
              <a:gd name="connsiteX45" fmla="*/ 9536 w 10029"/>
              <a:gd name="connsiteY45" fmla="*/ 5785 h 10000"/>
              <a:gd name="connsiteX46" fmla="*/ 9623 w 10029"/>
              <a:gd name="connsiteY46" fmla="*/ 6123 h 10000"/>
              <a:gd name="connsiteX47" fmla="*/ 9732 w 10029"/>
              <a:gd name="connsiteY47" fmla="*/ 6469 h 10000"/>
              <a:gd name="connsiteX48" fmla="*/ 9876 w 10029"/>
              <a:gd name="connsiteY48" fmla="*/ 6093 h 10000"/>
              <a:gd name="connsiteX49" fmla="*/ 10029 w 10029"/>
              <a:gd name="connsiteY49" fmla="*/ 5711 h 10000"/>
              <a:gd name="connsiteX0" fmla="*/ 0 w 10029"/>
              <a:gd name="connsiteY0" fmla="*/ 3939 h 10000"/>
              <a:gd name="connsiteX1" fmla="*/ 1120 w 10029"/>
              <a:gd name="connsiteY1" fmla="*/ 1 h 10000"/>
              <a:gd name="connsiteX2" fmla="*/ 1387 w 10029"/>
              <a:gd name="connsiteY2" fmla="*/ 4128 h 10000"/>
              <a:gd name="connsiteX3" fmla="*/ 2436 w 10029"/>
              <a:gd name="connsiteY3" fmla="*/ 4232 h 10000"/>
              <a:gd name="connsiteX4" fmla="*/ 3029 w 10029"/>
              <a:gd name="connsiteY4" fmla="*/ 3836 h 10000"/>
              <a:gd name="connsiteX5" fmla="*/ 3126 w 10029"/>
              <a:gd name="connsiteY5" fmla="*/ 3269 h 10000"/>
              <a:gd name="connsiteX6" fmla="*/ 2770 w 10029"/>
              <a:gd name="connsiteY6" fmla="*/ 1721 h 10000"/>
              <a:gd name="connsiteX7" fmla="*/ 2719 w 10029"/>
              <a:gd name="connsiteY7" fmla="*/ 1429 h 10000"/>
              <a:gd name="connsiteX8" fmla="*/ 2541 w 10029"/>
              <a:gd name="connsiteY8" fmla="*/ 1239 h 10000"/>
              <a:gd name="connsiteX9" fmla="*/ 2128 w 10029"/>
              <a:gd name="connsiteY9" fmla="*/ 1531 h 10000"/>
              <a:gd name="connsiteX10" fmla="*/ 1871 w 10029"/>
              <a:gd name="connsiteY10" fmla="*/ 2202 h 10000"/>
              <a:gd name="connsiteX11" fmla="*/ 1770 w 10029"/>
              <a:gd name="connsiteY11" fmla="*/ 3079 h 10000"/>
              <a:gd name="connsiteX12" fmla="*/ 2184 w 10029"/>
              <a:gd name="connsiteY12" fmla="*/ 4799 h 10000"/>
              <a:gd name="connsiteX13" fmla="*/ 2692 w 10029"/>
              <a:gd name="connsiteY13" fmla="*/ 5865 h 10000"/>
              <a:gd name="connsiteX14" fmla="*/ 2898 w 10029"/>
              <a:gd name="connsiteY14" fmla="*/ 5676 h 10000"/>
              <a:gd name="connsiteX15" fmla="*/ 2999 w 10029"/>
              <a:gd name="connsiteY15" fmla="*/ 5281 h 10000"/>
              <a:gd name="connsiteX16" fmla="*/ 3998 w 10029"/>
              <a:gd name="connsiteY16" fmla="*/ 9994 h 10000"/>
              <a:gd name="connsiteX17" fmla="*/ 4076 w 10029"/>
              <a:gd name="connsiteY17" fmla="*/ 3939 h 10000"/>
              <a:gd name="connsiteX18" fmla="*/ 4385 w 10029"/>
              <a:gd name="connsiteY18" fmla="*/ 3355 h 10000"/>
              <a:gd name="connsiteX19" fmla="*/ 4696 w 10029"/>
              <a:gd name="connsiteY19" fmla="*/ 3458 h 10000"/>
              <a:gd name="connsiteX20" fmla="*/ 4948 w 10029"/>
              <a:gd name="connsiteY20" fmla="*/ 6570 h 10000"/>
              <a:gd name="connsiteX21" fmla="*/ 5237 w 10029"/>
              <a:gd name="connsiteY21" fmla="*/ 6983 h 10000"/>
              <a:gd name="connsiteX22" fmla="*/ 5587 w 10029"/>
              <a:gd name="connsiteY22" fmla="*/ 7569 h 10000"/>
              <a:gd name="connsiteX23" fmla="*/ 5690 w 10029"/>
              <a:gd name="connsiteY23" fmla="*/ 3372 h 10000"/>
              <a:gd name="connsiteX24" fmla="*/ 5943 w 10029"/>
              <a:gd name="connsiteY24" fmla="*/ 2976 h 10000"/>
              <a:gd name="connsiteX25" fmla="*/ 6080 w 10029"/>
              <a:gd name="connsiteY25" fmla="*/ 2874 h 10000"/>
              <a:gd name="connsiteX26" fmla="*/ 6305 w 10029"/>
              <a:gd name="connsiteY26" fmla="*/ 362 h 10000"/>
              <a:gd name="connsiteX27" fmla="*/ 6441 w 10029"/>
              <a:gd name="connsiteY27" fmla="*/ 2787 h 10000"/>
              <a:gd name="connsiteX28" fmla="*/ 6591 w 10029"/>
              <a:gd name="connsiteY28" fmla="*/ 3166 h 10000"/>
              <a:gd name="connsiteX29" fmla="*/ 6902 w 10029"/>
              <a:gd name="connsiteY29" fmla="*/ 5384 h 10000"/>
              <a:gd name="connsiteX30" fmla="*/ 7154 w 10029"/>
              <a:gd name="connsiteY30" fmla="*/ 6244 h 10000"/>
              <a:gd name="connsiteX31" fmla="*/ 7361 w 10029"/>
              <a:gd name="connsiteY31" fmla="*/ 6622 h 10000"/>
              <a:gd name="connsiteX32" fmla="*/ 7617 w 10029"/>
              <a:gd name="connsiteY32" fmla="*/ 6433 h 10000"/>
              <a:gd name="connsiteX33" fmla="*/ 7824 w 10029"/>
              <a:gd name="connsiteY33" fmla="*/ 5676 h 10000"/>
              <a:gd name="connsiteX34" fmla="*/ 8082 w 10029"/>
              <a:gd name="connsiteY34" fmla="*/ 5384 h 10000"/>
              <a:gd name="connsiteX35" fmla="*/ 8411 w 10029"/>
              <a:gd name="connsiteY35" fmla="*/ 4507 h 10000"/>
              <a:gd name="connsiteX36" fmla="*/ 8283 w 10029"/>
              <a:gd name="connsiteY36" fmla="*/ 5212 h 10000"/>
              <a:gd name="connsiteX37" fmla="*/ 8291 w 10029"/>
              <a:gd name="connsiteY37" fmla="*/ 6158 h 10000"/>
              <a:gd name="connsiteX38" fmla="*/ 8283 w 10029"/>
              <a:gd name="connsiteY38" fmla="*/ 5780 h 10000"/>
              <a:gd name="connsiteX39" fmla="*/ 8319 w 10029"/>
              <a:gd name="connsiteY39" fmla="*/ 6157 h 10000"/>
              <a:gd name="connsiteX40" fmla="*/ 8391 w 10029"/>
              <a:gd name="connsiteY40" fmla="*/ 5474 h 10000"/>
              <a:gd name="connsiteX41" fmla="*/ 8209 w 10029"/>
              <a:gd name="connsiteY41" fmla="*/ 5987 h 10000"/>
              <a:gd name="connsiteX42" fmla="*/ 8263 w 10029"/>
              <a:gd name="connsiteY42" fmla="*/ 6230 h 10000"/>
              <a:gd name="connsiteX43" fmla="*/ 8759 w 10029"/>
              <a:gd name="connsiteY43" fmla="*/ 5711 h 10000"/>
              <a:gd name="connsiteX44" fmla="*/ 9070 w 10029"/>
              <a:gd name="connsiteY44" fmla="*/ 6364 h 10000"/>
              <a:gd name="connsiteX45" fmla="*/ 9307 w 10029"/>
              <a:gd name="connsiteY45" fmla="*/ 5819 h 10000"/>
              <a:gd name="connsiteX46" fmla="*/ 9623 w 10029"/>
              <a:gd name="connsiteY46" fmla="*/ 6123 h 10000"/>
              <a:gd name="connsiteX47" fmla="*/ 9732 w 10029"/>
              <a:gd name="connsiteY47" fmla="*/ 6469 h 10000"/>
              <a:gd name="connsiteX48" fmla="*/ 9876 w 10029"/>
              <a:gd name="connsiteY48" fmla="*/ 6093 h 10000"/>
              <a:gd name="connsiteX49" fmla="*/ 10029 w 10029"/>
              <a:gd name="connsiteY49" fmla="*/ 5711 h 10000"/>
              <a:gd name="connsiteX0" fmla="*/ 0 w 10029"/>
              <a:gd name="connsiteY0" fmla="*/ 3939 h 10000"/>
              <a:gd name="connsiteX1" fmla="*/ 1120 w 10029"/>
              <a:gd name="connsiteY1" fmla="*/ 1 h 10000"/>
              <a:gd name="connsiteX2" fmla="*/ 1387 w 10029"/>
              <a:gd name="connsiteY2" fmla="*/ 4128 h 10000"/>
              <a:gd name="connsiteX3" fmla="*/ 2436 w 10029"/>
              <a:gd name="connsiteY3" fmla="*/ 4232 h 10000"/>
              <a:gd name="connsiteX4" fmla="*/ 3029 w 10029"/>
              <a:gd name="connsiteY4" fmla="*/ 3836 h 10000"/>
              <a:gd name="connsiteX5" fmla="*/ 3126 w 10029"/>
              <a:gd name="connsiteY5" fmla="*/ 3269 h 10000"/>
              <a:gd name="connsiteX6" fmla="*/ 2770 w 10029"/>
              <a:gd name="connsiteY6" fmla="*/ 1721 h 10000"/>
              <a:gd name="connsiteX7" fmla="*/ 2719 w 10029"/>
              <a:gd name="connsiteY7" fmla="*/ 1429 h 10000"/>
              <a:gd name="connsiteX8" fmla="*/ 2541 w 10029"/>
              <a:gd name="connsiteY8" fmla="*/ 1239 h 10000"/>
              <a:gd name="connsiteX9" fmla="*/ 2128 w 10029"/>
              <a:gd name="connsiteY9" fmla="*/ 1531 h 10000"/>
              <a:gd name="connsiteX10" fmla="*/ 1871 w 10029"/>
              <a:gd name="connsiteY10" fmla="*/ 2202 h 10000"/>
              <a:gd name="connsiteX11" fmla="*/ 1770 w 10029"/>
              <a:gd name="connsiteY11" fmla="*/ 3079 h 10000"/>
              <a:gd name="connsiteX12" fmla="*/ 2184 w 10029"/>
              <a:gd name="connsiteY12" fmla="*/ 4799 h 10000"/>
              <a:gd name="connsiteX13" fmla="*/ 2692 w 10029"/>
              <a:gd name="connsiteY13" fmla="*/ 5865 h 10000"/>
              <a:gd name="connsiteX14" fmla="*/ 2898 w 10029"/>
              <a:gd name="connsiteY14" fmla="*/ 5676 h 10000"/>
              <a:gd name="connsiteX15" fmla="*/ 2999 w 10029"/>
              <a:gd name="connsiteY15" fmla="*/ 5281 h 10000"/>
              <a:gd name="connsiteX16" fmla="*/ 3998 w 10029"/>
              <a:gd name="connsiteY16" fmla="*/ 9994 h 10000"/>
              <a:gd name="connsiteX17" fmla="*/ 4076 w 10029"/>
              <a:gd name="connsiteY17" fmla="*/ 3939 h 10000"/>
              <a:gd name="connsiteX18" fmla="*/ 4385 w 10029"/>
              <a:gd name="connsiteY18" fmla="*/ 3355 h 10000"/>
              <a:gd name="connsiteX19" fmla="*/ 4696 w 10029"/>
              <a:gd name="connsiteY19" fmla="*/ 3458 h 10000"/>
              <a:gd name="connsiteX20" fmla="*/ 4948 w 10029"/>
              <a:gd name="connsiteY20" fmla="*/ 6570 h 10000"/>
              <a:gd name="connsiteX21" fmla="*/ 5237 w 10029"/>
              <a:gd name="connsiteY21" fmla="*/ 6983 h 10000"/>
              <a:gd name="connsiteX22" fmla="*/ 5587 w 10029"/>
              <a:gd name="connsiteY22" fmla="*/ 7569 h 10000"/>
              <a:gd name="connsiteX23" fmla="*/ 5690 w 10029"/>
              <a:gd name="connsiteY23" fmla="*/ 3372 h 10000"/>
              <a:gd name="connsiteX24" fmla="*/ 5943 w 10029"/>
              <a:gd name="connsiteY24" fmla="*/ 2976 h 10000"/>
              <a:gd name="connsiteX25" fmla="*/ 6080 w 10029"/>
              <a:gd name="connsiteY25" fmla="*/ 2874 h 10000"/>
              <a:gd name="connsiteX26" fmla="*/ 6305 w 10029"/>
              <a:gd name="connsiteY26" fmla="*/ 362 h 10000"/>
              <a:gd name="connsiteX27" fmla="*/ 6441 w 10029"/>
              <a:gd name="connsiteY27" fmla="*/ 2787 h 10000"/>
              <a:gd name="connsiteX28" fmla="*/ 6591 w 10029"/>
              <a:gd name="connsiteY28" fmla="*/ 3166 h 10000"/>
              <a:gd name="connsiteX29" fmla="*/ 6902 w 10029"/>
              <a:gd name="connsiteY29" fmla="*/ 5384 h 10000"/>
              <a:gd name="connsiteX30" fmla="*/ 7154 w 10029"/>
              <a:gd name="connsiteY30" fmla="*/ 6244 h 10000"/>
              <a:gd name="connsiteX31" fmla="*/ 7361 w 10029"/>
              <a:gd name="connsiteY31" fmla="*/ 6622 h 10000"/>
              <a:gd name="connsiteX32" fmla="*/ 7617 w 10029"/>
              <a:gd name="connsiteY32" fmla="*/ 6433 h 10000"/>
              <a:gd name="connsiteX33" fmla="*/ 7824 w 10029"/>
              <a:gd name="connsiteY33" fmla="*/ 5676 h 10000"/>
              <a:gd name="connsiteX34" fmla="*/ 8082 w 10029"/>
              <a:gd name="connsiteY34" fmla="*/ 5384 h 10000"/>
              <a:gd name="connsiteX35" fmla="*/ 8411 w 10029"/>
              <a:gd name="connsiteY35" fmla="*/ 4507 h 10000"/>
              <a:gd name="connsiteX36" fmla="*/ 8283 w 10029"/>
              <a:gd name="connsiteY36" fmla="*/ 5212 h 10000"/>
              <a:gd name="connsiteX37" fmla="*/ 8291 w 10029"/>
              <a:gd name="connsiteY37" fmla="*/ 6158 h 10000"/>
              <a:gd name="connsiteX38" fmla="*/ 8283 w 10029"/>
              <a:gd name="connsiteY38" fmla="*/ 5780 h 10000"/>
              <a:gd name="connsiteX39" fmla="*/ 8319 w 10029"/>
              <a:gd name="connsiteY39" fmla="*/ 6157 h 10000"/>
              <a:gd name="connsiteX40" fmla="*/ 8391 w 10029"/>
              <a:gd name="connsiteY40" fmla="*/ 5474 h 10000"/>
              <a:gd name="connsiteX41" fmla="*/ 8209 w 10029"/>
              <a:gd name="connsiteY41" fmla="*/ 5987 h 10000"/>
              <a:gd name="connsiteX42" fmla="*/ 8263 w 10029"/>
              <a:gd name="connsiteY42" fmla="*/ 6230 h 10000"/>
              <a:gd name="connsiteX43" fmla="*/ 8759 w 10029"/>
              <a:gd name="connsiteY43" fmla="*/ 5711 h 10000"/>
              <a:gd name="connsiteX44" fmla="*/ 9070 w 10029"/>
              <a:gd name="connsiteY44" fmla="*/ 6364 h 10000"/>
              <a:gd name="connsiteX45" fmla="*/ 9307 w 10029"/>
              <a:gd name="connsiteY45" fmla="*/ 5819 h 10000"/>
              <a:gd name="connsiteX46" fmla="*/ 9485 w 10029"/>
              <a:gd name="connsiteY46" fmla="*/ 6157 h 10000"/>
              <a:gd name="connsiteX47" fmla="*/ 9732 w 10029"/>
              <a:gd name="connsiteY47" fmla="*/ 6469 h 10000"/>
              <a:gd name="connsiteX48" fmla="*/ 9876 w 10029"/>
              <a:gd name="connsiteY48" fmla="*/ 6093 h 10000"/>
              <a:gd name="connsiteX49" fmla="*/ 10029 w 10029"/>
              <a:gd name="connsiteY49" fmla="*/ 5711 h 10000"/>
              <a:gd name="connsiteX0" fmla="*/ 0 w 10029"/>
              <a:gd name="connsiteY0" fmla="*/ 3939 h 10000"/>
              <a:gd name="connsiteX1" fmla="*/ 1120 w 10029"/>
              <a:gd name="connsiteY1" fmla="*/ 1 h 10000"/>
              <a:gd name="connsiteX2" fmla="*/ 1387 w 10029"/>
              <a:gd name="connsiteY2" fmla="*/ 4128 h 10000"/>
              <a:gd name="connsiteX3" fmla="*/ 2436 w 10029"/>
              <a:gd name="connsiteY3" fmla="*/ 4232 h 10000"/>
              <a:gd name="connsiteX4" fmla="*/ 3029 w 10029"/>
              <a:gd name="connsiteY4" fmla="*/ 3836 h 10000"/>
              <a:gd name="connsiteX5" fmla="*/ 3126 w 10029"/>
              <a:gd name="connsiteY5" fmla="*/ 3269 h 10000"/>
              <a:gd name="connsiteX6" fmla="*/ 2770 w 10029"/>
              <a:gd name="connsiteY6" fmla="*/ 1721 h 10000"/>
              <a:gd name="connsiteX7" fmla="*/ 2719 w 10029"/>
              <a:gd name="connsiteY7" fmla="*/ 1429 h 10000"/>
              <a:gd name="connsiteX8" fmla="*/ 2541 w 10029"/>
              <a:gd name="connsiteY8" fmla="*/ 1239 h 10000"/>
              <a:gd name="connsiteX9" fmla="*/ 2128 w 10029"/>
              <a:gd name="connsiteY9" fmla="*/ 1531 h 10000"/>
              <a:gd name="connsiteX10" fmla="*/ 1871 w 10029"/>
              <a:gd name="connsiteY10" fmla="*/ 2202 h 10000"/>
              <a:gd name="connsiteX11" fmla="*/ 1770 w 10029"/>
              <a:gd name="connsiteY11" fmla="*/ 3079 h 10000"/>
              <a:gd name="connsiteX12" fmla="*/ 2184 w 10029"/>
              <a:gd name="connsiteY12" fmla="*/ 4799 h 10000"/>
              <a:gd name="connsiteX13" fmla="*/ 2692 w 10029"/>
              <a:gd name="connsiteY13" fmla="*/ 5865 h 10000"/>
              <a:gd name="connsiteX14" fmla="*/ 2898 w 10029"/>
              <a:gd name="connsiteY14" fmla="*/ 5676 h 10000"/>
              <a:gd name="connsiteX15" fmla="*/ 2999 w 10029"/>
              <a:gd name="connsiteY15" fmla="*/ 5281 h 10000"/>
              <a:gd name="connsiteX16" fmla="*/ 3998 w 10029"/>
              <a:gd name="connsiteY16" fmla="*/ 9994 h 10000"/>
              <a:gd name="connsiteX17" fmla="*/ 4076 w 10029"/>
              <a:gd name="connsiteY17" fmla="*/ 3939 h 10000"/>
              <a:gd name="connsiteX18" fmla="*/ 4385 w 10029"/>
              <a:gd name="connsiteY18" fmla="*/ 3355 h 10000"/>
              <a:gd name="connsiteX19" fmla="*/ 4696 w 10029"/>
              <a:gd name="connsiteY19" fmla="*/ 3458 h 10000"/>
              <a:gd name="connsiteX20" fmla="*/ 4948 w 10029"/>
              <a:gd name="connsiteY20" fmla="*/ 6570 h 10000"/>
              <a:gd name="connsiteX21" fmla="*/ 5237 w 10029"/>
              <a:gd name="connsiteY21" fmla="*/ 6983 h 10000"/>
              <a:gd name="connsiteX22" fmla="*/ 5587 w 10029"/>
              <a:gd name="connsiteY22" fmla="*/ 7569 h 10000"/>
              <a:gd name="connsiteX23" fmla="*/ 5690 w 10029"/>
              <a:gd name="connsiteY23" fmla="*/ 3372 h 10000"/>
              <a:gd name="connsiteX24" fmla="*/ 5943 w 10029"/>
              <a:gd name="connsiteY24" fmla="*/ 2976 h 10000"/>
              <a:gd name="connsiteX25" fmla="*/ 6080 w 10029"/>
              <a:gd name="connsiteY25" fmla="*/ 2874 h 10000"/>
              <a:gd name="connsiteX26" fmla="*/ 6305 w 10029"/>
              <a:gd name="connsiteY26" fmla="*/ 362 h 10000"/>
              <a:gd name="connsiteX27" fmla="*/ 6441 w 10029"/>
              <a:gd name="connsiteY27" fmla="*/ 2787 h 10000"/>
              <a:gd name="connsiteX28" fmla="*/ 6591 w 10029"/>
              <a:gd name="connsiteY28" fmla="*/ 3166 h 10000"/>
              <a:gd name="connsiteX29" fmla="*/ 6902 w 10029"/>
              <a:gd name="connsiteY29" fmla="*/ 5384 h 10000"/>
              <a:gd name="connsiteX30" fmla="*/ 7154 w 10029"/>
              <a:gd name="connsiteY30" fmla="*/ 6244 h 10000"/>
              <a:gd name="connsiteX31" fmla="*/ 7361 w 10029"/>
              <a:gd name="connsiteY31" fmla="*/ 6622 h 10000"/>
              <a:gd name="connsiteX32" fmla="*/ 7617 w 10029"/>
              <a:gd name="connsiteY32" fmla="*/ 6433 h 10000"/>
              <a:gd name="connsiteX33" fmla="*/ 7824 w 10029"/>
              <a:gd name="connsiteY33" fmla="*/ 5676 h 10000"/>
              <a:gd name="connsiteX34" fmla="*/ 8082 w 10029"/>
              <a:gd name="connsiteY34" fmla="*/ 5384 h 10000"/>
              <a:gd name="connsiteX35" fmla="*/ 8411 w 10029"/>
              <a:gd name="connsiteY35" fmla="*/ 4507 h 10000"/>
              <a:gd name="connsiteX36" fmla="*/ 8283 w 10029"/>
              <a:gd name="connsiteY36" fmla="*/ 5212 h 10000"/>
              <a:gd name="connsiteX37" fmla="*/ 8291 w 10029"/>
              <a:gd name="connsiteY37" fmla="*/ 6158 h 10000"/>
              <a:gd name="connsiteX38" fmla="*/ 8283 w 10029"/>
              <a:gd name="connsiteY38" fmla="*/ 5780 h 10000"/>
              <a:gd name="connsiteX39" fmla="*/ 8319 w 10029"/>
              <a:gd name="connsiteY39" fmla="*/ 6157 h 10000"/>
              <a:gd name="connsiteX40" fmla="*/ 8391 w 10029"/>
              <a:gd name="connsiteY40" fmla="*/ 5474 h 10000"/>
              <a:gd name="connsiteX41" fmla="*/ 8209 w 10029"/>
              <a:gd name="connsiteY41" fmla="*/ 5987 h 10000"/>
              <a:gd name="connsiteX42" fmla="*/ 8263 w 10029"/>
              <a:gd name="connsiteY42" fmla="*/ 6230 h 10000"/>
              <a:gd name="connsiteX43" fmla="*/ 8759 w 10029"/>
              <a:gd name="connsiteY43" fmla="*/ 5711 h 10000"/>
              <a:gd name="connsiteX44" fmla="*/ 9070 w 10029"/>
              <a:gd name="connsiteY44" fmla="*/ 6364 h 10000"/>
              <a:gd name="connsiteX45" fmla="*/ 9307 w 10029"/>
              <a:gd name="connsiteY45" fmla="*/ 5819 h 10000"/>
              <a:gd name="connsiteX46" fmla="*/ 9485 w 10029"/>
              <a:gd name="connsiteY46" fmla="*/ 6157 h 10000"/>
              <a:gd name="connsiteX47" fmla="*/ 9604 w 10029"/>
              <a:gd name="connsiteY47" fmla="*/ 6607 h 10000"/>
              <a:gd name="connsiteX48" fmla="*/ 9876 w 10029"/>
              <a:gd name="connsiteY48" fmla="*/ 6093 h 10000"/>
              <a:gd name="connsiteX49" fmla="*/ 10029 w 10029"/>
              <a:gd name="connsiteY49" fmla="*/ 5711 h 10000"/>
              <a:gd name="connsiteX0" fmla="*/ 0 w 9880"/>
              <a:gd name="connsiteY0" fmla="*/ 3939 h 10000"/>
              <a:gd name="connsiteX1" fmla="*/ 1120 w 9880"/>
              <a:gd name="connsiteY1" fmla="*/ 1 h 10000"/>
              <a:gd name="connsiteX2" fmla="*/ 1387 w 9880"/>
              <a:gd name="connsiteY2" fmla="*/ 4128 h 10000"/>
              <a:gd name="connsiteX3" fmla="*/ 2436 w 9880"/>
              <a:gd name="connsiteY3" fmla="*/ 4232 h 10000"/>
              <a:gd name="connsiteX4" fmla="*/ 3029 w 9880"/>
              <a:gd name="connsiteY4" fmla="*/ 3836 h 10000"/>
              <a:gd name="connsiteX5" fmla="*/ 3126 w 9880"/>
              <a:gd name="connsiteY5" fmla="*/ 3269 h 10000"/>
              <a:gd name="connsiteX6" fmla="*/ 2770 w 9880"/>
              <a:gd name="connsiteY6" fmla="*/ 1721 h 10000"/>
              <a:gd name="connsiteX7" fmla="*/ 2719 w 9880"/>
              <a:gd name="connsiteY7" fmla="*/ 1429 h 10000"/>
              <a:gd name="connsiteX8" fmla="*/ 2541 w 9880"/>
              <a:gd name="connsiteY8" fmla="*/ 1239 h 10000"/>
              <a:gd name="connsiteX9" fmla="*/ 2128 w 9880"/>
              <a:gd name="connsiteY9" fmla="*/ 1531 h 10000"/>
              <a:gd name="connsiteX10" fmla="*/ 1871 w 9880"/>
              <a:gd name="connsiteY10" fmla="*/ 2202 h 10000"/>
              <a:gd name="connsiteX11" fmla="*/ 1770 w 9880"/>
              <a:gd name="connsiteY11" fmla="*/ 3079 h 10000"/>
              <a:gd name="connsiteX12" fmla="*/ 2184 w 9880"/>
              <a:gd name="connsiteY12" fmla="*/ 4799 h 10000"/>
              <a:gd name="connsiteX13" fmla="*/ 2692 w 9880"/>
              <a:gd name="connsiteY13" fmla="*/ 5865 h 10000"/>
              <a:gd name="connsiteX14" fmla="*/ 2898 w 9880"/>
              <a:gd name="connsiteY14" fmla="*/ 5676 h 10000"/>
              <a:gd name="connsiteX15" fmla="*/ 2999 w 9880"/>
              <a:gd name="connsiteY15" fmla="*/ 5281 h 10000"/>
              <a:gd name="connsiteX16" fmla="*/ 3998 w 9880"/>
              <a:gd name="connsiteY16" fmla="*/ 9994 h 10000"/>
              <a:gd name="connsiteX17" fmla="*/ 4076 w 9880"/>
              <a:gd name="connsiteY17" fmla="*/ 3939 h 10000"/>
              <a:gd name="connsiteX18" fmla="*/ 4385 w 9880"/>
              <a:gd name="connsiteY18" fmla="*/ 3355 h 10000"/>
              <a:gd name="connsiteX19" fmla="*/ 4696 w 9880"/>
              <a:gd name="connsiteY19" fmla="*/ 3458 h 10000"/>
              <a:gd name="connsiteX20" fmla="*/ 4948 w 9880"/>
              <a:gd name="connsiteY20" fmla="*/ 6570 h 10000"/>
              <a:gd name="connsiteX21" fmla="*/ 5237 w 9880"/>
              <a:gd name="connsiteY21" fmla="*/ 6983 h 10000"/>
              <a:gd name="connsiteX22" fmla="*/ 5587 w 9880"/>
              <a:gd name="connsiteY22" fmla="*/ 7569 h 10000"/>
              <a:gd name="connsiteX23" fmla="*/ 5690 w 9880"/>
              <a:gd name="connsiteY23" fmla="*/ 3372 h 10000"/>
              <a:gd name="connsiteX24" fmla="*/ 5943 w 9880"/>
              <a:gd name="connsiteY24" fmla="*/ 2976 h 10000"/>
              <a:gd name="connsiteX25" fmla="*/ 6080 w 9880"/>
              <a:gd name="connsiteY25" fmla="*/ 2874 h 10000"/>
              <a:gd name="connsiteX26" fmla="*/ 6305 w 9880"/>
              <a:gd name="connsiteY26" fmla="*/ 362 h 10000"/>
              <a:gd name="connsiteX27" fmla="*/ 6441 w 9880"/>
              <a:gd name="connsiteY27" fmla="*/ 2787 h 10000"/>
              <a:gd name="connsiteX28" fmla="*/ 6591 w 9880"/>
              <a:gd name="connsiteY28" fmla="*/ 3166 h 10000"/>
              <a:gd name="connsiteX29" fmla="*/ 6902 w 9880"/>
              <a:gd name="connsiteY29" fmla="*/ 5384 h 10000"/>
              <a:gd name="connsiteX30" fmla="*/ 7154 w 9880"/>
              <a:gd name="connsiteY30" fmla="*/ 6244 h 10000"/>
              <a:gd name="connsiteX31" fmla="*/ 7361 w 9880"/>
              <a:gd name="connsiteY31" fmla="*/ 6622 h 10000"/>
              <a:gd name="connsiteX32" fmla="*/ 7617 w 9880"/>
              <a:gd name="connsiteY32" fmla="*/ 6433 h 10000"/>
              <a:gd name="connsiteX33" fmla="*/ 7824 w 9880"/>
              <a:gd name="connsiteY33" fmla="*/ 5676 h 10000"/>
              <a:gd name="connsiteX34" fmla="*/ 8082 w 9880"/>
              <a:gd name="connsiteY34" fmla="*/ 5384 h 10000"/>
              <a:gd name="connsiteX35" fmla="*/ 8411 w 9880"/>
              <a:gd name="connsiteY35" fmla="*/ 4507 h 10000"/>
              <a:gd name="connsiteX36" fmla="*/ 8283 w 9880"/>
              <a:gd name="connsiteY36" fmla="*/ 5212 h 10000"/>
              <a:gd name="connsiteX37" fmla="*/ 8291 w 9880"/>
              <a:gd name="connsiteY37" fmla="*/ 6158 h 10000"/>
              <a:gd name="connsiteX38" fmla="*/ 8283 w 9880"/>
              <a:gd name="connsiteY38" fmla="*/ 5780 h 10000"/>
              <a:gd name="connsiteX39" fmla="*/ 8319 w 9880"/>
              <a:gd name="connsiteY39" fmla="*/ 6157 h 10000"/>
              <a:gd name="connsiteX40" fmla="*/ 8391 w 9880"/>
              <a:gd name="connsiteY40" fmla="*/ 5474 h 10000"/>
              <a:gd name="connsiteX41" fmla="*/ 8209 w 9880"/>
              <a:gd name="connsiteY41" fmla="*/ 5987 h 10000"/>
              <a:gd name="connsiteX42" fmla="*/ 8263 w 9880"/>
              <a:gd name="connsiteY42" fmla="*/ 6230 h 10000"/>
              <a:gd name="connsiteX43" fmla="*/ 8759 w 9880"/>
              <a:gd name="connsiteY43" fmla="*/ 5711 h 10000"/>
              <a:gd name="connsiteX44" fmla="*/ 9070 w 9880"/>
              <a:gd name="connsiteY44" fmla="*/ 6364 h 10000"/>
              <a:gd name="connsiteX45" fmla="*/ 9307 w 9880"/>
              <a:gd name="connsiteY45" fmla="*/ 5819 h 10000"/>
              <a:gd name="connsiteX46" fmla="*/ 9485 w 9880"/>
              <a:gd name="connsiteY46" fmla="*/ 6157 h 10000"/>
              <a:gd name="connsiteX47" fmla="*/ 9604 w 9880"/>
              <a:gd name="connsiteY47" fmla="*/ 6607 h 10000"/>
              <a:gd name="connsiteX48" fmla="*/ 9876 w 9880"/>
              <a:gd name="connsiteY48" fmla="*/ 6093 h 10000"/>
              <a:gd name="connsiteX49" fmla="*/ 9846 w 9880"/>
              <a:gd name="connsiteY49" fmla="*/ 6296 h 10000"/>
              <a:gd name="connsiteX0" fmla="*/ 0 w 10000"/>
              <a:gd name="connsiteY0" fmla="*/ 3939 h 7581"/>
              <a:gd name="connsiteX1" fmla="*/ 1134 w 10000"/>
              <a:gd name="connsiteY1" fmla="*/ 1 h 7581"/>
              <a:gd name="connsiteX2" fmla="*/ 1404 w 10000"/>
              <a:gd name="connsiteY2" fmla="*/ 4128 h 7581"/>
              <a:gd name="connsiteX3" fmla="*/ 2466 w 10000"/>
              <a:gd name="connsiteY3" fmla="*/ 4232 h 7581"/>
              <a:gd name="connsiteX4" fmla="*/ 3066 w 10000"/>
              <a:gd name="connsiteY4" fmla="*/ 3836 h 7581"/>
              <a:gd name="connsiteX5" fmla="*/ 3164 w 10000"/>
              <a:gd name="connsiteY5" fmla="*/ 3269 h 7581"/>
              <a:gd name="connsiteX6" fmla="*/ 2804 w 10000"/>
              <a:gd name="connsiteY6" fmla="*/ 1721 h 7581"/>
              <a:gd name="connsiteX7" fmla="*/ 2752 w 10000"/>
              <a:gd name="connsiteY7" fmla="*/ 1429 h 7581"/>
              <a:gd name="connsiteX8" fmla="*/ 2572 w 10000"/>
              <a:gd name="connsiteY8" fmla="*/ 1239 h 7581"/>
              <a:gd name="connsiteX9" fmla="*/ 2154 w 10000"/>
              <a:gd name="connsiteY9" fmla="*/ 1531 h 7581"/>
              <a:gd name="connsiteX10" fmla="*/ 1894 w 10000"/>
              <a:gd name="connsiteY10" fmla="*/ 2202 h 7581"/>
              <a:gd name="connsiteX11" fmla="*/ 1791 w 10000"/>
              <a:gd name="connsiteY11" fmla="*/ 3079 h 7581"/>
              <a:gd name="connsiteX12" fmla="*/ 2211 w 10000"/>
              <a:gd name="connsiteY12" fmla="*/ 4799 h 7581"/>
              <a:gd name="connsiteX13" fmla="*/ 2725 w 10000"/>
              <a:gd name="connsiteY13" fmla="*/ 5865 h 7581"/>
              <a:gd name="connsiteX14" fmla="*/ 2933 w 10000"/>
              <a:gd name="connsiteY14" fmla="*/ 5676 h 7581"/>
              <a:gd name="connsiteX15" fmla="*/ 3035 w 10000"/>
              <a:gd name="connsiteY15" fmla="*/ 5281 h 7581"/>
              <a:gd name="connsiteX16" fmla="*/ 3676 w 10000"/>
              <a:gd name="connsiteY16" fmla="*/ 6657 h 7581"/>
              <a:gd name="connsiteX17" fmla="*/ 4126 w 10000"/>
              <a:gd name="connsiteY17" fmla="*/ 3939 h 7581"/>
              <a:gd name="connsiteX18" fmla="*/ 4438 w 10000"/>
              <a:gd name="connsiteY18" fmla="*/ 3355 h 7581"/>
              <a:gd name="connsiteX19" fmla="*/ 4753 w 10000"/>
              <a:gd name="connsiteY19" fmla="*/ 3458 h 7581"/>
              <a:gd name="connsiteX20" fmla="*/ 5008 w 10000"/>
              <a:gd name="connsiteY20" fmla="*/ 6570 h 7581"/>
              <a:gd name="connsiteX21" fmla="*/ 5301 w 10000"/>
              <a:gd name="connsiteY21" fmla="*/ 6983 h 7581"/>
              <a:gd name="connsiteX22" fmla="*/ 5655 w 10000"/>
              <a:gd name="connsiteY22" fmla="*/ 7569 h 7581"/>
              <a:gd name="connsiteX23" fmla="*/ 5759 w 10000"/>
              <a:gd name="connsiteY23" fmla="*/ 3372 h 7581"/>
              <a:gd name="connsiteX24" fmla="*/ 6015 w 10000"/>
              <a:gd name="connsiteY24" fmla="*/ 2976 h 7581"/>
              <a:gd name="connsiteX25" fmla="*/ 6154 w 10000"/>
              <a:gd name="connsiteY25" fmla="*/ 2874 h 7581"/>
              <a:gd name="connsiteX26" fmla="*/ 6382 w 10000"/>
              <a:gd name="connsiteY26" fmla="*/ 362 h 7581"/>
              <a:gd name="connsiteX27" fmla="*/ 6519 w 10000"/>
              <a:gd name="connsiteY27" fmla="*/ 2787 h 7581"/>
              <a:gd name="connsiteX28" fmla="*/ 6671 w 10000"/>
              <a:gd name="connsiteY28" fmla="*/ 3166 h 7581"/>
              <a:gd name="connsiteX29" fmla="*/ 6986 w 10000"/>
              <a:gd name="connsiteY29" fmla="*/ 5384 h 7581"/>
              <a:gd name="connsiteX30" fmla="*/ 7241 w 10000"/>
              <a:gd name="connsiteY30" fmla="*/ 6244 h 7581"/>
              <a:gd name="connsiteX31" fmla="*/ 7450 w 10000"/>
              <a:gd name="connsiteY31" fmla="*/ 6622 h 7581"/>
              <a:gd name="connsiteX32" fmla="*/ 7710 w 10000"/>
              <a:gd name="connsiteY32" fmla="*/ 6433 h 7581"/>
              <a:gd name="connsiteX33" fmla="*/ 7919 w 10000"/>
              <a:gd name="connsiteY33" fmla="*/ 5676 h 7581"/>
              <a:gd name="connsiteX34" fmla="*/ 8180 w 10000"/>
              <a:gd name="connsiteY34" fmla="*/ 5384 h 7581"/>
              <a:gd name="connsiteX35" fmla="*/ 8513 w 10000"/>
              <a:gd name="connsiteY35" fmla="*/ 4507 h 7581"/>
              <a:gd name="connsiteX36" fmla="*/ 8384 w 10000"/>
              <a:gd name="connsiteY36" fmla="*/ 5212 h 7581"/>
              <a:gd name="connsiteX37" fmla="*/ 8392 w 10000"/>
              <a:gd name="connsiteY37" fmla="*/ 6158 h 7581"/>
              <a:gd name="connsiteX38" fmla="*/ 8384 w 10000"/>
              <a:gd name="connsiteY38" fmla="*/ 5780 h 7581"/>
              <a:gd name="connsiteX39" fmla="*/ 8420 w 10000"/>
              <a:gd name="connsiteY39" fmla="*/ 6157 h 7581"/>
              <a:gd name="connsiteX40" fmla="*/ 8493 w 10000"/>
              <a:gd name="connsiteY40" fmla="*/ 5474 h 7581"/>
              <a:gd name="connsiteX41" fmla="*/ 8309 w 10000"/>
              <a:gd name="connsiteY41" fmla="*/ 5987 h 7581"/>
              <a:gd name="connsiteX42" fmla="*/ 8363 w 10000"/>
              <a:gd name="connsiteY42" fmla="*/ 6230 h 7581"/>
              <a:gd name="connsiteX43" fmla="*/ 8865 w 10000"/>
              <a:gd name="connsiteY43" fmla="*/ 5711 h 7581"/>
              <a:gd name="connsiteX44" fmla="*/ 9180 w 10000"/>
              <a:gd name="connsiteY44" fmla="*/ 6364 h 7581"/>
              <a:gd name="connsiteX45" fmla="*/ 9420 w 10000"/>
              <a:gd name="connsiteY45" fmla="*/ 5819 h 7581"/>
              <a:gd name="connsiteX46" fmla="*/ 9600 w 10000"/>
              <a:gd name="connsiteY46" fmla="*/ 6157 h 7581"/>
              <a:gd name="connsiteX47" fmla="*/ 9721 w 10000"/>
              <a:gd name="connsiteY47" fmla="*/ 6607 h 7581"/>
              <a:gd name="connsiteX48" fmla="*/ 9996 w 10000"/>
              <a:gd name="connsiteY48" fmla="*/ 6093 h 7581"/>
              <a:gd name="connsiteX49" fmla="*/ 9966 w 10000"/>
              <a:gd name="connsiteY49" fmla="*/ 6296 h 7581"/>
              <a:gd name="connsiteX0" fmla="*/ 0 w 10000"/>
              <a:gd name="connsiteY0" fmla="*/ 5196 h 10547"/>
              <a:gd name="connsiteX1" fmla="*/ 1134 w 10000"/>
              <a:gd name="connsiteY1" fmla="*/ 1 h 10547"/>
              <a:gd name="connsiteX2" fmla="*/ 1404 w 10000"/>
              <a:gd name="connsiteY2" fmla="*/ 5445 h 10547"/>
              <a:gd name="connsiteX3" fmla="*/ 2466 w 10000"/>
              <a:gd name="connsiteY3" fmla="*/ 5582 h 10547"/>
              <a:gd name="connsiteX4" fmla="*/ 3066 w 10000"/>
              <a:gd name="connsiteY4" fmla="*/ 5060 h 10547"/>
              <a:gd name="connsiteX5" fmla="*/ 3164 w 10000"/>
              <a:gd name="connsiteY5" fmla="*/ 4312 h 10547"/>
              <a:gd name="connsiteX6" fmla="*/ 2804 w 10000"/>
              <a:gd name="connsiteY6" fmla="*/ 2270 h 10547"/>
              <a:gd name="connsiteX7" fmla="*/ 2752 w 10000"/>
              <a:gd name="connsiteY7" fmla="*/ 1885 h 10547"/>
              <a:gd name="connsiteX8" fmla="*/ 2572 w 10000"/>
              <a:gd name="connsiteY8" fmla="*/ 1634 h 10547"/>
              <a:gd name="connsiteX9" fmla="*/ 2154 w 10000"/>
              <a:gd name="connsiteY9" fmla="*/ 2020 h 10547"/>
              <a:gd name="connsiteX10" fmla="*/ 1894 w 10000"/>
              <a:gd name="connsiteY10" fmla="*/ 2905 h 10547"/>
              <a:gd name="connsiteX11" fmla="*/ 1791 w 10000"/>
              <a:gd name="connsiteY11" fmla="*/ 4061 h 10547"/>
              <a:gd name="connsiteX12" fmla="*/ 2211 w 10000"/>
              <a:gd name="connsiteY12" fmla="*/ 6330 h 10547"/>
              <a:gd name="connsiteX13" fmla="*/ 2725 w 10000"/>
              <a:gd name="connsiteY13" fmla="*/ 7736 h 10547"/>
              <a:gd name="connsiteX14" fmla="*/ 2933 w 10000"/>
              <a:gd name="connsiteY14" fmla="*/ 7487 h 10547"/>
              <a:gd name="connsiteX15" fmla="*/ 3035 w 10000"/>
              <a:gd name="connsiteY15" fmla="*/ 6966 h 10547"/>
              <a:gd name="connsiteX16" fmla="*/ 3676 w 10000"/>
              <a:gd name="connsiteY16" fmla="*/ 8781 h 10547"/>
              <a:gd name="connsiteX17" fmla="*/ 4126 w 10000"/>
              <a:gd name="connsiteY17" fmla="*/ 5196 h 10547"/>
              <a:gd name="connsiteX18" fmla="*/ 4438 w 10000"/>
              <a:gd name="connsiteY18" fmla="*/ 4426 h 10547"/>
              <a:gd name="connsiteX19" fmla="*/ 4753 w 10000"/>
              <a:gd name="connsiteY19" fmla="*/ 4561 h 10547"/>
              <a:gd name="connsiteX20" fmla="*/ 5008 w 10000"/>
              <a:gd name="connsiteY20" fmla="*/ 8666 h 10547"/>
              <a:gd name="connsiteX21" fmla="*/ 5301 w 10000"/>
              <a:gd name="connsiteY21" fmla="*/ 9211 h 10547"/>
              <a:gd name="connsiteX22" fmla="*/ 5655 w 10000"/>
              <a:gd name="connsiteY22" fmla="*/ 9984 h 10547"/>
              <a:gd name="connsiteX23" fmla="*/ 6288 w 10000"/>
              <a:gd name="connsiteY23" fmla="*/ 10392 h 10547"/>
              <a:gd name="connsiteX24" fmla="*/ 6015 w 10000"/>
              <a:gd name="connsiteY24" fmla="*/ 3926 h 10547"/>
              <a:gd name="connsiteX25" fmla="*/ 6154 w 10000"/>
              <a:gd name="connsiteY25" fmla="*/ 3791 h 10547"/>
              <a:gd name="connsiteX26" fmla="*/ 6382 w 10000"/>
              <a:gd name="connsiteY26" fmla="*/ 478 h 10547"/>
              <a:gd name="connsiteX27" fmla="*/ 6519 w 10000"/>
              <a:gd name="connsiteY27" fmla="*/ 3676 h 10547"/>
              <a:gd name="connsiteX28" fmla="*/ 6671 w 10000"/>
              <a:gd name="connsiteY28" fmla="*/ 4176 h 10547"/>
              <a:gd name="connsiteX29" fmla="*/ 6986 w 10000"/>
              <a:gd name="connsiteY29" fmla="*/ 7102 h 10547"/>
              <a:gd name="connsiteX30" fmla="*/ 7241 w 10000"/>
              <a:gd name="connsiteY30" fmla="*/ 8236 h 10547"/>
              <a:gd name="connsiteX31" fmla="*/ 7450 w 10000"/>
              <a:gd name="connsiteY31" fmla="*/ 8735 h 10547"/>
              <a:gd name="connsiteX32" fmla="*/ 7710 w 10000"/>
              <a:gd name="connsiteY32" fmla="*/ 8486 h 10547"/>
              <a:gd name="connsiteX33" fmla="*/ 7919 w 10000"/>
              <a:gd name="connsiteY33" fmla="*/ 7487 h 10547"/>
              <a:gd name="connsiteX34" fmla="*/ 8180 w 10000"/>
              <a:gd name="connsiteY34" fmla="*/ 7102 h 10547"/>
              <a:gd name="connsiteX35" fmla="*/ 8513 w 10000"/>
              <a:gd name="connsiteY35" fmla="*/ 5945 h 10547"/>
              <a:gd name="connsiteX36" fmla="*/ 8384 w 10000"/>
              <a:gd name="connsiteY36" fmla="*/ 6875 h 10547"/>
              <a:gd name="connsiteX37" fmla="*/ 8392 w 10000"/>
              <a:gd name="connsiteY37" fmla="*/ 8123 h 10547"/>
              <a:gd name="connsiteX38" fmla="*/ 8384 w 10000"/>
              <a:gd name="connsiteY38" fmla="*/ 7624 h 10547"/>
              <a:gd name="connsiteX39" fmla="*/ 8420 w 10000"/>
              <a:gd name="connsiteY39" fmla="*/ 8122 h 10547"/>
              <a:gd name="connsiteX40" fmla="*/ 8493 w 10000"/>
              <a:gd name="connsiteY40" fmla="*/ 7221 h 10547"/>
              <a:gd name="connsiteX41" fmla="*/ 8309 w 10000"/>
              <a:gd name="connsiteY41" fmla="*/ 7897 h 10547"/>
              <a:gd name="connsiteX42" fmla="*/ 8363 w 10000"/>
              <a:gd name="connsiteY42" fmla="*/ 8218 h 10547"/>
              <a:gd name="connsiteX43" fmla="*/ 8865 w 10000"/>
              <a:gd name="connsiteY43" fmla="*/ 7533 h 10547"/>
              <a:gd name="connsiteX44" fmla="*/ 9180 w 10000"/>
              <a:gd name="connsiteY44" fmla="*/ 8395 h 10547"/>
              <a:gd name="connsiteX45" fmla="*/ 9420 w 10000"/>
              <a:gd name="connsiteY45" fmla="*/ 7676 h 10547"/>
              <a:gd name="connsiteX46" fmla="*/ 9600 w 10000"/>
              <a:gd name="connsiteY46" fmla="*/ 8122 h 10547"/>
              <a:gd name="connsiteX47" fmla="*/ 9721 w 10000"/>
              <a:gd name="connsiteY47" fmla="*/ 8715 h 10547"/>
              <a:gd name="connsiteX48" fmla="*/ 9996 w 10000"/>
              <a:gd name="connsiteY48" fmla="*/ 8037 h 10547"/>
              <a:gd name="connsiteX49" fmla="*/ 9966 w 10000"/>
              <a:gd name="connsiteY49" fmla="*/ 8305 h 10547"/>
              <a:gd name="connsiteX0" fmla="*/ 0 w 10000"/>
              <a:gd name="connsiteY0" fmla="*/ 5196 h 10547"/>
              <a:gd name="connsiteX1" fmla="*/ 1134 w 10000"/>
              <a:gd name="connsiteY1" fmla="*/ 1 h 10547"/>
              <a:gd name="connsiteX2" fmla="*/ 1404 w 10000"/>
              <a:gd name="connsiteY2" fmla="*/ 5445 h 10547"/>
              <a:gd name="connsiteX3" fmla="*/ 2466 w 10000"/>
              <a:gd name="connsiteY3" fmla="*/ 5582 h 10547"/>
              <a:gd name="connsiteX4" fmla="*/ 3066 w 10000"/>
              <a:gd name="connsiteY4" fmla="*/ 5060 h 10547"/>
              <a:gd name="connsiteX5" fmla="*/ 3164 w 10000"/>
              <a:gd name="connsiteY5" fmla="*/ 4312 h 10547"/>
              <a:gd name="connsiteX6" fmla="*/ 2804 w 10000"/>
              <a:gd name="connsiteY6" fmla="*/ 2270 h 10547"/>
              <a:gd name="connsiteX7" fmla="*/ 2752 w 10000"/>
              <a:gd name="connsiteY7" fmla="*/ 1885 h 10547"/>
              <a:gd name="connsiteX8" fmla="*/ 2572 w 10000"/>
              <a:gd name="connsiteY8" fmla="*/ 1634 h 10547"/>
              <a:gd name="connsiteX9" fmla="*/ 2154 w 10000"/>
              <a:gd name="connsiteY9" fmla="*/ 2020 h 10547"/>
              <a:gd name="connsiteX10" fmla="*/ 1894 w 10000"/>
              <a:gd name="connsiteY10" fmla="*/ 2905 h 10547"/>
              <a:gd name="connsiteX11" fmla="*/ 1791 w 10000"/>
              <a:gd name="connsiteY11" fmla="*/ 4061 h 10547"/>
              <a:gd name="connsiteX12" fmla="*/ 2211 w 10000"/>
              <a:gd name="connsiteY12" fmla="*/ 6330 h 10547"/>
              <a:gd name="connsiteX13" fmla="*/ 2725 w 10000"/>
              <a:gd name="connsiteY13" fmla="*/ 7736 h 10547"/>
              <a:gd name="connsiteX14" fmla="*/ 2933 w 10000"/>
              <a:gd name="connsiteY14" fmla="*/ 7487 h 10547"/>
              <a:gd name="connsiteX15" fmla="*/ 3035 w 10000"/>
              <a:gd name="connsiteY15" fmla="*/ 6966 h 10547"/>
              <a:gd name="connsiteX16" fmla="*/ 3676 w 10000"/>
              <a:gd name="connsiteY16" fmla="*/ 8781 h 10547"/>
              <a:gd name="connsiteX17" fmla="*/ 4126 w 10000"/>
              <a:gd name="connsiteY17" fmla="*/ 5196 h 10547"/>
              <a:gd name="connsiteX18" fmla="*/ 4438 w 10000"/>
              <a:gd name="connsiteY18" fmla="*/ 4426 h 10547"/>
              <a:gd name="connsiteX19" fmla="*/ 4753 w 10000"/>
              <a:gd name="connsiteY19" fmla="*/ 4561 h 10547"/>
              <a:gd name="connsiteX20" fmla="*/ 5008 w 10000"/>
              <a:gd name="connsiteY20" fmla="*/ 8666 h 10547"/>
              <a:gd name="connsiteX21" fmla="*/ 5301 w 10000"/>
              <a:gd name="connsiteY21" fmla="*/ 9211 h 10547"/>
              <a:gd name="connsiteX22" fmla="*/ 5655 w 10000"/>
              <a:gd name="connsiteY22" fmla="*/ 9984 h 10547"/>
              <a:gd name="connsiteX23" fmla="*/ 6288 w 10000"/>
              <a:gd name="connsiteY23" fmla="*/ 10392 h 10547"/>
              <a:gd name="connsiteX24" fmla="*/ 7333 w 10000"/>
              <a:gd name="connsiteY24" fmla="*/ 10460 h 10547"/>
              <a:gd name="connsiteX25" fmla="*/ 6154 w 10000"/>
              <a:gd name="connsiteY25" fmla="*/ 3791 h 10547"/>
              <a:gd name="connsiteX26" fmla="*/ 6382 w 10000"/>
              <a:gd name="connsiteY26" fmla="*/ 478 h 10547"/>
              <a:gd name="connsiteX27" fmla="*/ 6519 w 10000"/>
              <a:gd name="connsiteY27" fmla="*/ 3676 h 10547"/>
              <a:gd name="connsiteX28" fmla="*/ 6671 w 10000"/>
              <a:gd name="connsiteY28" fmla="*/ 4176 h 10547"/>
              <a:gd name="connsiteX29" fmla="*/ 6986 w 10000"/>
              <a:gd name="connsiteY29" fmla="*/ 7102 h 10547"/>
              <a:gd name="connsiteX30" fmla="*/ 7241 w 10000"/>
              <a:gd name="connsiteY30" fmla="*/ 8236 h 10547"/>
              <a:gd name="connsiteX31" fmla="*/ 7450 w 10000"/>
              <a:gd name="connsiteY31" fmla="*/ 8735 h 10547"/>
              <a:gd name="connsiteX32" fmla="*/ 7710 w 10000"/>
              <a:gd name="connsiteY32" fmla="*/ 8486 h 10547"/>
              <a:gd name="connsiteX33" fmla="*/ 7919 w 10000"/>
              <a:gd name="connsiteY33" fmla="*/ 7487 h 10547"/>
              <a:gd name="connsiteX34" fmla="*/ 8180 w 10000"/>
              <a:gd name="connsiteY34" fmla="*/ 7102 h 10547"/>
              <a:gd name="connsiteX35" fmla="*/ 8513 w 10000"/>
              <a:gd name="connsiteY35" fmla="*/ 5945 h 10547"/>
              <a:gd name="connsiteX36" fmla="*/ 8384 w 10000"/>
              <a:gd name="connsiteY36" fmla="*/ 6875 h 10547"/>
              <a:gd name="connsiteX37" fmla="*/ 8392 w 10000"/>
              <a:gd name="connsiteY37" fmla="*/ 8123 h 10547"/>
              <a:gd name="connsiteX38" fmla="*/ 8384 w 10000"/>
              <a:gd name="connsiteY38" fmla="*/ 7624 h 10547"/>
              <a:gd name="connsiteX39" fmla="*/ 8420 w 10000"/>
              <a:gd name="connsiteY39" fmla="*/ 8122 h 10547"/>
              <a:gd name="connsiteX40" fmla="*/ 8493 w 10000"/>
              <a:gd name="connsiteY40" fmla="*/ 7221 h 10547"/>
              <a:gd name="connsiteX41" fmla="*/ 8309 w 10000"/>
              <a:gd name="connsiteY41" fmla="*/ 7897 h 10547"/>
              <a:gd name="connsiteX42" fmla="*/ 8363 w 10000"/>
              <a:gd name="connsiteY42" fmla="*/ 8218 h 10547"/>
              <a:gd name="connsiteX43" fmla="*/ 8865 w 10000"/>
              <a:gd name="connsiteY43" fmla="*/ 7533 h 10547"/>
              <a:gd name="connsiteX44" fmla="*/ 9180 w 10000"/>
              <a:gd name="connsiteY44" fmla="*/ 8395 h 10547"/>
              <a:gd name="connsiteX45" fmla="*/ 9420 w 10000"/>
              <a:gd name="connsiteY45" fmla="*/ 7676 h 10547"/>
              <a:gd name="connsiteX46" fmla="*/ 9600 w 10000"/>
              <a:gd name="connsiteY46" fmla="*/ 8122 h 10547"/>
              <a:gd name="connsiteX47" fmla="*/ 9721 w 10000"/>
              <a:gd name="connsiteY47" fmla="*/ 8715 h 10547"/>
              <a:gd name="connsiteX48" fmla="*/ 9996 w 10000"/>
              <a:gd name="connsiteY48" fmla="*/ 8037 h 10547"/>
              <a:gd name="connsiteX49" fmla="*/ 9966 w 10000"/>
              <a:gd name="connsiteY49" fmla="*/ 8305 h 10547"/>
              <a:gd name="connsiteX0" fmla="*/ 0 w 10000"/>
              <a:gd name="connsiteY0" fmla="*/ 5196 h 10547"/>
              <a:gd name="connsiteX1" fmla="*/ 1134 w 10000"/>
              <a:gd name="connsiteY1" fmla="*/ 1 h 10547"/>
              <a:gd name="connsiteX2" fmla="*/ 1404 w 10000"/>
              <a:gd name="connsiteY2" fmla="*/ 5445 h 10547"/>
              <a:gd name="connsiteX3" fmla="*/ 2466 w 10000"/>
              <a:gd name="connsiteY3" fmla="*/ 5582 h 10547"/>
              <a:gd name="connsiteX4" fmla="*/ 3066 w 10000"/>
              <a:gd name="connsiteY4" fmla="*/ 5060 h 10547"/>
              <a:gd name="connsiteX5" fmla="*/ 3164 w 10000"/>
              <a:gd name="connsiteY5" fmla="*/ 4312 h 10547"/>
              <a:gd name="connsiteX6" fmla="*/ 2804 w 10000"/>
              <a:gd name="connsiteY6" fmla="*/ 2270 h 10547"/>
              <a:gd name="connsiteX7" fmla="*/ 2752 w 10000"/>
              <a:gd name="connsiteY7" fmla="*/ 1885 h 10547"/>
              <a:gd name="connsiteX8" fmla="*/ 2572 w 10000"/>
              <a:gd name="connsiteY8" fmla="*/ 1634 h 10547"/>
              <a:gd name="connsiteX9" fmla="*/ 2154 w 10000"/>
              <a:gd name="connsiteY9" fmla="*/ 2020 h 10547"/>
              <a:gd name="connsiteX10" fmla="*/ 1894 w 10000"/>
              <a:gd name="connsiteY10" fmla="*/ 2905 h 10547"/>
              <a:gd name="connsiteX11" fmla="*/ 1791 w 10000"/>
              <a:gd name="connsiteY11" fmla="*/ 4061 h 10547"/>
              <a:gd name="connsiteX12" fmla="*/ 2211 w 10000"/>
              <a:gd name="connsiteY12" fmla="*/ 6330 h 10547"/>
              <a:gd name="connsiteX13" fmla="*/ 2725 w 10000"/>
              <a:gd name="connsiteY13" fmla="*/ 7736 h 10547"/>
              <a:gd name="connsiteX14" fmla="*/ 2933 w 10000"/>
              <a:gd name="connsiteY14" fmla="*/ 7487 h 10547"/>
              <a:gd name="connsiteX15" fmla="*/ 3035 w 10000"/>
              <a:gd name="connsiteY15" fmla="*/ 6966 h 10547"/>
              <a:gd name="connsiteX16" fmla="*/ 3676 w 10000"/>
              <a:gd name="connsiteY16" fmla="*/ 8781 h 10547"/>
              <a:gd name="connsiteX17" fmla="*/ 4126 w 10000"/>
              <a:gd name="connsiteY17" fmla="*/ 5196 h 10547"/>
              <a:gd name="connsiteX18" fmla="*/ 4438 w 10000"/>
              <a:gd name="connsiteY18" fmla="*/ 4426 h 10547"/>
              <a:gd name="connsiteX19" fmla="*/ 4753 w 10000"/>
              <a:gd name="connsiteY19" fmla="*/ 4561 h 10547"/>
              <a:gd name="connsiteX20" fmla="*/ 5008 w 10000"/>
              <a:gd name="connsiteY20" fmla="*/ 8666 h 10547"/>
              <a:gd name="connsiteX21" fmla="*/ 5301 w 10000"/>
              <a:gd name="connsiteY21" fmla="*/ 9211 h 10547"/>
              <a:gd name="connsiteX22" fmla="*/ 5655 w 10000"/>
              <a:gd name="connsiteY22" fmla="*/ 9984 h 10547"/>
              <a:gd name="connsiteX23" fmla="*/ 6288 w 10000"/>
              <a:gd name="connsiteY23" fmla="*/ 10392 h 10547"/>
              <a:gd name="connsiteX24" fmla="*/ 7333 w 10000"/>
              <a:gd name="connsiteY24" fmla="*/ 10460 h 10547"/>
              <a:gd name="connsiteX25" fmla="*/ 7454 w 10000"/>
              <a:gd name="connsiteY25" fmla="*/ 8918 h 10547"/>
              <a:gd name="connsiteX26" fmla="*/ 6382 w 10000"/>
              <a:gd name="connsiteY26" fmla="*/ 478 h 10547"/>
              <a:gd name="connsiteX27" fmla="*/ 6519 w 10000"/>
              <a:gd name="connsiteY27" fmla="*/ 3676 h 10547"/>
              <a:gd name="connsiteX28" fmla="*/ 6671 w 10000"/>
              <a:gd name="connsiteY28" fmla="*/ 4176 h 10547"/>
              <a:gd name="connsiteX29" fmla="*/ 6986 w 10000"/>
              <a:gd name="connsiteY29" fmla="*/ 7102 h 10547"/>
              <a:gd name="connsiteX30" fmla="*/ 7241 w 10000"/>
              <a:gd name="connsiteY30" fmla="*/ 8236 h 10547"/>
              <a:gd name="connsiteX31" fmla="*/ 7450 w 10000"/>
              <a:gd name="connsiteY31" fmla="*/ 8735 h 10547"/>
              <a:gd name="connsiteX32" fmla="*/ 7710 w 10000"/>
              <a:gd name="connsiteY32" fmla="*/ 8486 h 10547"/>
              <a:gd name="connsiteX33" fmla="*/ 7919 w 10000"/>
              <a:gd name="connsiteY33" fmla="*/ 7487 h 10547"/>
              <a:gd name="connsiteX34" fmla="*/ 8180 w 10000"/>
              <a:gd name="connsiteY34" fmla="*/ 7102 h 10547"/>
              <a:gd name="connsiteX35" fmla="*/ 8513 w 10000"/>
              <a:gd name="connsiteY35" fmla="*/ 5945 h 10547"/>
              <a:gd name="connsiteX36" fmla="*/ 8384 w 10000"/>
              <a:gd name="connsiteY36" fmla="*/ 6875 h 10547"/>
              <a:gd name="connsiteX37" fmla="*/ 8392 w 10000"/>
              <a:gd name="connsiteY37" fmla="*/ 8123 h 10547"/>
              <a:gd name="connsiteX38" fmla="*/ 8384 w 10000"/>
              <a:gd name="connsiteY38" fmla="*/ 7624 h 10547"/>
              <a:gd name="connsiteX39" fmla="*/ 8420 w 10000"/>
              <a:gd name="connsiteY39" fmla="*/ 8122 h 10547"/>
              <a:gd name="connsiteX40" fmla="*/ 8493 w 10000"/>
              <a:gd name="connsiteY40" fmla="*/ 7221 h 10547"/>
              <a:gd name="connsiteX41" fmla="*/ 8309 w 10000"/>
              <a:gd name="connsiteY41" fmla="*/ 7897 h 10547"/>
              <a:gd name="connsiteX42" fmla="*/ 8363 w 10000"/>
              <a:gd name="connsiteY42" fmla="*/ 8218 h 10547"/>
              <a:gd name="connsiteX43" fmla="*/ 8865 w 10000"/>
              <a:gd name="connsiteY43" fmla="*/ 7533 h 10547"/>
              <a:gd name="connsiteX44" fmla="*/ 9180 w 10000"/>
              <a:gd name="connsiteY44" fmla="*/ 8395 h 10547"/>
              <a:gd name="connsiteX45" fmla="*/ 9420 w 10000"/>
              <a:gd name="connsiteY45" fmla="*/ 7676 h 10547"/>
              <a:gd name="connsiteX46" fmla="*/ 9600 w 10000"/>
              <a:gd name="connsiteY46" fmla="*/ 8122 h 10547"/>
              <a:gd name="connsiteX47" fmla="*/ 9721 w 10000"/>
              <a:gd name="connsiteY47" fmla="*/ 8715 h 10547"/>
              <a:gd name="connsiteX48" fmla="*/ 9996 w 10000"/>
              <a:gd name="connsiteY48" fmla="*/ 8037 h 10547"/>
              <a:gd name="connsiteX49" fmla="*/ 9966 w 10000"/>
              <a:gd name="connsiteY49" fmla="*/ 8305 h 10547"/>
              <a:gd name="connsiteX0" fmla="*/ 0 w 10000"/>
              <a:gd name="connsiteY0" fmla="*/ 5196 h 10547"/>
              <a:gd name="connsiteX1" fmla="*/ 1134 w 10000"/>
              <a:gd name="connsiteY1" fmla="*/ 1 h 10547"/>
              <a:gd name="connsiteX2" fmla="*/ 1404 w 10000"/>
              <a:gd name="connsiteY2" fmla="*/ 5445 h 10547"/>
              <a:gd name="connsiteX3" fmla="*/ 2466 w 10000"/>
              <a:gd name="connsiteY3" fmla="*/ 5582 h 10547"/>
              <a:gd name="connsiteX4" fmla="*/ 3066 w 10000"/>
              <a:gd name="connsiteY4" fmla="*/ 5060 h 10547"/>
              <a:gd name="connsiteX5" fmla="*/ 3164 w 10000"/>
              <a:gd name="connsiteY5" fmla="*/ 4312 h 10547"/>
              <a:gd name="connsiteX6" fmla="*/ 2804 w 10000"/>
              <a:gd name="connsiteY6" fmla="*/ 2270 h 10547"/>
              <a:gd name="connsiteX7" fmla="*/ 2752 w 10000"/>
              <a:gd name="connsiteY7" fmla="*/ 1885 h 10547"/>
              <a:gd name="connsiteX8" fmla="*/ 2572 w 10000"/>
              <a:gd name="connsiteY8" fmla="*/ 1634 h 10547"/>
              <a:gd name="connsiteX9" fmla="*/ 2154 w 10000"/>
              <a:gd name="connsiteY9" fmla="*/ 2020 h 10547"/>
              <a:gd name="connsiteX10" fmla="*/ 1894 w 10000"/>
              <a:gd name="connsiteY10" fmla="*/ 2905 h 10547"/>
              <a:gd name="connsiteX11" fmla="*/ 1791 w 10000"/>
              <a:gd name="connsiteY11" fmla="*/ 4061 h 10547"/>
              <a:gd name="connsiteX12" fmla="*/ 2211 w 10000"/>
              <a:gd name="connsiteY12" fmla="*/ 6330 h 10547"/>
              <a:gd name="connsiteX13" fmla="*/ 2725 w 10000"/>
              <a:gd name="connsiteY13" fmla="*/ 7736 h 10547"/>
              <a:gd name="connsiteX14" fmla="*/ 2933 w 10000"/>
              <a:gd name="connsiteY14" fmla="*/ 7487 h 10547"/>
              <a:gd name="connsiteX15" fmla="*/ 3035 w 10000"/>
              <a:gd name="connsiteY15" fmla="*/ 6966 h 10547"/>
              <a:gd name="connsiteX16" fmla="*/ 3676 w 10000"/>
              <a:gd name="connsiteY16" fmla="*/ 8781 h 10547"/>
              <a:gd name="connsiteX17" fmla="*/ 4126 w 10000"/>
              <a:gd name="connsiteY17" fmla="*/ 5196 h 10547"/>
              <a:gd name="connsiteX18" fmla="*/ 4438 w 10000"/>
              <a:gd name="connsiteY18" fmla="*/ 4426 h 10547"/>
              <a:gd name="connsiteX19" fmla="*/ 4753 w 10000"/>
              <a:gd name="connsiteY19" fmla="*/ 4561 h 10547"/>
              <a:gd name="connsiteX20" fmla="*/ 5008 w 10000"/>
              <a:gd name="connsiteY20" fmla="*/ 8666 h 10547"/>
              <a:gd name="connsiteX21" fmla="*/ 5301 w 10000"/>
              <a:gd name="connsiteY21" fmla="*/ 9211 h 10547"/>
              <a:gd name="connsiteX22" fmla="*/ 5655 w 10000"/>
              <a:gd name="connsiteY22" fmla="*/ 9984 h 10547"/>
              <a:gd name="connsiteX23" fmla="*/ 6288 w 10000"/>
              <a:gd name="connsiteY23" fmla="*/ 10392 h 10547"/>
              <a:gd name="connsiteX24" fmla="*/ 7333 w 10000"/>
              <a:gd name="connsiteY24" fmla="*/ 10460 h 10547"/>
              <a:gd name="connsiteX25" fmla="*/ 7454 w 10000"/>
              <a:gd name="connsiteY25" fmla="*/ 8918 h 10547"/>
              <a:gd name="connsiteX26" fmla="*/ 7710 w 10000"/>
              <a:gd name="connsiteY26" fmla="*/ 9961 h 10547"/>
              <a:gd name="connsiteX27" fmla="*/ 6519 w 10000"/>
              <a:gd name="connsiteY27" fmla="*/ 3676 h 10547"/>
              <a:gd name="connsiteX28" fmla="*/ 6671 w 10000"/>
              <a:gd name="connsiteY28" fmla="*/ 4176 h 10547"/>
              <a:gd name="connsiteX29" fmla="*/ 6986 w 10000"/>
              <a:gd name="connsiteY29" fmla="*/ 7102 h 10547"/>
              <a:gd name="connsiteX30" fmla="*/ 7241 w 10000"/>
              <a:gd name="connsiteY30" fmla="*/ 8236 h 10547"/>
              <a:gd name="connsiteX31" fmla="*/ 7450 w 10000"/>
              <a:gd name="connsiteY31" fmla="*/ 8735 h 10547"/>
              <a:gd name="connsiteX32" fmla="*/ 7710 w 10000"/>
              <a:gd name="connsiteY32" fmla="*/ 8486 h 10547"/>
              <a:gd name="connsiteX33" fmla="*/ 7919 w 10000"/>
              <a:gd name="connsiteY33" fmla="*/ 7487 h 10547"/>
              <a:gd name="connsiteX34" fmla="*/ 8180 w 10000"/>
              <a:gd name="connsiteY34" fmla="*/ 7102 h 10547"/>
              <a:gd name="connsiteX35" fmla="*/ 8513 w 10000"/>
              <a:gd name="connsiteY35" fmla="*/ 5945 h 10547"/>
              <a:gd name="connsiteX36" fmla="*/ 8384 w 10000"/>
              <a:gd name="connsiteY36" fmla="*/ 6875 h 10547"/>
              <a:gd name="connsiteX37" fmla="*/ 8392 w 10000"/>
              <a:gd name="connsiteY37" fmla="*/ 8123 h 10547"/>
              <a:gd name="connsiteX38" fmla="*/ 8384 w 10000"/>
              <a:gd name="connsiteY38" fmla="*/ 7624 h 10547"/>
              <a:gd name="connsiteX39" fmla="*/ 8420 w 10000"/>
              <a:gd name="connsiteY39" fmla="*/ 8122 h 10547"/>
              <a:gd name="connsiteX40" fmla="*/ 8493 w 10000"/>
              <a:gd name="connsiteY40" fmla="*/ 7221 h 10547"/>
              <a:gd name="connsiteX41" fmla="*/ 8309 w 10000"/>
              <a:gd name="connsiteY41" fmla="*/ 7897 h 10547"/>
              <a:gd name="connsiteX42" fmla="*/ 8363 w 10000"/>
              <a:gd name="connsiteY42" fmla="*/ 8218 h 10547"/>
              <a:gd name="connsiteX43" fmla="*/ 8865 w 10000"/>
              <a:gd name="connsiteY43" fmla="*/ 7533 h 10547"/>
              <a:gd name="connsiteX44" fmla="*/ 9180 w 10000"/>
              <a:gd name="connsiteY44" fmla="*/ 8395 h 10547"/>
              <a:gd name="connsiteX45" fmla="*/ 9420 w 10000"/>
              <a:gd name="connsiteY45" fmla="*/ 7676 h 10547"/>
              <a:gd name="connsiteX46" fmla="*/ 9600 w 10000"/>
              <a:gd name="connsiteY46" fmla="*/ 8122 h 10547"/>
              <a:gd name="connsiteX47" fmla="*/ 9721 w 10000"/>
              <a:gd name="connsiteY47" fmla="*/ 8715 h 10547"/>
              <a:gd name="connsiteX48" fmla="*/ 9996 w 10000"/>
              <a:gd name="connsiteY48" fmla="*/ 8037 h 10547"/>
              <a:gd name="connsiteX49" fmla="*/ 9966 w 10000"/>
              <a:gd name="connsiteY49" fmla="*/ 8305 h 10547"/>
              <a:gd name="connsiteX0" fmla="*/ 0 w 10000"/>
              <a:gd name="connsiteY0" fmla="*/ 5196 h 10547"/>
              <a:gd name="connsiteX1" fmla="*/ 1134 w 10000"/>
              <a:gd name="connsiteY1" fmla="*/ 1 h 10547"/>
              <a:gd name="connsiteX2" fmla="*/ 1404 w 10000"/>
              <a:gd name="connsiteY2" fmla="*/ 5445 h 10547"/>
              <a:gd name="connsiteX3" fmla="*/ 2466 w 10000"/>
              <a:gd name="connsiteY3" fmla="*/ 5582 h 10547"/>
              <a:gd name="connsiteX4" fmla="*/ 3066 w 10000"/>
              <a:gd name="connsiteY4" fmla="*/ 5060 h 10547"/>
              <a:gd name="connsiteX5" fmla="*/ 3164 w 10000"/>
              <a:gd name="connsiteY5" fmla="*/ 4312 h 10547"/>
              <a:gd name="connsiteX6" fmla="*/ 2804 w 10000"/>
              <a:gd name="connsiteY6" fmla="*/ 2270 h 10547"/>
              <a:gd name="connsiteX7" fmla="*/ 2752 w 10000"/>
              <a:gd name="connsiteY7" fmla="*/ 1885 h 10547"/>
              <a:gd name="connsiteX8" fmla="*/ 2572 w 10000"/>
              <a:gd name="connsiteY8" fmla="*/ 1634 h 10547"/>
              <a:gd name="connsiteX9" fmla="*/ 2154 w 10000"/>
              <a:gd name="connsiteY9" fmla="*/ 2020 h 10547"/>
              <a:gd name="connsiteX10" fmla="*/ 1894 w 10000"/>
              <a:gd name="connsiteY10" fmla="*/ 2905 h 10547"/>
              <a:gd name="connsiteX11" fmla="*/ 1791 w 10000"/>
              <a:gd name="connsiteY11" fmla="*/ 4061 h 10547"/>
              <a:gd name="connsiteX12" fmla="*/ 2211 w 10000"/>
              <a:gd name="connsiteY12" fmla="*/ 6330 h 10547"/>
              <a:gd name="connsiteX13" fmla="*/ 2725 w 10000"/>
              <a:gd name="connsiteY13" fmla="*/ 7736 h 10547"/>
              <a:gd name="connsiteX14" fmla="*/ 2933 w 10000"/>
              <a:gd name="connsiteY14" fmla="*/ 7487 h 10547"/>
              <a:gd name="connsiteX15" fmla="*/ 3035 w 10000"/>
              <a:gd name="connsiteY15" fmla="*/ 6966 h 10547"/>
              <a:gd name="connsiteX16" fmla="*/ 3676 w 10000"/>
              <a:gd name="connsiteY16" fmla="*/ 8781 h 10547"/>
              <a:gd name="connsiteX17" fmla="*/ 4126 w 10000"/>
              <a:gd name="connsiteY17" fmla="*/ 5196 h 10547"/>
              <a:gd name="connsiteX18" fmla="*/ 4438 w 10000"/>
              <a:gd name="connsiteY18" fmla="*/ 4426 h 10547"/>
              <a:gd name="connsiteX19" fmla="*/ 4753 w 10000"/>
              <a:gd name="connsiteY19" fmla="*/ 4561 h 10547"/>
              <a:gd name="connsiteX20" fmla="*/ 5008 w 10000"/>
              <a:gd name="connsiteY20" fmla="*/ 8666 h 10547"/>
              <a:gd name="connsiteX21" fmla="*/ 5301 w 10000"/>
              <a:gd name="connsiteY21" fmla="*/ 9211 h 10547"/>
              <a:gd name="connsiteX22" fmla="*/ 5655 w 10000"/>
              <a:gd name="connsiteY22" fmla="*/ 9984 h 10547"/>
              <a:gd name="connsiteX23" fmla="*/ 6288 w 10000"/>
              <a:gd name="connsiteY23" fmla="*/ 10392 h 10547"/>
              <a:gd name="connsiteX24" fmla="*/ 7333 w 10000"/>
              <a:gd name="connsiteY24" fmla="*/ 10460 h 10547"/>
              <a:gd name="connsiteX25" fmla="*/ 7454 w 10000"/>
              <a:gd name="connsiteY25" fmla="*/ 8918 h 10547"/>
              <a:gd name="connsiteX26" fmla="*/ 7710 w 10000"/>
              <a:gd name="connsiteY26" fmla="*/ 9961 h 10547"/>
              <a:gd name="connsiteX27" fmla="*/ 6519 w 10000"/>
              <a:gd name="connsiteY27" fmla="*/ 3676 h 10547"/>
              <a:gd name="connsiteX28" fmla="*/ 7590 w 10000"/>
              <a:gd name="connsiteY28" fmla="*/ 9439 h 10547"/>
              <a:gd name="connsiteX29" fmla="*/ 6986 w 10000"/>
              <a:gd name="connsiteY29" fmla="*/ 7102 h 10547"/>
              <a:gd name="connsiteX30" fmla="*/ 7241 w 10000"/>
              <a:gd name="connsiteY30" fmla="*/ 8236 h 10547"/>
              <a:gd name="connsiteX31" fmla="*/ 7450 w 10000"/>
              <a:gd name="connsiteY31" fmla="*/ 8735 h 10547"/>
              <a:gd name="connsiteX32" fmla="*/ 7710 w 10000"/>
              <a:gd name="connsiteY32" fmla="*/ 8486 h 10547"/>
              <a:gd name="connsiteX33" fmla="*/ 7919 w 10000"/>
              <a:gd name="connsiteY33" fmla="*/ 7487 h 10547"/>
              <a:gd name="connsiteX34" fmla="*/ 8180 w 10000"/>
              <a:gd name="connsiteY34" fmla="*/ 7102 h 10547"/>
              <a:gd name="connsiteX35" fmla="*/ 8513 w 10000"/>
              <a:gd name="connsiteY35" fmla="*/ 5945 h 10547"/>
              <a:gd name="connsiteX36" fmla="*/ 8384 w 10000"/>
              <a:gd name="connsiteY36" fmla="*/ 6875 h 10547"/>
              <a:gd name="connsiteX37" fmla="*/ 8392 w 10000"/>
              <a:gd name="connsiteY37" fmla="*/ 8123 h 10547"/>
              <a:gd name="connsiteX38" fmla="*/ 8384 w 10000"/>
              <a:gd name="connsiteY38" fmla="*/ 7624 h 10547"/>
              <a:gd name="connsiteX39" fmla="*/ 8420 w 10000"/>
              <a:gd name="connsiteY39" fmla="*/ 8122 h 10547"/>
              <a:gd name="connsiteX40" fmla="*/ 8493 w 10000"/>
              <a:gd name="connsiteY40" fmla="*/ 7221 h 10547"/>
              <a:gd name="connsiteX41" fmla="*/ 8309 w 10000"/>
              <a:gd name="connsiteY41" fmla="*/ 7897 h 10547"/>
              <a:gd name="connsiteX42" fmla="*/ 8363 w 10000"/>
              <a:gd name="connsiteY42" fmla="*/ 8218 h 10547"/>
              <a:gd name="connsiteX43" fmla="*/ 8865 w 10000"/>
              <a:gd name="connsiteY43" fmla="*/ 7533 h 10547"/>
              <a:gd name="connsiteX44" fmla="*/ 9180 w 10000"/>
              <a:gd name="connsiteY44" fmla="*/ 8395 h 10547"/>
              <a:gd name="connsiteX45" fmla="*/ 9420 w 10000"/>
              <a:gd name="connsiteY45" fmla="*/ 7676 h 10547"/>
              <a:gd name="connsiteX46" fmla="*/ 9600 w 10000"/>
              <a:gd name="connsiteY46" fmla="*/ 8122 h 10547"/>
              <a:gd name="connsiteX47" fmla="*/ 9721 w 10000"/>
              <a:gd name="connsiteY47" fmla="*/ 8715 h 10547"/>
              <a:gd name="connsiteX48" fmla="*/ 9996 w 10000"/>
              <a:gd name="connsiteY48" fmla="*/ 8037 h 10547"/>
              <a:gd name="connsiteX49" fmla="*/ 9966 w 10000"/>
              <a:gd name="connsiteY49" fmla="*/ 8305 h 10547"/>
              <a:gd name="connsiteX0" fmla="*/ 0 w 10000"/>
              <a:gd name="connsiteY0" fmla="*/ 5196 h 10547"/>
              <a:gd name="connsiteX1" fmla="*/ 1134 w 10000"/>
              <a:gd name="connsiteY1" fmla="*/ 1 h 10547"/>
              <a:gd name="connsiteX2" fmla="*/ 1404 w 10000"/>
              <a:gd name="connsiteY2" fmla="*/ 5445 h 10547"/>
              <a:gd name="connsiteX3" fmla="*/ 2466 w 10000"/>
              <a:gd name="connsiteY3" fmla="*/ 5582 h 10547"/>
              <a:gd name="connsiteX4" fmla="*/ 3066 w 10000"/>
              <a:gd name="connsiteY4" fmla="*/ 5060 h 10547"/>
              <a:gd name="connsiteX5" fmla="*/ 3164 w 10000"/>
              <a:gd name="connsiteY5" fmla="*/ 4312 h 10547"/>
              <a:gd name="connsiteX6" fmla="*/ 2804 w 10000"/>
              <a:gd name="connsiteY6" fmla="*/ 2270 h 10547"/>
              <a:gd name="connsiteX7" fmla="*/ 2752 w 10000"/>
              <a:gd name="connsiteY7" fmla="*/ 1885 h 10547"/>
              <a:gd name="connsiteX8" fmla="*/ 2572 w 10000"/>
              <a:gd name="connsiteY8" fmla="*/ 1634 h 10547"/>
              <a:gd name="connsiteX9" fmla="*/ 2154 w 10000"/>
              <a:gd name="connsiteY9" fmla="*/ 2020 h 10547"/>
              <a:gd name="connsiteX10" fmla="*/ 1894 w 10000"/>
              <a:gd name="connsiteY10" fmla="*/ 2905 h 10547"/>
              <a:gd name="connsiteX11" fmla="*/ 1791 w 10000"/>
              <a:gd name="connsiteY11" fmla="*/ 4061 h 10547"/>
              <a:gd name="connsiteX12" fmla="*/ 2211 w 10000"/>
              <a:gd name="connsiteY12" fmla="*/ 6330 h 10547"/>
              <a:gd name="connsiteX13" fmla="*/ 2725 w 10000"/>
              <a:gd name="connsiteY13" fmla="*/ 7736 h 10547"/>
              <a:gd name="connsiteX14" fmla="*/ 2933 w 10000"/>
              <a:gd name="connsiteY14" fmla="*/ 7487 h 10547"/>
              <a:gd name="connsiteX15" fmla="*/ 3035 w 10000"/>
              <a:gd name="connsiteY15" fmla="*/ 6966 h 10547"/>
              <a:gd name="connsiteX16" fmla="*/ 3676 w 10000"/>
              <a:gd name="connsiteY16" fmla="*/ 8781 h 10547"/>
              <a:gd name="connsiteX17" fmla="*/ 4126 w 10000"/>
              <a:gd name="connsiteY17" fmla="*/ 5196 h 10547"/>
              <a:gd name="connsiteX18" fmla="*/ 4438 w 10000"/>
              <a:gd name="connsiteY18" fmla="*/ 4426 h 10547"/>
              <a:gd name="connsiteX19" fmla="*/ 4753 w 10000"/>
              <a:gd name="connsiteY19" fmla="*/ 4561 h 10547"/>
              <a:gd name="connsiteX20" fmla="*/ 5008 w 10000"/>
              <a:gd name="connsiteY20" fmla="*/ 8666 h 10547"/>
              <a:gd name="connsiteX21" fmla="*/ 5301 w 10000"/>
              <a:gd name="connsiteY21" fmla="*/ 9211 h 10547"/>
              <a:gd name="connsiteX22" fmla="*/ 5655 w 10000"/>
              <a:gd name="connsiteY22" fmla="*/ 9984 h 10547"/>
              <a:gd name="connsiteX23" fmla="*/ 6288 w 10000"/>
              <a:gd name="connsiteY23" fmla="*/ 10392 h 10547"/>
              <a:gd name="connsiteX24" fmla="*/ 7333 w 10000"/>
              <a:gd name="connsiteY24" fmla="*/ 10460 h 10547"/>
              <a:gd name="connsiteX25" fmla="*/ 7454 w 10000"/>
              <a:gd name="connsiteY25" fmla="*/ 8918 h 10547"/>
              <a:gd name="connsiteX26" fmla="*/ 7710 w 10000"/>
              <a:gd name="connsiteY26" fmla="*/ 9961 h 10547"/>
              <a:gd name="connsiteX27" fmla="*/ 7549 w 10000"/>
              <a:gd name="connsiteY27" fmla="*/ 9393 h 10547"/>
              <a:gd name="connsiteX28" fmla="*/ 7590 w 10000"/>
              <a:gd name="connsiteY28" fmla="*/ 9439 h 10547"/>
              <a:gd name="connsiteX29" fmla="*/ 6986 w 10000"/>
              <a:gd name="connsiteY29" fmla="*/ 7102 h 10547"/>
              <a:gd name="connsiteX30" fmla="*/ 7241 w 10000"/>
              <a:gd name="connsiteY30" fmla="*/ 8236 h 10547"/>
              <a:gd name="connsiteX31" fmla="*/ 7450 w 10000"/>
              <a:gd name="connsiteY31" fmla="*/ 8735 h 10547"/>
              <a:gd name="connsiteX32" fmla="*/ 7710 w 10000"/>
              <a:gd name="connsiteY32" fmla="*/ 8486 h 10547"/>
              <a:gd name="connsiteX33" fmla="*/ 7919 w 10000"/>
              <a:gd name="connsiteY33" fmla="*/ 7487 h 10547"/>
              <a:gd name="connsiteX34" fmla="*/ 8180 w 10000"/>
              <a:gd name="connsiteY34" fmla="*/ 7102 h 10547"/>
              <a:gd name="connsiteX35" fmla="*/ 8513 w 10000"/>
              <a:gd name="connsiteY35" fmla="*/ 5945 h 10547"/>
              <a:gd name="connsiteX36" fmla="*/ 8384 w 10000"/>
              <a:gd name="connsiteY36" fmla="*/ 6875 h 10547"/>
              <a:gd name="connsiteX37" fmla="*/ 8392 w 10000"/>
              <a:gd name="connsiteY37" fmla="*/ 8123 h 10547"/>
              <a:gd name="connsiteX38" fmla="*/ 8384 w 10000"/>
              <a:gd name="connsiteY38" fmla="*/ 7624 h 10547"/>
              <a:gd name="connsiteX39" fmla="*/ 8420 w 10000"/>
              <a:gd name="connsiteY39" fmla="*/ 8122 h 10547"/>
              <a:gd name="connsiteX40" fmla="*/ 8493 w 10000"/>
              <a:gd name="connsiteY40" fmla="*/ 7221 h 10547"/>
              <a:gd name="connsiteX41" fmla="*/ 8309 w 10000"/>
              <a:gd name="connsiteY41" fmla="*/ 7897 h 10547"/>
              <a:gd name="connsiteX42" fmla="*/ 8363 w 10000"/>
              <a:gd name="connsiteY42" fmla="*/ 8218 h 10547"/>
              <a:gd name="connsiteX43" fmla="*/ 8865 w 10000"/>
              <a:gd name="connsiteY43" fmla="*/ 7533 h 10547"/>
              <a:gd name="connsiteX44" fmla="*/ 9180 w 10000"/>
              <a:gd name="connsiteY44" fmla="*/ 8395 h 10547"/>
              <a:gd name="connsiteX45" fmla="*/ 9420 w 10000"/>
              <a:gd name="connsiteY45" fmla="*/ 7676 h 10547"/>
              <a:gd name="connsiteX46" fmla="*/ 9600 w 10000"/>
              <a:gd name="connsiteY46" fmla="*/ 8122 h 10547"/>
              <a:gd name="connsiteX47" fmla="*/ 9721 w 10000"/>
              <a:gd name="connsiteY47" fmla="*/ 8715 h 10547"/>
              <a:gd name="connsiteX48" fmla="*/ 9996 w 10000"/>
              <a:gd name="connsiteY48" fmla="*/ 8037 h 10547"/>
              <a:gd name="connsiteX49" fmla="*/ 9966 w 10000"/>
              <a:gd name="connsiteY49" fmla="*/ 8305 h 10547"/>
              <a:gd name="connsiteX0" fmla="*/ 0 w 10000"/>
              <a:gd name="connsiteY0" fmla="*/ 5196 h 10547"/>
              <a:gd name="connsiteX1" fmla="*/ 1134 w 10000"/>
              <a:gd name="connsiteY1" fmla="*/ 1 h 10547"/>
              <a:gd name="connsiteX2" fmla="*/ 1404 w 10000"/>
              <a:gd name="connsiteY2" fmla="*/ 5445 h 10547"/>
              <a:gd name="connsiteX3" fmla="*/ 2466 w 10000"/>
              <a:gd name="connsiteY3" fmla="*/ 5582 h 10547"/>
              <a:gd name="connsiteX4" fmla="*/ 3066 w 10000"/>
              <a:gd name="connsiteY4" fmla="*/ 5060 h 10547"/>
              <a:gd name="connsiteX5" fmla="*/ 3164 w 10000"/>
              <a:gd name="connsiteY5" fmla="*/ 4312 h 10547"/>
              <a:gd name="connsiteX6" fmla="*/ 2804 w 10000"/>
              <a:gd name="connsiteY6" fmla="*/ 2270 h 10547"/>
              <a:gd name="connsiteX7" fmla="*/ 2752 w 10000"/>
              <a:gd name="connsiteY7" fmla="*/ 1885 h 10547"/>
              <a:gd name="connsiteX8" fmla="*/ 2572 w 10000"/>
              <a:gd name="connsiteY8" fmla="*/ 1634 h 10547"/>
              <a:gd name="connsiteX9" fmla="*/ 2154 w 10000"/>
              <a:gd name="connsiteY9" fmla="*/ 2020 h 10547"/>
              <a:gd name="connsiteX10" fmla="*/ 1894 w 10000"/>
              <a:gd name="connsiteY10" fmla="*/ 2905 h 10547"/>
              <a:gd name="connsiteX11" fmla="*/ 1791 w 10000"/>
              <a:gd name="connsiteY11" fmla="*/ 4061 h 10547"/>
              <a:gd name="connsiteX12" fmla="*/ 2211 w 10000"/>
              <a:gd name="connsiteY12" fmla="*/ 6330 h 10547"/>
              <a:gd name="connsiteX13" fmla="*/ 2725 w 10000"/>
              <a:gd name="connsiteY13" fmla="*/ 7736 h 10547"/>
              <a:gd name="connsiteX14" fmla="*/ 2933 w 10000"/>
              <a:gd name="connsiteY14" fmla="*/ 7487 h 10547"/>
              <a:gd name="connsiteX15" fmla="*/ 3035 w 10000"/>
              <a:gd name="connsiteY15" fmla="*/ 6966 h 10547"/>
              <a:gd name="connsiteX16" fmla="*/ 3676 w 10000"/>
              <a:gd name="connsiteY16" fmla="*/ 8781 h 10547"/>
              <a:gd name="connsiteX17" fmla="*/ 4126 w 10000"/>
              <a:gd name="connsiteY17" fmla="*/ 5196 h 10547"/>
              <a:gd name="connsiteX18" fmla="*/ 4438 w 10000"/>
              <a:gd name="connsiteY18" fmla="*/ 4426 h 10547"/>
              <a:gd name="connsiteX19" fmla="*/ 4753 w 10000"/>
              <a:gd name="connsiteY19" fmla="*/ 4561 h 10547"/>
              <a:gd name="connsiteX20" fmla="*/ 5008 w 10000"/>
              <a:gd name="connsiteY20" fmla="*/ 8666 h 10547"/>
              <a:gd name="connsiteX21" fmla="*/ 5301 w 10000"/>
              <a:gd name="connsiteY21" fmla="*/ 9211 h 10547"/>
              <a:gd name="connsiteX22" fmla="*/ 5655 w 10000"/>
              <a:gd name="connsiteY22" fmla="*/ 9984 h 10547"/>
              <a:gd name="connsiteX23" fmla="*/ 6288 w 10000"/>
              <a:gd name="connsiteY23" fmla="*/ 10392 h 10547"/>
              <a:gd name="connsiteX24" fmla="*/ 7333 w 10000"/>
              <a:gd name="connsiteY24" fmla="*/ 10460 h 10547"/>
              <a:gd name="connsiteX25" fmla="*/ 7454 w 10000"/>
              <a:gd name="connsiteY25" fmla="*/ 8918 h 10547"/>
              <a:gd name="connsiteX26" fmla="*/ 7710 w 10000"/>
              <a:gd name="connsiteY26" fmla="*/ 9961 h 10547"/>
              <a:gd name="connsiteX27" fmla="*/ 7549 w 10000"/>
              <a:gd name="connsiteY27" fmla="*/ 9393 h 10547"/>
              <a:gd name="connsiteX28" fmla="*/ 7590 w 10000"/>
              <a:gd name="connsiteY28" fmla="*/ 9439 h 10547"/>
              <a:gd name="connsiteX29" fmla="*/ 6986 w 10000"/>
              <a:gd name="connsiteY29" fmla="*/ 7102 h 10547"/>
              <a:gd name="connsiteX30" fmla="*/ 7538 w 10000"/>
              <a:gd name="connsiteY30" fmla="*/ 7737 h 10547"/>
              <a:gd name="connsiteX31" fmla="*/ 7450 w 10000"/>
              <a:gd name="connsiteY31" fmla="*/ 8735 h 10547"/>
              <a:gd name="connsiteX32" fmla="*/ 7710 w 10000"/>
              <a:gd name="connsiteY32" fmla="*/ 8486 h 10547"/>
              <a:gd name="connsiteX33" fmla="*/ 7919 w 10000"/>
              <a:gd name="connsiteY33" fmla="*/ 7487 h 10547"/>
              <a:gd name="connsiteX34" fmla="*/ 8180 w 10000"/>
              <a:gd name="connsiteY34" fmla="*/ 7102 h 10547"/>
              <a:gd name="connsiteX35" fmla="*/ 8513 w 10000"/>
              <a:gd name="connsiteY35" fmla="*/ 5945 h 10547"/>
              <a:gd name="connsiteX36" fmla="*/ 8384 w 10000"/>
              <a:gd name="connsiteY36" fmla="*/ 6875 h 10547"/>
              <a:gd name="connsiteX37" fmla="*/ 8392 w 10000"/>
              <a:gd name="connsiteY37" fmla="*/ 8123 h 10547"/>
              <a:gd name="connsiteX38" fmla="*/ 8384 w 10000"/>
              <a:gd name="connsiteY38" fmla="*/ 7624 h 10547"/>
              <a:gd name="connsiteX39" fmla="*/ 8420 w 10000"/>
              <a:gd name="connsiteY39" fmla="*/ 8122 h 10547"/>
              <a:gd name="connsiteX40" fmla="*/ 8493 w 10000"/>
              <a:gd name="connsiteY40" fmla="*/ 7221 h 10547"/>
              <a:gd name="connsiteX41" fmla="*/ 8309 w 10000"/>
              <a:gd name="connsiteY41" fmla="*/ 7897 h 10547"/>
              <a:gd name="connsiteX42" fmla="*/ 8363 w 10000"/>
              <a:gd name="connsiteY42" fmla="*/ 8218 h 10547"/>
              <a:gd name="connsiteX43" fmla="*/ 8865 w 10000"/>
              <a:gd name="connsiteY43" fmla="*/ 7533 h 10547"/>
              <a:gd name="connsiteX44" fmla="*/ 9180 w 10000"/>
              <a:gd name="connsiteY44" fmla="*/ 8395 h 10547"/>
              <a:gd name="connsiteX45" fmla="*/ 9420 w 10000"/>
              <a:gd name="connsiteY45" fmla="*/ 7676 h 10547"/>
              <a:gd name="connsiteX46" fmla="*/ 9600 w 10000"/>
              <a:gd name="connsiteY46" fmla="*/ 8122 h 10547"/>
              <a:gd name="connsiteX47" fmla="*/ 9721 w 10000"/>
              <a:gd name="connsiteY47" fmla="*/ 8715 h 10547"/>
              <a:gd name="connsiteX48" fmla="*/ 9996 w 10000"/>
              <a:gd name="connsiteY48" fmla="*/ 8037 h 10547"/>
              <a:gd name="connsiteX49" fmla="*/ 9966 w 10000"/>
              <a:gd name="connsiteY49" fmla="*/ 8305 h 10547"/>
              <a:gd name="connsiteX0" fmla="*/ 0 w 10000"/>
              <a:gd name="connsiteY0" fmla="*/ 5196 h 10547"/>
              <a:gd name="connsiteX1" fmla="*/ 1134 w 10000"/>
              <a:gd name="connsiteY1" fmla="*/ 1 h 10547"/>
              <a:gd name="connsiteX2" fmla="*/ 1404 w 10000"/>
              <a:gd name="connsiteY2" fmla="*/ 5445 h 10547"/>
              <a:gd name="connsiteX3" fmla="*/ 2466 w 10000"/>
              <a:gd name="connsiteY3" fmla="*/ 5582 h 10547"/>
              <a:gd name="connsiteX4" fmla="*/ 3066 w 10000"/>
              <a:gd name="connsiteY4" fmla="*/ 5060 h 10547"/>
              <a:gd name="connsiteX5" fmla="*/ 3164 w 10000"/>
              <a:gd name="connsiteY5" fmla="*/ 4312 h 10547"/>
              <a:gd name="connsiteX6" fmla="*/ 2804 w 10000"/>
              <a:gd name="connsiteY6" fmla="*/ 2270 h 10547"/>
              <a:gd name="connsiteX7" fmla="*/ 2752 w 10000"/>
              <a:gd name="connsiteY7" fmla="*/ 1885 h 10547"/>
              <a:gd name="connsiteX8" fmla="*/ 2572 w 10000"/>
              <a:gd name="connsiteY8" fmla="*/ 1634 h 10547"/>
              <a:gd name="connsiteX9" fmla="*/ 2154 w 10000"/>
              <a:gd name="connsiteY9" fmla="*/ 2020 h 10547"/>
              <a:gd name="connsiteX10" fmla="*/ 1894 w 10000"/>
              <a:gd name="connsiteY10" fmla="*/ 2905 h 10547"/>
              <a:gd name="connsiteX11" fmla="*/ 1791 w 10000"/>
              <a:gd name="connsiteY11" fmla="*/ 4061 h 10547"/>
              <a:gd name="connsiteX12" fmla="*/ 2211 w 10000"/>
              <a:gd name="connsiteY12" fmla="*/ 6330 h 10547"/>
              <a:gd name="connsiteX13" fmla="*/ 2725 w 10000"/>
              <a:gd name="connsiteY13" fmla="*/ 7736 h 10547"/>
              <a:gd name="connsiteX14" fmla="*/ 2933 w 10000"/>
              <a:gd name="connsiteY14" fmla="*/ 7487 h 10547"/>
              <a:gd name="connsiteX15" fmla="*/ 3035 w 10000"/>
              <a:gd name="connsiteY15" fmla="*/ 6966 h 10547"/>
              <a:gd name="connsiteX16" fmla="*/ 3676 w 10000"/>
              <a:gd name="connsiteY16" fmla="*/ 8781 h 10547"/>
              <a:gd name="connsiteX17" fmla="*/ 4126 w 10000"/>
              <a:gd name="connsiteY17" fmla="*/ 5196 h 10547"/>
              <a:gd name="connsiteX18" fmla="*/ 4438 w 10000"/>
              <a:gd name="connsiteY18" fmla="*/ 4426 h 10547"/>
              <a:gd name="connsiteX19" fmla="*/ 4753 w 10000"/>
              <a:gd name="connsiteY19" fmla="*/ 4561 h 10547"/>
              <a:gd name="connsiteX20" fmla="*/ 5008 w 10000"/>
              <a:gd name="connsiteY20" fmla="*/ 8666 h 10547"/>
              <a:gd name="connsiteX21" fmla="*/ 5301 w 10000"/>
              <a:gd name="connsiteY21" fmla="*/ 9211 h 10547"/>
              <a:gd name="connsiteX22" fmla="*/ 5655 w 10000"/>
              <a:gd name="connsiteY22" fmla="*/ 9984 h 10547"/>
              <a:gd name="connsiteX23" fmla="*/ 6288 w 10000"/>
              <a:gd name="connsiteY23" fmla="*/ 10392 h 10547"/>
              <a:gd name="connsiteX24" fmla="*/ 7333 w 10000"/>
              <a:gd name="connsiteY24" fmla="*/ 10460 h 10547"/>
              <a:gd name="connsiteX25" fmla="*/ 7454 w 10000"/>
              <a:gd name="connsiteY25" fmla="*/ 8918 h 10547"/>
              <a:gd name="connsiteX26" fmla="*/ 7710 w 10000"/>
              <a:gd name="connsiteY26" fmla="*/ 9961 h 10547"/>
              <a:gd name="connsiteX27" fmla="*/ 7549 w 10000"/>
              <a:gd name="connsiteY27" fmla="*/ 9393 h 10547"/>
              <a:gd name="connsiteX28" fmla="*/ 7590 w 10000"/>
              <a:gd name="connsiteY28" fmla="*/ 9439 h 10547"/>
              <a:gd name="connsiteX29" fmla="*/ 7237 w 10000"/>
              <a:gd name="connsiteY29" fmla="*/ 9235 h 10547"/>
              <a:gd name="connsiteX30" fmla="*/ 7538 w 10000"/>
              <a:gd name="connsiteY30" fmla="*/ 7737 h 10547"/>
              <a:gd name="connsiteX31" fmla="*/ 7450 w 10000"/>
              <a:gd name="connsiteY31" fmla="*/ 8735 h 10547"/>
              <a:gd name="connsiteX32" fmla="*/ 7710 w 10000"/>
              <a:gd name="connsiteY32" fmla="*/ 8486 h 10547"/>
              <a:gd name="connsiteX33" fmla="*/ 7919 w 10000"/>
              <a:gd name="connsiteY33" fmla="*/ 7487 h 10547"/>
              <a:gd name="connsiteX34" fmla="*/ 8180 w 10000"/>
              <a:gd name="connsiteY34" fmla="*/ 7102 h 10547"/>
              <a:gd name="connsiteX35" fmla="*/ 8513 w 10000"/>
              <a:gd name="connsiteY35" fmla="*/ 5945 h 10547"/>
              <a:gd name="connsiteX36" fmla="*/ 8384 w 10000"/>
              <a:gd name="connsiteY36" fmla="*/ 6875 h 10547"/>
              <a:gd name="connsiteX37" fmla="*/ 8392 w 10000"/>
              <a:gd name="connsiteY37" fmla="*/ 8123 h 10547"/>
              <a:gd name="connsiteX38" fmla="*/ 8384 w 10000"/>
              <a:gd name="connsiteY38" fmla="*/ 7624 h 10547"/>
              <a:gd name="connsiteX39" fmla="*/ 8420 w 10000"/>
              <a:gd name="connsiteY39" fmla="*/ 8122 h 10547"/>
              <a:gd name="connsiteX40" fmla="*/ 8493 w 10000"/>
              <a:gd name="connsiteY40" fmla="*/ 7221 h 10547"/>
              <a:gd name="connsiteX41" fmla="*/ 8309 w 10000"/>
              <a:gd name="connsiteY41" fmla="*/ 7897 h 10547"/>
              <a:gd name="connsiteX42" fmla="*/ 8363 w 10000"/>
              <a:gd name="connsiteY42" fmla="*/ 8218 h 10547"/>
              <a:gd name="connsiteX43" fmla="*/ 8865 w 10000"/>
              <a:gd name="connsiteY43" fmla="*/ 7533 h 10547"/>
              <a:gd name="connsiteX44" fmla="*/ 9180 w 10000"/>
              <a:gd name="connsiteY44" fmla="*/ 8395 h 10547"/>
              <a:gd name="connsiteX45" fmla="*/ 9420 w 10000"/>
              <a:gd name="connsiteY45" fmla="*/ 7676 h 10547"/>
              <a:gd name="connsiteX46" fmla="*/ 9600 w 10000"/>
              <a:gd name="connsiteY46" fmla="*/ 8122 h 10547"/>
              <a:gd name="connsiteX47" fmla="*/ 9721 w 10000"/>
              <a:gd name="connsiteY47" fmla="*/ 8715 h 10547"/>
              <a:gd name="connsiteX48" fmla="*/ 9996 w 10000"/>
              <a:gd name="connsiteY48" fmla="*/ 8037 h 10547"/>
              <a:gd name="connsiteX49" fmla="*/ 9966 w 10000"/>
              <a:gd name="connsiteY49" fmla="*/ 8305 h 1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000" h="10547">
                <a:moveTo>
                  <a:pt x="0" y="5196"/>
                </a:moveTo>
                <a:cubicBezTo>
                  <a:pt x="408" y="5038"/>
                  <a:pt x="701" y="-90"/>
                  <a:pt x="1134" y="1"/>
                </a:cubicBezTo>
                <a:cubicBezTo>
                  <a:pt x="1249" y="92"/>
                  <a:pt x="1297" y="5264"/>
                  <a:pt x="1404" y="5445"/>
                </a:cubicBezTo>
                <a:cubicBezTo>
                  <a:pt x="1692" y="5400"/>
                  <a:pt x="2145" y="4993"/>
                  <a:pt x="2466" y="5582"/>
                </a:cubicBezTo>
                <a:cubicBezTo>
                  <a:pt x="2683" y="5491"/>
                  <a:pt x="2859" y="5400"/>
                  <a:pt x="3066" y="5060"/>
                </a:cubicBezTo>
                <a:cubicBezTo>
                  <a:pt x="3096" y="4811"/>
                  <a:pt x="3175" y="4608"/>
                  <a:pt x="3164" y="4312"/>
                </a:cubicBezTo>
                <a:cubicBezTo>
                  <a:pt x="3135" y="3042"/>
                  <a:pt x="3041" y="2678"/>
                  <a:pt x="2804" y="2270"/>
                </a:cubicBezTo>
                <a:cubicBezTo>
                  <a:pt x="2785" y="2134"/>
                  <a:pt x="2780" y="1952"/>
                  <a:pt x="2752" y="1885"/>
                </a:cubicBezTo>
                <a:cubicBezTo>
                  <a:pt x="2696" y="1725"/>
                  <a:pt x="2572" y="1634"/>
                  <a:pt x="2572" y="1634"/>
                </a:cubicBezTo>
                <a:cubicBezTo>
                  <a:pt x="2442" y="1703"/>
                  <a:pt x="2279" y="1703"/>
                  <a:pt x="2154" y="2020"/>
                </a:cubicBezTo>
                <a:cubicBezTo>
                  <a:pt x="2047" y="2293"/>
                  <a:pt x="2011" y="2746"/>
                  <a:pt x="1894" y="2905"/>
                </a:cubicBezTo>
                <a:cubicBezTo>
                  <a:pt x="1869" y="3336"/>
                  <a:pt x="1820" y="3654"/>
                  <a:pt x="1791" y="4061"/>
                </a:cubicBezTo>
                <a:cubicBezTo>
                  <a:pt x="1844" y="5015"/>
                  <a:pt x="2011" y="6036"/>
                  <a:pt x="2211" y="6330"/>
                </a:cubicBezTo>
                <a:cubicBezTo>
                  <a:pt x="2344" y="7035"/>
                  <a:pt x="2534" y="7533"/>
                  <a:pt x="2725" y="7736"/>
                </a:cubicBezTo>
                <a:cubicBezTo>
                  <a:pt x="2796" y="7669"/>
                  <a:pt x="2883" y="7736"/>
                  <a:pt x="2933" y="7487"/>
                </a:cubicBezTo>
                <a:cubicBezTo>
                  <a:pt x="3086" y="6762"/>
                  <a:pt x="2822" y="7351"/>
                  <a:pt x="3035" y="6966"/>
                </a:cubicBezTo>
                <a:cubicBezTo>
                  <a:pt x="3228" y="6127"/>
                  <a:pt x="3440" y="9075"/>
                  <a:pt x="3676" y="8781"/>
                </a:cubicBezTo>
                <a:cubicBezTo>
                  <a:pt x="3784" y="8644"/>
                  <a:pt x="4020" y="5354"/>
                  <a:pt x="4126" y="5196"/>
                </a:cubicBezTo>
                <a:cubicBezTo>
                  <a:pt x="4262" y="4743"/>
                  <a:pt x="4299" y="4675"/>
                  <a:pt x="4438" y="4426"/>
                </a:cubicBezTo>
                <a:cubicBezTo>
                  <a:pt x="4545" y="4470"/>
                  <a:pt x="4658" y="3854"/>
                  <a:pt x="4753" y="4561"/>
                </a:cubicBezTo>
                <a:cubicBezTo>
                  <a:pt x="4847" y="5268"/>
                  <a:pt x="4917" y="7892"/>
                  <a:pt x="5008" y="8666"/>
                </a:cubicBezTo>
                <a:cubicBezTo>
                  <a:pt x="5099" y="9441"/>
                  <a:pt x="5119" y="9053"/>
                  <a:pt x="5301" y="9211"/>
                </a:cubicBezTo>
                <a:cubicBezTo>
                  <a:pt x="5408" y="9778"/>
                  <a:pt x="5492" y="10075"/>
                  <a:pt x="5655" y="9984"/>
                </a:cubicBezTo>
                <a:cubicBezTo>
                  <a:pt x="5756" y="9484"/>
                  <a:pt x="6099" y="11026"/>
                  <a:pt x="6288" y="10392"/>
                </a:cubicBezTo>
                <a:cubicBezTo>
                  <a:pt x="6315" y="10309"/>
                  <a:pt x="7267" y="10569"/>
                  <a:pt x="7333" y="10460"/>
                </a:cubicBezTo>
                <a:cubicBezTo>
                  <a:pt x="7398" y="10350"/>
                  <a:pt x="7395" y="9348"/>
                  <a:pt x="7454" y="8918"/>
                </a:cubicBezTo>
                <a:cubicBezTo>
                  <a:pt x="7495" y="8645"/>
                  <a:pt x="7641" y="10028"/>
                  <a:pt x="7710" y="9961"/>
                </a:cubicBezTo>
                <a:cubicBezTo>
                  <a:pt x="7761" y="10007"/>
                  <a:pt x="7496" y="9302"/>
                  <a:pt x="7549" y="9393"/>
                </a:cubicBezTo>
                <a:cubicBezTo>
                  <a:pt x="7602" y="9508"/>
                  <a:pt x="7642" y="9465"/>
                  <a:pt x="7590" y="9439"/>
                </a:cubicBezTo>
                <a:cubicBezTo>
                  <a:pt x="7538" y="9413"/>
                  <a:pt x="7055" y="8418"/>
                  <a:pt x="7237" y="9235"/>
                </a:cubicBezTo>
                <a:cubicBezTo>
                  <a:pt x="7269" y="9780"/>
                  <a:pt x="7432" y="7534"/>
                  <a:pt x="7538" y="7737"/>
                </a:cubicBezTo>
                <a:cubicBezTo>
                  <a:pt x="7605" y="8033"/>
                  <a:pt x="7362" y="8622"/>
                  <a:pt x="7450" y="8735"/>
                </a:cubicBezTo>
                <a:cubicBezTo>
                  <a:pt x="7460" y="8735"/>
                  <a:pt x="7665" y="8668"/>
                  <a:pt x="7710" y="8486"/>
                </a:cubicBezTo>
                <a:cubicBezTo>
                  <a:pt x="7787" y="8169"/>
                  <a:pt x="7817" y="7715"/>
                  <a:pt x="7919" y="7487"/>
                </a:cubicBezTo>
                <a:cubicBezTo>
                  <a:pt x="7999" y="7329"/>
                  <a:pt x="8097" y="7217"/>
                  <a:pt x="8180" y="7102"/>
                </a:cubicBezTo>
                <a:cubicBezTo>
                  <a:pt x="8295" y="6739"/>
                  <a:pt x="8383" y="6194"/>
                  <a:pt x="8513" y="5945"/>
                </a:cubicBezTo>
                <a:cubicBezTo>
                  <a:pt x="8596" y="5582"/>
                  <a:pt x="8286" y="7171"/>
                  <a:pt x="8384" y="6875"/>
                </a:cubicBezTo>
                <a:cubicBezTo>
                  <a:pt x="8555" y="6921"/>
                  <a:pt x="8392" y="7998"/>
                  <a:pt x="8392" y="8123"/>
                </a:cubicBezTo>
                <a:cubicBezTo>
                  <a:pt x="8392" y="8248"/>
                  <a:pt x="8255" y="7578"/>
                  <a:pt x="8384" y="7624"/>
                </a:cubicBezTo>
                <a:cubicBezTo>
                  <a:pt x="8514" y="7715"/>
                  <a:pt x="8403" y="8189"/>
                  <a:pt x="8420" y="8122"/>
                </a:cubicBezTo>
                <a:cubicBezTo>
                  <a:pt x="8438" y="8054"/>
                  <a:pt x="8364" y="7462"/>
                  <a:pt x="8493" y="7221"/>
                </a:cubicBezTo>
                <a:cubicBezTo>
                  <a:pt x="8620" y="6979"/>
                  <a:pt x="8203" y="7845"/>
                  <a:pt x="8309" y="7897"/>
                </a:cubicBezTo>
                <a:cubicBezTo>
                  <a:pt x="8413" y="7950"/>
                  <a:pt x="8350" y="7999"/>
                  <a:pt x="8363" y="8218"/>
                </a:cubicBezTo>
                <a:cubicBezTo>
                  <a:pt x="8374" y="8437"/>
                  <a:pt x="8797" y="7602"/>
                  <a:pt x="8865" y="7533"/>
                </a:cubicBezTo>
                <a:cubicBezTo>
                  <a:pt x="8940" y="7942"/>
                  <a:pt x="9075" y="8236"/>
                  <a:pt x="9180" y="8395"/>
                </a:cubicBezTo>
                <a:cubicBezTo>
                  <a:pt x="9273" y="7481"/>
                  <a:pt x="9304" y="7321"/>
                  <a:pt x="9420" y="7676"/>
                </a:cubicBezTo>
                <a:cubicBezTo>
                  <a:pt x="9536" y="8032"/>
                  <a:pt x="9414" y="7442"/>
                  <a:pt x="9600" y="8122"/>
                </a:cubicBezTo>
                <a:cubicBezTo>
                  <a:pt x="9817" y="8349"/>
                  <a:pt x="9511" y="8442"/>
                  <a:pt x="9721" y="8715"/>
                </a:cubicBezTo>
                <a:cubicBezTo>
                  <a:pt x="9772" y="8753"/>
                  <a:pt x="9974" y="8173"/>
                  <a:pt x="9996" y="8037"/>
                </a:cubicBezTo>
                <a:cubicBezTo>
                  <a:pt x="10018" y="7901"/>
                  <a:pt x="9949" y="8434"/>
                  <a:pt x="9966" y="8305"/>
                </a:cubicBezTo>
              </a:path>
            </a:pathLst>
          </a:custGeom>
          <a:noFill/>
          <a:ln w="28575" cap="flat" cmpd="sng">
            <a:solidFill>
              <a:srgbClr val="CC3300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5368297" y="5044970"/>
            <a:ext cx="185737" cy="249238"/>
          </a:xfrm>
          <a:prstGeom prst="flowChartDecision">
            <a:avLst/>
          </a:prstGeom>
          <a:solidFill>
            <a:schemeClr val="bg1"/>
          </a:solidFill>
          <a:ln w="28575">
            <a:solidFill>
              <a:srgbClr val="C0504D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084903" y="5149589"/>
            <a:ext cx="219418" cy="400050"/>
          </a:xfrm>
          <a:prstGeom prst="rect">
            <a:avLst/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lin ang="5400000" scaled="1"/>
          </a:gradFill>
          <a:ln w="7938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 rot="5400000">
            <a:off x="5888950" y="5494965"/>
            <a:ext cx="373062" cy="261937"/>
          </a:xfrm>
          <a:prstGeom prst="rect">
            <a:avLst/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lin ang="0" scaled="1"/>
          </a:gradFill>
          <a:ln w="7938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5644547" y="5393160"/>
            <a:ext cx="115887" cy="400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Text Box 123"/>
          <p:cNvSpPr txBox="1">
            <a:spLocks noChangeArrowheads="1"/>
          </p:cNvSpPr>
          <p:nvPr/>
        </p:nvSpPr>
        <p:spPr bwMode="auto">
          <a:xfrm>
            <a:off x="1596897" y="5049965"/>
            <a:ext cx="20463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i-FI" sz="1600" i="1" dirty="0" err="1">
                <a:cs typeface="ＭＳ Ｐゴシック" charset="0"/>
              </a:rPr>
              <a:t>EXPLORATIIVINEN</a:t>
            </a:r>
            <a:r>
              <a:rPr lang="fi-FI" sz="1600" i="1" dirty="0">
                <a:cs typeface="ＭＳ Ｐゴシック" charset="0"/>
              </a:rPr>
              <a:t> PROSESSI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18388" y="1702457"/>
            <a:ext cx="227000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Yhtä</a:t>
            </a:r>
            <a:r>
              <a:rPr lang="en-US" sz="1400" dirty="0"/>
              <a:t> </a:t>
            </a:r>
            <a:r>
              <a:rPr lang="en-US" sz="1400" dirty="0" err="1"/>
              <a:t>asetusta</a:t>
            </a:r>
            <a:r>
              <a:rPr lang="en-US" sz="1400" dirty="0"/>
              <a:t> </a:t>
            </a:r>
            <a:r>
              <a:rPr lang="en-US" sz="1400" dirty="0" err="1"/>
              <a:t>seuraa</a:t>
            </a:r>
            <a:r>
              <a:rPr lang="en-US" sz="1400" dirty="0"/>
              <a:t> </a:t>
            </a:r>
            <a:r>
              <a:rPr lang="en-US" sz="1400" dirty="0" err="1"/>
              <a:t>joukko</a:t>
            </a:r>
            <a:r>
              <a:rPr lang="en-US" sz="1400" dirty="0"/>
              <a:t> </a:t>
            </a:r>
            <a:r>
              <a:rPr lang="en-US" sz="1400" dirty="0" err="1"/>
              <a:t>identisiä</a:t>
            </a:r>
            <a:r>
              <a:rPr lang="en-US" sz="1400" dirty="0"/>
              <a:t> </a:t>
            </a:r>
            <a:r>
              <a:rPr lang="en-US" sz="1400" dirty="0" err="1"/>
              <a:t>toistoja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7218388" y="2647402"/>
            <a:ext cx="270765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Yksilökohtainen</a:t>
            </a:r>
            <a:r>
              <a:rPr lang="en-US" sz="1400" dirty="0"/>
              <a:t> </a:t>
            </a:r>
            <a:r>
              <a:rPr lang="en-US" sz="1400" dirty="0" err="1"/>
              <a:t>asetus</a:t>
            </a:r>
            <a:r>
              <a:rPr lang="en-US" sz="1400" dirty="0"/>
              <a:t> </a:t>
            </a:r>
            <a:r>
              <a:rPr lang="en-US" sz="1400" dirty="0" err="1"/>
              <a:t>suoritetaan</a:t>
            </a:r>
            <a:r>
              <a:rPr lang="en-US" sz="1400" dirty="0"/>
              <a:t> </a:t>
            </a:r>
            <a:r>
              <a:rPr lang="en-US" sz="1400" dirty="0" err="1"/>
              <a:t>standardimuuttujilla</a:t>
            </a:r>
            <a:r>
              <a:rPr lang="en-US" sz="1400" dirty="0"/>
              <a:t>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218388" y="3796467"/>
            <a:ext cx="2502667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Yksilökohtainen</a:t>
            </a:r>
            <a:r>
              <a:rPr lang="en-US" sz="1400" dirty="0"/>
              <a:t> </a:t>
            </a:r>
            <a:r>
              <a:rPr lang="en-US" sz="1400" dirty="0" err="1"/>
              <a:t>asetus</a:t>
            </a:r>
            <a:r>
              <a:rPr lang="en-US" sz="1400" dirty="0"/>
              <a:t>, </a:t>
            </a:r>
            <a:r>
              <a:rPr lang="en-US" sz="1400" dirty="0" err="1"/>
              <a:t>monia</a:t>
            </a:r>
            <a:r>
              <a:rPr lang="en-US" sz="1400" dirty="0"/>
              <a:t> </a:t>
            </a:r>
            <a:r>
              <a:rPr lang="en-US" sz="1400" dirty="0" err="1"/>
              <a:t>muuttujia</a:t>
            </a:r>
            <a:r>
              <a:rPr lang="en-US" sz="1400" dirty="0"/>
              <a:t>, </a:t>
            </a:r>
            <a:r>
              <a:rPr lang="en-US" sz="1400" dirty="0" err="1"/>
              <a:t>neuvottelu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7218388" y="4811438"/>
            <a:ext cx="24108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Epäselvä</a:t>
            </a:r>
            <a:r>
              <a:rPr lang="en-US" sz="1400" dirty="0"/>
              <a:t> </a:t>
            </a:r>
            <a:r>
              <a:rPr lang="en-US" sz="1400" dirty="0" err="1"/>
              <a:t>tilanne</a:t>
            </a:r>
            <a:r>
              <a:rPr lang="en-US" sz="1400" dirty="0"/>
              <a:t>, </a:t>
            </a:r>
            <a:r>
              <a:rPr lang="en-US" sz="1400" dirty="0" err="1"/>
              <a:t>prosessia</a:t>
            </a:r>
            <a:r>
              <a:rPr lang="en-US" sz="1400" dirty="0"/>
              <a:t> </a:t>
            </a:r>
            <a:r>
              <a:rPr lang="en-US" sz="1400" dirty="0" err="1"/>
              <a:t>ei</a:t>
            </a:r>
            <a:r>
              <a:rPr lang="en-US" sz="1400" dirty="0"/>
              <a:t> </a:t>
            </a:r>
            <a:r>
              <a:rPr lang="en-US" sz="1400" dirty="0" err="1"/>
              <a:t>voi</a:t>
            </a:r>
            <a:r>
              <a:rPr lang="en-US" sz="1400" dirty="0"/>
              <a:t> </a:t>
            </a:r>
            <a:r>
              <a:rPr lang="en-US" sz="1400" dirty="0" err="1"/>
              <a:t>suunnitella</a:t>
            </a:r>
            <a:r>
              <a:rPr lang="en-US" sz="1400" dirty="0"/>
              <a:t> </a:t>
            </a:r>
            <a:r>
              <a:rPr lang="en-US" sz="1400" dirty="0" err="1"/>
              <a:t>ennakolta</a:t>
            </a:r>
            <a:r>
              <a:rPr lang="en-US" sz="1400" dirty="0"/>
              <a:t> </a:t>
            </a:r>
            <a:r>
              <a:rPr lang="en-US" sz="1400" dirty="0" err="1"/>
              <a:t>alusta</a:t>
            </a:r>
            <a:r>
              <a:rPr lang="en-US" sz="1400" dirty="0"/>
              <a:t> </a:t>
            </a:r>
            <a:r>
              <a:rPr lang="en-US" sz="1400" dirty="0" err="1"/>
              <a:t>loppuun</a:t>
            </a:r>
            <a:r>
              <a:rPr lang="en-US" sz="1400" dirty="0"/>
              <a:t>, </a:t>
            </a:r>
            <a:r>
              <a:rPr lang="en-US" sz="1400" dirty="0" err="1"/>
              <a:t>kokeilua</a:t>
            </a:r>
            <a:r>
              <a:rPr lang="en-US" sz="1400" dirty="0"/>
              <a:t>, </a:t>
            </a:r>
            <a:r>
              <a:rPr lang="en-US" sz="1400" dirty="0" err="1"/>
              <a:t>oppimista</a:t>
            </a:r>
            <a:endParaRPr lang="en-US" sz="1400" dirty="0"/>
          </a:p>
        </p:txBody>
      </p:sp>
      <p:sp>
        <p:nvSpPr>
          <p:cNvPr id="5" name="Freeform 4"/>
          <p:cNvSpPr/>
          <p:nvPr/>
        </p:nvSpPr>
        <p:spPr bwMode="auto">
          <a:xfrm>
            <a:off x="3528649" y="5099800"/>
            <a:ext cx="364460" cy="231498"/>
          </a:xfrm>
          <a:custGeom>
            <a:avLst/>
            <a:gdLst>
              <a:gd name="connsiteX0" fmla="*/ 139986 w 364460"/>
              <a:gd name="connsiteY0" fmla="*/ 1186 h 231498"/>
              <a:gd name="connsiteX1" fmla="*/ 286 w 364460"/>
              <a:gd name="connsiteY1" fmla="*/ 55161 h 231498"/>
              <a:gd name="connsiteX2" fmla="*/ 108236 w 364460"/>
              <a:gd name="connsiteY2" fmla="*/ 226611 h 231498"/>
              <a:gd name="connsiteX3" fmla="*/ 263811 w 364460"/>
              <a:gd name="connsiteY3" fmla="*/ 178986 h 231498"/>
              <a:gd name="connsiteX4" fmla="*/ 174911 w 364460"/>
              <a:gd name="connsiteY4" fmla="*/ 118661 h 231498"/>
              <a:gd name="connsiteX5" fmla="*/ 362236 w 364460"/>
              <a:gd name="connsiteY5" fmla="*/ 45636 h 231498"/>
              <a:gd name="connsiteX6" fmla="*/ 273336 w 364460"/>
              <a:gd name="connsiteY6" fmla="*/ 7536 h 231498"/>
              <a:gd name="connsiteX7" fmla="*/ 203486 w 364460"/>
              <a:gd name="connsiteY7" fmla="*/ 17061 h 231498"/>
              <a:gd name="connsiteX8" fmla="*/ 139986 w 364460"/>
              <a:gd name="connsiteY8" fmla="*/ 1186 h 23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460" h="231498">
                <a:moveTo>
                  <a:pt x="139986" y="1186"/>
                </a:moveTo>
                <a:cubicBezTo>
                  <a:pt x="106119" y="7536"/>
                  <a:pt x="5578" y="17590"/>
                  <a:pt x="286" y="55161"/>
                </a:cubicBezTo>
                <a:cubicBezTo>
                  <a:pt x="-5006" y="92732"/>
                  <a:pt x="64315" y="205974"/>
                  <a:pt x="108236" y="226611"/>
                </a:cubicBezTo>
                <a:cubicBezTo>
                  <a:pt x="152157" y="247248"/>
                  <a:pt x="252699" y="196977"/>
                  <a:pt x="263811" y="178986"/>
                </a:cubicBezTo>
                <a:cubicBezTo>
                  <a:pt x="274923" y="160995"/>
                  <a:pt x="158507" y="140886"/>
                  <a:pt x="174911" y="118661"/>
                </a:cubicBezTo>
                <a:cubicBezTo>
                  <a:pt x="191315" y="96436"/>
                  <a:pt x="345832" y="64157"/>
                  <a:pt x="362236" y="45636"/>
                </a:cubicBezTo>
                <a:cubicBezTo>
                  <a:pt x="378640" y="27115"/>
                  <a:pt x="299794" y="12298"/>
                  <a:pt x="273336" y="7536"/>
                </a:cubicBezTo>
                <a:cubicBezTo>
                  <a:pt x="246878" y="2774"/>
                  <a:pt x="226240" y="18119"/>
                  <a:pt x="203486" y="17061"/>
                </a:cubicBezTo>
                <a:cubicBezTo>
                  <a:pt x="180732" y="16003"/>
                  <a:pt x="173853" y="-5164"/>
                  <a:pt x="139986" y="1186"/>
                </a:cubicBezTo>
                <a:close/>
              </a:path>
            </a:pathLst>
          </a:cu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4090548" y="4766170"/>
            <a:ext cx="115888" cy="3336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Rectangle 31"/>
          <p:cNvSpPr>
            <a:spLocks noChangeArrowheads="1"/>
          </p:cNvSpPr>
          <p:nvPr/>
        </p:nvSpPr>
        <p:spPr bwMode="auto">
          <a:xfrm rot="5400000">
            <a:off x="6478329" y="5352242"/>
            <a:ext cx="373062" cy="138071"/>
          </a:xfrm>
          <a:prstGeom prst="rect">
            <a:avLst/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lin ang="0" scaled="1"/>
          </a:gradFill>
          <a:ln w="7938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 bwMode="auto">
          <a:xfrm>
            <a:off x="5563512" y="5001517"/>
            <a:ext cx="1352550" cy="164208"/>
          </a:xfrm>
          <a:custGeom>
            <a:avLst/>
            <a:gdLst>
              <a:gd name="connsiteX0" fmla="*/ 0 w 1352550"/>
              <a:gd name="connsiteY0" fmla="*/ 164208 h 164208"/>
              <a:gd name="connsiteX1" fmla="*/ 114300 w 1352550"/>
              <a:gd name="connsiteY1" fmla="*/ 75308 h 164208"/>
              <a:gd name="connsiteX2" fmla="*/ 219075 w 1352550"/>
              <a:gd name="connsiteY2" fmla="*/ 78483 h 164208"/>
              <a:gd name="connsiteX3" fmla="*/ 428625 w 1352550"/>
              <a:gd name="connsiteY3" fmla="*/ 78483 h 164208"/>
              <a:gd name="connsiteX4" fmla="*/ 520700 w 1352550"/>
              <a:gd name="connsiteY4" fmla="*/ 14983 h 164208"/>
              <a:gd name="connsiteX5" fmla="*/ 638175 w 1352550"/>
              <a:gd name="connsiteY5" fmla="*/ 21333 h 164208"/>
              <a:gd name="connsiteX6" fmla="*/ 901700 w 1352550"/>
              <a:gd name="connsiteY6" fmla="*/ 113408 h 164208"/>
              <a:gd name="connsiteX7" fmla="*/ 1130300 w 1352550"/>
              <a:gd name="connsiteY7" fmla="*/ 84833 h 164208"/>
              <a:gd name="connsiteX8" fmla="*/ 1193800 w 1352550"/>
              <a:gd name="connsiteY8" fmla="*/ 2283 h 164208"/>
              <a:gd name="connsiteX9" fmla="*/ 1352550 w 1352550"/>
              <a:gd name="connsiteY9" fmla="*/ 21333 h 16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550" h="164208">
                <a:moveTo>
                  <a:pt x="0" y="164208"/>
                </a:moveTo>
                <a:cubicBezTo>
                  <a:pt x="38894" y="126901"/>
                  <a:pt x="77788" y="89595"/>
                  <a:pt x="114300" y="75308"/>
                </a:cubicBezTo>
                <a:cubicBezTo>
                  <a:pt x="150812" y="61021"/>
                  <a:pt x="166688" y="77954"/>
                  <a:pt x="219075" y="78483"/>
                </a:cubicBezTo>
                <a:cubicBezTo>
                  <a:pt x="271462" y="79012"/>
                  <a:pt x="378354" y="89066"/>
                  <a:pt x="428625" y="78483"/>
                </a:cubicBezTo>
                <a:cubicBezTo>
                  <a:pt x="478896" y="67900"/>
                  <a:pt x="485775" y="24508"/>
                  <a:pt x="520700" y="14983"/>
                </a:cubicBezTo>
                <a:cubicBezTo>
                  <a:pt x="555625" y="5458"/>
                  <a:pt x="574675" y="4929"/>
                  <a:pt x="638175" y="21333"/>
                </a:cubicBezTo>
                <a:cubicBezTo>
                  <a:pt x="701675" y="37737"/>
                  <a:pt x="819679" y="102825"/>
                  <a:pt x="901700" y="113408"/>
                </a:cubicBezTo>
                <a:cubicBezTo>
                  <a:pt x="983721" y="123991"/>
                  <a:pt x="1081617" y="103354"/>
                  <a:pt x="1130300" y="84833"/>
                </a:cubicBezTo>
                <a:cubicBezTo>
                  <a:pt x="1178983" y="66312"/>
                  <a:pt x="1156758" y="12866"/>
                  <a:pt x="1193800" y="2283"/>
                </a:cubicBezTo>
                <a:cubicBezTo>
                  <a:pt x="1230842" y="-8300"/>
                  <a:pt x="1352550" y="21333"/>
                  <a:pt x="1352550" y="21333"/>
                </a:cubicBezTo>
              </a:path>
            </a:pathLst>
          </a:custGeom>
          <a:noFill/>
          <a:ln w="28575" cap="flat" cmpd="sng">
            <a:solidFill>
              <a:srgbClr val="CC33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 rot="5400000">
            <a:off x="5661315" y="4975437"/>
            <a:ext cx="241300" cy="20478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6115324" y="4840543"/>
            <a:ext cx="279400" cy="400050"/>
          </a:xfrm>
          <a:prstGeom prst="rect">
            <a:avLst/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lin ang="0" scaled="1"/>
          </a:gradFill>
          <a:ln w="7938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4882" y="1625263"/>
            <a:ext cx="1383712" cy="3878949"/>
            <a:chOff x="267387" y="1625263"/>
            <a:chExt cx="1383712" cy="3878949"/>
          </a:xfrm>
        </p:grpSpPr>
        <p:sp>
          <p:nvSpPr>
            <p:cNvPr id="9" name="Right Triangle 8"/>
            <p:cNvSpPr/>
            <p:nvPr/>
          </p:nvSpPr>
          <p:spPr bwMode="auto">
            <a:xfrm flipV="1">
              <a:off x="350322" y="1655209"/>
              <a:ext cx="1289529" cy="3849003"/>
            </a:xfrm>
            <a:prstGeom prst="rt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7387" y="1625263"/>
              <a:ext cx="1383712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00B050"/>
                  </a:solidFill>
                </a:rPr>
                <a:t>Suunniteltavuus</a:t>
              </a:r>
              <a:endParaRPr lang="en-US" sz="1200" dirty="0">
                <a:solidFill>
                  <a:srgbClr val="00B050"/>
                </a:solidFill>
              </a:endParaRPr>
            </a:p>
            <a:p>
              <a:r>
                <a:rPr lang="en-US" sz="1200" dirty="0" err="1">
                  <a:solidFill>
                    <a:srgbClr val="00B050"/>
                  </a:solidFill>
                </a:rPr>
                <a:t>Ohjattavuus</a:t>
              </a:r>
              <a:endParaRPr lang="en-US" sz="12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67" name="Picture 2" descr="Kuvahaun tulos haulle helsingin yliopisto logo">
            <a:extLst>
              <a:ext uri="{FF2B5EF4-FFF2-40B4-BE49-F238E27FC236}">
                <a16:creationId xmlns:a16="http://schemas.microsoft.com/office/drawing/2014/main" id="{7AD7E0A0-20D4-4BBC-9325-B030E0AF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952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redefined Process 64"/>
          <p:cNvSpPr/>
          <p:nvPr/>
        </p:nvSpPr>
        <p:spPr bwMode="auto">
          <a:xfrm>
            <a:off x="4114769" y="2859224"/>
            <a:ext cx="924173" cy="393504"/>
          </a:xfrm>
          <a:prstGeom prst="flowChartPredefinedProcess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Predefined Process 63"/>
          <p:cNvSpPr/>
          <p:nvPr/>
        </p:nvSpPr>
        <p:spPr bwMode="auto">
          <a:xfrm>
            <a:off x="3898135" y="3123547"/>
            <a:ext cx="924173" cy="393504"/>
          </a:xfrm>
          <a:prstGeom prst="flowChartPredefinedProcess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Predefined Process 62"/>
          <p:cNvSpPr/>
          <p:nvPr/>
        </p:nvSpPr>
        <p:spPr bwMode="auto">
          <a:xfrm>
            <a:off x="3681501" y="3387870"/>
            <a:ext cx="924173" cy="393504"/>
          </a:xfrm>
          <a:prstGeom prst="flowChartPredefinedProcess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Predefined Process 61"/>
          <p:cNvSpPr/>
          <p:nvPr/>
        </p:nvSpPr>
        <p:spPr bwMode="auto">
          <a:xfrm>
            <a:off x="3464867" y="3652193"/>
            <a:ext cx="924173" cy="393504"/>
          </a:xfrm>
          <a:prstGeom prst="flowChartPredefinedProcess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419100"/>
            <a:ext cx="8012113" cy="389844"/>
          </a:xfrm>
        </p:spPr>
        <p:txBody>
          <a:bodyPr/>
          <a:lstStyle/>
          <a:p>
            <a:r>
              <a:rPr lang="en-US" dirty="0"/>
              <a:t>PROSESSIN MITTARIT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860270" y="4747375"/>
            <a:ext cx="6004142" cy="342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875359" y="4571261"/>
            <a:ext cx="1895580" cy="847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708" tIns="46854" rIns="93708" bIns="468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err="1"/>
              <a:t>Potilasprosessi</a:t>
            </a:r>
            <a:endParaRPr lang="en-US" sz="1800" dirty="0"/>
          </a:p>
          <a:p>
            <a:pPr algn="ctr" eaLnBrk="1" hangingPunct="1"/>
            <a:r>
              <a:rPr lang="en-US" sz="1800" dirty="0" err="1"/>
              <a:t>Virtaus</a:t>
            </a:r>
            <a:endParaRPr lang="en-US" sz="1800" dirty="0"/>
          </a:p>
          <a:p>
            <a:pPr algn="ctr" eaLnBrk="1" hangingPunct="1"/>
            <a:r>
              <a:rPr lang="en-US" sz="1800" i="1" dirty="0" err="1">
                <a:solidFill>
                  <a:srgbClr val="0000D4"/>
                </a:solidFill>
              </a:rPr>
              <a:t>Läpimenoaika</a:t>
            </a:r>
            <a:endParaRPr lang="en-US" sz="1800" i="1" dirty="0">
              <a:solidFill>
                <a:srgbClr val="0000D4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3193049" y="2724711"/>
            <a:ext cx="718288" cy="1041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53"/>
          <p:cNvSpPr txBox="1">
            <a:spLocks noChangeArrowheads="1"/>
          </p:cNvSpPr>
          <p:nvPr/>
        </p:nvSpPr>
        <p:spPr bwMode="auto">
          <a:xfrm>
            <a:off x="1091724" y="2835122"/>
            <a:ext cx="2419747" cy="59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08" tIns="46854" rIns="93708" bIns="468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 dirty="0" err="1">
                <a:solidFill>
                  <a:srgbClr val="0000D4"/>
                </a:solidFill>
              </a:rPr>
              <a:t>Kapasiteetin</a:t>
            </a:r>
            <a:r>
              <a:rPr lang="en-US" sz="1800" i="1" dirty="0">
                <a:solidFill>
                  <a:srgbClr val="0000D4"/>
                </a:solidFill>
              </a:rPr>
              <a:t> </a:t>
            </a:r>
            <a:r>
              <a:rPr lang="en-US" sz="1800" i="1" dirty="0" err="1">
                <a:solidFill>
                  <a:srgbClr val="0000D4"/>
                </a:solidFill>
              </a:rPr>
              <a:t>käyttöaste</a:t>
            </a:r>
            <a:endParaRPr lang="en-US" sz="1800" i="1" dirty="0">
              <a:solidFill>
                <a:srgbClr val="0000D4"/>
              </a:solidFill>
            </a:endParaRPr>
          </a:p>
        </p:txBody>
      </p:sp>
      <p:sp>
        <p:nvSpPr>
          <p:cNvPr id="32" name="Predefined Process 31"/>
          <p:cNvSpPr/>
          <p:nvPr/>
        </p:nvSpPr>
        <p:spPr bwMode="auto">
          <a:xfrm>
            <a:off x="1913942" y="3988691"/>
            <a:ext cx="924173" cy="393504"/>
          </a:xfrm>
          <a:prstGeom prst="flowChartPredefinedProcess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Predefined Process 32"/>
          <p:cNvSpPr/>
          <p:nvPr/>
        </p:nvSpPr>
        <p:spPr bwMode="auto">
          <a:xfrm>
            <a:off x="3324392" y="3988691"/>
            <a:ext cx="924173" cy="393504"/>
          </a:xfrm>
          <a:prstGeom prst="flowChartPredefinedProcess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Predefined Process 33"/>
          <p:cNvSpPr/>
          <p:nvPr/>
        </p:nvSpPr>
        <p:spPr bwMode="auto">
          <a:xfrm>
            <a:off x="4669259" y="3988691"/>
            <a:ext cx="924173" cy="393504"/>
          </a:xfrm>
          <a:prstGeom prst="flowChartPredefinedProcess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Predefined Process 34"/>
          <p:cNvSpPr/>
          <p:nvPr/>
        </p:nvSpPr>
        <p:spPr bwMode="auto">
          <a:xfrm>
            <a:off x="6801199" y="3988691"/>
            <a:ext cx="924173" cy="393504"/>
          </a:xfrm>
          <a:prstGeom prst="flowChartPredefinedProcess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799710" y="3994475"/>
            <a:ext cx="620090" cy="420871"/>
            <a:chOff x="2772518" y="3526085"/>
            <a:chExt cx="1502526" cy="385099"/>
          </a:xfrm>
        </p:grpSpPr>
        <p:sp>
          <p:nvSpPr>
            <p:cNvPr id="39" name="Curved Down Arrow 38"/>
            <p:cNvSpPr/>
            <p:nvPr/>
          </p:nvSpPr>
          <p:spPr bwMode="auto">
            <a:xfrm>
              <a:off x="2772518" y="3526085"/>
              <a:ext cx="1502526" cy="238125"/>
            </a:xfrm>
            <a:prstGeom prst="curvedDown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329631" y="3584011"/>
              <a:ext cx="319361" cy="327173"/>
              <a:chOff x="3240195" y="3595935"/>
              <a:chExt cx="477624" cy="161925"/>
            </a:xfrm>
          </p:grpSpPr>
          <p:sp>
            <p:nvSpPr>
              <p:cNvPr id="41" name="Document 40"/>
              <p:cNvSpPr/>
              <p:nvPr/>
            </p:nvSpPr>
            <p:spPr bwMode="auto">
              <a:xfrm>
                <a:off x="3240195" y="3595935"/>
                <a:ext cx="477624" cy="161925"/>
              </a:xfrm>
              <a:prstGeom prst="flowChartDocument">
                <a:avLst/>
              </a:prstGeom>
              <a:solidFill>
                <a:srgbClr val="FEE29E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 bwMode="auto">
              <a:xfrm>
                <a:off x="3329749" y="3634035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3329749" y="366261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3329749" y="370071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3319799" y="368166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grpSp>
        <p:nvGrpSpPr>
          <p:cNvPr id="46" name="Group 45"/>
          <p:cNvGrpSpPr/>
          <p:nvPr/>
        </p:nvGrpSpPr>
        <p:grpSpPr>
          <a:xfrm>
            <a:off x="4171063" y="3994475"/>
            <a:ext cx="580974" cy="420871"/>
            <a:chOff x="2772518" y="3526085"/>
            <a:chExt cx="1502526" cy="385099"/>
          </a:xfrm>
        </p:grpSpPr>
        <p:sp>
          <p:nvSpPr>
            <p:cNvPr id="47" name="Curved Down Arrow 46"/>
            <p:cNvSpPr/>
            <p:nvPr/>
          </p:nvSpPr>
          <p:spPr bwMode="auto">
            <a:xfrm>
              <a:off x="2772518" y="3526085"/>
              <a:ext cx="1502526" cy="238125"/>
            </a:xfrm>
            <a:prstGeom prst="curvedDown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329631" y="3584011"/>
              <a:ext cx="319361" cy="327173"/>
              <a:chOff x="3240195" y="3595935"/>
              <a:chExt cx="477624" cy="161925"/>
            </a:xfrm>
          </p:grpSpPr>
          <p:sp>
            <p:nvSpPr>
              <p:cNvPr id="49" name="Document 48"/>
              <p:cNvSpPr/>
              <p:nvPr/>
            </p:nvSpPr>
            <p:spPr bwMode="auto">
              <a:xfrm>
                <a:off x="3240195" y="3595935"/>
                <a:ext cx="477624" cy="161925"/>
              </a:xfrm>
              <a:prstGeom prst="flowChartDocument">
                <a:avLst/>
              </a:prstGeom>
              <a:solidFill>
                <a:srgbClr val="FEE29E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 bwMode="auto">
              <a:xfrm>
                <a:off x="3329749" y="3634035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3329749" y="366261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>
                <a:off x="3329749" y="370071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3319799" y="368166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grpSp>
        <p:nvGrpSpPr>
          <p:cNvPr id="54" name="Group 53"/>
          <p:cNvGrpSpPr/>
          <p:nvPr/>
        </p:nvGrpSpPr>
        <p:grpSpPr>
          <a:xfrm>
            <a:off x="5608002" y="3994475"/>
            <a:ext cx="1308387" cy="420871"/>
            <a:chOff x="2772518" y="3526085"/>
            <a:chExt cx="1502526" cy="385099"/>
          </a:xfrm>
        </p:grpSpPr>
        <p:sp>
          <p:nvSpPr>
            <p:cNvPr id="55" name="Curved Down Arrow 54"/>
            <p:cNvSpPr/>
            <p:nvPr/>
          </p:nvSpPr>
          <p:spPr bwMode="auto">
            <a:xfrm>
              <a:off x="2772518" y="3526085"/>
              <a:ext cx="1502526" cy="238125"/>
            </a:xfrm>
            <a:prstGeom prst="curvedDown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329631" y="3584011"/>
              <a:ext cx="319361" cy="327173"/>
              <a:chOff x="3240195" y="3595935"/>
              <a:chExt cx="477624" cy="161925"/>
            </a:xfrm>
          </p:grpSpPr>
          <p:sp>
            <p:nvSpPr>
              <p:cNvPr id="57" name="Document 56"/>
              <p:cNvSpPr/>
              <p:nvPr/>
            </p:nvSpPr>
            <p:spPr bwMode="auto">
              <a:xfrm>
                <a:off x="3240195" y="3595935"/>
                <a:ext cx="477624" cy="161925"/>
              </a:xfrm>
              <a:prstGeom prst="flowChartDocument">
                <a:avLst/>
              </a:prstGeom>
              <a:solidFill>
                <a:srgbClr val="FEE29E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 bwMode="auto">
              <a:xfrm>
                <a:off x="3329749" y="3634035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3329749" y="366261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3329749" y="370071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3319799" y="368166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grpSp>
        <p:nvGrpSpPr>
          <p:cNvPr id="67" name="Group 66"/>
          <p:cNvGrpSpPr/>
          <p:nvPr/>
        </p:nvGrpSpPr>
        <p:grpSpPr>
          <a:xfrm>
            <a:off x="6038859" y="3183800"/>
            <a:ext cx="466125" cy="596217"/>
            <a:chOff x="2717800" y="4942543"/>
            <a:chExt cx="425450" cy="466725"/>
          </a:xfrm>
        </p:grpSpPr>
        <p:sp>
          <p:nvSpPr>
            <p:cNvPr id="68" name="Magnetic Disk 67"/>
            <p:cNvSpPr/>
            <p:nvPr/>
          </p:nvSpPr>
          <p:spPr bwMode="auto">
            <a:xfrm>
              <a:off x="2717800" y="4942543"/>
              <a:ext cx="425450" cy="466725"/>
            </a:xfrm>
            <a:prstGeom prst="flowChartMagneticDisk">
              <a:avLst/>
            </a:prstGeom>
            <a:solidFill>
              <a:schemeClr val="bg2">
                <a:lumMod val="90000"/>
                <a:alpha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Callout 68"/>
            <p:cNvSpPr/>
            <p:nvPr/>
          </p:nvSpPr>
          <p:spPr bwMode="auto">
            <a:xfrm>
              <a:off x="2760363" y="5250203"/>
              <a:ext cx="90787" cy="70165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0" name="Straight Connector 69"/>
            <p:cNvCxnSpPr>
              <a:endCxn id="69" idx="1"/>
            </p:cNvCxnSpPr>
            <p:nvPr/>
          </p:nvCxnSpPr>
          <p:spPr bwMode="auto">
            <a:xfrm flipH="1" flipV="1">
              <a:off x="2773659" y="5260479"/>
              <a:ext cx="29472" cy="25927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1" name="Straight Connector 70"/>
            <p:cNvCxnSpPr>
              <a:endCxn id="69" idx="7"/>
            </p:cNvCxnSpPr>
            <p:nvPr/>
          </p:nvCxnSpPr>
          <p:spPr bwMode="auto">
            <a:xfrm flipV="1">
              <a:off x="2804008" y="5260479"/>
              <a:ext cx="33847" cy="2715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2" name="Straight Connector 71"/>
            <p:cNvCxnSpPr>
              <a:stCxn id="69" idx="4"/>
            </p:cNvCxnSpPr>
            <p:nvPr/>
          </p:nvCxnSpPr>
          <p:spPr bwMode="auto">
            <a:xfrm flipH="1" flipV="1">
              <a:off x="2804542" y="5286405"/>
              <a:ext cx="1215" cy="33963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3" name="Oval Callout 72"/>
            <p:cNvSpPr/>
            <p:nvPr/>
          </p:nvSpPr>
          <p:spPr bwMode="auto">
            <a:xfrm>
              <a:off x="2855613" y="5297828"/>
              <a:ext cx="90787" cy="70165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Oval Callout 73"/>
            <p:cNvSpPr/>
            <p:nvPr/>
          </p:nvSpPr>
          <p:spPr bwMode="auto">
            <a:xfrm>
              <a:off x="2982613" y="5291478"/>
              <a:ext cx="90787" cy="70165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Oval Callout 74"/>
            <p:cNvSpPr/>
            <p:nvPr/>
          </p:nvSpPr>
          <p:spPr bwMode="auto">
            <a:xfrm>
              <a:off x="2966738" y="5183528"/>
              <a:ext cx="90787" cy="70165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Oval Callout 75"/>
            <p:cNvSpPr/>
            <p:nvPr/>
          </p:nvSpPr>
          <p:spPr bwMode="auto">
            <a:xfrm>
              <a:off x="2842913" y="5186703"/>
              <a:ext cx="90787" cy="70165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" name="TextBox 53"/>
          <p:cNvSpPr txBox="1">
            <a:spLocks noChangeArrowheads="1"/>
          </p:cNvSpPr>
          <p:nvPr/>
        </p:nvSpPr>
        <p:spPr bwMode="auto">
          <a:xfrm>
            <a:off x="3939998" y="2352550"/>
            <a:ext cx="2419747" cy="34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08" tIns="46854" rIns="93708" bIns="468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err="1"/>
              <a:t>Toistuva</a:t>
            </a:r>
            <a:r>
              <a:rPr lang="en-US" sz="1800" dirty="0"/>
              <a:t> </a:t>
            </a:r>
            <a:r>
              <a:rPr lang="en-US" sz="1800" dirty="0" err="1"/>
              <a:t>prosessi</a:t>
            </a:r>
            <a:endParaRPr lang="en-US" sz="1800" dirty="0"/>
          </a:p>
        </p:txBody>
      </p:sp>
      <p:sp>
        <p:nvSpPr>
          <p:cNvPr id="77" name="TextBox 53"/>
          <p:cNvSpPr txBox="1">
            <a:spLocks noChangeArrowheads="1"/>
          </p:cNvSpPr>
          <p:nvPr/>
        </p:nvSpPr>
        <p:spPr bwMode="auto">
          <a:xfrm>
            <a:off x="6695130" y="2812843"/>
            <a:ext cx="2419747" cy="59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08" tIns="46854" rIns="93708" bIns="468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 dirty="0" err="1">
                <a:solidFill>
                  <a:srgbClr val="0000D4"/>
                </a:solidFill>
              </a:rPr>
              <a:t>Välivarasto</a:t>
            </a:r>
            <a:endParaRPr lang="en-US" sz="1800" i="1" dirty="0">
              <a:solidFill>
                <a:srgbClr val="0000D4"/>
              </a:solidFill>
            </a:endParaRPr>
          </a:p>
          <a:p>
            <a:pPr algn="ctr" eaLnBrk="1" hangingPunct="1"/>
            <a:r>
              <a:rPr lang="en-US" sz="1800" i="1" dirty="0" err="1">
                <a:solidFill>
                  <a:srgbClr val="0000D4"/>
                </a:solidFill>
              </a:rPr>
              <a:t>Jono</a:t>
            </a:r>
            <a:endParaRPr lang="en-US" sz="1800" i="1" dirty="0">
              <a:solidFill>
                <a:srgbClr val="0000D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240" y="3681295"/>
            <a:ext cx="155714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Saapuminen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8651605" y="4053405"/>
            <a:ext cx="212726" cy="206375"/>
            <a:chOff x="2146300" y="5905499"/>
            <a:chExt cx="212726" cy="206375"/>
          </a:xfrm>
        </p:grpSpPr>
        <p:sp>
          <p:nvSpPr>
            <p:cNvPr id="79" name="10-Point Star 78"/>
            <p:cNvSpPr/>
            <p:nvPr/>
          </p:nvSpPr>
          <p:spPr bwMode="auto">
            <a:xfrm>
              <a:off x="2146300" y="5905499"/>
              <a:ext cx="212726" cy="206375"/>
            </a:xfrm>
            <a:prstGeom prst="star10">
              <a:avLst/>
            </a:prstGeom>
            <a:solidFill>
              <a:srgbClr val="FEE29E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2189807" y="5956141"/>
              <a:ext cx="125712" cy="105090"/>
              <a:chOff x="2611138" y="4489135"/>
              <a:chExt cx="160638" cy="127315"/>
            </a:xfrm>
          </p:grpSpPr>
          <p:sp>
            <p:nvSpPr>
              <p:cNvPr id="81" name="Oval Callout 80"/>
              <p:cNvSpPr/>
              <p:nvPr/>
            </p:nvSpPr>
            <p:spPr bwMode="auto">
              <a:xfrm>
                <a:off x="2611138" y="4489135"/>
                <a:ext cx="160638" cy="127315"/>
              </a:xfrm>
              <a:prstGeom prst="wedgeEllipseCallo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2" name="Straight Connector 81"/>
              <p:cNvCxnSpPr>
                <a:endCxn id="81" idx="1"/>
              </p:cNvCxnSpPr>
              <p:nvPr/>
            </p:nvCxnSpPr>
            <p:spPr bwMode="auto">
              <a:xfrm flipH="1" flipV="1">
                <a:off x="2634663" y="4507780"/>
                <a:ext cx="52147" cy="47044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83" name="Straight Connector 82"/>
              <p:cNvCxnSpPr>
                <a:endCxn id="81" idx="7"/>
              </p:cNvCxnSpPr>
              <p:nvPr/>
            </p:nvCxnSpPr>
            <p:spPr bwMode="auto">
              <a:xfrm flipV="1">
                <a:off x="2688362" y="4507780"/>
                <a:ext cx="59888" cy="49268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84" name="Straight Connector 83"/>
              <p:cNvCxnSpPr>
                <a:stCxn id="81" idx="4"/>
              </p:cNvCxnSpPr>
              <p:nvPr/>
            </p:nvCxnSpPr>
            <p:spPr bwMode="auto">
              <a:xfrm flipH="1" flipV="1">
                <a:off x="2689308" y="4554824"/>
                <a:ext cx="2149" cy="61626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grpSp>
        <p:nvGrpSpPr>
          <p:cNvPr id="85" name="Group 84"/>
          <p:cNvGrpSpPr/>
          <p:nvPr/>
        </p:nvGrpSpPr>
        <p:grpSpPr>
          <a:xfrm>
            <a:off x="8804005" y="4205805"/>
            <a:ext cx="212726" cy="206375"/>
            <a:chOff x="2146300" y="5905499"/>
            <a:chExt cx="212726" cy="206375"/>
          </a:xfrm>
        </p:grpSpPr>
        <p:sp>
          <p:nvSpPr>
            <p:cNvPr id="86" name="10-Point Star 85"/>
            <p:cNvSpPr/>
            <p:nvPr/>
          </p:nvSpPr>
          <p:spPr bwMode="auto">
            <a:xfrm>
              <a:off x="2146300" y="5905499"/>
              <a:ext cx="212726" cy="206375"/>
            </a:xfrm>
            <a:prstGeom prst="star10">
              <a:avLst/>
            </a:prstGeom>
            <a:solidFill>
              <a:srgbClr val="FEE29E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2189807" y="5956141"/>
              <a:ext cx="125712" cy="105090"/>
              <a:chOff x="2611138" y="4489135"/>
              <a:chExt cx="160638" cy="127315"/>
            </a:xfrm>
          </p:grpSpPr>
          <p:sp>
            <p:nvSpPr>
              <p:cNvPr id="88" name="Oval Callout 87"/>
              <p:cNvSpPr/>
              <p:nvPr/>
            </p:nvSpPr>
            <p:spPr bwMode="auto">
              <a:xfrm>
                <a:off x="2611138" y="4489135"/>
                <a:ext cx="160638" cy="127315"/>
              </a:xfrm>
              <a:prstGeom prst="wedgeEllipseCallo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9" name="Straight Connector 88"/>
              <p:cNvCxnSpPr>
                <a:endCxn id="88" idx="1"/>
              </p:cNvCxnSpPr>
              <p:nvPr/>
            </p:nvCxnSpPr>
            <p:spPr bwMode="auto">
              <a:xfrm flipH="1" flipV="1">
                <a:off x="2634663" y="4507780"/>
                <a:ext cx="52147" cy="47044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0" name="Straight Connector 89"/>
              <p:cNvCxnSpPr>
                <a:endCxn id="88" idx="7"/>
              </p:cNvCxnSpPr>
              <p:nvPr/>
            </p:nvCxnSpPr>
            <p:spPr bwMode="auto">
              <a:xfrm flipV="1">
                <a:off x="2688362" y="4507780"/>
                <a:ext cx="59888" cy="49268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1" name="Straight Connector 90"/>
              <p:cNvCxnSpPr>
                <a:stCxn id="88" idx="4"/>
              </p:cNvCxnSpPr>
              <p:nvPr/>
            </p:nvCxnSpPr>
            <p:spPr bwMode="auto">
              <a:xfrm flipH="1" flipV="1">
                <a:off x="2689308" y="4554824"/>
                <a:ext cx="2149" cy="61626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grpSp>
        <p:nvGrpSpPr>
          <p:cNvPr id="92" name="Group 91"/>
          <p:cNvGrpSpPr/>
          <p:nvPr/>
        </p:nvGrpSpPr>
        <p:grpSpPr>
          <a:xfrm>
            <a:off x="9023245" y="4157687"/>
            <a:ext cx="212726" cy="206375"/>
            <a:chOff x="2146300" y="5905499"/>
            <a:chExt cx="212726" cy="206375"/>
          </a:xfrm>
        </p:grpSpPr>
        <p:sp>
          <p:nvSpPr>
            <p:cNvPr id="93" name="10-Point Star 92"/>
            <p:cNvSpPr/>
            <p:nvPr/>
          </p:nvSpPr>
          <p:spPr bwMode="auto">
            <a:xfrm>
              <a:off x="2146300" y="5905499"/>
              <a:ext cx="212726" cy="206375"/>
            </a:xfrm>
            <a:prstGeom prst="star10">
              <a:avLst/>
            </a:prstGeom>
            <a:solidFill>
              <a:srgbClr val="FEE29E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2189807" y="5956141"/>
              <a:ext cx="125712" cy="105090"/>
              <a:chOff x="2611138" y="4489135"/>
              <a:chExt cx="160638" cy="127315"/>
            </a:xfrm>
          </p:grpSpPr>
          <p:sp>
            <p:nvSpPr>
              <p:cNvPr id="95" name="Oval Callout 94"/>
              <p:cNvSpPr/>
              <p:nvPr/>
            </p:nvSpPr>
            <p:spPr bwMode="auto">
              <a:xfrm>
                <a:off x="2611138" y="4489135"/>
                <a:ext cx="160638" cy="127315"/>
              </a:xfrm>
              <a:prstGeom prst="wedgeEllipseCallo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6" name="Straight Connector 95"/>
              <p:cNvCxnSpPr>
                <a:endCxn id="95" idx="1"/>
              </p:cNvCxnSpPr>
              <p:nvPr/>
            </p:nvCxnSpPr>
            <p:spPr bwMode="auto">
              <a:xfrm flipH="1" flipV="1">
                <a:off x="2634663" y="4507780"/>
                <a:ext cx="52147" cy="47044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7" name="Straight Connector 96"/>
              <p:cNvCxnSpPr>
                <a:endCxn id="95" idx="7"/>
              </p:cNvCxnSpPr>
              <p:nvPr/>
            </p:nvCxnSpPr>
            <p:spPr bwMode="auto">
              <a:xfrm flipV="1">
                <a:off x="2688362" y="4507780"/>
                <a:ext cx="59888" cy="49268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8" name="Straight Connector 97"/>
              <p:cNvCxnSpPr>
                <a:stCxn id="95" idx="4"/>
              </p:cNvCxnSpPr>
              <p:nvPr/>
            </p:nvCxnSpPr>
            <p:spPr bwMode="auto">
              <a:xfrm flipH="1" flipV="1">
                <a:off x="2689308" y="4554824"/>
                <a:ext cx="2149" cy="61626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8900705" y="3957169"/>
            <a:ext cx="212726" cy="206375"/>
            <a:chOff x="2146300" y="5905499"/>
            <a:chExt cx="212726" cy="206375"/>
          </a:xfrm>
        </p:grpSpPr>
        <p:sp>
          <p:nvSpPr>
            <p:cNvPr id="100" name="10-Point Star 99"/>
            <p:cNvSpPr/>
            <p:nvPr/>
          </p:nvSpPr>
          <p:spPr bwMode="auto">
            <a:xfrm>
              <a:off x="2146300" y="5905499"/>
              <a:ext cx="212726" cy="206375"/>
            </a:xfrm>
            <a:prstGeom prst="star10">
              <a:avLst/>
            </a:prstGeom>
            <a:solidFill>
              <a:srgbClr val="FEE29E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2189807" y="5956141"/>
              <a:ext cx="125712" cy="105090"/>
              <a:chOff x="2611138" y="4489135"/>
              <a:chExt cx="160638" cy="127315"/>
            </a:xfrm>
          </p:grpSpPr>
          <p:sp>
            <p:nvSpPr>
              <p:cNvPr id="102" name="Oval Callout 101"/>
              <p:cNvSpPr/>
              <p:nvPr/>
            </p:nvSpPr>
            <p:spPr bwMode="auto">
              <a:xfrm>
                <a:off x="2611138" y="4489135"/>
                <a:ext cx="160638" cy="127315"/>
              </a:xfrm>
              <a:prstGeom prst="wedgeEllipseCallo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3" name="Straight Connector 102"/>
              <p:cNvCxnSpPr>
                <a:endCxn id="102" idx="1"/>
              </p:cNvCxnSpPr>
              <p:nvPr/>
            </p:nvCxnSpPr>
            <p:spPr bwMode="auto">
              <a:xfrm flipH="1" flipV="1">
                <a:off x="2634663" y="4507780"/>
                <a:ext cx="52147" cy="47044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4" name="Straight Connector 103"/>
              <p:cNvCxnSpPr>
                <a:endCxn id="102" idx="7"/>
              </p:cNvCxnSpPr>
              <p:nvPr/>
            </p:nvCxnSpPr>
            <p:spPr bwMode="auto">
              <a:xfrm flipV="1">
                <a:off x="2688362" y="4507780"/>
                <a:ext cx="59888" cy="49268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5" name="Straight Connector 104"/>
              <p:cNvCxnSpPr>
                <a:stCxn id="102" idx="4"/>
              </p:cNvCxnSpPr>
              <p:nvPr/>
            </p:nvCxnSpPr>
            <p:spPr bwMode="auto">
              <a:xfrm flipH="1" flipV="1">
                <a:off x="2689308" y="4554824"/>
                <a:ext cx="2149" cy="61626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sp>
        <p:nvSpPr>
          <p:cNvPr id="106" name="TextBox 105"/>
          <p:cNvSpPr txBox="1"/>
          <p:nvPr/>
        </p:nvSpPr>
        <p:spPr>
          <a:xfrm>
            <a:off x="7749862" y="4006797"/>
            <a:ext cx="93678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D4"/>
                </a:solidFill>
              </a:rPr>
              <a:t>Tuotos</a:t>
            </a:r>
            <a:endParaRPr lang="en-US" dirty="0">
              <a:solidFill>
                <a:srgbClr val="0000D4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51650" y="2837110"/>
            <a:ext cx="854796" cy="233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err="1"/>
              <a:t>Kapasiteetti</a:t>
            </a:r>
            <a:endParaRPr lang="en-US" sz="1000" b="0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442238" y="4161878"/>
            <a:ext cx="272145" cy="249487"/>
            <a:chOff x="2388887" y="1790385"/>
            <a:chExt cx="408405" cy="363672"/>
          </a:xfrm>
        </p:grpSpPr>
        <p:sp>
          <p:nvSpPr>
            <p:cNvPr id="109" name="Oval Callout 108"/>
            <p:cNvSpPr/>
            <p:nvPr/>
          </p:nvSpPr>
          <p:spPr bwMode="auto">
            <a:xfrm>
              <a:off x="2388887" y="1790385"/>
              <a:ext cx="408405" cy="363672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0" name="Straight Connector 109"/>
            <p:cNvCxnSpPr>
              <a:endCxn id="109" idx="1"/>
            </p:cNvCxnSpPr>
            <p:nvPr/>
          </p:nvCxnSpPr>
          <p:spPr bwMode="auto">
            <a:xfrm flipH="1" flipV="1">
              <a:off x="2448697" y="1843644"/>
              <a:ext cx="132578" cy="134381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1" name="Straight Connector 110"/>
            <p:cNvCxnSpPr>
              <a:endCxn id="109" idx="7"/>
            </p:cNvCxnSpPr>
            <p:nvPr/>
          </p:nvCxnSpPr>
          <p:spPr bwMode="auto">
            <a:xfrm flipV="1">
              <a:off x="2585222" y="1843644"/>
              <a:ext cx="152260" cy="1407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2" name="Straight Connector 111"/>
            <p:cNvCxnSpPr>
              <a:stCxn id="109" idx="4"/>
            </p:cNvCxnSpPr>
            <p:nvPr/>
          </p:nvCxnSpPr>
          <p:spPr bwMode="auto">
            <a:xfrm flipH="1" flipV="1">
              <a:off x="2587626" y="1978025"/>
              <a:ext cx="5464" cy="1760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13" name="Group 112"/>
          <p:cNvGrpSpPr/>
          <p:nvPr/>
        </p:nvGrpSpPr>
        <p:grpSpPr>
          <a:xfrm>
            <a:off x="942431" y="4025729"/>
            <a:ext cx="293566" cy="260893"/>
            <a:chOff x="2388887" y="1790385"/>
            <a:chExt cx="408405" cy="36367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4" name="Oval Callout 113"/>
            <p:cNvSpPr/>
            <p:nvPr/>
          </p:nvSpPr>
          <p:spPr bwMode="auto">
            <a:xfrm>
              <a:off x="2388887" y="1790385"/>
              <a:ext cx="408405" cy="363672"/>
            </a:xfrm>
            <a:prstGeom prst="wedgeEllipseCallou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5" name="Straight Connector 114"/>
            <p:cNvCxnSpPr>
              <a:endCxn id="114" idx="1"/>
            </p:cNvCxnSpPr>
            <p:nvPr/>
          </p:nvCxnSpPr>
          <p:spPr bwMode="auto">
            <a:xfrm flipH="1" flipV="1">
              <a:off x="2448697" y="1843644"/>
              <a:ext cx="132578" cy="134381"/>
            </a:xfrm>
            <a:prstGeom prst="line">
              <a:avLst/>
            </a:prstGeom>
            <a:grpFill/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6" name="Straight Connector 115"/>
            <p:cNvCxnSpPr>
              <a:endCxn id="114" idx="7"/>
            </p:cNvCxnSpPr>
            <p:nvPr/>
          </p:nvCxnSpPr>
          <p:spPr bwMode="auto">
            <a:xfrm flipV="1">
              <a:off x="2585222" y="1843644"/>
              <a:ext cx="152260" cy="140732"/>
            </a:xfrm>
            <a:prstGeom prst="line">
              <a:avLst/>
            </a:prstGeom>
            <a:grpFill/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7" name="Straight Connector 116"/>
            <p:cNvCxnSpPr>
              <a:stCxn id="114" idx="4"/>
            </p:cNvCxnSpPr>
            <p:nvPr/>
          </p:nvCxnSpPr>
          <p:spPr bwMode="auto">
            <a:xfrm flipH="1" flipV="1">
              <a:off x="2587626" y="1978025"/>
              <a:ext cx="5464" cy="176032"/>
            </a:xfrm>
            <a:prstGeom prst="line">
              <a:avLst/>
            </a:prstGeom>
            <a:grpFill/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18" name="Group 117"/>
          <p:cNvGrpSpPr/>
          <p:nvPr/>
        </p:nvGrpSpPr>
        <p:grpSpPr>
          <a:xfrm>
            <a:off x="1361988" y="4241195"/>
            <a:ext cx="282227" cy="260892"/>
            <a:chOff x="2388887" y="1790385"/>
            <a:chExt cx="408405" cy="363672"/>
          </a:xfrm>
          <a:solidFill>
            <a:schemeClr val="accent6">
              <a:lumMod val="75000"/>
            </a:schemeClr>
          </a:solidFill>
        </p:grpSpPr>
        <p:sp>
          <p:nvSpPr>
            <p:cNvPr id="119" name="Oval Callout 118"/>
            <p:cNvSpPr/>
            <p:nvPr/>
          </p:nvSpPr>
          <p:spPr bwMode="auto">
            <a:xfrm>
              <a:off x="2388887" y="1790385"/>
              <a:ext cx="408405" cy="363672"/>
            </a:xfrm>
            <a:prstGeom prst="wedgeEllipseCallou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0" name="Straight Connector 119"/>
            <p:cNvCxnSpPr>
              <a:endCxn id="119" idx="1"/>
            </p:cNvCxnSpPr>
            <p:nvPr/>
          </p:nvCxnSpPr>
          <p:spPr bwMode="auto">
            <a:xfrm flipH="1" flipV="1">
              <a:off x="2448697" y="1843644"/>
              <a:ext cx="132578" cy="134381"/>
            </a:xfrm>
            <a:prstGeom prst="line">
              <a:avLst/>
            </a:prstGeom>
            <a:grpFill/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1" name="Straight Connector 120"/>
            <p:cNvCxnSpPr>
              <a:endCxn id="119" idx="7"/>
            </p:cNvCxnSpPr>
            <p:nvPr/>
          </p:nvCxnSpPr>
          <p:spPr bwMode="auto">
            <a:xfrm flipV="1">
              <a:off x="2585222" y="1843644"/>
              <a:ext cx="152260" cy="140732"/>
            </a:xfrm>
            <a:prstGeom prst="line">
              <a:avLst/>
            </a:prstGeom>
            <a:grpFill/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2" name="Straight Connector 121"/>
            <p:cNvCxnSpPr>
              <a:stCxn id="119" idx="4"/>
            </p:cNvCxnSpPr>
            <p:nvPr/>
          </p:nvCxnSpPr>
          <p:spPr bwMode="auto">
            <a:xfrm flipH="1" flipV="1">
              <a:off x="2587626" y="1978025"/>
              <a:ext cx="5464" cy="176032"/>
            </a:xfrm>
            <a:prstGeom prst="line">
              <a:avLst/>
            </a:prstGeom>
            <a:grpFill/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23" name="Group 122"/>
          <p:cNvGrpSpPr/>
          <p:nvPr/>
        </p:nvGrpSpPr>
        <p:grpSpPr>
          <a:xfrm>
            <a:off x="788666" y="4468067"/>
            <a:ext cx="243221" cy="204124"/>
            <a:chOff x="2388887" y="1790385"/>
            <a:chExt cx="408405" cy="363672"/>
          </a:xfrm>
          <a:solidFill>
            <a:schemeClr val="bg2">
              <a:lumMod val="75000"/>
            </a:schemeClr>
          </a:solidFill>
        </p:grpSpPr>
        <p:sp>
          <p:nvSpPr>
            <p:cNvPr id="124" name="Oval Callout 123"/>
            <p:cNvSpPr/>
            <p:nvPr/>
          </p:nvSpPr>
          <p:spPr bwMode="auto">
            <a:xfrm>
              <a:off x="2388887" y="1790385"/>
              <a:ext cx="408405" cy="363672"/>
            </a:xfrm>
            <a:prstGeom prst="wedgeEllipseCallou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5" name="Straight Connector 124"/>
            <p:cNvCxnSpPr>
              <a:endCxn id="124" idx="1"/>
            </p:cNvCxnSpPr>
            <p:nvPr/>
          </p:nvCxnSpPr>
          <p:spPr bwMode="auto">
            <a:xfrm flipH="1" flipV="1">
              <a:off x="2448697" y="1843644"/>
              <a:ext cx="132578" cy="134381"/>
            </a:xfrm>
            <a:prstGeom prst="line">
              <a:avLst/>
            </a:prstGeom>
            <a:grpFill/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6" name="Straight Connector 125"/>
            <p:cNvCxnSpPr>
              <a:endCxn id="124" idx="7"/>
            </p:cNvCxnSpPr>
            <p:nvPr/>
          </p:nvCxnSpPr>
          <p:spPr bwMode="auto">
            <a:xfrm flipV="1">
              <a:off x="2585222" y="1843644"/>
              <a:ext cx="152260" cy="140732"/>
            </a:xfrm>
            <a:prstGeom prst="line">
              <a:avLst/>
            </a:prstGeom>
            <a:grpFill/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7" name="Straight Connector 126"/>
            <p:cNvCxnSpPr>
              <a:stCxn id="124" idx="4"/>
            </p:cNvCxnSpPr>
            <p:nvPr/>
          </p:nvCxnSpPr>
          <p:spPr bwMode="auto">
            <a:xfrm flipH="1" flipV="1">
              <a:off x="2587626" y="1978025"/>
              <a:ext cx="5464" cy="176032"/>
            </a:xfrm>
            <a:prstGeom prst="line">
              <a:avLst/>
            </a:prstGeom>
            <a:grpFill/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pic>
        <p:nvPicPr>
          <p:cNvPr id="128" name="Picture 2" descr="Kuvahaun tulos haulle helsingin yliopisto logo">
            <a:extLst>
              <a:ext uri="{FF2B5EF4-FFF2-40B4-BE49-F238E27FC236}">
                <a16:creationId xmlns:a16="http://schemas.microsoft.com/office/drawing/2014/main" id="{B56E70A7-B12F-4555-B1B9-5115040BB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7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A53F2C-D237-433F-ACA3-45E89269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89413-39B9-49EA-ABAC-99F5B92E1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SOTE:n</a:t>
            </a:r>
            <a:r>
              <a:rPr lang="fi-FI" dirty="0"/>
              <a:t> erityispiirteet</a:t>
            </a:r>
          </a:p>
        </p:txBody>
      </p:sp>
    </p:spTree>
    <p:extLst>
      <p:ext uri="{BB962C8B-B14F-4D97-AF65-F5344CB8AC3E}">
        <p14:creationId xmlns:p14="http://schemas.microsoft.com/office/powerpoint/2010/main" val="3716867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419100"/>
            <a:ext cx="8012113" cy="722243"/>
          </a:xfrm>
        </p:spPr>
        <p:txBody>
          <a:bodyPr/>
          <a:lstStyle/>
          <a:p>
            <a:r>
              <a:rPr lang="en-US" dirty="0"/>
              <a:t>PULLONKAULA MÄÄRÄÄ KOKO PROSESSIN TUOTOKSEN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860270" y="4747375"/>
            <a:ext cx="6004142" cy="342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875359" y="4571261"/>
            <a:ext cx="1895580" cy="847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708" tIns="46854" rIns="93708" bIns="468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err="1"/>
              <a:t>Potilasprosessi</a:t>
            </a:r>
            <a:endParaRPr lang="en-US" sz="1800" dirty="0"/>
          </a:p>
          <a:p>
            <a:pPr algn="ctr" eaLnBrk="1" hangingPunct="1"/>
            <a:r>
              <a:rPr lang="en-US" sz="1800" dirty="0" err="1"/>
              <a:t>Virtaus</a:t>
            </a:r>
            <a:endParaRPr lang="en-US" sz="1800" dirty="0"/>
          </a:p>
          <a:p>
            <a:pPr algn="ctr" eaLnBrk="1" hangingPunct="1"/>
            <a:r>
              <a:rPr lang="en-US" sz="1800" i="1" dirty="0" err="1">
                <a:solidFill>
                  <a:srgbClr val="0000D4"/>
                </a:solidFill>
              </a:rPr>
              <a:t>Läpimenoaika</a:t>
            </a:r>
            <a:endParaRPr lang="en-US" sz="1800" i="1" dirty="0">
              <a:solidFill>
                <a:srgbClr val="0000D4"/>
              </a:solidFill>
            </a:endParaRPr>
          </a:p>
        </p:txBody>
      </p:sp>
      <p:sp>
        <p:nvSpPr>
          <p:cNvPr id="32" name="Predefined Process 31"/>
          <p:cNvSpPr/>
          <p:nvPr/>
        </p:nvSpPr>
        <p:spPr bwMode="auto">
          <a:xfrm>
            <a:off x="1913942" y="3230564"/>
            <a:ext cx="924173" cy="1151631"/>
          </a:xfrm>
          <a:prstGeom prst="flowChartPredefinedProcess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Predefined Process 32"/>
          <p:cNvSpPr/>
          <p:nvPr/>
        </p:nvSpPr>
        <p:spPr bwMode="auto">
          <a:xfrm>
            <a:off x="3402372" y="3820978"/>
            <a:ext cx="924173" cy="561217"/>
          </a:xfrm>
          <a:prstGeom prst="flowChartPredefinedProcess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Predefined Process 33"/>
          <p:cNvSpPr/>
          <p:nvPr/>
        </p:nvSpPr>
        <p:spPr bwMode="auto">
          <a:xfrm>
            <a:off x="4947759" y="3300018"/>
            <a:ext cx="924173" cy="1082177"/>
          </a:xfrm>
          <a:prstGeom prst="flowChartPredefinedProcess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Predefined Process 34"/>
          <p:cNvSpPr/>
          <p:nvPr/>
        </p:nvSpPr>
        <p:spPr bwMode="auto">
          <a:xfrm>
            <a:off x="6801199" y="3531341"/>
            <a:ext cx="924173" cy="850854"/>
          </a:xfrm>
          <a:prstGeom prst="flowChartPredefinedProcess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799710" y="3994475"/>
            <a:ext cx="620090" cy="420871"/>
            <a:chOff x="2772518" y="3526085"/>
            <a:chExt cx="1502526" cy="385099"/>
          </a:xfrm>
        </p:grpSpPr>
        <p:sp>
          <p:nvSpPr>
            <p:cNvPr id="39" name="Curved Down Arrow 38"/>
            <p:cNvSpPr/>
            <p:nvPr/>
          </p:nvSpPr>
          <p:spPr bwMode="auto">
            <a:xfrm>
              <a:off x="2772518" y="3526085"/>
              <a:ext cx="1502526" cy="238125"/>
            </a:xfrm>
            <a:prstGeom prst="curvedDown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329631" y="3584011"/>
              <a:ext cx="319361" cy="327173"/>
              <a:chOff x="3240195" y="3595935"/>
              <a:chExt cx="477624" cy="161925"/>
            </a:xfrm>
          </p:grpSpPr>
          <p:sp>
            <p:nvSpPr>
              <p:cNvPr id="41" name="Document 40"/>
              <p:cNvSpPr/>
              <p:nvPr/>
            </p:nvSpPr>
            <p:spPr bwMode="auto">
              <a:xfrm>
                <a:off x="3240195" y="3595935"/>
                <a:ext cx="477624" cy="161925"/>
              </a:xfrm>
              <a:prstGeom prst="flowChartDocument">
                <a:avLst/>
              </a:prstGeom>
              <a:solidFill>
                <a:srgbClr val="FEE29E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 bwMode="auto">
              <a:xfrm>
                <a:off x="3329749" y="3634035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3329749" y="366261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3329749" y="370071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3319799" y="368166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grpSp>
        <p:nvGrpSpPr>
          <p:cNvPr id="46" name="Group 45"/>
          <p:cNvGrpSpPr/>
          <p:nvPr/>
        </p:nvGrpSpPr>
        <p:grpSpPr>
          <a:xfrm>
            <a:off x="4311169" y="3994475"/>
            <a:ext cx="719368" cy="420871"/>
            <a:chOff x="2772518" y="3526085"/>
            <a:chExt cx="1502526" cy="385099"/>
          </a:xfrm>
        </p:grpSpPr>
        <p:sp>
          <p:nvSpPr>
            <p:cNvPr id="47" name="Curved Down Arrow 46"/>
            <p:cNvSpPr/>
            <p:nvPr/>
          </p:nvSpPr>
          <p:spPr bwMode="auto">
            <a:xfrm>
              <a:off x="2772518" y="3526085"/>
              <a:ext cx="1502526" cy="238125"/>
            </a:xfrm>
            <a:prstGeom prst="curvedDown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329631" y="3584011"/>
              <a:ext cx="319361" cy="327173"/>
              <a:chOff x="3240195" y="3595935"/>
              <a:chExt cx="477624" cy="161925"/>
            </a:xfrm>
          </p:grpSpPr>
          <p:sp>
            <p:nvSpPr>
              <p:cNvPr id="49" name="Document 48"/>
              <p:cNvSpPr/>
              <p:nvPr/>
            </p:nvSpPr>
            <p:spPr bwMode="auto">
              <a:xfrm>
                <a:off x="3240195" y="3595935"/>
                <a:ext cx="477624" cy="161925"/>
              </a:xfrm>
              <a:prstGeom prst="flowChartDocument">
                <a:avLst/>
              </a:prstGeom>
              <a:solidFill>
                <a:srgbClr val="FEE29E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 bwMode="auto">
              <a:xfrm>
                <a:off x="3329749" y="3634035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3329749" y="366261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>
                <a:off x="3329749" y="370071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3319799" y="368166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grpSp>
        <p:nvGrpSpPr>
          <p:cNvPr id="54" name="Group 53"/>
          <p:cNvGrpSpPr/>
          <p:nvPr/>
        </p:nvGrpSpPr>
        <p:grpSpPr>
          <a:xfrm>
            <a:off x="5848485" y="3994475"/>
            <a:ext cx="1067904" cy="420871"/>
            <a:chOff x="2772518" y="3526085"/>
            <a:chExt cx="1502526" cy="385099"/>
          </a:xfrm>
        </p:grpSpPr>
        <p:sp>
          <p:nvSpPr>
            <p:cNvPr id="55" name="Curved Down Arrow 54"/>
            <p:cNvSpPr/>
            <p:nvPr/>
          </p:nvSpPr>
          <p:spPr bwMode="auto">
            <a:xfrm>
              <a:off x="2772518" y="3526085"/>
              <a:ext cx="1502526" cy="238125"/>
            </a:xfrm>
            <a:prstGeom prst="curvedDown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329631" y="3584011"/>
              <a:ext cx="319361" cy="327173"/>
              <a:chOff x="3240195" y="3595935"/>
              <a:chExt cx="477624" cy="161925"/>
            </a:xfrm>
          </p:grpSpPr>
          <p:sp>
            <p:nvSpPr>
              <p:cNvPr id="57" name="Document 56"/>
              <p:cNvSpPr/>
              <p:nvPr/>
            </p:nvSpPr>
            <p:spPr bwMode="auto">
              <a:xfrm>
                <a:off x="3240195" y="3595935"/>
                <a:ext cx="477624" cy="161925"/>
              </a:xfrm>
              <a:prstGeom prst="flowChartDocument">
                <a:avLst/>
              </a:prstGeom>
              <a:solidFill>
                <a:srgbClr val="FEE29E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 bwMode="auto">
              <a:xfrm>
                <a:off x="3329749" y="3634035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3329749" y="366261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3329749" y="370071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3319799" y="3681660"/>
                <a:ext cx="288565" cy="0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grpSp>
        <p:nvGrpSpPr>
          <p:cNvPr id="67" name="Group 66"/>
          <p:cNvGrpSpPr/>
          <p:nvPr/>
        </p:nvGrpSpPr>
        <p:grpSpPr>
          <a:xfrm>
            <a:off x="2896393" y="2885229"/>
            <a:ext cx="723339" cy="794530"/>
            <a:chOff x="2717800" y="4942543"/>
            <a:chExt cx="425450" cy="466725"/>
          </a:xfrm>
        </p:grpSpPr>
        <p:sp>
          <p:nvSpPr>
            <p:cNvPr id="68" name="Magnetic Disk 67"/>
            <p:cNvSpPr/>
            <p:nvPr/>
          </p:nvSpPr>
          <p:spPr bwMode="auto">
            <a:xfrm>
              <a:off x="2717800" y="4942543"/>
              <a:ext cx="425450" cy="466725"/>
            </a:xfrm>
            <a:prstGeom prst="flowChartMagneticDisk">
              <a:avLst/>
            </a:prstGeom>
            <a:solidFill>
              <a:schemeClr val="bg2">
                <a:lumMod val="90000"/>
                <a:alpha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Callout 68"/>
            <p:cNvSpPr/>
            <p:nvPr/>
          </p:nvSpPr>
          <p:spPr bwMode="auto">
            <a:xfrm>
              <a:off x="2760363" y="5250203"/>
              <a:ext cx="90787" cy="70165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0" name="Straight Connector 69"/>
            <p:cNvCxnSpPr>
              <a:endCxn id="69" idx="1"/>
            </p:cNvCxnSpPr>
            <p:nvPr/>
          </p:nvCxnSpPr>
          <p:spPr bwMode="auto">
            <a:xfrm flipH="1" flipV="1">
              <a:off x="2773659" y="5260479"/>
              <a:ext cx="29472" cy="25927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1" name="Straight Connector 70"/>
            <p:cNvCxnSpPr>
              <a:endCxn id="69" idx="7"/>
            </p:cNvCxnSpPr>
            <p:nvPr/>
          </p:nvCxnSpPr>
          <p:spPr bwMode="auto">
            <a:xfrm flipV="1">
              <a:off x="2804008" y="5260479"/>
              <a:ext cx="33847" cy="2715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2" name="Straight Connector 71"/>
            <p:cNvCxnSpPr>
              <a:stCxn id="69" idx="4"/>
            </p:cNvCxnSpPr>
            <p:nvPr/>
          </p:nvCxnSpPr>
          <p:spPr bwMode="auto">
            <a:xfrm flipH="1" flipV="1">
              <a:off x="2804542" y="5286405"/>
              <a:ext cx="1215" cy="33963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3" name="Oval Callout 72"/>
            <p:cNvSpPr/>
            <p:nvPr/>
          </p:nvSpPr>
          <p:spPr bwMode="auto">
            <a:xfrm>
              <a:off x="2855613" y="5297828"/>
              <a:ext cx="90787" cy="70165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Oval Callout 73"/>
            <p:cNvSpPr/>
            <p:nvPr/>
          </p:nvSpPr>
          <p:spPr bwMode="auto">
            <a:xfrm>
              <a:off x="2982613" y="5291478"/>
              <a:ext cx="90787" cy="70165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Oval Callout 74"/>
            <p:cNvSpPr/>
            <p:nvPr/>
          </p:nvSpPr>
          <p:spPr bwMode="auto">
            <a:xfrm>
              <a:off x="2966738" y="5183528"/>
              <a:ext cx="90787" cy="70165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Oval Callout 75"/>
            <p:cNvSpPr/>
            <p:nvPr/>
          </p:nvSpPr>
          <p:spPr bwMode="auto">
            <a:xfrm>
              <a:off x="2842913" y="5186703"/>
              <a:ext cx="90787" cy="70165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7" name="TextBox 53"/>
          <p:cNvSpPr txBox="1">
            <a:spLocks noChangeArrowheads="1"/>
          </p:cNvSpPr>
          <p:nvPr/>
        </p:nvSpPr>
        <p:spPr bwMode="auto">
          <a:xfrm>
            <a:off x="2138882" y="2144450"/>
            <a:ext cx="2419747" cy="59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08" tIns="46854" rIns="93708" bIns="468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 dirty="0" err="1">
                <a:solidFill>
                  <a:srgbClr val="0000D4"/>
                </a:solidFill>
              </a:rPr>
              <a:t>Välivarasto</a:t>
            </a:r>
            <a:endParaRPr lang="en-US" sz="1800" i="1" dirty="0">
              <a:solidFill>
                <a:srgbClr val="0000D4"/>
              </a:solidFill>
            </a:endParaRPr>
          </a:p>
          <a:p>
            <a:pPr algn="ctr" eaLnBrk="1" hangingPunct="1"/>
            <a:r>
              <a:rPr lang="en-US" sz="1800" i="1" dirty="0" err="1">
                <a:solidFill>
                  <a:srgbClr val="0000D4"/>
                </a:solidFill>
              </a:rPr>
              <a:t>Jono</a:t>
            </a:r>
            <a:endParaRPr lang="en-US" sz="1800" i="1" dirty="0">
              <a:solidFill>
                <a:srgbClr val="0000D4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8334913" y="4053405"/>
            <a:ext cx="212726" cy="206375"/>
            <a:chOff x="2146300" y="5905499"/>
            <a:chExt cx="212726" cy="206375"/>
          </a:xfrm>
        </p:grpSpPr>
        <p:sp>
          <p:nvSpPr>
            <p:cNvPr id="79" name="10-Point Star 78"/>
            <p:cNvSpPr/>
            <p:nvPr/>
          </p:nvSpPr>
          <p:spPr bwMode="auto">
            <a:xfrm>
              <a:off x="2146300" y="5905499"/>
              <a:ext cx="212726" cy="206375"/>
            </a:xfrm>
            <a:prstGeom prst="star10">
              <a:avLst/>
            </a:prstGeom>
            <a:solidFill>
              <a:srgbClr val="FEE29E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2189807" y="5956141"/>
              <a:ext cx="125712" cy="105090"/>
              <a:chOff x="2611138" y="4489135"/>
              <a:chExt cx="160638" cy="127315"/>
            </a:xfrm>
          </p:grpSpPr>
          <p:sp>
            <p:nvSpPr>
              <p:cNvPr id="81" name="Oval Callout 80"/>
              <p:cNvSpPr/>
              <p:nvPr/>
            </p:nvSpPr>
            <p:spPr bwMode="auto">
              <a:xfrm>
                <a:off x="2611138" y="4489135"/>
                <a:ext cx="160638" cy="127315"/>
              </a:xfrm>
              <a:prstGeom prst="wedgeEllipseCallo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2" name="Straight Connector 81"/>
              <p:cNvCxnSpPr>
                <a:endCxn id="81" idx="1"/>
              </p:cNvCxnSpPr>
              <p:nvPr/>
            </p:nvCxnSpPr>
            <p:spPr bwMode="auto">
              <a:xfrm flipH="1" flipV="1">
                <a:off x="2634663" y="4507780"/>
                <a:ext cx="52147" cy="47044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83" name="Straight Connector 82"/>
              <p:cNvCxnSpPr>
                <a:endCxn id="81" idx="7"/>
              </p:cNvCxnSpPr>
              <p:nvPr/>
            </p:nvCxnSpPr>
            <p:spPr bwMode="auto">
              <a:xfrm flipV="1">
                <a:off x="2688362" y="4507780"/>
                <a:ext cx="59888" cy="49268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84" name="Straight Connector 83"/>
              <p:cNvCxnSpPr>
                <a:stCxn id="81" idx="4"/>
              </p:cNvCxnSpPr>
              <p:nvPr/>
            </p:nvCxnSpPr>
            <p:spPr bwMode="auto">
              <a:xfrm flipH="1" flipV="1">
                <a:off x="2689308" y="4554824"/>
                <a:ext cx="2149" cy="61626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grpSp>
        <p:nvGrpSpPr>
          <p:cNvPr id="85" name="Group 84"/>
          <p:cNvGrpSpPr/>
          <p:nvPr/>
        </p:nvGrpSpPr>
        <p:grpSpPr>
          <a:xfrm>
            <a:off x="8646065" y="4058382"/>
            <a:ext cx="212726" cy="206375"/>
            <a:chOff x="2146300" y="5905499"/>
            <a:chExt cx="212726" cy="206375"/>
          </a:xfrm>
        </p:grpSpPr>
        <p:sp>
          <p:nvSpPr>
            <p:cNvPr id="86" name="10-Point Star 85"/>
            <p:cNvSpPr/>
            <p:nvPr/>
          </p:nvSpPr>
          <p:spPr bwMode="auto">
            <a:xfrm>
              <a:off x="2146300" y="5905499"/>
              <a:ext cx="212726" cy="206375"/>
            </a:xfrm>
            <a:prstGeom prst="star10">
              <a:avLst/>
            </a:prstGeom>
            <a:solidFill>
              <a:srgbClr val="FEE29E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2189807" y="5956141"/>
              <a:ext cx="125712" cy="105090"/>
              <a:chOff x="2611138" y="4489135"/>
              <a:chExt cx="160638" cy="127315"/>
            </a:xfrm>
          </p:grpSpPr>
          <p:sp>
            <p:nvSpPr>
              <p:cNvPr id="88" name="Oval Callout 87"/>
              <p:cNvSpPr/>
              <p:nvPr/>
            </p:nvSpPr>
            <p:spPr bwMode="auto">
              <a:xfrm>
                <a:off x="2611138" y="4489135"/>
                <a:ext cx="160638" cy="127315"/>
              </a:xfrm>
              <a:prstGeom prst="wedgeEllipseCallo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9" name="Straight Connector 88"/>
              <p:cNvCxnSpPr>
                <a:endCxn id="88" idx="1"/>
              </p:cNvCxnSpPr>
              <p:nvPr/>
            </p:nvCxnSpPr>
            <p:spPr bwMode="auto">
              <a:xfrm flipH="1" flipV="1">
                <a:off x="2634663" y="4507780"/>
                <a:ext cx="52147" cy="47044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0" name="Straight Connector 89"/>
              <p:cNvCxnSpPr>
                <a:endCxn id="88" idx="7"/>
              </p:cNvCxnSpPr>
              <p:nvPr/>
            </p:nvCxnSpPr>
            <p:spPr bwMode="auto">
              <a:xfrm flipV="1">
                <a:off x="2688362" y="4507780"/>
                <a:ext cx="59888" cy="49268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1" name="Straight Connector 90"/>
              <p:cNvCxnSpPr>
                <a:stCxn id="88" idx="4"/>
              </p:cNvCxnSpPr>
              <p:nvPr/>
            </p:nvCxnSpPr>
            <p:spPr bwMode="auto">
              <a:xfrm flipH="1" flipV="1">
                <a:off x="2689308" y="4554824"/>
                <a:ext cx="2149" cy="61626"/>
              </a:xfrm>
              <a:prstGeom prst="lin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cxnSp>
        <p:nvCxnSpPr>
          <p:cNvPr id="6" name="Straight Arrow Connector 5"/>
          <p:cNvCxnSpPr/>
          <p:nvPr/>
        </p:nvCxnSpPr>
        <p:spPr bwMode="auto">
          <a:xfrm flipH="1">
            <a:off x="1359077" y="3241704"/>
            <a:ext cx="11140" cy="1147407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1F497D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405196" y="3530538"/>
            <a:ext cx="1544639" cy="5955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D4"/>
                </a:solidFill>
              </a:rPr>
              <a:t>Työaseman</a:t>
            </a:r>
            <a:endParaRPr lang="en-US" dirty="0">
              <a:solidFill>
                <a:srgbClr val="0000D4"/>
              </a:solidFill>
            </a:endParaRPr>
          </a:p>
          <a:p>
            <a:r>
              <a:rPr lang="en-US" dirty="0" err="1">
                <a:solidFill>
                  <a:srgbClr val="0000D4"/>
                </a:solidFill>
              </a:rPr>
              <a:t>kapasiteetti</a:t>
            </a:r>
            <a:r>
              <a:rPr lang="en-US" dirty="0">
                <a:solidFill>
                  <a:srgbClr val="0000D4"/>
                </a:solidFill>
              </a:rPr>
              <a:t>*</a:t>
            </a:r>
          </a:p>
        </p:txBody>
      </p:sp>
      <p:cxnSp>
        <p:nvCxnSpPr>
          <p:cNvPr id="8" name="Straight Connector 7"/>
          <p:cNvCxnSpPr>
            <a:stCxn id="32" idx="1"/>
          </p:cNvCxnSpPr>
          <p:nvPr/>
        </p:nvCxnSpPr>
        <p:spPr bwMode="auto">
          <a:xfrm>
            <a:off x="1913942" y="3806380"/>
            <a:ext cx="5973158" cy="25738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08" name="TextBox 53"/>
          <p:cNvSpPr txBox="1">
            <a:spLocks noChangeArrowheads="1"/>
          </p:cNvSpPr>
          <p:nvPr/>
        </p:nvSpPr>
        <p:spPr bwMode="auto">
          <a:xfrm>
            <a:off x="4329897" y="2471886"/>
            <a:ext cx="2419747" cy="59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08" tIns="46854" rIns="93708" bIns="468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 dirty="0" err="1">
                <a:solidFill>
                  <a:srgbClr val="0000D4"/>
                </a:solidFill>
              </a:rPr>
              <a:t>Tyhjä</a:t>
            </a:r>
            <a:endParaRPr lang="en-US" sz="1800" i="1" dirty="0">
              <a:solidFill>
                <a:srgbClr val="0000D4"/>
              </a:solidFill>
            </a:endParaRPr>
          </a:p>
          <a:p>
            <a:pPr algn="ctr" eaLnBrk="1" hangingPunct="1"/>
            <a:r>
              <a:rPr lang="en-US" sz="1800" i="1" dirty="0" err="1">
                <a:solidFill>
                  <a:srgbClr val="0000D4"/>
                </a:solidFill>
              </a:rPr>
              <a:t>kapasiteetti</a:t>
            </a:r>
            <a:endParaRPr lang="en-US" sz="1800" i="1" dirty="0">
              <a:solidFill>
                <a:srgbClr val="0000D4"/>
              </a:solidFill>
            </a:endParaRPr>
          </a:p>
        </p:txBody>
      </p:sp>
      <p:cxnSp>
        <p:nvCxnSpPr>
          <p:cNvPr id="10" name="Straight Connector 9"/>
          <p:cNvCxnSpPr>
            <a:stCxn id="108" idx="2"/>
          </p:cNvCxnSpPr>
          <p:nvPr/>
        </p:nvCxnSpPr>
        <p:spPr bwMode="auto">
          <a:xfrm flipH="1">
            <a:off x="5436306" y="3069724"/>
            <a:ext cx="103465" cy="413855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106" name="Group 105"/>
          <p:cNvGrpSpPr/>
          <p:nvPr/>
        </p:nvGrpSpPr>
        <p:grpSpPr>
          <a:xfrm>
            <a:off x="3681581" y="4139197"/>
            <a:ext cx="253197" cy="199866"/>
            <a:chOff x="2388887" y="1790385"/>
            <a:chExt cx="408405" cy="363672"/>
          </a:xfrm>
        </p:grpSpPr>
        <p:sp>
          <p:nvSpPr>
            <p:cNvPr id="107" name="Oval Callout 106"/>
            <p:cNvSpPr/>
            <p:nvPr/>
          </p:nvSpPr>
          <p:spPr bwMode="auto">
            <a:xfrm>
              <a:off x="2388887" y="1790385"/>
              <a:ext cx="408405" cy="363672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9" name="Straight Connector 108"/>
            <p:cNvCxnSpPr>
              <a:endCxn id="107" idx="1"/>
            </p:cNvCxnSpPr>
            <p:nvPr/>
          </p:nvCxnSpPr>
          <p:spPr bwMode="auto">
            <a:xfrm flipH="1" flipV="1">
              <a:off x="2448697" y="1843644"/>
              <a:ext cx="132578" cy="134381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0" name="Straight Connector 109"/>
            <p:cNvCxnSpPr>
              <a:endCxn id="107" idx="7"/>
            </p:cNvCxnSpPr>
            <p:nvPr/>
          </p:nvCxnSpPr>
          <p:spPr bwMode="auto">
            <a:xfrm flipV="1">
              <a:off x="2585222" y="1843644"/>
              <a:ext cx="152260" cy="1407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1" name="Straight Connector 110"/>
            <p:cNvCxnSpPr>
              <a:stCxn id="107" idx="4"/>
            </p:cNvCxnSpPr>
            <p:nvPr/>
          </p:nvCxnSpPr>
          <p:spPr bwMode="auto">
            <a:xfrm flipH="1" flipV="1">
              <a:off x="2587626" y="1978025"/>
              <a:ext cx="5464" cy="1760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12" name="Group 111"/>
          <p:cNvGrpSpPr/>
          <p:nvPr/>
        </p:nvGrpSpPr>
        <p:grpSpPr>
          <a:xfrm>
            <a:off x="2087710" y="3236952"/>
            <a:ext cx="253197" cy="199866"/>
            <a:chOff x="2388887" y="1790385"/>
            <a:chExt cx="408405" cy="363672"/>
          </a:xfrm>
        </p:grpSpPr>
        <p:sp>
          <p:nvSpPr>
            <p:cNvPr id="113" name="Oval Callout 112"/>
            <p:cNvSpPr/>
            <p:nvPr/>
          </p:nvSpPr>
          <p:spPr bwMode="auto">
            <a:xfrm>
              <a:off x="2388887" y="1790385"/>
              <a:ext cx="408405" cy="363672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4" name="Straight Connector 113"/>
            <p:cNvCxnSpPr>
              <a:endCxn id="113" idx="1"/>
            </p:cNvCxnSpPr>
            <p:nvPr/>
          </p:nvCxnSpPr>
          <p:spPr bwMode="auto">
            <a:xfrm flipH="1" flipV="1">
              <a:off x="2448697" y="1843644"/>
              <a:ext cx="132578" cy="134381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5" name="Straight Connector 114"/>
            <p:cNvCxnSpPr>
              <a:endCxn id="113" idx="7"/>
            </p:cNvCxnSpPr>
            <p:nvPr/>
          </p:nvCxnSpPr>
          <p:spPr bwMode="auto">
            <a:xfrm flipV="1">
              <a:off x="2585222" y="1843644"/>
              <a:ext cx="152260" cy="1407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6" name="Straight Connector 115"/>
            <p:cNvCxnSpPr>
              <a:stCxn id="113" idx="4"/>
            </p:cNvCxnSpPr>
            <p:nvPr/>
          </p:nvCxnSpPr>
          <p:spPr bwMode="auto">
            <a:xfrm flipH="1" flipV="1">
              <a:off x="2587626" y="1978025"/>
              <a:ext cx="5464" cy="1760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17" name="Group 116"/>
          <p:cNvGrpSpPr/>
          <p:nvPr/>
        </p:nvGrpSpPr>
        <p:grpSpPr>
          <a:xfrm>
            <a:off x="2070019" y="3502755"/>
            <a:ext cx="253197" cy="199866"/>
            <a:chOff x="2388887" y="1790385"/>
            <a:chExt cx="408405" cy="363672"/>
          </a:xfrm>
        </p:grpSpPr>
        <p:sp>
          <p:nvSpPr>
            <p:cNvPr id="118" name="Oval Callout 117"/>
            <p:cNvSpPr/>
            <p:nvPr/>
          </p:nvSpPr>
          <p:spPr bwMode="auto">
            <a:xfrm>
              <a:off x="2388887" y="1790385"/>
              <a:ext cx="408405" cy="363672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9" name="Straight Connector 118"/>
            <p:cNvCxnSpPr>
              <a:endCxn id="118" idx="1"/>
            </p:cNvCxnSpPr>
            <p:nvPr/>
          </p:nvCxnSpPr>
          <p:spPr bwMode="auto">
            <a:xfrm flipH="1" flipV="1">
              <a:off x="2448697" y="1843644"/>
              <a:ext cx="132578" cy="134381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0" name="Straight Connector 119"/>
            <p:cNvCxnSpPr>
              <a:endCxn id="118" idx="7"/>
            </p:cNvCxnSpPr>
            <p:nvPr/>
          </p:nvCxnSpPr>
          <p:spPr bwMode="auto">
            <a:xfrm flipV="1">
              <a:off x="2585222" y="1843644"/>
              <a:ext cx="152260" cy="1407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1" name="Straight Connector 120"/>
            <p:cNvCxnSpPr>
              <a:stCxn id="118" idx="4"/>
            </p:cNvCxnSpPr>
            <p:nvPr/>
          </p:nvCxnSpPr>
          <p:spPr bwMode="auto">
            <a:xfrm flipH="1" flipV="1">
              <a:off x="2587626" y="1978025"/>
              <a:ext cx="5464" cy="1760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2063667" y="3847940"/>
            <a:ext cx="253197" cy="199866"/>
            <a:chOff x="2388887" y="1790385"/>
            <a:chExt cx="408405" cy="363672"/>
          </a:xfrm>
        </p:grpSpPr>
        <p:sp>
          <p:nvSpPr>
            <p:cNvPr id="123" name="Oval Callout 122"/>
            <p:cNvSpPr/>
            <p:nvPr/>
          </p:nvSpPr>
          <p:spPr bwMode="auto">
            <a:xfrm>
              <a:off x="2388887" y="1790385"/>
              <a:ext cx="408405" cy="363672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4" name="Straight Connector 123"/>
            <p:cNvCxnSpPr>
              <a:endCxn id="123" idx="1"/>
            </p:cNvCxnSpPr>
            <p:nvPr/>
          </p:nvCxnSpPr>
          <p:spPr bwMode="auto">
            <a:xfrm flipH="1" flipV="1">
              <a:off x="2448697" y="1843644"/>
              <a:ext cx="132578" cy="134381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5" name="Straight Connector 124"/>
            <p:cNvCxnSpPr>
              <a:endCxn id="123" idx="7"/>
            </p:cNvCxnSpPr>
            <p:nvPr/>
          </p:nvCxnSpPr>
          <p:spPr bwMode="auto">
            <a:xfrm flipV="1">
              <a:off x="2585222" y="1843644"/>
              <a:ext cx="152260" cy="1407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6" name="Straight Connector 125"/>
            <p:cNvCxnSpPr>
              <a:stCxn id="123" idx="4"/>
            </p:cNvCxnSpPr>
            <p:nvPr/>
          </p:nvCxnSpPr>
          <p:spPr bwMode="auto">
            <a:xfrm flipH="1" flipV="1">
              <a:off x="2587626" y="1978025"/>
              <a:ext cx="5464" cy="1760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27" name="Group 126"/>
          <p:cNvGrpSpPr/>
          <p:nvPr/>
        </p:nvGrpSpPr>
        <p:grpSpPr>
          <a:xfrm>
            <a:off x="2068655" y="4113742"/>
            <a:ext cx="253197" cy="199866"/>
            <a:chOff x="2388887" y="1790385"/>
            <a:chExt cx="408405" cy="363672"/>
          </a:xfrm>
        </p:grpSpPr>
        <p:sp>
          <p:nvSpPr>
            <p:cNvPr id="128" name="Oval Callout 127"/>
            <p:cNvSpPr/>
            <p:nvPr/>
          </p:nvSpPr>
          <p:spPr bwMode="auto">
            <a:xfrm>
              <a:off x="2388887" y="1790385"/>
              <a:ext cx="408405" cy="363672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9" name="Straight Connector 128"/>
            <p:cNvCxnSpPr>
              <a:endCxn id="128" idx="1"/>
            </p:cNvCxnSpPr>
            <p:nvPr/>
          </p:nvCxnSpPr>
          <p:spPr bwMode="auto">
            <a:xfrm flipH="1" flipV="1">
              <a:off x="2448697" y="1843644"/>
              <a:ext cx="132578" cy="134381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0" name="Straight Connector 129"/>
            <p:cNvCxnSpPr>
              <a:endCxn id="128" idx="7"/>
            </p:cNvCxnSpPr>
            <p:nvPr/>
          </p:nvCxnSpPr>
          <p:spPr bwMode="auto">
            <a:xfrm flipV="1">
              <a:off x="2585222" y="1843644"/>
              <a:ext cx="152260" cy="1407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1" name="Straight Connector 130"/>
            <p:cNvCxnSpPr>
              <a:stCxn id="128" idx="4"/>
            </p:cNvCxnSpPr>
            <p:nvPr/>
          </p:nvCxnSpPr>
          <p:spPr bwMode="auto">
            <a:xfrm flipH="1" flipV="1">
              <a:off x="2587626" y="1978025"/>
              <a:ext cx="5464" cy="1760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32" name="Group 131"/>
          <p:cNvGrpSpPr/>
          <p:nvPr/>
        </p:nvGrpSpPr>
        <p:grpSpPr>
          <a:xfrm>
            <a:off x="3670241" y="3855690"/>
            <a:ext cx="253197" cy="199866"/>
            <a:chOff x="2388887" y="1790385"/>
            <a:chExt cx="408405" cy="363672"/>
          </a:xfrm>
        </p:grpSpPr>
        <p:sp>
          <p:nvSpPr>
            <p:cNvPr id="133" name="Oval Callout 132"/>
            <p:cNvSpPr/>
            <p:nvPr/>
          </p:nvSpPr>
          <p:spPr bwMode="auto">
            <a:xfrm>
              <a:off x="2388887" y="1790385"/>
              <a:ext cx="408405" cy="363672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4" name="Straight Connector 133"/>
            <p:cNvCxnSpPr>
              <a:endCxn id="133" idx="1"/>
            </p:cNvCxnSpPr>
            <p:nvPr/>
          </p:nvCxnSpPr>
          <p:spPr bwMode="auto">
            <a:xfrm flipH="1" flipV="1">
              <a:off x="2448697" y="1843644"/>
              <a:ext cx="132578" cy="134381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5" name="Straight Connector 134"/>
            <p:cNvCxnSpPr>
              <a:endCxn id="133" idx="7"/>
            </p:cNvCxnSpPr>
            <p:nvPr/>
          </p:nvCxnSpPr>
          <p:spPr bwMode="auto">
            <a:xfrm flipV="1">
              <a:off x="2585222" y="1843644"/>
              <a:ext cx="152260" cy="1407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6" name="Straight Connector 135"/>
            <p:cNvCxnSpPr>
              <a:stCxn id="133" idx="4"/>
            </p:cNvCxnSpPr>
            <p:nvPr/>
          </p:nvCxnSpPr>
          <p:spPr bwMode="auto">
            <a:xfrm flipH="1" flipV="1">
              <a:off x="2587626" y="1978025"/>
              <a:ext cx="5464" cy="1760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>
            <a:off x="5217390" y="4166854"/>
            <a:ext cx="253197" cy="199866"/>
            <a:chOff x="2388887" y="1790385"/>
            <a:chExt cx="408405" cy="363672"/>
          </a:xfrm>
        </p:grpSpPr>
        <p:sp>
          <p:nvSpPr>
            <p:cNvPr id="138" name="Oval Callout 137"/>
            <p:cNvSpPr/>
            <p:nvPr/>
          </p:nvSpPr>
          <p:spPr bwMode="auto">
            <a:xfrm>
              <a:off x="2388887" y="1790385"/>
              <a:ext cx="408405" cy="363672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9" name="Straight Connector 138"/>
            <p:cNvCxnSpPr>
              <a:endCxn id="138" idx="1"/>
            </p:cNvCxnSpPr>
            <p:nvPr/>
          </p:nvCxnSpPr>
          <p:spPr bwMode="auto">
            <a:xfrm flipH="1" flipV="1">
              <a:off x="2448697" y="1843644"/>
              <a:ext cx="132578" cy="134381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0" name="Straight Connector 139"/>
            <p:cNvCxnSpPr>
              <a:endCxn id="138" idx="7"/>
            </p:cNvCxnSpPr>
            <p:nvPr/>
          </p:nvCxnSpPr>
          <p:spPr bwMode="auto">
            <a:xfrm flipV="1">
              <a:off x="2585222" y="1843644"/>
              <a:ext cx="152260" cy="1407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1" name="Straight Connector 140"/>
            <p:cNvCxnSpPr>
              <a:stCxn id="138" idx="4"/>
            </p:cNvCxnSpPr>
            <p:nvPr/>
          </p:nvCxnSpPr>
          <p:spPr bwMode="auto">
            <a:xfrm flipH="1" flipV="1">
              <a:off x="2587626" y="1978025"/>
              <a:ext cx="5464" cy="1760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42" name="Group 141"/>
          <p:cNvGrpSpPr/>
          <p:nvPr/>
        </p:nvGrpSpPr>
        <p:grpSpPr>
          <a:xfrm>
            <a:off x="5206050" y="3883347"/>
            <a:ext cx="253197" cy="199866"/>
            <a:chOff x="2388887" y="1790385"/>
            <a:chExt cx="408405" cy="363672"/>
          </a:xfrm>
        </p:grpSpPr>
        <p:sp>
          <p:nvSpPr>
            <p:cNvPr id="143" name="Oval Callout 142"/>
            <p:cNvSpPr/>
            <p:nvPr/>
          </p:nvSpPr>
          <p:spPr bwMode="auto">
            <a:xfrm>
              <a:off x="2388887" y="1790385"/>
              <a:ext cx="408405" cy="363672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4" name="Straight Connector 143"/>
            <p:cNvCxnSpPr>
              <a:endCxn id="143" idx="1"/>
            </p:cNvCxnSpPr>
            <p:nvPr/>
          </p:nvCxnSpPr>
          <p:spPr bwMode="auto">
            <a:xfrm flipH="1" flipV="1">
              <a:off x="2448697" y="1843644"/>
              <a:ext cx="132578" cy="134381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5" name="Straight Connector 144"/>
            <p:cNvCxnSpPr>
              <a:endCxn id="143" idx="7"/>
            </p:cNvCxnSpPr>
            <p:nvPr/>
          </p:nvCxnSpPr>
          <p:spPr bwMode="auto">
            <a:xfrm flipV="1">
              <a:off x="2585222" y="1843644"/>
              <a:ext cx="152260" cy="1407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6" name="Straight Connector 145"/>
            <p:cNvCxnSpPr>
              <a:stCxn id="143" idx="4"/>
            </p:cNvCxnSpPr>
            <p:nvPr/>
          </p:nvCxnSpPr>
          <p:spPr bwMode="auto">
            <a:xfrm flipH="1" flipV="1">
              <a:off x="2587626" y="1978025"/>
              <a:ext cx="5464" cy="1760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47" name="Group 146"/>
          <p:cNvGrpSpPr/>
          <p:nvPr/>
        </p:nvGrpSpPr>
        <p:grpSpPr>
          <a:xfrm>
            <a:off x="7133751" y="4166854"/>
            <a:ext cx="253197" cy="199866"/>
            <a:chOff x="2388887" y="1790385"/>
            <a:chExt cx="408405" cy="363672"/>
          </a:xfrm>
        </p:grpSpPr>
        <p:sp>
          <p:nvSpPr>
            <p:cNvPr id="148" name="Oval Callout 147"/>
            <p:cNvSpPr/>
            <p:nvPr/>
          </p:nvSpPr>
          <p:spPr bwMode="auto">
            <a:xfrm>
              <a:off x="2388887" y="1790385"/>
              <a:ext cx="408405" cy="363672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9" name="Straight Connector 148"/>
            <p:cNvCxnSpPr>
              <a:endCxn id="148" idx="1"/>
            </p:cNvCxnSpPr>
            <p:nvPr/>
          </p:nvCxnSpPr>
          <p:spPr bwMode="auto">
            <a:xfrm flipH="1" flipV="1">
              <a:off x="2448697" y="1843644"/>
              <a:ext cx="132578" cy="134381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50" name="Straight Connector 149"/>
            <p:cNvCxnSpPr>
              <a:endCxn id="148" idx="7"/>
            </p:cNvCxnSpPr>
            <p:nvPr/>
          </p:nvCxnSpPr>
          <p:spPr bwMode="auto">
            <a:xfrm flipV="1">
              <a:off x="2585222" y="1843644"/>
              <a:ext cx="152260" cy="1407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51" name="Straight Connector 150"/>
            <p:cNvCxnSpPr>
              <a:stCxn id="148" idx="4"/>
            </p:cNvCxnSpPr>
            <p:nvPr/>
          </p:nvCxnSpPr>
          <p:spPr bwMode="auto">
            <a:xfrm flipH="1" flipV="1">
              <a:off x="2587626" y="1978025"/>
              <a:ext cx="5464" cy="1760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52" name="Group 151"/>
          <p:cNvGrpSpPr/>
          <p:nvPr/>
        </p:nvGrpSpPr>
        <p:grpSpPr>
          <a:xfrm>
            <a:off x="7122411" y="3883347"/>
            <a:ext cx="253197" cy="199866"/>
            <a:chOff x="2388887" y="1790385"/>
            <a:chExt cx="408405" cy="363672"/>
          </a:xfrm>
        </p:grpSpPr>
        <p:sp>
          <p:nvSpPr>
            <p:cNvPr id="153" name="Oval Callout 152"/>
            <p:cNvSpPr/>
            <p:nvPr/>
          </p:nvSpPr>
          <p:spPr bwMode="auto">
            <a:xfrm>
              <a:off x="2388887" y="1790385"/>
              <a:ext cx="408405" cy="363672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4" name="Straight Connector 153"/>
            <p:cNvCxnSpPr>
              <a:endCxn id="153" idx="1"/>
            </p:cNvCxnSpPr>
            <p:nvPr/>
          </p:nvCxnSpPr>
          <p:spPr bwMode="auto">
            <a:xfrm flipH="1" flipV="1">
              <a:off x="2448697" y="1843644"/>
              <a:ext cx="132578" cy="134381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55" name="Straight Connector 154"/>
            <p:cNvCxnSpPr>
              <a:endCxn id="153" idx="7"/>
            </p:cNvCxnSpPr>
            <p:nvPr/>
          </p:nvCxnSpPr>
          <p:spPr bwMode="auto">
            <a:xfrm flipV="1">
              <a:off x="2585222" y="1843644"/>
              <a:ext cx="152260" cy="1407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56" name="Straight Connector 155"/>
            <p:cNvCxnSpPr>
              <a:stCxn id="153" idx="4"/>
            </p:cNvCxnSpPr>
            <p:nvPr/>
          </p:nvCxnSpPr>
          <p:spPr bwMode="auto">
            <a:xfrm flipH="1" flipV="1">
              <a:off x="2587626" y="1978025"/>
              <a:ext cx="5464" cy="176032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57" name="Group 156"/>
          <p:cNvGrpSpPr/>
          <p:nvPr/>
        </p:nvGrpSpPr>
        <p:grpSpPr>
          <a:xfrm>
            <a:off x="5138015" y="3475099"/>
            <a:ext cx="253197" cy="199866"/>
            <a:chOff x="2388887" y="1790385"/>
            <a:chExt cx="408405" cy="363672"/>
          </a:xfrm>
          <a:solidFill>
            <a:srgbClr val="FFFFFF"/>
          </a:solidFill>
        </p:grpSpPr>
        <p:sp>
          <p:nvSpPr>
            <p:cNvPr id="158" name="Oval Callout 157"/>
            <p:cNvSpPr/>
            <p:nvPr/>
          </p:nvSpPr>
          <p:spPr bwMode="auto">
            <a:xfrm>
              <a:off x="2388887" y="1790385"/>
              <a:ext cx="408405" cy="363672"/>
            </a:xfrm>
            <a:prstGeom prst="wedgeEllipseCallou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9" name="Straight Connector 158"/>
            <p:cNvCxnSpPr>
              <a:endCxn id="158" idx="1"/>
            </p:cNvCxnSpPr>
            <p:nvPr/>
          </p:nvCxnSpPr>
          <p:spPr bwMode="auto">
            <a:xfrm flipH="1" flipV="1">
              <a:off x="2448697" y="1843644"/>
              <a:ext cx="132578" cy="134381"/>
            </a:xfrm>
            <a:prstGeom prst="line">
              <a:avLst/>
            </a:prstGeom>
            <a:grpFill/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0" name="Straight Connector 159"/>
            <p:cNvCxnSpPr>
              <a:endCxn id="158" idx="7"/>
            </p:cNvCxnSpPr>
            <p:nvPr/>
          </p:nvCxnSpPr>
          <p:spPr bwMode="auto">
            <a:xfrm flipV="1">
              <a:off x="2585222" y="1843644"/>
              <a:ext cx="152260" cy="140732"/>
            </a:xfrm>
            <a:prstGeom prst="line">
              <a:avLst/>
            </a:prstGeom>
            <a:grpFill/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1" name="Straight Connector 160"/>
            <p:cNvCxnSpPr>
              <a:stCxn id="158" idx="4"/>
            </p:cNvCxnSpPr>
            <p:nvPr/>
          </p:nvCxnSpPr>
          <p:spPr bwMode="auto">
            <a:xfrm flipH="1" flipV="1">
              <a:off x="2587626" y="1978025"/>
              <a:ext cx="5464" cy="176032"/>
            </a:xfrm>
            <a:prstGeom prst="line">
              <a:avLst/>
            </a:prstGeom>
            <a:grpFill/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62" name="Group 161"/>
          <p:cNvGrpSpPr/>
          <p:nvPr/>
        </p:nvGrpSpPr>
        <p:grpSpPr>
          <a:xfrm>
            <a:off x="5489536" y="3486438"/>
            <a:ext cx="253197" cy="199866"/>
            <a:chOff x="2388887" y="1790385"/>
            <a:chExt cx="408405" cy="363672"/>
          </a:xfrm>
          <a:noFill/>
        </p:grpSpPr>
        <p:sp>
          <p:nvSpPr>
            <p:cNvPr id="163" name="Oval Callout 162"/>
            <p:cNvSpPr/>
            <p:nvPr/>
          </p:nvSpPr>
          <p:spPr bwMode="auto">
            <a:xfrm>
              <a:off x="2388887" y="1790385"/>
              <a:ext cx="408405" cy="363672"/>
            </a:xfrm>
            <a:prstGeom prst="wedgeEllipseCallou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4" name="Straight Connector 163"/>
            <p:cNvCxnSpPr>
              <a:endCxn id="163" idx="1"/>
            </p:cNvCxnSpPr>
            <p:nvPr/>
          </p:nvCxnSpPr>
          <p:spPr bwMode="auto">
            <a:xfrm flipH="1" flipV="1">
              <a:off x="2448697" y="1843644"/>
              <a:ext cx="132578" cy="134381"/>
            </a:xfrm>
            <a:prstGeom prst="line">
              <a:avLst/>
            </a:prstGeom>
            <a:grpFill/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5" name="Straight Connector 164"/>
            <p:cNvCxnSpPr>
              <a:endCxn id="163" idx="7"/>
            </p:cNvCxnSpPr>
            <p:nvPr/>
          </p:nvCxnSpPr>
          <p:spPr bwMode="auto">
            <a:xfrm flipV="1">
              <a:off x="2585222" y="1843644"/>
              <a:ext cx="152260" cy="140732"/>
            </a:xfrm>
            <a:prstGeom prst="line">
              <a:avLst/>
            </a:prstGeom>
            <a:grpFill/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6" name="Straight Connector 165"/>
            <p:cNvCxnSpPr>
              <a:stCxn id="163" idx="4"/>
            </p:cNvCxnSpPr>
            <p:nvPr/>
          </p:nvCxnSpPr>
          <p:spPr bwMode="auto">
            <a:xfrm flipH="1" flipV="1">
              <a:off x="2587626" y="1978025"/>
              <a:ext cx="5464" cy="176032"/>
            </a:xfrm>
            <a:prstGeom prst="line">
              <a:avLst/>
            </a:prstGeom>
            <a:grpFill/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67" name="Group 166"/>
          <p:cNvGrpSpPr/>
          <p:nvPr/>
        </p:nvGrpSpPr>
        <p:grpSpPr>
          <a:xfrm>
            <a:off x="7127400" y="3525435"/>
            <a:ext cx="253197" cy="199866"/>
            <a:chOff x="2388887" y="1790385"/>
            <a:chExt cx="408405" cy="363672"/>
          </a:xfrm>
          <a:noFill/>
        </p:grpSpPr>
        <p:sp>
          <p:nvSpPr>
            <p:cNvPr id="168" name="Oval Callout 167"/>
            <p:cNvSpPr/>
            <p:nvPr/>
          </p:nvSpPr>
          <p:spPr bwMode="auto">
            <a:xfrm>
              <a:off x="2388887" y="1790385"/>
              <a:ext cx="408405" cy="363672"/>
            </a:xfrm>
            <a:prstGeom prst="wedgeEllipseCallou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9" name="Straight Connector 168"/>
            <p:cNvCxnSpPr>
              <a:endCxn id="168" idx="1"/>
            </p:cNvCxnSpPr>
            <p:nvPr/>
          </p:nvCxnSpPr>
          <p:spPr bwMode="auto">
            <a:xfrm flipH="1" flipV="1">
              <a:off x="2448697" y="1843644"/>
              <a:ext cx="132578" cy="134381"/>
            </a:xfrm>
            <a:prstGeom prst="line">
              <a:avLst/>
            </a:prstGeom>
            <a:grpFill/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0" name="Straight Connector 169"/>
            <p:cNvCxnSpPr>
              <a:endCxn id="168" idx="7"/>
            </p:cNvCxnSpPr>
            <p:nvPr/>
          </p:nvCxnSpPr>
          <p:spPr bwMode="auto">
            <a:xfrm flipV="1">
              <a:off x="2585222" y="1843644"/>
              <a:ext cx="152260" cy="140732"/>
            </a:xfrm>
            <a:prstGeom prst="line">
              <a:avLst/>
            </a:prstGeom>
            <a:grpFill/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1" name="Straight Connector 170"/>
            <p:cNvCxnSpPr>
              <a:stCxn id="168" idx="4"/>
            </p:cNvCxnSpPr>
            <p:nvPr/>
          </p:nvCxnSpPr>
          <p:spPr bwMode="auto">
            <a:xfrm flipH="1" flipV="1">
              <a:off x="2587626" y="1978025"/>
              <a:ext cx="5464" cy="176032"/>
            </a:xfrm>
            <a:prstGeom prst="line">
              <a:avLst/>
            </a:prstGeom>
            <a:grpFill/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72" name="TextBox 53"/>
          <p:cNvSpPr txBox="1">
            <a:spLocks noChangeArrowheads="1"/>
          </p:cNvSpPr>
          <p:nvPr/>
        </p:nvSpPr>
        <p:spPr bwMode="auto">
          <a:xfrm>
            <a:off x="7926973" y="3544279"/>
            <a:ext cx="1405368" cy="34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08" tIns="46854" rIns="93708" bIns="468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 dirty="0" err="1">
                <a:solidFill>
                  <a:srgbClr val="0000D4"/>
                </a:solidFill>
              </a:rPr>
              <a:t>Tuotos</a:t>
            </a:r>
            <a:endParaRPr lang="en-US" sz="1800" i="1" dirty="0">
              <a:solidFill>
                <a:srgbClr val="0000D4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06076" y="5860269"/>
            <a:ext cx="2470027" cy="4278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D4"/>
                </a:solidFill>
              </a:rPr>
              <a:t>*) </a:t>
            </a:r>
            <a:r>
              <a:rPr lang="en-US" sz="1200" dirty="0" err="1">
                <a:solidFill>
                  <a:srgbClr val="0000D4"/>
                </a:solidFill>
              </a:rPr>
              <a:t>Käsiteltyjä</a:t>
            </a:r>
            <a:r>
              <a:rPr lang="en-US" sz="1200" dirty="0">
                <a:solidFill>
                  <a:srgbClr val="0000D4"/>
                </a:solidFill>
              </a:rPr>
              <a:t> </a:t>
            </a:r>
            <a:r>
              <a:rPr lang="en-US" sz="1200" dirty="0" err="1">
                <a:solidFill>
                  <a:srgbClr val="0000D4"/>
                </a:solidFill>
              </a:rPr>
              <a:t>virtausyksikköjä</a:t>
            </a:r>
            <a:r>
              <a:rPr lang="en-US" sz="1200" dirty="0">
                <a:solidFill>
                  <a:srgbClr val="0000D4"/>
                </a:solidFill>
              </a:rPr>
              <a:t> per </a:t>
            </a:r>
            <a:r>
              <a:rPr lang="en-US" sz="1200" dirty="0" err="1">
                <a:solidFill>
                  <a:srgbClr val="0000D4"/>
                </a:solidFill>
              </a:rPr>
              <a:t>aikayksikkö</a:t>
            </a:r>
            <a:endParaRPr lang="en-US" sz="1200" dirty="0">
              <a:solidFill>
                <a:srgbClr val="0000D4"/>
              </a:solidFill>
            </a:endParaRPr>
          </a:p>
        </p:txBody>
      </p:sp>
      <p:pic>
        <p:nvPicPr>
          <p:cNvPr id="174" name="Picture 2" descr="Kuvahaun tulos haulle helsingin yliopisto logo">
            <a:extLst>
              <a:ext uri="{FF2B5EF4-FFF2-40B4-BE49-F238E27FC236}">
                <a16:creationId xmlns:a16="http://schemas.microsoft.com/office/drawing/2014/main" id="{2489ACEA-D255-4B6C-914A-3AE821944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41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645" y="303407"/>
            <a:ext cx="8417671" cy="71608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94" tIns="25397" rIns="63494" bIns="25397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2400" dirty="0">
                <a:solidFill>
                  <a:schemeClr val="tx1"/>
                </a:solidFill>
              </a:rPr>
              <a:t>TERVEYSPALVELUISSA ARVONTUOTON MÄÄRITTÄMINEN EI NIIN YKSINKERTAISTA KUIN TAVARATUOTANNOSSA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49261" y="4320347"/>
            <a:ext cx="245428" cy="24542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6" name="Rectangle 5" descr="70%"/>
          <p:cNvSpPr>
            <a:spLocks noChangeArrowheads="1"/>
          </p:cNvSpPr>
          <p:nvPr/>
        </p:nvSpPr>
        <p:spPr bwMode="auto">
          <a:xfrm>
            <a:off x="3115140" y="3958597"/>
            <a:ext cx="245428" cy="245428"/>
          </a:xfrm>
          <a:prstGeom prst="rect">
            <a:avLst/>
          </a:prstGeom>
          <a:pattFill prst="pct70">
            <a:fgClr>
              <a:schemeClr val="tx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7" name="Rectangle 6" descr="Outlined diamond"/>
          <p:cNvSpPr>
            <a:spLocks noChangeArrowheads="1"/>
          </p:cNvSpPr>
          <p:nvPr/>
        </p:nvSpPr>
        <p:spPr bwMode="auto">
          <a:xfrm>
            <a:off x="6430968" y="4320347"/>
            <a:ext cx="245428" cy="245428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8" name="Rectangle 7" descr="Wide upward diagonal"/>
          <p:cNvSpPr>
            <a:spLocks noChangeArrowheads="1"/>
          </p:cNvSpPr>
          <p:nvPr/>
        </p:nvSpPr>
        <p:spPr bwMode="auto">
          <a:xfrm>
            <a:off x="4728314" y="4320347"/>
            <a:ext cx="245428" cy="245428"/>
          </a:xfrm>
          <a:prstGeom prst="rect">
            <a:avLst/>
          </a:prstGeom>
          <a:pattFill prst="wdUpDiag">
            <a:fgClr>
              <a:schemeClr val="tx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39429" y="4320347"/>
            <a:ext cx="1298753" cy="2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fi-FI" altLang="fi-FI" sz="966"/>
              <a:t>Aktiivinen hoitoaika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405307" y="3971379"/>
            <a:ext cx="1332416" cy="2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fi-FI" altLang="fi-FI" sz="966"/>
              <a:t>Passiivinen hoitoaika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018481" y="4344634"/>
            <a:ext cx="1443024" cy="2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fi-FI" altLang="fi-FI" sz="966"/>
              <a:t>Positiivinen odotusaika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721135" y="4320347"/>
            <a:ext cx="1492716" cy="2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fi-FI" altLang="fi-FI" sz="966"/>
              <a:t>Negatiivinen odotusaika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115140" y="4320347"/>
            <a:ext cx="245428" cy="245428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421925" y="4320347"/>
            <a:ext cx="1231427" cy="2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fi-FI" altLang="fi-FI" sz="966"/>
              <a:t>Ylimääräinen aika  </a:t>
            </a:r>
          </a:p>
        </p:txBody>
      </p:sp>
      <p:sp>
        <p:nvSpPr>
          <p:cNvPr id="15" name="Rectangle 14" descr="Dark horizontal"/>
          <p:cNvSpPr>
            <a:spLocks noChangeArrowheads="1"/>
          </p:cNvSpPr>
          <p:nvPr/>
        </p:nvSpPr>
        <p:spPr bwMode="auto">
          <a:xfrm>
            <a:off x="6430968" y="3958597"/>
            <a:ext cx="245428" cy="245428"/>
          </a:xfrm>
          <a:prstGeom prst="rect">
            <a:avLst/>
          </a:prstGeom>
          <a:pattFill prst="dkHorz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721135" y="3995667"/>
            <a:ext cx="1275712" cy="35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fi-FI" altLang="fi-FI" sz="966"/>
              <a:t>Passiivinen odotusaika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728314" y="3958597"/>
            <a:ext cx="245428" cy="24542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018481" y="4000780"/>
            <a:ext cx="1196161" cy="2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fi-FI" altLang="fi-FI" sz="966"/>
              <a:t>Hallinnollinen aika</a:t>
            </a:r>
          </a:p>
        </p:txBody>
      </p:sp>
      <p:sp>
        <p:nvSpPr>
          <p:cNvPr id="19" name="Rectangle 18" descr="Outlined diamond"/>
          <p:cNvSpPr>
            <a:spLocks noChangeArrowheads="1"/>
          </p:cNvSpPr>
          <p:nvPr/>
        </p:nvSpPr>
        <p:spPr bwMode="auto">
          <a:xfrm>
            <a:off x="1472565" y="2404222"/>
            <a:ext cx="797639" cy="674926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20" name="Rectangle 19" descr="Outlined diamond"/>
          <p:cNvSpPr>
            <a:spLocks noChangeArrowheads="1"/>
          </p:cNvSpPr>
          <p:nvPr/>
        </p:nvSpPr>
        <p:spPr bwMode="auto">
          <a:xfrm>
            <a:off x="2331561" y="2404222"/>
            <a:ext cx="613569" cy="674926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699702" y="2404222"/>
            <a:ext cx="61357" cy="67492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883773" y="2404222"/>
            <a:ext cx="61357" cy="674926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23" name="Rectangle 22" descr="Wide upward diagonal"/>
          <p:cNvSpPr>
            <a:spLocks noChangeArrowheads="1"/>
          </p:cNvSpPr>
          <p:nvPr/>
        </p:nvSpPr>
        <p:spPr bwMode="auto">
          <a:xfrm>
            <a:off x="2945130" y="2404222"/>
            <a:ext cx="429498" cy="674926"/>
          </a:xfrm>
          <a:prstGeom prst="rect">
            <a:avLst/>
          </a:prstGeom>
          <a:pattFill prst="wdUpDiag">
            <a:fgClr>
              <a:schemeClr val="tx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24" name="Rectangle 23" descr="Dark horizontal"/>
          <p:cNvSpPr>
            <a:spLocks noChangeArrowheads="1"/>
          </p:cNvSpPr>
          <p:nvPr/>
        </p:nvSpPr>
        <p:spPr bwMode="auto">
          <a:xfrm>
            <a:off x="3435985" y="2404222"/>
            <a:ext cx="797639" cy="674926"/>
          </a:xfrm>
          <a:prstGeom prst="rect">
            <a:avLst/>
          </a:prstGeom>
          <a:pattFill prst="dkHorz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25" name="Rectangle 24" descr="Outlined diamond"/>
          <p:cNvSpPr>
            <a:spLocks noChangeArrowheads="1"/>
          </p:cNvSpPr>
          <p:nvPr/>
        </p:nvSpPr>
        <p:spPr bwMode="auto">
          <a:xfrm>
            <a:off x="4233625" y="2404222"/>
            <a:ext cx="1288494" cy="674926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3558699" y="2404222"/>
            <a:ext cx="0" cy="6749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3620056" y="2404222"/>
            <a:ext cx="0" cy="674926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3865483" y="2404222"/>
            <a:ext cx="0" cy="674926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454275" y="2404222"/>
            <a:ext cx="0" cy="674926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3435985" y="2404222"/>
            <a:ext cx="0" cy="674926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31" name="Rectangle 30" descr="70%"/>
          <p:cNvSpPr>
            <a:spLocks noChangeArrowheads="1"/>
          </p:cNvSpPr>
          <p:nvPr/>
        </p:nvSpPr>
        <p:spPr bwMode="auto">
          <a:xfrm>
            <a:off x="5092621" y="2404222"/>
            <a:ext cx="122714" cy="674926"/>
          </a:xfrm>
          <a:prstGeom prst="rect">
            <a:avLst/>
          </a:prstGeom>
          <a:pattFill prst="pct70">
            <a:fgClr>
              <a:schemeClr val="tx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215334" y="2404222"/>
            <a:ext cx="61357" cy="674926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33" name="Rectangle 32" descr="70%"/>
          <p:cNvSpPr>
            <a:spLocks noChangeArrowheads="1"/>
          </p:cNvSpPr>
          <p:nvPr/>
        </p:nvSpPr>
        <p:spPr bwMode="auto">
          <a:xfrm>
            <a:off x="5276691" y="2404222"/>
            <a:ext cx="306784" cy="674926"/>
          </a:xfrm>
          <a:prstGeom prst="rect">
            <a:avLst/>
          </a:prstGeom>
          <a:pattFill prst="pct70">
            <a:fgClr>
              <a:schemeClr val="tx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583476" y="2404222"/>
            <a:ext cx="122714" cy="674926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35" name="Rectangle 34" descr="Wide upward diagonal"/>
          <p:cNvSpPr>
            <a:spLocks noChangeArrowheads="1"/>
          </p:cNvSpPr>
          <p:nvPr/>
        </p:nvSpPr>
        <p:spPr bwMode="auto">
          <a:xfrm>
            <a:off x="5706189" y="2404222"/>
            <a:ext cx="2638346" cy="674926"/>
          </a:xfrm>
          <a:prstGeom prst="rect">
            <a:avLst/>
          </a:prstGeom>
          <a:pattFill prst="wdUpDiag">
            <a:fgClr>
              <a:schemeClr val="tx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012974" y="2404222"/>
            <a:ext cx="61357" cy="674926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5031264" y="2404222"/>
            <a:ext cx="0" cy="674926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5767546" y="2404222"/>
            <a:ext cx="0" cy="674926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7178754" y="2404222"/>
            <a:ext cx="61357" cy="674926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6381115" y="2404222"/>
            <a:ext cx="0" cy="674926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6687899" y="2404222"/>
            <a:ext cx="0" cy="674926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5092621" y="2342866"/>
            <a:ext cx="6135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5092621" y="2126839"/>
            <a:ext cx="777777" cy="2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fi-FI" altLang="fi-FI" sz="966"/>
              <a:t>Käyntiaika</a:t>
            </a: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1472565" y="1974724"/>
            <a:ext cx="894797" cy="35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fi-FI" altLang="fi-FI" sz="966"/>
              <a:t>Ensimmäiset </a:t>
            </a:r>
          </a:p>
          <a:p>
            <a:r>
              <a:rPr lang="fi-FI" altLang="fi-FI" sz="966"/>
              <a:t>oireet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3558699" y="3201862"/>
            <a:ext cx="2513075" cy="166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3865484" y="3103436"/>
            <a:ext cx="2079415" cy="22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fi-FI" altLang="fi-FI" sz="966"/>
              <a:t>Erikoissairaanhoidon potilasepisodi</a:t>
            </a: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2270204" y="3447290"/>
            <a:ext cx="49699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3662239" y="3324576"/>
            <a:ext cx="2159566" cy="22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fi-FI" altLang="fi-FI" sz="966"/>
              <a:t>Perusterveydenhuollon potilasepisodi</a:t>
            </a: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1485348" y="2220152"/>
            <a:ext cx="0" cy="1840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2270204" y="3079148"/>
            <a:ext cx="0" cy="368141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240111" y="3079148"/>
            <a:ext cx="0" cy="368141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3558699" y="3079148"/>
            <a:ext cx="0" cy="122714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6071774" y="3079148"/>
            <a:ext cx="0" cy="122714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2270204" y="2220152"/>
            <a:ext cx="0" cy="1840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2270204" y="1974724"/>
            <a:ext cx="1391728" cy="35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fi-FI" altLang="fi-FI" sz="966"/>
              <a:t>Ensimmäinen kontakti</a:t>
            </a:r>
          </a:p>
          <a:p>
            <a:r>
              <a:rPr lang="fi-FI" altLang="fi-FI" sz="966"/>
              <a:t>terveydenhuoltoon</a:t>
            </a:r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3558699" y="2220152"/>
            <a:ext cx="0" cy="1840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3545916" y="2004125"/>
            <a:ext cx="1577676" cy="35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fi-FI" altLang="fi-FI" sz="966"/>
              <a:t>Lähete tai päivystyskäynti</a:t>
            </a:r>
          </a:p>
          <a:p>
            <a:r>
              <a:rPr lang="fi-FI" altLang="fi-FI" sz="966"/>
              <a:t>erikoissairaanhoitoon</a:t>
            </a:r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>
            <a:off x="6071774" y="2220152"/>
            <a:ext cx="0" cy="1840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7250337" y="2220152"/>
            <a:ext cx="0" cy="1840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6023200" y="2004125"/>
            <a:ext cx="1334020" cy="35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fi-FI" altLang="fi-FI" sz="966"/>
              <a:t>Viimeinen kontakti</a:t>
            </a:r>
          </a:p>
          <a:p>
            <a:r>
              <a:rPr lang="fi-FI" altLang="fi-FI" sz="966"/>
              <a:t>erikoissairaanhoitoon</a:t>
            </a:r>
          </a:p>
        </p:txBody>
      </p: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7237554" y="2004125"/>
            <a:ext cx="1204176" cy="35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fi-FI" altLang="fi-FI" sz="966"/>
              <a:t>Viimeinen kontakti</a:t>
            </a:r>
          </a:p>
          <a:p>
            <a:r>
              <a:rPr lang="fi-FI" altLang="fi-FI" sz="966"/>
              <a:t>terveydenhuoltoon</a:t>
            </a:r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>
            <a:off x="1472565" y="3692717"/>
            <a:ext cx="687197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>
            <a:off x="1472565" y="3079148"/>
            <a:ext cx="0" cy="61356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>
            <a:off x="8344535" y="3079148"/>
            <a:ext cx="0" cy="61356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65" name="Text Box 64"/>
          <p:cNvSpPr txBox="1">
            <a:spLocks noChangeArrowheads="1"/>
          </p:cNvSpPr>
          <p:nvPr/>
        </p:nvSpPr>
        <p:spPr bwMode="auto">
          <a:xfrm>
            <a:off x="3914058" y="3594291"/>
            <a:ext cx="954107" cy="22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fi-FI" altLang="fi-FI" sz="966"/>
              <a:t>Sairausepisodi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49261" y="3958597"/>
            <a:ext cx="245428" cy="245428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1839429" y="4005893"/>
            <a:ext cx="1138453" cy="2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fi-FI" altLang="fi-FI" sz="966"/>
              <a:t>Diagnostinen aika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270204" y="2404222"/>
            <a:ext cx="61357" cy="674926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3374628" y="2404222"/>
            <a:ext cx="61357" cy="674926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fi-FI" sz="966"/>
          </a:p>
        </p:txBody>
      </p:sp>
      <p:pic>
        <p:nvPicPr>
          <p:cNvPr id="70" name="Picture 2" descr="Kuvahaun tulos haulle helsingin yliopisto logo">
            <a:extLst>
              <a:ext uri="{FF2B5EF4-FFF2-40B4-BE49-F238E27FC236}">
                <a16:creationId xmlns:a16="http://schemas.microsoft.com/office/drawing/2014/main" id="{989FEAB9-AEE7-4009-9542-7E39566F2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99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419100"/>
            <a:ext cx="8012113" cy="389844"/>
          </a:xfrm>
        </p:spPr>
        <p:txBody>
          <a:bodyPr/>
          <a:lstStyle/>
          <a:p>
            <a:r>
              <a:rPr lang="en-US" dirty="0"/>
              <a:t>TEHOKKUUSRINTAMA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478857" y="1426947"/>
            <a:ext cx="5924625" cy="396422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6032" tIns="48016" rIns="96032" bIns="48016" numCol="1" rtlCol="0" anchor="t" anchorCtr="0" compatLnSpc="1">
            <a:prstTxWarp prst="textNoShape">
              <a:avLst/>
            </a:prstTxWarp>
          </a:bodyPr>
          <a:lstStyle/>
          <a:p>
            <a:pPr defTabSz="960317"/>
            <a:endParaRPr lang="en-US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3921" y="5517932"/>
            <a:ext cx="3182103" cy="9856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3708" tIns="46854" rIns="93708" bIns="46854">
            <a:spAutoFit/>
          </a:bodyPr>
          <a:lstStyle>
            <a:defPPr>
              <a:defRPr lang="en-US"/>
            </a:defPPr>
            <a:lvl1pPr>
              <a:defRPr>
                <a:solidFill>
                  <a:srgbClr val="CC3300"/>
                </a:solidFill>
              </a:defRPr>
            </a:lvl1pPr>
          </a:lstStyle>
          <a:p>
            <a:pPr algn="ctr"/>
            <a:r>
              <a:rPr lang="en-US" dirty="0" err="1"/>
              <a:t>Virtaustehokkuus</a:t>
            </a:r>
            <a:endParaRPr lang="en-US" dirty="0"/>
          </a:p>
          <a:p>
            <a:pPr algn="ctr"/>
            <a:r>
              <a:rPr lang="en-US" sz="1400" dirty="0" err="1"/>
              <a:t>Läpimenoaika</a:t>
            </a:r>
            <a:r>
              <a:rPr lang="en-US" sz="1400" dirty="0"/>
              <a:t>, </a:t>
            </a:r>
            <a:r>
              <a:rPr lang="en-US" sz="1400" dirty="0" err="1"/>
              <a:t>odotusaika</a:t>
            </a:r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dirty="0"/>
              <a:t>ASIAKKAAN NÄKÖKULMA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24" y="2669655"/>
            <a:ext cx="1949868" cy="167813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3708" tIns="46854" rIns="93708" bIns="46854">
            <a:spAutoFit/>
          </a:bodyPr>
          <a:lstStyle>
            <a:defPPr>
              <a:defRPr lang="en-US"/>
            </a:defPPr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err="1">
                <a:solidFill>
                  <a:srgbClr val="0000D4"/>
                </a:solidFill>
              </a:rPr>
              <a:t>Resurssi-tehokkuus</a:t>
            </a:r>
            <a:endParaRPr lang="en-US" dirty="0">
              <a:solidFill>
                <a:srgbClr val="0000D4"/>
              </a:solidFill>
            </a:endParaRPr>
          </a:p>
          <a:p>
            <a:r>
              <a:rPr lang="en-US" sz="1400" dirty="0" err="1">
                <a:solidFill>
                  <a:srgbClr val="0000D4"/>
                </a:solidFill>
              </a:rPr>
              <a:t>Kapasiteetin</a:t>
            </a:r>
            <a:r>
              <a:rPr lang="en-US" sz="1400" dirty="0">
                <a:solidFill>
                  <a:srgbClr val="0000D4"/>
                </a:solidFill>
              </a:rPr>
              <a:t> </a:t>
            </a:r>
            <a:r>
              <a:rPr lang="en-US" sz="1400" dirty="0" err="1">
                <a:solidFill>
                  <a:srgbClr val="0000D4"/>
                </a:solidFill>
              </a:rPr>
              <a:t>käyttöaste</a:t>
            </a:r>
            <a:endParaRPr lang="en-US" sz="1400" dirty="0">
              <a:solidFill>
                <a:srgbClr val="0000D4"/>
              </a:solidFill>
            </a:endParaRPr>
          </a:p>
          <a:p>
            <a:endParaRPr lang="en-US" sz="1400" dirty="0">
              <a:solidFill>
                <a:srgbClr val="0000D4"/>
              </a:solidFill>
            </a:endParaRPr>
          </a:p>
          <a:p>
            <a:r>
              <a:rPr lang="en-US" dirty="0">
                <a:solidFill>
                  <a:srgbClr val="0000D4"/>
                </a:solidFill>
              </a:rPr>
              <a:t>TUOTTAJAN NÄKÖKULMA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4540" y="5377925"/>
            <a:ext cx="822530" cy="350885"/>
          </a:xfrm>
          <a:prstGeom prst="rect">
            <a:avLst/>
          </a:prstGeom>
          <a:noFill/>
        </p:spPr>
        <p:txBody>
          <a:bodyPr wrap="none" lIns="96032" tIns="48016" rIns="96032" bIns="48016" rtlCol="0">
            <a:spAutoFit/>
          </a:bodyPr>
          <a:lstStyle/>
          <a:p>
            <a:r>
              <a:rPr lang="en-US" dirty="0" err="1"/>
              <a:t>Hidas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4119" y="1441018"/>
            <a:ext cx="1053214" cy="373969"/>
          </a:xfrm>
          <a:prstGeom prst="rect">
            <a:avLst/>
          </a:prstGeom>
          <a:noFill/>
        </p:spPr>
        <p:txBody>
          <a:bodyPr wrap="none" lIns="96032" tIns="48016" rIns="96032" bIns="48016" rtlCol="0">
            <a:spAutoFit/>
          </a:bodyPr>
          <a:lstStyle/>
          <a:p>
            <a:r>
              <a:rPr lang="en-US" dirty="0" err="1"/>
              <a:t>Tehokas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28276" y="5480381"/>
            <a:ext cx="899399" cy="350885"/>
          </a:xfrm>
          <a:prstGeom prst="rect">
            <a:avLst/>
          </a:prstGeom>
          <a:noFill/>
        </p:spPr>
        <p:txBody>
          <a:bodyPr wrap="none" lIns="96032" tIns="48016" rIns="96032" bIns="48016" rtlCol="0">
            <a:spAutoFit/>
          </a:bodyPr>
          <a:lstStyle/>
          <a:p>
            <a:r>
              <a:rPr lang="en-US" dirty="0" err="1"/>
              <a:t>Nopea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2490909" y="1905165"/>
            <a:ext cx="5265252" cy="3458287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dot"/>
            <a:round/>
            <a:headEnd type="none" w="sm" len="sm"/>
            <a:tailEnd type="arrow" w="sm" len="sm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584894" y="4949914"/>
            <a:ext cx="941665" cy="348539"/>
          </a:xfrm>
          <a:prstGeom prst="rect">
            <a:avLst/>
          </a:prstGeom>
          <a:solidFill>
            <a:srgbClr val="FFFFFF"/>
          </a:solidFill>
        </p:spPr>
        <p:txBody>
          <a:bodyPr wrap="square" lIns="93708" tIns="46854" rIns="93708" bIns="46854" rtlCol="0">
            <a:spAutoFit/>
          </a:bodyPr>
          <a:lstStyle/>
          <a:p>
            <a:r>
              <a:rPr lang="en-US" b="0" i="1" dirty="0" err="1"/>
              <a:t>Voi</a:t>
            </a:r>
            <a:r>
              <a:rPr lang="en-US" b="0" i="1" dirty="0"/>
              <a:t> </a:t>
            </a:r>
            <a:r>
              <a:rPr lang="en-US" b="0" i="1" dirty="0" err="1"/>
              <a:t>ei</a:t>
            </a:r>
            <a:r>
              <a:rPr lang="en-US" b="0" i="1" dirty="0"/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4603" y="1471450"/>
            <a:ext cx="1052621" cy="348539"/>
          </a:xfrm>
          <a:prstGeom prst="rect">
            <a:avLst/>
          </a:prstGeom>
          <a:noFill/>
        </p:spPr>
        <p:txBody>
          <a:bodyPr wrap="square" lIns="93708" tIns="46854" rIns="93708" bIns="46854" rtlCol="0">
            <a:spAutoFit/>
          </a:bodyPr>
          <a:lstStyle/>
          <a:p>
            <a:r>
              <a:rPr lang="en-US" b="0" i="1" dirty="0" err="1"/>
              <a:t>Tänne</a:t>
            </a:r>
            <a:r>
              <a:rPr lang="en-US" b="0" i="1" dirty="0"/>
              <a:t> !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11803" y="4995611"/>
            <a:ext cx="1087063" cy="350885"/>
          </a:xfrm>
          <a:prstGeom prst="rect">
            <a:avLst/>
          </a:prstGeom>
          <a:noFill/>
        </p:spPr>
        <p:txBody>
          <a:bodyPr wrap="none" lIns="96032" tIns="48016" rIns="96032" bIns="48016" rtlCol="0">
            <a:spAutoFit/>
          </a:bodyPr>
          <a:lstStyle/>
          <a:p>
            <a:r>
              <a:rPr lang="en-US" dirty="0" err="1"/>
              <a:t>Tehoton</a:t>
            </a:r>
            <a:endParaRPr lang="en-US" dirty="0"/>
          </a:p>
        </p:txBody>
      </p:sp>
      <p:sp>
        <p:nvSpPr>
          <p:cNvPr id="12" name="Arc 11"/>
          <p:cNvSpPr/>
          <p:nvPr/>
        </p:nvSpPr>
        <p:spPr bwMode="auto">
          <a:xfrm>
            <a:off x="759758" y="2744345"/>
            <a:ext cx="4943969" cy="3708257"/>
          </a:xfrm>
          <a:prstGeom prst="arc">
            <a:avLst>
              <a:gd name="adj1" fmla="val 16142351"/>
              <a:gd name="adj2" fmla="val 94180"/>
            </a:avLst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2" descr="Kuvahaun tulos haulle helsingin yliopisto logo">
            <a:extLst>
              <a:ext uri="{FF2B5EF4-FFF2-40B4-BE49-F238E27FC236}">
                <a16:creationId xmlns:a16="http://schemas.microsoft.com/office/drawing/2014/main" id="{189161ED-95F6-44C4-A1B1-6566C3D3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94" tIns="25397" rIns="63494" bIns="25397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2400" dirty="0" err="1">
                <a:solidFill>
                  <a:schemeClr val="tx1"/>
                </a:solidFill>
              </a:rPr>
              <a:t>Resurssi</a:t>
            </a:r>
            <a:r>
              <a:rPr lang="sv-SE" sz="2400" dirty="0">
                <a:solidFill>
                  <a:schemeClr val="tx1"/>
                </a:solidFill>
              </a:rPr>
              <a:t>- ja </a:t>
            </a:r>
            <a:r>
              <a:rPr lang="sv-SE" sz="2400" dirty="0" err="1">
                <a:solidFill>
                  <a:schemeClr val="tx1"/>
                </a:solidFill>
              </a:rPr>
              <a:t>virtaustehokkuus</a:t>
            </a:r>
            <a:r>
              <a:rPr lang="sv-SE" sz="2400" dirty="0">
                <a:solidFill>
                  <a:schemeClr val="tx1"/>
                </a:solidFill>
              </a:rPr>
              <a:t> </a:t>
            </a:r>
            <a:r>
              <a:rPr lang="sv-SE" sz="2400" dirty="0" err="1">
                <a:solidFill>
                  <a:schemeClr val="tx1"/>
                </a:solidFill>
              </a:rPr>
              <a:t>käytännössä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461981" y="2643255"/>
            <a:ext cx="5995735" cy="1258078"/>
          </a:xfrm>
          <a:prstGeom prst="rightArrow">
            <a:avLst>
              <a:gd name="adj1" fmla="val 88550"/>
              <a:gd name="adj2" fmla="val 50000"/>
            </a:avLst>
          </a:prstGeom>
          <a:solidFill>
            <a:srgbClr val="004D5B">
              <a:alpha val="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8794" y="2971590"/>
            <a:ext cx="806543" cy="210449"/>
          </a:xfrm>
          <a:prstGeom prst="rect">
            <a:avLst/>
          </a:prstGeom>
          <a:solidFill>
            <a:srgbClr val="004D5B"/>
          </a:solidFill>
          <a:ln w="127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86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Tutkimukset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1730" y="3072779"/>
            <a:ext cx="806543" cy="210449"/>
          </a:xfrm>
          <a:prstGeom prst="rect">
            <a:avLst/>
          </a:prstGeom>
          <a:solidFill>
            <a:srgbClr val="004D5B"/>
          </a:solidFill>
          <a:ln w="127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86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Hoitojakso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0207" y="3035158"/>
            <a:ext cx="443422" cy="248070"/>
          </a:xfrm>
          <a:prstGeom prst="rect">
            <a:avLst/>
          </a:prstGeom>
          <a:solidFill>
            <a:srgbClr val="004D5B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966" dirty="0">
                <a:solidFill>
                  <a:schemeClr val="bg1"/>
                </a:solidFill>
                <a:latin typeface="Tw Cen MT" panose="020B0602020104020603" pitchFamily="34" charset="0"/>
              </a:rPr>
              <a:t>TMP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2696855" y="1355706"/>
            <a:ext cx="1697933" cy="696165"/>
          </a:xfrm>
          <a:prstGeom prst="wedgeRectCallout">
            <a:avLst>
              <a:gd name="adj1" fmla="val 24991"/>
              <a:gd name="adj2" fmla="val 106762"/>
            </a:avLst>
          </a:prstGeom>
          <a:solidFill>
            <a:srgbClr val="004D5B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88" dirty="0">
                <a:solidFill>
                  <a:schemeClr val="bg1"/>
                </a:solidFill>
                <a:latin typeface="Tw Cen MT" panose="020B0602020104020603" pitchFamily="34" charset="0"/>
              </a:rPr>
              <a:t>Tutkimusten yksikkökustannukset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6487715" y="1355705"/>
            <a:ext cx="1768238" cy="695700"/>
          </a:xfrm>
          <a:prstGeom prst="wedgeRectCallout">
            <a:avLst>
              <a:gd name="adj1" fmla="val 24991"/>
              <a:gd name="adj2" fmla="val 106762"/>
            </a:avLst>
          </a:prstGeom>
          <a:solidFill>
            <a:srgbClr val="004D5B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88" dirty="0">
                <a:solidFill>
                  <a:schemeClr val="bg1"/>
                </a:solidFill>
                <a:latin typeface="Tw Cen MT" panose="020B0602020104020603" pitchFamily="34" charset="0"/>
              </a:rPr>
              <a:t>Kontrollikustannukset per potilas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4557133" y="1355705"/>
            <a:ext cx="1768238" cy="695700"/>
          </a:xfrm>
          <a:prstGeom prst="wedgeRectCallout">
            <a:avLst>
              <a:gd name="adj1" fmla="val 24991"/>
              <a:gd name="adj2" fmla="val 106762"/>
            </a:avLst>
          </a:prstGeom>
          <a:solidFill>
            <a:srgbClr val="004D5B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88" dirty="0">
                <a:solidFill>
                  <a:schemeClr val="bg1"/>
                </a:solidFill>
                <a:latin typeface="Tw Cen MT" panose="020B0602020104020603" pitchFamily="34" charset="0"/>
              </a:rPr>
              <a:t>Leikkaustoiminnan tehokkuus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696854" y="4483840"/>
            <a:ext cx="1768238" cy="695700"/>
          </a:xfrm>
          <a:prstGeom prst="wedgeRectCallout">
            <a:avLst>
              <a:gd name="adj1" fmla="val 30892"/>
              <a:gd name="adj2" fmla="val -111251"/>
            </a:avLst>
          </a:prstGeom>
          <a:solidFill>
            <a:srgbClr val="004D5B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88" dirty="0">
                <a:solidFill>
                  <a:schemeClr val="bg1"/>
                </a:solidFill>
                <a:latin typeface="Tw Cen MT" panose="020B0602020104020603" pitchFamily="34" charset="0"/>
              </a:rPr>
              <a:t>Läpimenoaika</a:t>
            </a:r>
          </a:p>
          <a:p>
            <a:r>
              <a:rPr lang="fi-FI" sz="1288" dirty="0">
                <a:solidFill>
                  <a:schemeClr val="bg1"/>
                </a:solidFill>
                <a:latin typeface="Tw Cen MT" panose="020B0602020104020603" pitchFamily="34" charset="0"/>
              </a:rPr>
              <a:t>Suoritteet per hoitoketju</a:t>
            </a: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4592285" y="4483840"/>
            <a:ext cx="1768238" cy="695700"/>
          </a:xfrm>
          <a:prstGeom prst="wedgeRectCallout">
            <a:avLst>
              <a:gd name="adj1" fmla="val 26379"/>
              <a:gd name="adj2" fmla="val -121416"/>
            </a:avLst>
          </a:prstGeom>
          <a:solidFill>
            <a:srgbClr val="004D5B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88" dirty="0">
                <a:solidFill>
                  <a:schemeClr val="bg1"/>
                </a:solidFill>
                <a:latin typeface="Tw Cen MT" panose="020B0602020104020603" pitchFamily="34" charset="0"/>
              </a:rPr>
              <a:t>Kustannus per potilas</a:t>
            </a:r>
          </a:p>
          <a:p>
            <a:r>
              <a:rPr lang="fi-FI" sz="1288" dirty="0">
                <a:solidFill>
                  <a:schemeClr val="bg1"/>
                </a:solidFill>
                <a:latin typeface="Tw Cen MT" panose="020B0602020104020603" pitchFamily="34" charset="0"/>
              </a:rPr>
              <a:t>Hoitoketjukustannus</a:t>
            </a: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6487715" y="4483840"/>
            <a:ext cx="1768238" cy="695700"/>
          </a:xfrm>
          <a:prstGeom prst="wedgeRectCallout">
            <a:avLst>
              <a:gd name="adj1" fmla="val 26606"/>
              <a:gd name="adj2" fmla="val -106085"/>
            </a:avLst>
          </a:prstGeom>
          <a:solidFill>
            <a:srgbClr val="004D5B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88" dirty="0">
                <a:solidFill>
                  <a:schemeClr val="bg1"/>
                </a:solidFill>
                <a:latin typeface="Tw Cen MT" panose="020B0602020104020603" pitchFamily="34" charset="0"/>
              </a:rPr>
              <a:t>Komplikaatiot, </a:t>
            </a:r>
            <a:r>
              <a:rPr lang="fi-FI" sz="1288" dirty="0" err="1">
                <a:solidFill>
                  <a:schemeClr val="bg1"/>
                </a:solidFill>
                <a:latin typeface="Tw Cen MT" panose="020B0602020104020603" pitchFamily="34" charset="0"/>
              </a:rPr>
              <a:t>readmissiot</a:t>
            </a:r>
            <a:r>
              <a:rPr lang="fi-FI" sz="1288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r>
              <a:rPr lang="fi-FI" sz="1288" dirty="0">
                <a:solidFill>
                  <a:schemeClr val="bg1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 laatukorjaus</a:t>
            </a:r>
            <a:endParaRPr lang="fi-FI" sz="1288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39190" y="3490428"/>
            <a:ext cx="650152" cy="228718"/>
          </a:xfrm>
          <a:prstGeom prst="rect">
            <a:avLst/>
          </a:prstGeom>
          <a:solidFill>
            <a:srgbClr val="004D5B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966" dirty="0">
                <a:solidFill>
                  <a:schemeClr val="bg1"/>
                </a:solidFill>
                <a:latin typeface="Tw Cen MT" panose="020B0602020104020603" pitchFamily="34" charset="0"/>
              </a:rPr>
              <a:t>Käynti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84572" y="4016073"/>
            <a:ext cx="545377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20932" y="3139995"/>
            <a:ext cx="1249813" cy="25853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Hoitoketju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45463" y="3879016"/>
            <a:ext cx="1107378" cy="22608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i-FI" sz="96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Episodiryhmitys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4260" y="1489092"/>
            <a:ext cx="1460312" cy="25853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Resurssitehokkuus</a:t>
            </a:r>
            <a:endParaRPr lang="fi-FI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0933" y="4687410"/>
            <a:ext cx="1396816" cy="25853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Virtaustehokkuus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31193" y="2775723"/>
            <a:ext cx="650152" cy="228718"/>
          </a:xfrm>
          <a:prstGeom prst="rect">
            <a:avLst/>
          </a:prstGeom>
          <a:solidFill>
            <a:srgbClr val="004D5B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966" dirty="0">
                <a:solidFill>
                  <a:schemeClr val="bg1"/>
                </a:solidFill>
                <a:latin typeface="Tw Cen MT" panose="020B0602020104020603" pitchFamily="34" charset="0"/>
              </a:rPr>
              <a:t>Käynti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69186" y="3261929"/>
            <a:ext cx="674283" cy="220179"/>
          </a:xfrm>
          <a:prstGeom prst="rect">
            <a:avLst/>
          </a:prstGeom>
          <a:solidFill>
            <a:srgbClr val="004D5B"/>
          </a:solidFill>
          <a:ln w="127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86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Kuntoutus</a:t>
            </a:r>
          </a:p>
        </p:txBody>
      </p:sp>
      <p:pic>
        <p:nvPicPr>
          <p:cNvPr id="24" name="Picture 2" descr="Kuvahaun tulos haulle helsingin yliopisto logo">
            <a:extLst>
              <a:ext uri="{FF2B5EF4-FFF2-40B4-BE49-F238E27FC236}">
                <a16:creationId xmlns:a16="http://schemas.microsoft.com/office/drawing/2014/main" id="{FA20718B-3388-41C8-9866-6DD547856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16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Kehittäminen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5270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94" tIns="25397" rIns="63494" bIns="25397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2400" dirty="0">
                <a:solidFill>
                  <a:schemeClr val="tx1"/>
                </a:solidFill>
              </a:rPr>
              <a:t>Tehtävänä leikkaussaliprosessin kehittäminen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27024" indent="-327024">
              <a:buFont typeface="Arial" panose="020B0604020202020204" pitchFamily="34" charset="0"/>
              <a:buChar char="•"/>
            </a:pPr>
            <a:r>
              <a:rPr lang="fi-FI" dirty="0"/>
              <a:t>Sairaala pyytää kehittämään leikkaussaliprosessin tuottavuutta, miten lähestyt asiaa?</a:t>
            </a:r>
          </a:p>
          <a:p>
            <a:pPr marL="553623" lvl="1" indent="-327024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6" name="Picture 2" descr="Kuvahaun tulos haulle helsingin yliopisto logo">
            <a:extLst>
              <a:ext uri="{FF2B5EF4-FFF2-40B4-BE49-F238E27FC236}">
                <a16:creationId xmlns:a16="http://schemas.microsoft.com/office/drawing/2014/main" id="{1D94C980-B65D-4161-B546-AC3E6D7C7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825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927C-F7C7-4450-A04A-7DECA8256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94" tIns="25397" rIns="63494" bIns="25397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2400" dirty="0">
                <a:solidFill>
                  <a:schemeClr val="tx1"/>
                </a:solidFill>
              </a:rPr>
              <a:t>HIMMELI, HÄKKYRÄ ja HÄRVELI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A672-8CD4-4ABA-9E8D-06B6E23C4EB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CCD6D-4E60-4B72-9DFE-30910D44A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9" t="19272" r="18172" b="20514"/>
          <a:stretch/>
        </p:blipFill>
        <p:spPr>
          <a:xfrm>
            <a:off x="1063217" y="1607635"/>
            <a:ext cx="7483632" cy="4015918"/>
          </a:xfrm>
          <a:prstGeom prst="rect">
            <a:avLst/>
          </a:prstGeom>
        </p:spPr>
      </p:pic>
      <p:pic>
        <p:nvPicPr>
          <p:cNvPr id="6" name="Picture 2" descr="Kuvahaun tulos haulle helsingin yliopisto logo">
            <a:extLst>
              <a:ext uri="{FF2B5EF4-FFF2-40B4-BE49-F238E27FC236}">
                <a16:creationId xmlns:a16="http://schemas.microsoft.com/office/drawing/2014/main" id="{41B03827-A187-49BA-AC2E-6C0171D25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471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94" tIns="25397" rIns="63494" bIns="25397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Ensin kuvataan siis prosessi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www.johnsonmedical.com/article_mobile%20operating%20theatre_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20" y="1721004"/>
            <a:ext cx="4465287" cy="24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33"/>
          <p:cNvSpPr>
            <a:spLocks noChangeArrowheads="1"/>
          </p:cNvSpPr>
          <p:nvPr/>
        </p:nvSpPr>
        <p:spPr bwMode="auto">
          <a:xfrm>
            <a:off x="857074" y="4475636"/>
            <a:ext cx="617714" cy="5510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49" dirty="0">
                <a:latin typeface="Times New Roman" pitchFamily="18" charset="0"/>
              </a:rPr>
              <a:t>Patient </a:t>
            </a:r>
          </a:p>
          <a:p>
            <a:r>
              <a:rPr lang="en-US" sz="1049" dirty="0">
                <a:latin typeface="Times New Roman" pitchFamily="18" charset="0"/>
              </a:rPr>
              <a:t>arrives</a:t>
            </a: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1680692" y="4475636"/>
            <a:ext cx="823619" cy="55109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49" dirty="0">
                <a:latin typeface="Times New Roman" pitchFamily="18" charset="0"/>
              </a:rPr>
              <a:t>Examinations</a:t>
            </a:r>
          </a:p>
        </p:txBody>
      </p:sp>
      <p:sp>
        <p:nvSpPr>
          <p:cNvPr id="34" name="AutoShape 35"/>
          <p:cNvSpPr>
            <a:spLocks noChangeArrowheads="1"/>
          </p:cNvSpPr>
          <p:nvPr/>
        </p:nvSpPr>
        <p:spPr bwMode="auto">
          <a:xfrm>
            <a:off x="2710216" y="4407507"/>
            <a:ext cx="961393" cy="687358"/>
          </a:xfrm>
          <a:prstGeom prst="diamond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49" dirty="0">
                <a:latin typeface="Times New Roman" pitchFamily="18" charset="0"/>
              </a:rPr>
              <a:t>Decision to</a:t>
            </a:r>
          </a:p>
          <a:p>
            <a:pPr algn="ctr"/>
            <a:r>
              <a:rPr lang="en-US" sz="1049" dirty="0">
                <a:latin typeface="Times New Roman" pitchFamily="18" charset="0"/>
              </a:rPr>
              <a:t>operate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3877514" y="4475637"/>
            <a:ext cx="825132" cy="54958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49" dirty="0">
                <a:latin typeface="Times New Roman" pitchFamily="18" charset="0"/>
              </a:rPr>
              <a:t>Pre-operative </a:t>
            </a:r>
          </a:p>
          <a:p>
            <a:r>
              <a:rPr lang="en-US" sz="1049" dirty="0">
                <a:latin typeface="Times New Roman" pitchFamily="18" charset="0"/>
              </a:rPr>
              <a:t>care and </a:t>
            </a:r>
          </a:p>
          <a:p>
            <a:r>
              <a:rPr lang="en-US" sz="1049" dirty="0">
                <a:latin typeface="Times New Roman" pitchFamily="18" charset="0"/>
              </a:rPr>
              <a:t>examinations</a:t>
            </a: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4908550" y="4475636"/>
            <a:ext cx="755489" cy="55109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49" dirty="0">
                <a:latin typeface="Times New Roman" pitchFamily="18" charset="0"/>
              </a:rPr>
              <a:t>Anesthesia </a:t>
            </a:r>
          </a:p>
          <a:p>
            <a:r>
              <a:rPr lang="en-US" sz="1049" dirty="0">
                <a:latin typeface="Times New Roman" pitchFamily="18" charset="0"/>
              </a:rPr>
              <a:t>and surgical </a:t>
            </a:r>
          </a:p>
          <a:p>
            <a:r>
              <a:rPr lang="en-US" sz="1049" dirty="0">
                <a:latin typeface="Times New Roman" pitchFamily="18" charset="0"/>
              </a:rPr>
              <a:t>preparations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5869944" y="4475636"/>
            <a:ext cx="548070" cy="55109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49" dirty="0">
                <a:latin typeface="Times New Roman" pitchFamily="18" charset="0"/>
              </a:rPr>
              <a:t>Surgery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6625432" y="4475636"/>
            <a:ext cx="687358" cy="55109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49" dirty="0">
                <a:latin typeface="Times New Roman" pitchFamily="18" charset="0"/>
              </a:rPr>
              <a:t>Post-</a:t>
            </a:r>
          </a:p>
          <a:p>
            <a:r>
              <a:rPr lang="en-US" sz="1049" dirty="0">
                <a:latin typeface="Times New Roman" pitchFamily="18" charset="0"/>
              </a:rPr>
              <a:t>anesthesia </a:t>
            </a:r>
          </a:p>
          <a:p>
            <a:r>
              <a:rPr lang="en-US" sz="1049" dirty="0">
                <a:latin typeface="Times New Roman" pitchFamily="18" charset="0"/>
              </a:rPr>
              <a:t>care</a:t>
            </a: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7518694" y="4475636"/>
            <a:ext cx="617714" cy="55109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49" dirty="0">
                <a:latin typeface="Times New Roman" pitchFamily="18" charset="0"/>
              </a:rPr>
              <a:t>Post-</a:t>
            </a:r>
          </a:p>
          <a:p>
            <a:r>
              <a:rPr lang="en-US" sz="1049" dirty="0">
                <a:latin typeface="Times New Roman" pitchFamily="18" charset="0"/>
              </a:rPr>
              <a:t>operative </a:t>
            </a:r>
          </a:p>
          <a:p>
            <a:r>
              <a:rPr lang="en-US" sz="1049" dirty="0">
                <a:latin typeface="Times New Roman" pitchFamily="18" charset="0"/>
              </a:rPr>
              <a:t>care</a:t>
            </a:r>
          </a:p>
        </p:txBody>
      </p:sp>
      <p:sp>
        <p:nvSpPr>
          <p:cNvPr id="40" name="AutoShape 41"/>
          <p:cNvSpPr>
            <a:spLocks noChangeArrowheads="1"/>
          </p:cNvSpPr>
          <p:nvPr/>
        </p:nvSpPr>
        <p:spPr bwMode="auto">
          <a:xfrm>
            <a:off x="8342312" y="4475636"/>
            <a:ext cx="617714" cy="5510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49" dirty="0">
                <a:latin typeface="Times New Roman" pitchFamily="18" charset="0"/>
              </a:rPr>
              <a:t>Discharge</a:t>
            </a:r>
          </a:p>
        </p:txBody>
      </p:sp>
      <p:cxnSp>
        <p:nvCxnSpPr>
          <p:cNvPr id="41" name="AutoShape 42"/>
          <p:cNvCxnSpPr>
            <a:cxnSpLocks noChangeShapeType="1"/>
            <a:stCxn id="32" idx="3"/>
            <a:endCxn id="33" idx="1"/>
          </p:cNvCxnSpPr>
          <p:nvPr/>
        </p:nvCxnSpPr>
        <p:spPr bwMode="auto">
          <a:xfrm>
            <a:off x="1474787" y="4751185"/>
            <a:ext cx="20590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43"/>
          <p:cNvCxnSpPr>
            <a:cxnSpLocks noChangeShapeType="1"/>
            <a:stCxn id="33" idx="3"/>
            <a:endCxn id="34" idx="1"/>
          </p:cNvCxnSpPr>
          <p:nvPr/>
        </p:nvCxnSpPr>
        <p:spPr bwMode="auto">
          <a:xfrm>
            <a:off x="2504310" y="4751185"/>
            <a:ext cx="20590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44"/>
          <p:cNvCxnSpPr>
            <a:cxnSpLocks noChangeShapeType="1"/>
            <a:stCxn id="34" idx="3"/>
            <a:endCxn id="35" idx="1"/>
          </p:cNvCxnSpPr>
          <p:nvPr/>
        </p:nvCxnSpPr>
        <p:spPr bwMode="auto">
          <a:xfrm>
            <a:off x="3671609" y="4751185"/>
            <a:ext cx="20590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45"/>
          <p:cNvCxnSpPr>
            <a:cxnSpLocks noChangeShapeType="1"/>
            <a:stCxn id="35" idx="3"/>
            <a:endCxn id="36" idx="1"/>
          </p:cNvCxnSpPr>
          <p:nvPr/>
        </p:nvCxnSpPr>
        <p:spPr bwMode="auto">
          <a:xfrm>
            <a:off x="4702646" y="4751185"/>
            <a:ext cx="196821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AutoShape 46"/>
          <p:cNvCxnSpPr>
            <a:cxnSpLocks noChangeShapeType="1"/>
            <a:stCxn id="36" idx="3"/>
            <a:endCxn id="37" idx="1"/>
          </p:cNvCxnSpPr>
          <p:nvPr/>
        </p:nvCxnSpPr>
        <p:spPr bwMode="auto">
          <a:xfrm>
            <a:off x="5673123" y="4751185"/>
            <a:ext cx="1877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47"/>
          <p:cNvCxnSpPr>
            <a:cxnSpLocks noChangeShapeType="1"/>
            <a:stCxn id="37" idx="3"/>
            <a:endCxn id="38" idx="1"/>
          </p:cNvCxnSpPr>
          <p:nvPr/>
        </p:nvCxnSpPr>
        <p:spPr bwMode="auto">
          <a:xfrm>
            <a:off x="6427098" y="4751185"/>
            <a:ext cx="1892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AutoShape 48"/>
          <p:cNvCxnSpPr>
            <a:cxnSpLocks noChangeShapeType="1"/>
            <a:stCxn id="38" idx="3"/>
            <a:endCxn id="39" idx="1"/>
          </p:cNvCxnSpPr>
          <p:nvPr/>
        </p:nvCxnSpPr>
        <p:spPr bwMode="auto">
          <a:xfrm>
            <a:off x="7321874" y="4751185"/>
            <a:ext cx="196821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49"/>
          <p:cNvCxnSpPr>
            <a:cxnSpLocks noChangeShapeType="1"/>
            <a:stCxn id="39" idx="3"/>
            <a:endCxn id="40" idx="1"/>
          </p:cNvCxnSpPr>
          <p:nvPr/>
        </p:nvCxnSpPr>
        <p:spPr bwMode="auto">
          <a:xfrm>
            <a:off x="8136408" y="4751185"/>
            <a:ext cx="20590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Line 50"/>
          <p:cNvSpPr>
            <a:spLocks noChangeShapeType="1"/>
          </p:cNvSpPr>
          <p:nvPr/>
        </p:nvSpPr>
        <p:spPr bwMode="auto">
          <a:xfrm>
            <a:off x="857074" y="5231125"/>
            <a:ext cx="81029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Line 51"/>
          <p:cNvSpPr>
            <a:spLocks noChangeShapeType="1"/>
          </p:cNvSpPr>
          <p:nvPr/>
        </p:nvSpPr>
        <p:spPr bwMode="auto">
          <a:xfrm>
            <a:off x="4770776" y="4407507"/>
            <a:ext cx="0" cy="104002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Line 52"/>
          <p:cNvSpPr>
            <a:spLocks noChangeShapeType="1"/>
          </p:cNvSpPr>
          <p:nvPr/>
        </p:nvSpPr>
        <p:spPr bwMode="auto">
          <a:xfrm>
            <a:off x="7380920" y="4407507"/>
            <a:ext cx="0" cy="104002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Text Box 53"/>
          <p:cNvSpPr txBox="1">
            <a:spLocks noChangeArrowheads="1"/>
          </p:cNvSpPr>
          <p:nvPr/>
        </p:nvSpPr>
        <p:spPr bwMode="auto">
          <a:xfrm>
            <a:off x="1958039" y="5235567"/>
            <a:ext cx="1755865" cy="2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335" dirty="0">
                <a:latin typeface="Times New Roman" pitchFamily="18" charset="0"/>
              </a:rPr>
              <a:t>Pre-operative process</a:t>
            </a:r>
          </a:p>
        </p:txBody>
      </p:sp>
      <p:sp>
        <p:nvSpPr>
          <p:cNvPr id="53" name="Text Box 54"/>
          <p:cNvSpPr txBox="1">
            <a:spLocks noChangeArrowheads="1"/>
          </p:cNvSpPr>
          <p:nvPr/>
        </p:nvSpPr>
        <p:spPr bwMode="auto">
          <a:xfrm>
            <a:off x="5337014" y="5235567"/>
            <a:ext cx="1851917" cy="2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335" dirty="0">
                <a:latin typeface="Times New Roman" pitchFamily="18" charset="0"/>
              </a:rPr>
              <a:t>Operating unit process</a:t>
            </a:r>
          </a:p>
        </p:txBody>
      </p:sp>
      <p:sp>
        <p:nvSpPr>
          <p:cNvPr id="54" name="Text Box 55"/>
          <p:cNvSpPr txBox="1">
            <a:spLocks noChangeArrowheads="1"/>
          </p:cNvSpPr>
          <p:nvPr/>
        </p:nvSpPr>
        <p:spPr bwMode="auto">
          <a:xfrm>
            <a:off x="7470190" y="5235567"/>
            <a:ext cx="1818255" cy="2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335" dirty="0">
                <a:latin typeface="Times New Roman" pitchFamily="18" charset="0"/>
              </a:rPr>
              <a:t>Post-operative process</a:t>
            </a:r>
          </a:p>
        </p:txBody>
      </p:sp>
      <p:sp>
        <p:nvSpPr>
          <p:cNvPr id="55" name="AutoShape 56"/>
          <p:cNvSpPr>
            <a:spLocks/>
          </p:cNvSpPr>
          <p:nvPr/>
        </p:nvSpPr>
        <p:spPr bwMode="auto">
          <a:xfrm rot="5400000">
            <a:off x="6003933" y="3134960"/>
            <a:ext cx="145344" cy="2472369"/>
          </a:xfrm>
          <a:prstGeom prst="leftBrace">
            <a:avLst>
              <a:gd name="adj1" fmla="val 1417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953520" y="3989203"/>
            <a:ext cx="0" cy="27367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953521" y="2749605"/>
            <a:ext cx="410832" cy="75663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656519" y="2749606"/>
            <a:ext cx="163571" cy="151326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5656620" y="3418999"/>
            <a:ext cx="205905" cy="1614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35" dirty="0">
                <a:solidFill>
                  <a:schemeClr val="tx1"/>
                </a:solidFill>
              </a:rPr>
              <a:t>N</a:t>
            </a:r>
            <a:endParaRPr lang="en-US" sz="1335" dirty="0">
              <a:solidFill>
                <a:schemeClr val="tx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656620" y="3591890"/>
            <a:ext cx="205905" cy="1614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35" dirty="0">
                <a:solidFill>
                  <a:schemeClr val="tx1"/>
                </a:solidFill>
              </a:rPr>
              <a:t>A</a:t>
            </a:r>
            <a:endParaRPr lang="en-US" sz="1335" dirty="0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6116171" y="2237982"/>
            <a:ext cx="205905" cy="1614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35" dirty="0">
                <a:solidFill>
                  <a:schemeClr val="tx1"/>
                </a:solidFill>
              </a:rPr>
              <a:t>N</a:t>
            </a:r>
            <a:endParaRPr lang="en-US" sz="1335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6326719" y="2244770"/>
            <a:ext cx="205905" cy="1614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35" dirty="0">
                <a:solidFill>
                  <a:schemeClr val="tx1"/>
                </a:solidFill>
              </a:rPr>
              <a:t>N</a:t>
            </a:r>
            <a:endParaRPr lang="en-US" sz="1335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6553567" y="2251559"/>
            <a:ext cx="205905" cy="1614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35" dirty="0">
                <a:solidFill>
                  <a:schemeClr val="tx1"/>
                </a:solidFill>
              </a:rPr>
              <a:t>N</a:t>
            </a:r>
            <a:endParaRPr lang="en-US" sz="1335" dirty="0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6755964" y="2250197"/>
            <a:ext cx="205905" cy="1614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35" dirty="0">
                <a:solidFill>
                  <a:schemeClr val="tx1"/>
                </a:solidFill>
              </a:rPr>
              <a:t>S</a:t>
            </a:r>
            <a:endParaRPr lang="en-US" sz="1335" dirty="0">
              <a:solidFill>
                <a:schemeClr val="tx1"/>
              </a:solidFill>
            </a:endParaRPr>
          </a:p>
        </p:txBody>
      </p:sp>
      <p:pic>
        <p:nvPicPr>
          <p:cNvPr id="58" name="Picture 2" descr="Kuvahaun tulos haulle helsingin yliopisto logo">
            <a:extLst>
              <a:ext uri="{FF2B5EF4-FFF2-40B4-BE49-F238E27FC236}">
                <a16:creationId xmlns:a16="http://schemas.microsoft.com/office/drawing/2014/main" id="{05CD1379-D4D7-43F3-8932-78577A694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0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1" grpId="0" animBg="1"/>
      <p:bldP spid="72" grpId="0" animBg="1"/>
      <p:bldP spid="74" grpId="0" animBg="1"/>
      <p:bldP spid="75" grpId="0" animBg="1"/>
      <p:bldP spid="7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419100"/>
            <a:ext cx="8012113" cy="38368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94" tIns="25397" rIns="63494" bIns="25397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Himmeli</a:t>
            </a:r>
            <a:r>
              <a:rPr lang="en-US" dirty="0"/>
              <a:t> </a:t>
            </a:r>
            <a:r>
              <a:rPr lang="en-US" dirty="0" err="1"/>
              <a:t>toisesta</a:t>
            </a:r>
            <a:r>
              <a:rPr lang="en-US" dirty="0"/>
              <a:t> </a:t>
            </a:r>
            <a:r>
              <a:rPr lang="en-US" dirty="0" err="1"/>
              <a:t>näkökulmasta</a:t>
            </a:r>
            <a:endParaRPr lang="en-US" dirty="0"/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1935204" y="2590555"/>
            <a:ext cx="5947786" cy="44693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239"/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1884939" y="1648616"/>
            <a:ext cx="6048319" cy="282582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239"/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3670475" y="3135834"/>
            <a:ext cx="545277" cy="347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Planned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operations</a:t>
            </a:r>
            <a:endParaRPr lang="en-US" sz="689" i="1"/>
          </a:p>
        </p:txBody>
      </p:sp>
      <p:sp>
        <p:nvSpPr>
          <p:cNvPr id="266247" name="Rectangle 7"/>
          <p:cNvSpPr>
            <a:spLocks noChangeArrowheads="1"/>
          </p:cNvSpPr>
          <p:nvPr/>
        </p:nvSpPr>
        <p:spPr bwMode="auto">
          <a:xfrm>
            <a:off x="3670475" y="2145811"/>
            <a:ext cx="545277" cy="346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Planned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personnel</a:t>
            </a:r>
            <a:endParaRPr lang="en-US" sz="689" i="1"/>
          </a:p>
        </p:txBody>
      </p:sp>
      <p:sp>
        <p:nvSpPr>
          <p:cNvPr id="266248" name="Line 8"/>
          <p:cNvSpPr>
            <a:spLocks noChangeShapeType="1"/>
          </p:cNvSpPr>
          <p:nvPr/>
        </p:nvSpPr>
        <p:spPr bwMode="auto">
          <a:xfrm flipV="1">
            <a:off x="4215754" y="3284444"/>
            <a:ext cx="21800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5652707" y="3631940"/>
            <a:ext cx="445837" cy="347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Cancelled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i-FI" sz="689"/>
              <a:t>cases</a:t>
            </a:r>
            <a:endParaRPr lang="en-US" sz="689"/>
          </a:p>
        </p:txBody>
      </p:sp>
      <p:sp>
        <p:nvSpPr>
          <p:cNvPr id="266250" name="Rectangle 10"/>
          <p:cNvSpPr>
            <a:spLocks noChangeArrowheads="1"/>
          </p:cNvSpPr>
          <p:nvPr/>
        </p:nvSpPr>
        <p:spPr bwMode="auto">
          <a:xfrm>
            <a:off x="5108525" y="1698880"/>
            <a:ext cx="495011" cy="347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Personnel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absence</a:t>
            </a:r>
          </a:p>
        </p:txBody>
      </p:sp>
      <p:sp>
        <p:nvSpPr>
          <p:cNvPr id="266251" name="Rectangle 11"/>
          <p:cNvSpPr>
            <a:spLocks noChangeArrowheads="1"/>
          </p:cNvSpPr>
          <p:nvPr/>
        </p:nvSpPr>
        <p:spPr bwMode="auto">
          <a:xfrm>
            <a:off x="5652707" y="1699973"/>
            <a:ext cx="445837" cy="346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Standby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personnel</a:t>
            </a:r>
          </a:p>
        </p:txBody>
      </p:sp>
      <p:sp>
        <p:nvSpPr>
          <p:cNvPr id="266252" name="Line 12"/>
          <p:cNvSpPr>
            <a:spLocks noChangeShapeType="1"/>
          </p:cNvSpPr>
          <p:nvPr/>
        </p:nvSpPr>
        <p:spPr bwMode="auto">
          <a:xfrm>
            <a:off x="5355482" y="2045278"/>
            <a:ext cx="0" cy="2491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53" name="Line 13"/>
          <p:cNvSpPr>
            <a:spLocks noChangeShapeType="1"/>
          </p:cNvSpPr>
          <p:nvPr/>
        </p:nvSpPr>
        <p:spPr bwMode="auto">
          <a:xfrm>
            <a:off x="5007990" y="1698881"/>
            <a:ext cx="0" cy="27263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54" name="Text Box 14"/>
          <p:cNvSpPr txBox="1">
            <a:spLocks noChangeArrowheads="1"/>
          </p:cNvSpPr>
          <p:nvPr/>
        </p:nvSpPr>
        <p:spPr bwMode="auto">
          <a:xfrm>
            <a:off x="1984377" y="4118208"/>
            <a:ext cx="1402948" cy="20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826" i="1" dirty="0"/>
              <a:t>Planning and estimating</a:t>
            </a:r>
          </a:p>
        </p:txBody>
      </p:sp>
      <p:sp>
        <p:nvSpPr>
          <p:cNvPr id="266255" name="Text Box 15"/>
          <p:cNvSpPr txBox="1">
            <a:spLocks noChangeArrowheads="1"/>
          </p:cNvSpPr>
          <p:nvPr/>
        </p:nvSpPr>
        <p:spPr bwMode="auto">
          <a:xfrm>
            <a:off x="4235652" y="4077776"/>
            <a:ext cx="896399" cy="32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826" i="1" dirty="0"/>
              <a:t>Load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826" i="1" dirty="0"/>
              <a:t>previous days</a:t>
            </a:r>
          </a:p>
        </p:txBody>
      </p:sp>
      <p:sp>
        <p:nvSpPr>
          <p:cNvPr id="266256" name="Text Box 16"/>
          <p:cNvSpPr txBox="1">
            <a:spLocks noChangeArrowheads="1"/>
          </p:cNvSpPr>
          <p:nvPr/>
        </p:nvSpPr>
        <p:spPr bwMode="auto">
          <a:xfrm>
            <a:off x="5007990" y="4077776"/>
            <a:ext cx="1005403" cy="32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826" i="1" dirty="0"/>
              <a:t>Changes on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826" i="1" dirty="0"/>
              <a:t>day of surgery</a:t>
            </a:r>
          </a:p>
        </p:txBody>
      </p:sp>
      <p:sp>
        <p:nvSpPr>
          <p:cNvPr id="266257" name="Line 17"/>
          <p:cNvSpPr>
            <a:spLocks noChangeShapeType="1"/>
          </p:cNvSpPr>
          <p:nvPr/>
        </p:nvSpPr>
        <p:spPr bwMode="auto">
          <a:xfrm>
            <a:off x="6148810" y="1698881"/>
            <a:ext cx="0" cy="27263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58" name="Text Box 18"/>
          <p:cNvSpPr txBox="1">
            <a:spLocks noChangeArrowheads="1"/>
          </p:cNvSpPr>
          <p:nvPr/>
        </p:nvSpPr>
        <p:spPr bwMode="auto">
          <a:xfrm>
            <a:off x="6172854" y="4133506"/>
            <a:ext cx="833883" cy="20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826" i="1" dirty="0"/>
              <a:t>Performance</a:t>
            </a:r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3670475" y="2641916"/>
            <a:ext cx="545277" cy="3463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Planned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productivity</a:t>
            </a:r>
            <a:endParaRPr lang="en-US" sz="689" i="1"/>
          </a:p>
        </p:txBody>
      </p:sp>
      <p:sp>
        <p:nvSpPr>
          <p:cNvPr id="266260" name="Line 20"/>
          <p:cNvSpPr>
            <a:spLocks noChangeShapeType="1"/>
          </p:cNvSpPr>
          <p:nvPr/>
        </p:nvSpPr>
        <p:spPr bwMode="auto">
          <a:xfrm>
            <a:off x="3917434" y="2493301"/>
            <a:ext cx="0" cy="14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61" name="Rectangle 21"/>
          <p:cNvSpPr>
            <a:spLocks noChangeArrowheads="1"/>
          </p:cNvSpPr>
          <p:nvPr/>
        </p:nvSpPr>
        <p:spPr bwMode="auto">
          <a:xfrm>
            <a:off x="3074934" y="2640822"/>
            <a:ext cx="545277" cy="3463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Estimated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productivity</a:t>
            </a:r>
            <a:endParaRPr lang="en-US" sz="689" i="1"/>
          </a:p>
        </p:txBody>
      </p:sp>
      <p:sp>
        <p:nvSpPr>
          <p:cNvPr id="266262" name="Rectangle 22"/>
          <p:cNvSpPr>
            <a:spLocks noChangeArrowheads="1"/>
          </p:cNvSpPr>
          <p:nvPr/>
        </p:nvSpPr>
        <p:spPr bwMode="auto">
          <a:xfrm>
            <a:off x="3074934" y="3631940"/>
            <a:ext cx="497197" cy="347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Estimated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emergency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load</a:t>
            </a:r>
            <a:endParaRPr lang="en-US" sz="689" i="1"/>
          </a:p>
        </p:txBody>
      </p:sp>
      <p:sp>
        <p:nvSpPr>
          <p:cNvPr id="266263" name="Line 23"/>
          <p:cNvSpPr>
            <a:spLocks noChangeShapeType="1"/>
          </p:cNvSpPr>
          <p:nvPr/>
        </p:nvSpPr>
        <p:spPr bwMode="auto">
          <a:xfrm flipV="1">
            <a:off x="4562152" y="3284448"/>
            <a:ext cx="0" cy="3474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64" name="Line 24"/>
          <p:cNvSpPr>
            <a:spLocks noChangeShapeType="1"/>
          </p:cNvSpPr>
          <p:nvPr/>
        </p:nvSpPr>
        <p:spPr bwMode="auto">
          <a:xfrm flipH="1">
            <a:off x="4264926" y="1698881"/>
            <a:ext cx="0" cy="27263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65" name="Rectangle 25"/>
          <p:cNvSpPr>
            <a:spLocks noChangeArrowheads="1"/>
          </p:cNvSpPr>
          <p:nvPr/>
        </p:nvSpPr>
        <p:spPr bwMode="auto">
          <a:xfrm>
            <a:off x="4364366" y="3631940"/>
            <a:ext cx="594451" cy="347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Emergencies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from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previous days</a:t>
            </a:r>
            <a:endParaRPr lang="en-US" sz="689" i="1"/>
          </a:p>
        </p:txBody>
      </p:sp>
      <p:sp>
        <p:nvSpPr>
          <p:cNvPr id="266266" name="Rectangle 26"/>
          <p:cNvSpPr>
            <a:spLocks noChangeArrowheads="1"/>
          </p:cNvSpPr>
          <p:nvPr/>
        </p:nvSpPr>
        <p:spPr bwMode="auto">
          <a:xfrm>
            <a:off x="5058258" y="3631940"/>
            <a:ext cx="544184" cy="347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Emergencies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on the day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of surgery</a:t>
            </a:r>
          </a:p>
        </p:txBody>
      </p:sp>
      <p:sp>
        <p:nvSpPr>
          <p:cNvPr id="266267" name="Rectangle 27"/>
          <p:cNvSpPr>
            <a:spLocks noChangeArrowheads="1"/>
          </p:cNvSpPr>
          <p:nvPr/>
        </p:nvSpPr>
        <p:spPr bwMode="auto">
          <a:xfrm>
            <a:off x="6395773" y="2641916"/>
            <a:ext cx="547462" cy="3463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Realized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i-FI" sz="689"/>
              <a:t>productivity</a:t>
            </a:r>
            <a:endParaRPr lang="en-US" sz="689" i="1"/>
          </a:p>
        </p:txBody>
      </p:sp>
      <p:sp>
        <p:nvSpPr>
          <p:cNvPr id="266268" name="Rectangle 28"/>
          <p:cNvSpPr>
            <a:spLocks noChangeArrowheads="1"/>
          </p:cNvSpPr>
          <p:nvPr/>
        </p:nvSpPr>
        <p:spPr bwMode="auto">
          <a:xfrm>
            <a:off x="6891875" y="1698879"/>
            <a:ext cx="545277" cy="346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Overutilized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OR time</a:t>
            </a:r>
            <a:endParaRPr lang="en-US" sz="689" i="1"/>
          </a:p>
        </p:txBody>
      </p:sp>
      <p:sp>
        <p:nvSpPr>
          <p:cNvPr id="266269" name="Rectangle 29"/>
          <p:cNvSpPr>
            <a:spLocks noChangeArrowheads="1"/>
          </p:cNvSpPr>
          <p:nvPr/>
        </p:nvSpPr>
        <p:spPr bwMode="auto">
          <a:xfrm>
            <a:off x="6197987" y="3631939"/>
            <a:ext cx="693890" cy="346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Delayed elective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and emergency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cases</a:t>
            </a:r>
            <a:endParaRPr lang="en-US" sz="689" i="1"/>
          </a:p>
        </p:txBody>
      </p:sp>
      <p:sp>
        <p:nvSpPr>
          <p:cNvPr id="266270" name="Rectangle 30"/>
          <p:cNvSpPr>
            <a:spLocks noChangeArrowheads="1"/>
          </p:cNvSpPr>
          <p:nvPr/>
        </p:nvSpPr>
        <p:spPr bwMode="auto">
          <a:xfrm>
            <a:off x="3074934" y="3135835"/>
            <a:ext cx="497197" cy="346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Estimated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operations</a:t>
            </a:r>
            <a:endParaRPr lang="en-US" sz="689" i="1"/>
          </a:p>
        </p:txBody>
      </p:sp>
      <p:sp>
        <p:nvSpPr>
          <p:cNvPr id="266271" name="Line 31"/>
          <p:cNvSpPr>
            <a:spLocks noChangeShapeType="1"/>
          </p:cNvSpPr>
          <p:nvPr/>
        </p:nvSpPr>
        <p:spPr bwMode="auto">
          <a:xfrm flipV="1">
            <a:off x="3917434" y="2987221"/>
            <a:ext cx="0" cy="14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72" name="Line 32"/>
          <p:cNvSpPr>
            <a:spLocks noChangeShapeType="1"/>
          </p:cNvSpPr>
          <p:nvPr/>
        </p:nvSpPr>
        <p:spPr bwMode="auto">
          <a:xfrm>
            <a:off x="4215754" y="2293329"/>
            <a:ext cx="21800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73" name="Line 33"/>
          <p:cNvSpPr>
            <a:spLocks noChangeShapeType="1"/>
          </p:cNvSpPr>
          <p:nvPr/>
        </p:nvSpPr>
        <p:spPr bwMode="auto">
          <a:xfrm>
            <a:off x="5850493" y="2045278"/>
            <a:ext cx="0" cy="2491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74" name="Line 34"/>
          <p:cNvSpPr>
            <a:spLocks noChangeShapeType="1"/>
          </p:cNvSpPr>
          <p:nvPr/>
        </p:nvSpPr>
        <p:spPr bwMode="auto">
          <a:xfrm flipV="1">
            <a:off x="5355482" y="3284448"/>
            <a:ext cx="0" cy="3474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75" name="Line 35"/>
          <p:cNvSpPr>
            <a:spLocks noChangeShapeType="1"/>
          </p:cNvSpPr>
          <p:nvPr/>
        </p:nvSpPr>
        <p:spPr bwMode="auto">
          <a:xfrm flipV="1">
            <a:off x="5850493" y="3284448"/>
            <a:ext cx="0" cy="3474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76" name="Rectangle 36"/>
          <p:cNvSpPr>
            <a:spLocks noChangeArrowheads="1"/>
          </p:cNvSpPr>
          <p:nvPr/>
        </p:nvSpPr>
        <p:spPr bwMode="auto">
          <a:xfrm>
            <a:off x="6395771" y="2145811"/>
            <a:ext cx="546371" cy="346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Realized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personnel</a:t>
            </a:r>
            <a:endParaRPr lang="en-US" sz="689" i="1"/>
          </a:p>
        </p:txBody>
      </p:sp>
      <p:sp>
        <p:nvSpPr>
          <p:cNvPr id="266277" name="Rectangle 37"/>
          <p:cNvSpPr>
            <a:spLocks noChangeArrowheads="1"/>
          </p:cNvSpPr>
          <p:nvPr/>
        </p:nvSpPr>
        <p:spPr bwMode="auto">
          <a:xfrm>
            <a:off x="6395771" y="3136925"/>
            <a:ext cx="546371" cy="346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Realized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operations</a:t>
            </a:r>
            <a:endParaRPr lang="en-US" sz="689" i="1"/>
          </a:p>
        </p:txBody>
      </p:sp>
      <p:sp>
        <p:nvSpPr>
          <p:cNvPr id="266278" name="Line 38"/>
          <p:cNvSpPr>
            <a:spLocks noChangeShapeType="1"/>
          </p:cNvSpPr>
          <p:nvPr/>
        </p:nvSpPr>
        <p:spPr bwMode="auto">
          <a:xfrm>
            <a:off x="6643822" y="2493301"/>
            <a:ext cx="0" cy="14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79" name="Line 39"/>
          <p:cNvSpPr>
            <a:spLocks noChangeShapeType="1"/>
          </p:cNvSpPr>
          <p:nvPr/>
        </p:nvSpPr>
        <p:spPr bwMode="auto">
          <a:xfrm flipV="1">
            <a:off x="6642733" y="2987221"/>
            <a:ext cx="1092" cy="14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80" name="Rectangle 40"/>
          <p:cNvSpPr>
            <a:spLocks noChangeArrowheads="1"/>
          </p:cNvSpPr>
          <p:nvPr/>
        </p:nvSpPr>
        <p:spPr bwMode="auto">
          <a:xfrm>
            <a:off x="7337715" y="2641916"/>
            <a:ext cx="496103" cy="3463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Cost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i-FI" sz="689"/>
              <a:t>efficiency</a:t>
            </a:r>
            <a:endParaRPr lang="en-US" sz="689" i="1"/>
          </a:p>
        </p:txBody>
      </p:sp>
      <p:sp>
        <p:nvSpPr>
          <p:cNvPr id="266281" name="Rectangle 41"/>
          <p:cNvSpPr>
            <a:spLocks noChangeArrowheads="1"/>
          </p:cNvSpPr>
          <p:nvPr/>
        </p:nvSpPr>
        <p:spPr bwMode="auto">
          <a:xfrm>
            <a:off x="7337715" y="2145811"/>
            <a:ext cx="496103" cy="346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Realized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costs</a:t>
            </a:r>
            <a:endParaRPr lang="en-US" sz="689" i="1"/>
          </a:p>
        </p:txBody>
      </p:sp>
      <p:sp>
        <p:nvSpPr>
          <p:cNvPr id="266282" name="Line 42"/>
          <p:cNvSpPr>
            <a:spLocks noChangeShapeType="1"/>
          </p:cNvSpPr>
          <p:nvPr/>
        </p:nvSpPr>
        <p:spPr bwMode="auto">
          <a:xfrm>
            <a:off x="6941050" y="2293329"/>
            <a:ext cx="3966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83" name="Line 43"/>
          <p:cNvSpPr>
            <a:spLocks noChangeShapeType="1"/>
          </p:cNvSpPr>
          <p:nvPr/>
        </p:nvSpPr>
        <p:spPr bwMode="auto">
          <a:xfrm>
            <a:off x="7189100" y="2045278"/>
            <a:ext cx="0" cy="2491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cxnSp>
        <p:nvCxnSpPr>
          <p:cNvPr id="266284" name="AutoShape 44"/>
          <p:cNvCxnSpPr>
            <a:cxnSpLocks noChangeShapeType="1"/>
            <a:stCxn id="266269" idx="3"/>
            <a:endCxn id="266288" idx="1"/>
          </p:cNvCxnSpPr>
          <p:nvPr/>
        </p:nvCxnSpPr>
        <p:spPr bwMode="auto">
          <a:xfrm>
            <a:off x="6891876" y="3805681"/>
            <a:ext cx="9943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285" name="AutoShape 45"/>
          <p:cNvCxnSpPr>
            <a:cxnSpLocks noChangeShapeType="1"/>
            <a:stCxn id="266277" idx="3"/>
            <a:endCxn id="266280" idx="2"/>
          </p:cNvCxnSpPr>
          <p:nvPr/>
        </p:nvCxnSpPr>
        <p:spPr bwMode="auto">
          <a:xfrm flipV="1">
            <a:off x="6942141" y="2994870"/>
            <a:ext cx="643624" cy="31580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86" name="Line 46"/>
          <p:cNvSpPr>
            <a:spLocks noChangeShapeType="1"/>
          </p:cNvSpPr>
          <p:nvPr/>
        </p:nvSpPr>
        <p:spPr bwMode="auto">
          <a:xfrm>
            <a:off x="7585764" y="2493301"/>
            <a:ext cx="0" cy="14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87" name="Line 47"/>
          <p:cNvSpPr>
            <a:spLocks noChangeShapeType="1"/>
          </p:cNvSpPr>
          <p:nvPr/>
        </p:nvSpPr>
        <p:spPr bwMode="auto">
          <a:xfrm flipV="1">
            <a:off x="6297424" y="3284448"/>
            <a:ext cx="0" cy="3474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88" name="Rectangle 48"/>
          <p:cNvSpPr>
            <a:spLocks noChangeArrowheads="1"/>
          </p:cNvSpPr>
          <p:nvPr/>
        </p:nvSpPr>
        <p:spPr bwMode="auto">
          <a:xfrm>
            <a:off x="6991313" y="3631939"/>
            <a:ext cx="495012" cy="346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Additional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care </a:t>
            </a:r>
            <a:r>
              <a:rPr lang="fi-FI" sz="689"/>
              <a:t>costs</a:t>
            </a:r>
            <a:endParaRPr lang="en-US" sz="689" i="1"/>
          </a:p>
        </p:txBody>
      </p:sp>
      <p:sp>
        <p:nvSpPr>
          <p:cNvPr id="266289" name="Line 49"/>
          <p:cNvSpPr>
            <a:spLocks noChangeShapeType="1"/>
          </p:cNvSpPr>
          <p:nvPr/>
        </p:nvSpPr>
        <p:spPr bwMode="auto">
          <a:xfrm flipV="1">
            <a:off x="7189100" y="2293329"/>
            <a:ext cx="0" cy="13386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90" name="Line 50"/>
          <p:cNvSpPr>
            <a:spLocks noChangeShapeType="1"/>
          </p:cNvSpPr>
          <p:nvPr/>
        </p:nvSpPr>
        <p:spPr bwMode="auto">
          <a:xfrm flipV="1">
            <a:off x="3322983" y="2987221"/>
            <a:ext cx="0" cy="14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91" name="Line 51"/>
          <p:cNvSpPr>
            <a:spLocks noChangeShapeType="1"/>
          </p:cNvSpPr>
          <p:nvPr/>
        </p:nvSpPr>
        <p:spPr bwMode="auto">
          <a:xfrm flipV="1">
            <a:off x="3322983" y="3483325"/>
            <a:ext cx="0" cy="14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cxnSp>
        <p:nvCxnSpPr>
          <p:cNvPr id="266292" name="AutoShape 52"/>
          <p:cNvCxnSpPr>
            <a:cxnSpLocks noChangeShapeType="1"/>
            <a:stCxn id="266247" idx="1"/>
            <a:endCxn id="266295" idx="0"/>
          </p:cNvCxnSpPr>
          <p:nvPr/>
        </p:nvCxnSpPr>
        <p:spPr bwMode="auto">
          <a:xfrm rot="10800000" flipV="1">
            <a:off x="2777707" y="2319556"/>
            <a:ext cx="892770" cy="31470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93" name="Line 53"/>
          <p:cNvSpPr>
            <a:spLocks noChangeShapeType="1"/>
          </p:cNvSpPr>
          <p:nvPr/>
        </p:nvSpPr>
        <p:spPr bwMode="auto">
          <a:xfrm flipH="1">
            <a:off x="3572131" y="3284444"/>
            <a:ext cx="98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sp>
        <p:nvSpPr>
          <p:cNvPr id="266294" name="Rectangle 54"/>
          <p:cNvSpPr>
            <a:spLocks noChangeArrowheads="1"/>
          </p:cNvSpPr>
          <p:nvPr/>
        </p:nvSpPr>
        <p:spPr bwMode="auto">
          <a:xfrm>
            <a:off x="2183258" y="2045280"/>
            <a:ext cx="496103" cy="346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Allocated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OR time</a:t>
            </a:r>
            <a:endParaRPr lang="en-US" sz="689" i="1"/>
          </a:p>
        </p:txBody>
      </p:sp>
      <p:sp>
        <p:nvSpPr>
          <p:cNvPr id="266295" name="Rectangle 55"/>
          <p:cNvSpPr>
            <a:spLocks noChangeArrowheads="1"/>
          </p:cNvSpPr>
          <p:nvPr/>
        </p:nvSpPr>
        <p:spPr bwMode="auto">
          <a:xfrm>
            <a:off x="2529657" y="2640822"/>
            <a:ext cx="496103" cy="3463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Planned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staff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intensity</a:t>
            </a:r>
            <a:endParaRPr lang="en-US" sz="689" i="1"/>
          </a:p>
        </p:txBody>
      </p:sp>
      <p:sp>
        <p:nvSpPr>
          <p:cNvPr id="266296" name="Rectangle 56"/>
          <p:cNvSpPr>
            <a:spLocks noChangeArrowheads="1"/>
          </p:cNvSpPr>
          <p:nvPr/>
        </p:nvSpPr>
        <p:spPr bwMode="auto">
          <a:xfrm>
            <a:off x="1984379" y="2640822"/>
            <a:ext cx="496103" cy="3463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939" tIns="31468" rIns="62939" bIns="3146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Estimated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89"/>
              <a:t>utilization</a:t>
            </a:r>
            <a:endParaRPr lang="en-US" sz="689" i="1"/>
          </a:p>
        </p:txBody>
      </p:sp>
      <p:sp>
        <p:nvSpPr>
          <p:cNvPr id="266297" name="Line 57"/>
          <p:cNvSpPr>
            <a:spLocks noChangeShapeType="1"/>
          </p:cNvSpPr>
          <p:nvPr/>
        </p:nvSpPr>
        <p:spPr bwMode="auto">
          <a:xfrm>
            <a:off x="2629093" y="2392769"/>
            <a:ext cx="0" cy="248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cxnSp>
        <p:nvCxnSpPr>
          <p:cNvPr id="266298" name="AutoShape 58"/>
          <p:cNvCxnSpPr>
            <a:cxnSpLocks noChangeShapeType="1"/>
            <a:stCxn id="266247" idx="1"/>
            <a:endCxn id="266261" idx="0"/>
          </p:cNvCxnSpPr>
          <p:nvPr/>
        </p:nvCxnSpPr>
        <p:spPr bwMode="auto">
          <a:xfrm rot="10800000" flipV="1">
            <a:off x="3348118" y="2319556"/>
            <a:ext cx="322359" cy="31470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99" name="Line 59"/>
          <p:cNvSpPr>
            <a:spLocks noChangeShapeType="1"/>
          </p:cNvSpPr>
          <p:nvPr/>
        </p:nvSpPr>
        <p:spPr bwMode="auto">
          <a:xfrm>
            <a:off x="2281603" y="2392769"/>
            <a:ext cx="0" cy="248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39"/>
          </a:p>
        </p:txBody>
      </p:sp>
      <p:cxnSp>
        <p:nvCxnSpPr>
          <p:cNvPr id="266300" name="AutoShape 60"/>
          <p:cNvCxnSpPr>
            <a:cxnSpLocks noChangeShapeType="1"/>
            <a:stCxn id="266270" idx="1"/>
            <a:endCxn id="266296" idx="2"/>
          </p:cNvCxnSpPr>
          <p:nvPr/>
        </p:nvCxnSpPr>
        <p:spPr bwMode="auto">
          <a:xfrm rot="10800000">
            <a:off x="2232429" y="2993778"/>
            <a:ext cx="842503" cy="31580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852728" y="5337811"/>
            <a:ext cx="1226618" cy="245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2" dirty="0"/>
              <a:t>Peltokorpi 2010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907066" y="4573709"/>
            <a:ext cx="6026190" cy="32880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 err="1">
                <a:solidFill>
                  <a:schemeClr val="tx2">
                    <a:lumMod val="75000"/>
                  </a:schemeClr>
                </a:solidFill>
              </a:rPr>
              <a:t>Tactical</a:t>
            </a:r>
            <a:r>
              <a:rPr lang="fi-FI" sz="900" dirty="0">
                <a:solidFill>
                  <a:schemeClr val="tx2">
                    <a:lumMod val="75000"/>
                  </a:schemeClr>
                </a:solidFill>
              </a:rPr>
              <a:t>					</a:t>
            </a:r>
            <a:r>
              <a:rPr lang="fi-FI" sz="900" dirty="0" err="1">
                <a:solidFill>
                  <a:schemeClr val="tx2">
                    <a:lumMod val="75000"/>
                  </a:schemeClr>
                </a:solidFill>
              </a:rPr>
              <a:t>Operative</a:t>
            </a:r>
            <a:endParaRPr lang="fi-FI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3" name="Picture 2" descr="Kuvahaun tulos haulle helsingin yliopisto logo">
            <a:extLst>
              <a:ext uri="{FF2B5EF4-FFF2-40B4-BE49-F238E27FC236}">
                <a16:creationId xmlns:a16="http://schemas.microsoft.com/office/drawing/2014/main" id="{36EA75BC-A9A4-4A1E-B688-ECB69AF55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16405"/>
      </p:ext>
    </p:extLst>
  </p:cSld>
  <p:clrMapOvr>
    <a:masterClrMapping/>
  </p:clrMapOvr>
  <p:transition advTm="161763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94" tIns="25397" rIns="63494" bIns="25397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2400" dirty="0">
                <a:solidFill>
                  <a:schemeClr val="tx1"/>
                </a:solidFill>
              </a:rPr>
              <a:t>HÄRVELI: Miten mittareihin voidaan vaikuttaa?</a:t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>OHJAUSPISTEET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60138" y="2279008"/>
            <a:ext cx="2456732" cy="1858110"/>
            <a:chOff x="2699792" y="3501008"/>
            <a:chExt cx="2016224" cy="2016224"/>
          </a:xfrm>
        </p:grpSpPr>
        <p:sp>
          <p:nvSpPr>
            <p:cNvPr id="10" name="Rectangle 9"/>
            <p:cNvSpPr/>
            <p:nvPr/>
          </p:nvSpPr>
          <p:spPr bwMode="auto">
            <a:xfrm>
              <a:off x="3851920" y="4293096"/>
              <a:ext cx="864096" cy="432048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65405" tIns="32703" rIns="65405" bIns="32703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87" dirty="0">
                  <a:solidFill>
                    <a:schemeClr val="bg1"/>
                  </a:solidFill>
                </a:rPr>
                <a:t>TUOTTAVUUS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699792" y="3501008"/>
              <a:ext cx="864096" cy="360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65405" tIns="32703" rIns="65405" bIns="32703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15" dirty="0" err="1">
                  <a:solidFill>
                    <a:schemeClr val="bg1"/>
                  </a:solidFill>
                </a:rPr>
                <a:t>Hoidon</a:t>
              </a:r>
              <a:r>
                <a:rPr lang="en-US" sz="715" dirty="0">
                  <a:solidFill>
                    <a:schemeClr val="bg1"/>
                  </a:solidFill>
                </a:rPr>
                <a:t> </a:t>
              </a:r>
              <a:r>
                <a:rPr lang="en-US" sz="715" dirty="0" err="1">
                  <a:solidFill>
                    <a:schemeClr val="bg1"/>
                  </a:solidFill>
                </a:rPr>
                <a:t>läpimenoajat</a:t>
              </a:r>
              <a:endParaRPr lang="en-US" sz="715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851920" y="4941168"/>
              <a:ext cx="864096" cy="5760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65405" tIns="32703" rIns="65405" bIns="32703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87" dirty="0" err="1">
                  <a:solidFill>
                    <a:schemeClr val="bg1"/>
                  </a:solidFill>
                </a:rPr>
                <a:t>Panos</a:t>
              </a:r>
              <a:endParaRPr lang="en-US" sz="787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851920" y="3645024"/>
              <a:ext cx="864096" cy="43204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65405" tIns="32703" rIns="65405" bIns="32703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87" dirty="0">
                  <a:solidFill>
                    <a:schemeClr val="bg1"/>
                  </a:solidFill>
                </a:rPr>
                <a:t>TUOTOS (</a:t>
              </a:r>
              <a:r>
                <a:rPr lang="en-US" sz="787" dirty="0" err="1">
                  <a:solidFill>
                    <a:schemeClr val="bg1"/>
                  </a:solidFill>
                </a:rPr>
                <a:t>episodit</a:t>
              </a:r>
              <a:r>
                <a:rPr lang="en-US" sz="787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699792" y="3933056"/>
              <a:ext cx="864096" cy="360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65405" tIns="32703" rIns="65405" bIns="32703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15" dirty="0" err="1">
                  <a:solidFill>
                    <a:schemeClr val="bg1"/>
                  </a:solidFill>
                </a:rPr>
                <a:t>Käyttöaste</a:t>
              </a:r>
              <a:endParaRPr lang="en-US" sz="715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Flowchart: Preparation 14"/>
          <p:cNvSpPr/>
          <p:nvPr/>
        </p:nvSpPr>
        <p:spPr>
          <a:xfrm>
            <a:off x="1560438" y="2208263"/>
            <a:ext cx="1226374" cy="463552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8" dirty="0">
                <a:solidFill>
                  <a:schemeClr val="tx1"/>
                </a:solidFill>
              </a:rPr>
              <a:t>Leikkaus- ja vuodeosaston toiminta-käytännöt</a:t>
            </a:r>
          </a:p>
        </p:txBody>
      </p:sp>
      <p:cxnSp>
        <p:nvCxnSpPr>
          <p:cNvPr id="16" name="Straight Arrow Connector 15"/>
          <p:cNvCxnSpPr>
            <a:stCxn id="15" idx="3"/>
            <a:endCxn id="11" idx="1"/>
          </p:cNvCxnSpPr>
          <p:nvPr/>
        </p:nvCxnSpPr>
        <p:spPr>
          <a:xfrm>
            <a:off x="2786811" y="2440039"/>
            <a:ext cx="373325" cy="48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Preparation 16"/>
          <p:cNvSpPr/>
          <p:nvPr/>
        </p:nvSpPr>
        <p:spPr>
          <a:xfrm>
            <a:off x="1675698" y="2838894"/>
            <a:ext cx="1123508" cy="463552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15" dirty="0">
                <a:solidFill>
                  <a:schemeClr val="tx1"/>
                </a:solidFill>
              </a:rPr>
              <a:t>Kapasiteetin hallinta</a:t>
            </a:r>
          </a:p>
        </p:txBody>
      </p:sp>
      <p:cxnSp>
        <p:nvCxnSpPr>
          <p:cNvPr id="18" name="Straight Arrow Connector 17"/>
          <p:cNvCxnSpPr>
            <a:stCxn id="17" idx="3"/>
            <a:endCxn id="14" idx="1"/>
          </p:cNvCxnSpPr>
          <p:nvPr/>
        </p:nvCxnSpPr>
        <p:spPr>
          <a:xfrm flipV="1">
            <a:off x="2799204" y="2843078"/>
            <a:ext cx="360932" cy="2275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eparation 18"/>
          <p:cNvSpPr/>
          <p:nvPr/>
        </p:nvSpPr>
        <p:spPr>
          <a:xfrm>
            <a:off x="1663305" y="3441788"/>
            <a:ext cx="1123508" cy="463552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8" dirty="0">
                <a:solidFill>
                  <a:schemeClr val="tx1"/>
                </a:solidFill>
              </a:rPr>
              <a:t>Jononhallinta ja aikataulutus</a:t>
            </a:r>
          </a:p>
        </p:txBody>
      </p:sp>
      <p:cxnSp>
        <p:nvCxnSpPr>
          <p:cNvPr id="20" name="Straight Arrow Connector 19"/>
          <p:cNvCxnSpPr>
            <a:stCxn id="19" idx="3"/>
            <a:endCxn id="14" idx="1"/>
          </p:cNvCxnSpPr>
          <p:nvPr/>
        </p:nvCxnSpPr>
        <p:spPr>
          <a:xfrm flipV="1">
            <a:off x="2786810" y="2843078"/>
            <a:ext cx="373325" cy="8304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Preparation 20"/>
          <p:cNvSpPr/>
          <p:nvPr/>
        </p:nvSpPr>
        <p:spPr>
          <a:xfrm>
            <a:off x="2899683" y="4442246"/>
            <a:ext cx="1329289" cy="463552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8" dirty="0">
                <a:solidFill>
                  <a:schemeClr val="tx1"/>
                </a:solidFill>
              </a:rPr>
              <a:t>Vuodeosaston  ja leikkausyksikön resursointi</a:t>
            </a:r>
          </a:p>
        </p:txBody>
      </p:sp>
      <p:cxnSp>
        <p:nvCxnSpPr>
          <p:cNvPr id="22" name="Straight Arrow Connector 21"/>
          <p:cNvCxnSpPr>
            <a:stCxn id="21" idx="0"/>
            <a:endCxn id="12" idx="1"/>
          </p:cNvCxnSpPr>
          <p:nvPr/>
        </p:nvCxnSpPr>
        <p:spPr>
          <a:xfrm flipV="1">
            <a:off x="3564329" y="3871674"/>
            <a:ext cx="999656" cy="5705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0"/>
            <a:endCxn id="14" idx="2"/>
          </p:cNvCxnSpPr>
          <p:nvPr/>
        </p:nvCxnSpPr>
        <p:spPr>
          <a:xfrm flipV="1">
            <a:off x="3564329" y="3008980"/>
            <a:ext cx="122251" cy="14332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Preparation 23"/>
          <p:cNvSpPr/>
          <p:nvPr/>
        </p:nvSpPr>
        <p:spPr>
          <a:xfrm>
            <a:off x="7042440" y="1592652"/>
            <a:ext cx="1129423" cy="463552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1" dirty="0">
                <a:solidFill>
                  <a:schemeClr val="tx1"/>
                </a:solidFill>
              </a:rPr>
              <a:t>Ohjaus-piste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29372" y="2134360"/>
            <a:ext cx="955557" cy="33326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44" dirty="0">
                <a:solidFill>
                  <a:schemeClr val="bg1"/>
                </a:solidFill>
              </a:rPr>
              <a:t>Osatekijä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29372" y="2540187"/>
            <a:ext cx="955557" cy="333269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44" dirty="0">
                <a:solidFill>
                  <a:schemeClr val="bg1"/>
                </a:solidFill>
              </a:rPr>
              <a:t>Päämittari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58318" y="3009706"/>
            <a:ext cx="955557" cy="39501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52" dirty="0">
                <a:solidFill>
                  <a:schemeClr val="bg1"/>
                </a:solidFill>
              </a:rPr>
              <a:t>SAIRASLOMAN PITUUS</a:t>
            </a:r>
          </a:p>
        </p:txBody>
      </p:sp>
      <p:sp>
        <p:nvSpPr>
          <p:cNvPr id="29" name="Flowchart: Preparation 28"/>
          <p:cNvSpPr/>
          <p:nvPr/>
        </p:nvSpPr>
        <p:spPr>
          <a:xfrm>
            <a:off x="5761112" y="4442246"/>
            <a:ext cx="1123508" cy="463552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15" dirty="0">
                <a:solidFill>
                  <a:schemeClr val="tx1"/>
                </a:solidFill>
              </a:rPr>
              <a:t>Resursoinnin joustavuus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54503" y="3772674"/>
            <a:ext cx="955557" cy="33326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52" dirty="0">
                <a:solidFill>
                  <a:schemeClr val="bg1"/>
                </a:solidFill>
              </a:rPr>
              <a:t>Odotusaika</a:t>
            </a:r>
          </a:p>
        </p:txBody>
      </p:sp>
      <p:cxnSp>
        <p:nvCxnSpPr>
          <p:cNvPr id="31" name="Straight Arrow Connector 30"/>
          <p:cNvCxnSpPr>
            <a:stCxn id="14" idx="3"/>
            <a:endCxn id="13" idx="1"/>
          </p:cNvCxnSpPr>
          <p:nvPr/>
        </p:nvCxnSpPr>
        <p:spPr>
          <a:xfrm flipV="1">
            <a:off x="4213023" y="2610814"/>
            <a:ext cx="350962" cy="2322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3"/>
            <a:endCxn id="13" idx="1"/>
          </p:cNvCxnSpPr>
          <p:nvPr/>
        </p:nvCxnSpPr>
        <p:spPr>
          <a:xfrm>
            <a:off x="4213023" y="2444911"/>
            <a:ext cx="350962" cy="1659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2"/>
            <a:endCxn id="10" idx="0"/>
          </p:cNvCxnSpPr>
          <p:nvPr/>
        </p:nvCxnSpPr>
        <p:spPr>
          <a:xfrm>
            <a:off x="5090425" y="2809894"/>
            <a:ext cx="0" cy="1990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0"/>
            <a:endCxn id="10" idx="2"/>
          </p:cNvCxnSpPr>
          <p:nvPr/>
        </p:nvCxnSpPr>
        <p:spPr>
          <a:xfrm flipV="1">
            <a:off x="5090425" y="3407146"/>
            <a:ext cx="0" cy="1990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444611" y="2909438"/>
            <a:ext cx="2472275" cy="59724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87"/>
          </a:p>
        </p:txBody>
      </p:sp>
      <p:cxnSp>
        <p:nvCxnSpPr>
          <p:cNvPr id="37" name="Straight Arrow Connector 36"/>
          <p:cNvCxnSpPr>
            <a:stCxn id="30" idx="0"/>
            <a:endCxn id="27" idx="2"/>
          </p:cNvCxnSpPr>
          <p:nvPr/>
        </p:nvCxnSpPr>
        <p:spPr>
          <a:xfrm flipV="1">
            <a:off x="6332281" y="3404719"/>
            <a:ext cx="3816" cy="3679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0"/>
            <a:endCxn id="30" idx="2"/>
          </p:cNvCxnSpPr>
          <p:nvPr/>
        </p:nvCxnSpPr>
        <p:spPr>
          <a:xfrm flipV="1">
            <a:off x="6322864" y="4105943"/>
            <a:ext cx="9418" cy="3363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3"/>
            <a:endCxn id="27" idx="1"/>
          </p:cNvCxnSpPr>
          <p:nvPr/>
        </p:nvCxnSpPr>
        <p:spPr>
          <a:xfrm flipV="1">
            <a:off x="5616868" y="3207214"/>
            <a:ext cx="241451" cy="849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152503" y="3772674"/>
            <a:ext cx="955557" cy="33326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52" dirty="0">
                <a:solidFill>
                  <a:schemeClr val="bg1"/>
                </a:solidFill>
              </a:rPr>
              <a:t>Kuntoutusaika</a:t>
            </a:r>
          </a:p>
        </p:txBody>
      </p:sp>
      <p:sp>
        <p:nvSpPr>
          <p:cNvPr id="42" name="Flowchart: Preparation 41"/>
          <p:cNvSpPr/>
          <p:nvPr/>
        </p:nvSpPr>
        <p:spPr>
          <a:xfrm>
            <a:off x="4537058" y="4482156"/>
            <a:ext cx="1106735" cy="451070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15" dirty="0">
                <a:solidFill>
                  <a:schemeClr val="tx1"/>
                </a:solidFill>
              </a:rPr>
              <a:t>Hoito-käytännöt</a:t>
            </a:r>
          </a:p>
        </p:txBody>
      </p:sp>
      <p:cxnSp>
        <p:nvCxnSpPr>
          <p:cNvPr id="43" name="Straight Arrow Connector 42"/>
          <p:cNvCxnSpPr>
            <a:stCxn id="41" idx="0"/>
            <a:endCxn id="27" idx="3"/>
          </p:cNvCxnSpPr>
          <p:nvPr/>
        </p:nvCxnSpPr>
        <p:spPr>
          <a:xfrm flipH="1" flipV="1">
            <a:off x="6813876" y="3207213"/>
            <a:ext cx="816406" cy="5654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Preparation 45"/>
          <p:cNvSpPr/>
          <p:nvPr/>
        </p:nvSpPr>
        <p:spPr>
          <a:xfrm>
            <a:off x="7615159" y="2958966"/>
            <a:ext cx="1236683" cy="463552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15" dirty="0">
                <a:solidFill>
                  <a:schemeClr val="tx1"/>
                </a:solidFill>
              </a:rPr>
              <a:t>Sairasloma-käytännöt</a:t>
            </a:r>
          </a:p>
        </p:txBody>
      </p:sp>
      <p:cxnSp>
        <p:nvCxnSpPr>
          <p:cNvPr id="47" name="Straight Arrow Connector 46"/>
          <p:cNvCxnSpPr>
            <a:stCxn id="46" idx="2"/>
            <a:endCxn id="41" idx="3"/>
          </p:cNvCxnSpPr>
          <p:nvPr/>
        </p:nvCxnSpPr>
        <p:spPr>
          <a:xfrm flipH="1">
            <a:off x="8108060" y="3422517"/>
            <a:ext cx="125442" cy="5167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0"/>
            <a:endCxn id="41" idx="2"/>
          </p:cNvCxnSpPr>
          <p:nvPr/>
        </p:nvCxnSpPr>
        <p:spPr>
          <a:xfrm flipV="1">
            <a:off x="5090425" y="4105943"/>
            <a:ext cx="2539856" cy="3762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0"/>
            <a:endCxn id="12" idx="2"/>
          </p:cNvCxnSpPr>
          <p:nvPr/>
        </p:nvCxnSpPr>
        <p:spPr>
          <a:xfrm flipV="1">
            <a:off x="5090425" y="4137117"/>
            <a:ext cx="2" cy="345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Kuvahaun tulos haulle helsingin yliopisto logo">
            <a:extLst>
              <a:ext uri="{FF2B5EF4-FFF2-40B4-BE49-F238E27FC236}">
                <a16:creationId xmlns:a16="http://schemas.microsoft.com/office/drawing/2014/main" id="{19F4D465-F2E2-4C29-AB26-E97E8FCEB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79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773" y="335910"/>
            <a:ext cx="7542568" cy="763264"/>
          </a:xfrm>
        </p:spPr>
        <p:txBody>
          <a:bodyPr lIns="91417" tIns="45709" rIns="91417" bIns="45709"/>
          <a:lstStyle/>
          <a:p>
            <a:r>
              <a:rPr lang="en-US" dirty="0"/>
              <a:t>TERVEYSPALVELUJEN TUOTTAVUUS JA VAIKUTTAVUUS</a:t>
            </a:r>
          </a:p>
        </p:txBody>
      </p:sp>
      <p:cxnSp>
        <p:nvCxnSpPr>
          <p:cNvPr id="3" name="Straight Connector 2"/>
          <p:cNvCxnSpPr>
            <a:stCxn id="15" idx="3"/>
          </p:cNvCxnSpPr>
          <p:nvPr/>
        </p:nvCxnSpPr>
        <p:spPr>
          <a:xfrm flipV="1">
            <a:off x="1223200" y="4625832"/>
            <a:ext cx="7155288" cy="114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 bwMode="auto">
          <a:xfrm>
            <a:off x="4250505" y="1428391"/>
            <a:ext cx="16675" cy="2956904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" name="Straight Arrow Connector 4"/>
          <p:cNvCxnSpPr>
            <a:stCxn id="6" idx="2"/>
          </p:cNvCxnSpPr>
          <p:nvPr/>
        </p:nvCxnSpPr>
        <p:spPr>
          <a:xfrm flipH="1">
            <a:off x="922996" y="1681968"/>
            <a:ext cx="1469339" cy="298905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715265" y="1250169"/>
            <a:ext cx="1354138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1417" tIns="45709" rIns="91417" bIns="45709" anchor="ctr"/>
          <a:lstStyle/>
          <a:p>
            <a:pPr algn="ctr">
              <a:defRPr/>
            </a:pPr>
            <a:r>
              <a:rPr lang="fi-FI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Resurssit</a:t>
            </a:r>
            <a:endParaRPr lang="en-US" b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440997" y="4410278"/>
            <a:ext cx="1320263" cy="433389"/>
          </a:xfrm>
          <a:prstGeom prst="roundRect">
            <a:avLst>
              <a:gd name="adj" fmla="val 16667"/>
            </a:avLst>
          </a:prstGeom>
          <a:solidFill>
            <a:srgbClr val="3FBB91"/>
          </a:solidFill>
          <a:ln w="9525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1417" tIns="45709" rIns="91417" bIns="45709" anchor="ctr"/>
          <a:lstStyle/>
          <a:p>
            <a:pPr algn="ctr">
              <a:defRPr/>
            </a:pPr>
            <a:r>
              <a:rPr lang="fi-FI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Tuotanto</a:t>
            </a:r>
            <a:endParaRPr lang="en-US" b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2377404" y="1681968"/>
            <a:ext cx="2010" cy="3984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8669451" y="1464075"/>
            <a:ext cx="0" cy="2856039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3101909" y="1428391"/>
            <a:ext cx="5568329" cy="49194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1" name="TextBox 51"/>
          <p:cNvSpPr txBox="1">
            <a:spLocks noChangeArrowheads="1"/>
          </p:cNvSpPr>
          <p:nvPr/>
        </p:nvSpPr>
        <p:spPr bwMode="auto">
          <a:xfrm>
            <a:off x="7979160" y="2448500"/>
            <a:ext cx="1377494" cy="535509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 lIns="91417" tIns="45709" rIns="91417" bIns="45709">
            <a:spAutoFit/>
          </a:bodyPr>
          <a:lstStyle>
            <a:defPPr>
              <a:defRPr lang="en-GB"/>
            </a:defPPr>
            <a:lvl1pPr eaLnBrk="1" hangingPunct="1">
              <a:defRPr sz="1200" i="1">
                <a:solidFill>
                  <a:srgbClr val="953735"/>
                </a:solidFill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ea typeface="ＭＳ Ｐゴシック" charset="0"/>
              </a:defRPr>
            </a:lvl2pPr>
            <a:lvl3pPr marL="1143000" indent="-228600">
              <a:defRPr sz="2400">
                <a:ea typeface="ＭＳ Ｐゴシック" charset="0"/>
              </a:defRPr>
            </a:lvl3pPr>
            <a:lvl4pPr marL="1600200" indent="-228600">
              <a:defRPr sz="2400">
                <a:ea typeface="ＭＳ Ｐゴシック" charset="0"/>
              </a:defRPr>
            </a:lvl4pPr>
            <a:lvl5pPr marL="2057400" indent="-228600">
              <a:defRPr sz="2400"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9pPr>
          </a:lstStyle>
          <a:p>
            <a:r>
              <a:rPr lang="fi-FI" sz="1600" dirty="0">
                <a:solidFill>
                  <a:srgbClr val="FF0000"/>
                </a:solidFill>
              </a:rPr>
              <a:t>Kustannus-hyöty</a:t>
            </a:r>
          </a:p>
        </p:txBody>
      </p:sp>
      <p:sp>
        <p:nvSpPr>
          <p:cNvPr id="12" name="TextBox 54"/>
          <p:cNvSpPr txBox="1">
            <a:spLocks noChangeArrowheads="1"/>
          </p:cNvSpPr>
          <p:nvPr/>
        </p:nvSpPr>
        <p:spPr bwMode="auto">
          <a:xfrm>
            <a:off x="2528162" y="3657234"/>
            <a:ext cx="1145032" cy="76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i-FI" sz="1200" i="1" dirty="0">
                <a:solidFill>
                  <a:srgbClr val="953735"/>
                </a:solidFill>
              </a:rPr>
              <a:t>Tekninen tehokkuus</a:t>
            </a:r>
          </a:p>
          <a:p>
            <a:pPr eaLnBrk="1" hangingPunct="1"/>
            <a:r>
              <a:rPr lang="fi-FI" sz="1200" i="1" dirty="0">
                <a:solidFill>
                  <a:srgbClr val="953735"/>
                </a:solidFill>
              </a:rPr>
              <a:t>Kapasiteetin käyttöaste</a:t>
            </a:r>
            <a:endParaRPr lang="en-US" sz="1200" i="1" dirty="0">
              <a:solidFill>
                <a:srgbClr val="953735"/>
              </a:solidFill>
            </a:endParaRPr>
          </a:p>
        </p:txBody>
      </p:sp>
      <p:sp>
        <p:nvSpPr>
          <p:cNvPr id="13" name="TextBox 55"/>
          <p:cNvSpPr txBox="1">
            <a:spLocks noChangeArrowheads="1"/>
          </p:cNvSpPr>
          <p:nvPr/>
        </p:nvSpPr>
        <p:spPr bwMode="auto">
          <a:xfrm>
            <a:off x="3624207" y="3484210"/>
            <a:ext cx="1617805" cy="593987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i-FI" sz="1200" i="1" dirty="0">
                <a:solidFill>
                  <a:srgbClr val="953735"/>
                </a:solidFill>
              </a:rPr>
              <a:t>Taloudellinen tehokkuus Yksikkökustannus</a:t>
            </a:r>
            <a:endParaRPr lang="en-US" sz="1200" i="1" dirty="0">
              <a:solidFill>
                <a:srgbClr val="953735"/>
              </a:solidFill>
            </a:endParaRP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61612" y="4410278"/>
            <a:ext cx="1161589" cy="4333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1417" tIns="45709" rIns="91417" bIns="45709" anchor="ctr"/>
          <a:lstStyle/>
          <a:p>
            <a:pPr algn="ctr">
              <a:defRPr/>
            </a:pPr>
            <a:r>
              <a:rPr lang="fi-FI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Kysyntä</a:t>
            </a:r>
            <a:endParaRPr lang="en-US" b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417350" y="1669253"/>
            <a:ext cx="0" cy="273001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4930266" y="4253496"/>
            <a:ext cx="1012591" cy="860039"/>
            <a:chOff x="4556395" y="4511729"/>
            <a:chExt cx="1003424" cy="879106"/>
          </a:xfrm>
        </p:grpSpPr>
        <p:sp>
          <p:nvSpPr>
            <p:cNvPr id="18" name="AutoShape 36"/>
            <p:cNvSpPr>
              <a:spLocks noChangeArrowheads="1"/>
            </p:cNvSpPr>
            <p:nvPr/>
          </p:nvSpPr>
          <p:spPr bwMode="auto">
            <a:xfrm>
              <a:off x="4610984" y="4511729"/>
              <a:ext cx="861431" cy="828674"/>
            </a:xfrm>
            <a:prstGeom prst="flowChartSummingJunction">
              <a:avLst/>
            </a:prstGeom>
            <a:solidFill>
              <a:srgbClr val="FFFF00"/>
            </a:solidFill>
            <a:ln w="9525">
              <a:solidFill>
                <a:srgbClr val="46AAC5"/>
              </a:solidFill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b="0">
                <a:solidFill>
                  <a:schemeClr val="dk1"/>
                </a:solidFill>
              </a:endParaRPr>
            </a:p>
          </p:txBody>
        </p:sp>
        <p:sp>
          <p:nvSpPr>
            <p:cNvPr id="19" name="Text Box 37"/>
            <p:cNvSpPr txBox="1">
              <a:spLocks noChangeArrowheads="1"/>
            </p:cNvSpPr>
            <p:nvPr/>
          </p:nvSpPr>
          <p:spPr bwMode="auto">
            <a:xfrm>
              <a:off x="4556395" y="4793209"/>
              <a:ext cx="556562" cy="31598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i-FI" sz="800" b="0" dirty="0"/>
                <a:t>Toimen</a:t>
              </a:r>
              <a:r>
                <a:rPr lang="fi-FI" sz="800" dirty="0"/>
                <a:t>-</a:t>
              </a:r>
            </a:p>
            <a:p>
              <a:pPr>
                <a:defRPr/>
              </a:pPr>
              <a:r>
                <a:rPr lang="fi-FI" sz="800" b="0" dirty="0" err="1"/>
                <a:t>pide</a:t>
              </a:r>
              <a:endParaRPr lang="en-US" sz="800" b="0" dirty="0"/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4814341" y="4964051"/>
              <a:ext cx="464089" cy="42678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i-FI" sz="800" b="0" dirty="0" err="1"/>
                <a:t>Käyt-</a:t>
              </a:r>
              <a:endParaRPr lang="fi-FI" sz="800" b="0" dirty="0"/>
            </a:p>
            <a:p>
              <a:pPr algn="ctr">
                <a:defRPr/>
              </a:pPr>
              <a:r>
                <a:rPr lang="fi-FI" sz="800" b="0" dirty="0" err="1"/>
                <a:t>täyty-</a:t>
              </a:r>
              <a:endParaRPr lang="fi-FI" sz="800" b="0" dirty="0"/>
            </a:p>
            <a:p>
              <a:pPr algn="ctr">
                <a:defRPr/>
              </a:pPr>
              <a:r>
                <a:rPr lang="fi-FI" sz="800" b="0" dirty="0" err="1"/>
                <a:t>minen</a:t>
              </a:r>
              <a:endParaRPr lang="en-US" sz="800" b="0" dirty="0"/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5003257" y="4817380"/>
              <a:ext cx="556562" cy="20518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i-FI" sz="800" b="0" dirty="0"/>
                <a:t>Plasebo</a:t>
              </a:r>
            </a:p>
          </p:txBody>
        </p:sp>
        <p:sp>
          <p:nvSpPr>
            <p:cNvPr id="22" name="Text Box 40"/>
            <p:cNvSpPr txBox="1">
              <a:spLocks noChangeArrowheads="1"/>
            </p:cNvSpPr>
            <p:nvPr/>
          </p:nvSpPr>
          <p:spPr bwMode="auto">
            <a:xfrm>
              <a:off x="4795056" y="4569058"/>
              <a:ext cx="492443" cy="20518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i-FI" sz="800" b="0" dirty="0"/>
                <a:t>Geenit</a:t>
              </a:r>
              <a:endParaRPr lang="en-US" sz="800" b="0" dirty="0"/>
            </a:p>
          </p:txBody>
        </p:sp>
      </p:grp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6562957" y="1475165"/>
            <a:ext cx="0" cy="2844948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" name="TextBox 51"/>
          <p:cNvSpPr txBox="1">
            <a:spLocks noChangeArrowheads="1"/>
          </p:cNvSpPr>
          <p:nvPr/>
        </p:nvSpPr>
        <p:spPr bwMode="auto">
          <a:xfrm>
            <a:off x="5805380" y="2448500"/>
            <a:ext cx="1471066" cy="313910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 lIns="91417" tIns="45709" rIns="91417" bIns="45709">
            <a:spAutoFit/>
          </a:bodyPr>
          <a:lstStyle>
            <a:defPPr>
              <a:defRPr lang="en-GB"/>
            </a:defPPr>
            <a:lvl1pPr eaLnBrk="1" hangingPunct="1">
              <a:defRPr sz="1200" i="1">
                <a:solidFill>
                  <a:srgbClr val="953735"/>
                </a:solidFill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ea typeface="ＭＳ Ｐゴシック" charset="0"/>
              </a:defRPr>
            </a:lvl2pPr>
            <a:lvl3pPr marL="1143000" indent="-228600">
              <a:defRPr sz="2400">
                <a:ea typeface="ＭＳ Ｐゴシック" charset="0"/>
              </a:defRPr>
            </a:lvl3pPr>
            <a:lvl4pPr marL="1600200" indent="-228600">
              <a:defRPr sz="2400">
                <a:ea typeface="ＭＳ Ｐゴシック" charset="0"/>
              </a:defRPr>
            </a:lvl4pPr>
            <a:lvl5pPr marL="2057400" indent="-228600">
              <a:defRPr sz="2400"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9pPr>
          </a:lstStyle>
          <a:p>
            <a:r>
              <a:rPr lang="fi-FI" sz="1600">
                <a:solidFill>
                  <a:srgbClr val="FF0000"/>
                </a:solidFill>
              </a:rPr>
              <a:t>Vaikuttavuus</a:t>
            </a:r>
            <a:endParaRPr lang="fi-FI" sz="1600" dirty="0">
              <a:solidFill>
                <a:srgbClr val="FF0000"/>
              </a:solidFill>
            </a:endParaRP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3559160" y="5146694"/>
            <a:ext cx="1524000" cy="4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008000"/>
                </a:solidFill>
              </a:rPr>
              <a:t>Mitä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potilaalle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tehdään</a:t>
            </a:r>
            <a:r>
              <a:rPr lang="en-US" sz="1400" dirty="0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5843180" y="5146694"/>
            <a:ext cx="1524000" cy="4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008000"/>
                </a:solidFill>
              </a:rPr>
              <a:t>Mitä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potilaalle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tapahtuu</a:t>
            </a:r>
            <a:r>
              <a:rPr lang="en-US" sz="1400" dirty="0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353223" y="1808680"/>
            <a:ext cx="2074201" cy="1906949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lIns="91417" tIns="45709" rIns="91417" bIns="4570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647811026"/>
              </p:ext>
            </p:extLst>
          </p:nvPr>
        </p:nvGraphicFramePr>
        <p:xfrm>
          <a:off x="1555384" y="2157269"/>
          <a:ext cx="1600287" cy="1208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TextBox 53"/>
          <p:cNvSpPr txBox="1">
            <a:spLocks noChangeArrowheads="1"/>
          </p:cNvSpPr>
          <p:nvPr/>
        </p:nvSpPr>
        <p:spPr bwMode="auto">
          <a:xfrm>
            <a:off x="1925894" y="2625050"/>
            <a:ext cx="992294" cy="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7" tIns="45709" rIns="91417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i-FI" sz="1200" i="1" dirty="0">
                <a:solidFill>
                  <a:srgbClr val="953735"/>
                </a:solidFill>
              </a:rPr>
              <a:t>Jakelu-</a:t>
            </a:r>
          </a:p>
          <a:p>
            <a:pPr eaLnBrk="1" hangingPunct="1"/>
            <a:r>
              <a:rPr lang="fi-FI" sz="1200" i="1" dirty="0">
                <a:solidFill>
                  <a:srgbClr val="953735"/>
                </a:solidFill>
              </a:rPr>
              <a:t>tehokkuus</a:t>
            </a:r>
            <a:endParaRPr lang="en-US" sz="1200" i="1" dirty="0">
              <a:solidFill>
                <a:srgbClr val="953735"/>
              </a:solidFill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415879" y="3707254"/>
            <a:ext cx="184619" cy="34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7" tIns="45709" rIns="91417" bIns="45709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1737004" y="1839038"/>
            <a:ext cx="1344612" cy="3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b="0" dirty="0" err="1"/>
              <a:t>Alueellinen</a:t>
            </a:r>
            <a:endParaRPr lang="en-US" sz="1100" b="0" dirty="0"/>
          </a:p>
          <a:p>
            <a:pPr algn="ctr" eaLnBrk="1" hangingPunct="1"/>
            <a:r>
              <a:rPr lang="en-US" sz="1100" b="0" dirty="0" err="1"/>
              <a:t>palvelujärjestelmä</a:t>
            </a:r>
            <a:endParaRPr lang="en-US" sz="1100" b="0" dirty="0"/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8319474" y="4410278"/>
            <a:ext cx="1182419" cy="433389"/>
          </a:xfrm>
          <a:prstGeom prst="roundRect">
            <a:avLst>
              <a:gd name="adj" fmla="val 16667"/>
            </a:avLst>
          </a:prstGeom>
          <a:solidFill>
            <a:srgbClr val="DEFF51"/>
          </a:solidFill>
          <a:ln w="9525">
            <a:solidFill>
              <a:srgbClr val="DD080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1417" tIns="45709" rIns="91417" bIns="45709" anchor="ctr"/>
          <a:lstStyle/>
          <a:p>
            <a:pPr algn="ctr">
              <a:defRPr/>
            </a:pPr>
            <a:r>
              <a:rPr lang="fi-FI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Hyöty</a:t>
            </a:r>
            <a:endParaRPr lang="en-US" b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8007330" y="5146694"/>
            <a:ext cx="1403050" cy="4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008000"/>
                </a:solidFill>
              </a:rPr>
              <a:t>Mitä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potilas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hyötyy</a:t>
            </a:r>
            <a:r>
              <a:rPr lang="en-US" sz="1400" dirty="0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35" name="AutoShape 36"/>
          <p:cNvSpPr>
            <a:spLocks noChangeArrowheads="1"/>
          </p:cNvSpPr>
          <p:nvPr/>
        </p:nvSpPr>
        <p:spPr bwMode="auto">
          <a:xfrm>
            <a:off x="7358334" y="4217958"/>
            <a:ext cx="861431" cy="828674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rgbClr val="46AAC5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31" tIns="45715" rIns="91431" bIns="45715" anchor="ctr"/>
          <a:lstStyle/>
          <a:p>
            <a:pPr algn="ctr">
              <a:defRPr/>
            </a:pPr>
            <a:endParaRPr lang="en-US" b="0">
              <a:solidFill>
                <a:schemeClr val="dk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13621" y="4745322"/>
            <a:ext cx="615379" cy="238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dirty="0" err="1"/>
              <a:t>Valinnat</a:t>
            </a:r>
            <a:endParaRPr lang="en-US" sz="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7570529" y="4253915"/>
            <a:ext cx="487765" cy="238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dirty="0" err="1"/>
              <a:t>Kyvyt</a:t>
            </a:r>
            <a:endParaRPr lang="en-US" sz="800" b="0" dirty="0"/>
          </a:p>
        </p:txBody>
      </p:sp>
      <p:sp>
        <p:nvSpPr>
          <p:cNvPr id="38" name="TextBox 37"/>
          <p:cNvSpPr txBox="1"/>
          <p:nvPr/>
        </p:nvSpPr>
        <p:spPr>
          <a:xfrm>
            <a:off x="7742416" y="4515172"/>
            <a:ext cx="587020" cy="238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dirty="0" err="1"/>
              <a:t>Yhteisö</a:t>
            </a:r>
            <a:endParaRPr lang="en-US" sz="8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7279401" y="4453656"/>
            <a:ext cx="583864" cy="315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dirty="0" err="1"/>
              <a:t>Toimin</a:t>
            </a:r>
            <a:r>
              <a:rPr lang="en-US" sz="800" b="0" dirty="0"/>
              <a:t>-</a:t>
            </a:r>
          </a:p>
          <a:p>
            <a:r>
              <a:rPr lang="en-US" sz="800" b="0" dirty="0" err="1"/>
              <a:t>nallisuus</a:t>
            </a:r>
            <a:endParaRPr lang="en-US" sz="800" b="0" dirty="0"/>
          </a:p>
        </p:txBody>
      </p:sp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3654553" y="4410278"/>
            <a:ext cx="1286350" cy="433389"/>
          </a:xfrm>
          <a:prstGeom prst="roundRect">
            <a:avLst>
              <a:gd name="adj" fmla="val 16667"/>
            </a:avLst>
          </a:prstGeom>
          <a:solidFill>
            <a:srgbClr val="6DFF99"/>
          </a:solidFill>
          <a:ln w="9525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1417" tIns="45709" rIns="91417" bIns="45709" anchor="ctr"/>
          <a:lstStyle/>
          <a:p>
            <a:pPr algn="ctr">
              <a:defRPr/>
            </a:pPr>
            <a:r>
              <a:rPr lang="fi-FI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Suorite</a:t>
            </a:r>
            <a:endParaRPr lang="en-US" b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Rounded Rectangle 40"/>
          <p:cNvSpPr>
            <a:spLocks noChangeArrowheads="1"/>
          </p:cNvSpPr>
          <p:nvPr/>
        </p:nvSpPr>
        <p:spPr bwMode="auto">
          <a:xfrm>
            <a:off x="5995748" y="4410278"/>
            <a:ext cx="1286350" cy="433389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1417" tIns="45709" rIns="91417" bIns="45709" anchor="ctr"/>
          <a:lstStyle/>
          <a:p>
            <a:pPr algn="ctr">
              <a:defRPr/>
            </a:pPr>
            <a:r>
              <a:rPr lang="fi-FI" b="0" dirty="0">
                <a:solidFill>
                  <a:prstClr val="black"/>
                </a:solidFill>
              </a:rPr>
              <a:t>Vaikutus</a:t>
            </a:r>
            <a:endParaRPr lang="en-US" b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218645" y="1252957"/>
            <a:ext cx="1354138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1417" tIns="45709" rIns="91417" bIns="45709" anchor="ctr"/>
          <a:lstStyle/>
          <a:p>
            <a:pPr algn="ctr">
              <a:defRPr/>
            </a:pPr>
            <a:r>
              <a:rPr lang="fi-FI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Rahoitus</a:t>
            </a:r>
            <a:endParaRPr lang="en-US" b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3" name="Straight Arrow Connector 42"/>
          <p:cNvCxnSpPr>
            <a:stCxn id="42" idx="3"/>
            <a:endCxn id="6" idx="1"/>
          </p:cNvCxnSpPr>
          <p:nvPr/>
        </p:nvCxnSpPr>
        <p:spPr bwMode="auto">
          <a:xfrm flipV="1">
            <a:off x="1572782" y="1466068"/>
            <a:ext cx="142483" cy="27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own Arrow 43"/>
          <p:cNvSpPr/>
          <p:nvPr/>
        </p:nvSpPr>
        <p:spPr>
          <a:xfrm>
            <a:off x="2238534" y="3726720"/>
            <a:ext cx="267590" cy="672548"/>
          </a:xfrm>
          <a:prstGeom prst="downArrow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1417" tIns="45709" rIns="91417" bIns="45709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TextBox 51"/>
          <p:cNvSpPr txBox="1">
            <a:spLocks noChangeArrowheads="1"/>
          </p:cNvSpPr>
          <p:nvPr/>
        </p:nvSpPr>
        <p:spPr bwMode="auto">
          <a:xfrm>
            <a:off x="8320283" y="3223437"/>
            <a:ext cx="1424028" cy="760186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 lIns="91417" tIns="45709" rIns="91417" bIns="45709">
            <a:spAutoFit/>
          </a:bodyPr>
          <a:lstStyle>
            <a:defPPr>
              <a:defRPr lang="en-GB"/>
            </a:defPPr>
            <a:lvl1pPr eaLnBrk="1" hangingPunct="1">
              <a:defRPr sz="1200" i="1">
                <a:solidFill>
                  <a:srgbClr val="953735"/>
                </a:solidFill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ea typeface="ＭＳ Ｐゴシック" charset="0"/>
              </a:defRPr>
            </a:lvl2pPr>
            <a:lvl3pPr marL="1143000" indent="-228600">
              <a:defRPr sz="2400">
                <a:ea typeface="ＭＳ Ｐゴシック" charset="0"/>
              </a:defRPr>
            </a:lvl3pPr>
            <a:lvl4pPr marL="1600200" indent="-228600">
              <a:defRPr sz="2400">
                <a:ea typeface="ＭＳ Ｐゴシック" charset="0"/>
              </a:defRPr>
            </a:lvl4pPr>
            <a:lvl5pPr marL="2057400" indent="-228600">
              <a:defRPr sz="2400"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9pPr>
          </a:lstStyle>
          <a:p>
            <a:r>
              <a:rPr lang="fi-FI" dirty="0"/>
              <a:t>Potilaan kustannukset ja kokemukset, aika, vaiva</a:t>
            </a:r>
          </a:p>
        </p:txBody>
      </p: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>
            <a:off x="9169904" y="4009567"/>
            <a:ext cx="0" cy="310547"/>
          </a:xfrm>
          <a:prstGeom prst="straightConnector1">
            <a:avLst/>
          </a:prstGeom>
          <a:noFill/>
          <a:ln w="12700" cmpd="sng">
            <a:solidFill>
              <a:srgbClr val="8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" name="TextBox 2"/>
          <p:cNvSpPr txBox="1">
            <a:spLocks noChangeArrowheads="1"/>
          </p:cNvSpPr>
          <p:nvPr/>
        </p:nvSpPr>
        <p:spPr bwMode="auto">
          <a:xfrm>
            <a:off x="376039" y="5146694"/>
            <a:ext cx="1731438" cy="4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008000"/>
                </a:solidFill>
              </a:rPr>
              <a:t>Kuka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hyväksytään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potilaaksi</a:t>
            </a:r>
            <a:r>
              <a:rPr lang="en-US" sz="1400" dirty="0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37169" y="3984873"/>
            <a:ext cx="1082580" cy="42779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  <a:latin typeface="+mn-lt"/>
              </a:rPr>
              <a:t>Case Mix</a:t>
            </a:r>
          </a:p>
          <a:p>
            <a:pPr algn="ctr"/>
            <a:r>
              <a:rPr lang="en-US" sz="1200" dirty="0" err="1">
                <a:solidFill>
                  <a:srgbClr val="800000"/>
                </a:solidFill>
                <a:latin typeface="+mn-lt"/>
              </a:rPr>
              <a:t>Portinvartija</a:t>
            </a:r>
            <a:endParaRPr lang="en-US" sz="12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869499" y="4385295"/>
            <a:ext cx="605051" cy="521203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9218" tIns="44609" rIns="89218" bIns="44609" numCol="1" rtlCol="0" anchor="t" anchorCtr="0" compatLnSpc="1">
            <a:prstTxWarp prst="textNoShape">
              <a:avLst/>
            </a:prstTxWarp>
          </a:bodyPr>
          <a:lstStyle/>
          <a:p>
            <a:pPr defTabSz="892180"/>
            <a:endParaRPr lang="en-US" sz="800" b="0" dirty="0">
              <a:latin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72534" y="4429573"/>
            <a:ext cx="845135" cy="424540"/>
          </a:xfrm>
          <a:prstGeom prst="rect">
            <a:avLst/>
          </a:prstGeom>
          <a:noFill/>
        </p:spPr>
        <p:txBody>
          <a:bodyPr wrap="square" lIns="89218" tIns="44609" rIns="89218" bIns="44609" rtlCol="0">
            <a:spAutoFit/>
          </a:bodyPr>
          <a:lstStyle/>
          <a:p>
            <a:pPr algn="ctr"/>
            <a:r>
              <a:rPr lang="en-US" sz="800" b="0" dirty="0" err="1"/>
              <a:t>Kliininen</a:t>
            </a:r>
            <a:r>
              <a:rPr lang="en-US" sz="800" b="0" dirty="0"/>
              <a:t> </a:t>
            </a:r>
            <a:r>
              <a:rPr lang="en-US" sz="800" b="0" dirty="0" err="1"/>
              <a:t>päätöksen-teko</a:t>
            </a:r>
            <a:endParaRPr lang="en-US" sz="800" b="0" dirty="0"/>
          </a:p>
        </p:txBody>
      </p:sp>
      <p:sp>
        <p:nvSpPr>
          <p:cNvPr id="61" name="TextBox 54"/>
          <p:cNvSpPr txBox="1">
            <a:spLocks noChangeArrowheads="1"/>
          </p:cNvSpPr>
          <p:nvPr/>
        </p:nvSpPr>
        <p:spPr bwMode="auto">
          <a:xfrm>
            <a:off x="3188852" y="4867484"/>
            <a:ext cx="870841" cy="26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i-FI" sz="1200" i="1" dirty="0">
                <a:solidFill>
                  <a:srgbClr val="953735"/>
                </a:solidFill>
              </a:rPr>
              <a:t>Laatu</a:t>
            </a:r>
            <a:endParaRPr lang="en-US" sz="1200" i="1" dirty="0">
              <a:solidFill>
                <a:srgbClr val="953735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595445" y="2448500"/>
            <a:ext cx="1341947" cy="313910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 lIns="91417" tIns="45709" rIns="91417" bIns="45709">
            <a:spAutoFit/>
          </a:bodyPr>
          <a:lstStyle>
            <a:defPPr>
              <a:defRPr lang="en-GB"/>
            </a:defPPr>
            <a:lvl1pPr eaLnBrk="1" hangingPunct="1">
              <a:defRPr sz="1200" i="1">
                <a:solidFill>
                  <a:srgbClr val="953735"/>
                </a:solidFill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ea typeface="ＭＳ Ｐゴシック" charset="0"/>
              </a:defRPr>
            </a:lvl2pPr>
            <a:lvl3pPr marL="1143000" indent="-228600">
              <a:defRPr sz="2400">
                <a:ea typeface="ＭＳ Ｐゴシック" charset="0"/>
              </a:defRPr>
            </a:lvl3pPr>
            <a:lvl4pPr marL="1600200" indent="-228600">
              <a:defRPr sz="2400">
                <a:ea typeface="ＭＳ Ｐゴシック" charset="0"/>
              </a:defRPr>
            </a:lvl4pPr>
            <a:lvl5pPr marL="2057400" indent="-228600">
              <a:defRPr sz="2400"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9pPr>
          </a:lstStyle>
          <a:p>
            <a:r>
              <a:rPr lang="fi-FI" sz="1600" dirty="0">
                <a:solidFill>
                  <a:srgbClr val="FF0000"/>
                </a:solidFill>
              </a:rPr>
              <a:t>Tuottavuus</a:t>
            </a:r>
          </a:p>
        </p:txBody>
      </p:sp>
      <p:pic>
        <p:nvPicPr>
          <p:cNvPr id="54" name="Picture 2" descr="Kuvahaun tulos haulle helsingin yliopisto logo">
            <a:extLst>
              <a:ext uri="{FF2B5EF4-FFF2-40B4-BE49-F238E27FC236}">
                <a16:creationId xmlns:a16="http://schemas.microsoft.com/office/drawing/2014/main" id="{18CE3FDC-52F7-4858-A426-875BE0C0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33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94117" y="76298"/>
            <a:ext cx="7412567" cy="85833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94" tIns="25397" rIns="63494" bIns="25397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HÄRVELIÄ voi testata esim</a:t>
            </a:r>
            <a:r>
              <a:rPr lang="sv-SE" sz="2400">
                <a:solidFill>
                  <a:schemeClr val="tx1"/>
                </a:solidFill>
              </a:rPr>
              <a:t>. interventiotutkimuksella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7336" y="1487404"/>
            <a:ext cx="1116572" cy="497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07" dirty="0">
                <a:solidFill>
                  <a:schemeClr val="tx1"/>
                </a:solidFill>
              </a:rPr>
              <a:t>State A</a:t>
            </a:r>
            <a:endParaRPr lang="en-US" sz="1907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8130" y="1487404"/>
            <a:ext cx="1116572" cy="497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07" dirty="0">
                <a:solidFill>
                  <a:schemeClr val="tx1"/>
                </a:solidFill>
              </a:rPr>
              <a:t>State B</a:t>
            </a:r>
            <a:endParaRPr lang="en-US" sz="1907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>
            <a:off x="4003908" y="1735984"/>
            <a:ext cx="1604222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06018" y="1487404"/>
            <a:ext cx="0" cy="248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72861" y="1209388"/>
            <a:ext cx="1164101" cy="277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35" dirty="0"/>
              <a:t>Intervention</a:t>
            </a:r>
            <a:endParaRPr lang="en-US" sz="1335" dirty="0"/>
          </a:p>
        </p:txBody>
      </p:sp>
      <p:sp>
        <p:nvSpPr>
          <p:cNvPr id="14" name="TextBox 13"/>
          <p:cNvSpPr txBox="1"/>
          <p:nvPr/>
        </p:nvSpPr>
        <p:spPr>
          <a:xfrm>
            <a:off x="3156295" y="1980485"/>
            <a:ext cx="482824" cy="277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35" dirty="0"/>
              <a:t>T=0</a:t>
            </a:r>
            <a:endParaRPr lang="en-US" sz="1335" dirty="0"/>
          </a:p>
        </p:txBody>
      </p:sp>
      <p:sp>
        <p:nvSpPr>
          <p:cNvPr id="15" name="TextBox 14"/>
          <p:cNvSpPr txBox="1"/>
          <p:nvPr/>
        </p:nvSpPr>
        <p:spPr>
          <a:xfrm>
            <a:off x="5929300" y="1984564"/>
            <a:ext cx="482824" cy="277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35" dirty="0"/>
              <a:t>T=1</a:t>
            </a:r>
            <a:endParaRPr lang="en-US" sz="1335" dirty="0"/>
          </a:p>
        </p:txBody>
      </p:sp>
      <p:sp>
        <p:nvSpPr>
          <p:cNvPr id="16" name="TextBox 15"/>
          <p:cNvSpPr txBox="1"/>
          <p:nvPr/>
        </p:nvSpPr>
        <p:spPr>
          <a:xfrm>
            <a:off x="882208" y="1442571"/>
            <a:ext cx="1638590" cy="620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907" dirty="0">
                <a:solidFill>
                  <a:schemeClr val="tx2"/>
                </a:solidFill>
              </a:rPr>
              <a:t>Before-after </a:t>
            </a:r>
          </a:p>
          <a:p>
            <a:r>
              <a:rPr lang="sv-SE" sz="1907" dirty="0">
                <a:solidFill>
                  <a:schemeClr val="tx2"/>
                </a:solidFill>
              </a:rPr>
              <a:t>analysis</a:t>
            </a:r>
            <a:endParaRPr lang="en-US" sz="1907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206" y="2900098"/>
            <a:ext cx="1972976" cy="620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907" dirty="0">
                <a:solidFill>
                  <a:schemeClr val="tx2"/>
                </a:solidFill>
              </a:rPr>
              <a:t>Randomized</a:t>
            </a:r>
          </a:p>
          <a:p>
            <a:r>
              <a:rPr lang="sv-SE" sz="1907" dirty="0">
                <a:solidFill>
                  <a:schemeClr val="tx2"/>
                </a:solidFill>
              </a:rPr>
              <a:t>Controlled Trial</a:t>
            </a:r>
            <a:endParaRPr lang="en-US" sz="1907" dirty="0">
              <a:solidFill>
                <a:schemeClr val="tx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03607" y="2900099"/>
            <a:ext cx="1198095" cy="70226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35" dirty="0">
                <a:solidFill>
                  <a:schemeClr val="tx1"/>
                </a:solidFill>
              </a:rPr>
              <a:t>Popu-lation/</a:t>
            </a:r>
          </a:p>
          <a:p>
            <a:pPr algn="ctr"/>
            <a:r>
              <a:rPr lang="sv-SE" sz="1335" dirty="0">
                <a:solidFill>
                  <a:schemeClr val="tx1"/>
                </a:solidFill>
              </a:rPr>
              <a:t>sample</a:t>
            </a:r>
            <a:endParaRPr lang="en-US" sz="1335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03770" y="2485797"/>
            <a:ext cx="1254374" cy="6601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44" dirty="0">
                <a:solidFill>
                  <a:schemeClr val="tx1"/>
                </a:solidFill>
              </a:rPr>
              <a:t>Treatment</a:t>
            </a:r>
            <a:r>
              <a:rPr lang="en-US" sz="1144" dirty="0">
                <a:solidFill>
                  <a:schemeClr val="tx1"/>
                </a:solidFill>
              </a:rPr>
              <a:t> group</a:t>
            </a:r>
            <a:endParaRPr lang="sv-SE" sz="1144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503770" y="3432571"/>
            <a:ext cx="1254374" cy="60176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44" dirty="0">
                <a:solidFill>
                  <a:schemeClr val="tx1"/>
                </a:solidFill>
              </a:rPr>
              <a:t>Control</a:t>
            </a:r>
            <a:r>
              <a:rPr lang="en-US" sz="1144" dirty="0">
                <a:solidFill>
                  <a:schemeClr val="tx1"/>
                </a:solidFill>
              </a:rPr>
              <a:t> group</a:t>
            </a:r>
            <a:endParaRPr lang="sv-SE" sz="1144" dirty="0">
              <a:solidFill>
                <a:schemeClr val="tx1"/>
              </a:solidFill>
            </a:endParaRPr>
          </a:p>
        </p:txBody>
      </p:sp>
      <p:cxnSp>
        <p:nvCxnSpPr>
          <p:cNvPr id="22" name="Elbow Connector 21"/>
          <p:cNvCxnSpPr>
            <a:stCxn id="18" idx="6"/>
            <a:endCxn id="20" idx="2"/>
          </p:cNvCxnSpPr>
          <p:nvPr/>
        </p:nvCxnSpPr>
        <p:spPr>
          <a:xfrm>
            <a:off x="4101701" y="3251234"/>
            <a:ext cx="402068" cy="482218"/>
          </a:xfrm>
          <a:prstGeom prst="bentConnector3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8" idx="6"/>
            <a:endCxn id="19" idx="2"/>
          </p:cNvCxnSpPr>
          <p:nvPr/>
        </p:nvCxnSpPr>
        <p:spPr>
          <a:xfrm flipV="1">
            <a:off x="4101701" y="2815881"/>
            <a:ext cx="402068" cy="435352"/>
          </a:xfrm>
          <a:prstGeom prst="bentConnector3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11374" y="3129664"/>
            <a:ext cx="984565" cy="237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49" dirty="0"/>
              <a:t>Randomized</a:t>
            </a:r>
            <a:endParaRPr lang="en-US" sz="1049" dirty="0"/>
          </a:p>
        </p:txBody>
      </p:sp>
      <p:sp>
        <p:nvSpPr>
          <p:cNvPr id="38" name="Rectangle 37"/>
          <p:cNvSpPr/>
          <p:nvPr/>
        </p:nvSpPr>
        <p:spPr>
          <a:xfrm>
            <a:off x="5914510" y="2585640"/>
            <a:ext cx="1004642" cy="4659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07" dirty="0">
                <a:solidFill>
                  <a:schemeClr val="tx1"/>
                </a:solidFill>
              </a:rPr>
              <a:t>State A</a:t>
            </a:r>
            <a:endParaRPr lang="en-US" sz="1907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stCxn id="19" idx="6"/>
            <a:endCxn id="38" idx="1"/>
          </p:cNvCxnSpPr>
          <p:nvPr/>
        </p:nvCxnSpPr>
        <p:spPr>
          <a:xfrm>
            <a:off x="5758144" y="2815881"/>
            <a:ext cx="156365" cy="271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913148" y="3488968"/>
            <a:ext cx="1006000" cy="4659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07" dirty="0">
                <a:solidFill>
                  <a:schemeClr val="tx1"/>
                </a:solidFill>
              </a:rPr>
              <a:t>State A</a:t>
            </a:r>
            <a:endParaRPr lang="en-US" sz="1907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20" idx="6"/>
            <a:endCxn id="49" idx="1"/>
          </p:cNvCxnSpPr>
          <p:nvPr/>
        </p:nvCxnSpPr>
        <p:spPr>
          <a:xfrm flipV="1">
            <a:off x="5758143" y="3721925"/>
            <a:ext cx="155004" cy="1152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502041" y="2585640"/>
            <a:ext cx="1004642" cy="4659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07" dirty="0">
                <a:solidFill>
                  <a:schemeClr val="tx1"/>
                </a:solidFill>
              </a:rPr>
              <a:t>State B</a:t>
            </a:r>
            <a:endParaRPr lang="en-US" sz="1907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502042" y="3484214"/>
            <a:ext cx="1004642" cy="4659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07" dirty="0">
                <a:solidFill>
                  <a:schemeClr val="tx1"/>
                </a:solidFill>
              </a:rPr>
              <a:t>State B</a:t>
            </a:r>
            <a:endParaRPr lang="en-US" sz="1907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>
            <a:stCxn id="38" idx="3"/>
            <a:endCxn id="68" idx="1"/>
          </p:cNvCxnSpPr>
          <p:nvPr/>
        </p:nvCxnSpPr>
        <p:spPr>
          <a:xfrm>
            <a:off x="6919152" y="2818598"/>
            <a:ext cx="582889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9" idx="3"/>
            <a:endCxn id="69" idx="1"/>
          </p:cNvCxnSpPr>
          <p:nvPr/>
        </p:nvCxnSpPr>
        <p:spPr>
          <a:xfrm flipV="1">
            <a:off x="6919147" y="3717172"/>
            <a:ext cx="582894" cy="475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210051" y="2470284"/>
            <a:ext cx="545" cy="345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676894" y="2192269"/>
            <a:ext cx="1164101" cy="277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35" dirty="0"/>
              <a:t>Intervention</a:t>
            </a:r>
            <a:endParaRPr lang="en-US" sz="1335" dirty="0"/>
          </a:p>
        </p:txBody>
      </p:sp>
      <p:sp>
        <p:nvSpPr>
          <p:cNvPr id="79" name="TextBox 78"/>
          <p:cNvSpPr txBox="1"/>
          <p:nvPr/>
        </p:nvSpPr>
        <p:spPr>
          <a:xfrm>
            <a:off x="6676894" y="4057300"/>
            <a:ext cx="1439818" cy="277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35" dirty="0"/>
              <a:t>No intervention</a:t>
            </a:r>
            <a:endParaRPr lang="en-US" sz="1335" dirty="0"/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7210595" y="3733452"/>
            <a:ext cx="0" cy="3008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179031" y="2999200"/>
            <a:ext cx="482824" cy="277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35" dirty="0"/>
              <a:t>T=0</a:t>
            </a:r>
            <a:endParaRPr lang="en-US" sz="1335" dirty="0"/>
          </a:p>
        </p:txBody>
      </p:sp>
      <p:sp>
        <p:nvSpPr>
          <p:cNvPr id="83" name="TextBox 82"/>
          <p:cNvSpPr txBox="1"/>
          <p:nvPr/>
        </p:nvSpPr>
        <p:spPr>
          <a:xfrm>
            <a:off x="6194512" y="3910536"/>
            <a:ext cx="482824" cy="277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35" dirty="0"/>
              <a:t>T=0</a:t>
            </a:r>
            <a:endParaRPr lang="en-US" sz="1335" dirty="0"/>
          </a:p>
        </p:txBody>
      </p:sp>
      <p:sp>
        <p:nvSpPr>
          <p:cNvPr id="84" name="TextBox 83"/>
          <p:cNvSpPr txBox="1"/>
          <p:nvPr/>
        </p:nvSpPr>
        <p:spPr>
          <a:xfrm>
            <a:off x="7743515" y="2997838"/>
            <a:ext cx="482824" cy="277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35" dirty="0"/>
              <a:t>T=1</a:t>
            </a:r>
            <a:endParaRPr lang="en-US" sz="1335" dirty="0"/>
          </a:p>
        </p:txBody>
      </p:sp>
      <p:sp>
        <p:nvSpPr>
          <p:cNvPr id="85" name="TextBox 84"/>
          <p:cNvSpPr txBox="1"/>
          <p:nvPr/>
        </p:nvSpPr>
        <p:spPr>
          <a:xfrm>
            <a:off x="7758996" y="3909174"/>
            <a:ext cx="482824" cy="277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35" dirty="0"/>
              <a:t>T=1</a:t>
            </a:r>
            <a:endParaRPr lang="en-US" sz="1335" dirty="0"/>
          </a:p>
        </p:txBody>
      </p:sp>
      <p:pic>
        <p:nvPicPr>
          <p:cNvPr id="40" name="Picture 2" descr="Kuvahaun tulos haulle helsingin yliopisto logo">
            <a:extLst>
              <a:ext uri="{FF2B5EF4-FFF2-40B4-BE49-F238E27FC236}">
                <a16:creationId xmlns:a16="http://schemas.microsoft.com/office/drawing/2014/main" id="{DAC710A8-CC0B-4FB7-B463-2E9A5151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D48CF50-7B02-4967-B9C6-303EE21F86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547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419100"/>
            <a:ext cx="8012113" cy="383689"/>
          </a:xfrm>
        </p:spPr>
        <p:txBody>
          <a:bodyPr/>
          <a:lstStyle/>
          <a:p>
            <a:r>
              <a:rPr lang="fi-FI" dirty="0"/>
              <a:t>Kestävyysvaje on kestämätön – jotain on tehtävä</a:t>
            </a:r>
          </a:p>
        </p:txBody>
      </p:sp>
      <p:sp>
        <p:nvSpPr>
          <p:cNvPr id="4" name="Rectangle 3"/>
          <p:cNvSpPr/>
          <p:nvPr/>
        </p:nvSpPr>
        <p:spPr>
          <a:xfrm>
            <a:off x="587210" y="1479290"/>
            <a:ext cx="3639839" cy="37867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0497" tIns="66998" rIns="100497" bIns="66998" rtlCol="0" anchor="ctr">
            <a:noAutofit/>
          </a:bodyPr>
          <a:lstStyle/>
          <a:p>
            <a:pPr algn="ctr">
              <a:lnSpc>
                <a:spcPts val="1489"/>
              </a:lnSpc>
            </a:pPr>
            <a:endParaRPr lang="fi-FI" sz="1335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19"/>
          <p:cNvGraphicFramePr>
            <a:graphicFrameLocks/>
          </p:cNvGraphicFramePr>
          <p:nvPr>
            <p:extLst/>
          </p:nvPr>
        </p:nvGraphicFramePr>
        <p:xfrm>
          <a:off x="587209" y="1847799"/>
          <a:ext cx="3703255" cy="152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9"/>
          <p:cNvSpPr txBox="1">
            <a:spLocks/>
          </p:cNvSpPr>
          <p:nvPr/>
        </p:nvSpPr>
        <p:spPr>
          <a:xfrm>
            <a:off x="581447" y="5626686"/>
            <a:ext cx="8257200" cy="3906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1pPr>
            <a:lvl2pPr marL="357188" indent="-1746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itchFamily="34" charset="0"/>
              <a:buChar char="−"/>
              <a:defRPr sz="10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2pPr>
            <a:lvl3pPr marL="623888" indent="-1746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4pPr>
            <a:lvl5pPr marL="1163638" indent="-1746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2718" indent="-212718">
              <a:buFont typeface="Wingdings" pitchFamily="2" charset="2"/>
              <a:buAutoNum type="arabicParenR"/>
            </a:pPr>
            <a:r>
              <a:rPr lang="fi-FI" sz="900" dirty="0"/>
              <a:t>Healthcare </a:t>
            </a:r>
            <a:r>
              <a:rPr lang="fi-FI" sz="900" dirty="0" err="1"/>
              <a:t>expenditure</a:t>
            </a:r>
            <a:r>
              <a:rPr lang="fi-FI" sz="900" dirty="0"/>
              <a:t> in </a:t>
            </a:r>
            <a:r>
              <a:rPr lang="fi-FI" sz="900" dirty="0" err="1"/>
              <a:t>total</a:t>
            </a:r>
            <a:r>
              <a:rPr lang="fi-FI" sz="900" dirty="0"/>
              <a:t> in 2011 </a:t>
            </a:r>
            <a:r>
              <a:rPr lang="fi-FI" sz="900" dirty="0" err="1"/>
              <a:t>prices</a:t>
            </a:r>
            <a:r>
              <a:rPr lang="fi-FI" sz="900" dirty="0"/>
              <a:t> (2000 and 2010 </a:t>
            </a:r>
            <a:r>
              <a:rPr lang="fi-FI" sz="900" dirty="0" err="1"/>
              <a:t>source</a:t>
            </a:r>
            <a:r>
              <a:rPr lang="fi-FI" sz="900" dirty="0"/>
              <a:t> THL). </a:t>
            </a:r>
            <a:r>
              <a:rPr lang="fi-FI" sz="900" dirty="0" err="1"/>
              <a:t>Also</a:t>
            </a:r>
            <a:r>
              <a:rPr lang="fi-FI" sz="900" dirty="0"/>
              <a:t> </a:t>
            </a:r>
            <a:r>
              <a:rPr lang="fi-FI" sz="900" dirty="0" err="1"/>
              <a:t>includes</a:t>
            </a:r>
            <a:r>
              <a:rPr lang="fi-FI" sz="900" dirty="0"/>
              <a:t> </a:t>
            </a:r>
            <a:r>
              <a:rPr lang="fi-FI" sz="900" dirty="0" err="1"/>
              <a:t>expenses</a:t>
            </a:r>
            <a:r>
              <a:rPr lang="fi-FI" sz="900" dirty="0"/>
              <a:t> of </a:t>
            </a:r>
            <a:r>
              <a:rPr lang="fi-FI" sz="900" dirty="0" err="1"/>
              <a:t>institutional</a:t>
            </a:r>
            <a:r>
              <a:rPr lang="fi-FI" sz="900" dirty="0"/>
              <a:t> </a:t>
            </a:r>
            <a:r>
              <a:rPr lang="fi-FI" sz="900" dirty="0" err="1"/>
              <a:t>care</a:t>
            </a:r>
            <a:r>
              <a:rPr lang="fi-FI" sz="900" dirty="0"/>
              <a:t> and </a:t>
            </a:r>
            <a:r>
              <a:rPr lang="fi-FI" sz="900" dirty="0" err="1"/>
              <a:t>medication</a:t>
            </a:r>
            <a:r>
              <a:rPr lang="fi-FI" sz="900" dirty="0"/>
              <a:t> for </a:t>
            </a:r>
            <a:r>
              <a:rPr lang="fi-FI" sz="900" dirty="0" err="1"/>
              <a:t>the</a:t>
            </a:r>
            <a:r>
              <a:rPr lang="fi-FI" sz="900" dirty="0"/>
              <a:t> </a:t>
            </a:r>
            <a:r>
              <a:rPr lang="fi-FI" sz="900" dirty="0" err="1"/>
              <a:t>elderly</a:t>
            </a:r>
            <a:r>
              <a:rPr lang="fi-FI" sz="900" dirty="0"/>
              <a:t> and </a:t>
            </a:r>
            <a:r>
              <a:rPr lang="fi-FI" sz="900" dirty="0" err="1"/>
              <a:t>people</a:t>
            </a:r>
            <a:r>
              <a:rPr lang="fi-FI" sz="900" dirty="0"/>
              <a:t> </a:t>
            </a:r>
            <a:r>
              <a:rPr lang="fi-FI" sz="900" dirty="0" err="1"/>
              <a:t>with</a:t>
            </a:r>
            <a:r>
              <a:rPr lang="fi-FI" sz="900" dirty="0"/>
              <a:t> </a:t>
            </a:r>
            <a:r>
              <a:rPr lang="fi-FI" sz="900" dirty="0" err="1"/>
              <a:t>disabilities</a:t>
            </a:r>
            <a:r>
              <a:rPr lang="fi-FI" sz="900" dirty="0"/>
              <a:t>. 2020 and 2030 </a:t>
            </a:r>
            <a:r>
              <a:rPr lang="fi-FI" sz="900" dirty="0" err="1"/>
              <a:t>are</a:t>
            </a:r>
            <a:r>
              <a:rPr lang="fi-FI" sz="900" dirty="0"/>
              <a:t> </a:t>
            </a:r>
            <a:r>
              <a:rPr lang="fi-FI" sz="900" dirty="0" err="1"/>
              <a:t>NHG’s</a:t>
            </a:r>
            <a:r>
              <a:rPr lang="fi-FI" sz="900" dirty="0"/>
              <a:t> </a:t>
            </a:r>
            <a:r>
              <a:rPr lang="fi-FI" sz="900" dirty="0" err="1"/>
              <a:t>forecasts</a:t>
            </a:r>
            <a:r>
              <a:rPr lang="fi-FI" sz="900" dirty="0"/>
              <a:t>, </a:t>
            </a:r>
            <a:r>
              <a:rPr lang="fi-FI" sz="900" dirty="0" err="1"/>
              <a:t>if</a:t>
            </a:r>
            <a:r>
              <a:rPr lang="fi-FI" sz="900" dirty="0"/>
              <a:t> </a:t>
            </a:r>
            <a:r>
              <a:rPr lang="fi-FI" sz="900" dirty="0" err="1"/>
              <a:t>the</a:t>
            </a:r>
            <a:r>
              <a:rPr lang="fi-FI" sz="900" dirty="0"/>
              <a:t> </a:t>
            </a:r>
            <a:r>
              <a:rPr lang="fi-FI" sz="900" dirty="0" err="1"/>
              <a:t>total</a:t>
            </a:r>
            <a:r>
              <a:rPr lang="fi-FI" sz="900" dirty="0"/>
              <a:t> </a:t>
            </a:r>
            <a:r>
              <a:rPr lang="fi-FI" sz="900" dirty="0" err="1"/>
              <a:t>historical</a:t>
            </a:r>
            <a:r>
              <a:rPr lang="fi-FI" sz="900" dirty="0"/>
              <a:t> </a:t>
            </a:r>
            <a:r>
              <a:rPr lang="fi-FI" sz="900" dirty="0" err="1"/>
              <a:t>growth</a:t>
            </a:r>
            <a:r>
              <a:rPr lang="fi-FI" sz="900" dirty="0"/>
              <a:t> of 5.4% </a:t>
            </a:r>
            <a:r>
              <a:rPr lang="fi-FI" sz="900" dirty="0" err="1"/>
              <a:t>continues</a:t>
            </a:r>
            <a:r>
              <a:rPr lang="fi-FI" sz="900" dirty="0"/>
              <a:t>. </a:t>
            </a:r>
            <a:r>
              <a:rPr lang="fi-FI" sz="900" dirty="0" err="1"/>
              <a:t>There</a:t>
            </a:r>
            <a:r>
              <a:rPr lang="fi-FI" sz="900" dirty="0"/>
              <a:t> is </a:t>
            </a:r>
            <a:r>
              <a:rPr lang="fi-FI" sz="900" dirty="0" err="1"/>
              <a:t>used</a:t>
            </a:r>
            <a:r>
              <a:rPr lang="fi-FI" sz="900" dirty="0"/>
              <a:t> </a:t>
            </a:r>
            <a:r>
              <a:rPr lang="fi-FI" sz="900" dirty="0" err="1"/>
              <a:t>growth-adjusted</a:t>
            </a:r>
            <a:r>
              <a:rPr lang="fi-FI" sz="900" dirty="0"/>
              <a:t> 2% </a:t>
            </a:r>
            <a:r>
              <a:rPr lang="fi-FI" sz="900" dirty="0" err="1"/>
              <a:t>inflation</a:t>
            </a:r>
            <a:r>
              <a:rPr lang="fi-FI" sz="900" dirty="0"/>
              <a:t>. </a:t>
            </a:r>
          </a:p>
          <a:p>
            <a:pPr marL="212718" indent="-212718">
              <a:buFont typeface="Wingdings" pitchFamily="2" charset="2"/>
              <a:buAutoNum type="arabicParenR"/>
            </a:pPr>
            <a:r>
              <a:rPr lang="fi-FI" sz="900" dirty="0"/>
              <a:t>GDP </a:t>
            </a:r>
            <a:r>
              <a:rPr lang="fi-FI" sz="900" dirty="0" err="1"/>
              <a:t>growth</a:t>
            </a:r>
            <a:r>
              <a:rPr lang="fi-FI" sz="900" dirty="0"/>
              <a:t> </a:t>
            </a:r>
            <a:r>
              <a:rPr lang="fi-FI" sz="900" dirty="0" err="1"/>
              <a:t>assumption</a:t>
            </a:r>
            <a:r>
              <a:rPr lang="fi-FI" sz="900" dirty="0"/>
              <a:t> is 1.4% per </a:t>
            </a:r>
            <a:r>
              <a:rPr lang="fi-FI" sz="900" dirty="0" err="1"/>
              <a:t>year</a:t>
            </a:r>
            <a:r>
              <a:rPr lang="fi-FI" sz="900" dirty="0"/>
              <a:t> and </a:t>
            </a:r>
            <a:r>
              <a:rPr lang="fi-FI" sz="900" dirty="0" err="1"/>
              <a:t>inflation-adjusted</a:t>
            </a:r>
            <a:r>
              <a:rPr lang="fi-FI" sz="900" dirty="0"/>
              <a:t> </a:t>
            </a:r>
            <a:r>
              <a:rPr lang="fi-FI" sz="900" dirty="0" err="1"/>
              <a:t>health</a:t>
            </a:r>
            <a:r>
              <a:rPr lang="fi-FI" sz="900" dirty="0"/>
              <a:t> </a:t>
            </a:r>
            <a:r>
              <a:rPr lang="fi-FI" sz="900" dirty="0" err="1"/>
              <a:t>care</a:t>
            </a:r>
            <a:r>
              <a:rPr lang="fi-FI" sz="900" dirty="0"/>
              <a:t> </a:t>
            </a:r>
            <a:r>
              <a:rPr lang="fi-FI" sz="900" dirty="0" err="1"/>
              <a:t>spending</a:t>
            </a:r>
            <a:r>
              <a:rPr lang="fi-FI" sz="900" dirty="0"/>
              <a:t> </a:t>
            </a:r>
            <a:r>
              <a:rPr lang="fi-FI" sz="900" dirty="0" err="1"/>
              <a:t>growth</a:t>
            </a:r>
            <a:r>
              <a:rPr lang="fi-FI" sz="900" dirty="0"/>
              <a:t> is 3.4% per </a:t>
            </a:r>
            <a:r>
              <a:rPr lang="fi-FI" sz="900" dirty="0" err="1"/>
              <a:t>year</a:t>
            </a:r>
            <a:endParaRPr lang="fi-FI" sz="900" dirty="0"/>
          </a:p>
        </p:txBody>
      </p:sp>
      <p:graphicFrame>
        <p:nvGraphicFramePr>
          <p:cNvPr id="8" name="Content Placeholder 19"/>
          <p:cNvGraphicFramePr>
            <a:graphicFrameLocks/>
          </p:cNvGraphicFramePr>
          <p:nvPr>
            <p:extLst/>
          </p:nvPr>
        </p:nvGraphicFramePr>
        <p:xfrm>
          <a:off x="587209" y="3672173"/>
          <a:ext cx="3703255" cy="1527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90922" y="1479290"/>
            <a:ext cx="1494325" cy="344908"/>
          </a:xfrm>
          <a:prstGeom prst="rect">
            <a:avLst/>
          </a:prstGeom>
          <a:noFill/>
        </p:spPr>
        <p:txBody>
          <a:bodyPr wrap="none" lIns="33499" tIns="33499" rIns="33499" bIns="33499" rtlCol="0">
            <a:spAutoFit/>
          </a:bodyPr>
          <a:lstStyle/>
          <a:p>
            <a:r>
              <a:rPr lang="fi-FI" sz="1001" dirty="0">
                <a:solidFill>
                  <a:schemeClr val="accent2"/>
                </a:solidFill>
              </a:rPr>
              <a:t>Healthcare </a:t>
            </a:r>
            <a:r>
              <a:rPr lang="fi-FI" sz="1001" dirty="0" err="1">
                <a:solidFill>
                  <a:schemeClr val="accent2"/>
                </a:solidFill>
              </a:rPr>
              <a:t>expenditure</a:t>
            </a:r>
            <a:endParaRPr lang="fi-FI" sz="1001" dirty="0">
              <a:solidFill>
                <a:schemeClr val="accent2"/>
              </a:solidFill>
            </a:endParaRPr>
          </a:p>
          <a:p>
            <a:r>
              <a:rPr lang="fi-FI" sz="1001" dirty="0">
                <a:solidFill>
                  <a:schemeClr val="accent2"/>
                </a:solidFill>
              </a:rPr>
              <a:t>EUR / </a:t>
            </a:r>
            <a:r>
              <a:rPr lang="fi-FI" sz="1001" dirty="0" err="1">
                <a:solidFill>
                  <a:schemeClr val="accent2"/>
                </a:solidFill>
              </a:rPr>
              <a:t>age</a:t>
            </a:r>
            <a:r>
              <a:rPr lang="fi-FI" sz="1001" dirty="0">
                <a:solidFill>
                  <a:schemeClr val="accent2"/>
                </a:solidFill>
              </a:rPr>
              <a:t> 15-64</a:t>
            </a:r>
            <a:r>
              <a:rPr lang="fi-FI" sz="1001" baseline="300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0922" y="3487218"/>
            <a:ext cx="1890267" cy="206280"/>
          </a:xfrm>
          <a:prstGeom prst="rect">
            <a:avLst/>
          </a:prstGeom>
          <a:noFill/>
        </p:spPr>
        <p:txBody>
          <a:bodyPr wrap="none" lIns="33499" tIns="33499" rIns="33499" bIns="33499" rtlCol="0">
            <a:spAutoFit/>
          </a:bodyPr>
          <a:lstStyle/>
          <a:p>
            <a:r>
              <a:rPr lang="fi-FI" sz="1001" dirty="0">
                <a:solidFill>
                  <a:schemeClr val="accent2"/>
                </a:solidFill>
              </a:rPr>
              <a:t>Healthcare </a:t>
            </a:r>
            <a:r>
              <a:rPr lang="fi-FI" sz="1001" dirty="0" err="1">
                <a:solidFill>
                  <a:schemeClr val="accent2"/>
                </a:solidFill>
              </a:rPr>
              <a:t>expenditure</a:t>
            </a:r>
            <a:r>
              <a:rPr lang="fi-FI" sz="1001" dirty="0">
                <a:solidFill>
                  <a:schemeClr val="accent2"/>
                </a:solidFill>
              </a:rPr>
              <a:t>/ GDP</a:t>
            </a:r>
            <a:r>
              <a:rPr lang="fi-FI" sz="1001" baseline="300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3804924" y="1924426"/>
            <a:ext cx="0" cy="98229"/>
          </a:xfrm>
          <a:prstGeom prst="line">
            <a:avLst/>
          </a:prstGeom>
          <a:ln w="9525" cap="rnd">
            <a:solidFill>
              <a:schemeClr val="accent1"/>
            </a:solidFill>
            <a:headEnd type="none" w="med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1390673" y="1858928"/>
            <a:ext cx="2382095" cy="817758"/>
            <a:chOff x="1786543" y="1949167"/>
            <a:chExt cx="2497731" cy="857455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1786543" y="2025756"/>
              <a:ext cx="0" cy="780866"/>
            </a:xfrm>
            <a:prstGeom prst="line">
              <a:avLst/>
            </a:prstGeom>
            <a:ln w="9525" cap="rnd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86543" y="2017845"/>
              <a:ext cx="2497731" cy="0"/>
            </a:xfrm>
            <a:prstGeom prst="line">
              <a:avLst/>
            </a:prstGeom>
            <a:ln w="9525" cap="rnd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2762842" y="1949167"/>
              <a:ext cx="379680" cy="137352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none" lIns="100497" tIns="66998" rIns="100497" bIns="66998" rtlCol="0" anchor="ctr">
              <a:noAutofit/>
            </a:bodyPr>
            <a:lstStyle/>
            <a:p>
              <a:pPr algn="ctr"/>
              <a:r>
                <a:rPr lang="en-US" sz="858" dirty="0">
                  <a:solidFill>
                    <a:schemeClr val="bg1"/>
                  </a:solidFill>
                </a:rPr>
                <a:t>3x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54769" y="3714243"/>
            <a:ext cx="2425060" cy="650387"/>
            <a:chOff x="1715179" y="3894546"/>
            <a:chExt cx="2542781" cy="681959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1715179" y="3963223"/>
              <a:ext cx="0" cy="613282"/>
            </a:xfrm>
            <a:prstGeom prst="line">
              <a:avLst/>
            </a:prstGeom>
            <a:ln w="9525" cap="rnd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15179" y="3955309"/>
              <a:ext cx="2542781" cy="0"/>
            </a:xfrm>
            <a:prstGeom prst="line">
              <a:avLst/>
            </a:prstGeom>
            <a:ln w="9525" cap="rnd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257959" y="3955309"/>
              <a:ext cx="0" cy="102997"/>
            </a:xfrm>
            <a:prstGeom prst="line">
              <a:avLst/>
            </a:prstGeom>
            <a:ln w="9525" cap="rnd">
              <a:solidFill>
                <a:schemeClr val="accent1"/>
              </a:solidFill>
              <a:headEnd type="none" w="med" len="med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2768996" y="3894546"/>
              <a:ext cx="379680" cy="137352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none" lIns="100497" tIns="66998" rIns="100497" bIns="66998" rtlCol="0" anchor="ctr">
              <a:noAutofit/>
            </a:bodyPr>
            <a:lstStyle/>
            <a:p>
              <a:pPr algn="ctr"/>
              <a:r>
                <a:rPr lang="en-US" sz="858" dirty="0">
                  <a:solidFill>
                    <a:schemeClr val="bg1"/>
                  </a:solidFill>
                </a:rPr>
                <a:t>+100%</a:t>
              </a:r>
            </a:p>
          </p:txBody>
        </p:sp>
      </p:grpSp>
      <p:sp>
        <p:nvSpPr>
          <p:cNvPr id="65" name="Rectangle 64"/>
          <p:cNvSpPr/>
          <p:nvPr/>
        </p:nvSpPr>
        <p:spPr>
          <a:xfrm>
            <a:off x="4830722" y="1479290"/>
            <a:ext cx="1813414" cy="11107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00497" tIns="66998" rIns="100497" bIns="66998" rtlCol="0" anchor="ctr">
            <a:noAutofit/>
          </a:bodyPr>
          <a:lstStyle/>
          <a:p>
            <a:pPr algn="ctr">
              <a:lnSpc>
                <a:spcPts val="1489"/>
              </a:lnSpc>
            </a:pPr>
            <a:r>
              <a:rPr lang="fi-FI" sz="1335" dirty="0">
                <a:solidFill>
                  <a:schemeClr val="bg1"/>
                </a:solidFill>
              </a:rPr>
              <a:t>Kustannusten kasvu jatkuu vaikka velaksi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9358" y="1196436"/>
            <a:ext cx="1103274" cy="254259"/>
          </a:xfrm>
          <a:prstGeom prst="rect">
            <a:avLst/>
          </a:prstGeom>
          <a:noFill/>
        </p:spPr>
        <p:txBody>
          <a:bodyPr wrap="none" lIns="34333" tIns="34333" rIns="34333" bIns="34333" rtlCol="0">
            <a:spAutoFit/>
          </a:bodyPr>
          <a:lstStyle/>
          <a:p>
            <a:r>
              <a:rPr lang="fi-FI" sz="1335" dirty="0">
                <a:solidFill>
                  <a:schemeClr val="accent2"/>
                </a:solidFill>
              </a:rPr>
              <a:t>Menokehitys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211818" y="1196436"/>
            <a:ext cx="1813414" cy="254259"/>
          </a:xfrm>
          <a:prstGeom prst="rect">
            <a:avLst/>
          </a:prstGeom>
          <a:noFill/>
        </p:spPr>
        <p:txBody>
          <a:bodyPr wrap="square" lIns="34333" tIns="34333" rIns="34333" bIns="34333" rtlCol="0">
            <a:spAutoFit/>
          </a:bodyPr>
          <a:lstStyle/>
          <a:p>
            <a:r>
              <a:rPr lang="fi-FI" sz="1335" dirty="0">
                <a:solidFill>
                  <a:schemeClr val="accent2"/>
                </a:solidFill>
              </a:rPr>
              <a:t>Vaihtoehdot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4830722" y="2817309"/>
            <a:ext cx="1813414" cy="11107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00497" tIns="66998" rIns="100497" bIns="66998" rtlCol="0" anchor="ctr">
            <a:noAutofit/>
          </a:bodyPr>
          <a:lstStyle/>
          <a:p>
            <a:pPr algn="ctr">
              <a:lnSpc>
                <a:spcPts val="1489"/>
              </a:lnSpc>
            </a:pPr>
            <a:r>
              <a:rPr lang="fi-FI" sz="1335" dirty="0">
                <a:solidFill>
                  <a:schemeClr val="bg1"/>
                </a:solidFill>
              </a:rPr>
              <a:t>Priorisointi, säännöstely,</a:t>
            </a:r>
          </a:p>
          <a:p>
            <a:pPr algn="ctr">
              <a:lnSpc>
                <a:spcPts val="1489"/>
              </a:lnSpc>
            </a:pPr>
            <a:r>
              <a:rPr lang="fi-FI" sz="1335" dirty="0">
                <a:solidFill>
                  <a:schemeClr val="bg1"/>
                </a:solidFill>
              </a:rPr>
              <a:t>kurjistaminen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830722" y="4155329"/>
            <a:ext cx="1813414" cy="11107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00497" tIns="66998" rIns="100497" bIns="66998" rtlCol="0" anchor="ctr">
            <a:noAutofit/>
          </a:bodyPr>
          <a:lstStyle/>
          <a:p>
            <a:pPr algn="ctr">
              <a:lnSpc>
                <a:spcPts val="1489"/>
              </a:lnSpc>
            </a:pPr>
            <a:r>
              <a:rPr lang="fi-FI" sz="1335" dirty="0">
                <a:solidFill>
                  <a:schemeClr val="bg1"/>
                </a:solidFill>
              </a:rPr>
              <a:t>Järjestelmämuutos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7025233" y="1467285"/>
            <a:ext cx="1813414" cy="11107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100497" tIns="66998" rIns="100497" bIns="66998" rtlCol="0" anchor="ctr">
            <a:noAutofit/>
          </a:bodyPr>
          <a:lstStyle/>
          <a:p>
            <a:pPr algn="ctr">
              <a:lnSpc>
                <a:spcPts val="1489"/>
              </a:lnSpc>
            </a:pPr>
            <a:r>
              <a:rPr lang="fi-FI" sz="1335" dirty="0">
                <a:solidFill>
                  <a:schemeClr val="bg1"/>
                </a:solidFill>
              </a:rPr>
              <a:t>Kestämätön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7025233" y="2814962"/>
            <a:ext cx="1813414" cy="11107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100497" tIns="66998" rIns="100497" bIns="66998" rtlCol="0" anchor="ctr">
            <a:noAutofit/>
          </a:bodyPr>
          <a:lstStyle/>
          <a:p>
            <a:pPr algn="ctr">
              <a:lnSpc>
                <a:spcPts val="1489"/>
              </a:lnSpc>
            </a:pPr>
            <a:r>
              <a:rPr lang="fi-FI" sz="1335" dirty="0">
                <a:solidFill>
                  <a:schemeClr val="bg1"/>
                </a:solidFill>
              </a:rPr>
              <a:t>Poliittisesti ja eettisesti tuhoisa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7025233" y="4160157"/>
            <a:ext cx="1813414" cy="11107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00497" tIns="66998" rIns="100497" bIns="66998" rtlCol="0" anchor="ctr">
            <a:noAutofit/>
          </a:bodyPr>
          <a:lstStyle/>
          <a:p>
            <a:pPr algn="ctr">
              <a:lnSpc>
                <a:spcPts val="1489"/>
              </a:lnSpc>
            </a:pPr>
            <a:r>
              <a:rPr lang="fi-FI" sz="1335" dirty="0">
                <a:solidFill>
                  <a:schemeClr val="bg1"/>
                </a:solidFill>
              </a:rPr>
              <a:t>Haastava, mutta mahdollinen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467760" y="1196436"/>
            <a:ext cx="1111818" cy="254259"/>
          </a:xfrm>
          <a:prstGeom prst="rect">
            <a:avLst/>
          </a:prstGeom>
          <a:noFill/>
        </p:spPr>
        <p:txBody>
          <a:bodyPr wrap="square" lIns="34333" tIns="34333" rIns="34333" bIns="34333" rtlCol="0">
            <a:spAutoFit/>
          </a:bodyPr>
          <a:lstStyle/>
          <a:p>
            <a:r>
              <a:rPr lang="fi-FI" sz="1335" dirty="0">
                <a:solidFill>
                  <a:schemeClr val="accent2"/>
                </a:solidFill>
              </a:rPr>
              <a:t>Seuraukset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F7C5456-0AE8-48C5-BB11-B80E9B931138}"/>
              </a:ext>
            </a:extLst>
          </p:cNvPr>
          <p:cNvSpPr/>
          <p:nvPr/>
        </p:nvSpPr>
        <p:spPr>
          <a:xfrm>
            <a:off x="6644136" y="1863840"/>
            <a:ext cx="381096" cy="390613"/>
          </a:xfrm>
          <a:prstGeom prst="rightArrow">
            <a:avLst/>
          </a:prstGeom>
          <a:solidFill>
            <a:schemeClr val="accent1"/>
          </a:solidFill>
        </p:spPr>
        <p:txBody>
          <a:bodyPr wrap="square" lIns="103000" tIns="68667" rIns="103000" bIns="68667" rtlCol="0" anchor="ctr">
            <a:noAutofit/>
          </a:bodyPr>
          <a:lstStyle/>
          <a:p>
            <a:pPr algn="ctr">
              <a:lnSpc>
                <a:spcPts val="1526"/>
              </a:lnSpc>
            </a:pPr>
            <a:endParaRPr lang="fi-FI" sz="1335" dirty="0">
              <a:solidFill>
                <a:schemeClr val="bg1"/>
              </a:solidFill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20D0D3ED-0441-4AB8-93EB-09703D395597}"/>
              </a:ext>
            </a:extLst>
          </p:cNvPr>
          <p:cNvSpPr/>
          <p:nvPr/>
        </p:nvSpPr>
        <p:spPr>
          <a:xfrm>
            <a:off x="6644857" y="4529804"/>
            <a:ext cx="381096" cy="390613"/>
          </a:xfrm>
          <a:prstGeom prst="rightArrow">
            <a:avLst/>
          </a:prstGeom>
          <a:solidFill>
            <a:schemeClr val="accent1"/>
          </a:solidFill>
        </p:spPr>
        <p:txBody>
          <a:bodyPr wrap="square" lIns="103000" tIns="68667" rIns="103000" bIns="68667" rtlCol="0" anchor="ctr">
            <a:noAutofit/>
          </a:bodyPr>
          <a:lstStyle/>
          <a:p>
            <a:pPr algn="ctr">
              <a:lnSpc>
                <a:spcPts val="1526"/>
              </a:lnSpc>
            </a:pPr>
            <a:endParaRPr lang="fi-FI" sz="1335" dirty="0">
              <a:solidFill>
                <a:schemeClr val="bg1"/>
              </a:solidFill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B5B3570-5C46-4951-A0BE-E8A959F2A433}"/>
              </a:ext>
            </a:extLst>
          </p:cNvPr>
          <p:cNvSpPr/>
          <p:nvPr/>
        </p:nvSpPr>
        <p:spPr>
          <a:xfrm>
            <a:off x="6644857" y="3177973"/>
            <a:ext cx="381096" cy="390613"/>
          </a:xfrm>
          <a:prstGeom prst="rightArrow">
            <a:avLst/>
          </a:prstGeom>
          <a:solidFill>
            <a:schemeClr val="accent1"/>
          </a:solidFill>
        </p:spPr>
        <p:txBody>
          <a:bodyPr wrap="square" lIns="103000" tIns="68667" rIns="103000" bIns="68667" rtlCol="0" anchor="ctr">
            <a:noAutofit/>
          </a:bodyPr>
          <a:lstStyle/>
          <a:p>
            <a:pPr algn="ctr">
              <a:lnSpc>
                <a:spcPts val="1526"/>
              </a:lnSpc>
            </a:pPr>
            <a:endParaRPr lang="fi-FI" sz="1335" dirty="0">
              <a:solidFill>
                <a:schemeClr val="bg1"/>
              </a:solidFill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AED5BA1-353A-4150-AB01-1F8075040485}"/>
              </a:ext>
            </a:extLst>
          </p:cNvPr>
          <p:cNvSpPr/>
          <p:nvPr/>
        </p:nvSpPr>
        <p:spPr>
          <a:xfrm rot="10800000">
            <a:off x="4545503" y="1431482"/>
            <a:ext cx="341481" cy="3919923"/>
          </a:xfrm>
          <a:prstGeom prst="rightBrace">
            <a:avLst/>
          </a:prstGeom>
          <a:ln w="31750" cap="rnd">
            <a:solidFill>
              <a:schemeClr val="accent2"/>
            </a:solidFill>
            <a:headEnd type="non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sz="1907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DB7DB3C-4E5E-49A7-9A35-28E862E4FD53}"/>
              </a:ext>
            </a:extLst>
          </p:cNvPr>
          <p:cNvSpPr/>
          <p:nvPr/>
        </p:nvSpPr>
        <p:spPr>
          <a:xfrm>
            <a:off x="4184073" y="3203813"/>
            <a:ext cx="381096" cy="390613"/>
          </a:xfrm>
          <a:prstGeom prst="rightArrow">
            <a:avLst/>
          </a:prstGeom>
          <a:solidFill>
            <a:schemeClr val="accent1"/>
          </a:solidFill>
        </p:spPr>
        <p:txBody>
          <a:bodyPr wrap="square" lIns="103000" tIns="68667" rIns="103000" bIns="68667" rtlCol="0" anchor="ctr">
            <a:noAutofit/>
          </a:bodyPr>
          <a:lstStyle/>
          <a:p>
            <a:pPr algn="ctr">
              <a:lnSpc>
                <a:spcPts val="1526"/>
              </a:lnSpc>
            </a:pPr>
            <a:endParaRPr lang="fi-FI" sz="1335" dirty="0">
              <a:solidFill>
                <a:schemeClr val="bg1"/>
              </a:solidFill>
            </a:endParaRPr>
          </a:p>
        </p:txBody>
      </p:sp>
      <p:pic>
        <p:nvPicPr>
          <p:cNvPr id="34" name="Picture 2" descr="Kuvahaun tulos haulle helsingin yliopisto logo">
            <a:extLst>
              <a:ext uri="{FF2B5EF4-FFF2-40B4-BE49-F238E27FC236}">
                <a16:creationId xmlns:a16="http://schemas.microsoft.com/office/drawing/2014/main" id="{0D8C105F-73BA-49E4-BC6C-34C147404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3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E15D-8650-43E0-A726-A8DA9AC84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19100"/>
            <a:ext cx="8012113" cy="383689"/>
          </a:xfrm>
        </p:spPr>
        <p:txBody>
          <a:bodyPr/>
          <a:lstStyle/>
          <a:p>
            <a:r>
              <a:rPr lang="fi-FI" dirty="0"/>
              <a:t>Mitkä ovat rahoituksen keskeiset ongelmat?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0D88-EEEA-4394-8A9D-4705D99C6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F3832-1B5E-4E0E-B890-08D193A37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07" t="21852" r="10626" b="22700"/>
          <a:stretch/>
        </p:blipFill>
        <p:spPr>
          <a:xfrm>
            <a:off x="1202267" y="1759416"/>
            <a:ext cx="7626351" cy="40543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2DB364-DD3C-4594-ABEB-44933D4767BE}"/>
              </a:ext>
            </a:extLst>
          </p:cNvPr>
          <p:cNvSpPr txBox="1"/>
          <p:nvPr/>
        </p:nvSpPr>
        <p:spPr>
          <a:xfrm>
            <a:off x="2676635" y="6165093"/>
            <a:ext cx="1737976" cy="250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44" dirty="0"/>
              <a:t>Lähde: alueuudistus.fi</a:t>
            </a:r>
          </a:p>
        </p:txBody>
      </p:sp>
      <p:pic>
        <p:nvPicPr>
          <p:cNvPr id="6" name="Picture 2" descr="Kuvahaun tulos haulle helsingin yliopisto logo">
            <a:extLst>
              <a:ext uri="{FF2B5EF4-FFF2-40B4-BE49-F238E27FC236}">
                <a16:creationId xmlns:a16="http://schemas.microsoft.com/office/drawing/2014/main" id="{5B689335-D9C2-48BD-BF7D-9E37EF7EB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13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E15D-8650-43E0-A726-A8DA9AC84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19100"/>
            <a:ext cx="8012113" cy="383689"/>
          </a:xfrm>
        </p:spPr>
        <p:txBody>
          <a:bodyPr/>
          <a:lstStyle/>
          <a:p>
            <a:r>
              <a:rPr lang="fi-FI" dirty="0"/>
              <a:t>Mitkä ovat rahoituksen keskeiset ongelmat?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0D88-EEEA-4394-8A9D-4705D99C6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Piikki on auki</a:t>
            </a:r>
          </a:p>
          <a:p>
            <a:r>
              <a:rPr lang="fi-FI" dirty="0"/>
              <a:t>Monta kanavaa</a:t>
            </a:r>
          </a:p>
          <a:p>
            <a:r>
              <a:rPr lang="fi-FI" dirty="0"/>
              <a:t>Rahoittajien (Järjestäjien) voima ei riitä ohjaamaan tuottajia</a:t>
            </a:r>
          </a:p>
          <a:p>
            <a:r>
              <a:rPr lang="fi-FI" dirty="0"/>
              <a:t>Tuotteistus puuttuu tai on toimimaton</a:t>
            </a:r>
          </a:p>
          <a:p>
            <a:r>
              <a:rPr lang="fi-FI" dirty="0"/>
              <a:t>Rahoitus kannustaa reaktiiviseen toimintaan – ei toiminnan kehittämiseen</a:t>
            </a:r>
          </a:p>
        </p:txBody>
      </p:sp>
      <p:pic>
        <p:nvPicPr>
          <p:cNvPr id="4" name="Picture 2" descr="Kuvahaun tulos haulle helsingin yliopisto logo">
            <a:extLst>
              <a:ext uri="{FF2B5EF4-FFF2-40B4-BE49-F238E27FC236}">
                <a16:creationId xmlns:a16="http://schemas.microsoft.com/office/drawing/2014/main" id="{C9DE3902-0DCA-46C9-87E1-1F66F08FF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988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105" y="694964"/>
            <a:ext cx="6437807" cy="716087"/>
          </a:xfrm>
        </p:spPr>
        <p:txBody>
          <a:bodyPr/>
          <a:lstStyle/>
          <a:p>
            <a:r>
              <a:rPr lang="en-US" dirty="0" err="1"/>
              <a:t>Rahalla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terveyttä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vain </a:t>
            </a:r>
            <a:r>
              <a:rPr lang="en-US" dirty="0" err="1"/>
              <a:t>tiettyyn</a:t>
            </a:r>
            <a:r>
              <a:rPr lang="en-US" dirty="0"/>
              <a:t> </a:t>
            </a:r>
            <a:r>
              <a:rPr lang="en-US" dirty="0" err="1"/>
              <a:t>rajaan</a:t>
            </a:r>
            <a:r>
              <a:rPr lang="en-US" dirty="0"/>
              <a:t> </a:t>
            </a:r>
            <a:r>
              <a:rPr lang="en-US" dirty="0" err="1"/>
              <a:t>asti</a:t>
            </a:r>
            <a:r>
              <a:rPr lang="en-US" dirty="0"/>
              <a:t>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6068" y="6194446"/>
            <a:ext cx="4414991" cy="22448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buClr>
                <a:srgbClr val="0E83CC"/>
              </a:buClr>
              <a:buSzPct val="80000"/>
            </a:pPr>
            <a:r>
              <a:rPr lang="fi-FI" sz="954" dirty="0">
                <a:hlinkClick r:id="rId3"/>
              </a:rPr>
              <a:t>https://ourworldindata.org/grapher/life-expectancy-vs-health-expenditure</a:t>
            </a:r>
            <a:endParaRPr lang="en-US" sz="932" kern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9A1CB3-7FE8-473F-9794-E15452021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13" t="22700" r="24800" b="12901"/>
          <a:stretch/>
        </p:blipFill>
        <p:spPr>
          <a:xfrm>
            <a:off x="1740383" y="1472001"/>
            <a:ext cx="6197810" cy="4386142"/>
          </a:xfrm>
          <a:prstGeom prst="rect">
            <a:avLst/>
          </a:prstGeom>
        </p:spPr>
      </p:pic>
      <p:pic>
        <p:nvPicPr>
          <p:cNvPr id="6" name="Picture 2" descr="Kuvahaun tulos haulle helsingin yliopisto logo">
            <a:extLst>
              <a:ext uri="{FF2B5EF4-FFF2-40B4-BE49-F238E27FC236}">
                <a16:creationId xmlns:a16="http://schemas.microsoft.com/office/drawing/2014/main" id="{E2D145F2-175F-42C4-A819-838EBF76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58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E387800-6CC4-4C6F-B5C3-BF2F6C8E3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69" y="429667"/>
            <a:ext cx="7412567" cy="685438"/>
          </a:xfrm>
        </p:spPr>
        <p:txBody>
          <a:bodyPr/>
          <a:lstStyle/>
          <a:p>
            <a:r>
              <a:rPr lang="fi-FI" sz="2289" dirty="0"/>
              <a:t>Maiden välillä suuret erot</a:t>
            </a:r>
            <a:br>
              <a:rPr lang="fi-FI" sz="2289" dirty="0"/>
            </a:br>
            <a:r>
              <a:rPr lang="fi-FI" sz="2289" dirty="0" err="1"/>
              <a:t>Papanicolas</a:t>
            </a:r>
            <a:r>
              <a:rPr lang="fi-FI" sz="2289" dirty="0"/>
              <a:t> ym. JAMA 2018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5064DE-4215-4C6C-A5D2-81EA61550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BEF595-9694-47DD-83DF-8C2052BE1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2" t="50714" r="24491" b="33178"/>
          <a:stretch/>
        </p:blipFill>
        <p:spPr>
          <a:xfrm>
            <a:off x="1337929" y="1438637"/>
            <a:ext cx="7602202" cy="10667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C275D6-0311-4941-8F33-10B57F11B2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72" t="40295" r="24671" b="6462"/>
          <a:stretch/>
        </p:blipFill>
        <p:spPr>
          <a:xfrm>
            <a:off x="1169246" y="2628933"/>
            <a:ext cx="7669194" cy="350899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9C5C51A-22FA-4332-911C-AC6924053E5C}"/>
              </a:ext>
            </a:extLst>
          </p:cNvPr>
          <p:cNvCxnSpPr>
            <a:cxnSpLocks/>
          </p:cNvCxnSpPr>
          <p:nvPr/>
        </p:nvCxnSpPr>
        <p:spPr bwMode="auto">
          <a:xfrm>
            <a:off x="3332030" y="2184701"/>
            <a:ext cx="4156006" cy="1085549"/>
          </a:xfrm>
          <a:prstGeom prst="straightConnector1">
            <a:avLst/>
          </a:prstGeom>
          <a:solidFill>
            <a:schemeClr val="bg1"/>
          </a:solidFill>
          <a:ln w="76200" cap="flat" cmpd="sng" algn="ctr">
            <a:solidFill>
              <a:srgbClr val="FF0066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B2A617-31D2-4891-8DE3-CD5CCDDC8EF8}"/>
              </a:ext>
            </a:extLst>
          </p:cNvPr>
          <p:cNvCxnSpPr>
            <a:cxnSpLocks/>
          </p:cNvCxnSpPr>
          <p:nvPr/>
        </p:nvCxnSpPr>
        <p:spPr bwMode="auto">
          <a:xfrm flipV="1">
            <a:off x="3332030" y="2184701"/>
            <a:ext cx="3288529" cy="943147"/>
          </a:xfrm>
          <a:prstGeom prst="straightConnector1">
            <a:avLst/>
          </a:prstGeom>
          <a:solidFill>
            <a:schemeClr val="bg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8" name="Picture 2" descr="Kuvahaun tulos haulle helsingin yliopisto logo">
            <a:extLst>
              <a:ext uri="{FF2B5EF4-FFF2-40B4-BE49-F238E27FC236}">
                <a16:creationId xmlns:a16="http://schemas.microsoft.com/office/drawing/2014/main" id="{A9E6DCB3-2D21-422E-A9CD-2DE4861C8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7" y="5623326"/>
            <a:ext cx="723589" cy="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314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YB3L1MRIiVmRreHAzOjw"/>
</p:tagLst>
</file>

<file path=ppt/theme/theme1.xml><?xml version="1.0" encoding="utf-8"?>
<a:theme xmlns:a="http://schemas.openxmlformats.org/drawingml/2006/main" name="PL-HUT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PL-H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-HU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H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HU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HU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HU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HU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HU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HG">
    <a:dk1>
      <a:sysClr val="windowText" lastClr="000000"/>
    </a:dk1>
    <a:lt1>
      <a:sysClr val="window" lastClr="FFFFFF"/>
    </a:lt1>
    <a:dk2>
      <a:srgbClr val="EF5C44"/>
    </a:dk2>
    <a:lt2>
      <a:srgbClr val="7D64AB"/>
    </a:lt2>
    <a:accent1>
      <a:srgbClr val="0076C0"/>
    </a:accent1>
    <a:accent2>
      <a:srgbClr val="00A3EB"/>
    </a:accent2>
    <a:accent3>
      <a:srgbClr val="008B29"/>
    </a:accent3>
    <a:accent4>
      <a:srgbClr val="3BB54A"/>
    </a:accent4>
    <a:accent5>
      <a:srgbClr val="FFD000"/>
    </a:accent5>
    <a:accent6>
      <a:srgbClr val="FC993B"/>
    </a:accent6>
    <a:hlink>
      <a:srgbClr val="0076C0"/>
    </a:hlink>
    <a:folHlink>
      <a:srgbClr val="00A3EB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HG">
    <a:dk1>
      <a:sysClr val="windowText" lastClr="000000"/>
    </a:dk1>
    <a:lt1>
      <a:sysClr val="window" lastClr="FFFFFF"/>
    </a:lt1>
    <a:dk2>
      <a:srgbClr val="EF5C44"/>
    </a:dk2>
    <a:lt2>
      <a:srgbClr val="7D64AB"/>
    </a:lt2>
    <a:accent1>
      <a:srgbClr val="0076C0"/>
    </a:accent1>
    <a:accent2>
      <a:srgbClr val="00A3EB"/>
    </a:accent2>
    <a:accent3>
      <a:srgbClr val="008B29"/>
    </a:accent3>
    <a:accent4>
      <a:srgbClr val="3BB54A"/>
    </a:accent4>
    <a:accent5>
      <a:srgbClr val="FFD000"/>
    </a:accent5>
    <a:accent6>
      <a:srgbClr val="FC993B"/>
    </a:accent6>
    <a:hlink>
      <a:srgbClr val="0076C0"/>
    </a:hlink>
    <a:folHlink>
      <a:srgbClr val="00A3EB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Settings\lillrank\Application Data\Microsoft\Templates\PL-HUT.pot</Template>
  <TotalTime>21440</TotalTime>
  <Pages>24</Pages>
  <Words>1763</Words>
  <Application>Microsoft Office PowerPoint</Application>
  <PresentationFormat>Custom</PresentationFormat>
  <Paragraphs>540</Paragraphs>
  <Slides>40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Courier New</vt:lpstr>
      <vt:lpstr>Georgia</vt:lpstr>
      <vt:lpstr>Lucida Grande</vt:lpstr>
      <vt:lpstr>Tahoma</vt:lpstr>
      <vt:lpstr>Times New Roman</vt:lpstr>
      <vt:lpstr>Tw Cen MT</vt:lpstr>
      <vt:lpstr>Wingdings</vt:lpstr>
      <vt:lpstr>PL-HUT</vt:lpstr>
      <vt:lpstr>think-cell Slide</vt:lpstr>
      <vt:lpstr>TERVEYDENHUOLLON TUOTANTOTALOUS  Paulus Torkki  Apulaisprofessori Terveydenhuollon tuotantotalous Helsingin yliopisto  8.5.2019</vt:lpstr>
      <vt:lpstr>KIRJALLISUUTTA</vt:lpstr>
      <vt:lpstr>PowerPoint Presentation</vt:lpstr>
      <vt:lpstr>TERVEYSPALVELUJEN TUOTTAVUUS JA VAIKUTTAVUUS</vt:lpstr>
      <vt:lpstr>Kestävyysvaje on kestämätön – jotain on tehtävä</vt:lpstr>
      <vt:lpstr>Mitkä ovat rahoituksen keskeiset ongelmat?</vt:lpstr>
      <vt:lpstr>Mitkä ovat rahoituksen keskeiset ongelmat?</vt:lpstr>
      <vt:lpstr>Rahalla saa terveyttä, mutta vain tiettyyn rajaan asti …</vt:lpstr>
      <vt:lpstr>Maiden välillä suuret erot Papanicolas ym. JAMA 2018</vt:lpstr>
      <vt:lpstr>Miten tuottajia rahoitetaan?</vt:lpstr>
      <vt:lpstr>TERVEYDENHUOLLON LOGIIKKA</vt:lpstr>
      <vt:lpstr>Sote-markkinat ovat kaukana kilpailullisista markkinoista, joten palveluiden tarjonta ja kysyntä ovat kaukana optimista</vt:lpstr>
      <vt:lpstr>GOODS AND SERVICE -DOMINANT LOGICS</vt:lpstr>
      <vt:lpstr>Millaisia vaikutuksia tavoitellaan?</vt:lpstr>
      <vt:lpstr>Case-esimerkki SOTE-keskusten (terveyskeskusten) valinnanvapaus ja kannustimet</vt:lpstr>
      <vt:lpstr>Valinnanvapauskokeilussa yritettiin tehdä ohjausmallia SOTE-keskuksille</vt:lpstr>
      <vt:lpstr>Kapitaatiokorvauksen perusteet</vt:lpstr>
      <vt:lpstr>Kokemukset kapitaatiokorvauksesta</vt:lpstr>
      <vt:lpstr>Kannustinmalli</vt:lpstr>
      <vt:lpstr>Laskentamalli tarkemmin</vt:lpstr>
      <vt:lpstr>Kokemukset kannustinmallista</vt:lpstr>
      <vt:lpstr>Miten listauduttiin?</vt:lpstr>
      <vt:lpstr>Tämän vuoksi tarvitaan tiukkaa ohjausta</vt:lpstr>
      <vt:lpstr>Prosessit</vt:lpstr>
      <vt:lpstr>MIKSI ON TUOTANTOPROSESSEJA?</vt:lpstr>
      <vt:lpstr>PROSESSITYYPIT (1): VIRTAUSYKSIKKÖ</vt:lpstr>
      <vt:lpstr>Kehittämisessä keskeisiä: asetus ja suoritus</vt:lpstr>
      <vt:lpstr>PROSESSITYYPIT (2): ASETUS/SUORITUS</vt:lpstr>
      <vt:lpstr>PROSESSIN MITTARIT</vt:lpstr>
      <vt:lpstr>PULLONKAULA MÄÄRÄÄ KOKO PROSESSIN TUOTOKSEN</vt:lpstr>
      <vt:lpstr>TERVEYSPALVELUISSA ARVONTUOTON MÄÄRITTÄMINEN EI NIIN YKSINKERTAISTA KUIN TAVARATUOTANNOSSA</vt:lpstr>
      <vt:lpstr>TEHOKKUUSRINTAMA</vt:lpstr>
      <vt:lpstr>Resurssi- ja virtaustehokkuus käytännössä</vt:lpstr>
      <vt:lpstr>Kehittäminen</vt:lpstr>
      <vt:lpstr>Tehtävänä leikkaussaliprosessin kehittäminen</vt:lpstr>
      <vt:lpstr>HIMMELI, HÄKKYRÄ ja HÄRVELI</vt:lpstr>
      <vt:lpstr>Ensin kuvataan siis prosessi</vt:lpstr>
      <vt:lpstr>Himmeli toisesta näkökulmasta</vt:lpstr>
      <vt:lpstr>HÄRVELI: Miten mittareihin voidaan vaikuttaa? OHJAUSPISTEET</vt:lpstr>
      <vt:lpstr>HÄRVELIÄ voi testata esim. interventiotutkimuksella</vt:lpstr>
    </vt:vector>
  </TitlesOfParts>
  <Company>HUT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>Paul Lillrank</dc:creator>
  <cp:keywords/>
  <dc:description/>
  <cp:lastModifiedBy>Paulus Torkki</cp:lastModifiedBy>
  <cp:revision>786</cp:revision>
  <cp:lastPrinted>2015-11-03T12:52:22Z</cp:lastPrinted>
  <dcterms:created xsi:type="dcterms:W3CDTF">2002-03-10T06:33:07Z</dcterms:created>
  <dcterms:modified xsi:type="dcterms:W3CDTF">2019-05-08T05:18:28Z</dcterms:modified>
</cp:coreProperties>
</file>