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3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8608D3-577D-467A-B402-D6D98CBA732F}" type="datetimeFigureOut">
              <a:rPr lang="fi-FI" smtClean="0"/>
              <a:t>8.5.2019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1470194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8608D3-577D-467A-B402-D6D98CBA732F}" type="datetimeFigureOut">
              <a:rPr lang="fi-FI" smtClean="0"/>
              <a:t>8.5.2019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3419675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8608D3-577D-467A-B402-D6D98CBA732F}" type="datetimeFigureOut">
              <a:rPr lang="fi-FI" smtClean="0"/>
              <a:t>8.5.2019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310749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8608D3-577D-467A-B402-D6D98CBA732F}" type="datetimeFigureOut">
              <a:rPr lang="fi-FI" smtClean="0"/>
              <a:t>8.5.2019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169083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78608D3-577D-467A-B402-D6D98CBA732F}" type="datetimeFigureOut">
              <a:rPr lang="fi-FI" smtClean="0"/>
              <a:t>8.5.2019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2763269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8608D3-577D-467A-B402-D6D98CBA732F}" type="datetimeFigureOut">
              <a:rPr lang="fi-FI" smtClean="0"/>
              <a:t>8.5.2019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4423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8608D3-577D-467A-B402-D6D98CBA732F}" type="datetimeFigureOut">
              <a:rPr lang="fi-FI" smtClean="0"/>
              <a:t>8.5.2019</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2396454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78608D3-577D-467A-B402-D6D98CBA732F}" type="datetimeFigureOut">
              <a:rPr lang="fi-FI" smtClean="0"/>
              <a:t>8.5.2019</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2280066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608D3-577D-467A-B402-D6D98CBA732F}" type="datetimeFigureOut">
              <a:rPr lang="fi-FI" smtClean="0"/>
              <a:t>8.5.2019</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1941552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8608D3-577D-467A-B402-D6D98CBA732F}" type="datetimeFigureOut">
              <a:rPr lang="fi-FI" smtClean="0"/>
              <a:t>8.5.2019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2789368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78608D3-577D-467A-B402-D6D98CBA732F}" type="datetimeFigureOut">
              <a:rPr lang="fi-FI" smtClean="0"/>
              <a:t>8.5.2019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E6232E1-16D2-4530-88FB-D00245CAE114}" type="slidenum">
              <a:rPr lang="fi-FI" smtClean="0"/>
              <a:t>‹#›</a:t>
            </a:fld>
            <a:endParaRPr lang="fi-FI"/>
          </a:p>
        </p:txBody>
      </p:sp>
    </p:spTree>
    <p:extLst>
      <p:ext uri="{BB962C8B-B14F-4D97-AF65-F5344CB8AC3E}">
        <p14:creationId xmlns:p14="http://schemas.microsoft.com/office/powerpoint/2010/main" val="2925797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608D3-577D-467A-B402-D6D98CBA732F}" type="datetimeFigureOut">
              <a:rPr lang="fi-FI" smtClean="0"/>
              <a:t>8.5.2019</a:t>
            </a:fld>
            <a:endParaRPr lang="fi-F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232E1-16D2-4530-88FB-D00245CAE114}" type="slidenum">
              <a:rPr lang="fi-FI" smtClean="0"/>
              <a:t>‹#›</a:t>
            </a:fld>
            <a:endParaRPr lang="fi-FI"/>
          </a:p>
        </p:txBody>
      </p:sp>
    </p:spTree>
    <p:extLst>
      <p:ext uri="{BB962C8B-B14F-4D97-AF65-F5344CB8AC3E}">
        <p14:creationId xmlns:p14="http://schemas.microsoft.com/office/powerpoint/2010/main" val="732679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i-FI" dirty="0" err="1" smtClean="0"/>
              <a:t>Microfabrication</a:t>
            </a:r>
            <a:r>
              <a:rPr lang="fi-FI" dirty="0" smtClean="0"/>
              <a:t> </a:t>
            </a:r>
            <a:br>
              <a:rPr lang="fi-FI" dirty="0" smtClean="0"/>
            </a:br>
            <a:r>
              <a:rPr lang="fi-FI" dirty="0" smtClean="0"/>
              <a:t>Home 8: </a:t>
            </a:r>
            <a:r>
              <a:rPr lang="fi-FI" dirty="0" err="1" smtClean="0"/>
              <a:t>yield</a:t>
            </a:r>
            <a:r>
              <a:rPr lang="fi-FI" dirty="0" smtClean="0"/>
              <a:t> and </a:t>
            </a:r>
            <a:r>
              <a:rPr lang="fi-FI" dirty="0" err="1" smtClean="0"/>
              <a:t>economics</a:t>
            </a:r>
            <a:endParaRPr lang="fi-FI" dirty="0"/>
          </a:p>
        </p:txBody>
      </p:sp>
      <p:sp>
        <p:nvSpPr>
          <p:cNvPr id="3" name="Subtitle 2"/>
          <p:cNvSpPr>
            <a:spLocks noGrp="1"/>
          </p:cNvSpPr>
          <p:nvPr>
            <p:ph type="subTitle" idx="1"/>
          </p:nvPr>
        </p:nvSpPr>
        <p:spPr/>
        <p:txBody>
          <a:bodyPr/>
          <a:lstStyle/>
          <a:p>
            <a:r>
              <a:rPr lang="fi-FI" dirty="0" err="1" smtClean="0"/>
              <a:t>Due</a:t>
            </a:r>
            <a:r>
              <a:rPr lang="fi-FI" dirty="0" smtClean="0"/>
              <a:t> </a:t>
            </a:r>
            <a:r>
              <a:rPr lang="fi-FI" dirty="0" err="1" smtClean="0"/>
              <a:t>Monday</a:t>
            </a:r>
            <a:r>
              <a:rPr lang="fi-FI" dirty="0" smtClean="0"/>
              <a:t> 13th of </a:t>
            </a:r>
            <a:r>
              <a:rPr lang="fi-FI" dirty="0" err="1" smtClean="0"/>
              <a:t>May</a:t>
            </a:r>
            <a:r>
              <a:rPr lang="fi-FI" dirty="0" smtClean="0"/>
              <a:t>, 10 pm</a:t>
            </a:r>
            <a:endParaRPr lang="fi-FI" dirty="0"/>
          </a:p>
        </p:txBody>
      </p:sp>
    </p:spTree>
    <p:extLst>
      <p:ext uri="{BB962C8B-B14F-4D97-AF65-F5344CB8AC3E}">
        <p14:creationId xmlns:p14="http://schemas.microsoft.com/office/powerpoint/2010/main" val="45172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713" y="1214212"/>
            <a:ext cx="7886700" cy="1325563"/>
          </a:xfrm>
        </p:spPr>
        <p:txBody>
          <a:bodyPr>
            <a:normAutofit fontScale="90000"/>
          </a:bodyPr>
          <a:lstStyle/>
          <a:p>
            <a:r>
              <a:rPr lang="en-US" sz="2700" dirty="0"/>
              <a:t>1</a:t>
            </a:r>
            <a:r>
              <a:rPr lang="en-US" sz="2700" dirty="0" smtClean="0"/>
              <a:t>. </a:t>
            </a:r>
            <a:br>
              <a:rPr lang="en-US" sz="2700" dirty="0" smtClean="0"/>
            </a:br>
            <a:r>
              <a:rPr lang="en-US" sz="2700" dirty="0"/>
              <a:t/>
            </a:r>
            <a:br>
              <a:rPr lang="en-US" sz="2700" dirty="0"/>
            </a:br>
            <a:r>
              <a:rPr lang="en-US" sz="2700" dirty="0" smtClean="0"/>
              <a:t>If </a:t>
            </a:r>
            <a:r>
              <a:rPr lang="en-US" sz="2700" dirty="0" smtClean="0"/>
              <a:t>multilevel metallization process </a:t>
            </a:r>
            <a:r>
              <a:rPr lang="en-US" sz="2700" dirty="0" smtClean="0"/>
              <a:t>in 65 nm CMOS consists </a:t>
            </a:r>
            <a:r>
              <a:rPr lang="en-US" sz="2700" dirty="0" smtClean="0"/>
              <a:t>of 10 layers, how many oxide plasma etchers are needed to etch contact holes </a:t>
            </a:r>
            <a:r>
              <a:rPr lang="en-US" sz="2700" dirty="0"/>
              <a:t>in 50 000 WPM fab </a:t>
            </a:r>
            <a:r>
              <a:rPr lang="en-US" sz="2700" dirty="0" smtClean="0"/>
              <a:t>if </a:t>
            </a:r>
            <a:r>
              <a:rPr lang="en-US" sz="2700" dirty="0" smtClean="0"/>
              <a:t>oxide etch rate is </a:t>
            </a:r>
            <a:r>
              <a:rPr lang="en-US" sz="2700" dirty="0" smtClean="0"/>
              <a:t>0.5</a:t>
            </a:r>
            <a:r>
              <a:rPr lang="en-US" sz="2700" dirty="0" smtClean="0"/>
              <a:t> µm/min</a:t>
            </a:r>
            <a:r>
              <a:rPr lang="en-US" sz="2700" dirty="0"/>
              <a:t> </a:t>
            </a:r>
            <a:r>
              <a:rPr lang="en-US" sz="2700" dirty="0" smtClean="0"/>
              <a:t>?</a:t>
            </a:r>
            <a:r>
              <a:rPr lang="en-US" sz="1600" dirty="0" smtClean="0"/>
              <a:t/>
            </a:r>
            <a:br>
              <a:rPr lang="en-US" sz="1600" dirty="0" smtClean="0"/>
            </a:br>
            <a:endParaRPr lang="fi-FI" sz="1600" dirty="0"/>
          </a:p>
        </p:txBody>
      </p:sp>
    </p:spTree>
    <p:extLst>
      <p:ext uri="{BB962C8B-B14F-4D97-AF65-F5344CB8AC3E}">
        <p14:creationId xmlns:p14="http://schemas.microsoft.com/office/powerpoint/2010/main" val="359215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2. </a:t>
            </a:r>
            <a:r>
              <a:rPr lang="fi-FI" dirty="0" err="1"/>
              <a:t>P</a:t>
            </a:r>
            <a:r>
              <a:rPr lang="fi-FI" dirty="0" err="1" smtClean="0"/>
              <a:t>ressure</a:t>
            </a:r>
            <a:r>
              <a:rPr lang="fi-FI" dirty="0" smtClean="0"/>
              <a:t> </a:t>
            </a:r>
            <a:r>
              <a:rPr lang="fi-FI" dirty="0" err="1" smtClean="0"/>
              <a:t>sensor</a:t>
            </a:r>
            <a:r>
              <a:rPr lang="fi-FI" dirty="0" smtClean="0"/>
              <a:t> </a:t>
            </a:r>
            <a:r>
              <a:rPr lang="fi-FI" dirty="0" err="1" smtClean="0"/>
              <a:t>dicing</a:t>
            </a:r>
            <a:endParaRPr lang="fi-FI" dirty="0"/>
          </a:p>
        </p:txBody>
      </p:sp>
      <p:pic>
        <p:nvPicPr>
          <p:cNvPr id="4" name="Picture 2"/>
          <p:cNvPicPr>
            <a:picLocks noChangeAspect="1" noChangeArrowheads="1"/>
          </p:cNvPicPr>
          <p:nvPr/>
        </p:nvPicPr>
        <p:blipFill>
          <a:blip r:embed="rId2" cstate="print"/>
          <a:srcRect/>
          <a:stretch>
            <a:fillRect/>
          </a:stretch>
        </p:blipFill>
        <p:spPr bwMode="auto">
          <a:xfrm>
            <a:off x="1160064" y="3740713"/>
            <a:ext cx="6438519" cy="2245995"/>
          </a:xfrm>
          <a:prstGeom prst="rect">
            <a:avLst/>
          </a:prstGeom>
          <a:noFill/>
          <a:ln w="9525">
            <a:noFill/>
            <a:miter lim="800000"/>
            <a:headEnd/>
            <a:tailEnd/>
          </a:ln>
        </p:spPr>
      </p:pic>
      <p:cxnSp>
        <p:nvCxnSpPr>
          <p:cNvPr id="5" name="Straight Arrow Connector 4"/>
          <p:cNvCxnSpPr/>
          <p:nvPr/>
        </p:nvCxnSpPr>
        <p:spPr>
          <a:xfrm>
            <a:off x="2289919" y="4743124"/>
            <a:ext cx="1097280" cy="0"/>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3918202" y="5550747"/>
            <a:ext cx="382743" cy="6186"/>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 name="Flowchart: Delay 7"/>
          <p:cNvSpPr/>
          <p:nvPr/>
        </p:nvSpPr>
        <p:spPr>
          <a:xfrm rot="5400000">
            <a:off x="3101857" y="4414678"/>
            <a:ext cx="2561463" cy="326571"/>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4219303" y="3095898"/>
            <a:ext cx="352697" cy="5525"/>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387199" y="3408100"/>
            <a:ext cx="0" cy="1837944"/>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71760" y="3193216"/>
            <a:ext cx="0" cy="2267712"/>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839827" y="5880767"/>
            <a:ext cx="1078992" cy="369332"/>
          </a:xfrm>
          <a:prstGeom prst="rect">
            <a:avLst/>
          </a:prstGeom>
          <a:noFill/>
        </p:spPr>
        <p:txBody>
          <a:bodyPr wrap="square" rtlCol="0">
            <a:spAutoFit/>
          </a:bodyPr>
          <a:lstStyle/>
          <a:p>
            <a:r>
              <a:rPr lang="en-GB" dirty="0"/>
              <a:t>X</a:t>
            </a:r>
            <a:r>
              <a:rPr lang="en-GB" dirty="0" smtClean="0"/>
              <a:t> </a:t>
            </a:r>
            <a:r>
              <a:rPr lang="en-GB" dirty="0" smtClean="0"/>
              <a:t>µm</a:t>
            </a:r>
            <a:endParaRPr lang="en-US" dirty="0"/>
          </a:p>
        </p:txBody>
      </p:sp>
      <p:sp>
        <p:nvSpPr>
          <p:cNvPr id="15" name="TextBox 14"/>
          <p:cNvSpPr txBox="1"/>
          <p:nvPr/>
        </p:nvSpPr>
        <p:spPr>
          <a:xfrm>
            <a:off x="2289919" y="4880284"/>
            <a:ext cx="1097280" cy="365760"/>
          </a:xfrm>
          <a:prstGeom prst="rect">
            <a:avLst/>
          </a:prstGeom>
          <a:noFill/>
        </p:spPr>
        <p:txBody>
          <a:bodyPr wrap="square" rtlCol="0">
            <a:spAutoFit/>
          </a:bodyPr>
          <a:lstStyle/>
          <a:p>
            <a:r>
              <a:rPr lang="en-GB" dirty="0" smtClean="0"/>
              <a:t>1000 µm</a:t>
            </a:r>
            <a:endParaRPr lang="en-US" dirty="0"/>
          </a:p>
        </p:txBody>
      </p:sp>
      <p:sp>
        <p:nvSpPr>
          <p:cNvPr id="16" name="TextBox 15"/>
          <p:cNvSpPr txBox="1"/>
          <p:nvPr/>
        </p:nvSpPr>
        <p:spPr>
          <a:xfrm>
            <a:off x="1175657" y="1567543"/>
            <a:ext cx="6897189" cy="923330"/>
          </a:xfrm>
          <a:prstGeom prst="rect">
            <a:avLst/>
          </a:prstGeom>
          <a:noFill/>
        </p:spPr>
        <p:txBody>
          <a:bodyPr wrap="square" rtlCol="0">
            <a:spAutoFit/>
          </a:bodyPr>
          <a:lstStyle/>
          <a:p>
            <a:r>
              <a:rPr lang="fi-FI" dirty="0" smtClean="0"/>
              <a:t>How </a:t>
            </a:r>
            <a:r>
              <a:rPr lang="fi-FI" dirty="0" err="1" smtClean="0"/>
              <a:t>many</a:t>
            </a:r>
            <a:r>
              <a:rPr lang="fi-FI" dirty="0" smtClean="0"/>
              <a:t> </a:t>
            </a:r>
            <a:r>
              <a:rPr lang="fi-FI" dirty="0" err="1" smtClean="0"/>
              <a:t>pressure</a:t>
            </a:r>
            <a:r>
              <a:rPr lang="fi-FI" dirty="0" smtClean="0"/>
              <a:t> </a:t>
            </a:r>
            <a:r>
              <a:rPr lang="fi-FI" dirty="0" err="1" smtClean="0"/>
              <a:t>sensors</a:t>
            </a:r>
            <a:r>
              <a:rPr lang="fi-FI" dirty="0" smtClean="0"/>
              <a:t> </a:t>
            </a:r>
            <a:r>
              <a:rPr lang="fi-FI" dirty="0" err="1" smtClean="0"/>
              <a:t>can</a:t>
            </a:r>
            <a:r>
              <a:rPr lang="fi-FI" dirty="0" smtClean="0"/>
              <a:t> </a:t>
            </a:r>
            <a:r>
              <a:rPr lang="fi-FI" dirty="0" err="1" smtClean="0"/>
              <a:t>you</a:t>
            </a:r>
            <a:r>
              <a:rPr lang="fi-FI" dirty="0" smtClean="0"/>
              <a:t> </a:t>
            </a:r>
            <a:r>
              <a:rPr lang="fi-FI" dirty="0" err="1" smtClean="0"/>
              <a:t>reasonably</a:t>
            </a:r>
            <a:r>
              <a:rPr lang="fi-FI" dirty="0" smtClean="0"/>
              <a:t> </a:t>
            </a:r>
            <a:r>
              <a:rPr lang="fi-FI" dirty="0" err="1" smtClean="0"/>
              <a:t>make</a:t>
            </a:r>
            <a:r>
              <a:rPr lang="fi-FI" dirty="0" smtClean="0"/>
              <a:t> on a 150 mm </a:t>
            </a:r>
            <a:r>
              <a:rPr lang="fi-FI" dirty="0" err="1" smtClean="0"/>
              <a:t>wafer</a:t>
            </a:r>
            <a:r>
              <a:rPr lang="fi-FI" dirty="0" smtClean="0"/>
              <a:t> </a:t>
            </a:r>
            <a:r>
              <a:rPr lang="fi-FI" dirty="0" err="1" smtClean="0"/>
              <a:t>if</a:t>
            </a:r>
            <a:r>
              <a:rPr lang="fi-FI" dirty="0" smtClean="0"/>
              <a:t> </a:t>
            </a:r>
            <a:r>
              <a:rPr lang="fi-FI" dirty="0" err="1" smtClean="0"/>
              <a:t>membrane</a:t>
            </a:r>
            <a:r>
              <a:rPr lang="fi-FI" dirty="0" smtClean="0"/>
              <a:t> </a:t>
            </a:r>
            <a:r>
              <a:rPr lang="fi-FI" dirty="0" err="1" smtClean="0"/>
              <a:t>edge</a:t>
            </a:r>
            <a:r>
              <a:rPr lang="fi-FI" dirty="0" smtClean="0"/>
              <a:t> </a:t>
            </a:r>
            <a:r>
              <a:rPr lang="fi-FI" dirty="0" err="1" smtClean="0"/>
              <a:t>length</a:t>
            </a:r>
            <a:r>
              <a:rPr lang="fi-FI" dirty="0" smtClean="0"/>
              <a:t> is 1 mm? Read/google </a:t>
            </a:r>
            <a:r>
              <a:rPr lang="fi-FI" dirty="0" err="1" smtClean="0"/>
              <a:t>about</a:t>
            </a:r>
            <a:r>
              <a:rPr lang="fi-FI" dirty="0" smtClean="0"/>
              <a:t> </a:t>
            </a:r>
            <a:r>
              <a:rPr lang="fi-FI" dirty="0" err="1" smtClean="0"/>
              <a:t>blade</a:t>
            </a:r>
            <a:r>
              <a:rPr lang="fi-FI" dirty="0" smtClean="0"/>
              <a:t> </a:t>
            </a:r>
            <a:r>
              <a:rPr lang="fi-FI" dirty="0" err="1" smtClean="0"/>
              <a:t>widths</a:t>
            </a:r>
            <a:r>
              <a:rPr lang="fi-FI" dirty="0" smtClean="0"/>
              <a:t>, and </a:t>
            </a:r>
            <a:r>
              <a:rPr lang="fi-FI" dirty="0" err="1" smtClean="0"/>
              <a:t>make</a:t>
            </a:r>
            <a:r>
              <a:rPr lang="fi-FI" dirty="0" smtClean="0"/>
              <a:t> </a:t>
            </a:r>
            <a:r>
              <a:rPr lang="fi-FI" dirty="0" err="1" smtClean="0"/>
              <a:t>assumptions</a:t>
            </a:r>
            <a:r>
              <a:rPr lang="fi-FI" dirty="0" smtClean="0"/>
              <a:t> </a:t>
            </a:r>
            <a:r>
              <a:rPr lang="fi-FI" dirty="0" err="1" smtClean="0"/>
              <a:t>what</a:t>
            </a:r>
            <a:r>
              <a:rPr lang="fi-FI" dirty="0" smtClean="0"/>
              <a:t> </a:t>
            </a:r>
            <a:r>
              <a:rPr lang="fi-FI" dirty="0" err="1" smtClean="0"/>
              <a:t>should</a:t>
            </a:r>
            <a:r>
              <a:rPr lang="fi-FI" dirty="0" smtClean="0"/>
              <a:t> X </a:t>
            </a:r>
            <a:r>
              <a:rPr lang="fi-FI" dirty="0" err="1" smtClean="0"/>
              <a:t>be</a:t>
            </a:r>
            <a:r>
              <a:rPr lang="fi-FI" dirty="0" smtClean="0"/>
              <a:t> etc.</a:t>
            </a:r>
            <a:endParaRPr lang="fi-FI" dirty="0"/>
          </a:p>
        </p:txBody>
      </p:sp>
    </p:spTree>
    <p:extLst>
      <p:ext uri="{BB962C8B-B14F-4D97-AF65-F5344CB8AC3E}">
        <p14:creationId xmlns:p14="http://schemas.microsoft.com/office/powerpoint/2010/main" val="709709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3. </a:t>
            </a:r>
            <a:r>
              <a:rPr lang="fi-FI" dirty="0" err="1" smtClean="0"/>
              <a:t>Yield</a:t>
            </a:r>
            <a:r>
              <a:rPr lang="fi-FI" dirty="0" smtClean="0"/>
              <a:t> and </a:t>
            </a:r>
            <a:r>
              <a:rPr lang="fi-FI" dirty="0" err="1" smtClean="0"/>
              <a:t>defect</a:t>
            </a:r>
            <a:r>
              <a:rPr lang="fi-FI" dirty="0" smtClean="0"/>
              <a:t> </a:t>
            </a:r>
            <a:r>
              <a:rPr lang="fi-FI" dirty="0" err="1" smtClean="0"/>
              <a:t>density</a:t>
            </a:r>
            <a:endParaRPr lang="fi-FI" dirty="0"/>
          </a:p>
        </p:txBody>
      </p:sp>
      <p:sp>
        <p:nvSpPr>
          <p:cNvPr id="3" name="TextBox 2"/>
          <p:cNvSpPr txBox="1"/>
          <p:nvPr/>
        </p:nvSpPr>
        <p:spPr>
          <a:xfrm>
            <a:off x="742950" y="1920239"/>
            <a:ext cx="7772400" cy="4154984"/>
          </a:xfrm>
          <a:prstGeom prst="rect">
            <a:avLst/>
          </a:prstGeom>
          <a:noFill/>
        </p:spPr>
        <p:txBody>
          <a:bodyPr wrap="square" rtlCol="0">
            <a:spAutoFit/>
          </a:bodyPr>
          <a:lstStyle/>
          <a:p>
            <a:r>
              <a:rPr lang="fi-FI" sz="2400" dirty="0" smtClean="0"/>
              <a:t>a) </a:t>
            </a:r>
            <a:r>
              <a:rPr lang="fi-FI" sz="2400" dirty="0" err="1" smtClean="0"/>
              <a:t>company</a:t>
            </a:r>
            <a:r>
              <a:rPr lang="fi-FI" sz="2400" dirty="0" smtClean="0"/>
              <a:t> is </a:t>
            </a:r>
            <a:r>
              <a:rPr lang="fi-FI" sz="2400" dirty="0" err="1" smtClean="0"/>
              <a:t>successfully</a:t>
            </a:r>
            <a:r>
              <a:rPr lang="fi-FI" sz="2400" dirty="0" smtClean="0"/>
              <a:t> </a:t>
            </a:r>
            <a:r>
              <a:rPr lang="fi-FI" sz="2400" dirty="0" err="1" smtClean="0"/>
              <a:t>producing</a:t>
            </a:r>
            <a:r>
              <a:rPr lang="fi-FI" sz="2400" dirty="0" smtClean="0"/>
              <a:t> 0.5 µm LW chips of 1 cm</a:t>
            </a:r>
            <a:r>
              <a:rPr lang="fi-FI" sz="2400" baseline="30000" dirty="0" smtClean="0"/>
              <a:t>2</a:t>
            </a:r>
            <a:r>
              <a:rPr lang="fi-FI" sz="2400" dirty="0" smtClean="0"/>
              <a:t>.</a:t>
            </a:r>
          </a:p>
          <a:p>
            <a:r>
              <a:rPr lang="fi-FI" sz="2400" dirty="0" smtClean="0"/>
              <a:t>It </a:t>
            </a:r>
            <a:r>
              <a:rPr lang="fi-FI" sz="2400" dirty="0" err="1" smtClean="0"/>
              <a:t>wants</a:t>
            </a:r>
            <a:r>
              <a:rPr lang="fi-FI" sz="2400" dirty="0" smtClean="0"/>
              <a:t> to </a:t>
            </a:r>
            <a:r>
              <a:rPr lang="fi-FI" sz="2400" dirty="0" err="1" smtClean="0"/>
              <a:t>reduce</a:t>
            </a:r>
            <a:r>
              <a:rPr lang="fi-FI" sz="2400" dirty="0" smtClean="0"/>
              <a:t> </a:t>
            </a:r>
            <a:r>
              <a:rPr lang="fi-FI" sz="2400" dirty="0" err="1" smtClean="0"/>
              <a:t>the</a:t>
            </a:r>
            <a:r>
              <a:rPr lang="fi-FI" sz="2400" dirty="0" smtClean="0"/>
              <a:t> </a:t>
            </a:r>
            <a:r>
              <a:rPr lang="fi-FI" sz="2400" dirty="0" err="1" smtClean="0"/>
              <a:t>linewidth</a:t>
            </a:r>
            <a:r>
              <a:rPr lang="fi-FI" sz="2400" dirty="0" smtClean="0"/>
              <a:t> to 0.35 µm, </a:t>
            </a:r>
            <a:r>
              <a:rPr lang="fi-FI" sz="2400" dirty="0" err="1" smtClean="0"/>
              <a:t>which</a:t>
            </a:r>
            <a:r>
              <a:rPr lang="fi-FI" sz="2400" dirty="0" smtClean="0"/>
              <a:t> </a:t>
            </a:r>
            <a:r>
              <a:rPr lang="fi-FI" sz="2400" dirty="0" err="1" smtClean="0"/>
              <a:t>will</a:t>
            </a:r>
            <a:r>
              <a:rPr lang="fi-FI" sz="2400" dirty="0" smtClean="0"/>
              <a:t> </a:t>
            </a:r>
            <a:r>
              <a:rPr lang="fi-FI" sz="2400" dirty="0" err="1" smtClean="0"/>
              <a:t>reduce</a:t>
            </a:r>
            <a:r>
              <a:rPr lang="fi-FI" sz="2400" dirty="0" smtClean="0"/>
              <a:t> </a:t>
            </a:r>
            <a:r>
              <a:rPr lang="fi-FI" sz="2400" dirty="0" err="1" smtClean="0"/>
              <a:t>chip</a:t>
            </a:r>
            <a:r>
              <a:rPr lang="fi-FI" sz="2400" dirty="0" smtClean="0"/>
              <a:t> </a:t>
            </a:r>
            <a:r>
              <a:rPr lang="fi-FI" sz="2400" dirty="0" err="1" smtClean="0"/>
              <a:t>area</a:t>
            </a:r>
            <a:r>
              <a:rPr lang="fi-FI" sz="2400" dirty="0" smtClean="0"/>
              <a:t> </a:t>
            </a:r>
            <a:r>
              <a:rPr lang="fi-FI" sz="2400" dirty="0" err="1" smtClean="0"/>
              <a:t>by</a:t>
            </a:r>
            <a:r>
              <a:rPr lang="fi-FI" sz="2400" dirty="0" smtClean="0"/>
              <a:t> </a:t>
            </a:r>
            <a:r>
              <a:rPr lang="fi-FI" sz="2400" dirty="0" err="1" smtClean="0"/>
              <a:t>ca</a:t>
            </a:r>
            <a:r>
              <a:rPr lang="fi-FI" sz="2400" dirty="0" smtClean="0"/>
              <a:t>. 40%. </a:t>
            </a:r>
            <a:r>
              <a:rPr lang="fi-FI" sz="2400" dirty="0" err="1" smtClean="0"/>
              <a:t>What</a:t>
            </a:r>
            <a:r>
              <a:rPr lang="fi-FI" sz="2400" dirty="0" smtClean="0"/>
              <a:t> </a:t>
            </a:r>
            <a:r>
              <a:rPr lang="fi-FI" sz="2400" dirty="0" err="1" smtClean="0"/>
              <a:t>will</a:t>
            </a:r>
            <a:r>
              <a:rPr lang="fi-FI" sz="2400" dirty="0" smtClean="0"/>
              <a:t> </a:t>
            </a:r>
            <a:r>
              <a:rPr lang="fi-FI" sz="2400" dirty="0" err="1" smtClean="0"/>
              <a:t>happen</a:t>
            </a:r>
            <a:r>
              <a:rPr lang="fi-FI" sz="2400" dirty="0" smtClean="0"/>
              <a:t> to </a:t>
            </a:r>
            <a:r>
              <a:rPr lang="fi-FI" sz="2400" dirty="0" err="1" smtClean="0"/>
              <a:t>yield</a:t>
            </a:r>
            <a:r>
              <a:rPr lang="fi-FI" sz="2400" dirty="0" smtClean="0"/>
              <a:t>, </a:t>
            </a:r>
            <a:r>
              <a:rPr lang="fi-FI" sz="2400" dirty="0" err="1" smtClean="0"/>
              <a:t>if</a:t>
            </a:r>
            <a:r>
              <a:rPr lang="fi-FI" sz="2400" dirty="0" smtClean="0"/>
              <a:t> </a:t>
            </a:r>
            <a:r>
              <a:rPr lang="fi-FI" sz="2400" dirty="0" err="1" smtClean="0"/>
              <a:t>all</a:t>
            </a:r>
            <a:r>
              <a:rPr lang="fi-FI" sz="2400" dirty="0" smtClean="0"/>
              <a:t> </a:t>
            </a:r>
            <a:r>
              <a:rPr lang="fi-FI" sz="2400" dirty="0" err="1" smtClean="0"/>
              <a:t>the</a:t>
            </a:r>
            <a:r>
              <a:rPr lang="fi-FI" sz="2400" dirty="0" smtClean="0"/>
              <a:t> </a:t>
            </a:r>
            <a:r>
              <a:rPr lang="fi-FI" sz="2400" dirty="0" err="1" smtClean="0"/>
              <a:t>same</a:t>
            </a:r>
            <a:r>
              <a:rPr lang="fi-FI" sz="2400" dirty="0" smtClean="0"/>
              <a:t> </a:t>
            </a:r>
            <a:r>
              <a:rPr lang="fi-FI" sz="2400" dirty="0" err="1" smtClean="0"/>
              <a:t>equipment</a:t>
            </a:r>
            <a:r>
              <a:rPr lang="fi-FI" sz="2400" dirty="0" smtClean="0"/>
              <a:t> is </a:t>
            </a:r>
            <a:r>
              <a:rPr lang="fi-FI" sz="2400" dirty="0" err="1" smtClean="0"/>
              <a:t>used</a:t>
            </a:r>
            <a:r>
              <a:rPr lang="fi-FI" sz="2400" dirty="0" smtClean="0"/>
              <a:t> in </a:t>
            </a:r>
            <a:r>
              <a:rPr lang="fi-FI" sz="2400" dirty="0" err="1" smtClean="0"/>
              <a:t>the</a:t>
            </a:r>
            <a:r>
              <a:rPr lang="fi-FI" sz="2400" dirty="0" smtClean="0"/>
              <a:t> </a:t>
            </a:r>
            <a:r>
              <a:rPr lang="fi-FI" sz="2400" dirty="0" err="1" smtClean="0"/>
              <a:t>very</a:t>
            </a:r>
            <a:r>
              <a:rPr lang="fi-FI" sz="2400" dirty="0" smtClean="0"/>
              <a:t> </a:t>
            </a:r>
            <a:r>
              <a:rPr lang="fi-FI" sz="2400" dirty="0" err="1" smtClean="0"/>
              <a:t>same</a:t>
            </a:r>
            <a:r>
              <a:rPr lang="fi-FI" sz="2400" dirty="0" smtClean="0"/>
              <a:t> </a:t>
            </a:r>
            <a:r>
              <a:rPr lang="fi-FI" sz="2400" dirty="0" err="1" smtClean="0"/>
              <a:t>cleanroom</a:t>
            </a:r>
            <a:r>
              <a:rPr lang="fi-FI" sz="2400" dirty="0" smtClean="0"/>
              <a:t> ?</a:t>
            </a:r>
          </a:p>
          <a:p>
            <a:endParaRPr lang="fi-FI" sz="2400" dirty="0" smtClean="0"/>
          </a:p>
          <a:p>
            <a:r>
              <a:rPr lang="fi-FI" sz="2400" dirty="0" smtClean="0"/>
              <a:t>b) Company is </a:t>
            </a:r>
            <a:r>
              <a:rPr lang="fi-FI" sz="2400" dirty="0" err="1" smtClean="0"/>
              <a:t>asked</a:t>
            </a:r>
            <a:r>
              <a:rPr lang="fi-FI" sz="2400" dirty="0" smtClean="0"/>
              <a:t> to </a:t>
            </a:r>
            <a:r>
              <a:rPr lang="fi-FI" sz="2400" dirty="0" err="1" smtClean="0"/>
              <a:t>produce</a:t>
            </a:r>
            <a:r>
              <a:rPr lang="fi-FI" sz="2400" dirty="0" smtClean="0"/>
              <a:t> a 2 cm</a:t>
            </a:r>
            <a:r>
              <a:rPr lang="fi-FI" sz="2400" baseline="30000" dirty="0" smtClean="0"/>
              <a:t>2</a:t>
            </a:r>
            <a:r>
              <a:rPr lang="fi-FI" sz="2400" dirty="0" smtClean="0"/>
              <a:t> </a:t>
            </a:r>
            <a:r>
              <a:rPr lang="fi-FI" sz="2400" dirty="0" err="1" smtClean="0"/>
              <a:t>chip</a:t>
            </a:r>
            <a:r>
              <a:rPr lang="fi-FI" sz="2400" dirty="0" smtClean="0"/>
              <a:t> </a:t>
            </a:r>
            <a:r>
              <a:rPr lang="fi-FI" sz="2400" dirty="0" err="1" smtClean="0"/>
              <a:t>using</a:t>
            </a:r>
            <a:r>
              <a:rPr lang="fi-FI" sz="2400" dirty="0" smtClean="0"/>
              <a:t> </a:t>
            </a:r>
            <a:r>
              <a:rPr lang="fi-FI" sz="2400" dirty="0" err="1" smtClean="0"/>
              <a:t>the</a:t>
            </a:r>
            <a:r>
              <a:rPr lang="fi-FI" sz="2400" dirty="0" smtClean="0"/>
              <a:t> </a:t>
            </a:r>
            <a:r>
              <a:rPr lang="fi-FI" sz="2400" dirty="0" err="1" smtClean="0"/>
              <a:t>exisiting</a:t>
            </a:r>
            <a:r>
              <a:rPr lang="fi-FI" sz="2400" dirty="0" smtClean="0"/>
              <a:t> 0.5 µm </a:t>
            </a:r>
            <a:r>
              <a:rPr lang="fi-FI" sz="2400" dirty="0" err="1" smtClean="0"/>
              <a:t>technology</a:t>
            </a:r>
            <a:r>
              <a:rPr lang="fi-FI" sz="2400" dirty="0" smtClean="0"/>
              <a:t>. </a:t>
            </a:r>
            <a:r>
              <a:rPr lang="fi-FI" sz="2400" dirty="0" err="1" smtClean="0"/>
              <a:t>What</a:t>
            </a:r>
            <a:r>
              <a:rPr lang="fi-FI" sz="2400" dirty="0" smtClean="0"/>
              <a:t> </a:t>
            </a:r>
            <a:r>
              <a:rPr lang="fi-FI" sz="2400" dirty="0" err="1" smtClean="0"/>
              <a:t>price</a:t>
            </a:r>
            <a:r>
              <a:rPr lang="fi-FI" sz="2400" dirty="0" smtClean="0"/>
              <a:t> </a:t>
            </a:r>
            <a:r>
              <a:rPr lang="fi-FI" sz="2400" dirty="0" err="1" smtClean="0"/>
              <a:t>should</a:t>
            </a:r>
            <a:r>
              <a:rPr lang="fi-FI" sz="2400" dirty="0" smtClean="0"/>
              <a:t> </a:t>
            </a:r>
            <a:r>
              <a:rPr lang="fi-FI" sz="2400" dirty="0" err="1" smtClean="0"/>
              <a:t>the</a:t>
            </a:r>
            <a:r>
              <a:rPr lang="fi-FI" sz="2400" dirty="0" smtClean="0"/>
              <a:t> </a:t>
            </a:r>
            <a:r>
              <a:rPr lang="fi-FI" sz="2400" dirty="0" err="1" smtClean="0"/>
              <a:t>company</a:t>
            </a:r>
            <a:r>
              <a:rPr lang="fi-FI" sz="2400" dirty="0" smtClean="0"/>
              <a:t> </a:t>
            </a:r>
            <a:r>
              <a:rPr lang="fi-FI" sz="2400" dirty="0" err="1" smtClean="0"/>
              <a:t>quote</a:t>
            </a:r>
            <a:r>
              <a:rPr lang="fi-FI" sz="2400" dirty="0" smtClean="0"/>
              <a:t> for </a:t>
            </a:r>
            <a:r>
              <a:rPr lang="fi-FI" sz="2400" dirty="0" err="1" smtClean="0"/>
              <a:t>such</a:t>
            </a:r>
            <a:r>
              <a:rPr lang="fi-FI" sz="2400" dirty="0" smtClean="0"/>
              <a:t> chips ?</a:t>
            </a:r>
            <a:endParaRPr lang="fi-FI" sz="2400" dirty="0"/>
          </a:p>
          <a:p>
            <a:endParaRPr lang="fi-FI" sz="2400" dirty="0"/>
          </a:p>
        </p:txBody>
      </p:sp>
    </p:spTree>
    <p:extLst>
      <p:ext uri="{BB962C8B-B14F-4D97-AF65-F5344CB8AC3E}">
        <p14:creationId xmlns:p14="http://schemas.microsoft.com/office/powerpoint/2010/main" val="4232841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4. Solar economics</a:t>
            </a:r>
            <a:endParaRPr lang="fi-FI" dirty="0"/>
          </a:p>
        </p:txBody>
      </p:sp>
      <p:sp>
        <p:nvSpPr>
          <p:cNvPr id="3" name="TextBox 2"/>
          <p:cNvSpPr txBox="1"/>
          <p:nvPr/>
        </p:nvSpPr>
        <p:spPr>
          <a:xfrm>
            <a:off x="628650" y="1530666"/>
            <a:ext cx="7704856" cy="4524315"/>
          </a:xfrm>
          <a:prstGeom prst="rect">
            <a:avLst/>
          </a:prstGeom>
          <a:noFill/>
        </p:spPr>
        <p:txBody>
          <a:bodyPr wrap="square" rtlCol="0">
            <a:spAutoFit/>
          </a:bodyPr>
          <a:lstStyle/>
          <a:p>
            <a:r>
              <a:rPr lang="fi-FI" sz="2400" dirty="0" smtClean="0"/>
              <a:t>A silicon solar cell is 17% </a:t>
            </a:r>
            <a:r>
              <a:rPr lang="fi-FI" sz="2400" dirty="0" err="1" smtClean="0"/>
              <a:t>efficient</a:t>
            </a:r>
            <a:r>
              <a:rPr lang="fi-FI" sz="2400" dirty="0" smtClean="0"/>
              <a:t>.</a:t>
            </a:r>
          </a:p>
          <a:p>
            <a:r>
              <a:rPr lang="fi-FI" sz="2400" dirty="0" err="1" smtClean="0"/>
              <a:t>Customers</a:t>
            </a:r>
            <a:r>
              <a:rPr lang="fi-FI" sz="2400" dirty="0" smtClean="0"/>
              <a:t> </a:t>
            </a:r>
            <a:r>
              <a:rPr lang="fi-FI" sz="2400" dirty="0" err="1" smtClean="0"/>
              <a:t>pay</a:t>
            </a:r>
            <a:r>
              <a:rPr lang="fi-FI" sz="2400" dirty="0" smtClean="0"/>
              <a:t> 1$/</a:t>
            </a:r>
            <a:r>
              <a:rPr lang="fi-FI" sz="2400" dirty="0" err="1" smtClean="0"/>
              <a:t>peak</a:t>
            </a:r>
            <a:r>
              <a:rPr lang="fi-FI" sz="2400" dirty="0" smtClean="0"/>
              <a:t> </a:t>
            </a:r>
            <a:r>
              <a:rPr lang="fi-FI" sz="2400" dirty="0" err="1" smtClean="0"/>
              <a:t>watt</a:t>
            </a:r>
            <a:r>
              <a:rPr lang="fi-FI" sz="2400" dirty="0" smtClean="0"/>
              <a:t>; i.e. </a:t>
            </a:r>
            <a:r>
              <a:rPr lang="fi-FI" sz="2400" dirty="0" err="1" smtClean="0"/>
              <a:t>max</a:t>
            </a:r>
            <a:r>
              <a:rPr lang="fi-FI" sz="2400" dirty="0" smtClean="0"/>
              <a:t> </a:t>
            </a:r>
            <a:r>
              <a:rPr lang="fi-FI" sz="2400" dirty="0" err="1" smtClean="0"/>
              <a:t>sunshine</a:t>
            </a:r>
            <a:r>
              <a:rPr lang="fi-FI" sz="2400" dirty="0" smtClean="0"/>
              <a:t> is 1000 W/m</a:t>
            </a:r>
            <a:r>
              <a:rPr lang="fi-FI" sz="2400" baseline="30000" dirty="0" smtClean="0"/>
              <a:t>2</a:t>
            </a:r>
            <a:r>
              <a:rPr lang="fi-FI" sz="2400" dirty="0" smtClean="0"/>
              <a:t> </a:t>
            </a:r>
            <a:r>
              <a:rPr lang="fi-FI" sz="2400" dirty="0" smtClean="0">
                <a:sym typeface="Wingdings" panose="05000000000000000000" pitchFamily="2" charset="2"/>
              </a:rPr>
              <a:t> 170 W/m</a:t>
            </a:r>
            <a:r>
              <a:rPr lang="fi-FI" sz="2400" baseline="30000" dirty="0" smtClean="0">
                <a:sym typeface="Wingdings" panose="05000000000000000000" pitchFamily="2" charset="2"/>
              </a:rPr>
              <a:t>2</a:t>
            </a:r>
            <a:r>
              <a:rPr lang="fi-FI" sz="2400" dirty="0" smtClean="0">
                <a:sym typeface="Wingdings" panose="05000000000000000000" pitchFamily="2" charset="2"/>
              </a:rPr>
              <a:t> </a:t>
            </a:r>
            <a:r>
              <a:rPr lang="fi-FI" sz="2400" dirty="0" err="1" smtClean="0">
                <a:sym typeface="Wingdings" panose="05000000000000000000" pitchFamily="2" charset="2"/>
              </a:rPr>
              <a:t>achieved</a:t>
            </a:r>
            <a:r>
              <a:rPr lang="fi-FI" sz="2400" dirty="0" smtClean="0">
                <a:sym typeface="Wingdings" panose="05000000000000000000" pitchFamily="2" charset="2"/>
              </a:rPr>
              <a:t>  170 $/m</a:t>
            </a:r>
            <a:r>
              <a:rPr lang="fi-FI" sz="2400" baseline="30000" dirty="0" smtClean="0">
                <a:sym typeface="Wingdings" panose="05000000000000000000" pitchFamily="2" charset="2"/>
              </a:rPr>
              <a:t>2</a:t>
            </a:r>
            <a:r>
              <a:rPr lang="fi-FI" sz="2400" dirty="0" smtClean="0">
                <a:sym typeface="Wingdings" panose="05000000000000000000" pitchFamily="2" charset="2"/>
              </a:rPr>
              <a:t>.</a:t>
            </a:r>
          </a:p>
          <a:p>
            <a:endParaRPr lang="fi-FI" sz="2400" dirty="0"/>
          </a:p>
          <a:p>
            <a:r>
              <a:rPr lang="fi-FI" sz="2400" dirty="0" err="1" smtClean="0"/>
              <a:t>The</a:t>
            </a:r>
            <a:r>
              <a:rPr lang="fi-FI" sz="2400" dirty="0" smtClean="0"/>
              <a:t> </a:t>
            </a:r>
            <a:r>
              <a:rPr lang="fi-FI" sz="2400" dirty="0" err="1" smtClean="0"/>
              <a:t>factory</a:t>
            </a:r>
            <a:r>
              <a:rPr lang="fi-FI" sz="2400" dirty="0" smtClean="0"/>
              <a:t> </a:t>
            </a:r>
            <a:r>
              <a:rPr lang="fi-FI" sz="2400" smtClean="0"/>
              <a:t>processes </a:t>
            </a:r>
            <a:r>
              <a:rPr lang="fi-FI" sz="2400" dirty="0" smtClean="0"/>
              <a:t>1M m</a:t>
            </a:r>
            <a:r>
              <a:rPr lang="fi-FI" sz="2400" baseline="30000" dirty="0" smtClean="0"/>
              <a:t>2</a:t>
            </a:r>
            <a:r>
              <a:rPr lang="fi-FI" sz="2400" dirty="0" smtClean="0"/>
              <a:t>/</a:t>
            </a:r>
            <a:r>
              <a:rPr lang="fi-FI" sz="2400" dirty="0" err="1" smtClean="0"/>
              <a:t>year</a:t>
            </a:r>
            <a:r>
              <a:rPr lang="fi-FI" sz="2400" dirty="0" smtClean="0"/>
              <a:t>. </a:t>
            </a:r>
            <a:r>
              <a:rPr lang="fi-FI" sz="2400" dirty="0" smtClean="0"/>
              <a:t>Yield is </a:t>
            </a:r>
            <a:r>
              <a:rPr lang="fi-FI" sz="2400" dirty="0" smtClean="0"/>
              <a:t>96%.</a:t>
            </a:r>
            <a:endParaRPr lang="fi-FI" sz="2400" dirty="0" smtClean="0"/>
          </a:p>
          <a:p>
            <a:endParaRPr lang="fi-FI" sz="2400" dirty="0" smtClean="0"/>
          </a:p>
          <a:p>
            <a:r>
              <a:rPr lang="fi-FI" sz="2400" dirty="0" smtClean="0"/>
              <a:t>Calculate the economic effects of </a:t>
            </a:r>
            <a:r>
              <a:rPr lang="fi-FI" sz="2400" dirty="0" err="1" smtClean="0"/>
              <a:t>the</a:t>
            </a:r>
            <a:r>
              <a:rPr lang="fi-FI" sz="2400" dirty="0" err="1" smtClean="0"/>
              <a:t>se</a:t>
            </a:r>
            <a:r>
              <a:rPr lang="fi-FI" sz="2400" dirty="0" smtClean="0"/>
              <a:t> </a:t>
            </a:r>
            <a:r>
              <a:rPr lang="fi-FI" sz="2400" dirty="0" err="1" smtClean="0"/>
              <a:t>options</a:t>
            </a:r>
            <a:r>
              <a:rPr lang="fi-FI" sz="2400" dirty="0" smtClean="0"/>
              <a:t>:</a:t>
            </a:r>
            <a:endParaRPr lang="fi-FI" sz="2400" dirty="0" smtClean="0"/>
          </a:p>
          <a:p>
            <a:pPr marL="342900" indent="-342900">
              <a:buAutoNum type="alphaLcParenR"/>
            </a:pPr>
            <a:r>
              <a:rPr lang="fi-FI" sz="2400" dirty="0" smtClean="0"/>
              <a:t>A </a:t>
            </a:r>
            <a:r>
              <a:rPr lang="fi-FI" sz="2400" dirty="0" err="1" smtClean="0"/>
              <a:t>tool</a:t>
            </a:r>
            <a:r>
              <a:rPr lang="fi-FI" sz="2400" dirty="0" smtClean="0"/>
              <a:t> </a:t>
            </a:r>
            <a:r>
              <a:rPr lang="fi-FI" sz="2400" dirty="0" err="1" smtClean="0"/>
              <a:t>investment</a:t>
            </a:r>
            <a:r>
              <a:rPr lang="fi-FI" sz="2400" dirty="0" smtClean="0"/>
              <a:t> </a:t>
            </a:r>
            <a:r>
              <a:rPr lang="fi-FI" sz="2400" dirty="0" err="1" smtClean="0"/>
              <a:t>costs</a:t>
            </a:r>
            <a:r>
              <a:rPr lang="fi-FI" sz="2400" dirty="0" smtClean="0"/>
              <a:t> </a:t>
            </a:r>
            <a:r>
              <a:rPr lang="fi-FI" sz="2400" dirty="0" smtClean="0"/>
              <a:t>10 million euros, </a:t>
            </a:r>
            <a:r>
              <a:rPr lang="fi-FI" sz="2400" dirty="0" err="1" smtClean="0"/>
              <a:t>but</a:t>
            </a:r>
            <a:r>
              <a:rPr lang="fi-FI" sz="2400" dirty="0" smtClean="0"/>
              <a:t> </a:t>
            </a:r>
            <a:r>
              <a:rPr lang="fi-FI" sz="2400" dirty="0" err="1" smtClean="0"/>
              <a:t>raises</a:t>
            </a:r>
            <a:r>
              <a:rPr lang="fi-FI" sz="2400" dirty="0" smtClean="0"/>
              <a:t> </a:t>
            </a:r>
            <a:r>
              <a:rPr lang="fi-FI" sz="2400" dirty="0" err="1" smtClean="0"/>
              <a:t>yield</a:t>
            </a:r>
            <a:r>
              <a:rPr lang="fi-FI" sz="2400" dirty="0" smtClean="0"/>
              <a:t> to 98% (operating </a:t>
            </a:r>
            <a:r>
              <a:rPr lang="fi-FI" sz="2400" dirty="0" err="1" smtClean="0"/>
              <a:t>costs</a:t>
            </a:r>
            <a:r>
              <a:rPr lang="fi-FI" sz="2400" dirty="0" smtClean="0"/>
              <a:t> </a:t>
            </a:r>
            <a:r>
              <a:rPr lang="fi-FI" sz="2400" dirty="0" err="1" smtClean="0"/>
              <a:t>remain</a:t>
            </a:r>
            <a:r>
              <a:rPr lang="fi-FI" sz="2400" dirty="0" smtClean="0"/>
              <a:t> </a:t>
            </a:r>
            <a:r>
              <a:rPr lang="fi-FI" sz="2400" dirty="0" err="1" smtClean="0"/>
              <a:t>unchanged</a:t>
            </a:r>
            <a:r>
              <a:rPr lang="fi-FI" sz="2400" dirty="0" smtClean="0"/>
              <a:t>).</a:t>
            </a:r>
            <a:endParaRPr lang="fi-FI" sz="2400" dirty="0" smtClean="0"/>
          </a:p>
          <a:p>
            <a:pPr marL="342900" indent="-342900">
              <a:buAutoNum type="alphaLcParenR"/>
            </a:pPr>
            <a:r>
              <a:rPr lang="fi-FI" sz="2400" dirty="0" smtClean="0"/>
              <a:t>More pure silicon starting material will </a:t>
            </a:r>
            <a:r>
              <a:rPr lang="fi-FI" sz="2400" dirty="0" err="1" smtClean="0"/>
              <a:t>cost</a:t>
            </a:r>
            <a:r>
              <a:rPr lang="fi-FI" sz="2400" dirty="0" smtClean="0"/>
              <a:t> </a:t>
            </a:r>
            <a:r>
              <a:rPr lang="fi-FI" sz="2400" dirty="0"/>
              <a:t>5</a:t>
            </a:r>
            <a:r>
              <a:rPr lang="fi-FI" sz="2400" dirty="0" smtClean="0"/>
              <a:t> </a:t>
            </a:r>
            <a:r>
              <a:rPr lang="fi-FI" sz="2400" dirty="0" smtClean="0"/>
              <a:t>million more annually but the cell efficiency will go up to </a:t>
            </a:r>
            <a:r>
              <a:rPr lang="fi-FI" sz="2400" dirty="0" smtClean="0"/>
              <a:t>18%.</a:t>
            </a:r>
            <a:endParaRPr lang="fi-FI" sz="2400" dirty="0"/>
          </a:p>
        </p:txBody>
      </p:sp>
    </p:spTree>
    <p:extLst>
      <p:ext uri="{BB962C8B-B14F-4D97-AF65-F5344CB8AC3E}">
        <p14:creationId xmlns:p14="http://schemas.microsoft.com/office/powerpoint/2010/main" val="15881280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1398</TotalTime>
  <Words>237</Words>
  <Application>Microsoft Office PowerPoint</Application>
  <PresentationFormat>On-screen Show (4:3)</PresentationFormat>
  <Paragraphs>21</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Office Theme</vt:lpstr>
      <vt:lpstr>Microfabrication  Home 8: yield and economics</vt:lpstr>
      <vt:lpstr>1.   If multilevel metallization process in 65 nm CMOS consists of 10 layers, how many oxide plasma etchers are needed to etch contact holes in 50 000 WPM fab if oxide etch rate is 0.5 µm/min ? </vt:lpstr>
      <vt:lpstr>2. Pressure sensor dicing</vt:lpstr>
      <vt:lpstr>3. Yield and defect density</vt:lpstr>
      <vt:lpstr>4. Solar economics</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Microfabrication  Home 8: yield and economics</dc:title>
  <dc:creator>Franssila Sami</dc:creator>
  <cp:lastModifiedBy>Franssila Sami</cp:lastModifiedBy>
  <cp:revision>8</cp:revision>
  <cp:lastPrinted>2019-05-09T11:36:56Z</cp:lastPrinted>
  <dcterms:created xsi:type="dcterms:W3CDTF">2019-05-08T12:27:10Z</dcterms:created>
  <dcterms:modified xsi:type="dcterms:W3CDTF">2019-05-09T11:45:39Z</dcterms:modified>
</cp:coreProperties>
</file>