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76" r:id="rId2"/>
    <p:sldId id="677" r:id="rId3"/>
    <p:sldId id="668" r:id="rId4"/>
    <p:sldId id="675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C4236-7AA7-4E3E-BDEF-FE37A81336B9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DA177-97E2-4841-A53F-FB65193DAB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1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with </a:t>
            </a:r>
            <a:r>
              <a:rPr lang="fi-FI" dirty="0" err="1"/>
              <a:t>sp</a:t>
            </a:r>
            <a:r>
              <a:rPr lang="fi-FI" dirty="0"/>
              <a:t> as</a:t>
            </a:r>
          </a:p>
          <a:p>
            <a:r>
              <a:rPr lang="fi-FI" dirty="0"/>
              <a:t>(with </a:t>
            </a:r>
            <a:r>
              <a:rPr lang="fi-FI" dirty="0" err="1"/>
              <a:t>salipaivat</a:t>
            </a:r>
            <a:r>
              <a:rPr lang="fi-FI" dirty="0"/>
              <a:t> as</a:t>
            </a:r>
          </a:p>
          <a:p>
            <a:r>
              <a:rPr lang="fi-FI" dirty="0"/>
              <a:t>(</a:t>
            </a:r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shp</a:t>
            </a:r>
            <a:r>
              <a:rPr lang="fi-FI" dirty="0"/>
              <a:t>, </a:t>
            </a:r>
            <a:r>
              <a:rPr lang="fi-FI" dirty="0" err="1"/>
              <a:t>yksikko_tyyppi</a:t>
            </a:r>
            <a:r>
              <a:rPr lang="fi-FI" dirty="0"/>
              <a:t>, sali, </a:t>
            </a:r>
            <a:r>
              <a:rPr lang="fi-FI" dirty="0" err="1"/>
              <a:t>paivamaara</a:t>
            </a:r>
            <a:r>
              <a:rPr lang="fi-FI" dirty="0"/>
              <a:t>, </a:t>
            </a:r>
            <a:r>
              <a:rPr lang="fi-FI" dirty="0" err="1"/>
              <a:t>sum(saliaika</a:t>
            </a:r>
            <a:r>
              <a:rPr lang="fi-FI" dirty="0"/>
              <a:t>) as </a:t>
            </a:r>
            <a:r>
              <a:rPr lang="fi-FI" dirty="0" err="1"/>
              <a:t>saliaika_s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nhg_leikkaus</a:t>
            </a:r>
            <a:endParaRPr lang="fi-FI" dirty="0"/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year(paivamaara</a:t>
            </a:r>
            <a:r>
              <a:rPr lang="fi-FI" dirty="0"/>
              <a:t>) = '2015'</a:t>
            </a:r>
          </a:p>
          <a:p>
            <a:r>
              <a:rPr lang="fi-FI" dirty="0"/>
              <a:t>and </a:t>
            </a:r>
            <a:r>
              <a:rPr lang="fi-FI" dirty="0" err="1"/>
              <a:t>yksikko_tyyppi</a:t>
            </a:r>
            <a:r>
              <a:rPr lang="fi-FI" dirty="0"/>
              <a:t> in ('</a:t>
            </a:r>
            <a:r>
              <a:rPr lang="fi-FI" dirty="0" err="1"/>
              <a:t>Leikkaus','Päiki</a:t>
            </a:r>
            <a:r>
              <a:rPr lang="fi-FI" dirty="0"/>
              <a:t>')</a:t>
            </a:r>
          </a:p>
          <a:p>
            <a:r>
              <a:rPr lang="fi-FI" dirty="0"/>
              <a:t>and saliaika &gt; '00:00:00'</a:t>
            </a:r>
          </a:p>
          <a:p>
            <a:r>
              <a:rPr lang="fi-FI" dirty="0"/>
              <a:t>and saliaika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/>
              <a:t>and sali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1,2,3,4</a:t>
            </a:r>
          </a:p>
          <a:p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1,2,3,4)</a:t>
            </a:r>
          </a:p>
          <a:p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shp</a:t>
            </a:r>
            <a:r>
              <a:rPr lang="fi-FI" dirty="0"/>
              <a:t>, </a:t>
            </a:r>
            <a:r>
              <a:rPr lang="fi-FI" dirty="0" err="1"/>
              <a:t>yksikko_tyyppi</a:t>
            </a:r>
            <a:r>
              <a:rPr lang="fi-FI" dirty="0"/>
              <a:t>, </a:t>
            </a:r>
            <a:r>
              <a:rPr lang="fi-FI" dirty="0" err="1"/>
              <a:t>count</a:t>
            </a:r>
            <a:r>
              <a:rPr lang="fi-FI" dirty="0"/>
              <a:t>(*) as </a:t>
            </a:r>
            <a:r>
              <a:rPr lang="fi-FI" dirty="0" err="1"/>
              <a:t>sp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salipaivat</a:t>
            </a:r>
            <a:endParaRPr lang="fi-FI" dirty="0"/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saliaika_s</a:t>
            </a:r>
            <a:r>
              <a:rPr lang="fi-FI" dirty="0"/>
              <a:t> &gt; '02:30:00'</a:t>
            </a:r>
          </a:p>
          <a:p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</a:t>
            </a:r>
          </a:p>
          <a:p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1,2)</a:t>
            </a:r>
          </a:p>
          <a:p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l.shp</a:t>
            </a:r>
            <a:r>
              <a:rPr lang="fi-FI" dirty="0"/>
              <a:t>, </a:t>
            </a:r>
            <a:r>
              <a:rPr lang="fi-FI" dirty="0" err="1"/>
              <a:t>l.yksikko_tyyppi</a:t>
            </a:r>
            <a:r>
              <a:rPr lang="fi-FI" dirty="0"/>
              <a:t>, </a:t>
            </a:r>
            <a:r>
              <a:rPr lang="fi-FI" dirty="0" err="1"/>
              <a:t>count</a:t>
            </a:r>
            <a:r>
              <a:rPr lang="fi-FI" dirty="0"/>
              <a:t>(*) as leikkaukset, </a:t>
            </a:r>
            <a:r>
              <a:rPr lang="fi-FI" dirty="0" err="1"/>
              <a:t>extract('hour</a:t>
            </a:r>
            <a:r>
              <a:rPr lang="fi-FI" dirty="0"/>
              <a:t>'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sum(l.vaki_saliaika</a:t>
            </a:r>
            <a:r>
              <a:rPr lang="fi-FI" dirty="0"/>
              <a:t>)) as vakisaliaika, </a:t>
            </a:r>
            <a:r>
              <a:rPr lang="fi-FI" dirty="0" err="1"/>
              <a:t>sp</a:t>
            </a:r>
            <a:r>
              <a:rPr lang="fi-FI" dirty="0"/>
              <a:t> as </a:t>
            </a:r>
            <a:r>
              <a:rPr lang="fi-FI" dirty="0" err="1"/>
              <a:t>salipaivat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nhg_leikkaus</a:t>
            </a:r>
            <a:r>
              <a:rPr lang="fi-FI" dirty="0"/>
              <a:t> l</a:t>
            </a:r>
          </a:p>
          <a:p>
            <a:r>
              <a:rPr lang="fi-FI" dirty="0" err="1"/>
              <a:t>left</a:t>
            </a:r>
            <a:r>
              <a:rPr lang="fi-FI" dirty="0"/>
              <a:t> join </a:t>
            </a:r>
            <a:r>
              <a:rPr lang="fi-FI" dirty="0" err="1"/>
              <a:t>sp</a:t>
            </a:r>
            <a:r>
              <a:rPr lang="fi-FI" dirty="0"/>
              <a:t> on </a:t>
            </a:r>
            <a:r>
              <a:rPr lang="fi-FI" dirty="0" err="1"/>
              <a:t>l.shp=sp.shp</a:t>
            </a:r>
            <a:r>
              <a:rPr lang="fi-FI" dirty="0"/>
              <a:t> and </a:t>
            </a:r>
            <a:r>
              <a:rPr lang="fi-FI" dirty="0" err="1"/>
              <a:t>l.yksikko_tyyppi</a:t>
            </a:r>
            <a:r>
              <a:rPr lang="fi-FI" dirty="0"/>
              <a:t> = </a:t>
            </a:r>
            <a:r>
              <a:rPr lang="fi-FI" dirty="0" err="1"/>
              <a:t>sp.yksikko_tyyppi</a:t>
            </a:r>
            <a:endParaRPr lang="fi-FI" dirty="0"/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year(l.paivamaara</a:t>
            </a:r>
            <a:r>
              <a:rPr lang="fi-FI" dirty="0"/>
              <a:t>) = '2015'</a:t>
            </a:r>
          </a:p>
          <a:p>
            <a:r>
              <a:rPr lang="fi-FI" dirty="0"/>
              <a:t>and </a:t>
            </a:r>
            <a:r>
              <a:rPr lang="fi-FI" dirty="0" err="1"/>
              <a:t>l.yksikko_tyyppi</a:t>
            </a:r>
            <a:r>
              <a:rPr lang="fi-FI" dirty="0"/>
              <a:t> in ('</a:t>
            </a:r>
            <a:r>
              <a:rPr lang="fi-FI" dirty="0" err="1"/>
              <a:t>Leikkaus','Päiki</a:t>
            </a:r>
            <a:r>
              <a:rPr lang="fi-FI" dirty="0"/>
              <a:t>')</a:t>
            </a:r>
          </a:p>
          <a:p>
            <a:r>
              <a:rPr lang="fi-FI" dirty="0"/>
              <a:t>and </a:t>
            </a:r>
            <a:r>
              <a:rPr lang="fi-FI" dirty="0" err="1"/>
              <a:t>l.saliaika</a:t>
            </a:r>
            <a:r>
              <a:rPr lang="fi-FI" dirty="0"/>
              <a:t> &gt; '00:00:00'</a:t>
            </a:r>
          </a:p>
          <a:p>
            <a:r>
              <a:rPr lang="fi-FI" dirty="0"/>
              <a:t>and </a:t>
            </a:r>
            <a:r>
              <a:rPr lang="fi-FI" dirty="0" err="1"/>
              <a:t>l.saliaika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/>
              <a:t>and </a:t>
            </a:r>
            <a:r>
              <a:rPr lang="fi-FI" dirty="0" err="1"/>
              <a:t>l.sali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1,2,5</a:t>
            </a:r>
          </a:p>
          <a:p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2,1,5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32D9-0711-437D-B08B-E7295B2D10A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93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CB4E-E1C4-42F5-8882-76A0D39B5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B880C-5DFA-4C2D-8064-18FC1C6BE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9276C-15D8-4990-BB1B-B0540AD9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C6F89-27FA-4C0A-B850-3B872227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97DB-F7BB-411D-B407-0D714D2F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72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FDFD-83CA-4975-84F6-F52FB062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71994-1A9B-4EA7-9C7F-CBA0059B3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FDD5-36CD-402C-B35A-F5BAC01B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39BB-C2F4-4F73-8275-1EC801E0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0A7A2-4C83-47E0-BF83-FDCBB0A8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04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1D32C-761B-4013-9355-9643B7E96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14BE9-120F-4807-BB92-1A6E1F81C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24FB-ED76-4E2B-82AF-DDFAC880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556A-810B-4D97-84B7-AB6511AE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904FF-5817-4733-9448-F2745822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6203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85" y="1700932"/>
            <a:ext cx="10988431" cy="20482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1785" y="908050"/>
            <a:ext cx="8950570" cy="287338"/>
          </a:xfrm>
        </p:spPr>
        <p:txBody>
          <a:bodyPr anchor="b" anchorCtr="0"/>
          <a:lstStyle>
            <a:lvl1pPr marL="0" indent="0">
              <a:lnSpc>
                <a:spcPts val="21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1785" y="1412875"/>
            <a:ext cx="10988431" cy="287338"/>
          </a:xfrm>
          <a:ln>
            <a:noFill/>
          </a:ln>
        </p:spPr>
        <p:txBody>
          <a:bodyPr/>
          <a:lstStyle>
            <a:lvl1pPr marL="0" indent="0">
              <a:lnSpc>
                <a:spcPts val="1600"/>
              </a:lnSpc>
              <a:buFontTx/>
              <a:buNone/>
              <a:defRPr sz="1200" b="1">
                <a:solidFill>
                  <a:schemeClr val="accent2"/>
                </a:solidFill>
              </a:defRPr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6"/>
          </p:nvPr>
        </p:nvSpPr>
        <p:spPr>
          <a:xfrm>
            <a:off x="601785" y="4187676"/>
            <a:ext cx="10988431" cy="2049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01785" y="3899618"/>
            <a:ext cx="10988431" cy="287338"/>
          </a:xfrm>
          <a:ln>
            <a:noFill/>
          </a:ln>
        </p:spPr>
        <p:txBody>
          <a:bodyPr/>
          <a:lstStyle>
            <a:lvl1pPr marL="0" indent="0">
              <a:lnSpc>
                <a:spcPts val="1600"/>
              </a:lnSpc>
              <a:buFontTx/>
              <a:buNone/>
              <a:defRPr sz="1200" b="1">
                <a:solidFill>
                  <a:schemeClr val="accent2"/>
                </a:solidFill>
              </a:defRPr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1785" y="6453784"/>
            <a:ext cx="9571893" cy="215304"/>
          </a:xfrm>
        </p:spPr>
        <p:txBody>
          <a:bodyPr anchor="b" anchorCtr="0"/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800">
                <a:solidFill>
                  <a:srgbClr val="505050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01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475857B2-DBEF-6640-A377-6401AF092608}" type="datetimeFigureOut">
              <a:rPr lang="fi-FI" smtClean="0"/>
              <a:pPr/>
              <a:t>8.5.2019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43C8559-B180-324C-97D2-EFA41FAA3DB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21" y="5659053"/>
            <a:ext cx="3176140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723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475857B2-DBEF-6640-A377-6401AF092608}" type="datetimeFigureOut">
              <a:rPr lang="fi-FI" smtClean="0"/>
              <a:pPr/>
              <a:t>8.5.2019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43C8559-B180-324C-97D2-EFA41FAA3DB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3" y="5634638"/>
            <a:ext cx="3265611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5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BF54-810E-46C2-8C3F-461DAF9C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45807-04D7-4B8F-A87D-88071B49D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6DB41-C3FA-4503-A5AF-B5CBFB12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3EF6A-341B-4A79-B479-60BE63ED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81079-3B5B-4DE8-AF0D-ECD11AB6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47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D1165-4876-4A29-AB34-AD4EBD77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66E1A-245D-4E3E-9982-E314FF637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48A41-7E2E-48E5-B731-4BB76830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E705C-4C5C-4586-9F1C-C96328A7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8B890-FA76-40CC-9761-28C161B1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61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80FAD-65CE-499E-B3C7-2029892B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4D86A-1B11-4308-BB12-3616A5C3E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7749B-5801-4594-BE88-75F214FC1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1090C-C28A-4813-B662-237863706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E41CE-A6E9-4906-995D-B2FCEE08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FF898-79FF-49EF-B0BA-6709A45E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7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84746-D792-46F7-A420-4992AA72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6138E-E75E-46A9-8CFD-8EA0EF767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C7EF0-8197-4D48-94AA-A26D36EC3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20814-6528-43B0-BEDF-069CEB75D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8BD36-E06C-4CF5-BA31-CEAF34570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3215B-1880-443E-B2E5-0D0096D4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DE879-EE42-4DC1-8FC2-1CD23960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854C9-D7A0-4698-A3EA-3EB87037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51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0300-E011-418E-82BE-CDF94445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1233E-67BF-4519-A3F5-8927D894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48CEB-B96A-4D16-A659-0C7A6CE1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C402B-4A6B-4EB8-99A3-1EC385F1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679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4D6A43-82B2-4245-BE1A-FB35F34E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B344A-BFA1-43AA-9781-067BE25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E578D-CCAE-41C0-AAE2-8E7560AE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045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28396-1276-4D18-ACF2-092C7503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BB889-0746-4C91-99A3-CE5011B69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526F5-3AF6-4F19-A360-0E28B916C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BA1C1-2355-4AA3-BED7-D6247C27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31B67-DF3F-4466-84DD-DC041706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946B7-0BF8-4623-989F-EDDCF448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42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11271-4D08-4D2E-98C9-5272B0E5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39F362-6E8A-4DC8-AD84-F226A227D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3F04B-7D1C-434B-80B3-00A0DAA7E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0D721-251F-40AA-8D94-43CA0858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13CC8-CB68-4F05-9969-B2AAED10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2487-5A58-4D4B-B04A-04F0421A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77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52147-B26F-4A61-9665-95C4C12F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BDAC4-2F05-4CFF-9B60-0E8BA2FD7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5FF1B-215F-4613-ADF2-6D00E1A32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AE873-0787-4461-AF5A-F78CA3C7C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93AF5-32D3-4BA4-B9FA-381BD3490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751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D5A0B42-B41A-4243-AA15-46808D816D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Vaihe 2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4190B38-4595-450F-B105-489DEC321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61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6851-483C-4073-ACF0-FB4EF456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Tarkennuksia resursseihin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B5F-0E99-4530-BA2A-A25242EC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Hoitajaresursointi</a:t>
            </a:r>
          </a:p>
          <a:p>
            <a:endParaRPr lang="fi-FI" dirty="0"/>
          </a:p>
          <a:p>
            <a:r>
              <a:rPr lang="fi-FI" dirty="0"/>
              <a:t>Leikkaussalit 21 (3 hoitajaa per 6 tiimiä ja lisäksi 1 tauottaja / 2 tiimiä)</a:t>
            </a:r>
          </a:p>
          <a:p>
            <a:r>
              <a:rPr lang="fi-FI" dirty="0"/>
              <a:t>Heräämö: aamu 3, ilta 3</a:t>
            </a:r>
          </a:p>
          <a:p>
            <a:r>
              <a:rPr lang="fi-FI" dirty="0"/>
              <a:t>Lomalla keskimäärin 4 hoitajaa</a:t>
            </a:r>
          </a:p>
          <a:p>
            <a:r>
              <a:rPr lang="fi-FI" dirty="0"/>
              <a:t>2 hoitajaa äitiyslomalla</a:t>
            </a:r>
          </a:p>
          <a:p>
            <a:r>
              <a:rPr lang="fi-FI" dirty="0"/>
              <a:t>Jos ei poissaoloja 3 hoitajaa muissa tehtävissä (varastot, logistiikka, kommunikointi osastoille, </a:t>
            </a:r>
            <a:r>
              <a:rPr lang="fi-FI" dirty="0" err="1"/>
              <a:t>jne</a:t>
            </a:r>
            <a:r>
              <a:rPr lang="fi-FI" dirty="0"/>
              <a:t>)</a:t>
            </a:r>
          </a:p>
          <a:p>
            <a:r>
              <a:rPr lang="fi-FI" dirty="0"/>
              <a:t>Lääkintävahtimestarit auttavat saleissa tilanteen mukaan</a:t>
            </a:r>
          </a:p>
          <a:p>
            <a:r>
              <a:rPr lang="fi-FI" dirty="0"/>
              <a:t>Ilta- ja viikonloppupäivystykset annetaan ensisijaisesti vapaina, minkä vuoksi paljon poissaoloja päiväaikaan</a:t>
            </a:r>
          </a:p>
        </p:txBody>
      </p:sp>
    </p:spTree>
    <p:extLst>
      <p:ext uri="{BB962C8B-B14F-4D97-AF65-F5344CB8AC3E}">
        <p14:creationId xmlns:p14="http://schemas.microsoft.com/office/powerpoint/2010/main" val="334089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Tarkennus leikkaaviin lääkäreihin</a:t>
            </a:r>
          </a:p>
        </p:txBody>
      </p:sp>
      <p:graphicFrame>
        <p:nvGraphicFramePr>
          <p:cNvPr id="12" name="Content Placeholder 22">
            <a:extLst>
              <a:ext uri="{FF2B5EF4-FFF2-40B4-BE49-F238E27FC236}">
                <a16:creationId xmlns:a16="http://schemas.microsoft.com/office/drawing/2014/main" id="{2BCF09B2-C61D-41FC-9FFD-858BBEEB52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593553"/>
              </p:ext>
            </p:extLst>
          </p:nvPr>
        </p:nvGraphicFramePr>
        <p:xfrm>
          <a:off x="838200" y="2040778"/>
          <a:ext cx="5952066" cy="3977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76033">
                  <a:extLst>
                    <a:ext uri="{9D8B030D-6E8A-4147-A177-3AD203B41FA5}">
                      <a16:colId xmlns:a16="http://schemas.microsoft.com/office/drawing/2014/main" val="217760510"/>
                    </a:ext>
                  </a:extLst>
                </a:gridCol>
                <a:gridCol w="2976033">
                  <a:extLst>
                    <a:ext uri="{9D8B030D-6E8A-4147-A177-3AD203B41FA5}">
                      <a16:colId xmlns:a16="http://schemas.microsoft.com/office/drawing/2014/main" val="132483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Erikoisala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Kirurgit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7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Ortopedia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 + 1,3 (osto)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617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Gastrokirurgia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0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Urologia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715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Plastiikka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0,25</a:t>
                      </a:r>
                      <a:r>
                        <a:rPr lang="fi-FI" baseline="0" dirty="0"/>
                        <a:t> (osto)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3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Thx</a:t>
                      </a:r>
                      <a:r>
                        <a:rPr lang="fi-FI" dirty="0"/>
                        <a:t>-verisuoni-yleis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465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Silmäkirurgia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42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Gynekologia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864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Korva-Nenä-Kurkku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6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Erikoistuvia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</a:t>
                      </a:r>
                      <a:r>
                        <a:rPr lang="fi-FI" baseline="0" dirty="0"/>
                        <a:t> (keskimäärin, yksi erikoistuva 3-6 kk kerrallaan)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104188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757ED71A-FA6A-4868-A582-AFA2F51A68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78465"/>
              </p:ext>
            </p:extLst>
          </p:nvPr>
        </p:nvGraphicFramePr>
        <p:xfrm>
          <a:off x="8645542" y="597419"/>
          <a:ext cx="3032108" cy="598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054">
                  <a:extLst>
                    <a:ext uri="{9D8B030D-6E8A-4147-A177-3AD203B41FA5}">
                      <a16:colId xmlns:a16="http://schemas.microsoft.com/office/drawing/2014/main" val="2910047555"/>
                    </a:ext>
                  </a:extLst>
                </a:gridCol>
                <a:gridCol w="1516054">
                  <a:extLst>
                    <a:ext uri="{9D8B030D-6E8A-4147-A177-3AD203B41FA5}">
                      <a16:colId xmlns:a16="http://schemas.microsoft.com/office/drawing/2014/main" val="3624499622"/>
                    </a:ext>
                  </a:extLst>
                </a:gridCol>
              </a:tblGrid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Lääkärikoodi</a:t>
                      </a: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Erikoisala/oma/osto</a:t>
                      </a: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861837187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568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 dirty="0">
                          <a:effectLst/>
                        </a:rPr>
                        <a:t>Silmä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184773102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252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Gastro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793397428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203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Urologi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116196855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194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Gastro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099019703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156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Yleis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56575811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148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Oma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01344150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140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Oma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038302581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138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251380623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122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84983391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121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895305574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118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986274683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101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681705048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100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210895727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90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055937924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90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KNK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74886261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89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Gyne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882798640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85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20949092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83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Gastro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28046592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83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KNK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259769728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79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366851178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74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660376532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73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19888841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70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KNK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434486182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67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56598405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66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6748405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63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674752407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60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245407173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57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096486547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57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Oma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739393444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56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Gyne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635252831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55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30928159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55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651381913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u="none" strike="noStrike">
                          <a:effectLst/>
                        </a:rPr>
                        <a:t>51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 dirty="0">
                          <a:effectLst/>
                        </a:rPr>
                        <a:t>Osto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198069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66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D045-3FD2-4538-BE08-17C6BB55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Vaihe 2 Ongelmien paikallistaminen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B444B-769A-45DC-8416-67739F3C2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Teillä on väliraportointi perjantaina 17.5.2019 8:15-9:00</a:t>
            </a:r>
          </a:p>
          <a:p>
            <a:r>
              <a:rPr lang="fi-FI" dirty="0"/>
              <a:t>Millaisia havaintoja olette tehneet aineistosta? Mitä ongelmakohtia / kehittämiskohteita voidaan paikallistaa?</a:t>
            </a:r>
          </a:p>
          <a:p>
            <a:r>
              <a:rPr lang="fi-FI" dirty="0"/>
              <a:t>Esittäkää 10-15 minuutin analyysi aineistosta ja nostakaa esiin löytämänne kehityskohdat</a:t>
            </a:r>
          </a:p>
          <a:p>
            <a:r>
              <a:rPr lang="fi-FI" dirty="0"/>
              <a:t>Voitte myös esittää lisäkysymyksiä / toiveita aineistosta</a:t>
            </a:r>
          </a:p>
          <a:p>
            <a:endParaRPr lang="fi-FI" dirty="0"/>
          </a:p>
          <a:p>
            <a:r>
              <a:rPr lang="fi-FI" b="1" dirty="0"/>
              <a:t>KESKITTYKÄÄ SALEIHIN 19(20)-29, joissa varsinainen leikkaustoiminta</a:t>
            </a:r>
          </a:p>
        </p:txBody>
      </p:sp>
    </p:spTree>
    <p:extLst>
      <p:ext uri="{BB962C8B-B14F-4D97-AF65-F5344CB8AC3E}">
        <p14:creationId xmlns:p14="http://schemas.microsoft.com/office/powerpoint/2010/main" val="129684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9331</TotalTime>
  <Words>441</Words>
  <Application>Microsoft Office PowerPoint</Application>
  <PresentationFormat>Widescreen</PresentationFormat>
  <Paragraphs>134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Georgia</vt:lpstr>
      <vt:lpstr>Lucida Grande</vt:lpstr>
      <vt:lpstr>Office Theme</vt:lpstr>
      <vt:lpstr>Vaihe 2</vt:lpstr>
      <vt:lpstr>Tarkennuksia resursseihin</vt:lpstr>
      <vt:lpstr>Tarkennus leikkaaviin lääkäreihin</vt:lpstr>
      <vt:lpstr>Vaihe 2 Ongelmien paikallistaminen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Paulus Torkki</dc:creator>
  <cp:lastModifiedBy>Paulus Torkki</cp:lastModifiedBy>
  <cp:revision>17</cp:revision>
  <dcterms:created xsi:type="dcterms:W3CDTF">2019-05-07T18:14:54Z</dcterms:created>
  <dcterms:modified xsi:type="dcterms:W3CDTF">2019-05-14T05:46:03Z</dcterms:modified>
</cp:coreProperties>
</file>