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76" r:id="rId2"/>
    <p:sldId id="675" r:id="rId3"/>
    <p:sldId id="677" r:id="rId4"/>
    <p:sldId id="66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C4236-7AA7-4E3E-BDEF-FE37A81336B9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DA177-97E2-4841-A53F-FB65193DAB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1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with </a:t>
            </a:r>
            <a:r>
              <a:rPr lang="fi-FI" dirty="0" err="1"/>
              <a:t>sp</a:t>
            </a:r>
            <a:r>
              <a:rPr lang="fi-FI" dirty="0"/>
              <a:t> as</a:t>
            </a:r>
          </a:p>
          <a:p>
            <a:r>
              <a:rPr lang="fi-FI" dirty="0"/>
              <a:t>(with </a:t>
            </a:r>
            <a:r>
              <a:rPr lang="fi-FI" dirty="0" err="1"/>
              <a:t>salipaivat</a:t>
            </a:r>
            <a:r>
              <a:rPr lang="fi-FI" dirty="0"/>
              <a:t> as</a:t>
            </a:r>
          </a:p>
          <a:p>
            <a:r>
              <a:rPr lang="fi-FI" dirty="0"/>
              <a:t>(</a:t>
            </a:r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sali, </a:t>
            </a:r>
            <a:r>
              <a:rPr lang="fi-FI" dirty="0" err="1"/>
              <a:t>paivamaara</a:t>
            </a:r>
            <a:r>
              <a:rPr lang="fi-FI" dirty="0"/>
              <a:t>, </a:t>
            </a:r>
            <a:r>
              <a:rPr lang="fi-FI" dirty="0" err="1"/>
              <a:t>sum(saliaika</a:t>
            </a:r>
            <a:r>
              <a:rPr lang="fi-FI" dirty="0"/>
              <a:t>) as </a:t>
            </a:r>
            <a:r>
              <a:rPr lang="fi-FI" dirty="0" err="1"/>
              <a:t>saliaika_s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saliaika &gt; '00:00:00'</a:t>
            </a:r>
          </a:p>
          <a:p>
            <a:r>
              <a:rPr lang="fi-FI" dirty="0"/>
              <a:t>and saliaika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sali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1,2,3,4)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shp</a:t>
            </a:r>
            <a:r>
              <a:rPr lang="fi-FI" dirty="0"/>
              <a:t>, </a:t>
            </a:r>
            <a:r>
              <a:rPr lang="fi-FI" dirty="0" err="1"/>
              <a:t>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</a:t>
            </a:r>
            <a:r>
              <a:rPr lang="fi-FI" dirty="0" err="1"/>
              <a:t>sp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saliaika_s</a:t>
            </a:r>
            <a:r>
              <a:rPr lang="fi-FI" dirty="0"/>
              <a:t> &gt; '02:30:00'</a:t>
            </a:r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1,2)</a:t>
            </a:r>
          </a:p>
          <a:p>
            <a:r>
              <a:rPr lang="fi-FI" dirty="0" err="1"/>
              <a:t>select</a:t>
            </a:r>
            <a:r>
              <a:rPr lang="fi-FI" dirty="0"/>
              <a:t> </a:t>
            </a:r>
            <a:r>
              <a:rPr lang="fi-FI" dirty="0" err="1"/>
              <a:t>l.shp</a:t>
            </a:r>
            <a:r>
              <a:rPr lang="fi-FI" dirty="0"/>
              <a:t>, </a:t>
            </a:r>
            <a:r>
              <a:rPr lang="fi-FI" dirty="0" err="1"/>
              <a:t>l.yksikko_tyyppi</a:t>
            </a:r>
            <a:r>
              <a:rPr lang="fi-FI" dirty="0"/>
              <a:t>, </a:t>
            </a:r>
            <a:r>
              <a:rPr lang="fi-FI" dirty="0" err="1"/>
              <a:t>count</a:t>
            </a:r>
            <a:r>
              <a:rPr lang="fi-FI" dirty="0"/>
              <a:t>(*) as leikkaukset, </a:t>
            </a:r>
            <a:r>
              <a:rPr lang="fi-FI" dirty="0" err="1"/>
              <a:t>extract('hour</a:t>
            </a:r>
            <a:r>
              <a:rPr lang="fi-FI" dirty="0"/>
              <a:t>'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sum(l.vaki_saliaika</a:t>
            </a:r>
            <a:r>
              <a:rPr lang="fi-FI" dirty="0"/>
              <a:t>)) as vakisaliaika, </a:t>
            </a:r>
            <a:r>
              <a:rPr lang="fi-FI" dirty="0" err="1"/>
              <a:t>sp</a:t>
            </a:r>
            <a:r>
              <a:rPr lang="fi-FI" dirty="0"/>
              <a:t> as </a:t>
            </a:r>
            <a:r>
              <a:rPr lang="fi-FI" dirty="0" err="1"/>
              <a:t>salipaivat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nhg_leikkaus</a:t>
            </a:r>
            <a:r>
              <a:rPr lang="fi-FI" dirty="0"/>
              <a:t> l</a:t>
            </a:r>
          </a:p>
          <a:p>
            <a:r>
              <a:rPr lang="fi-FI" dirty="0" err="1"/>
              <a:t>left</a:t>
            </a:r>
            <a:r>
              <a:rPr lang="fi-FI" dirty="0"/>
              <a:t> join </a:t>
            </a:r>
            <a:r>
              <a:rPr lang="fi-FI" dirty="0" err="1"/>
              <a:t>sp</a:t>
            </a:r>
            <a:r>
              <a:rPr lang="fi-FI" dirty="0"/>
              <a:t> on </a:t>
            </a:r>
            <a:r>
              <a:rPr lang="fi-FI" dirty="0" err="1"/>
              <a:t>l.shp=sp.shp</a:t>
            </a:r>
            <a:r>
              <a:rPr lang="fi-FI" dirty="0"/>
              <a:t> and </a:t>
            </a:r>
            <a:r>
              <a:rPr lang="fi-FI" dirty="0" err="1"/>
              <a:t>l.yksikko_tyyppi</a:t>
            </a:r>
            <a:r>
              <a:rPr lang="fi-FI" dirty="0"/>
              <a:t> = </a:t>
            </a:r>
            <a:r>
              <a:rPr lang="fi-FI" dirty="0" err="1"/>
              <a:t>sp.yksikko_tyyppi</a:t>
            </a:r>
            <a:endParaRPr lang="fi-FI" dirty="0"/>
          </a:p>
          <a:p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year(l.paivamaara</a:t>
            </a:r>
            <a:r>
              <a:rPr lang="fi-FI" dirty="0"/>
              <a:t>) = '2015'</a:t>
            </a:r>
          </a:p>
          <a:p>
            <a:r>
              <a:rPr lang="fi-FI" dirty="0"/>
              <a:t>and </a:t>
            </a:r>
            <a:r>
              <a:rPr lang="fi-FI" dirty="0" err="1"/>
              <a:t>l.yksikko_tyyppi</a:t>
            </a:r>
            <a:r>
              <a:rPr lang="fi-FI" dirty="0"/>
              <a:t> in ('</a:t>
            </a:r>
            <a:r>
              <a:rPr lang="fi-FI" dirty="0" err="1"/>
              <a:t>Leikkaus','Päiki</a:t>
            </a:r>
            <a:r>
              <a:rPr lang="fi-FI" dirty="0"/>
              <a:t>')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&gt; '00:00:00'</a:t>
            </a:r>
          </a:p>
          <a:p>
            <a:r>
              <a:rPr lang="fi-FI" dirty="0"/>
              <a:t>and </a:t>
            </a:r>
            <a:r>
              <a:rPr lang="fi-FI" dirty="0" err="1"/>
              <a:t>l.saliaika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/>
              <a:t>and </a:t>
            </a:r>
            <a:r>
              <a:rPr lang="fi-FI" dirty="0" err="1"/>
              <a:t>l.sali</a:t>
            </a:r>
            <a:r>
              <a:rPr lang="fi-FI" dirty="0"/>
              <a:t> is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null</a:t>
            </a:r>
            <a:endParaRPr lang="fi-FI" dirty="0"/>
          </a:p>
          <a:p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1,2,5</a:t>
            </a:r>
          </a:p>
          <a:p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2,1,5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32D9-0711-437D-B08B-E7295B2D10A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9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5CB4E-E1C4-42F5-8882-76A0D39B5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B880C-5DFA-4C2D-8064-18FC1C6BE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276C-15D8-4990-BB1B-B0540AD9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C6F89-27FA-4C0A-B850-3B872227C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97DB-F7BB-411D-B407-0D714D2F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721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0FDFD-83CA-4975-84F6-F52FB062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D71994-1A9B-4EA7-9C7F-CBA0059B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FDD5-36CD-402C-B35A-F5BAC01B6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39BB-C2F4-4F73-8275-1EC801E04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0A7A2-4C83-47E0-BF83-FDCBB0A80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804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1D32C-761B-4013-9355-9643B7E960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14BE9-120F-4807-BB92-1A6E1F81C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24FB-ED76-4E2B-82AF-DDFAC880A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556A-810B-4D97-84B7-AB6511AE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904FF-5817-4733-9448-F2745822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6203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85" y="1700932"/>
            <a:ext cx="10988431" cy="2048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1785" y="908050"/>
            <a:ext cx="8950570" cy="287338"/>
          </a:xfrm>
        </p:spPr>
        <p:txBody>
          <a:bodyPr anchor="b" anchorCtr="0"/>
          <a:lstStyle>
            <a:lvl1pPr marL="0" indent="0">
              <a:lnSpc>
                <a:spcPts val="21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01785" y="1412875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6"/>
          </p:nvPr>
        </p:nvSpPr>
        <p:spPr>
          <a:xfrm>
            <a:off x="601785" y="4187676"/>
            <a:ext cx="10988431" cy="20496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01785" y="3899618"/>
            <a:ext cx="10988431" cy="287338"/>
          </a:xfrm>
          <a:ln>
            <a:noFill/>
          </a:ln>
        </p:spPr>
        <p:txBody>
          <a:bodyPr/>
          <a:lstStyle>
            <a:lvl1pPr marL="0" indent="0">
              <a:lnSpc>
                <a:spcPts val="1600"/>
              </a:lnSpc>
              <a:buFontTx/>
              <a:buNone/>
              <a:defRPr sz="1200" b="1">
                <a:solidFill>
                  <a:schemeClr val="accent2"/>
                </a:solidFill>
              </a:defRPr>
            </a:lvl1pPr>
            <a:lvl2pPr>
              <a:lnSpc>
                <a:spcPts val="1800"/>
              </a:lnSpc>
              <a:defRPr sz="1200"/>
            </a:lvl2pPr>
            <a:lvl3pPr>
              <a:lnSpc>
                <a:spcPts val="1800"/>
              </a:lnSpc>
              <a:defRPr sz="1200"/>
            </a:lvl3pPr>
            <a:lvl4pPr>
              <a:lnSpc>
                <a:spcPts val="1800"/>
              </a:lnSpc>
              <a:defRPr sz="1200"/>
            </a:lvl4pPr>
            <a:lvl5pPr>
              <a:lnSpc>
                <a:spcPts val="1800"/>
              </a:lnSpc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1785" y="6453784"/>
            <a:ext cx="9571893" cy="215304"/>
          </a:xfrm>
        </p:spPr>
        <p:txBody>
          <a:bodyPr anchor="b" anchorCtr="0"/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800">
                <a:solidFill>
                  <a:srgbClr val="505050"/>
                </a:solidFill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01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17.5.2019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21" y="5659053"/>
            <a:ext cx="3176140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72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20002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6183362" y="1685676"/>
            <a:ext cx="531743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475857B2-DBEF-6640-A377-6401AF092608}" type="datetimeFigureOut">
              <a:rPr lang="fi-FI" smtClean="0"/>
              <a:pPr/>
              <a:t>17.5.2019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F43C8559-B180-324C-97D2-EFA41FAA3DBE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53" y="5634638"/>
            <a:ext cx="3265611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5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8BF54-810E-46C2-8C3F-461DAF9CD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45807-04D7-4B8F-A87D-88071B49D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6DB41-C3FA-4503-A5AF-B5CBFB129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3EF6A-341B-4A79-B479-60BE63ED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81079-3B5B-4DE8-AF0D-ECD11AB6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047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D1165-4876-4A29-AB34-AD4EBD77F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66E1A-245D-4E3E-9982-E314FF637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48A41-7E2E-48E5-B731-4BB768301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E705C-4C5C-4586-9F1C-C96328A7B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8B890-FA76-40CC-9761-28C161B17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61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80FAD-65CE-499E-B3C7-2029892B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4D86A-1B11-4308-BB12-3616A5C3E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87749B-5801-4594-BE88-75F214FC1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1090C-C28A-4813-B662-237863706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E41CE-A6E9-4906-995D-B2FCEE08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FF898-79FF-49EF-B0BA-6709A45E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7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84746-D792-46F7-A420-4992AA725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6138E-E75E-46A9-8CFD-8EA0EF76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C7EF0-8197-4D48-94AA-A26D36EC3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20814-6528-43B0-BEDF-069CEB75D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28BD36-E06C-4CF5-BA31-CEAF34570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3215B-1880-443E-B2E5-0D0096D43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DE879-EE42-4DC1-8FC2-1CD23960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854C9-D7A0-4698-A3EA-3EB870372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51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0300-E011-418E-82BE-CDF94445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1233E-67BF-4519-A3F5-8927D894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48CEB-B96A-4D16-A659-0C7A6CE1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C402B-4A6B-4EB8-99A3-1EC385F1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79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D6A43-82B2-4245-BE1A-FB35F34E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B344A-BFA1-43AA-9781-067BE254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E578D-CCAE-41C0-AAE2-8E7560AE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0456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28396-1276-4D18-ACF2-092C75034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BB889-0746-4C91-99A3-CE5011B69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526F5-3AF6-4F19-A360-0E28B916C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ABA1C1-2355-4AA3-BED7-D6247C27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31B67-DF3F-4466-84DD-DC041706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946B7-0BF8-4623-989F-EDDCF448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442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1271-4D08-4D2E-98C9-5272B0E5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9F362-6E8A-4DC8-AD84-F226A227D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3F04B-7D1C-434B-80B3-00A0DAA7E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40D721-251F-40AA-8D94-43CA0858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13CC8-CB68-4F05-9969-B2AAED10E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2487-5A58-4D4B-B04A-04F0421A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977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B52147-B26F-4A61-9665-95C4C12F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BDAC4-2F05-4CFF-9B60-0E8BA2FD7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5FF1B-215F-4613-ADF2-6D00E1A328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1127-10EB-4A75-9BCE-16536ED30D0E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AE873-0787-4461-AF5A-F78CA3C7C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93AF5-32D3-4BA4-B9FA-381BD3490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48C4E-6496-4D96-AE82-CF822EDB80E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75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D5A0B42-B41A-4243-AA15-46808D816D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Vaihe 3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190B38-4595-450F-B105-489DEC3211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61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7D045-3FD2-4538-BE08-17C6BB550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Vaihe 3 Kehitysehdotusten / -toimenpiteiden laatiminen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B444B-769A-45DC-8416-67739F3C2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Teillä on loppuraportointi perjantaina 28.5.2019 16:00-17:00</a:t>
            </a:r>
          </a:p>
          <a:p>
            <a:pPr lvl="1"/>
            <a:r>
              <a:rPr lang="fi-FI" dirty="0"/>
              <a:t>Raportti pitää toimittaa edellisen vuorokauden aikana</a:t>
            </a:r>
          </a:p>
          <a:p>
            <a:r>
              <a:rPr lang="fi-FI" dirty="0"/>
              <a:t>Esittäkää 15-20 minuutin aikana kehitystoimenpiteet tai –ehdotukset ja perustelkaa ne tekemillänne havainnoilla</a:t>
            </a:r>
          </a:p>
          <a:p>
            <a:endParaRPr lang="fi-FI" dirty="0"/>
          </a:p>
          <a:p>
            <a:r>
              <a:rPr lang="fi-FI" dirty="0"/>
              <a:t>Erityiskysymyksiä väliraportin pohjalta</a:t>
            </a:r>
          </a:p>
          <a:p>
            <a:pPr lvl="1"/>
            <a:r>
              <a:rPr lang="fi-FI" dirty="0"/>
              <a:t>Onko paljon potilaita hoitotakuun rajoilla (&gt;150 vrk odotus käynnistä leikkaukseen)</a:t>
            </a:r>
          </a:p>
          <a:p>
            <a:pPr lvl="1"/>
            <a:r>
              <a:rPr lang="fi-FI" dirty="0"/>
              <a:t>Paljonko 6 tiimillä voitaisiin tehokkaalla toiminnalla tuottaa enemmän suhteessa nykyiseen (päivässä?, vuodessa?)</a:t>
            </a:r>
          </a:p>
          <a:p>
            <a:pPr lvl="1"/>
            <a:r>
              <a:rPr lang="fi-FI" dirty="0"/>
              <a:t>Mikä olisi optimitiimimäärä suhteessa nykyiseen potilasmäärään?</a:t>
            </a:r>
          </a:p>
          <a:p>
            <a:pPr lvl="1"/>
            <a:r>
              <a:rPr lang="fi-FI" dirty="0"/>
              <a:t>Miten päivystys kannattaisi järjestää? Paljonko varataan aikaa ja miten?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684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6851-483C-4073-ACF0-FB4EF456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Vertailuarvoja laskentaan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DB5F-0E99-4530-BA2A-A25242EC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Henkilöille (ja tiimeille) voi laskea keskimäärin 220 työpäivää vuodessa</a:t>
            </a:r>
          </a:p>
          <a:p>
            <a:r>
              <a:rPr lang="fi-FI" dirty="0"/>
              <a:t>Leikkaussalin saliaika per päivä (=käyttöaste) voi olla 75-80%, lyhyemmissä leikkauksissa (leikkausaika &lt;40 min) vähemmän</a:t>
            </a:r>
          </a:p>
          <a:p>
            <a:pPr lvl="1"/>
            <a:r>
              <a:rPr lang="fi-FI" dirty="0"/>
              <a:t>Käytännössä siis 5,5-6 h per päivä</a:t>
            </a:r>
          </a:p>
          <a:p>
            <a:r>
              <a:rPr lang="fi-FI" dirty="0"/>
              <a:t>Vaiheiden väliset viiveet tulisi olla </a:t>
            </a:r>
            <a:r>
              <a:rPr lang="fi-FI" dirty="0" err="1"/>
              <a:t>max</a:t>
            </a:r>
            <a:r>
              <a:rPr lang="fi-FI" dirty="0"/>
              <a:t> 3 minuuttia.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089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Päivitys leikkaaviin lääkäreihin</a:t>
            </a:r>
          </a:p>
        </p:txBody>
      </p:sp>
      <p:graphicFrame>
        <p:nvGraphicFramePr>
          <p:cNvPr id="12" name="Content Placeholder 22">
            <a:extLst>
              <a:ext uri="{FF2B5EF4-FFF2-40B4-BE49-F238E27FC236}">
                <a16:creationId xmlns:a16="http://schemas.microsoft.com/office/drawing/2014/main" id="{2BCF09B2-C61D-41FC-9FFD-858BBEEB52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593553"/>
              </p:ext>
            </p:extLst>
          </p:nvPr>
        </p:nvGraphicFramePr>
        <p:xfrm>
          <a:off x="838200" y="2040778"/>
          <a:ext cx="5952066" cy="3977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976033">
                  <a:extLst>
                    <a:ext uri="{9D8B030D-6E8A-4147-A177-3AD203B41FA5}">
                      <a16:colId xmlns:a16="http://schemas.microsoft.com/office/drawing/2014/main" val="217760510"/>
                    </a:ext>
                  </a:extLst>
                </a:gridCol>
                <a:gridCol w="2976033">
                  <a:extLst>
                    <a:ext uri="{9D8B030D-6E8A-4147-A177-3AD203B41FA5}">
                      <a16:colId xmlns:a16="http://schemas.microsoft.com/office/drawing/2014/main" val="1324837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Kirurgit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Ortopedia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 + 1,3 (osto)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61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Gastrokirurgia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06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Urologia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715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Plastiikka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0,25</a:t>
                      </a:r>
                      <a:r>
                        <a:rPr lang="fi-FI" baseline="0" dirty="0"/>
                        <a:t> (osto)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39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/>
                        <a:t>Thx</a:t>
                      </a:r>
                      <a:r>
                        <a:rPr lang="fi-FI" dirty="0"/>
                        <a:t>-verisuoni-yleis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Silmäkirurgia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423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Gynekologia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864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Korva-Nenä-Kurkku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Erikoistuvia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4</a:t>
                      </a:r>
                      <a:r>
                        <a:rPr lang="fi-FI" baseline="0" dirty="0"/>
                        <a:t> (keskimäärin, yksi erikoistuva 3-6 kk kerrallaan)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104188"/>
                  </a:ext>
                </a:extLst>
              </a:tr>
            </a:tbl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757ED71A-FA6A-4868-A582-AFA2F51A68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118945"/>
              </p:ext>
            </p:extLst>
          </p:nvPr>
        </p:nvGraphicFramePr>
        <p:xfrm>
          <a:off x="8626880" y="365125"/>
          <a:ext cx="3032108" cy="6320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054">
                  <a:extLst>
                    <a:ext uri="{9D8B030D-6E8A-4147-A177-3AD203B41FA5}">
                      <a16:colId xmlns:a16="http://schemas.microsoft.com/office/drawing/2014/main" val="2910047555"/>
                    </a:ext>
                  </a:extLst>
                </a:gridCol>
                <a:gridCol w="1516054">
                  <a:extLst>
                    <a:ext uri="{9D8B030D-6E8A-4147-A177-3AD203B41FA5}">
                      <a16:colId xmlns:a16="http://schemas.microsoft.com/office/drawing/2014/main" val="3624499622"/>
                    </a:ext>
                  </a:extLst>
                </a:gridCol>
              </a:tblGrid>
              <a:tr h="122055">
                <a:tc>
                  <a:txBody>
                    <a:bodyPr/>
                    <a:lstStyle/>
                    <a:p>
                      <a:pPr algn="r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Lääkärikoodi</a:t>
                      </a:r>
                    </a:p>
                  </a:txBody>
                  <a:tcPr marL="2183" marR="2183" marT="21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Erikoisala/oma/osto</a:t>
                      </a: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86183718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Silmä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184773102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93397428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Urologi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116196855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9901970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Yleis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56575811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1344150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038302581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251380623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84983391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89530557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98627468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681705048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1089572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05593792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4886261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Gyne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882798640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20949092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Gastro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8046592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59769728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366851178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660376532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19888841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KNK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434486182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56598405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467484056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67475240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124540717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096486547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Oma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739393444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Gyne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635252831"/>
                  </a:ext>
                </a:extLst>
              </a:tr>
              <a:tr h="228854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Erikoistuva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30928159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Osto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2651381913"/>
                  </a:ext>
                </a:extLst>
              </a:tr>
              <a:tr h="122055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 dirty="0">
                          <a:effectLst/>
                        </a:rPr>
                        <a:t>Osto</a:t>
                      </a:r>
                      <a:endParaRPr lang="fi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83" marR="2183" marT="2183" marB="0" anchor="b"/>
                </a:tc>
                <a:extLst>
                  <a:ext uri="{0D108BD9-81ED-4DB2-BD59-A6C34878D82A}">
                    <a16:rowId xmlns:a16="http://schemas.microsoft.com/office/drawing/2014/main" val="319806934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5B93F5-FE6A-4331-AB76-01BD04E817A8}"/>
              </a:ext>
            </a:extLst>
          </p:cNvPr>
          <p:cNvSpPr txBox="1"/>
          <p:nvPr/>
        </p:nvSpPr>
        <p:spPr>
          <a:xfrm>
            <a:off x="1240971" y="6410131"/>
            <a:ext cx="688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Oma-koodilla olevat lääkärit eivät kirurgeja, vaan muissa toimenpiteissä</a:t>
            </a:r>
          </a:p>
        </p:txBody>
      </p:sp>
    </p:spTree>
    <p:extLst>
      <p:ext uri="{BB962C8B-B14F-4D97-AF65-F5344CB8AC3E}">
        <p14:creationId xmlns:p14="http://schemas.microsoft.com/office/powerpoint/2010/main" val="152266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9451</TotalTime>
  <Words>462</Words>
  <Application>Microsoft Office PowerPoint</Application>
  <PresentationFormat>Widescreen</PresentationFormat>
  <Paragraphs>133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Vaihe 3</vt:lpstr>
      <vt:lpstr>Vaihe 3 Kehitysehdotusten / -toimenpiteiden laatiminen</vt:lpstr>
      <vt:lpstr>Vertailuarvoja laskentaan</vt:lpstr>
      <vt:lpstr>Päivitys leikkaaviin lääkäreihin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Paulus Torkki</dc:creator>
  <cp:lastModifiedBy>Paulus Torkki</cp:lastModifiedBy>
  <cp:revision>20</cp:revision>
  <dcterms:created xsi:type="dcterms:W3CDTF">2019-05-07T18:14:54Z</dcterms:created>
  <dcterms:modified xsi:type="dcterms:W3CDTF">2019-05-17T07:32:31Z</dcterms:modified>
</cp:coreProperties>
</file>