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47" r:id="rId2"/>
    <p:sldId id="339" r:id="rId3"/>
    <p:sldId id="349" r:id="rId4"/>
    <p:sldId id="350" r:id="rId5"/>
    <p:sldId id="342" r:id="rId6"/>
    <p:sldId id="343" r:id="rId7"/>
    <p:sldId id="352" r:id="rId8"/>
    <p:sldId id="353" r:id="rId9"/>
    <p:sldId id="356" r:id="rId10"/>
    <p:sldId id="357" r:id="rId11"/>
    <p:sldId id="317" r:id="rId12"/>
    <p:sldId id="318" r:id="rId13"/>
    <p:sldId id="319" r:id="rId14"/>
    <p:sldId id="345" r:id="rId15"/>
    <p:sldId id="346" r:id="rId16"/>
    <p:sldId id="320" r:id="rId17"/>
    <p:sldId id="321" r:id="rId18"/>
    <p:sldId id="334" r:id="rId19"/>
    <p:sldId id="355" r:id="rId20"/>
    <p:sldId id="335" r:id="rId21"/>
    <p:sldId id="336" r:id="rId22"/>
    <p:sldId id="333" r:id="rId23"/>
    <p:sldId id="329" r:id="rId24"/>
    <p:sldId id="330" r:id="rId25"/>
    <p:sldId id="337" r:id="rId26"/>
    <p:sldId id="338" r:id="rId27"/>
    <p:sldId id="354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tti Puska" initials="M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9" autoAdjust="0"/>
    <p:restoredTop sz="92727" autoAdjust="0"/>
  </p:normalViewPr>
  <p:slideViewPr>
    <p:cSldViewPr snapToGrid="0">
      <p:cViewPr varScale="1">
        <p:scale>
          <a:sx n="151" d="100"/>
          <a:sy n="151" d="100"/>
        </p:scale>
        <p:origin x="2142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11" Type="http://schemas.openxmlformats.org/officeDocument/2006/relationships/image" Target="../media/image13.wmf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4" Type="http://schemas.openxmlformats.org/officeDocument/2006/relationships/image" Target="../media/image7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image" Target="../media/image78.wmf"/><Relationship Id="rId7" Type="http://schemas.openxmlformats.org/officeDocument/2006/relationships/image" Target="../media/image82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1.wmf"/><Relationship Id="rId11" Type="http://schemas.openxmlformats.org/officeDocument/2006/relationships/image" Target="../media/image86.wmf"/><Relationship Id="rId5" Type="http://schemas.openxmlformats.org/officeDocument/2006/relationships/image" Target="../media/image80.wmf"/><Relationship Id="rId10" Type="http://schemas.openxmlformats.org/officeDocument/2006/relationships/image" Target="../media/image85.wmf"/><Relationship Id="rId4" Type="http://schemas.openxmlformats.org/officeDocument/2006/relationships/image" Target="../media/image79.wmf"/><Relationship Id="rId9" Type="http://schemas.openxmlformats.org/officeDocument/2006/relationships/image" Target="../media/image84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13" Type="http://schemas.openxmlformats.org/officeDocument/2006/relationships/image" Target="../media/image99.wmf"/><Relationship Id="rId18" Type="http://schemas.openxmlformats.org/officeDocument/2006/relationships/image" Target="../media/image104.wmf"/><Relationship Id="rId3" Type="http://schemas.openxmlformats.org/officeDocument/2006/relationships/image" Target="../media/image89.wmf"/><Relationship Id="rId21" Type="http://schemas.openxmlformats.org/officeDocument/2006/relationships/image" Target="../media/image107.wmf"/><Relationship Id="rId7" Type="http://schemas.openxmlformats.org/officeDocument/2006/relationships/image" Target="../media/image93.wmf"/><Relationship Id="rId12" Type="http://schemas.openxmlformats.org/officeDocument/2006/relationships/image" Target="../media/image98.wmf"/><Relationship Id="rId17" Type="http://schemas.openxmlformats.org/officeDocument/2006/relationships/image" Target="../media/image103.wmf"/><Relationship Id="rId2" Type="http://schemas.openxmlformats.org/officeDocument/2006/relationships/image" Target="../media/image88.wmf"/><Relationship Id="rId16" Type="http://schemas.openxmlformats.org/officeDocument/2006/relationships/image" Target="../media/image102.wmf"/><Relationship Id="rId20" Type="http://schemas.openxmlformats.org/officeDocument/2006/relationships/image" Target="../media/image106.wmf"/><Relationship Id="rId1" Type="http://schemas.openxmlformats.org/officeDocument/2006/relationships/image" Target="../media/image87.wmf"/><Relationship Id="rId6" Type="http://schemas.openxmlformats.org/officeDocument/2006/relationships/image" Target="../media/image92.wmf"/><Relationship Id="rId11" Type="http://schemas.openxmlformats.org/officeDocument/2006/relationships/image" Target="../media/image97.wmf"/><Relationship Id="rId5" Type="http://schemas.openxmlformats.org/officeDocument/2006/relationships/image" Target="../media/image91.wmf"/><Relationship Id="rId15" Type="http://schemas.openxmlformats.org/officeDocument/2006/relationships/image" Target="../media/image101.wmf"/><Relationship Id="rId10" Type="http://schemas.openxmlformats.org/officeDocument/2006/relationships/image" Target="../media/image96.wmf"/><Relationship Id="rId19" Type="http://schemas.openxmlformats.org/officeDocument/2006/relationships/image" Target="../media/image105.wmf"/><Relationship Id="rId4" Type="http://schemas.openxmlformats.org/officeDocument/2006/relationships/image" Target="../media/image90.wmf"/><Relationship Id="rId9" Type="http://schemas.openxmlformats.org/officeDocument/2006/relationships/image" Target="../media/image95.wmf"/><Relationship Id="rId14" Type="http://schemas.openxmlformats.org/officeDocument/2006/relationships/image" Target="../media/image100.wmf"/><Relationship Id="rId22" Type="http://schemas.openxmlformats.org/officeDocument/2006/relationships/image" Target="../media/image10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6" Type="http://schemas.openxmlformats.org/officeDocument/2006/relationships/image" Target="../media/image114.wmf"/><Relationship Id="rId5" Type="http://schemas.openxmlformats.org/officeDocument/2006/relationships/image" Target="../media/image113.wmf"/><Relationship Id="rId4" Type="http://schemas.openxmlformats.org/officeDocument/2006/relationships/image" Target="../media/image11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wmf"/><Relationship Id="rId1" Type="http://schemas.openxmlformats.org/officeDocument/2006/relationships/image" Target="../media/image116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wmf"/><Relationship Id="rId3" Type="http://schemas.openxmlformats.org/officeDocument/2006/relationships/image" Target="../media/image122.wmf"/><Relationship Id="rId7" Type="http://schemas.openxmlformats.org/officeDocument/2006/relationships/image" Target="../media/image126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Relationship Id="rId6" Type="http://schemas.openxmlformats.org/officeDocument/2006/relationships/image" Target="../media/image125.wmf"/><Relationship Id="rId5" Type="http://schemas.openxmlformats.org/officeDocument/2006/relationships/image" Target="../media/image124.wmf"/><Relationship Id="rId4" Type="http://schemas.openxmlformats.org/officeDocument/2006/relationships/image" Target="../media/image123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wmf"/><Relationship Id="rId13" Type="http://schemas.openxmlformats.org/officeDocument/2006/relationships/image" Target="../media/image143.wmf"/><Relationship Id="rId3" Type="http://schemas.openxmlformats.org/officeDocument/2006/relationships/image" Target="../media/image133.wmf"/><Relationship Id="rId7" Type="http://schemas.openxmlformats.org/officeDocument/2006/relationships/image" Target="../media/image137.wmf"/><Relationship Id="rId12" Type="http://schemas.openxmlformats.org/officeDocument/2006/relationships/image" Target="../media/image142.wmf"/><Relationship Id="rId17" Type="http://schemas.openxmlformats.org/officeDocument/2006/relationships/image" Target="../media/image147.wmf"/><Relationship Id="rId2" Type="http://schemas.openxmlformats.org/officeDocument/2006/relationships/image" Target="../media/image132.wmf"/><Relationship Id="rId16" Type="http://schemas.openxmlformats.org/officeDocument/2006/relationships/image" Target="../media/image146.wmf"/><Relationship Id="rId1" Type="http://schemas.openxmlformats.org/officeDocument/2006/relationships/image" Target="../media/image131.wmf"/><Relationship Id="rId6" Type="http://schemas.openxmlformats.org/officeDocument/2006/relationships/image" Target="../media/image136.wmf"/><Relationship Id="rId11" Type="http://schemas.openxmlformats.org/officeDocument/2006/relationships/image" Target="../media/image141.wmf"/><Relationship Id="rId5" Type="http://schemas.openxmlformats.org/officeDocument/2006/relationships/image" Target="../media/image135.wmf"/><Relationship Id="rId15" Type="http://schemas.openxmlformats.org/officeDocument/2006/relationships/image" Target="../media/image145.wmf"/><Relationship Id="rId10" Type="http://schemas.openxmlformats.org/officeDocument/2006/relationships/image" Target="../media/image140.wmf"/><Relationship Id="rId4" Type="http://schemas.openxmlformats.org/officeDocument/2006/relationships/image" Target="../media/image134.wmf"/><Relationship Id="rId9" Type="http://schemas.openxmlformats.org/officeDocument/2006/relationships/image" Target="../media/image139.wmf"/><Relationship Id="rId14" Type="http://schemas.openxmlformats.org/officeDocument/2006/relationships/image" Target="../media/image144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wmf"/><Relationship Id="rId13" Type="http://schemas.openxmlformats.org/officeDocument/2006/relationships/image" Target="../media/image161.wmf"/><Relationship Id="rId3" Type="http://schemas.openxmlformats.org/officeDocument/2006/relationships/image" Target="../media/image151.wmf"/><Relationship Id="rId7" Type="http://schemas.openxmlformats.org/officeDocument/2006/relationships/image" Target="../media/image155.wmf"/><Relationship Id="rId12" Type="http://schemas.openxmlformats.org/officeDocument/2006/relationships/image" Target="../media/image160.wmf"/><Relationship Id="rId17" Type="http://schemas.openxmlformats.org/officeDocument/2006/relationships/image" Target="../media/image165.wmf"/><Relationship Id="rId2" Type="http://schemas.openxmlformats.org/officeDocument/2006/relationships/image" Target="../media/image150.wmf"/><Relationship Id="rId16" Type="http://schemas.openxmlformats.org/officeDocument/2006/relationships/image" Target="../media/image164.wmf"/><Relationship Id="rId1" Type="http://schemas.openxmlformats.org/officeDocument/2006/relationships/image" Target="../media/image149.wmf"/><Relationship Id="rId6" Type="http://schemas.openxmlformats.org/officeDocument/2006/relationships/image" Target="../media/image154.wmf"/><Relationship Id="rId11" Type="http://schemas.openxmlformats.org/officeDocument/2006/relationships/image" Target="../media/image159.wmf"/><Relationship Id="rId5" Type="http://schemas.openxmlformats.org/officeDocument/2006/relationships/image" Target="../media/image153.wmf"/><Relationship Id="rId15" Type="http://schemas.openxmlformats.org/officeDocument/2006/relationships/image" Target="../media/image163.wmf"/><Relationship Id="rId10" Type="http://schemas.openxmlformats.org/officeDocument/2006/relationships/image" Target="../media/image158.wmf"/><Relationship Id="rId4" Type="http://schemas.openxmlformats.org/officeDocument/2006/relationships/image" Target="../media/image152.wmf"/><Relationship Id="rId9" Type="http://schemas.openxmlformats.org/officeDocument/2006/relationships/image" Target="../media/image157.wmf"/><Relationship Id="rId14" Type="http://schemas.openxmlformats.org/officeDocument/2006/relationships/image" Target="../media/image162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wmf"/><Relationship Id="rId13" Type="http://schemas.openxmlformats.org/officeDocument/2006/relationships/image" Target="../media/image178.wmf"/><Relationship Id="rId3" Type="http://schemas.openxmlformats.org/officeDocument/2006/relationships/image" Target="../media/image168.wmf"/><Relationship Id="rId7" Type="http://schemas.openxmlformats.org/officeDocument/2006/relationships/image" Target="../media/image172.wmf"/><Relationship Id="rId12" Type="http://schemas.openxmlformats.org/officeDocument/2006/relationships/image" Target="../media/image177.wmf"/><Relationship Id="rId2" Type="http://schemas.openxmlformats.org/officeDocument/2006/relationships/image" Target="../media/image167.wmf"/><Relationship Id="rId1" Type="http://schemas.openxmlformats.org/officeDocument/2006/relationships/image" Target="../media/image166.wmf"/><Relationship Id="rId6" Type="http://schemas.openxmlformats.org/officeDocument/2006/relationships/image" Target="../media/image171.wmf"/><Relationship Id="rId11" Type="http://schemas.openxmlformats.org/officeDocument/2006/relationships/image" Target="../media/image176.wmf"/><Relationship Id="rId5" Type="http://schemas.openxmlformats.org/officeDocument/2006/relationships/image" Target="../media/image170.wmf"/><Relationship Id="rId10" Type="http://schemas.openxmlformats.org/officeDocument/2006/relationships/image" Target="../media/image175.wmf"/><Relationship Id="rId4" Type="http://schemas.openxmlformats.org/officeDocument/2006/relationships/image" Target="../media/image169.wmf"/><Relationship Id="rId9" Type="http://schemas.openxmlformats.org/officeDocument/2006/relationships/image" Target="../media/image17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9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wmf"/><Relationship Id="rId1" Type="http://schemas.openxmlformats.org/officeDocument/2006/relationships/image" Target="../media/image18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31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12" Type="http://schemas.openxmlformats.org/officeDocument/2006/relationships/image" Target="../media/image30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11" Type="http://schemas.openxmlformats.org/officeDocument/2006/relationships/image" Target="../media/image29.wmf"/><Relationship Id="rId5" Type="http://schemas.openxmlformats.org/officeDocument/2006/relationships/image" Target="../media/image23.wmf"/><Relationship Id="rId10" Type="http://schemas.openxmlformats.org/officeDocument/2006/relationships/image" Target="../media/image28.wmf"/><Relationship Id="rId4" Type="http://schemas.openxmlformats.org/officeDocument/2006/relationships/image" Target="../media/image22.wmf"/><Relationship Id="rId9" Type="http://schemas.openxmlformats.org/officeDocument/2006/relationships/image" Target="../media/image27.wmf"/><Relationship Id="rId14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11" Type="http://schemas.openxmlformats.org/officeDocument/2006/relationships/image" Target="../media/image43.wmf"/><Relationship Id="rId5" Type="http://schemas.openxmlformats.org/officeDocument/2006/relationships/image" Target="../media/image37.wmf"/><Relationship Id="rId10" Type="http://schemas.openxmlformats.org/officeDocument/2006/relationships/image" Target="../media/image42.wmf"/><Relationship Id="rId4" Type="http://schemas.openxmlformats.org/officeDocument/2006/relationships/image" Target="../media/image36.wmf"/><Relationship Id="rId9" Type="http://schemas.openxmlformats.org/officeDocument/2006/relationships/image" Target="../media/image4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33.wmf"/><Relationship Id="rId4" Type="http://schemas.openxmlformats.org/officeDocument/2006/relationships/image" Target="../media/image4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4" Type="http://schemas.openxmlformats.org/officeDocument/2006/relationships/image" Target="../media/image5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9DAF2-B2C3-4193-A79F-6034679F44EC}" type="datetimeFigureOut">
              <a:rPr lang="fi-FI" smtClean="0"/>
              <a:pPr/>
              <a:t>20.5.2019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C0158-E5E3-49B4-AA27-0F1DF085F5F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3824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C0158-E5E3-49B4-AA27-0F1DF085F5F2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801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C0158-E5E3-49B4-AA27-0F1DF085F5F2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6554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C0158-E5E3-49B4-AA27-0F1DF085F5F2}" type="slidenum">
              <a:rPr lang="fi-FI" smtClean="0"/>
              <a:pPr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6494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C0158-E5E3-49B4-AA27-0F1DF085F5F2}" type="slidenum">
              <a:rPr lang="fi-FI" smtClean="0"/>
              <a:pPr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567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/>
          <p:nvPr/>
        </p:nvSpPr>
        <p:spPr>
          <a:xfrm>
            <a:off x="406400" y="1712913"/>
            <a:ext cx="8326438" cy="3921125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2" descr="Aalto_EN_Science_21_RGB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0"/>
            <a:ext cx="1730375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1200"/>
            <a:ext cx="7772400" cy="13320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3143248"/>
            <a:ext cx="6285600" cy="2340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4400" y="5961600"/>
            <a:ext cx="1962000" cy="6336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26800" y="5961600"/>
            <a:ext cx="1134000" cy="6336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62000" y="6138000"/>
            <a:ext cx="2026800" cy="4572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72400" y="6138000"/>
            <a:ext cx="2048400" cy="4572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72400" y="5961600"/>
            <a:ext cx="2048400" cy="1764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6"/>
          </p:nvPr>
        </p:nvSpPr>
        <p:spPr>
          <a:xfrm>
            <a:off x="2862263" y="5961063"/>
            <a:ext cx="2027237" cy="176212"/>
          </a:xfrm>
        </p:spPr>
        <p:txBody>
          <a:bodyPr wrap="none"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ED8797A-16EC-4D06-B8CF-847EC7F91D85}" type="datetime1">
              <a:rPr lang="en-US" smtClean="0"/>
              <a:t>5/20/2019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430588" y="6275388"/>
            <a:ext cx="1544637" cy="1254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2EE20-7967-4466-8A04-20FE8A2B3F2F}" type="datetime1">
              <a:rPr lang="en-US" smtClean="0"/>
              <a:t>5/20/2019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30588" y="6145213"/>
            <a:ext cx="1544637" cy="1254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430588" y="6400800"/>
            <a:ext cx="1544637" cy="1254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0A491-D97B-41B3-81C6-EAD372DAE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40BA3-4D60-4A08-BA1B-CF99A5319175}" type="datetime1">
              <a:rPr lang="en-US" smtClean="0"/>
              <a:t>5/20/2019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83BC1-1FE6-446C-A567-802BE7392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2400" y="1584000"/>
            <a:ext cx="3924000" cy="413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4000"/>
            <a:ext cx="3924000" cy="413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buNone/>
              <a:defRPr sz="1400"/>
            </a:lvl6pPr>
            <a:lvl7pPr>
              <a:buNone/>
              <a:defRPr sz="1400"/>
            </a:lvl7pPr>
            <a:lvl8pPr>
              <a:buNone/>
              <a:defRPr sz="1400"/>
            </a:lvl8pPr>
            <a:lvl9pPr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063D8-A017-437D-99B1-ED37BE9D5E46}" type="datetime1">
              <a:rPr lang="en-US" smtClean="0"/>
              <a:t>5/20/2019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B33DE-2C81-42CB-88E2-81A316C00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A38C7-6B4E-41AB-B909-DF3BD56C6330}" type="datetime1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5900D-1929-4D89-BF9E-65B5502B2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734DD-C8A4-4F48-84EC-A7A274E3280A}" type="datetime1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A51F9-2EAB-4990-902E-03E24A815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marg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00" y="1584000"/>
            <a:ext cx="6285600" cy="41364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D2730-A048-4CCB-95F6-3F0B1A346954}" type="datetime1">
              <a:rPr lang="en-US" smtClean="0"/>
              <a:t>5/20/2019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D8531-9D24-4364-8259-44B64DD7E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Aalto_EN_Science_21_RGB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0"/>
            <a:ext cx="1730375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1200"/>
            <a:ext cx="7772400" cy="1332000"/>
          </a:xfrm>
        </p:spPr>
        <p:txBody>
          <a:bodyPr/>
          <a:lstStyle>
            <a:lvl1pPr>
              <a:defRPr sz="4000">
                <a:solidFill>
                  <a:srgbClr val="FF7900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3143248"/>
            <a:ext cx="6285600" cy="2340000"/>
          </a:xfrm>
        </p:spPr>
        <p:txBody>
          <a:bodyPr/>
          <a:lstStyle>
            <a:lvl1pPr marL="0" indent="0" algn="l">
              <a:buNone/>
              <a:defRPr>
                <a:solidFill>
                  <a:srgbClr val="FF7900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4400" y="5961600"/>
            <a:ext cx="1962000" cy="6336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26800" y="5961600"/>
            <a:ext cx="1134000" cy="6336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62000" y="6138000"/>
            <a:ext cx="2026800" cy="4572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72400" y="6138000"/>
            <a:ext cx="2048400" cy="4572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72400" y="5961600"/>
            <a:ext cx="2048400" cy="1764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>
          <a:xfrm>
            <a:off x="2862263" y="5961063"/>
            <a:ext cx="2027237" cy="176212"/>
          </a:xfrm>
        </p:spPr>
        <p:txBody>
          <a:bodyPr wrap="none"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7CD0340-E1A8-4851-B550-0D2DB478BC50}" type="datetime1">
              <a:rPr lang="en-US" smtClean="0"/>
              <a:t>5/20/2019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ubtitl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alto_EN_Science_13_RGB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" y="5811838"/>
            <a:ext cx="23749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/>
          <p:nvPr/>
        </p:nvSpPr>
        <p:spPr>
          <a:xfrm>
            <a:off x="406400" y="406400"/>
            <a:ext cx="8326438" cy="5472113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547200"/>
            <a:ext cx="7772400" cy="220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78B93-3FF8-441A-A2A4-9044CF8EF0E3}" type="datetime1">
              <a:rPr lang="en-US" smtClean="0"/>
              <a:t>5/20/2019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FA889-3339-435A-8AF9-B2C57C813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E9CC0-0753-43B2-9C43-DE600BD7E708}" type="datetime1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3F8F7-896B-4135-A4D1-0F0914EAE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alto_EN_Science_13_RGB_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5900" y="5811838"/>
            <a:ext cx="23749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73088" y="488950"/>
            <a:ext cx="79883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73088" y="1584325"/>
            <a:ext cx="7988300" cy="413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30588" y="6275388"/>
            <a:ext cx="1544637" cy="1254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AE6616B-802C-43CD-AC13-9074F50464B6}" type="datetime1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0588" y="6145213"/>
            <a:ext cx="1544637" cy="1254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30588" y="6400800"/>
            <a:ext cx="1544637" cy="1254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327D213-3D0B-462A-9182-936F4F2EF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1500" y="5813425"/>
            <a:ext cx="7988300" cy="65088"/>
          </a:xfrm>
          <a:prstGeom prst="rect">
            <a:avLst/>
          </a:prstGeom>
          <a:solidFill>
            <a:srgbClr val="FF790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9" r:id="rId2"/>
    <p:sldLayoutId id="2147483668" r:id="rId3"/>
    <p:sldLayoutId id="2147483667" r:id="rId4"/>
    <p:sldLayoutId id="2147483666" r:id="rId5"/>
    <p:sldLayoutId id="2147483665" r:id="rId6"/>
    <p:sldLayoutId id="2147483672" r:id="rId7"/>
    <p:sldLayoutId id="2147483673" r:id="rId8"/>
    <p:sldLayoutId id="2147483664" r:id="rId9"/>
    <p:sldLayoutId id="2147483670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FF79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4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4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4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3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6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oleObject" Target="../embeddings/oleObject63.bin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12" Type="http://schemas.openxmlformats.org/officeDocument/2006/relationships/image" Target="../media/image68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62.bin"/><Relationship Id="rId5" Type="http://schemas.openxmlformats.org/officeDocument/2006/relationships/oleObject" Target="../embeddings/oleObject59.bin"/><Relationship Id="rId10" Type="http://schemas.openxmlformats.org/officeDocument/2006/relationships/image" Target="../media/image67.wmf"/><Relationship Id="rId4" Type="http://schemas.openxmlformats.org/officeDocument/2006/relationships/image" Target="../media/image64.wmf"/><Relationship Id="rId9" Type="http://schemas.openxmlformats.org/officeDocument/2006/relationships/oleObject" Target="../embeddings/oleObject61.bin"/><Relationship Id="rId14" Type="http://schemas.openxmlformats.org/officeDocument/2006/relationships/image" Target="../media/image6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3" Type="http://schemas.openxmlformats.org/officeDocument/2006/relationships/image" Target="../media/image74.png"/><Relationship Id="rId7" Type="http://schemas.openxmlformats.org/officeDocument/2006/relationships/image" Target="../media/image71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65.bin"/><Relationship Id="rId11" Type="http://schemas.openxmlformats.org/officeDocument/2006/relationships/image" Target="../media/image73.wmf"/><Relationship Id="rId5" Type="http://schemas.openxmlformats.org/officeDocument/2006/relationships/image" Target="../media/image70.wmf"/><Relationship Id="rId10" Type="http://schemas.openxmlformats.org/officeDocument/2006/relationships/oleObject" Target="../embeddings/oleObject67.bin"/><Relationship Id="rId4" Type="http://schemas.openxmlformats.org/officeDocument/2006/relationships/oleObject" Target="../embeddings/oleObject64.bin"/><Relationship Id="rId9" Type="http://schemas.openxmlformats.org/officeDocument/2006/relationships/image" Target="../media/image7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75.jpeg"/><Relationship Id="rId4" Type="http://schemas.openxmlformats.org/officeDocument/2006/relationships/image" Target="../media/image70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13" Type="http://schemas.openxmlformats.org/officeDocument/2006/relationships/image" Target="../media/image80.wmf"/><Relationship Id="rId18" Type="http://schemas.openxmlformats.org/officeDocument/2006/relationships/oleObject" Target="../embeddings/oleObject76.bin"/><Relationship Id="rId3" Type="http://schemas.openxmlformats.org/officeDocument/2006/relationships/image" Target="../media/image14.png"/><Relationship Id="rId21" Type="http://schemas.openxmlformats.org/officeDocument/2006/relationships/image" Target="../media/image84.wmf"/><Relationship Id="rId7" Type="http://schemas.openxmlformats.org/officeDocument/2006/relationships/image" Target="../media/image77.wmf"/><Relationship Id="rId12" Type="http://schemas.openxmlformats.org/officeDocument/2006/relationships/oleObject" Target="../embeddings/oleObject73.bin"/><Relationship Id="rId17" Type="http://schemas.openxmlformats.org/officeDocument/2006/relationships/image" Target="../media/image82.wmf"/><Relationship Id="rId25" Type="http://schemas.openxmlformats.org/officeDocument/2006/relationships/image" Target="../media/image86.wmf"/><Relationship Id="rId2" Type="http://schemas.openxmlformats.org/officeDocument/2006/relationships/slideLayout" Target="../slideLayouts/slideLayout10.xml"/><Relationship Id="rId16" Type="http://schemas.openxmlformats.org/officeDocument/2006/relationships/oleObject" Target="../embeddings/oleObject75.bin"/><Relationship Id="rId20" Type="http://schemas.openxmlformats.org/officeDocument/2006/relationships/oleObject" Target="../embeddings/oleObject77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79.wmf"/><Relationship Id="rId24" Type="http://schemas.openxmlformats.org/officeDocument/2006/relationships/oleObject" Target="../embeddings/oleObject79.bin"/><Relationship Id="rId5" Type="http://schemas.openxmlformats.org/officeDocument/2006/relationships/image" Target="../media/image76.wmf"/><Relationship Id="rId15" Type="http://schemas.openxmlformats.org/officeDocument/2006/relationships/image" Target="../media/image81.wmf"/><Relationship Id="rId23" Type="http://schemas.openxmlformats.org/officeDocument/2006/relationships/image" Target="../media/image85.wmf"/><Relationship Id="rId10" Type="http://schemas.openxmlformats.org/officeDocument/2006/relationships/oleObject" Target="../embeddings/oleObject72.bin"/><Relationship Id="rId19" Type="http://schemas.openxmlformats.org/officeDocument/2006/relationships/image" Target="../media/image83.wmf"/><Relationship Id="rId4" Type="http://schemas.openxmlformats.org/officeDocument/2006/relationships/oleObject" Target="../embeddings/oleObject69.bin"/><Relationship Id="rId9" Type="http://schemas.openxmlformats.org/officeDocument/2006/relationships/image" Target="../media/image78.wmf"/><Relationship Id="rId14" Type="http://schemas.openxmlformats.org/officeDocument/2006/relationships/oleObject" Target="../embeddings/oleObject74.bin"/><Relationship Id="rId22" Type="http://schemas.openxmlformats.org/officeDocument/2006/relationships/oleObject" Target="../embeddings/oleObject78.bin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1.wmf"/><Relationship Id="rId18" Type="http://schemas.openxmlformats.org/officeDocument/2006/relationships/oleObject" Target="../embeddings/oleObject87.bin"/><Relationship Id="rId26" Type="http://schemas.openxmlformats.org/officeDocument/2006/relationships/oleObject" Target="../embeddings/oleObject91.bin"/><Relationship Id="rId39" Type="http://schemas.openxmlformats.org/officeDocument/2006/relationships/image" Target="../media/image104.wmf"/><Relationship Id="rId21" Type="http://schemas.openxmlformats.org/officeDocument/2006/relationships/image" Target="../media/image95.wmf"/><Relationship Id="rId34" Type="http://schemas.openxmlformats.org/officeDocument/2006/relationships/oleObject" Target="../embeddings/oleObject95.bin"/><Relationship Id="rId42" Type="http://schemas.openxmlformats.org/officeDocument/2006/relationships/oleObject" Target="../embeddings/oleObject99.bin"/><Relationship Id="rId47" Type="http://schemas.openxmlformats.org/officeDocument/2006/relationships/image" Target="../media/image108.wmf"/><Relationship Id="rId7" Type="http://schemas.openxmlformats.org/officeDocument/2006/relationships/image" Target="../media/image88.wmf"/><Relationship Id="rId2" Type="http://schemas.openxmlformats.org/officeDocument/2006/relationships/slideLayout" Target="../slideLayouts/slideLayout10.xml"/><Relationship Id="rId16" Type="http://schemas.openxmlformats.org/officeDocument/2006/relationships/oleObject" Target="../embeddings/oleObject86.bin"/><Relationship Id="rId29" Type="http://schemas.openxmlformats.org/officeDocument/2006/relationships/image" Target="../media/image99.wmf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81.bin"/><Relationship Id="rId11" Type="http://schemas.openxmlformats.org/officeDocument/2006/relationships/image" Target="../media/image90.wmf"/><Relationship Id="rId24" Type="http://schemas.openxmlformats.org/officeDocument/2006/relationships/oleObject" Target="../embeddings/oleObject90.bin"/><Relationship Id="rId32" Type="http://schemas.openxmlformats.org/officeDocument/2006/relationships/oleObject" Target="../embeddings/oleObject94.bin"/><Relationship Id="rId37" Type="http://schemas.openxmlformats.org/officeDocument/2006/relationships/image" Target="../media/image103.wmf"/><Relationship Id="rId40" Type="http://schemas.openxmlformats.org/officeDocument/2006/relationships/oleObject" Target="../embeddings/oleObject98.bin"/><Relationship Id="rId45" Type="http://schemas.openxmlformats.org/officeDocument/2006/relationships/image" Target="../media/image107.wmf"/><Relationship Id="rId5" Type="http://schemas.openxmlformats.org/officeDocument/2006/relationships/image" Target="../media/image87.wmf"/><Relationship Id="rId15" Type="http://schemas.openxmlformats.org/officeDocument/2006/relationships/image" Target="../media/image92.wmf"/><Relationship Id="rId23" Type="http://schemas.openxmlformats.org/officeDocument/2006/relationships/image" Target="../media/image96.wmf"/><Relationship Id="rId28" Type="http://schemas.openxmlformats.org/officeDocument/2006/relationships/oleObject" Target="../embeddings/oleObject92.bin"/><Relationship Id="rId36" Type="http://schemas.openxmlformats.org/officeDocument/2006/relationships/oleObject" Target="../embeddings/oleObject96.bin"/><Relationship Id="rId10" Type="http://schemas.openxmlformats.org/officeDocument/2006/relationships/oleObject" Target="../embeddings/oleObject83.bin"/><Relationship Id="rId19" Type="http://schemas.openxmlformats.org/officeDocument/2006/relationships/image" Target="../media/image94.wmf"/><Relationship Id="rId31" Type="http://schemas.openxmlformats.org/officeDocument/2006/relationships/image" Target="../media/image100.wmf"/><Relationship Id="rId44" Type="http://schemas.openxmlformats.org/officeDocument/2006/relationships/oleObject" Target="../embeddings/oleObject100.bin"/><Relationship Id="rId4" Type="http://schemas.openxmlformats.org/officeDocument/2006/relationships/oleObject" Target="../embeddings/oleObject80.bin"/><Relationship Id="rId9" Type="http://schemas.openxmlformats.org/officeDocument/2006/relationships/image" Target="../media/image89.wmf"/><Relationship Id="rId14" Type="http://schemas.openxmlformats.org/officeDocument/2006/relationships/oleObject" Target="../embeddings/oleObject85.bin"/><Relationship Id="rId22" Type="http://schemas.openxmlformats.org/officeDocument/2006/relationships/oleObject" Target="../embeddings/oleObject89.bin"/><Relationship Id="rId27" Type="http://schemas.openxmlformats.org/officeDocument/2006/relationships/image" Target="../media/image98.wmf"/><Relationship Id="rId30" Type="http://schemas.openxmlformats.org/officeDocument/2006/relationships/oleObject" Target="../embeddings/oleObject93.bin"/><Relationship Id="rId35" Type="http://schemas.openxmlformats.org/officeDocument/2006/relationships/image" Target="../media/image102.wmf"/><Relationship Id="rId43" Type="http://schemas.openxmlformats.org/officeDocument/2006/relationships/image" Target="../media/image106.wmf"/><Relationship Id="rId8" Type="http://schemas.openxmlformats.org/officeDocument/2006/relationships/oleObject" Target="../embeddings/oleObject82.bin"/><Relationship Id="rId3" Type="http://schemas.openxmlformats.org/officeDocument/2006/relationships/notesSlide" Target="../notesSlides/notesSlide3.xml"/><Relationship Id="rId12" Type="http://schemas.openxmlformats.org/officeDocument/2006/relationships/oleObject" Target="../embeddings/oleObject84.bin"/><Relationship Id="rId17" Type="http://schemas.openxmlformats.org/officeDocument/2006/relationships/image" Target="../media/image93.wmf"/><Relationship Id="rId25" Type="http://schemas.openxmlformats.org/officeDocument/2006/relationships/image" Target="../media/image97.wmf"/><Relationship Id="rId33" Type="http://schemas.openxmlformats.org/officeDocument/2006/relationships/image" Target="../media/image101.wmf"/><Relationship Id="rId38" Type="http://schemas.openxmlformats.org/officeDocument/2006/relationships/oleObject" Target="../embeddings/oleObject97.bin"/><Relationship Id="rId46" Type="http://schemas.openxmlformats.org/officeDocument/2006/relationships/oleObject" Target="../embeddings/oleObject101.bin"/><Relationship Id="rId20" Type="http://schemas.openxmlformats.org/officeDocument/2006/relationships/oleObject" Target="../embeddings/oleObject88.bin"/><Relationship Id="rId41" Type="http://schemas.openxmlformats.org/officeDocument/2006/relationships/image" Target="../media/image105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13" Type="http://schemas.openxmlformats.org/officeDocument/2006/relationships/oleObject" Target="../embeddings/oleObject106.bin"/><Relationship Id="rId3" Type="http://schemas.openxmlformats.org/officeDocument/2006/relationships/oleObject" Target="../embeddings/oleObject102.bin"/><Relationship Id="rId7" Type="http://schemas.openxmlformats.org/officeDocument/2006/relationships/oleObject" Target="../embeddings/oleObject103.bin"/><Relationship Id="rId12" Type="http://schemas.openxmlformats.org/officeDocument/2006/relationships/image" Target="../media/image112.wmf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114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15.png"/><Relationship Id="rId11" Type="http://schemas.openxmlformats.org/officeDocument/2006/relationships/oleObject" Target="../embeddings/oleObject105.bin"/><Relationship Id="rId5" Type="http://schemas.openxmlformats.org/officeDocument/2006/relationships/image" Target="../media/image14.png"/><Relationship Id="rId15" Type="http://schemas.openxmlformats.org/officeDocument/2006/relationships/oleObject" Target="../embeddings/oleObject107.bin"/><Relationship Id="rId10" Type="http://schemas.openxmlformats.org/officeDocument/2006/relationships/image" Target="../media/image111.wmf"/><Relationship Id="rId4" Type="http://schemas.openxmlformats.org/officeDocument/2006/relationships/image" Target="../media/image109.wmf"/><Relationship Id="rId9" Type="http://schemas.openxmlformats.org/officeDocument/2006/relationships/oleObject" Target="../embeddings/oleObject104.bin"/><Relationship Id="rId14" Type="http://schemas.openxmlformats.org/officeDocument/2006/relationships/image" Target="../media/image11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8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17.wmf"/><Relationship Id="rId5" Type="http://schemas.openxmlformats.org/officeDocument/2006/relationships/oleObject" Target="../embeddings/oleObject109.bin"/><Relationship Id="rId4" Type="http://schemas.openxmlformats.org/officeDocument/2006/relationships/image" Target="../media/image116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2.bin"/><Relationship Id="rId13" Type="http://schemas.openxmlformats.org/officeDocument/2006/relationships/image" Target="../media/image130.png"/><Relationship Id="rId18" Type="http://schemas.openxmlformats.org/officeDocument/2006/relationships/oleObject" Target="../embeddings/oleObject116.bin"/><Relationship Id="rId3" Type="http://schemas.openxmlformats.org/officeDocument/2006/relationships/image" Target="../media/image128.png"/><Relationship Id="rId21" Type="http://schemas.openxmlformats.org/officeDocument/2006/relationships/image" Target="../media/image127.wmf"/><Relationship Id="rId7" Type="http://schemas.openxmlformats.org/officeDocument/2006/relationships/image" Target="../media/image121.wmf"/><Relationship Id="rId12" Type="http://schemas.openxmlformats.org/officeDocument/2006/relationships/image" Target="../media/image129.jpeg"/><Relationship Id="rId17" Type="http://schemas.openxmlformats.org/officeDocument/2006/relationships/image" Target="../media/image125.wmf"/><Relationship Id="rId2" Type="http://schemas.openxmlformats.org/officeDocument/2006/relationships/slideLayout" Target="../slideLayouts/slideLayout10.xml"/><Relationship Id="rId16" Type="http://schemas.openxmlformats.org/officeDocument/2006/relationships/oleObject" Target="../embeddings/oleObject115.bin"/><Relationship Id="rId20" Type="http://schemas.openxmlformats.org/officeDocument/2006/relationships/oleObject" Target="../embeddings/oleObject117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11.bin"/><Relationship Id="rId11" Type="http://schemas.openxmlformats.org/officeDocument/2006/relationships/image" Target="../media/image123.wmf"/><Relationship Id="rId5" Type="http://schemas.openxmlformats.org/officeDocument/2006/relationships/image" Target="../media/image120.wmf"/><Relationship Id="rId15" Type="http://schemas.openxmlformats.org/officeDocument/2006/relationships/image" Target="../media/image124.wmf"/><Relationship Id="rId10" Type="http://schemas.openxmlformats.org/officeDocument/2006/relationships/oleObject" Target="../embeddings/oleObject113.bin"/><Relationship Id="rId19" Type="http://schemas.openxmlformats.org/officeDocument/2006/relationships/image" Target="../media/image126.wmf"/><Relationship Id="rId4" Type="http://schemas.openxmlformats.org/officeDocument/2006/relationships/oleObject" Target="../embeddings/oleObject110.bin"/><Relationship Id="rId9" Type="http://schemas.openxmlformats.org/officeDocument/2006/relationships/image" Target="../media/image122.wmf"/><Relationship Id="rId14" Type="http://schemas.openxmlformats.org/officeDocument/2006/relationships/oleObject" Target="../embeddings/oleObject114.bin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22.bin"/><Relationship Id="rId18" Type="http://schemas.openxmlformats.org/officeDocument/2006/relationships/image" Target="../media/image137.wmf"/><Relationship Id="rId26" Type="http://schemas.openxmlformats.org/officeDocument/2006/relationships/image" Target="../media/image141.wmf"/><Relationship Id="rId21" Type="http://schemas.openxmlformats.org/officeDocument/2006/relationships/oleObject" Target="../embeddings/oleObject126.bin"/><Relationship Id="rId34" Type="http://schemas.openxmlformats.org/officeDocument/2006/relationships/image" Target="../media/image145.wmf"/><Relationship Id="rId7" Type="http://schemas.openxmlformats.org/officeDocument/2006/relationships/oleObject" Target="../embeddings/oleObject119.bin"/><Relationship Id="rId12" Type="http://schemas.openxmlformats.org/officeDocument/2006/relationships/image" Target="../media/image134.wmf"/><Relationship Id="rId17" Type="http://schemas.openxmlformats.org/officeDocument/2006/relationships/oleObject" Target="../embeddings/oleObject124.bin"/><Relationship Id="rId25" Type="http://schemas.openxmlformats.org/officeDocument/2006/relationships/oleObject" Target="../embeddings/oleObject128.bin"/><Relationship Id="rId33" Type="http://schemas.openxmlformats.org/officeDocument/2006/relationships/oleObject" Target="../embeddings/oleObject132.bin"/><Relationship Id="rId38" Type="http://schemas.openxmlformats.org/officeDocument/2006/relationships/image" Target="../media/image147.wmf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136.wmf"/><Relationship Id="rId20" Type="http://schemas.openxmlformats.org/officeDocument/2006/relationships/image" Target="../media/image138.wmf"/><Relationship Id="rId29" Type="http://schemas.openxmlformats.org/officeDocument/2006/relationships/oleObject" Target="../embeddings/oleObject130.bin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31.wmf"/><Relationship Id="rId11" Type="http://schemas.openxmlformats.org/officeDocument/2006/relationships/oleObject" Target="../embeddings/oleObject121.bin"/><Relationship Id="rId24" Type="http://schemas.openxmlformats.org/officeDocument/2006/relationships/image" Target="../media/image140.wmf"/><Relationship Id="rId32" Type="http://schemas.openxmlformats.org/officeDocument/2006/relationships/image" Target="../media/image144.wmf"/><Relationship Id="rId37" Type="http://schemas.openxmlformats.org/officeDocument/2006/relationships/oleObject" Target="../embeddings/oleObject134.bin"/><Relationship Id="rId5" Type="http://schemas.openxmlformats.org/officeDocument/2006/relationships/oleObject" Target="../embeddings/oleObject118.bin"/><Relationship Id="rId15" Type="http://schemas.openxmlformats.org/officeDocument/2006/relationships/oleObject" Target="../embeddings/oleObject123.bin"/><Relationship Id="rId23" Type="http://schemas.openxmlformats.org/officeDocument/2006/relationships/oleObject" Target="../embeddings/oleObject127.bin"/><Relationship Id="rId28" Type="http://schemas.openxmlformats.org/officeDocument/2006/relationships/image" Target="../media/image142.wmf"/><Relationship Id="rId36" Type="http://schemas.openxmlformats.org/officeDocument/2006/relationships/image" Target="../media/image146.wmf"/><Relationship Id="rId10" Type="http://schemas.openxmlformats.org/officeDocument/2006/relationships/image" Target="../media/image133.wmf"/><Relationship Id="rId19" Type="http://schemas.openxmlformats.org/officeDocument/2006/relationships/oleObject" Target="../embeddings/oleObject125.bin"/><Relationship Id="rId31" Type="http://schemas.openxmlformats.org/officeDocument/2006/relationships/oleObject" Target="../embeddings/oleObject131.bin"/><Relationship Id="rId4" Type="http://schemas.openxmlformats.org/officeDocument/2006/relationships/image" Target="../media/image148.png"/><Relationship Id="rId9" Type="http://schemas.openxmlformats.org/officeDocument/2006/relationships/oleObject" Target="../embeddings/oleObject120.bin"/><Relationship Id="rId14" Type="http://schemas.openxmlformats.org/officeDocument/2006/relationships/image" Target="../media/image135.wmf"/><Relationship Id="rId22" Type="http://schemas.openxmlformats.org/officeDocument/2006/relationships/image" Target="../media/image139.wmf"/><Relationship Id="rId27" Type="http://schemas.openxmlformats.org/officeDocument/2006/relationships/oleObject" Target="../embeddings/oleObject129.bin"/><Relationship Id="rId30" Type="http://schemas.openxmlformats.org/officeDocument/2006/relationships/image" Target="../media/image143.wmf"/><Relationship Id="rId35" Type="http://schemas.openxmlformats.org/officeDocument/2006/relationships/oleObject" Target="../embeddings/oleObject133.bin"/><Relationship Id="rId8" Type="http://schemas.openxmlformats.org/officeDocument/2006/relationships/image" Target="../media/image132.wmf"/><Relationship Id="rId3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40.bin"/><Relationship Id="rId18" Type="http://schemas.openxmlformats.org/officeDocument/2006/relationships/image" Target="../media/image156.wmf"/><Relationship Id="rId26" Type="http://schemas.openxmlformats.org/officeDocument/2006/relationships/image" Target="../media/image160.wmf"/><Relationship Id="rId3" Type="http://schemas.openxmlformats.org/officeDocument/2006/relationships/oleObject" Target="../embeddings/oleObject135.bin"/><Relationship Id="rId21" Type="http://schemas.openxmlformats.org/officeDocument/2006/relationships/oleObject" Target="../embeddings/oleObject144.bin"/><Relationship Id="rId34" Type="http://schemas.openxmlformats.org/officeDocument/2006/relationships/image" Target="../media/image164.wmf"/><Relationship Id="rId7" Type="http://schemas.openxmlformats.org/officeDocument/2006/relationships/oleObject" Target="../embeddings/oleObject137.bin"/><Relationship Id="rId12" Type="http://schemas.openxmlformats.org/officeDocument/2006/relationships/image" Target="../media/image153.wmf"/><Relationship Id="rId17" Type="http://schemas.openxmlformats.org/officeDocument/2006/relationships/oleObject" Target="../embeddings/oleObject142.bin"/><Relationship Id="rId25" Type="http://schemas.openxmlformats.org/officeDocument/2006/relationships/oleObject" Target="../embeddings/oleObject146.bin"/><Relationship Id="rId33" Type="http://schemas.openxmlformats.org/officeDocument/2006/relationships/oleObject" Target="../embeddings/oleObject150.bin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155.wmf"/><Relationship Id="rId20" Type="http://schemas.openxmlformats.org/officeDocument/2006/relationships/image" Target="../media/image157.wmf"/><Relationship Id="rId29" Type="http://schemas.openxmlformats.org/officeDocument/2006/relationships/oleObject" Target="../embeddings/oleObject148.bin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50.wmf"/><Relationship Id="rId11" Type="http://schemas.openxmlformats.org/officeDocument/2006/relationships/oleObject" Target="../embeddings/oleObject139.bin"/><Relationship Id="rId24" Type="http://schemas.openxmlformats.org/officeDocument/2006/relationships/image" Target="../media/image159.wmf"/><Relationship Id="rId32" Type="http://schemas.openxmlformats.org/officeDocument/2006/relationships/image" Target="../media/image163.wmf"/><Relationship Id="rId5" Type="http://schemas.openxmlformats.org/officeDocument/2006/relationships/oleObject" Target="../embeddings/oleObject136.bin"/><Relationship Id="rId15" Type="http://schemas.openxmlformats.org/officeDocument/2006/relationships/oleObject" Target="../embeddings/oleObject141.bin"/><Relationship Id="rId23" Type="http://schemas.openxmlformats.org/officeDocument/2006/relationships/oleObject" Target="../embeddings/oleObject145.bin"/><Relationship Id="rId28" Type="http://schemas.openxmlformats.org/officeDocument/2006/relationships/image" Target="../media/image161.wmf"/><Relationship Id="rId36" Type="http://schemas.openxmlformats.org/officeDocument/2006/relationships/image" Target="../media/image165.wmf"/><Relationship Id="rId10" Type="http://schemas.openxmlformats.org/officeDocument/2006/relationships/image" Target="../media/image152.wmf"/><Relationship Id="rId19" Type="http://schemas.openxmlformats.org/officeDocument/2006/relationships/oleObject" Target="../embeddings/oleObject143.bin"/><Relationship Id="rId31" Type="http://schemas.openxmlformats.org/officeDocument/2006/relationships/oleObject" Target="../embeddings/oleObject149.bin"/><Relationship Id="rId4" Type="http://schemas.openxmlformats.org/officeDocument/2006/relationships/image" Target="../media/image149.wmf"/><Relationship Id="rId9" Type="http://schemas.openxmlformats.org/officeDocument/2006/relationships/oleObject" Target="../embeddings/oleObject138.bin"/><Relationship Id="rId14" Type="http://schemas.openxmlformats.org/officeDocument/2006/relationships/image" Target="../media/image154.wmf"/><Relationship Id="rId22" Type="http://schemas.openxmlformats.org/officeDocument/2006/relationships/image" Target="../media/image158.wmf"/><Relationship Id="rId27" Type="http://schemas.openxmlformats.org/officeDocument/2006/relationships/oleObject" Target="../embeddings/oleObject147.bin"/><Relationship Id="rId30" Type="http://schemas.openxmlformats.org/officeDocument/2006/relationships/image" Target="../media/image162.wmf"/><Relationship Id="rId35" Type="http://schemas.openxmlformats.org/officeDocument/2006/relationships/oleObject" Target="../embeddings/oleObject151.bin"/><Relationship Id="rId8" Type="http://schemas.openxmlformats.org/officeDocument/2006/relationships/image" Target="../media/image151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wmf"/><Relationship Id="rId13" Type="http://schemas.openxmlformats.org/officeDocument/2006/relationships/oleObject" Target="../embeddings/oleObject157.bin"/><Relationship Id="rId18" Type="http://schemas.openxmlformats.org/officeDocument/2006/relationships/image" Target="../media/image173.wmf"/><Relationship Id="rId26" Type="http://schemas.openxmlformats.org/officeDocument/2006/relationships/image" Target="../media/image177.wmf"/><Relationship Id="rId3" Type="http://schemas.openxmlformats.org/officeDocument/2006/relationships/oleObject" Target="../embeddings/oleObject152.bin"/><Relationship Id="rId21" Type="http://schemas.openxmlformats.org/officeDocument/2006/relationships/oleObject" Target="../embeddings/oleObject161.bin"/><Relationship Id="rId7" Type="http://schemas.openxmlformats.org/officeDocument/2006/relationships/oleObject" Target="../embeddings/oleObject154.bin"/><Relationship Id="rId12" Type="http://schemas.openxmlformats.org/officeDocument/2006/relationships/image" Target="../media/image170.wmf"/><Relationship Id="rId17" Type="http://schemas.openxmlformats.org/officeDocument/2006/relationships/oleObject" Target="../embeddings/oleObject159.bin"/><Relationship Id="rId25" Type="http://schemas.openxmlformats.org/officeDocument/2006/relationships/oleObject" Target="../embeddings/oleObject163.bin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172.wmf"/><Relationship Id="rId20" Type="http://schemas.openxmlformats.org/officeDocument/2006/relationships/image" Target="../media/image174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67.wmf"/><Relationship Id="rId11" Type="http://schemas.openxmlformats.org/officeDocument/2006/relationships/oleObject" Target="../embeddings/oleObject156.bin"/><Relationship Id="rId24" Type="http://schemas.openxmlformats.org/officeDocument/2006/relationships/image" Target="../media/image176.wmf"/><Relationship Id="rId5" Type="http://schemas.openxmlformats.org/officeDocument/2006/relationships/oleObject" Target="../embeddings/oleObject153.bin"/><Relationship Id="rId15" Type="http://schemas.openxmlformats.org/officeDocument/2006/relationships/oleObject" Target="../embeddings/oleObject158.bin"/><Relationship Id="rId23" Type="http://schemas.openxmlformats.org/officeDocument/2006/relationships/oleObject" Target="../embeddings/oleObject162.bin"/><Relationship Id="rId28" Type="http://schemas.openxmlformats.org/officeDocument/2006/relationships/image" Target="../media/image178.wmf"/><Relationship Id="rId10" Type="http://schemas.openxmlformats.org/officeDocument/2006/relationships/image" Target="../media/image169.wmf"/><Relationship Id="rId19" Type="http://schemas.openxmlformats.org/officeDocument/2006/relationships/oleObject" Target="../embeddings/oleObject160.bin"/><Relationship Id="rId4" Type="http://schemas.openxmlformats.org/officeDocument/2006/relationships/image" Target="../media/image166.wmf"/><Relationship Id="rId9" Type="http://schemas.openxmlformats.org/officeDocument/2006/relationships/oleObject" Target="../embeddings/oleObject155.bin"/><Relationship Id="rId14" Type="http://schemas.openxmlformats.org/officeDocument/2006/relationships/image" Target="../media/image171.wmf"/><Relationship Id="rId22" Type="http://schemas.openxmlformats.org/officeDocument/2006/relationships/image" Target="../media/image175.wmf"/><Relationship Id="rId27" Type="http://schemas.openxmlformats.org/officeDocument/2006/relationships/oleObject" Target="../embeddings/oleObject16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79.wmf"/><Relationship Id="rId5" Type="http://schemas.openxmlformats.org/officeDocument/2006/relationships/oleObject" Target="../embeddings/oleObject165.bin"/><Relationship Id="rId4" Type="http://schemas.openxmlformats.org/officeDocument/2006/relationships/image" Target="../media/image18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wmf"/><Relationship Id="rId3" Type="http://schemas.openxmlformats.org/officeDocument/2006/relationships/image" Target="../media/image184.jpeg"/><Relationship Id="rId7" Type="http://schemas.openxmlformats.org/officeDocument/2006/relationships/oleObject" Target="../embeddings/oleObject16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85.jpeg"/><Relationship Id="rId5" Type="http://schemas.openxmlformats.org/officeDocument/2006/relationships/image" Target="../media/image182.wmf"/><Relationship Id="rId4" Type="http://schemas.openxmlformats.org/officeDocument/2006/relationships/oleObject" Target="../embeddings/oleObject166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wmf"/><Relationship Id="rId18" Type="http://schemas.openxmlformats.org/officeDocument/2006/relationships/oleObject" Target="../embeddings/oleObject8.bin"/><Relationship Id="rId3" Type="http://schemas.openxmlformats.org/officeDocument/2006/relationships/image" Target="../media/image14.png"/><Relationship Id="rId21" Type="http://schemas.openxmlformats.org/officeDocument/2006/relationships/image" Target="../media/image11.wmf"/><Relationship Id="rId7" Type="http://schemas.openxmlformats.org/officeDocument/2006/relationships/image" Target="../media/image4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9.wmf"/><Relationship Id="rId25" Type="http://schemas.openxmlformats.org/officeDocument/2006/relationships/image" Target="../media/image13.wmf"/><Relationship Id="rId2" Type="http://schemas.openxmlformats.org/officeDocument/2006/relationships/slideLayout" Target="../slideLayouts/slideLayout10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24" Type="http://schemas.openxmlformats.org/officeDocument/2006/relationships/oleObject" Target="../embeddings/oleObject11.bin"/><Relationship Id="rId5" Type="http://schemas.openxmlformats.org/officeDocument/2006/relationships/image" Target="../media/image3.wmf"/><Relationship Id="rId15" Type="http://schemas.openxmlformats.org/officeDocument/2006/relationships/image" Target="../media/image8.wmf"/><Relationship Id="rId23" Type="http://schemas.openxmlformats.org/officeDocument/2006/relationships/image" Target="../media/image12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0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8.pn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7.wmf"/><Relationship Id="rId4" Type="http://schemas.openxmlformats.org/officeDocument/2006/relationships/image" Target="../media/image14.png"/><Relationship Id="rId9" Type="http://schemas.openxmlformats.org/officeDocument/2006/relationships/oleObject" Target="../embeddings/oleObject1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3.wmf"/><Relationship Id="rId18" Type="http://schemas.openxmlformats.org/officeDocument/2006/relationships/oleObject" Target="../embeddings/oleObject22.bin"/><Relationship Id="rId26" Type="http://schemas.openxmlformats.org/officeDocument/2006/relationships/oleObject" Target="../embeddings/oleObject26.bin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27.wmf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25.wmf"/><Relationship Id="rId25" Type="http://schemas.openxmlformats.org/officeDocument/2006/relationships/image" Target="../media/image29.wmf"/><Relationship Id="rId2" Type="http://schemas.openxmlformats.org/officeDocument/2006/relationships/slideLayout" Target="../slideLayouts/slideLayout10.xml"/><Relationship Id="rId16" Type="http://schemas.openxmlformats.org/officeDocument/2006/relationships/oleObject" Target="../embeddings/oleObject21.bin"/><Relationship Id="rId20" Type="http://schemas.openxmlformats.org/officeDocument/2006/relationships/oleObject" Target="../embeddings/oleObject23.bin"/><Relationship Id="rId29" Type="http://schemas.openxmlformats.org/officeDocument/2006/relationships/image" Target="../media/image31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2.wmf"/><Relationship Id="rId24" Type="http://schemas.openxmlformats.org/officeDocument/2006/relationships/oleObject" Target="../embeddings/oleObject25.bin"/><Relationship Id="rId5" Type="http://schemas.openxmlformats.org/officeDocument/2006/relationships/image" Target="../media/image19.wmf"/><Relationship Id="rId15" Type="http://schemas.openxmlformats.org/officeDocument/2006/relationships/image" Target="../media/image24.wmf"/><Relationship Id="rId23" Type="http://schemas.openxmlformats.org/officeDocument/2006/relationships/image" Target="../media/image28.wmf"/><Relationship Id="rId28" Type="http://schemas.openxmlformats.org/officeDocument/2006/relationships/oleObject" Target="../embeddings/oleObject27.bin"/><Relationship Id="rId10" Type="http://schemas.openxmlformats.org/officeDocument/2006/relationships/oleObject" Target="../embeddings/oleObject18.bin"/><Relationship Id="rId19" Type="http://schemas.openxmlformats.org/officeDocument/2006/relationships/image" Target="../media/image26.wmf"/><Relationship Id="rId31" Type="http://schemas.openxmlformats.org/officeDocument/2006/relationships/image" Target="../media/image32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20.bin"/><Relationship Id="rId22" Type="http://schemas.openxmlformats.org/officeDocument/2006/relationships/oleObject" Target="../embeddings/oleObject24.bin"/><Relationship Id="rId27" Type="http://schemas.openxmlformats.org/officeDocument/2006/relationships/image" Target="../media/image30.wmf"/><Relationship Id="rId30" Type="http://schemas.openxmlformats.org/officeDocument/2006/relationships/oleObject" Target="../embeddings/oleObject2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34.bin"/><Relationship Id="rId18" Type="http://schemas.openxmlformats.org/officeDocument/2006/relationships/image" Target="../media/image39.wmf"/><Relationship Id="rId26" Type="http://schemas.openxmlformats.org/officeDocument/2006/relationships/image" Target="../media/image43.wmf"/><Relationship Id="rId3" Type="http://schemas.openxmlformats.org/officeDocument/2006/relationships/oleObject" Target="../embeddings/oleObject29.bin"/><Relationship Id="rId21" Type="http://schemas.openxmlformats.org/officeDocument/2006/relationships/oleObject" Target="../embeddings/oleObject38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37.wmf"/><Relationship Id="rId17" Type="http://schemas.openxmlformats.org/officeDocument/2006/relationships/oleObject" Target="../embeddings/oleObject36.bin"/><Relationship Id="rId25" Type="http://schemas.openxmlformats.org/officeDocument/2006/relationships/oleObject" Target="../embeddings/oleObject40.bin"/><Relationship Id="rId2" Type="http://schemas.openxmlformats.org/officeDocument/2006/relationships/slideLayout" Target="../slideLayouts/slideLayout10.xml"/><Relationship Id="rId16" Type="http://schemas.openxmlformats.org/officeDocument/2006/relationships/oleObject" Target="../embeddings/oleObject35.bin"/><Relationship Id="rId20" Type="http://schemas.openxmlformats.org/officeDocument/2006/relationships/image" Target="../media/image40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33.bin"/><Relationship Id="rId24" Type="http://schemas.openxmlformats.org/officeDocument/2006/relationships/image" Target="../media/image42.wmf"/><Relationship Id="rId5" Type="http://schemas.openxmlformats.org/officeDocument/2006/relationships/oleObject" Target="../embeddings/oleObject30.bin"/><Relationship Id="rId15" Type="http://schemas.openxmlformats.org/officeDocument/2006/relationships/image" Target="../media/image44.png"/><Relationship Id="rId23" Type="http://schemas.openxmlformats.org/officeDocument/2006/relationships/oleObject" Target="../embeddings/oleObject39.bin"/><Relationship Id="rId10" Type="http://schemas.openxmlformats.org/officeDocument/2006/relationships/image" Target="../media/image36.wmf"/><Relationship Id="rId19" Type="http://schemas.openxmlformats.org/officeDocument/2006/relationships/oleObject" Target="../embeddings/oleObject37.bin"/><Relationship Id="rId4" Type="http://schemas.openxmlformats.org/officeDocument/2006/relationships/image" Target="../media/image33.w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38.wmf"/><Relationship Id="rId22" Type="http://schemas.openxmlformats.org/officeDocument/2006/relationships/image" Target="../media/image4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image" Target="../media/image44.png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47.wmf"/><Relationship Id="rId5" Type="http://schemas.openxmlformats.org/officeDocument/2006/relationships/image" Target="../media/image33.wmf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41.bin"/><Relationship Id="rId9" Type="http://schemas.openxmlformats.org/officeDocument/2006/relationships/image" Target="../media/image4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52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49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51.wmf"/><Relationship Id="rId5" Type="http://schemas.openxmlformats.org/officeDocument/2006/relationships/image" Target="../media/image48.wmf"/><Relationship Id="rId15" Type="http://schemas.openxmlformats.org/officeDocument/2006/relationships/image" Target="../media/image53.wmf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50.wmf"/><Relationship Id="rId14" Type="http://schemas.openxmlformats.org/officeDocument/2006/relationships/oleObject" Target="../embeddings/oleObject50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58.png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57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4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56.wmf"/><Relationship Id="rId4" Type="http://schemas.openxmlformats.org/officeDocument/2006/relationships/image" Target="../media/image59.png"/><Relationship Id="rId9" Type="http://schemas.openxmlformats.org/officeDocument/2006/relationships/oleObject" Target="../embeddings/oleObject5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573088" y="1771650"/>
            <a:ext cx="8113712" cy="1331913"/>
          </a:xfrm>
        </p:spPr>
        <p:txBody>
          <a:bodyPr/>
          <a:lstStyle/>
          <a:p>
            <a:pPr eaLnBrk="1" hangingPunct="1"/>
            <a:r>
              <a:rPr lang="fi-FI" dirty="0" smtClean="0"/>
              <a:t>PHYS-E0421 </a:t>
            </a:r>
            <a:r>
              <a:rPr lang="fi-FI" dirty="0" err="1" smtClean="0"/>
              <a:t>Solid</a:t>
            </a:r>
            <a:r>
              <a:rPr lang="fi-FI" dirty="0" smtClean="0"/>
              <a:t> </a:t>
            </a:r>
            <a:r>
              <a:rPr lang="fi-FI" dirty="0"/>
              <a:t>S</a:t>
            </a:r>
            <a:r>
              <a:rPr lang="fi-FI" dirty="0" smtClean="0"/>
              <a:t>tate </a:t>
            </a:r>
            <a:r>
              <a:rPr lang="fi-FI" dirty="0" err="1"/>
              <a:t>P</a:t>
            </a:r>
            <a:r>
              <a:rPr lang="fi-FI" dirty="0" err="1" smtClean="0"/>
              <a:t>hysics</a:t>
            </a:r>
            <a:r>
              <a:rPr lang="fi-FI" dirty="0" smtClean="0"/>
              <a:t> </a:t>
            </a:r>
            <a:r>
              <a:rPr lang="fi-FI" dirty="0" err="1" smtClean="0"/>
              <a:t>Period</a:t>
            </a:r>
            <a:r>
              <a:rPr lang="fi-FI" dirty="0" smtClean="0"/>
              <a:t> V, </a:t>
            </a:r>
            <a:r>
              <a:rPr lang="fi-FI" dirty="0" err="1" smtClean="0"/>
              <a:t>spring</a:t>
            </a:r>
            <a:r>
              <a:rPr lang="fi-FI" dirty="0" smtClean="0"/>
              <a:t> 2019</a:t>
            </a:r>
          </a:p>
        </p:txBody>
      </p:sp>
      <p:sp>
        <p:nvSpPr>
          <p:cNvPr id="11266" name="Subtitle 2"/>
          <p:cNvSpPr>
            <a:spLocks noGrp="1"/>
          </p:cNvSpPr>
          <p:nvPr>
            <p:ph type="subTitle" idx="1"/>
          </p:nvPr>
        </p:nvSpPr>
        <p:spPr>
          <a:xfrm>
            <a:off x="573088" y="3326158"/>
            <a:ext cx="3465512" cy="19780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i-FI" sz="2000" dirty="0"/>
              <a:t>Martti Puska</a:t>
            </a:r>
          </a:p>
          <a:p>
            <a:pPr eaLnBrk="1" hangingPunct="1">
              <a:lnSpc>
                <a:spcPct val="80000"/>
              </a:lnSpc>
            </a:pPr>
            <a:r>
              <a:rPr lang="fi-FI" sz="2000" dirty="0" err="1"/>
              <a:t>Rina</a:t>
            </a:r>
            <a:r>
              <a:rPr lang="fi-FI" sz="2000" dirty="0"/>
              <a:t> </a:t>
            </a:r>
            <a:r>
              <a:rPr lang="fi-FI" sz="2000" dirty="0" err="1"/>
              <a:t>Ibragimova</a:t>
            </a:r>
            <a:endParaRPr lang="fi-FI" sz="2000" dirty="0"/>
          </a:p>
          <a:p>
            <a:pPr eaLnBrk="1" hangingPunct="1">
              <a:lnSpc>
                <a:spcPct val="80000"/>
              </a:lnSpc>
            </a:pPr>
            <a:endParaRPr lang="fi-FI" sz="2000" dirty="0"/>
          </a:p>
          <a:p>
            <a:pPr eaLnBrk="1" hangingPunct="1">
              <a:lnSpc>
                <a:spcPct val="80000"/>
              </a:lnSpc>
            </a:pPr>
            <a:r>
              <a:rPr lang="fi-FI" sz="2000" dirty="0"/>
              <a:t>Hannu-Pekka </a:t>
            </a:r>
            <a:r>
              <a:rPr lang="fi-FI" sz="2000" dirty="0" err="1"/>
              <a:t>Komsa</a:t>
            </a:r>
            <a:endParaRPr lang="fi-FI" sz="2000" dirty="0"/>
          </a:p>
          <a:p>
            <a:pPr eaLnBrk="1" hangingPunct="1">
              <a:lnSpc>
                <a:spcPct val="80000"/>
              </a:lnSpc>
            </a:pPr>
            <a:r>
              <a:rPr lang="fi-FI" sz="2000" dirty="0" err="1"/>
              <a:t>Arsalan</a:t>
            </a:r>
            <a:r>
              <a:rPr lang="fi-FI" sz="2000" dirty="0"/>
              <a:t> </a:t>
            </a:r>
            <a:r>
              <a:rPr lang="fi-FI" sz="2000" dirty="0" err="1"/>
              <a:t>Hashemi</a:t>
            </a:r>
            <a:endParaRPr lang="fi-FI" sz="2000" dirty="0"/>
          </a:p>
          <a:p>
            <a:pPr eaLnBrk="1" hangingPunct="1">
              <a:lnSpc>
                <a:spcPct val="80000"/>
              </a:lnSpc>
            </a:pPr>
            <a:endParaRPr lang="fi-FI" sz="2000" dirty="0" smtClean="0"/>
          </a:p>
          <a:p>
            <a:pPr eaLnBrk="1" hangingPunct="1">
              <a:lnSpc>
                <a:spcPct val="80000"/>
              </a:lnSpc>
            </a:pPr>
            <a:r>
              <a:rPr lang="fi-FI" sz="2000" dirty="0" err="1" smtClean="0"/>
              <a:t>Lecture</a:t>
            </a:r>
            <a:r>
              <a:rPr lang="fi-FI" sz="2000" dirty="0" smtClean="0"/>
              <a:t> 14, </a:t>
            </a:r>
            <a:r>
              <a:rPr lang="fi-FI" sz="2000" dirty="0" err="1" smtClean="0"/>
              <a:t>Monday</a:t>
            </a:r>
            <a:r>
              <a:rPr lang="fi-FI" sz="2000" smtClean="0"/>
              <a:t> 20.5.2019</a:t>
            </a:r>
            <a:endParaRPr lang="fi-FI" sz="2000" dirty="0" smtClean="0"/>
          </a:p>
        </p:txBody>
      </p:sp>
      <p:sp>
        <p:nvSpPr>
          <p:cNvPr id="1126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45088" y="5961063"/>
            <a:ext cx="1960562" cy="63341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1126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7426325" y="5961063"/>
            <a:ext cx="1135063" cy="63341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1126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862263" y="6137275"/>
            <a:ext cx="2027237" cy="4572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11270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73088" y="6137275"/>
            <a:ext cx="2047875" cy="4572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573088" y="5961063"/>
            <a:ext cx="2047875" cy="17621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i-FI"/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4764088" y="3505200"/>
            <a:ext cx="3465512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bg1"/>
                </a:solidFill>
                <a:latin typeface="Georgia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ts val="4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ts val="4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ts val="4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ts val="3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fi-FI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Dielectric</a:t>
            </a:r>
            <a:r>
              <a:rPr lang="fi-FI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fi-FI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Properties</a:t>
            </a:r>
            <a:r>
              <a:rPr lang="fi-FI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of </a:t>
            </a:r>
            <a:r>
              <a:rPr lang="fi-FI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Solids</a:t>
            </a:r>
            <a:endParaRPr lang="fi-FI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fi-FI" sz="2000" dirty="0" err="1" smtClean="0"/>
              <a:t>Magnetism</a:t>
            </a:r>
            <a:r>
              <a:rPr lang="fi-FI" sz="2000" dirty="0" err="1" smtClean="0">
                <a:solidFill>
                  <a:schemeClr val="accent2"/>
                </a:solidFill>
              </a:rPr>
              <a:t>ivity</a:t>
            </a:r>
            <a:endParaRPr lang="fi-FI" sz="20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08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D3A51F9-2EAB-4990-902E-03E24A815F8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381956" y="62461"/>
            <a:ext cx="37609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Ferromagnetic materials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56" y="698951"/>
            <a:ext cx="6584243" cy="50297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63173" y="494807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Kittel</a:t>
            </a:r>
            <a:endParaRPr lang="fi-FI" dirty="0"/>
          </a:p>
        </p:txBody>
      </p:sp>
      <p:sp>
        <p:nvSpPr>
          <p:cNvPr id="8" name="Rectangle 7"/>
          <p:cNvSpPr/>
          <p:nvPr/>
        </p:nvSpPr>
        <p:spPr>
          <a:xfrm>
            <a:off x="5396772" y="1205984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i="1" dirty="0"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fi-FI" i="1" baseline="-25000" dirty="0">
                <a:sym typeface="Wingdings" panose="05000000000000000000" pitchFamily="2" charset="2"/>
              </a:rPr>
              <a:t>m</a:t>
            </a:r>
            <a:endParaRPr lang="fi-FI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953250" y="2413000"/>
            <a:ext cx="381000" cy="1905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461728" y="3060700"/>
            <a:ext cx="381000" cy="1905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87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394774" y="5661006"/>
            <a:ext cx="8751094" cy="10429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480427" y="38031"/>
            <a:ext cx="5859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Stoner Band Model of Ferromagnetism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0A491-D97B-41B3-81C6-EAD372DAE9EB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52814" y="403379"/>
            <a:ext cx="5907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ym typeface="Wingdings" panose="05000000000000000000" pitchFamily="2" charset="2"/>
              </a:rPr>
              <a:t> </a:t>
            </a:r>
            <a:r>
              <a:rPr lang="fi-FI" dirty="0" err="1" smtClean="0">
                <a:sym typeface="Wingdings" panose="05000000000000000000" pitchFamily="2" charset="2"/>
              </a:rPr>
              <a:t>Quantitative</a:t>
            </a:r>
            <a:r>
              <a:rPr lang="fi-FI" dirty="0" smtClean="0">
                <a:sym typeface="Wingdings" panose="05000000000000000000" pitchFamily="2" charset="2"/>
              </a:rPr>
              <a:t> </a:t>
            </a:r>
            <a:r>
              <a:rPr lang="fi-FI" dirty="0" err="1" smtClean="0">
                <a:sym typeface="Wingdings" panose="05000000000000000000" pitchFamily="2" charset="2"/>
              </a:rPr>
              <a:t>criterion</a:t>
            </a:r>
            <a:r>
              <a:rPr lang="fi-FI" dirty="0" smtClean="0">
                <a:sym typeface="Wingdings" panose="05000000000000000000" pitchFamily="2" charset="2"/>
              </a:rPr>
              <a:t> for </a:t>
            </a:r>
            <a:r>
              <a:rPr lang="fi-FI" dirty="0" err="1" smtClean="0">
                <a:sym typeface="Wingdings" panose="05000000000000000000" pitchFamily="2" charset="2"/>
              </a:rPr>
              <a:t>existence</a:t>
            </a:r>
            <a:r>
              <a:rPr lang="fi-FI" dirty="0" smtClean="0">
                <a:sym typeface="Wingdings" panose="05000000000000000000" pitchFamily="2" charset="2"/>
              </a:rPr>
              <a:t> of </a:t>
            </a:r>
            <a:r>
              <a:rPr lang="fi-FI" dirty="0" err="1" smtClean="0">
                <a:sym typeface="Wingdings" panose="05000000000000000000" pitchFamily="2" charset="2"/>
              </a:rPr>
              <a:t>ferromagnetism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51207" y="1009721"/>
            <a:ext cx="2339102" cy="369332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fi-FI" dirty="0" smtClean="0"/>
              <a:t>Exchange </a:t>
            </a:r>
            <a:r>
              <a:rPr lang="fi-FI" dirty="0" err="1" smtClean="0"/>
              <a:t>interaction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548572" y="947340"/>
            <a:ext cx="4657380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 err="1" smtClean="0"/>
              <a:t>Lowering</a:t>
            </a:r>
            <a:r>
              <a:rPr lang="fi-FI" dirty="0" smtClean="0"/>
              <a:t> of </a:t>
            </a:r>
            <a:r>
              <a:rPr lang="fi-FI" dirty="0" err="1" smtClean="0"/>
              <a:t>bands</a:t>
            </a:r>
            <a:r>
              <a:rPr lang="fi-FI" dirty="0" smtClean="0"/>
              <a:t> is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stronger</a:t>
            </a:r>
            <a:r>
              <a:rPr lang="fi-FI" dirty="0" smtClean="0"/>
              <a:t>,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more</a:t>
            </a:r>
            <a:r>
              <a:rPr lang="fi-FI" dirty="0" smtClean="0"/>
              <a:t> </a:t>
            </a:r>
            <a:r>
              <a:rPr lang="fi-FI" dirty="0" err="1" smtClean="0"/>
              <a:t>there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electrons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same</a:t>
            </a:r>
            <a:r>
              <a:rPr lang="fi-FI" dirty="0" smtClean="0"/>
              <a:t> spin</a:t>
            </a:r>
            <a:endParaRPr lang="en-US" dirty="0"/>
          </a:p>
        </p:txBody>
      </p:sp>
      <p:sp>
        <p:nvSpPr>
          <p:cNvPr id="39" name="Right Arrow 38"/>
          <p:cNvSpPr/>
          <p:nvPr/>
        </p:nvSpPr>
        <p:spPr>
          <a:xfrm>
            <a:off x="2978122" y="1135018"/>
            <a:ext cx="462857" cy="171469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278020" y="1760457"/>
            <a:ext cx="6632728" cy="1936173"/>
            <a:chOff x="278020" y="1704310"/>
            <a:chExt cx="6632728" cy="1936173"/>
          </a:xfrm>
        </p:grpSpPr>
        <p:grpSp>
          <p:nvGrpSpPr>
            <p:cNvPr id="33" name="Group 32"/>
            <p:cNvGrpSpPr/>
            <p:nvPr/>
          </p:nvGrpSpPr>
          <p:grpSpPr>
            <a:xfrm>
              <a:off x="278020" y="1704310"/>
              <a:ext cx="6632728" cy="1936173"/>
              <a:chOff x="478545" y="1680247"/>
              <a:chExt cx="6632728" cy="1936173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4355373" y="2109693"/>
                <a:ext cx="2755900" cy="766763"/>
                <a:chOff x="4241531" y="1068894"/>
                <a:chExt cx="2755900" cy="766763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6446430" y="1381139"/>
                  <a:ext cx="501929" cy="0"/>
                </a:xfrm>
                <a:prstGeom prst="line">
                  <a:avLst/>
                </a:prstGeom>
                <a:ln w="28575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24" name="Object 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716360249"/>
                    </p:ext>
                  </p:extLst>
                </p:nvPr>
              </p:nvGraphicFramePr>
              <p:xfrm>
                <a:off x="4241531" y="1068894"/>
                <a:ext cx="2755900" cy="76676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3808" name="Equation" r:id="rId3" imgW="1815840" imgH="507960" progId="Equation.DSMT4">
                        <p:embed/>
                      </p:oleObj>
                    </mc:Choice>
                    <mc:Fallback>
                      <p:oleObj name="Equation" r:id="rId3" imgW="1815840" imgH="507960" progId="Equation.DSMT4">
                        <p:embed/>
                        <p:pic>
                          <p:nvPicPr>
                            <p:cNvPr id="28674" name="Object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241531" y="1068894"/>
                              <a:ext cx="2755900" cy="766763"/>
                            </a:xfrm>
                            <a:prstGeom prst="rect">
                              <a:avLst/>
                            </a:prstGeom>
                            <a:noFill/>
                            <a:ln w="28575">
                              <a:solidFill>
                                <a:schemeClr val="accent3"/>
                              </a:solidFill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28" name="Group 27"/>
              <p:cNvGrpSpPr/>
              <p:nvPr/>
            </p:nvGrpSpPr>
            <p:grpSpPr>
              <a:xfrm>
                <a:off x="606070" y="1680247"/>
                <a:ext cx="4254683" cy="1936173"/>
                <a:chOff x="-155925" y="653559"/>
                <a:chExt cx="4254683" cy="1936173"/>
              </a:xfrm>
            </p:grpSpPr>
            <p:graphicFrame>
              <p:nvGraphicFramePr>
                <p:cNvPr id="28674" name="Object 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978001768"/>
                    </p:ext>
                  </p:extLst>
                </p:nvPr>
              </p:nvGraphicFramePr>
              <p:xfrm>
                <a:off x="308213" y="1039265"/>
                <a:ext cx="1908175" cy="7302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3809" name="Equation" r:id="rId5" imgW="1257120" imgH="482400" progId="Equation.DSMT4">
                        <p:embed/>
                      </p:oleObj>
                    </mc:Choice>
                    <mc:Fallback>
                      <p:oleObj name="Equation" r:id="rId5" imgW="1257120" imgH="482400" progId="Equation.DSMT4">
                        <p:embed/>
                        <p:pic>
                          <p:nvPicPr>
                            <p:cNvPr id="0" name="Picture 8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08213" y="1039265"/>
                              <a:ext cx="1908175" cy="730250"/>
                            </a:xfrm>
                            <a:prstGeom prst="rect">
                              <a:avLst/>
                            </a:prstGeom>
                            <a:noFill/>
                            <a:ln w="28575">
                              <a:solidFill>
                                <a:schemeClr val="accent3"/>
                              </a:solidFill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7" name="TextBox 16"/>
                <p:cNvSpPr txBox="1"/>
                <p:nvPr/>
              </p:nvSpPr>
              <p:spPr>
                <a:xfrm>
                  <a:off x="2223870" y="1663745"/>
                  <a:ext cx="97013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i-FI" sz="1400" dirty="0" smtClean="0"/>
                    <a:t>[E(7.239)]</a:t>
                  </a:r>
                  <a:endParaRPr lang="fi-FI" sz="1400" dirty="0"/>
                </a:p>
              </p:txBody>
            </p:sp>
            <p:sp>
              <p:nvSpPr>
                <p:cNvPr id="4" name="TextBox 3"/>
                <p:cNvSpPr txBox="1"/>
                <p:nvPr/>
              </p:nvSpPr>
              <p:spPr>
                <a:xfrm>
                  <a:off x="-155925" y="653559"/>
                  <a:ext cx="32880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i-FI" b="1" dirty="0" smtClean="0"/>
                    <a:t>k</a:t>
                  </a:r>
                  <a:r>
                    <a:rPr lang="fi-FI" dirty="0" smtClean="0"/>
                    <a:t>-</a:t>
                  </a:r>
                  <a:r>
                    <a:rPr lang="fi-FI" dirty="0" err="1" smtClean="0"/>
                    <a:t>independent</a:t>
                  </a:r>
                  <a:r>
                    <a:rPr lang="fi-FI" dirty="0" smtClean="0"/>
                    <a:t> </a:t>
                  </a:r>
                  <a:r>
                    <a:rPr lang="fi-FI" dirty="0" err="1" smtClean="0"/>
                    <a:t>shifts</a:t>
                  </a:r>
                  <a:r>
                    <a:rPr lang="fi-FI" dirty="0" smtClean="0"/>
                    <a:t> for </a:t>
                  </a:r>
                  <a:r>
                    <a:rPr lang="fi-FI" dirty="0" err="1" smtClean="0"/>
                    <a:t>bands</a:t>
                  </a:r>
                  <a:endParaRPr lang="en-US" dirty="0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 flipH="1">
                  <a:off x="263162" y="1943401"/>
                  <a:ext cx="383559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i-FI" dirty="0" err="1" smtClean="0"/>
                    <a:t>Stoner</a:t>
                  </a:r>
                  <a:r>
                    <a:rPr lang="fi-FI" dirty="0" smtClean="0"/>
                    <a:t> </a:t>
                  </a:r>
                  <a:r>
                    <a:rPr lang="fi-FI" dirty="0" err="1" smtClean="0"/>
                    <a:t>parameter</a:t>
                  </a:r>
                  <a:endParaRPr lang="fi-FI" dirty="0" smtClean="0"/>
                </a:p>
                <a:p>
                  <a:r>
                    <a:rPr lang="fi-FI" dirty="0" smtClean="0">
                      <a:sym typeface="Wingdings" panose="05000000000000000000" pitchFamily="2" charset="2"/>
                    </a:rPr>
                    <a:t> </a:t>
                  </a:r>
                  <a:r>
                    <a:rPr lang="fi-FI" dirty="0" err="1" smtClean="0">
                      <a:sym typeface="Wingdings" panose="05000000000000000000" pitchFamily="2" charset="2"/>
                    </a:rPr>
                    <a:t>Strength</a:t>
                  </a:r>
                  <a:r>
                    <a:rPr lang="fi-FI" dirty="0" smtClean="0">
                      <a:sym typeface="Wingdings" panose="05000000000000000000" pitchFamily="2" charset="2"/>
                    </a:rPr>
                    <a:t> of </a:t>
                  </a:r>
                  <a:r>
                    <a:rPr lang="fi-FI" dirty="0" err="1" smtClean="0">
                      <a:sym typeface="Wingdings" panose="05000000000000000000" pitchFamily="2" charset="2"/>
                    </a:rPr>
                    <a:t>exchange</a:t>
                  </a:r>
                  <a:r>
                    <a:rPr lang="fi-FI" dirty="0" smtClean="0">
                      <a:sym typeface="Wingdings" panose="05000000000000000000" pitchFamily="2" charset="2"/>
                    </a:rPr>
                    <a:t> </a:t>
                  </a:r>
                  <a:r>
                    <a:rPr lang="fi-FI" dirty="0" err="1" smtClean="0">
                      <a:sym typeface="Wingdings" panose="05000000000000000000" pitchFamily="2" charset="2"/>
                    </a:rPr>
                    <a:t>interaction</a:t>
                  </a:r>
                  <a:endParaRPr lang="en-US" dirty="0"/>
                </a:p>
              </p:txBody>
            </p:sp>
            <p:cxnSp>
              <p:nvCxnSpPr>
                <p:cNvPr id="27" name="Straight Arrow Connector 26"/>
                <p:cNvCxnSpPr/>
                <p:nvPr/>
              </p:nvCxnSpPr>
              <p:spPr>
                <a:xfrm flipV="1">
                  <a:off x="1066800" y="1704732"/>
                  <a:ext cx="707916" cy="31031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Right Arrow 39"/>
              <p:cNvSpPr/>
              <p:nvPr/>
            </p:nvSpPr>
            <p:spPr>
              <a:xfrm>
                <a:off x="478545" y="2109693"/>
                <a:ext cx="462857" cy="171469"/>
              </a:xfrm>
              <a:prstGeom prst="rightArrow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43" name="Straight Connector 42"/>
            <p:cNvCxnSpPr/>
            <p:nvPr/>
          </p:nvCxnSpPr>
          <p:spPr>
            <a:xfrm>
              <a:off x="871521" y="3316374"/>
              <a:ext cx="1807511" cy="8773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332150" y="3698686"/>
            <a:ext cx="8962573" cy="2607891"/>
            <a:chOff x="163345" y="3787087"/>
            <a:chExt cx="8962573" cy="2607891"/>
          </a:xfrm>
        </p:grpSpPr>
        <p:grpSp>
          <p:nvGrpSpPr>
            <p:cNvPr id="45" name="Group 44"/>
            <p:cNvGrpSpPr/>
            <p:nvPr/>
          </p:nvGrpSpPr>
          <p:grpSpPr>
            <a:xfrm>
              <a:off x="163345" y="3787087"/>
              <a:ext cx="8962573" cy="2607891"/>
              <a:chOff x="163345" y="3787087"/>
              <a:chExt cx="8962573" cy="2607891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263162" y="3787087"/>
                <a:ext cx="8862756" cy="2607891"/>
                <a:chOff x="263162" y="3233638"/>
                <a:chExt cx="8862756" cy="2607891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845455" y="4262183"/>
                  <a:ext cx="6787958" cy="1319348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aphicFrame>
              <p:nvGraphicFramePr>
                <p:cNvPr id="15" name="Object 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941119449"/>
                    </p:ext>
                  </p:extLst>
                </p:nvPr>
              </p:nvGraphicFramePr>
              <p:xfrm>
                <a:off x="280368" y="3233638"/>
                <a:ext cx="8845550" cy="222726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3810" name="Equation" r:id="rId7" imgW="5829120" imgH="1473120" progId="Equation.DSMT4">
                        <p:embed/>
                      </p:oleObj>
                    </mc:Choice>
                    <mc:Fallback>
                      <p:oleObj name="Equation" r:id="rId7" imgW="5829120" imgH="1473120" progId="Equation.DSMT4">
                        <p:embed/>
                        <p:pic>
                          <p:nvPicPr>
                            <p:cNvPr id="0" name="Picture 8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0368" y="3233638"/>
                              <a:ext cx="8845550" cy="222726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8677" name="AutoShape 30"/>
                <p:cNvSpPr>
                  <a:spLocks/>
                </p:cNvSpPr>
                <p:nvPr/>
              </p:nvSpPr>
              <p:spPr bwMode="auto">
                <a:xfrm rot="10800000" flipH="1">
                  <a:off x="887479" y="4699001"/>
                  <a:ext cx="166687" cy="757237"/>
                </a:xfrm>
                <a:prstGeom prst="leftBrace">
                  <a:avLst>
                    <a:gd name="adj1" fmla="val 84253"/>
                    <a:gd name="adj2" fmla="val 50000"/>
                  </a:avLst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  <p:sp>
              <p:nvSpPr>
                <p:cNvPr id="28678" name="AutoShape 30"/>
                <p:cNvSpPr>
                  <a:spLocks/>
                </p:cNvSpPr>
                <p:nvPr/>
              </p:nvSpPr>
              <p:spPr bwMode="auto">
                <a:xfrm rot="16200000" flipH="1">
                  <a:off x="2736012" y="3721870"/>
                  <a:ext cx="180408" cy="1858526"/>
                </a:xfrm>
                <a:prstGeom prst="leftBrace">
                  <a:avLst>
                    <a:gd name="adj1" fmla="val 84275"/>
                    <a:gd name="adj2" fmla="val 50000"/>
                  </a:avLst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  <p:sp>
              <p:nvSpPr>
                <p:cNvPr id="28679" name="AutoShape 30"/>
                <p:cNvSpPr>
                  <a:spLocks/>
                </p:cNvSpPr>
                <p:nvPr/>
              </p:nvSpPr>
              <p:spPr bwMode="auto">
                <a:xfrm rot="16200000" flipH="1">
                  <a:off x="4815783" y="3812560"/>
                  <a:ext cx="112432" cy="1698358"/>
                </a:xfrm>
                <a:prstGeom prst="leftBrace">
                  <a:avLst>
                    <a:gd name="adj1" fmla="val 84247"/>
                    <a:gd name="adj2" fmla="val 50000"/>
                  </a:avLst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  <p:cxnSp>
              <p:nvCxnSpPr>
                <p:cNvPr id="10" name="Straight Arrow Connector 9"/>
                <p:cNvCxnSpPr/>
                <p:nvPr/>
              </p:nvCxnSpPr>
              <p:spPr>
                <a:xfrm>
                  <a:off x="5615609" y="3612845"/>
                  <a:ext cx="695367" cy="103828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TextBox 18"/>
                <p:cNvSpPr txBox="1"/>
                <p:nvPr/>
              </p:nvSpPr>
              <p:spPr>
                <a:xfrm>
                  <a:off x="6493172" y="5533752"/>
                  <a:ext cx="107433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i-FI" sz="1400" dirty="0" smtClean="0"/>
                    <a:t>[~E(7.240)]</a:t>
                  </a:r>
                  <a:endParaRPr lang="fi-FI" sz="1400" dirty="0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263162" y="3707202"/>
                  <a:ext cx="3982266" cy="375818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8" name="Straight Arrow Connector 37"/>
                <p:cNvCxnSpPr/>
                <p:nvPr/>
              </p:nvCxnSpPr>
              <p:spPr>
                <a:xfrm>
                  <a:off x="6741943" y="4083020"/>
                  <a:ext cx="397292" cy="54161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Right Arrow 46"/>
              <p:cNvSpPr/>
              <p:nvPr/>
            </p:nvSpPr>
            <p:spPr>
              <a:xfrm>
                <a:off x="163345" y="5274020"/>
                <a:ext cx="462857" cy="171469"/>
              </a:xfrm>
              <a:prstGeom prst="rightArrow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2426443" y="4570845"/>
              <a:ext cx="505178" cy="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509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39966" y="5677712"/>
            <a:ext cx="9004034" cy="1180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1843240" y="-26254"/>
            <a:ext cx="52629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Stoner criterion of ferromagnetism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2698" y="5677712"/>
            <a:ext cx="3262432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i-FI" i="1" dirty="0" err="1" smtClean="0">
                <a:latin typeface="Symbol" panose="05050102010706020507" pitchFamily="18" charset="2"/>
              </a:rPr>
              <a:t>D</a:t>
            </a:r>
            <a:r>
              <a:rPr lang="fi-FI" i="1" dirty="0" err="1" smtClean="0"/>
              <a:t>n</a:t>
            </a:r>
            <a:r>
              <a:rPr lang="fi-FI" dirty="0" smtClean="0"/>
              <a:t> is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calculated</a:t>
            </a:r>
            <a:r>
              <a:rPr lang="fi-FI" dirty="0"/>
              <a:t>!</a:t>
            </a:r>
            <a:r>
              <a:rPr lang="fi-FI" dirty="0" smtClean="0"/>
              <a:t> </a:t>
            </a:r>
          </a:p>
          <a:p>
            <a:r>
              <a:rPr lang="fi-FI" dirty="0" smtClean="0"/>
              <a:t>The </a:t>
            </a:r>
            <a:r>
              <a:rPr lang="fi-FI" dirty="0" err="1" smtClean="0"/>
              <a:t>criterion</a:t>
            </a:r>
            <a:r>
              <a:rPr lang="fi-FI" dirty="0"/>
              <a:t> </a:t>
            </a:r>
            <a:r>
              <a:rPr lang="fi-FI" dirty="0" err="1" smtClean="0"/>
              <a:t>tells</a:t>
            </a:r>
            <a:r>
              <a:rPr lang="fi-FI" dirty="0" smtClean="0"/>
              <a:t>, is the spin-</a:t>
            </a:r>
          </a:p>
          <a:p>
            <a:r>
              <a:rPr lang="fi-FI" dirty="0" err="1"/>
              <a:t>c</a:t>
            </a:r>
            <a:r>
              <a:rPr lang="fi-FI" dirty="0" err="1" smtClean="0"/>
              <a:t>ompensated</a:t>
            </a:r>
            <a:r>
              <a:rPr lang="fi-FI" dirty="0" smtClean="0"/>
              <a:t> </a:t>
            </a:r>
            <a:r>
              <a:rPr lang="fi-FI" dirty="0" err="1"/>
              <a:t>s</a:t>
            </a:r>
            <a:r>
              <a:rPr lang="fi-FI" dirty="0" err="1" smtClean="0"/>
              <a:t>olution</a:t>
            </a:r>
            <a:r>
              <a:rPr lang="fi-FI" dirty="0" smtClean="0"/>
              <a:t> </a:t>
            </a:r>
            <a:r>
              <a:rPr lang="fi-FI" dirty="0" err="1" smtClean="0"/>
              <a:t>stable</a:t>
            </a:r>
            <a:r>
              <a:rPr lang="fi-FI" dirty="0" smtClean="0"/>
              <a:t>!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016806" y="6617217"/>
            <a:ext cx="1544637" cy="125413"/>
          </a:xfrm>
        </p:spPr>
        <p:txBody>
          <a:bodyPr/>
          <a:lstStyle/>
          <a:p>
            <a:pPr>
              <a:defRPr/>
            </a:pPr>
            <a:fld id="{DB00A491-D97B-41B3-81C6-EAD372DAE9EB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39966" y="2769274"/>
            <a:ext cx="4835259" cy="1108063"/>
            <a:chOff x="139966" y="3027878"/>
            <a:chExt cx="4835259" cy="1108063"/>
          </a:xfrm>
        </p:grpSpPr>
        <p:sp>
          <p:nvSpPr>
            <p:cNvPr id="30" name="Rectangle 29"/>
            <p:cNvSpPr/>
            <p:nvPr/>
          </p:nvSpPr>
          <p:spPr>
            <a:xfrm>
              <a:off x="166092" y="3027878"/>
              <a:ext cx="4809133" cy="110806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39966" y="3125268"/>
              <a:ext cx="4649623" cy="900112"/>
              <a:chOff x="214291" y="2813105"/>
              <a:chExt cx="4649623" cy="900112"/>
            </a:xfrm>
          </p:grpSpPr>
          <p:graphicFrame>
            <p:nvGraphicFramePr>
              <p:cNvPr id="18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50826501"/>
                  </p:ext>
                </p:extLst>
              </p:nvPr>
            </p:nvGraphicFramePr>
            <p:xfrm>
              <a:off x="214291" y="2813105"/>
              <a:ext cx="4625975" cy="9001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4733" name="Kaava" r:id="rId3" imgW="3251160" imgH="634680" progId="Equation.3">
                      <p:embed/>
                    </p:oleObj>
                  </mc:Choice>
                  <mc:Fallback>
                    <p:oleObj name="Kaava" r:id="rId3" imgW="3251160" imgH="634680" progId="Equation.3">
                      <p:embed/>
                      <p:pic>
                        <p:nvPicPr>
                          <p:cNvPr id="0" name="Picture 9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4291" y="2813105"/>
                            <a:ext cx="4625975" cy="90011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9704" name="AutoShape 30"/>
              <p:cNvSpPr>
                <a:spLocks/>
              </p:cNvSpPr>
              <p:nvPr/>
            </p:nvSpPr>
            <p:spPr bwMode="auto">
              <a:xfrm rot="16200000" flipH="1">
                <a:off x="4019965" y="2340425"/>
                <a:ext cx="152400" cy="1535499"/>
              </a:xfrm>
              <a:prstGeom prst="leftBrace">
                <a:avLst>
                  <a:gd name="adj1" fmla="val 84280"/>
                  <a:gd name="adj2" fmla="val 50000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</p:grpSp>
        <p:cxnSp>
          <p:nvCxnSpPr>
            <p:cNvPr id="36" name="Straight Connector 35"/>
            <p:cNvCxnSpPr/>
            <p:nvPr/>
          </p:nvCxnSpPr>
          <p:spPr>
            <a:xfrm flipV="1">
              <a:off x="166092" y="3379958"/>
              <a:ext cx="488117" cy="4479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18398" y="376225"/>
            <a:ext cx="788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Fermi-</a:t>
            </a:r>
            <a:r>
              <a:rPr lang="fi-FI" dirty="0" err="1" smtClean="0"/>
              <a:t>Dirac</a:t>
            </a:r>
            <a:r>
              <a:rPr lang="fi-FI" dirty="0" smtClean="0"/>
              <a:t> </a:t>
            </a:r>
            <a:r>
              <a:rPr lang="fi-FI" dirty="0" err="1" smtClean="0"/>
              <a:t>statistics</a:t>
            </a:r>
            <a:r>
              <a:rPr lang="fi-FI" dirty="0" smtClean="0"/>
              <a:t> </a:t>
            </a:r>
            <a:r>
              <a:rPr lang="fi-FI" dirty="0" smtClean="0">
                <a:sym typeface="Wingdings" panose="05000000000000000000" pitchFamily="2" charset="2"/>
              </a:rPr>
              <a:t> </a:t>
            </a:r>
            <a:r>
              <a:rPr lang="fi-FI" dirty="0" err="1" smtClean="0">
                <a:sym typeface="Wingdings" panose="05000000000000000000" pitchFamily="2" charset="2"/>
              </a:rPr>
              <a:t>Occupation</a:t>
            </a:r>
            <a:r>
              <a:rPr lang="fi-FI" dirty="0" smtClean="0">
                <a:sym typeface="Wingdings" panose="05000000000000000000" pitchFamily="2" charset="2"/>
              </a:rPr>
              <a:t> of spin-</a:t>
            </a:r>
            <a:r>
              <a:rPr lang="fi-FI" dirty="0" err="1" smtClean="0">
                <a:sym typeface="Wingdings" panose="05000000000000000000" pitchFamily="2" charset="2"/>
              </a:rPr>
              <a:t>up</a:t>
            </a:r>
            <a:r>
              <a:rPr lang="fi-FI" dirty="0" smtClean="0">
                <a:sym typeface="Wingdings" panose="05000000000000000000" pitchFamily="2" charset="2"/>
              </a:rPr>
              <a:t> and spin-</a:t>
            </a:r>
            <a:r>
              <a:rPr lang="fi-FI" dirty="0" err="1" smtClean="0">
                <a:sym typeface="Wingdings" panose="05000000000000000000" pitchFamily="2" charset="2"/>
              </a:rPr>
              <a:t>down</a:t>
            </a:r>
            <a:r>
              <a:rPr lang="fi-FI" dirty="0" smtClean="0">
                <a:sym typeface="Wingdings" panose="05000000000000000000" pitchFamily="2" charset="2"/>
              </a:rPr>
              <a:t> </a:t>
            </a:r>
            <a:r>
              <a:rPr lang="fi-FI" dirty="0" err="1" smtClean="0">
                <a:sym typeface="Wingdings" panose="05000000000000000000" pitchFamily="2" charset="2"/>
              </a:rPr>
              <a:t>bands</a:t>
            </a:r>
            <a:r>
              <a:rPr lang="fi-FI" dirty="0" smtClean="0">
                <a:sym typeface="Wingdings" panose="05000000000000000000" pitchFamily="2" charset="2"/>
              </a:rPr>
              <a:t>  </a:t>
            </a:r>
            <a:r>
              <a:rPr lang="fi-FI" i="1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fi-FI" i="1" dirty="0" err="1" smtClean="0">
                <a:sym typeface="Wingdings" panose="05000000000000000000" pitchFamily="2" charset="2"/>
              </a:rPr>
              <a:t>n</a:t>
            </a:r>
            <a:endParaRPr lang="en-US" i="1" dirty="0"/>
          </a:p>
        </p:txBody>
      </p:sp>
      <p:grpSp>
        <p:nvGrpSpPr>
          <p:cNvPr id="53" name="Group 52"/>
          <p:cNvGrpSpPr/>
          <p:nvPr/>
        </p:nvGrpSpPr>
        <p:grpSpPr>
          <a:xfrm>
            <a:off x="141859" y="943852"/>
            <a:ext cx="8943975" cy="2133195"/>
            <a:chOff x="141859" y="943852"/>
            <a:chExt cx="8943975" cy="2133195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97527" y="1290983"/>
              <a:ext cx="1754909" cy="6777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/>
          </p:nvGrpSpPr>
          <p:grpSpPr>
            <a:xfrm>
              <a:off x="141859" y="943852"/>
              <a:ext cx="8943975" cy="2133195"/>
              <a:chOff x="141859" y="1017740"/>
              <a:chExt cx="8943975" cy="2133195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141859" y="1030024"/>
                <a:ext cx="8943975" cy="2120911"/>
                <a:chOff x="141859" y="1214744"/>
                <a:chExt cx="8943975" cy="2120911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166092" y="1706018"/>
                  <a:ext cx="8809038" cy="123899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aphicFrame>
              <p:nvGraphicFramePr>
                <p:cNvPr id="29" name="Object 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49424265"/>
                    </p:ext>
                  </p:extLst>
                </p:nvPr>
              </p:nvGraphicFramePr>
              <p:xfrm>
                <a:off x="141859" y="1643946"/>
                <a:ext cx="8943975" cy="12922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4734" name="Equation" r:id="rId5" imgW="6286320" imgH="914400" progId="Equation.DSMT4">
                        <p:embed/>
                      </p:oleObj>
                    </mc:Choice>
                    <mc:Fallback>
                      <p:oleObj name="Equation" r:id="rId5" imgW="6286320" imgH="9144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1859" y="1643946"/>
                              <a:ext cx="8943975" cy="1292225"/>
                            </a:xfrm>
                            <a:prstGeom prst="rect">
                              <a:avLst/>
                            </a:prstGeom>
                            <a:solidFill>
                              <a:schemeClr val="accent3">
                                <a:lumMod val="20000"/>
                                <a:lumOff val="80000"/>
                              </a:schemeClr>
                            </a:solidFill>
                            <a:ln>
                              <a:solidFill>
                                <a:schemeClr val="accent3">
                                  <a:lumMod val="20000"/>
                                  <a:lumOff val="80000"/>
                                </a:schemeClr>
                              </a:solidFill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9699" name="AutoShape 30"/>
                <p:cNvSpPr>
                  <a:spLocks/>
                </p:cNvSpPr>
                <p:nvPr/>
              </p:nvSpPr>
              <p:spPr bwMode="auto">
                <a:xfrm rot="5400000" flipH="1" flipV="1">
                  <a:off x="6600766" y="2274456"/>
                  <a:ext cx="108874" cy="331001"/>
                </a:xfrm>
                <a:prstGeom prst="leftBrace">
                  <a:avLst>
                    <a:gd name="adj1" fmla="val 84258"/>
                    <a:gd name="adj2" fmla="val 50000"/>
                  </a:avLst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  <p:sp>
              <p:nvSpPr>
                <p:cNvPr id="29700" name="AutoShape 30"/>
                <p:cNvSpPr>
                  <a:spLocks/>
                </p:cNvSpPr>
                <p:nvPr/>
              </p:nvSpPr>
              <p:spPr bwMode="auto">
                <a:xfrm rot="5400000" flipH="1" flipV="1">
                  <a:off x="7725056" y="2329515"/>
                  <a:ext cx="142876" cy="290514"/>
                </a:xfrm>
                <a:prstGeom prst="leftBrace">
                  <a:avLst>
                    <a:gd name="adj1" fmla="val 84258"/>
                    <a:gd name="adj2" fmla="val 50000"/>
                  </a:avLst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  <p:sp>
              <p:nvSpPr>
                <p:cNvPr id="2" name="TextBox 1"/>
                <p:cNvSpPr txBox="1"/>
                <p:nvPr/>
              </p:nvSpPr>
              <p:spPr>
                <a:xfrm>
                  <a:off x="4466683" y="1214744"/>
                  <a:ext cx="39122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i-FI" dirty="0" smtClean="0"/>
                    <a:t>(</a:t>
                  </a:r>
                  <a:r>
                    <a:rPr lang="fi-FI" dirty="0" err="1" smtClean="0"/>
                    <a:t>c.f</a:t>
                  </a:r>
                  <a:r>
                    <a:rPr lang="fi-FI" dirty="0" smtClean="0"/>
                    <a:t>. </a:t>
                  </a:r>
                  <a:r>
                    <a:rPr lang="fi-FI" dirty="0" err="1" smtClean="0"/>
                    <a:t>Theory</a:t>
                  </a:r>
                  <a:r>
                    <a:rPr lang="fi-FI" dirty="0" smtClean="0"/>
                    <a:t> of Pauli </a:t>
                  </a:r>
                  <a:r>
                    <a:rPr lang="fi-FI" dirty="0" err="1" smtClean="0"/>
                    <a:t>paramagnetism</a:t>
                  </a:r>
                  <a:r>
                    <a:rPr lang="fi-FI" dirty="0" smtClean="0"/>
                    <a:t>)</a:t>
                  </a:r>
                  <a:endParaRPr lang="fi-FI" dirty="0"/>
                </a:p>
              </p:txBody>
            </p:sp>
            <p:cxnSp>
              <p:nvCxnSpPr>
                <p:cNvPr id="4" name="Straight Arrow Connector 3"/>
                <p:cNvCxnSpPr/>
                <p:nvPr/>
              </p:nvCxnSpPr>
              <p:spPr>
                <a:xfrm flipH="1">
                  <a:off x="3671825" y="1619404"/>
                  <a:ext cx="814792" cy="283625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/>
                <p:nvPr/>
              </p:nvCxnSpPr>
              <p:spPr>
                <a:xfrm>
                  <a:off x="7461545" y="1603048"/>
                  <a:ext cx="713458" cy="25234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/>
                <p:cNvSpPr txBox="1"/>
                <p:nvPr/>
              </p:nvSpPr>
              <p:spPr>
                <a:xfrm>
                  <a:off x="7375075" y="3027878"/>
                  <a:ext cx="147187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i-FI" sz="1400" dirty="0" smtClean="0"/>
                    <a:t>[~E(7.243, 245)]</a:t>
                  </a:r>
                  <a:endParaRPr lang="fi-FI" sz="1400" dirty="0"/>
                </a:p>
              </p:txBody>
            </p:sp>
            <p:cxnSp>
              <p:nvCxnSpPr>
                <p:cNvPr id="38" name="Straight Arrow Connector 37"/>
                <p:cNvCxnSpPr/>
                <p:nvPr/>
              </p:nvCxnSpPr>
              <p:spPr>
                <a:xfrm>
                  <a:off x="1339929" y="1595457"/>
                  <a:ext cx="424216" cy="259939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TextBox 12"/>
              <p:cNvSpPr txBox="1"/>
              <p:nvPr/>
            </p:nvSpPr>
            <p:spPr>
              <a:xfrm>
                <a:off x="414058" y="1017740"/>
                <a:ext cx="31955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dirty="0" smtClean="0"/>
                  <a:t>Total spin-</a:t>
                </a:r>
                <a:r>
                  <a:rPr lang="fi-FI" dirty="0" err="1" smtClean="0"/>
                  <a:t>degenerate</a:t>
                </a:r>
                <a:r>
                  <a:rPr lang="fi-FI" dirty="0" smtClean="0"/>
                  <a:t>  DOS</a:t>
                </a:r>
                <a:endParaRPr lang="en-US" dirty="0"/>
              </a:p>
            </p:txBody>
          </p:sp>
        </p:grpSp>
      </p:grpSp>
      <p:grpSp>
        <p:nvGrpSpPr>
          <p:cNvPr id="56" name="Group 55"/>
          <p:cNvGrpSpPr/>
          <p:nvPr/>
        </p:nvGrpSpPr>
        <p:grpSpPr>
          <a:xfrm>
            <a:off x="139966" y="4803665"/>
            <a:ext cx="6020689" cy="557213"/>
            <a:chOff x="139966" y="4803665"/>
            <a:chExt cx="6020689" cy="557213"/>
          </a:xfrm>
        </p:grpSpPr>
        <p:sp>
          <p:nvSpPr>
            <p:cNvPr id="40" name="Rectangle 39"/>
            <p:cNvSpPr/>
            <p:nvPr/>
          </p:nvSpPr>
          <p:spPr>
            <a:xfrm>
              <a:off x="654691" y="4824674"/>
              <a:ext cx="5505964" cy="52983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5480981"/>
                </p:ext>
              </p:extLst>
            </p:nvPr>
          </p:nvGraphicFramePr>
          <p:xfrm>
            <a:off x="705748" y="4803665"/>
            <a:ext cx="5403850" cy="557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735" name="Kaava" r:id="rId7" imgW="3797280" imgH="393480" progId="Equation.3">
                    <p:embed/>
                  </p:oleObj>
                </mc:Choice>
                <mc:Fallback>
                  <p:oleObj name="Kaava" r:id="rId7" imgW="37972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5748" y="4803665"/>
                          <a:ext cx="5403850" cy="557213"/>
                        </a:xfrm>
                        <a:prstGeom prst="rect">
                          <a:avLst/>
                        </a:prstGeom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" name="Right Arrow 45"/>
            <p:cNvSpPr/>
            <p:nvPr/>
          </p:nvSpPr>
          <p:spPr>
            <a:xfrm>
              <a:off x="139966" y="4970769"/>
              <a:ext cx="462857" cy="171469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39966" y="5607935"/>
            <a:ext cx="3950753" cy="1041734"/>
            <a:chOff x="139966" y="5691062"/>
            <a:chExt cx="3950753" cy="1041734"/>
          </a:xfrm>
        </p:grpSpPr>
        <p:sp>
          <p:nvSpPr>
            <p:cNvPr id="25" name="TextBox 24"/>
            <p:cNvSpPr txBox="1"/>
            <p:nvPr/>
          </p:nvSpPr>
          <p:spPr>
            <a:xfrm>
              <a:off x="3120582" y="6425019"/>
              <a:ext cx="9701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400" dirty="0" smtClean="0"/>
                <a:t>[E(7.246)]</a:t>
              </a:r>
              <a:endParaRPr lang="fi-FI" sz="14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31444" y="5691062"/>
              <a:ext cx="1749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err="1" smtClean="0"/>
                <a:t>Stoner</a:t>
              </a:r>
              <a:r>
                <a:rPr lang="fi-FI" dirty="0" smtClean="0"/>
                <a:t> </a:t>
              </a:r>
              <a:r>
                <a:rPr lang="fi-FI" dirty="0" err="1" smtClean="0"/>
                <a:t>criterion</a:t>
              </a:r>
              <a:endParaRPr lang="en-US" dirty="0"/>
            </a:p>
          </p:txBody>
        </p:sp>
        <p:graphicFrame>
          <p:nvGraphicFramePr>
            <p:cNvPr id="42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7284904"/>
                </p:ext>
              </p:extLst>
            </p:nvPr>
          </p:nvGraphicFramePr>
          <p:xfrm>
            <a:off x="773113" y="6073775"/>
            <a:ext cx="3214687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736" name="Kaava" r:id="rId9" imgW="2260440" imgH="228600" progId="Equation.3">
                    <p:embed/>
                  </p:oleObj>
                </mc:Choice>
                <mc:Fallback>
                  <p:oleObj name="Kaava" r:id="rId9" imgW="22604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3113" y="6073775"/>
                          <a:ext cx="3214687" cy="323850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" name="Right Arrow 51"/>
            <p:cNvSpPr/>
            <p:nvPr/>
          </p:nvSpPr>
          <p:spPr>
            <a:xfrm>
              <a:off x="139966" y="6149935"/>
              <a:ext cx="462857" cy="171469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641984" y="3534120"/>
            <a:ext cx="4409490" cy="1209593"/>
            <a:chOff x="4641984" y="3534120"/>
            <a:chExt cx="4409490" cy="1209593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5320145" y="3809504"/>
              <a:ext cx="350132" cy="28458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193452" y="4525523"/>
              <a:ext cx="499241" cy="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Group 56"/>
            <p:cNvGrpSpPr/>
            <p:nvPr/>
          </p:nvGrpSpPr>
          <p:grpSpPr>
            <a:xfrm>
              <a:off x="4641984" y="3534120"/>
              <a:ext cx="4409490" cy="1209593"/>
              <a:chOff x="4641984" y="3534120"/>
              <a:chExt cx="4409490" cy="1209593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5670277" y="3534120"/>
                <a:ext cx="32624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smtClean="0"/>
                  <a:t>Spin-</a:t>
                </a:r>
                <a:r>
                  <a:rPr lang="fi-FI" dirty="0" err="1" smtClean="0"/>
                  <a:t>compensated</a:t>
                </a:r>
                <a:r>
                  <a:rPr lang="fi-FI" dirty="0" smtClean="0"/>
                  <a:t> </a:t>
                </a:r>
                <a:r>
                  <a:rPr lang="fi-FI" dirty="0" err="1" smtClean="0"/>
                  <a:t>calculation</a:t>
                </a:r>
                <a:endParaRPr lang="en-US" dirty="0"/>
              </a:p>
            </p:txBody>
          </p:sp>
          <p:grpSp>
            <p:nvGrpSpPr>
              <p:cNvPr id="55" name="Group 54"/>
              <p:cNvGrpSpPr/>
              <p:nvPr/>
            </p:nvGrpSpPr>
            <p:grpSpPr>
              <a:xfrm>
                <a:off x="4641984" y="3877211"/>
                <a:ext cx="4409490" cy="866502"/>
                <a:chOff x="4641984" y="3877211"/>
                <a:chExt cx="4409490" cy="866502"/>
              </a:xfrm>
            </p:grpSpPr>
            <p:graphicFrame>
              <p:nvGraphicFramePr>
                <p:cNvPr id="19" name="Object 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523133650"/>
                    </p:ext>
                  </p:extLst>
                </p:nvPr>
              </p:nvGraphicFramePr>
              <p:xfrm>
                <a:off x="4696961" y="3993021"/>
                <a:ext cx="4354513" cy="55721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4737" name="Kaava" r:id="rId11" imgW="3060360" imgH="393480" progId="Equation.3">
                        <p:embed/>
                      </p:oleObj>
                    </mc:Choice>
                    <mc:Fallback>
                      <p:oleObj name="Kaava" r:id="rId11" imgW="3060360" imgH="393480" progId="Equation.3">
                        <p:embed/>
                        <p:pic>
                          <p:nvPicPr>
                            <p:cNvPr id="0" name="Picture 9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696961" y="3993021"/>
                              <a:ext cx="4354513" cy="557213"/>
                            </a:xfrm>
                            <a:prstGeom prst="rect">
                              <a:avLst/>
                            </a:prstGeom>
                            <a:noFill/>
                            <a:ln w="28575">
                              <a:solidFill>
                                <a:schemeClr val="accent3"/>
                              </a:solidFill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9701" name="AutoShape 30"/>
                <p:cNvSpPr>
                  <a:spLocks/>
                </p:cNvSpPr>
                <p:nvPr/>
              </p:nvSpPr>
              <p:spPr bwMode="auto">
                <a:xfrm rot="16200000" flipH="1">
                  <a:off x="5005611" y="4275309"/>
                  <a:ext cx="104777" cy="832032"/>
                </a:xfrm>
                <a:prstGeom prst="leftBrace">
                  <a:avLst>
                    <a:gd name="adj1" fmla="val 84259"/>
                    <a:gd name="adj2" fmla="val 50000"/>
                  </a:avLst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5789124" y="3877211"/>
                  <a:ext cx="1903569" cy="126"/>
                </a:xfrm>
                <a:prstGeom prst="line">
                  <a:avLst/>
                </a:prstGeom>
                <a:ln w="28575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1" name="Group 10"/>
          <p:cNvGrpSpPr/>
          <p:nvPr/>
        </p:nvGrpSpPr>
        <p:grpSpPr>
          <a:xfrm>
            <a:off x="199544" y="3306093"/>
            <a:ext cx="2818555" cy="340466"/>
            <a:chOff x="-1478626" y="4276370"/>
            <a:chExt cx="2818555" cy="340466"/>
          </a:xfrm>
        </p:grpSpPr>
        <p:sp>
          <p:nvSpPr>
            <p:cNvPr id="62" name="Rectangle 61"/>
            <p:cNvSpPr/>
            <p:nvPr/>
          </p:nvSpPr>
          <p:spPr>
            <a:xfrm>
              <a:off x="1248862" y="4276370"/>
              <a:ext cx="60631" cy="24755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" name="Rectangle 2"/>
            <p:cNvSpPr/>
            <p:nvPr/>
          </p:nvSpPr>
          <p:spPr>
            <a:xfrm>
              <a:off x="-1478626" y="4369070"/>
              <a:ext cx="268222" cy="24776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aphicFrame>
          <p:nvGraphicFramePr>
            <p:cNvPr id="60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25441489"/>
                </p:ext>
              </p:extLst>
            </p:nvPr>
          </p:nvGraphicFramePr>
          <p:xfrm>
            <a:off x="-1477884" y="4304438"/>
            <a:ext cx="2817813" cy="269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738" name="Equation" r:id="rId13" imgW="1981080" imgH="190440" progId="Equation.DSMT4">
                    <p:embed/>
                  </p:oleObj>
                </mc:Choice>
                <mc:Fallback>
                  <p:oleObj name="Equation" r:id="rId13" imgW="1981080" imgH="190440" progId="Equation.DSMT4">
                    <p:embed/>
                    <p:pic>
                      <p:nvPicPr>
                        <p:cNvPr id="51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477884" y="4304438"/>
                          <a:ext cx="2817813" cy="2698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" name="Rectangle 60"/>
            <p:cNvSpPr/>
            <p:nvPr/>
          </p:nvSpPr>
          <p:spPr>
            <a:xfrm>
              <a:off x="-1005712" y="4332932"/>
              <a:ext cx="268222" cy="24776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68751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39966" y="5677712"/>
            <a:ext cx="9004034" cy="1180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247" y="1356144"/>
            <a:ext cx="2550139" cy="5157714"/>
          </a:xfrm>
          <a:prstGeom prst="rect">
            <a:avLst/>
          </a:prstGeom>
        </p:spPr>
      </p:pic>
      <p:graphicFrame>
        <p:nvGraphicFramePr>
          <p:cNvPr id="2458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057920"/>
              </p:ext>
            </p:extLst>
          </p:nvPr>
        </p:nvGraphicFramePr>
        <p:xfrm>
          <a:off x="204788" y="525463"/>
          <a:ext cx="361791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72" name="Kaava" r:id="rId4" imgW="2082800" imgH="228600" progId="Equation.3">
                  <p:embed/>
                </p:oleObj>
              </mc:Choice>
              <mc:Fallback>
                <p:oleObj name="Kaava" r:id="rId4" imgW="2082800" imgH="228600" progId="Equation.3">
                  <p:embed/>
                  <p:pic>
                    <p:nvPicPr>
                      <p:cNvPr id="0" name="Picture 2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88" y="525463"/>
                        <a:ext cx="3617912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Line 7"/>
          <p:cNvSpPr>
            <a:spLocks noChangeShapeType="1"/>
          </p:cNvSpPr>
          <p:nvPr/>
        </p:nvSpPr>
        <p:spPr bwMode="auto">
          <a:xfrm flipV="1">
            <a:off x="215900" y="914400"/>
            <a:ext cx="127000" cy="6350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0" y="1547813"/>
            <a:ext cx="316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Obtained from atomic orbitals</a:t>
            </a:r>
          </a:p>
        </p:txBody>
      </p:sp>
      <p:sp>
        <p:nvSpPr>
          <p:cNvPr id="24583" name="Text Box 9"/>
          <p:cNvSpPr txBox="1">
            <a:spLocks noChangeArrowheads="1"/>
          </p:cNvSpPr>
          <p:nvPr/>
        </p:nvSpPr>
        <p:spPr bwMode="auto">
          <a:xfrm>
            <a:off x="419100" y="1099870"/>
            <a:ext cx="62889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dirty="0" err="1" smtClean="0"/>
              <a:t>Obtained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spin-</a:t>
            </a:r>
            <a:r>
              <a:rPr lang="fi-FI" dirty="0" err="1" smtClean="0"/>
              <a:t>compensated</a:t>
            </a:r>
            <a:r>
              <a:rPr lang="fi-FI" dirty="0" smtClean="0"/>
              <a:t> </a:t>
            </a:r>
            <a:r>
              <a:rPr lang="fi-FI" dirty="0" err="1"/>
              <a:t>band</a:t>
            </a:r>
            <a:r>
              <a:rPr lang="fi-FI" dirty="0"/>
              <a:t> </a:t>
            </a:r>
            <a:r>
              <a:rPr lang="fi-FI" dirty="0" err="1" smtClean="0"/>
              <a:t>structure</a:t>
            </a:r>
            <a:r>
              <a:rPr lang="fi-FI" dirty="0" smtClean="0"/>
              <a:t> </a:t>
            </a:r>
            <a:r>
              <a:rPr lang="fi-FI" dirty="0" err="1" smtClean="0"/>
              <a:t>calculation</a:t>
            </a:r>
            <a:endParaRPr lang="fi-FI" dirty="0"/>
          </a:p>
        </p:txBody>
      </p:sp>
      <p:sp>
        <p:nvSpPr>
          <p:cNvPr id="24584" name="Line 10"/>
          <p:cNvSpPr>
            <a:spLocks noChangeShapeType="1"/>
          </p:cNvSpPr>
          <p:nvPr/>
        </p:nvSpPr>
        <p:spPr bwMode="auto">
          <a:xfrm flipH="1" flipV="1">
            <a:off x="558800" y="952500"/>
            <a:ext cx="285858" cy="20161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4585" name="Rectangle 14"/>
          <p:cNvSpPr>
            <a:spLocks noChangeArrowheads="1"/>
          </p:cNvSpPr>
          <p:nvPr/>
        </p:nvSpPr>
        <p:spPr bwMode="auto">
          <a:xfrm>
            <a:off x="146304" y="546100"/>
            <a:ext cx="3663696" cy="381000"/>
          </a:xfrm>
          <a:prstGeom prst="rect">
            <a:avLst/>
          </a:prstGeom>
          <a:noFill/>
          <a:ln w="28575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2912005" y="40709"/>
            <a:ext cx="25266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Stoner Criterion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749601" y="2897117"/>
            <a:ext cx="3254699" cy="2822646"/>
            <a:chOff x="76200" y="3619500"/>
            <a:chExt cx="3254699" cy="2822646"/>
          </a:xfrm>
        </p:grpSpPr>
        <p:graphicFrame>
          <p:nvGraphicFramePr>
            <p:cNvPr id="24591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69796967"/>
                </p:ext>
              </p:extLst>
            </p:nvPr>
          </p:nvGraphicFramePr>
          <p:xfrm>
            <a:off x="89224" y="3706883"/>
            <a:ext cx="3241675" cy="2735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573" name="Kaava" r:id="rId6" imgW="1866600" imgH="1574640" progId="Equation.3">
                    <p:embed/>
                  </p:oleObj>
                </mc:Choice>
                <mc:Fallback>
                  <p:oleObj name="Kaava" r:id="rId6" imgW="1866600" imgH="1574640" progId="Equation.3">
                    <p:embed/>
                    <p:pic>
                      <p:nvPicPr>
                        <p:cNvPr id="0" name="Picture 2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224" y="3706883"/>
                          <a:ext cx="3241675" cy="27352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" name="Straight Connector 2"/>
            <p:cNvCxnSpPr/>
            <p:nvPr/>
          </p:nvCxnSpPr>
          <p:spPr>
            <a:xfrm flipV="1">
              <a:off x="673100" y="6086475"/>
              <a:ext cx="1479550" cy="95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552450" y="6099552"/>
              <a:ext cx="212407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92" name="Rectangle 17"/>
            <p:cNvSpPr>
              <a:spLocks noChangeArrowheads="1"/>
            </p:cNvSpPr>
            <p:nvPr/>
          </p:nvSpPr>
          <p:spPr bwMode="auto">
            <a:xfrm>
              <a:off x="76200" y="3619500"/>
              <a:ext cx="3200400" cy="2628900"/>
            </a:xfrm>
            <a:prstGeom prst="rect">
              <a:avLst/>
            </a:prstGeom>
            <a:noFill/>
            <a:ln w="28575">
              <a:solidFill>
                <a:srgbClr val="FF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81414" y="6513858"/>
            <a:ext cx="1544637" cy="125413"/>
          </a:xfrm>
        </p:spPr>
        <p:txBody>
          <a:bodyPr/>
          <a:lstStyle/>
          <a:p>
            <a:pPr>
              <a:defRPr/>
            </a:pPr>
            <a:fld id="{DB00A491-D97B-41B3-81C6-EAD372DAE9EB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068945" y="1459966"/>
            <a:ext cx="175375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360246" y="1876861"/>
            <a:ext cx="730738" cy="6404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115888" y="2135188"/>
            <a:ext cx="3152775" cy="1825598"/>
            <a:chOff x="115888" y="2135188"/>
            <a:chExt cx="3152775" cy="1825598"/>
          </a:xfrm>
        </p:grpSpPr>
        <p:graphicFrame>
          <p:nvGraphicFramePr>
            <p:cNvPr id="24595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0815957"/>
                </p:ext>
              </p:extLst>
            </p:nvPr>
          </p:nvGraphicFramePr>
          <p:xfrm>
            <a:off x="115888" y="2135188"/>
            <a:ext cx="3152775" cy="1166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574" name="Equation" r:id="rId8" imgW="1815840" imgH="672840" progId="Equation.DSMT4">
                    <p:embed/>
                  </p:oleObj>
                </mc:Choice>
                <mc:Fallback>
                  <p:oleObj name="Equation" r:id="rId8" imgW="1815840" imgH="672840" progId="Equation.DSMT4">
                    <p:embed/>
                    <p:pic>
                      <p:nvPicPr>
                        <p:cNvPr id="0" name="Picture 2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888" y="2135188"/>
                          <a:ext cx="3152775" cy="1166812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3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96805181"/>
                </p:ext>
              </p:extLst>
            </p:nvPr>
          </p:nvGraphicFramePr>
          <p:xfrm>
            <a:off x="1360487" y="3609948"/>
            <a:ext cx="1808163" cy="350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575" name="Kaava" r:id="rId10" imgW="1041120" imgH="203040" progId="Equation.3">
                    <p:embed/>
                  </p:oleObj>
                </mc:Choice>
                <mc:Fallback>
                  <p:oleObj name="Kaava" r:id="rId10" imgW="104112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0487" y="3609948"/>
                          <a:ext cx="1808163" cy="35083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Right Arrow 25"/>
            <p:cNvSpPr/>
            <p:nvPr/>
          </p:nvSpPr>
          <p:spPr>
            <a:xfrm>
              <a:off x="753733" y="3699632"/>
              <a:ext cx="462857" cy="171469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4010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39966" y="5677712"/>
            <a:ext cx="9004034" cy="1180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58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963740"/>
              </p:ext>
            </p:extLst>
          </p:nvPr>
        </p:nvGraphicFramePr>
        <p:xfrm>
          <a:off x="439329" y="583237"/>
          <a:ext cx="361791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05" name="Kaava" r:id="rId3" imgW="2082800" imgH="228600" progId="Equation.3">
                  <p:embed/>
                </p:oleObj>
              </mc:Choice>
              <mc:Fallback>
                <p:oleObj name="Kaava" r:id="rId3" imgW="2082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329" y="583237"/>
                        <a:ext cx="3617912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5" name="Rectangle 14"/>
          <p:cNvSpPr>
            <a:spLocks noChangeArrowheads="1"/>
          </p:cNvSpPr>
          <p:nvPr/>
        </p:nvSpPr>
        <p:spPr bwMode="auto">
          <a:xfrm>
            <a:off x="416437" y="581139"/>
            <a:ext cx="3663696" cy="381000"/>
          </a:xfrm>
          <a:prstGeom prst="rect">
            <a:avLst/>
          </a:prstGeom>
          <a:noFill/>
          <a:ln w="28575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600523" y="74116"/>
            <a:ext cx="78550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Stoner criterion fulfilled due to electron confinement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405679" y="6515097"/>
            <a:ext cx="1544637" cy="125413"/>
          </a:xfrm>
        </p:spPr>
        <p:txBody>
          <a:bodyPr/>
          <a:lstStyle/>
          <a:p>
            <a:pPr>
              <a:defRPr/>
            </a:pPr>
            <a:fld id="{DB00A491-D97B-41B3-81C6-EAD372DAE9EB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14</a:t>
            </a:fld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6437" y="1185566"/>
            <a:ext cx="6741369" cy="646331"/>
            <a:chOff x="416437" y="1231746"/>
            <a:chExt cx="6741369" cy="646331"/>
          </a:xfrm>
        </p:grpSpPr>
        <p:sp>
          <p:nvSpPr>
            <p:cNvPr id="2" name="TextBox 1"/>
            <p:cNvSpPr txBox="1"/>
            <p:nvPr/>
          </p:nvSpPr>
          <p:spPr>
            <a:xfrm>
              <a:off x="416437" y="1231746"/>
              <a:ext cx="1449950" cy="646331"/>
            </a:xfrm>
            <a:prstGeom prst="rect">
              <a:avLst/>
            </a:prstGeom>
            <a:noFill/>
            <a:ln w="28575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Electron </a:t>
              </a:r>
              <a:r>
                <a:rPr lang="fi-FI" dirty="0" err="1" smtClean="0"/>
                <a:t>confinement</a:t>
              </a:r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881745" y="1231746"/>
              <a:ext cx="1893455" cy="64633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dirty="0" err="1" smtClean="0"/>
                <a:t>Flat</a:t>
              </a:r>
              <a:r>
                <a:rPr lang="fi-FI" dirty="0" smtClean="0"/>
                <a:t>  </a:t>
              </a:r>
              <a:r>
                <a:rPr lang="fi-FI" i="1" dirty="0" smtClean="0"/>
                <a:t>E</a:t>
              </a:r>
              <a:r>
                <a:rPr lang="fi-FI" dirty="0" smtClean="0"/>
                <a:t>(</a:t>
              </a:r>
              <a:r>
                <a:rPr lang="fi-FI" b="1" dirty="0" smtClean="0"/>
                <a:t>k</a:t>
              </a:r>
              <a:r>
                <a:rPr lang="fi-FI" dirty="0" smtClean="0"/>
                <a:t>)  </a:t>
              </a:r>
              <a:r>
                <a:rPr lang="fi-FI" dirty="0" err="1" smtClean="0"/>
                <a:t>bands</a:t>
              </a:r>
              <a:r>
                <a:rPr lang="fi-FI" dirty="0" smtClean="0"/>
                <a:t> </a:t>
              </a:r>
              <a:r>
                <a:rPr lang="fi-FI" dirty="0" err="1" smtClean="0"/>
                <a:t>Large</a:t>
              </a:r>
              <a:r>
                <a:rPr lang="fi-FI" dirty="0" smtClean="0"/>
                <a:t> DOS(</a:t>
              </a:r>
              <a:r>
                <a:rPr lang="fi-FI" i="1" dirty="0" smtClean="0"/>
                <a:t>E</a:t>
              </a:r>
              <a:r>
                <a:rPr lang="fi-FI" i="1" baseline="-25000" dirty="0" smtClean="0"/>
                <a:t>F</a:t>
              </a:r>
              <a:r>
                <a:rPr lang="fi-FI" dirty="0" smtClean="0"/>
                <a:t>)</a:t>
              </a:r>
              <a:endParaRPr lang="en-US" dirty="0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2323915" y="1466527"/>
              <a:ext cx="462857" cy="171469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5255000" y="1462688"/>
              <a:ext cx="462857" cy="171469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844626" y="1370245"/>
              <a:ext cx="1313180" cy="3693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i-FI" dirty="0" err="1" smtClean="0"/>
                <a:t>Magnetism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0" y="2015283"/>
            <a:ext cx="9151810" cy="4692618"/>
            <a:chOff x="0" y="2015283"/>
            <a:chExt cx="9151810" cy="4692618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2015283"/>
              <a:ext cx="9151810" cy="4692618"/>
              <a:chOff x="0" y="2015283"/>
              <a:chExt cx="9151810" cy="4692618"/>
            </a:xfrm>
          </p:grpSpPr>
          <p:pic>
            <p:nvPicPr>
              <p:cNvPr id="108616" name="Picture 72" descr="http://www.nature.com/nature/journal/v514/n7524/images_article/nature13831-f3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7258" y="3334466"/>
                <a:ext cx="4924721" cy="33734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TextBox 6"/>
              <p:cNvSpPr txBox="1"/>
              <p:nvPr/>
            </p:nvSpPr>
            <p:spPr>
              <a:xfrm rot="16200000">
                <a:off x="2780880" y="3673927"/>
                <a:ext cx="167225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err="1" smtClean="0"/>
                  <a:t>Ferromagnetic</a:t>
                </a:r>
                <a:endParaRPr lang="fi-FI" dirty="0" smtClean="0"/>
              </a:p>
              <a:p>
                <a:r>
                  <a:rPr lang="fi-FI" dirty="0" smtClean="0">
                    <a:sym typeface="Wingdings" panose="05000000000000000000" pitchFamily="2" charset="2"/>
                  </a:rPr>
                  <a:t>        </a:t>
                </a:r>
                <a:endParaRPr lang="en-US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877050" y="2911680"/>
                <a:ext cx="167225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err="1" smtClean="0"/>
                  <a:t>Ferromagnetic</a:t>
                </a:r>
                <a:endParaRPr lang="fi-FI" dirty="0" smtClean="0"/>
              </a:p>
              <a:p>
                <a:r>
                  <a:rPr lang="fi-FI" dirty="0" smtClean="0">
                    <a:sym typeface="Wingdings" panose="05000000000000000000" pitchFamily="2" charset="2"/>
                  </a:rPr>
                  <a:t>        </a:t>
                </a:r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281793" y="2911680"/>
                <a:ext cx="199285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err="1" smtClean="0"/>
                  <a:t>Antiferromagnetic</a:t>
                </a:r>
                <a:endParaRPr lang="fi-FI" dirty="0" smtClean="0"/>
              </a:p>
              <a:p>
                <a:r>
                  <a:rPr lang="fi-FI" dirty="0" smtClean="0">
                    <a:sym typeface="Wingdings" panose="05000000000000000000" pitchFamily="2" charset="2"/>
                  </a:rPr>
                  <a:t>        </a:t>
                </a:r>
                <a:endParaRPr lang="en-US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0" y="2015283"/>
                <a:ext cx="9151810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dirty="0" err="1" smtClean="0"/>
                  <a:t>Examples</a:t>
                </a:r>
                <a:endParaRPr lang="fi-FI" dirty="0" smtClean="0"/>
              </a:p>
              <a:p>
                <a:r>
                  <a:rPr lang="fi-FI" sz="800" dirty="0" smtClean="0"/>
                  <a:t> </a:t>
                </a:r>
                <a:endParaRPr lang="fi-FI" sz="800" dirty="0"/>
              </a:p>
              <a:p>
                <a:pPr marL="342900" indent="-342900">
                  <a:buAutoNum type="arabicParenR"/>
                </a:pPr>
                <a:r>
                  <a:rPr lang="fi-FI" dirty="0" err="1" smtClean="0"/>
                  <a:t>Pd</a:t>
                </a:r>
                <a:r>
                  <a:rPr lang="fi-FI" dirty="0" smtClean="0"/>
                  <a:t> </a:t>
                </a:r>
                <a:r>
                  <a:rPr lang="fi-FI" dirty="0" err="1" smtClean="0"/>
                  <a:t>surfaces</a:t>
                </a:r>
                <a:r>
                  <a:rPr lang="fi-FI" dirty="0" smtClean="0"/>
                  <a:t> (2D)              3)  </a:t>
                </a:r>
                <a:r>
                  <a:rPr lang="fi-FI" dirty="0" err="1" smtClean="0"/>
                  <a:t>Zigzag</a:t>
                </a:r>
                <a:r>
                  <a:rPr lang="fi-FI" dirty="0" smtClean="0"/>
                  <a:t> </a:t>
                </a:r>
                <a:r>
                  <a:rPr lang="fi-FI" dirty="0" err="1" smtClean="0"/>
                  <a:t>graphene</a:t>
                </a:r>
                <a:r>
                  <a:rPr lang="fi-FI" dirty="0" smtClean="0"/>
                  <a:t> </a:t>
                </a:r>
                <a:r>
                  <a:rPr lang="fi-FI" dirty="0" err="1" smtClean="0"/>
                  <a:t>nanoribbons</a:t>
                </a:r>
                <a:r>
                  <a:rPr lang="fi-FI" dirty="0" smtClean="0"/>
                  <a:t> (</a:t>
                </a:r>
                <a:r>
                  <a:rPr lang="fi-FI" dirty="0" err="1" smtClean="0"/>
                  <a:t>Nature</a:t>
                </a:r>
                <a:r>
                  <a:rPr lang="fi-FI" dirty="0" smtClean="0"/>
                  <a:t> </a:t>
                </a:r>
                <a:r>
                  <a:rPr lang="fi-FI" b="1" dirty="0" smtClean="0"/>
                  <a:t>514</a:t>
                </a:r>
                <a:r>
                  <a:rPr lang="fi-FI" dirty="0" smtClean="0"/>
                  <a:t>, 608 (2014) )</a:t>
                </a:r>
              </a:p>
              <a:p>
                <a:pPr marL="342900" indent="-342900">
                  <a:buAutoNum type="arabicParenR"/>
                </a:pPr>
                <a:r>
                  <a:rPr lang="fi-FI" dirty="0" err="1" smtClean="0"/>
                  <a:t>Atomic</a:t>
                </a:r>
                <a:r>
                  <a:rPr lang="fi-FI" dirty="0" smtClean="0"/>
                  <a:t> </a:t>
                </a:r>
                <a:r>
                  <a:rPr lang="fi-FI" dirty="0" err="1" smtClean="0"/>
                  <a:t>chains</a:t>
                </a:r>
                <a:r>
                  <a:rPr lang="fi-FI" dirty="0" smtClean="0"/>
                  <a:t> (1D)</a:t>
                </a:r>
                <a:endParaRPr 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919146" y="4454408"/>
                <a:ext cx="27109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err="1" smtClean="0"/>
                  <a:t>Flat</a:t>
                </a:r>
                <a:r>
                  <a:rPr lang="fi-FI" dirty="0" smtClean="0"/>
                  <a:t> </a:t>
                </a:r>
                <a:r>
                  <a:rPr lang="fi-FI" dirty="0" err="1" smtClean="0"/>
                  <a:t>bands</a:t>
                </a:r>
                <a:r>
                  <a:rPr lang="fi-FI" dirty="0" smtClean="0"/>
                  <a:t> at Fermi </a:t>
                </a:r>
                <a:r>
                  <a:rPr lang="fi-FI" dirty="0" err="1" smtClean="0"/>
                  <a:t>level</a:t>
                </a:r>
                <a:endParaRPr lang="fi-FI" dirty="0" smtClean="0"/>
              </a:p>
            </p:txBody>
          </p:sp>
        </p:grpSp>
        <p:cxnSp>
          <p:nvCxnSpPr>
            <p:cNvPr id="12" name="Straight Arrow Connector 11"/>
            <p:cNvCxnSpPr/>
            <p:nvPr/>
          </p:nvCxnSpPr>
          <p:spPr>
            <a:xfrm flipH="1">
              <a:off x="5486428" y="4833219"/>
              <a:ext cx="606944" cy="77710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6877050" y="4823740"/>
              <a:ext cx="1065540" cy="8539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8750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338913" y="248618"/>
            <a:ext cx="85711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Stoner Model, Temperature Dependence of Magnetization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5323943" y="1278846"/>
            <a:ext cx="3586163" cy="3240328"/>
            <a:chOff x="345524" y="3591490"/>
            <a:chExt cx="3586163" cy="3240328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524" y="3591490"/>
              <a:ext cx="3586163" cy="3240328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1831887" y="3832936"/>
              <a:ext cx="5245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2800" dirty="0" err="1" smtClean="0"/>
                <a:t>Ni</a:t>
              </a:r>
              <a:endParaRPr lang="fi-FI" sz="2800" dirty="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77257" y="6628345"/>
            <a:ext cx="1544637" cy="125413"/>
          </a:xfrm>
        </p:spPr>
        <p:txBody>
          <a:bodyPr/>
          <a:lstStyle/>
          <a:p>
            <a:pPr>
              <a:defRPr/>
            </a:pPr>
            <a:fld id="{DB00A491-D97B-41B3-81C6-EAD372DAE9EB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15</a:t>
            </a:fld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2650" y="979822"/>
            <a:ext cx="4391026" cy="4327014"/>
            <a:chOff x="392650" y="979822"/>
            <a:chExt cx="4391026" cy="4327014"/>
          </a:xfrm>
        </p:grpSpPr>
        <p:sp>
          <p:nvSpPr>
            <p:cNvPr id="7" name="Rectangle 6"/>
            <p:cNvSpPr/>
            <p:nvPr/>
          </p:nvSpPr>
          <p:spPr>
            <a:xfrm>
              <a:off x="484091" y="1333832"/>
              <a:ext cx="2570480" cy="637764"/>
            </a:xfrm>
            <a:prstGeom prst="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392650" y="2666935"/>
              <a:ext cx="4391026" cy="2639901"/>
              <a:chOff x="941290" y="2280548"/>
              <a:chExt cx="4391026" cy="2639901"/>
            </a:xfrm>
          </p:grpSpPr>
          <p:sp>
            <p:nvSpPr>
              <p:cNvPr id="27" name="Freeform 26"/>
              <p:cNvSpPr/>
              <p:nvPr/>
            </p:nvSpPr>
            <p:spPr bwMode="auto">
              <a:xfrm>
                <a:off x="1257203" y="3544198"/>
                <a:ext cx="1423988" cy="1049338"/>
              </a:xfrm>
              <a:custGeom>
                <a:avLst/>
                <a:gdLst>
                  <a:gd name="connsiteX0" fmla="*/ 0 w 1423987"/>
                  <a:gd name="connsiteY0" fmla="*/ 1035844 h 1035844"/>
                  <a:gd name="connsiteX1" fmla="*/ 185737 w 1423987"/>
                  <a:gd name="connsiteY1" fmla="*/ 688182 h 1035844"/>
                  <a:gd name="connsiteX2" fmla="*/ 566737 w 1423987"/>
                  <a:gd name="connsiteY2" fmla="*/ 226219 h 1035844"/>
                  <a:gd name="connsiteX3" fmla="*/ 1085850 w 1423987"/>
                  <a:gd name="connsiteY3" fmla="*/ 35719 h 1035844"/>
                  <a:gd name="connsiteX4" fmla="*/ 1423987 w 1423987"/>
                  <a:gd name="connsiteY4" fmla="*/ 11907 h 1035844"/>
                  <a:gd name="connsiteX0" fmla="*/ 0 w 1423987"/>
                  <a:gd name="connsiteY0" fmla="*/ 1051719 h 1051719"/>
                  <a:gd name="connsiteX1" fmla="*/ 185737 w 1423987"/>
                  <a:gd name="connsiteY1" fmla="*/ 704057 h 1051719"/>
                  <a:gd name="connsiteX2" fmla="*/ 466724 w 1423987"/>
                  <a:gd name="connsiteY2" fmla="*/ 337344 h 1051719"/>
                  <a:gd name="connsiteX3" fmla="*/ 1085850 w 1423987"/>
                  <a:gd name="connsiteY3" fmla="*/ 51594 h 1051719"/>
                  <a:gd name="connsiteX4" fmla="*/ 1423987 w 1423987"/>
                  <a:gd name="connsiteY4" fmla="*/ 27782 h 1051719"/>
                  <a:gd name="connsiteX0" fmla="*/ 0 w 1423987"/>
                  <a:gd name="connsiteY0" fmla="*/ 1051719 h 1051719"/>
                  <a:gd name="connsiteX1" fmla="*/ 166687 w 1423987"/>
                  <a:gd name="connsiteY1" fmla="*/ 680245 h 1051719"/>
                  <a:gd name="connsiteX2" fmla="*/ 466724 w 1423987"/>
                  <a:gd name="connsiteY2" fmla="*/ 337344 h 1051719"/>
                  <a:gd name="connsiteX3" fmla="*/ 1085850 w 1423987"/>
                  <a:gd name="connsiteY3" fmla="*/ 51594 h 1051719"/>
                  <a:gd name="connsiteX4" fmla="*/ 1423987 w 1423987"/>
                  <a:gd name="connsiteY4" fmla="*/ 27782 h 1051719"/>
                  <a:gd name="connsiteX0" fmla="*/ 0 w 1423987"/>
                  <a:gd name="connsiteY0" fmla="*/ 1051719 h 1051719"/>
                  <a:gd name="connsiteX1" fmla="*/ 166687 w 1423987"/>
                  <a:gd name="connsiteY1" fmla="*/ 680245 h 1051719"/>
                  <a:gd name="connsiteX2" fmla="*/ 481011 w 1423987"/>
                  <a:gd name="connsiteY2" fmla="*/ 337344 h 1051719"/>
                  <a:gd name="connsiteX3" fmla="*/ 1085850 w 1423987"/>
                  <a:gd name="connsiteY3" fmla="*/ 51594 h 1051719"/>
                  <a:gd name="connsiteX4" fmla="*/ 1423987 w 1423987"/>
                  <a:gd name="connsiteY4" fmla="*/ 27782 h 1051719"/>
                  <a:gd name="connsiteX0" fmla="*/ 0 w 1423987"/>
                  <a:gd name="connsiteY0" fmla="*/ 1054894 h 1054894"/>
                  <a:gd name="connsiteX1" fmla="*/ 166687 w 1423987"/>
                  <a:gd name="connsiteY1" fmla="*/ 683420 h 1054894"/>
                  <a:gd name="connsiteX2" fmla="*/ 481011 w 1423987"/>
                  <a:gd name="connsiteY2" fmla="*/ 340519 h 1054894"/>
                  <a:gd name="connsiteX3" fmla="*/ 1085850 w 1423987"/>
                  <a:gd name="connsiteY3" fmla="*/ 54769 h 1054894"/>
                  <a:gd name="connsiteX4" fmla="*/ 1423987 w 1423987"/>
                  <a:gd name="connsiteY4" fmla="*/ 11907 h 1054894"/>
                  <a:gd name="connsiteX0" fmla="*/ 0 w 1423987"/>
                  <a:gd name="connsiteY0" fmla="*/ 1048941 h 1048941"/>
                  <a:gd name="connsiteX1" fmla="*/ 166687 w 1423987"/>
                  <a:gd name="connsiteY1" fmla="*/ 677467 h 1048941"/>
                  <a:gd name="connsiteX2" fmla="*/ 481011 w 1423987"/>
                  <a:gd name="connsiteY2" fmla="*/ 334566 h 1048941"/>
                  <a:gd name="connsiteX3" fmla="*/ 914400 w 1423987"/>
                  <a:gd name="connsiteY3" fmla="*/ 105966 h 1048941"/>
                  <a:gd name="connsiteX4" fmla="*/ 1423987 w 1423987"/>
                  <a:gd name="connsiteY4" fmla="*/ 5954 h 1048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3987" h="1048941">
                    <a:moveTo>
                      <a:pt x="0" y="1048941"/>
                    </a:moveTo>
                    <a:cubicBezTo>
                      <a:pt x="45640" y="942579"/>
                      <a:pt x="86518" y="796530"/>
                      <a:pt x="166687" y="677467"/>
                    </a:cubicBezTo>
                    <a:cubicBezTo>
                      <a:pt x="246856" y="558404"/>
                      <a:pt x="356392" y="429816"/>
                      <a:pt x="481011" y="334566"/>
                    </a:cubicBezTo>
                    <a:cubicBezTo>
                      <a:pt x="605630" y="239316"/>
                      <a:pt x="757237" y="160735"/>
                      <a:pt x="914400" y="105966"/>
                    </a:cubicBezTo>
                    <a:cubicBezTo>
                      <a:pt x="1071563" y="51197"/>
                      <a:pt x="1326356" y="0"/>
                      <a:pt x="1423987" y="5954"/>
                    </a:cubicBezTo>
                  </a:path>
                </a:pathLst>
              </a:cu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cxnSp>
            <p:nvCxnSpPr>
              <p:cNvPr id="32" name="Straight Arrow Connector 31"/>
              <p:cNvCxnSpPr/>
              <p:nvPr/>
            </p:nvCxnSpPr>
            <p:spPr bwMode="auto">
              <a:xfrm flipH="1" flipV="1">
                <a:off x="1247678" y="3207648"/>
                <a:ext cx="9525" cy="150971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 bwMode="auto">
              <a:xfrm flipV="1">
                <a:off x="1139728" y="4593535"/>
                <a:ext cx="1736725" cy="1587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auto">
              <a:xfrm flipV="1">
                <a:off x="1252440" y="3167960"/>
                <a:ext cx="1466850" cy="14398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auto">
              <a:xfrm flipV="1">
                <a:off x="1261965" y="3469585"/>
                <a:ext cx="1433513" cy="9525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36" name="Object 1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74207982"/>
                  </p:ext>
                </p:extLst>
              </p:nvPr>
            </p:nvGraphicFramePr>
            <p:xfrm>
              <a:off x="941290" y="3088585"/>
              <a:ext cx="212725" cy="2508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7941" name="Equation" r:id="rId4" imgW="139579" imgH="164957" progId="Equation.3">
                      <p:embed/>
                    </p:oleObj>
                  </mc:Choice>
                  <mc:Fallback>
                    <p:oleObj name="Equation" r:id="rId4" imgW="139579" imgH="16495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41290" y="3088585"/>
                            <a:ext cx="212725" cy="2508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237611"/>
                  </p:ext>
                </p:extLst>
              </p:nvPr>
            </p:nvGraphicFramePr>
            <p:xfrm>
              <a:off x="984153" y="3377510"/>
              <a:ext cx="134938" cy="2508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7942" name="Equation" r:id="rId6" imgW="88707" imgH="164742" progId="Equation.3">
                      <p:embed/>
                    </p:oleObj>
                  </mc:Choice>
                  <mc:Fallback>
                    <p:oleObj name="Equation" r:id="rId6" imgW="88707" imgH="164742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84153" y="3377510"/>
                            <a:ext cx="134938" cy="2508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9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54290360"/>
                  </p:ext>
                </p:extLst>
              </p:nvPr>
            </p:nvGraphicFramePr>
            <p:xfrm>
              <a:off x="1346144" y="2672015"/>
              <a:ext cx="771525" cy="5937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7943" name="Kaava" r:id="rId8" imgW="507780" imgH="393529" progId="Equation.3">
                      <p:embed/>
                    </p:oleObj>
                  </mc:Choice>
                  <mc:Fallback>
                    <p:oleObj name="Kaava" r:id="rId8" imgW="507780" imgH="393529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46144" y="2672015"/>
                            <a:ext cx="771525" cy="5937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0" name="Object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84868351"/>
                  </p:ext>
                </p:extLst>
              </p:nvPr>
            </p:nvGraphicFramePr>
            <p:xfrm>
              <a:off x="3324128" y="2280548"/>
              <a:ext cx="2008188" cy="6508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7944" name="Kaava" r:id="rId10" imgW="1320227" imgH="431613" progId="Equation.3">
                      <p:embed/>
                    </p:oleObj>
                  </mc:Choice>
                  <mc:Fallback>
                    <p:oleObj name="Kaava" r:id="rId10" imgW="1320227" imgH="431613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24128" y="2280548"/>
                            <a:ext cx="2008188" cy="6508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1" name="Oval 40"/>
              <p:cNvSpPr/>
              <p:nvPr/>
            </p:nvSpPr>
            <p:spPr bwMode="auto">
              <a:xfrm>
                <a:off x="2185890" y="3569598"/>
                <a:ext cx="114300" cy="104775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cxnSp>
            <p:nvCxnSpPr>
              <p:cNvPr id="42" name="Straight Arrow Connector 41"/>
              <p:cNvCxnSpPr/>
              <p:nvPr/>
            </p:nvCxnSpPr>
            <p:spPr bwMode="auto">
              <a:xfrm flipH="1">
                <a:off x="2366865" y="2988573"/>
                <a:ext cx="838200" cy="5715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62"/>
              <p:cNvCxnSpPr>
                <a:cxnSpLocks noChangeShapeType="1"/>
              </p:cNvCxnSpPr>
              <p:nvPr/>
            </p:nvCxnSpPr>
            <p:spPr bwMode="auto">
              <a:xfrm>
                <a:off x="1830290" y="3207648"/>
                <a:ext cx="184150" cy="485775"/>
              </a:xfrm>
              <a:prstGeom prst="straightConnector1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aphicFrame>
            <p:nvGraphicFramePr>
              <p:cNvPr id="44" name="Object 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74754641"/>
                  </p:ext>
                </p:extLst>
              </p:nvPr>
            </p:nvGraphicFramePr>
            <p:xfrm>
              <a:off x="1942197" y="2329741"/>
              <a:ext cx="560387" cy="2492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7945" name="Kaava" r:id="rId12" imgW="368280" imgH="164880" progId="Equation.3">
                      <p:embed/>
                    </p:oleObj>
                  </mc:Choice>
                  <mc:Fallback>
                    <p:oleObj name="Kaava" r:id="rId12" imgW="368280" imgH="1648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42197" y="2329741"/>
                            <a:ext cx="560387" cy="24923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45" name="Straight Arrow Connector 62"/>
              <p:cNvCxnSpPr>
                <a:cxnSpLocks noChangeShapeType="1"/>
              </p:cNvCxnSpPr>
              <p:nvPr/>
            </p:nvCxnSpPr>
            <p:spPr bwMode="auto">
              <a:xfrm>
                <a:off x="2220898" y="2675845"/>
                <a:ext cx="347820" cy="592902"/>
              </a:xfrm>
              <a:prstGeom prst="straightConnector1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aphicFrame>
            <p:nvGraphicFramePr>
              <p:cNvPr id="47" name="Object 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04591914"/>
                  </p:ext>
                </p:extLst>
              </p:nvPr>
            </p:nvGraphicFramePr>
            <p:xfrm>
              <a:off x="2631220" y="4710899"/>
              <a:ext cx="193675" cy="2095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7946" name="Kaava" r:id="rId14" imgW="126720" imgH="139680" progId="Equation.3">
                      <p:embed/>
                    </p:oleObj>
                  </mc:Choice>
                  <mc:Fallback>
                    <p:oleObj name="Kaava" r:id="rId14" imgW="126720" imgH="1396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31220" y="4710899"/>
                            <a:ext cx="193675" cy="2095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01764680"/>
                  </p:ext>
                </p:extLst>
              </p:nvPr>
            </p:nvGraphicFramePr>
            <p:xfrm>
              <a:off x="3459392" y="3052053"/>
              <a:ext cx="1620837" cy="6540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7947" name="Kaava" r:id="rId16" imgW="1066680" imgH="431640" progId="Equation.3">
                      <p:embed/>
                    </p:oleObj>
                  </mc:Choice>
                  <mc:Fallback>
                    <p:oleObj name="Kaava" r:id="rId16" imgW="1066680" imgH="431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9392" y="3052053"/>
                            <a:ext cx="1620837" cy="6540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31" name="Straight Arrow Connector 62"/>
              <p:cNvCxnSpPr>
                <a:cxnSpLocks noChangeShapeType="1"/>
              </p:cNvCxnSpPr>
              <p:nvPr/>
            </p:nvCxnSpPr>
            <p:spPr bwMode="auto">
              <a:xfrm flipH="1">
                <a:off x="2669524" y="3421961"/>
                <a:ext cx="610859" cy="153397"/>
              </a:xfrm>
              <a:prstGeom prst="straightConnector1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" name="Group 2"/>
            <p:cNvGrpSpPr/>
            <p:nvPr/>
          </p:nvGrpSpPr>
          <p:grpSpPr>
            <a:xfrm>
              <a:off x="512515" y="1542567"/>
              <a:ext cx="3347367" cy="803614"/>
              <a:chOff x="-2490195" y="1689659"/>
              <a:chExt cx="3347367" cy="803614"/>
            </a:xfrm>
          </p:grpSpPr>
          <p:graphicFrame>
            <p:nvGraphicFramePr>
              <p:cNvPr id="48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96112597"/>
                  </p:ext>
                </p:extLst>
              </p:nvPr>
            </p:nvGraphicFramePr>
            <p:xfrm>
              <a:off x="66597" y="1689659"/>
              <a:ext cx="790575" cy="3095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7948" name="Kaava" r:id="rId18" imgW="520560" imgH="203040" progId="Equation.3">
                      <p:embed/>
                    </p:oleObj>
                  </mc:Choice>
                  <mc:Fallback>
                    <p:oleObj name="Kaava" r:id="rId18" imgW="520560" imgH="2030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6597" y="1689659"/>
                            <a:ext cx="790575" cy="30956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9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03740560"/>
                  </p:ext>
                </p:extLst>
              </p:nvPr>
            </p:nvGraphicFramePr>
            <p:xfrm>
              <a:off x="-2386122" y="2278740"/>
              <a:ext cx="307975" cy="2127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7949" name="Kaava" r:id="rId20" imgW="203040" imgH="139680" progId="Equation.3">
                      <p:embed/>
                    </p:oleObj>
                  </mc:Choice>
                  <mc:Fallback>
                    <p:oleObj name="Kaava" r:id="rId20" imgW="203040" imgH="1396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-2386122" y="2278740"/>
                            <a:ext cx="307975" cy="2127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18845955"/>
                  </p:ext>
                </p:extLst>
              </p:nvPr>
            </p:nvGraphicFramePr>
            <p:xfrm>
              <a:off x="-619666" y="2280548"/>
              <a:ext cx="307975" cy="2127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7950" name="Kaava" r:id="rId22" imgW="203040" imgH="139680" progId="Equation.3">
                      <p:embed/>
                    </p:oleObj>
                  </mc:Choice>
                  <mc:Fallback>
                    <p:oleObj name="Kaava" r:id="rId22" imgW="203040" imgH="1396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-619666" y="2280548"/>
                            <a:ext cx="307975" cy="2127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5" name="Left Brace 24"/>
              <p:cNvSpPr/>
              <p:nvPr/>
            </p:nvSpPr>
            <p:spPr>
              <a:xfrm rot="16200000">
                <a:off x="-2265361" y="1945362"/>
                <a:ext cx="108546" cy="558213"/>
              </a:xfrm>
              <a:prstGeom prst="leftBrac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Left Brace 25"/>
              <p:cNvSpPr/>
              <p:nvPr/>
            </p:nvSpPr>
            <p:spPr>
              <a:xfrm rot="16200000">
                <a:off x="-466102" y="1927376"/>
                <a:ext cx="108546" cy="558213"/>
              </a:xfrm>
              <a:prstGeom prst="leftBrac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aphicFrame>
          <p:nvGraphicFramePr>
            <p:cNvPr id="54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53556165"/>
                </p:ext>
              </p:extLst>
            </p:nvPr>
          </p:nvGraphicFramePr>
          <p:xfrm>
            <a:off x="551264" y="979822"/>
            <a:ext cx="2506662" cy="1000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951" name="Kaava" r:id="rId24" imgW="1650960" imgH="660240" progId="Equation.3">
                    <p:embed/>
                  </p:oleObj>
                </mc:Choice>
                <mc:Fallback>
                  <p:oleObj name="Kaava" r:id="rId24" imgW="1650960" imgH="660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264" y="979822"/>
                          <a:ext cx="2506662" cy="1000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TextBox 13"/>
          <p:cNvSpPr txBox="1"/>
          <p:nvPr/>
        </p:nvSpPr>
        <p:spPr>
          <a:xfrm flipH="1">
            <a:off x="3596919" y="4715427"/>
            <a:ext cx="5127172" cy="92333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mean</a:t>
            </a:r>
            <a:r>
              <a:rPr lang="fi-FI" dirty="0" smtClean="0"/>
              <a:t> </a:t>
            </a:r>
            <a:r>
              <a:rPr lang="fi-FI" dirty="0" err="1" smtClean="0"/>
              <a:t>field</a:t>
            </a:r>
            <a:r>
              <a:rPr lang="fi-FI" dirty="0" smtClean="0"/>
              <a:t> </a:t>
            </a:r>
            <a:r>
              <a:rPr lang="fi-FI" dirty="0" err="1" smtClean="0"/>
              <a:t>theory</a:t>
            </a:r>
            <a:r>
              <a:rPr lang="fi-FI" dirty="0" smtClean="0"/>
              <a:t> and </a:t>
            </a:r>
            <a:r>
              <a:rPr lang="fi-FI" dirty="0" err="1" smtClean="0"/>
              <a:t>Stoner</a:t>
            </a:r>
            <a:r>
              <a:rPr lang="fi-FI" dirty="0" smtClean="0"/>
              <a:t> </a:t>
            </a:r>
            <a:r>
              <a:rPr lang="fi-FI" dirty="0" err="1" smtClean="0"/>
              <a:t>model</a:t>
            </a:r>
            <a:r>
              <a:rPr lang="fi-FI" dirty="0" smtClean="0"/>
              <a:t> </a:t>
            </a:r>
            <a:r>
              <a:rPr lang="fi-FI" dirty="0" err="1" smtClean="0"/>
              <a:t>related</a:t>
            </a:r>
            <a:r>
              <a:rPr lang="fi-FI" dirty="0" smtClean="0"/>
              <a:t>?</a:t>
            </a:r>
          </a:p>
          <a:p>
            <a:r>
              <a:rPr lang="fi-FI" dirty="0" smtClean="0"/>
              <a:t>Can </a:t>
            </a:r>
            <a:r>
              <a:rPr lang="fi-FI" dirty="0" err="1" smtClean="0"/>
              <a:t>we</a:t>
            </a:r>
            <a:r>
              <a:rPr lang="fi-FI" dirty="0" smtClean="0"/>
              <a:t> </a:t>
            </a:r>
            <a:r>
              <a:rPr lang="fi-FI" dirty="0" err="1" smtClean="0"/>
              <a:t>find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same</a:t>
            </a:r>
            <a:r>
              <a:rPr lang="fi-FI" dirty="0" smtClean="0"/>
              <a:t> </a:t>
            </a:r>
            <a:r>
              <a:rPr lang="fi-FI" dirty="0" err="1" smtClean="0"/>
              <a:t>equation</a:t>
            </a:r>
            <a:r>
              <a:rPr lang="fi-FI" dirty="0" smtClean="0"/>
              <a:t> to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solved</a:t>
            </a:r>
            <a:r>
              <a:rPr lang="fi-FI" dirty="0" smtClean="0"/>
              <a:t> </a:t>
            </a:r>
            <a:r>
              <a:rPr lang="fi-FI" dirty="0" err="1" smtClean="0"/>
              <a:t>self-consistently</a:t>
            </a:r>
            <a:r>
              <a:rPr lang="fi-FI" dirty="0" smtClean="0"/>
              <a:t>?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89531" y="1608083"/>
            <a:ext cx="386255" cy="363513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5464454"/>
            <a:ext cx="9245329" cy="1393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344012" y="1405483"/>
            <a:ext cx="3650146" cy="2047172"/>
            <a:chOff x="47784" y="1378058"/>
            <a:chExt cx="3650146" cy="2047172"/>
          </a:xfrm>
        </p:grpSpPr>
        <p:cxnSp>
          <p:nvCxnSpPr>
            <p:cNvPr id="5" name="Straight Arrow Connector 4"/>
            <p:cNvCxnSpPr/>
            <p:nvPr/>
          </p:nvCxnSpPr>
          <p:spPr bwMode="auto">
            <a:xfrm flipV="1">
              <a:off x="719931" y="2546459"/>
              <a:ext cx="2305050" cy="952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 bwMode="auto">
            <a:xfrm flipH="1">
              <a:off x="1229519" y="1451084"/>
              <a:ext cx="4762" cy="290512"/>
            </a:xfrm>
            <a:prstGeom prst="straightConnector1">
              <a:avLst/>
            </a:prstGeom>
            <a:ln w="28575">
              <a:solidFill>
                <a:srgbClr val="33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 bwMode="auto">
            <a:xfrm flipH="1">
              <a:off x="2382044" y="1460609"/>
              <a:ext cx="4762" cy="290512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 13"/>
            <p:cNvSpPr/>
            <p:nvPr/>
          </p:nvSpPr>
          <p:spPr bwMode="auto">
            <a:xfrm>
              <a:off x="918369" y="2074971"/>
              <a:ext cx="939800" cy="85725"/>
            </a:xfrm>
            <a:custGeom>
              <a:avLst/>
              <a:gdLst>
                <a:gd name="connsiteX0" fmla="*/ 911225 w 939800"/>
                <a:gd name="connsiteY0" fmla="*/ 8731 h 84931"/>
                <a:gd name="connsiteX1" fmla="*/ 244475 w 939800"/>
                <a:gd name="connsiteY1" fmla="*/ 8731 h 84931"/>
                <a:gd name="connsiteX2" fmla="*/ 115887 w 939800"/>
                <a:gd name="connsiteY2" fmla="*/ 61118 h 84931"/>
                <a:gd name="connsiteX3" fmla="*/ 939800 w 939800"/>
                <a:gd name="connsiteY3" fmla="*/ 84931 h 84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9800" h="84931">
                  <a:moveTo>
                    <a:pt x="911225" y="8731"/>
                  </a:moveTo>
                  <a:cubicBezTo>
                    <a:pt x="644128" y="4365"/>
                    <a:pt x="377031" y="0"/>
                    <a:pt x="244475" y="8731"/>
                  </a:cubicBezTo>
                  <a:cubicBezTo>
                    <a:pt x="111919" y="17462"/>
                    <a:pt x="0" y="48418"/>
                    <a:pt x="115887" y="61118"/>
                  </a:cubicBezTo>
                  <a:cubicBezTo>
                    <a:pt x="231774" y="73818"/>
                    <a:pt x="585787" y="79374"/>
                    <a:pt x="939800" y="84931"/>
                  </a:cubicBezTo>
                </a:path>
              </a:pathLst>
            </a:custGeom>
            <a:ln w="28575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i-FI"/>
            </a:p>
          </p:txBody>
        </p:sp>
        <p:sp>
          <p:nvSpPr>
            <p:cNvPr id="15" name="Freeform 14"/>
            <p:cNvSpPr/>
            <p:nvPr/>
          </p:nvSpPr>
          <p:spPr bwMode="auto">
            <a:xfrm flipH="1">
              <a:off x="1851819" y="2924284"/>
              <a:ext cx="939800" cy="84137"/>
            </a:xfrm>
            <a:custGeom>
              <a:avLst/>
              <a:gdLst>
                <a:gd name="connsiteX0" fmla="*/ 911225 w 939800"/>
                <a:gd name="connsiteY0" fmla="*/ 8731 h 84931"/>
                <a:gd name="connsiteX1" fmla="*/ 244475 w 939800"/>
                <a:gd name="connsiteY1" fmla="*/ 8731 h 84931"/>
                <a:gd name="connsiteX2" fmla="*/ 115887 w 939800"/>
                <a:gd name="connsiteY2" fmla="*/ 61118 h 84931"/>
                <a:gd name="connsiteX3" fmla="*/ 939800 w 939800"/>
                <a:gd name="connsiteY3" fmla="*/ 84931 h 84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9800" h="84931">
                  <a:moveTo>
                    <a:pt x="911225" y="8731"/>
                  </a:moveTo>
                  <a:cubicBezTo>
                    <a:pt x="644128" y="4365"/>
                    <a:pt x="377031" y="0"/>
                    <a:pt x="244475" y="8731"/>
                  </a:cubicBezTo>
                  <a:cubicBezTo>
                    <a:pt x="111919" y="17462"/>
                    <a:pt x="0" y="48418"/>
                    <a:pt x="115887" y="61118"/>
                  </a:cubicBezTo>
                  <a:cubicBezTo>
                    <a:pt x="231774" y="73818"/>
                    <a:pt x="585787" y="79374"/>
                    <a:pt x="939800" y="84931"/>
                  </a:cubicBezTo>
                </a:path>
              </a:pathLst>
            </a:custGeom>
            <a:ln w="28575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i-FI"/>
            </a:p>
          </p:txBody>
        </p:sp>
        <p:cxnSp>
          <p:nvCxnSpPr>
            <p:cNvPr id="6" name="Straight Arrow Connector 5"/>
            <p:cNvCxnSpPr/>
            <p:nvPr/>
          </p:nvCxnSpPr>
          <p:spPr bwMode="auto">
            <a:xfrm flipH="1" flipV="1">
              <a:off x="1843881" y="1627296"/>
              <a:ext cx="23813" cy="169068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Left Brace 17"/>
            <p:cNvSpPr/>
            <p:nvPr/>
          </p:nvSpPr>
          <p:spPr bwMode="auto">
            <a:xfrm>
              <a:off x="1729581" y="2184509"/>
              <a:ext cx="95250" cy="342900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i-FI"/>
            </a:p>
          </p:txBody>
        </p:sp>
        <p:sp>
          <p:nvSpPr>
            <p:cNvPr id="19" name="Left Brace 18"/>
            <p:cNvSpPr/>
            <p:nvPr/>
          </p:nvSpPr>
          <p:spPr bwMode="auto">
            <a:xfrm flipH="1">
              <a:off x="1881981" y="2570271"/>
              <a:ext cx="95250" cy="342900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i-FI"/>
            </a:p>
          </p:txBody>
        </p:sp>
        <p:graphicFrame>
          <p:nvGraphicFramePr>
            <p:cNvPr id="32794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6393869"/>
                </p:ext>
              </p:extLst>
            </p:nvPr>
          </p:nvGraphicFramePr>
          <p:xfrm>
            <a:off x="942788" y="2218953"/>
            <a:ext cx="771525" cy="344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43" name="Kaava" r:id="rId4" imgW="508000" imgH="228600" progId="Equation.3">
                    <p:embed/>
                  </p:oleObj>
                </mc:Choice>
                <mc:Fallback>
                  <p:oleObj name="Kaava" r:id="rId4" imgW="508000" imgH="228600" progId="Equation.3">
                    <p:embed/>
                    <p:pic>
                      <p:nvPicPr>
                        <p:cNvPr id="0" name="Picture 9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2788" y="2218953"/>
                          <a:ext cx="771525" cy="3444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795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95571223"/>
                </p:ext>
              </p:extLst>
            </p:nvPr>
          </p:nvGraphicFramePr>
          <p:xfrm>
            <a:off x="2048670" y="2025756"/>
            <a:ext cx="693738" cy="325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44" name="Kaava" r:id="rId6" imgW="457200" imgH="215640" progId="Equation.3">
                    <p:embed/>
                  </p:oleObj>
                </mc:Choice>
                <mc:Fallback>
                  <p:oleObj name="Kaava" r:id="rId6" imgW="457200" imgH="215640" progId="Equation.3">
                    <p:embed/>
                    <p:pic>
                      <p:nvPicPr>
                        <p:cNvPr id="0" name="Picture 9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8670" y="2025756"/>
                          <a:ext cx="693738" cy="325437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3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796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00903996"/>
                </p:ext>
              </p:extLst>
            </p:nvPr>
          </p:nvGraphicFramePr>
          <p:xfrm>
            <a:off x="3061342" y="2245627"/>
            <a:ext cx="636588" cy="344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45" name="Kaava" r:id="rId8" imgW="419100" imgH="228600" progId="Equation.3">
                    <p:embed/>
                  </p:oleObj>
                </mc:Choice>
                <mc:Fallback>
                  <p:oleObj name="Kaava" r:id="rId8" imgW="419100" imgH="228600" progId="Equation.3">
                    <p:embed/>
                    <p:pic>
                      <p:nvPicPr>
                        <p:cNvPr id="0" name="Picture 9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1342" y="2245627"/>
                          <a:ext cx="636588" cy="3444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797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55457649"/>
                </p:ext>
              </p:extLst>
            </p:nvPr>
          </p:nvGraphicFramePr>
          <p:xfrm>
            <a:off x="81756" y="2374215"/>
            <a:ext cx="638175" cy="344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46" name="Kaava" r:id="rId10" imgW="419100" imgH="228600" progId="Equation.3">
                    <p:embed/>
                  </p:oleObj>
                </mc:Choice>
                <mc:Fallback>
                  <p:oleObj name="Kaava" r:id="rId10" imgW="419100" imgH="228600" progId="Equation.3">
                    <p:embed/>
                    <p:pic>
                      <p:nvPicPr>
                        <p:cNvPr id="0" name="Picture 9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756" y="2374215"/>
                          <a:ext cx="638175" cy="3444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4" name="Straight Arrow Connector 33"/>
            <p:cNvCxnSpPr/>
            <p:nvPr/>
          </p:nvCxnSpPr>
          <p:spPr bwMode="auto">
            <a:xfrm flipH="1">
              <a:off x="1881981" y="2308334"/>
              <a:ext cx="219075" cy="21907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280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1665235"/>
                </p:ext>
              </p:extLst>
            </p:nvPr>
          </p:nvGraphicFramePr>
          <p:xfrm>
            <a:off x="47784" y="3080743"/>
            <a:ext cx="1643063" cy="344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47" name="Equation" r:id="rId12" imgW="1079280" imgH="228600" progId="Equation.3">
                    <p:embed/>
                  </p:oleObj>
                </mc:Choice>
                <mc:Fallback>
                  <p:oleObj name="Equation" r:id="rId12" imgW="1079280" imgH="228600" progId="Equation.3">
                    <p:embed/>
                    <p:pic>
                      <p:nvPicPr>
                        <p:cNvPr id="0" name="Picture 9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784" y="3080743"/>
                          <a:ext cx="1643063" cy="3444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9" name="Straight Arrow Connector 38"/>
            <p:cNvCxnSpPr/>
            <p:nvPr/>
          </p:nvCxnSpPr>
          <p:spPr bwMode="auto">
            <a:xfrm flipV="1">
              <a:off x="1443831" y="2965559"/>
              <a:ext cx="395288" cy="1095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37959619"/>
                </p:ext>
              </p:extLst>
            </p:nvPr>
          </p:nvGraphicFramePr>
          <p:xfrm>
            <a:off x="1909254" y="1378058"/>
            <a:ext cx="230187" cy="249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48" name="Kaava" r:id="rId14" imgW="152268" imgH="164957" progId="Equation.3">
                    <p:embed/>
                  </p:oleObj>
                </mc:Choice>
                <mc:Fallback>
                  <p:oleObj name="Kaava" r:id="rId14" imgW="152268" imgH="164957" progId="Equation.3">
                    <p:embed/>
                    <p:pic>
                      <p:nvPicPr>
                        <p:cNvPr id="0" name="Picture 9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9254" y="1378058"/>
                          <a:ext cx="230187" cy="2492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20563464"/>
                </p:ext>
              </p:extLst>
            </p:nvPr>
          </p:nvGraphicFramePr>
          <p:xfrm>
            <a:off x="1996281" y="2577929"/>
            <a:ext cx="771525" cy="344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49" name="Kaava" r:id="rId16" imgW="508000" imgH="228600" progId="Equation.3">
                    <p:embed/>
                  </p:oleObj>
                </mc:Choice>
                <mc:Fallback>
                  <p:oleObj name="Kaava" r:id="rId16" imgW="508000" imgH="228600" progId="Equation.3">
                    <p:embed/>
                    <p:pic>
                      <p:nvPicPr>
                        <p:cNvPr id="0" name="Picture 9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6281" y="2577929"/>
                          <a:ext cx="771525" cy="3444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Rectangle 7"/>
          <p:cNvSpPr/>
          <p:nvPr/>
        </p:nvSpPr>
        <p:spPr>
          <a:xfrm>
            <a:off x="230849" y="5691226"/>
            <a:ext cx="8730271" cy="95829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774" name="TextBox 48"/>
          <p:cNvSpPr txBox="1">
            <a:spLocks noChangeArrowheads="1"/>
          </p:cNvSpPr>
          <p:nvPr/>
        </p:nvSpPr>
        <p:spPr bwMode="auto">
          <a:xfrm>
            <a:off x="163759" y="478634"/>
            <a:ext cx="36006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dirty="0" err="1"/>
              <a:t>Simplified</a:t>
            </a:r>
            <a:r>
              <a:rPr lang="fi-FI" dirty="0"/>
              <a:t> </a:t>
            </a:r>
            <a:r>
              <a:rPr lang="fi-FI" dirty="0" err="1"/>
              <a:t>picture</a:t>
            </a:r>
            <a:r>
              <a:rPr lang="fi-FI" dirty="0"/>
              <a:t> </a:t>
            </a:r>
            <a:r>
              <a:rPr lang="fi-FI" dirty="0" err="1"/>
              <a:t>around</a:t>
            </a:r>
            <a:r>
              <a:rPr lang="fi-FI" dirty="0"/>
              <a:t> </a:t>
            </a:r>
            <a:r>
              <a:rPr lang="fi-FI" i="1" dirty="0"/>
              <a:t>E</a:t>
            </a:r>
            <a:r>
              <a:rPr lang="fi-FI" i="1" baseline="-25000" dirty="0"/>
              <a:t>F</a:t>
            </a:r>
          </a:p>
          <a:p>
            <a:pPr eaLnBrk="1" hangingPunct="1"/>
            <a:r>
              <a:rPr lang="fi-FI" dirty="0" err="1"/>
              <a:t>States</a:t>
            </a:r>
            <a:r>
              <a:rPr lang="fi-FI" dirty="0"/>
              <a:t> </a:t>
            </a:r>
            <a:r>
              <a:rPr lang="fi-FI" dirty="0" err="1" smtClean="0"/>
              <a:t>furher</a:t>
            </a:r>
            <a:r>
              <a:rPr lang="fi-FI" dirty="0" smtClean="0"/>
              <a:t> </a:t>
            </a:r>
            <a:r>
              <a:rPr lang="fi-FI" dirty="0" err="1" smtClean="0"/>
              <a:t>below</a:t>
            </a:r>
            <a:r>
              <a:rPr lang="fi-FI" dirty="0" smtClean="0"/>
              <a:t> </a:t>
            </a:r>
            <a:r>
              <a:rPr lang="fi-FI" i="1" dirty="0"/>
              <a:t>E</a:t>
            </a:r>
            <a:r>
              <a:rPr lang="fi-FI" i="1" baseline="-25000" dirty="0"/>
              <a:t>F</a:t>
            </a:r>
            <a:r>
              <a:rPr lang="fi-FI" dirty="0"/>
              <a:t> in </a:t>
            </a:r>
            <a:r>
              <a:rPr lang="fi-FI" dirty="0" err="1"/>
              <a:t>balance</a:t>
            </a:r>
            <a:endParaRPr lang="fi-FI" dirty="0"/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230849" y="12907"/>
            <a:ext cx="85711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Stoner Model, Temperature Dependence of Magnetization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322451" y="406810"/>
            <a:ext cx="1745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smtClean="0"/>
              <a:t>(</a:t>
            </a:r>
            <a:r>
              <a:rPr lang="fi-FI" sz="1400" dirty="0" err="1" smtClean="0"/>
              <a:t>Elliott</a:t>
            </a:r>
            <a:r>
              <a:rPr lang="fi-FI" sz="1400" dirty="0" smtClean="0"/>
              <a:t> </a:t>
            </a:r>
            <a:r>
              <a:rPr lang="fi-FI" sz="1400" dirty="0" err="1" smtClean="0"/>
              <a:t>pp</a:t>
            </a:r>
            <a:r>
              <a:rPr lang="fi-FI" sz="1400" dirty="0" smtClean="0"/>
              <a:t>. 618-619)</a:t>
            </a:r>
            <a:endParaRPr lang="fi-FI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25125" y="6674176"/>
            <a:ext cx="1544637" cy="125413"/>
          </a:xfrm>
        </p:spPr>
        <p:txBody>
          <a:bodyPr/>
          <a:lstStyle/>
          <a:p>
            <a:pPr>
              <a:defRPr/>
            </a:pPr>
            <a:fld id="{DB00A491-D97B-41B3-81C6-EAD372DAE9EB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16</a:t>
            </a:fld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144903" y="935038"/>
            <a:ext cx="5787769" cy="2404341"/>
            <a:chOff x="1851819" y="935038"/>
            <a:chExt cx="5787769" cy="2404341"/>
          </a:xfrm>
        </p:grpSpPr>
        <p:graphicFrame>
          <p:nvGraphicFramePr>
            <p:cNvPr id="32803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8365902"/>
                </p:ext>
              </p:extLst>
            </p:nvPr>
          </p:nvGraphicFramePr>
          <p:xfrm>
            <a:off x="3728628" y="2595429"/>
            <a:ext cx="3282950" cy="692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50" name="Equation" r:id="rId18" imgW="2158920" imgH="457200" progId="Equation.DSMT4">
                    <p:embed/>
                  </p:oleObj>
                </mc:Choice>
                <mc:Fallback>
                  <p:oleObj name="Equation" r:id="rId18" imgW="2158920" imgH="457200" progId="Equation.DSMT4">
                    <p:embed/>
                    <p:pic>
                      <p:nvPicPr>
                        <p:cNvPr id="0" name="Picture 9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8628" y="2595429"/>
                          <a:ext cx="3282950" cy="6921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77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25521"/>
                </p:ext>
              </p:extLst>
            </p:nvPr>
          </p:nvGraphicFramePr>
          <p:xfrm>
            <a:off x="5594888" y="1721724"/>
            <a:ext cx="2044700" cy="654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51" name="Kaava" r:id="rId20" imgW="1346040" imgH="431640" progId="Equation.3">
                    <p:embed/>
                  </p:oleObj>
                </mc:Choice>
                <mc:Fallback>
                  <p:oleObj name="Kaava" r:id="rId20" imgW="1346040" imgH="431640" progId="Equation.3">
                    <p:embed/>
                    <p:pic>
                      <p:nvPicPr>
                        <p:cNvPr id="0" name="Picture 9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94888" y="1721724"/>
                          <a:ext cx="2044700" cy="654050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3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799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78708768"/>
                </p:ext>
              </p:extLst>
            </p:nvPr>
          </p:nvGraphicFramePr>
          <p:xfrm>
            <a:off x="2576144" y="935038"/>
            <a:ext cx="2971800" cy="692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52" name="Equation" r:id="rId22" imgW="1955520" imgH="457200" progId="Equation.DSMT4">
                    <p:embed/>
                  </p:oleObj>
                </mc:Choice>
                <mc:Fallback>
                  <p:oleObj name="Equation" r:id="rId22" imgW="1955520" imgH="457200" progId="Equation.DSMT4">
                    <p:embed/>
                    <p:pic>
                      <p:nvPicPr>
                        <p:cNvPr id="0" name="Picture 9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76144" y="935038"/>
                          <a:ext cx="2971800" cy="692150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3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8" name="Rectangle 57"/>
            <p:cNvSpPr/>
            <p:nvPr/>
          </p:nvSpPr>
          <p:spPr>
            <a:xfrm>
              <a:off x="3728628" y="2572688"/>
              <a:ext cx="3282950" cy="766691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 flipH="1">
              <a:off x="1851819" y="1653125"/>
              <a:ext cx="915987" cy="45326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 bwMode="auto">
            <a:xfrm flipH="1">
              <a:off x="2724945" y="2829827"/>
              <a:ext cx="866818" cy="11668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274703" y="1375930"/>
            <a:ext cx="4335729" cy="1907978"/>
            <a:chOff x="-1018381" y="1375930"/>
            <a:chExt cx="4335729" cy="1907978"/>
          </a:xfrm>
        </p:grpSpPr>
        <p:grpSp>
          <p:nvGrpSpPr>
            <p:cNvPr id="3" name="Group 2"/>
            <p:cNvGrpSpPr/>
            <p:nvPr/>
          </p:nvGrpSpPr>
          <p:grpSpPr>
            <a:xfrm>
              <a:off x="448469" y="1840021"/>
              <a:ext cx="2868879" cy="1443887"/>
              <a:chOff x="448469" y="1840021"/>
              <a:chExt cx="2868879" cy="1443887"/>
            </a:xfrm>
          </p:grpSpPr>
          <p:sp>
            <p:nvSpPr>
              <p:cNvPr id="16" name="Freeform 15"/>
              <p:cNvSpPr/>
              <p:nvPr/>
            </p:nvSpPr>
            <p:spPr bwMode="auto">
              <a:xfrm>
                <a:off x="918369" y="1851134"/>
                <a:ext cx="939800" cy="85725"/>
              </a:xfrm>
              <a:custGeom>
                <a:avLst/>
                <a:gdLst>
                  <a:gd name="connsiteX0" fmla="*/ 911225 w 939800"/>
                  <a:gd name="connsiteY0" fmla="*/ 8731 h 84931"/>
                  <a:gd name="connsiteX1" fmla="*/ 244475 w 939800"/>
                  <a:gd name="connsiteY1" fmla="*/ 8731 h 84931"/>
                  <a:gd name="connsiteX2" fmla="*/ 115887 w 939800"/>
                  <a:gd name="connsiteY2" fmla="*/ 61118 h 84931"/>
                  <a:gd name="connsiteX3" fmla="*/ 939800 w 939800"/>
                  <a:gd name="connsiteY3" fmla="*/ 84931 h 84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9800" h="84931">
                    <a:moveTo>
                      <a:pt x="911225" y="8731"/>
                    </a:moveTo>
                    <a:cubicBezTo>
                      <a:pt x="644128" y="4365"/>
                      <a:pt x="377031" y="0"/>
                      <a:pt x="244475" y="8731"/>
                    </a:cubicBezTo>
                    <a:cubicBezTo>
                      <a:pt x="111919" y="17462"/>
                      <a:pt x="0" y="48418"/>
                      <a:pt x="115887" y="61118"/>
                    </a:cubicBezTo>
                    <a:cubicBezTo>
                      <a:pt x="231774" y="73818"/>
                      <a:pt x="585787" y="79374"/>
                      <a:pt x="939800" y="84931"/>
                    </a:cubicBezTo>
                  </a:path>
                </a:pathLst>
              </a:custGeom>
              <a:ln w="28575">
                <a:solidFill>
                  <a:srgbClr val="FF0066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7" name="Freeform 16"/>
              <p:cNvSpPr/>
              <p:nvPr/>
            </p:nvSpPr>
            <p:spPr bwMode="auto">
              <a:xfrm flipH="1">
                <a:off x="1866106" y="3143359"/>
                <a:ext cx="939800" cy="84137"/>
              </a:xfrm>
              <a:custGeom>
                <a:avLst/>
                <a:gdLst>
                  <a:gd name="connsiteX0" fmla="*/ 911225 w 939800"/>
                  <a:gd name="connsiteY0" fmla="*/ 8731 h 84931"/>
                  <a:gd name="connsiteX1" fmla="*/ 244475 w 939800"/>
                  <a:gd name="connsiteY1" fmla="*/ 8731 h 84931"/>
                  <a:gd name="connsiteX2" fmla="*/ 115887 w 939800"/>
                  <a:gd name="connsiteY2" fmla="*/ 61118 h 84931"/>
                  <a:gd name="connsiteX3" fmla="*/ 939800 w 939800"/>
                  <a:gd name="connsiteY3" fmla="*/ 84931 h 84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9800" h="84931">
                    <a:moveTo>
                      <a:pt x="911225" y="8731"/>
                    </a:moveTo>
                    <a:cubicBezTo>
                      <a:pt x="644128" y="4365"/>
                      <a:pt x="377031" y="0"/>
                      <a:pt x="244475" y="8731"/>
                    </a:cubicBezTo>
                    <a:cubicBezTo>
                      <a:pt x="111919" y="17462"/>
                      <a:pt x="0" y="48418"/>
                      <a:pt x="115887" y="61118"/>
                    </a:cubicBezTo>
                    <a:cubicBezTo>
                      <a:pt x="231774" y="73818"/>
                      <a:pt x="585787" y="79374"/>
                      <a:pt x="939800" y="84931"/>
                    </a:cubicBezTo>
                  </a:path>
                </a:pathLst>
              </a:custGeom>
              <a:ln w="28575">
                <a:solidFill>
                  <a:srgbClr val="FF0066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cxnSp>
            <p:nvCxnSpPr>
              <p:cNvPr id="21" name="Straight Arrow Connector 20"/>
              <p:cNvCxnSpPr/>
              <p:nvPr/>
            </p:nvCxnSpPr>
            <p:spPr bwMode="auto">
              <a:xfrm flipV="1">
                <a:off x="991394" y="1884471"/>
                <a:ext cx="4762" cy="2428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 bwMode="auto">
              <a:xfrm flipV="1">
                <a:off x="2748756" y="2956034"/>
                <a:ext cx="4763" cy="24288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32791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81746219"/>
                  </p:ext>
                </p:extLst>
              </p:nvPr>
            </p:nvGraphicFramePr>
            <p:xfrm>
              <a:off x="2776010" y="2937832"/>
              <a:ext cx="541338" cy="3460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3753" name="Equation" r:id="rId24" imgW="355446" imgH="228501" progId="Equation.3">
                      <p:embed/>
                    </p:oleObj>
                  </mc:Choice>
                  <mc:Fallback>
                    <p:oleObj name="Equation" r:id="rId24" imgW="355446" imgH="228501" progId="Equation.3">
                      <p:embed/>
                      <p:pic>
                        <p:nvPicPr>
                          <p:cNvPr id="0" name="Picture 96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76010" y="2937832"/>
                            <a:ext cx="541338" cy="34607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2792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7925322"/>
                  </p:ext>
                </p:extLst>
              </p:nvPr>
            </p:nvGraphicFramePr>
            <p:xfrm>
              <a:off x="448469" y="1840021"/>
              <a:ext cx="541338" cy="3460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3754" name="Equation" r:id="rId26" imgW="355446" imgH="228501" progId="Equation.3">
                      <p:embed/>
                    </p:oleObj>
                  </mc:Choice>
                  <mc:Fallback>
                    <p:oleObj name="Equation" r:id="rId26" imgW="355446" imgH="228501" progId="Equation.3">
                      <p:embed/>
                      <p:pic>
                        <p:nvPicPr>
                          <p:cNvPr id="0" name="Picture 97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8469" y="1840021"/>
                            <a:ext cx="541338" cy="3460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61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5782210"/>
                </p:ext>
              </p:extLst>
            </p:nvPr>
          </p:nvGraphicFramePr>
          <p:xfrm>
            <a:off x="-1018381" y="1375930"/>
            <a:ext cx="1736725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55" name="Kaava" r:id="rId28" imgW="1143000" imgH="228600" progId="Equation.3">
                    <p:embed/>
                  </p:oleObj>
                </mc:Choice>
                <mc:Fallback>
                  <p:oleObj name="Kaava" r:id="rId28" imgW="11430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018381" y="1375930"/>
                          <a:ext cx="1736725" cy="346075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3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" name="Group 26"/>
          <p:cNvGrpSpPr/>
          <p:nvPr/>
        </p:nvGrpSpPr>
        <p:grpSpPr>
          <a:xfrm>
            <a:off x="237691" y="3629679"/>
            <a:ext cx="8682970" cy="1185193"/>
            <a:chOff x="237691" y="3709191"/>
            <a:chExt cx="8682970" cy="1185193"/>
          </a:xfrm>
        </p:grpSpPr>
        <p:graphicFrame>
          <p:nvGraphicFramePr>
            <p:cNvPr id="32775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2607156"/>
                </p:ext>
              </p:extLst>
            </p:nvPr>
          </p:nvGraphicFramePr>
          <p:xfrm>
            <a:off x="854573" y="4164134"/>
            <a:ext cx="8066088" cy="730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56" name="Kaava" r:id="rId30" imgW="5308560" imgH="482400" progId="Equation.3">
                    <p:embed/>
                  </p:oleObj>
                </mc:Choice>
                <mc:Fallback>
                  <p:oleObj name="Kaava" r:id="rId30" imgW="5308560" imgH="482400" progId="Equation.3">
                    <p:embed/>
                    <p:pic>
                      <p:nvPicPr>
                        <p:cNvPr id="0" name="Picture 9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4573" y="4164134"/>
                          <a:ext cx="8066088" cy="730250"/>
                        </a:xfrm>
                        <a:prstGeom prst="rect">
                          <a:avLst/>
                        </a:prstGeom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9" name="TextBox 58"/>
            <p:cNvSpPr txBox="1"/>
            <p:nvPr/>
          </p:nvSpPr>
          <p:spPr>
            <a:xfrm>
              <a:off x="7950524" y="3776865"/>
              <a:ext cx="9701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400" dirty="0" smtClean="0"/>
                <a:t>[E(7.249)]</a:t>
              </a:r>
              <a:endParaRPr lang="fi-FI" sz="1400" dirty="0"/>
            </a:p>
          </p:txBody>
        </p:sp>
        <p:sp>
          <p:nvSpPr>
            <p:cNvPr id="26" name="TextBox 25"/>
            <p:cNvSpPr txBox="1"/>
            <p:nvPr/>
          </p:nvSpPr>
          <p:spPr>
            <a:xfrm flipH="1">
              <a:off x="237691" y="3709191"/>
              <a:ext cx="5025695" cy="369332"/>
            </a:xfrm>
            <a:prstGeom prst="rect">
              <a:avLst/>
            </a:prstGeom>
            <a:noFill/>
            <a:ln w="28575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dirty="0" err="1" smtClean="0"/>
                <a:t>Two-level</a:t>
              </a:r>
              <a:r>
                <a:rPr lang="fi-FI" dirty="0" smtClean="0"/>
                <a:t> </a:t>
              </a:r>
              <a:r>
                <a:rPr lang="fi-FI" dirty="0" err="1" smtClean="0"/>
                <a:t>model</a:t>
              </a:r>
              <a:r>
                <a:rPr lang="fi-FI" dirty="0" smtClean="0"/>
                <a:t> in FD-</a:t>
              </a:r>
              <a:r>
                <a:rPr lang="fi-FI" dirty="0" err="1" smtClean="0"/>
                <a:t>statistics</a:t>
              </a:r>
              <a:r>
                <a:rPr lang="fi-FI" dirty="0" smtClean="0"/>
                <a:t> (</a:t>
              </a:r>
              <a:r>
                <a:rPr lang="fi-FI" i="1" dirty="0" smtClean="0"/>
                <a:t>E</a:t>
              </a:r>
              <a:r>
                <a:rPr lang="fi-FI" i="1" baseline="-25000" dirty="0" smtClean="0"/>
                <a:t>F</a:t>
              </a:r>
              <a:r>
                <a:rPr lang="fi-FI" dirty="0" smtClean="0"/>
                <a:t> = 0),  </a:t>
              </a:r>
              <a:r>
                <a:rPr lang="fi-FI" i="1" dirty="0" smtClean="0"/>
                <a:t>T</a:t>
              </a:r>
              <a:r>
                <a:rPr lang="fi-FI" dirty="0" smtClean="0"/>
                <a:t> &gt; 0</a:t>
              </a:r>
              <a:endParaRPr lang="en-US" dirty="0"/>
            </a:p>
          </p:txBody>
        </p:sp>
        <p:sp>
          <p:nvSpPr>
            <p:cNvPr id="69" name="Right Arrow 68"/>
            <p:cNvSpPr/>
            <p:nvPr/>
          </p:nvSpPr>
          <p:spPr>
            <a:xfrm>
              <a:off x="276601" y="4443524"/>
              <a:ext cx="462857" cy="171469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7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762308"/>
              </p:ext>
            </p:extLst>
          </p:nvPr>
        </p:nvGraphicFramePr>
        <p:xfrm>
          <a:off x="2271936" y="5668963"/>
          <a:ext cx="3298825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7" name="Kaava" r:id="rId32" imgW="2171520" imgH="482400" progId="Equation.3">
                  <p:embed/>
                </p:oleObj>
              </mc:Choice>
              <mc:Fallback>
                <p:oleObj name="Kaava" r:id="rId32" imgW="21715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1936" y="5668963"/>
                        <a:ext cx="3298825" cy="73025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3461657" y="5669279"/>
            <a:ext cx="5504543" cy="1131324"/>
            <a:chOff x="3461657" y="5669279"/>
            <a:chExt cx="5504543" cy="1131324"/>
          </a:xfrm>
        </p:grpSpPr>
        <p:sp>
          <p:nvSpPr>
            <p:cNvPr id="71" name="Right Arrow 70"/>
            <p:cNvSpPr/>
            <p:nvPr/>
          </p:nvSpPr>
          <p:spPr>
            <a:xfrm>
              <a:off x="5773114" y="5990056"/>
              <a:ext cx="462857" cy="171469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3461657" y="5669279"/>
              <a:ext cx="5504543" cy="1131324"/>
              <a:chOff x="3461657" y="5669279"/>
              <a:chExt cx="5504543" cy="1131324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4897113" y="6492826"/>
                <a:ext cx="97013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1400" dirty="0" smtClean="0"/>
                  <a:t>[E(7.250)]</a:t>
                </a:r>
                <a:endParaRPr lang="fi-FI" sz="1400" dirty="0"/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3461657" y="5669279"/>
                <a:ext cx="5504543" cy="1083576"/>
                <a:chOff x="3461657" y="5669279"/>
                <a:chExt cx="5504543" cy="1083576"/>
              </a:xfrm>
            </p:grpSpPr>
            <p:graphicFrame>
              <p:nvGraphicFramePr>
                <p:cNvPr id="55" name="Object 1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652247530"/>
                    </p:ext>
                  </p:extLst>
                </p:nvPr>
              </p:nvGraphicFramePr>
              <p:xfrm>
                <a:off x="3934337" y="6406780"/>
                <a:ext cx="598487" cy="3460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53758" name="Kaava" r:id="rId34" imgW="393529" imgH="228501" progId="Equation.3">
                        <p:embed/>
                      </p:oleObj>
                    </mc:Choice>
                    <mc:Fallback>
                      <p:oleObj name="Kaava" r:id="rId34" imgW="393529" imgH="228501" progId="Equation.3">
                        <p:embed/>
                        <p:pic>
                          <p:nvPicPr>
                            <p:cNvPr id="0" name="Picture 98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934337" y="6406780"/>
                              <a:ext cx="598487" cy="34607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0" name="Oval 19"/>
                <p:cNvSpPr/>
                <p:nvPr/>
              </p:nvSpPr>
              <p:spPr>
                <a:xfrm>
                  <a:off x="3461657" y="5669279"/>
                  <a:ext cx="770709" cy="744583"/>
                </a:xfrm>
                <a:prstGeom prst="ellipse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4320061" y="5697495"/>
                  <a:ext cx="1172270" cy="327322"/>
                </a:xfrm>
                <a:prstGeom prst="ellipse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4363541" y="6036297"/>
                  <a:ext cx="1054606" cy="307239"/>
                </a:xfrm>
                <a:prstGeom prst="ellipse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graphicFrame>
              <p:nvGraphicFramePr>
                <p:cNvPr id="70" name="Object 1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950603907"/>
                    </p:ext>
                  </p:extLst>
                </p:nvPr>
              </p:nvGraphicFramePr>
              <p:xfrm>
                <a:off x="6324600" y="5705475"/>
                <a:ext cx="2641600" cy="7302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53759" name="Kaava" r:id="rId36" imgW="1739880" imgH="482400" progId="Equation.3">
                        <p:embed/>
                      </p:oleObj>
                    </mc:Choice>
                    <mc:Fallback>
                      <p:oleObj name="Kaava" r:id="rId36" imgW="1739880" imgH="4824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324600" y="5705475"/>
                              <a:ext cx="2641600" cy="730250"/>
                            </a:xfrm>
                            <a:prstGeom prst="rect">
                              <a:avLst/>
                            </a:prstGeom>
                            <a:noFill/>
                            <a:ln w="28575">
                              <a:solidFill>
                                <a:srgbClr val="FF0000"/>
                              </a:solidFill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</p:grpSp>
      <p:grpSp>
        <p:nvGrpSpPr>
          <p:cNvPr id="28" name="Group 27"/>
          <p:cNvGrpSpPr/>
          <p:nvPr/>
        </p:nvGrpSpPr>
        <p:grpSpPr>
          <a:xfrm>
            <a:off x="184150" y="5178031"/>
            <a:ext cx="5079237" cy="1183082"/>
            <a:chOff x="184150" y="5178031"/>
            <a:chExt cx="5079237" cy="1183082"/>
          </a:xfrm>
        </p:grpSpPr>
        <p:graphicFrame>
          <p:nvGraphicFramePr>
            <p:cNvPr id="46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22283633"/>
                </p:ext>
              </p:extLst>
            </p:nvPr>
          </p:nvGraphicFramePr>
          <p:xfrm>
            <a:off x="184150" y="5707063"/>
            <a:ext cx="2143125" cy="654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60" name="Kaava" r:id="rId38" imgW="1409400" imgH="431640" progId="Equation.3">
                    <p:embed/>
                  </p:oleObj>
                </mc:Choice>
                <mc:Fallback>
                  <p:oleObj name="Kaava" r:id="rId38" imgW="1409400" imgH="431640" progId="Equation.3">
                    <p:embed/>
                    <p:pic>
                      <p:nvPicPr>
                        <p:cNvPr id="0" name="Picture 9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4150" y="5707063"/>
                          <a:ext cx="2143125" cy="654050"/>
                        </a:xfrm>
                        <a:prstGeom prst="rect">
                          <a:avLst/>
                        </a:prstGeom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14246641"/>
                </p:ext>
              </p:extLst>
            </p:nvPr>
          </p:nvGraphicFramePr>
          <p:xfrm>
            <a:off x="1205043" y="5197875"/>
            <a:ext cx="1524000" cy="325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61" name="Kaava" r:id="rId40" imgW="1002960" imgH="215640" progId="Equation.3">
                    <p:embed/>
                  </p:oleObj>
                </mc:Choice>
                <mc:Fallback>
                  <p:oleObj name="Kaava" r:id="rId40" imgW="10029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5043" y="5197875"/>
                          <a:ext cx="1524000" cy="32543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3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80160448"/>
                </p:ext>
              </p:extLst>
            </p:nvPr>
          </p:nvGraphicFramePr>
          <p:xfrm>
            <a:off x="3001827" y="5178031"/>
            <a:ext cx="1620837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62" name="Kaava" r:id="rId42" imgW="1066680" imgH="241200" progId="Equation.3">
                    <p:embed/>
                  </p:oleObj>
                </mc:Choice>
                <mc:Fallback>
                  <p:oleObj name="Kaava" r:id="rId42" imgW="10666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01827" y="5178031"/>
                          <a:ext cx="1620837" cy="365125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3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21141049"/>
                </p:ext>
              </p:extLst>
            </p:nvPr>
          </p:nvGraphicFramePr>
          <p:xfrm>
            <a:off x="274703" y="5178401"/>
            <a:ext cx="655637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63" name="Kaava" r:id="rId44" imgW="431640" imgH="228600" progId="Equation.3">
                    <p:embed/>
                  </p:oleObj>
                </mc:Choice>
                <mc:Fallback>
                  <p:oleObj name="Kaava" r:id="rId44" imgW="4316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703" y="5178401"/>
                          <a:ext cx="655637" cy="346075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3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6" name="Right Arrow 75"/>
            <p:cNvSpPr/>
            <p:nvPr/>
          </p:nvSpPr>
          <p:spPr>
            <a:xfrm>
              <a:off x="4800530" y="5285418"/>
              <a:ext cx="462857" cy="171469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185441" y="1824753"/>
            <a:ext cx="1261884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Why </a:t>
            </a:r>
            <a:r>
              <a:rPr lang="en-US" sz="1600" i="1" dirty="0" smtClean="0"/>
              <a:t>E</a:t>
            </a:r>
            <a:r>
              <a:rPr lang="en-US" sz="1600" i="1" baseline="-25000" dirty="0" smtClean="0"/>
              <a:t>F</a:t>
            </a:r>
            <a:r>
              <a:rPr lang="en-US" sz="1600" dirty="0" smtClean="0"/>
              <a:t>=0?</a:t>
            </a:r>
            <a:endParaRPr lang="fi-FI" sz="1600" dirty="0"/>
          </a:p>
        </p:txBody>
      </p:sp>
      <p:sp>
        <p:nvSpPr>
          <p:cNvPr id="65" name="TextBox 64"/>
          <p:cNvSpPr txBox="1"/>
          <p:nvPr/>
        </p:nvSpPr>
        <p:spPr>
          <a:xfrm>
            <a:off x="5633964" y="3578020"/>
            <a:ext cx="1572866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Why still </a:t>
            </a:r>
            <a:r>
              <a:rPr lang="en-US" sz="1600" i="1" dirty="0" smtClean="0"/>
              <a:t>E</a:t>
            </a:r>
            <a:r>
              <a:rPr lang="en-US" sz="1600" i="1" baseline="-25000" dirty="0"/>
              <a:t>F</a:t>
            </a:r>
            <a:r>
              <a:rPr lang="en-US" sz="1600" dirty="0" smtClean="0"/>
              <a:t>=0?</a:t>
            </a:r>
            <a:endParaRPr lang="fi-FI" sz="16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884909"/>
              </p:ext>
            </p:extLst>
          </p:nvPr>
        </p:nvGraphicFramePr>
        <p:xfrm>
          <a:off x="5713829" y="4887667"/>
          <a:ext cx="2735326" cy="507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4" name="Equation" r:id="rId46" imgW="2260440" imgH="419040" progId="Equation.DSMT4">
                  <p:embed/>
                </p:oleObj>
              </mc:Choice>
              <mc:Fallback>
                <p:oleObj name="Equation" r:id="rId46" imgW="22604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5713829" y="4887667"/>
                        <a:ext cx="2735326" cy="507111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937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5464454"/>
            <a:ext cx="9245329" cy="1393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310387" y="31097"/>
            <a:ext cx="85711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Stoner Model, Temperature Dependence of Magnetization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704248"/>
              </p:ext>
            </p:extLst>
          </p:nvPr>
        </p:nvGraphicFramePr>
        <p:xfrm>
          <a:off x="246113" y="857867"/>
          <a:ext cx="2646363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57" name="Kaava" r:id="rId3" imgW="1739880" imgH="482400" progId="Equation.3">
                  <p:embed/>
                </p:oleObj>
              </mc:Choice>
              <mc:Fallback>
                <p:oleObj name="Kaava" r:id="rId3" imgW="1739880" imgH="482400" progId="Equation.3">
                  <p:embed/>
                  <p:pic>
                    <p:nvPicPr>
                      <p:cNvPr id="0" name="Picture 1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113" y="857867"/>
                        <a:ext cx="2646363" cy="7302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3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30849" y="1871890"/>
            <a:ext cx="3445174" cy="923330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fi-FI" dirty="0" smtClean="0"/>
              <a:t>As in the </a:t>
            </a:r>
            <a:r>
              <a:rPr lang="fi-FI" dirty="0" err="1" smtClean="0"/>
              <a:t>mean-field</a:t>
            </a:r>
            <a:r>
              <a:rPr lang="fi-FI" dirty="0" smtClean="0"/>
              <a:t> </a:t>
            </a:r>
            <a:r>
              <a:rPr lang="fi-FI" dirty="0" err="1" smtClean="0"/>
              <a:t>model</a:t>
            </a:r>
            <a:r>
              <a:rPr lang="fi-FI" dirty="0" smtClean="0"/>
              <a:t>, </a:t>
            </a:r>
            <a:r>
              <a:rPr lang="fi-FI" dirty="0" err="1" smtClean="0"/>
              <a:t>but</a:t>
            </a:r>
            <a:endParaRPr lang="fi-FI" dirty="0" smtClean="0"/>
          </a:p>
          <a:p>
            <a:r>
              <a:rPr lang="fi-FI" dirty="0" err="1" smtClean="0"/>
              <a:t>Mf-model</a:t>
            </a:r>
            <a:r>
              <a:rPr lang="fi-FI" dirty="0" smtClean="0"/>
              <a:t>: </a:t>
            </a:r>
            <a:r>
              <a:rPr lang="fi-FI" dirty="0" err="1" smtClean="0"/>
              <a:t>total</a:t>
            </a:r>
            <a:r>
              <a:rPr lang="fi-FI" dirty="0" smtClean="0"/>
              <a:t> </a:t>
            </a:r>
            <a:r>
              <a:rPr lang="fi-FI" i="1" dirty="0"/>
              <a:t>S</a:t>
            </a:r>
            <a:r>
              <a:rPr lang="fi-FI" dirty="0" smtClean="0"/>
              <a:t> of an </a:t>
            </a:r>
            <a:r>
              <a:rPr lang="fi-FI" dirty="0" err="1" smtClean="0"/>
              <a:t>ion</a:t>
            </a:r>
            <a:r>
              <a:rPr lang="fi-FI" dirty="0" smtClean="0"/>
              <a:t> </a:t>
            </a:r>
            <a:r>
              <a:rPr lang="fi-FI" i="1" dirty="0" smtClean="0">
                <a:sym typeface="Wingdings" panose="05000000000000000000" pitchFamily="2" charset="2"/>
              </a:rPr>
              <a:t> M</a:t>
            </a:r>
          </a:p>
          <a:p>
            <a:r>
              <a:rPr lang="fi-FI" dirty="0" err="1" smtClean="0">
                <a:sym typeface="Wingdings" panose="05000000000000000000" pitchFamily="2" charset="2"/>
              </a:rPr>
              <a:t>Stoner</a:t>
            </a:r>
            <a:r>
              <a:rPr lang="fi-FI" dirty="0" smtClean="0">
                <a:sym typeface="Wingdings" panose="05000000000000000000" pitchFamily="2" charset="2"/>
              </a:rPr>
              <a:t> </a:t>
            </a:r>
            <a:r>
              <a:rPr lang="fi-FI" dirty="0" err="1" smtClean="0">
                <a:sym typeface="Wingdings" panose="05000000000000000000" pitchFamily="2" charset="2"/>
              </a:rPr>
              <a:t>model</a:t>
            </a:r>
            <a:r>
              <a:rPr lang="fi-FI" dirty="0" smtClean="0">
                <a:sym typeface="Wingdings" panose="05000000000000000000" pitchFamily="2" charset="2"/>
              </a:rPr>
              <a:t>: </a:t>
            </a:r>
            <a:r>
              <a:rPr lang="fi-FI" i="1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fi-FI" i="1" dirty="0" err="1" smtClean="0">
                <a:sym typeface="Wingdings" panose="05000000000000000000" pitchFamily="2" charset="2"/>
              </a:rPr>
              <a:t>n</a:t>
            </a:r>
            <a:r>
              <a:rPr lang="fi-FI" dirty="0" err="1" smtClean="0">
                <a:sym typeface="Wingdings" panose="05000000000000000000" pitchFamily="2" charset="2"/>
              </a:rPr>
              <a:t>/atom</a:t>
            </a:r>
            <a:r>
              <a:rPr lang="fi-FI" dirty="0" smtClean="0">
                <a:sym typeface="Wingdings" panose="05000000000000000000" pitchFamily="2" charset="2"/>
              </a:rPr>
              <a:t> </a:t>
            </a:r>
            <a:r>
              <a:rPr lang="fi-FI" i="1" dirty="0">
                <a:sym typeface="Wingdings" panose="05000000000000000000" pitchFamily="2" charset="2"/>
              </a:rPr>
              <a:t> M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30849" y="3033141"/>
            <a:ext cx="8730271" cy="3824859"/>
            <a:chOff x="230849" y="3033141"/>
            <a:chExt cx="8730271" cy="3824859"/>
          </a:xfrm>
        </p:grpSpPr>
        <p:sp>
          <p:nvSpPr>
            <p:cNvPr id="8" name="Rectangle 7"/>
            <p:cNvSpPr/>
            <p:nvPr/>
          </p:nvSpPr>
          <p:spPr>
            <a:xfrm>
              <a:off x="230849" y="5691226"/>
              <a:ext cx="8730271" cy="9582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345524" y="3591490"/>
              <a:ext cx="3586163" cy="3240328"/>
              <a:chOff x="345524" y="3591490"/>
              <a:chExt cx="3586163" cy="3240328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5524" y="3591490"/>
                <a:ext cx="3586163" cy="3240328"/>
              </a:xfrm>
              <a:prstGeom prst="rect">
                <a:avLst/>
              </a:prstGeom>
            </p:spPr>
          </p:pic>
          <p:sp>
            <p:nvSpPr>
              <p:cNvPr id="61" name="TextBox 60"/>
              <p:cNvSpPr txBox="1"/>
              <p:nvPr/>
            </p:nvSpPr>
            <p:spPr>
              <a:xfrm>
                <a:off x="1831887" y="3832936"/>
                <a:ext cx="5245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2800" dirty="0" err="1" smtClean="0"/>
                  <a:t>Ni</a:t>
                </a:r>
                <a:endParaRPr lang="fi-FI" sz="2800" dirty="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963258" y="3033141"/>
              <a:ext cx="36327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2000" dirty="0" err="1" smtClean="0"/>
                <a:t>Comparison</a:t>
              </a:r>
              <a:r>
                <a:rPr lang="fi-FI" sz="2000" dirty="0" smtClean="0"/>
                <a:t> with </a:t>
              </a:r>
              <a:r>
                <a:rPr lang="fi-FI" sz="2000" dirty="0" err="1" smtClean="0"/>
                <a:t>experiments</a:t>
              </a:r>
              <a:r>
                <a:rPr lang="fi-FI" sz="2000" dirty="0" smtClean="0"/>
                <a:t>:</a:t>
              </a:r>
              <a:endParaRPr lang="fi-FI" sz="2000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6672" y="3059323"/>
              <a:ext cx="2940710" cy="3798677"/>
            </a:xfrm>
            <a:prstGeom prst="rect">
              <a:avLst/>
            </a:prstGeom>
          </p:spPr>
        </p:pic>
        <p:graphicFrame>
          <p:nvGraphicFramePr>
            <p:cNvPr id="63" name="Object 6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14102487"/>
                </p:ext>
              </p:extLst>
            </p:nvPr>
          </p:nvGraphicFramePr>
          <p:xfrm>
            <a:off x="6570345" y="3832707"/>
            <a:ext cx="2390775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758" name="Kaava" r:id="rId7" imgW="1574800" imgH="241300" progId="Equation.3">
                    <p:embed/>
                  </p:oleObj>
                </mc:Choice>
                <mc:Fallback>
                  <p:oleObj name="Kaava" r:id="rId7" imgW="1574800" imgH="241300" progId="Equation.3">
                    <p:embed/>
                    <p:pic>
                      <p:nvPicPr>
                        <p:cNvPr id="0" name="Picture 1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0345" y="3832707"/>
                          <a:ext cx="2390775" cy="365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5" name="TextBox 64"/>
            <p:cNvSpPr txBox="1"/>
            <p:nvPr/>
          </p:nvSpPr>
          <p:spPr>
            <a:xfrm>
              <a:off x="5816035" y="5031410"/>
              <a:ext cx="6046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2800" dirty="0" err="1" smtClean="0"/>
                <a:t>Fe</a:t>
              </a:r>
              <a:endParaRPr lang="fi-FI" sz="2800" dirty="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77257" y="6628345"/>
            <a:ext cx="1544637" cy="125413"/>
          </a:xfrm>
        </p:spPr>
        <p:txBody>
          <a:bodyPr/>
          <a:lstStyle/>
          <a:p>
            <a:pPr>
              <a:defRPr/>
            </a:pPr>
            <a:fld id="{DB00A491-D97B-41B3-81C6-EAD372DAE9EB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17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960" y="474572"/>
            <a:ext cx="858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 smtClean="0"/>
              <a:t>B</a:t>
            </a:r>
            <a:r>
              <a:rPr lang="fi-FI" i="1" baseline="-25000" dirty="0" smtClean="0"/>
              <a:t>0</a:t>
            </a:r>
            <a:r>
              <a:rPr lang="fi-FI" dirty="0" smtClean="0"/>
              <a:t> = 0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4072504" y="535497"/>
            <a:ext cx="4850684" cy="2260650"/>
            <a:chOff x="4072504" y="535497"/>
            <a:chExt cx="4850684" cy="2260650"/>
          </a:xfrm>
        </p:grpSpPr>
        <p:grpSp>
          <p:nvGrpSpPr>
            <p:cNvPr id="13" name="Group 12"/>
            <p:cNvGrpSpPr/>
            <p:nvPr/>
          </p:nvGrpSpPr>
          <p:grpSpPr>
            <a:xfrm>
              <a:off x="4989363" y="535497"/>
              <a:ext cx="2949575" cy="1025826"/>
              <a:chOff x="4721514" y="535497"/>
              <a:chExt cx="2949575" cy="1025826"/>
            </a:xfrm>
          </p:grpSpPr>
          <p:graphicFrame>
            <p:nvGraphicFramePr>
              <p:cNvPr id="4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51942732"/>
                  </p:ext>
                </p:extLst>
              </p:nvPr>
            </p:nvGraphicFramePr>
            <p:xfrm>
              <a:off x="4721514" y="535497"/>
              <a:ext cx="771525" cy="3460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759" name="Kaava" r:id="rId9" imgW="507960" imgH="228600" progId="Equation.3">
                      <p:embed/>
                    </p:oleObj>
                  </mc:Choice>
                  <mc:Fallback>
                    <p:oleObj name="Kaava" r:id="rId9" imgW="507960" imgH="228600" progId="Equation.3">
                      <p:embed/>
                      <p:pic>
                        <p:nvPicPr>
                          <p:cNvPr id="0" name="Picture 16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21514" y="535497"/>
                            <a:ext cx="771525" cy="3460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" name="Object 2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55887773"/>
                  </p:ext>
                </p:extLst>
              </p:nvPr>
            </p:nvGraphicFramePr>
            <p:xfrm>
              <a:off x="4721514" y="910448"/>
              <a:ext cx="2949575" cy="6508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760" name="Kaava" r:id="rId11" imgW="1942920" imgH="431640" progId="Equation.3">
                      <p:embed/>
                    </p:oleObj>
                  </mc:Choice>
                  <mc:Fallback>
                    <p:oleObj name="Kaava" r:id="rId11" imgW="1942920" imgH="431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21514" y="910448"/>
                            <a:ext cx="2949575" cy="650875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rgbClr val="FF0000"/>
                            </a:solidFill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" name="Group 4"/>
            <p:cNvGrpSpPr/>
            <p:nvPr/>
          </p:nvGrpSpPr>
          <p:grpSpPr>
            <a:xfrm>
              <a:off x="4970313" y="1759509"/>
              <a:ext cx="3952875" cy="1036638"/>
              <a:chOff x="4702464" y="1824161"/>
              <a:chExt cx="3952875" cy="1036638"/>
            </a:xfrm>
          </p:grpSpPr>
          <p:graphicFrame>
            <p:nvGraphicFramePr>
              <p:cNvPr id="23" name="Object 2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58572252"/>
                  </p:ext>
                </p:extLst>
              </p:nvPr>
            </p:nvGraphicFramePr>
            <p:xfrm>
              <a:off x="4702464" y="1824161"/>
              <a:ext cx="790575" cy="3460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761" name="Kaava" r:id="rId13" imgW="520560" imgH="228600" progId="Equation.3">
                      <p:embed/>
                    </p:oleObj>
                  </mc:Choice>
                  <mc:Fallback>
                    <p:oleObj name="Kaava" r:id="rId13" imgW="52056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02464" y="1824161"/>
                            <a:ext cx="790575" cy="3460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" name="Object 2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9641067"/>
                  </p:ext>
                </p:extLst>
              </p:nvPr>
            </p:nvGraphicFramePr>
            <p:xfrm>
              <a:off x="4702464" y="2170236"/>
              <a:ext cx="3952875" cy="6905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762" name="Kaava" r:id="rId15" imgW="2603160" imgH="457200" progId="Equation.3">
                      <p:embed/>
                    </p:oleObj>
                  </mc:Choice>
                  <mc:Fallback>
                    <p:oleObj name="Kaava" r:id="rId15" imgW="2603160" imgH="457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02464" y="2170236"/>
                            <a:ext cx="3952875" cy="690563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rgbClr val="FF0000"/>
                            </a:solidFill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8" name="Right Arrow 27"/>
            <p:cNvSpPr/>
            <p:nvPr/>
          </p:nvSpPr>
          <p:spPr>
            <a:xfrm rot="20315721">
              <a:off x="4072504" y="1951309"/>
              <a:ext cx="462857" cy="171469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9939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52560" y="5405754"/>
            <a:ext cx="9245329" cy="1393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283265" y="17187"/>
            <a:ext cx="60516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</a:rPr>
              <a:t>Antiferromagnetism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and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ferrimagnetism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26076" y="235309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(Elliott 7.2.5.6)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0A491-D97B-41B3-81C6-EAD372DAE9EB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18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372" y="504613"/>
            <a:ext cx="2342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ym typeface="Wingdings" panose="05000000000000000000" pitchFamily="2" charset="2"/>
              </a:rPr>
              <a:t> </a:t>
            </a:r>
            <a:r>
              <a:rPr lang="fi-FI" dirty="0" err="1" smtClean="0">
                <a:sym typeface="Wingdings" panose="05000000000000000000" pitchFamily="2" charset="2"/>
              </a:rPr>
              <a:t>Microscopic</a:t>
            </a:r>
            <a:r>
              <a:rPr lang="fi-FI" dirty="0" smtClean="0">
                <a:sym typeface="Wingdings" panose="05000000000000000000" pitchFamily="2" charset="2"/>
              </a:rPr>
              <a:t> </a:t>
            </a:r>
            <a:r>
              <a:rPr lang="fi-FI" dirty="0" err="1" smtClean="0">
                <a:sym typeface="Wingdings" panose="05000000000000000000" pitchFamily="2" charset="2"/>
              </a:rPr>
              <a:t>origin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175076" y="633919"/>
            <a:ext cx="3237556" cy="735179"/>
            <a:chOff x="3045767" y="639376"/>
            <a:chExt cx="3237556" cy="735179"/>
          </a:xfrm>
        </p:grpSpPr>
        <p:sp>
          <p:nvSpPr>
            <p:cNvPr id="18" name="TextBox 17"/>
            <p:cNvSpPr txBox="1"/>
            <p:nvPr/>
          </p:nvSpPr>
          <p:spPr>
            <a:xfrm>
              <a:off x="3126690" y="1005223"/>
              <a:ext cx="3156633" cy="369332"/>
            </a:xfrm>
            <a:prstGeom prst="rect">
              <a:avLst/>
            </a:prstGeom>
            <a:noFill/>
            <a:ln w="28575"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Exchange </a:t>
              </a:r>
              <a:r>
                <a:rPr lang="fi-FI" dirty="0" err="1" smtClean="0"/>
                <a:t>parameter</a:t>
              </a:r>
              <a:r>
                <a:rPr lang="fi-FI" dirty="0" smtClean="0"/>
                <a:t>  </a:t>
              </a:r>
              <a:r>
                <a:rPr lang="fi-FI" i="1" dirty="0" err="1" smtClean="0"/>
                <a:t>J</a:t>
              </a:r>
              <a:r>
                <a:rPr lang="fi-FI" i="1" baseline="-25000" dirty="0" err="1" smtClean="0"/>
                <a:t>ij</a:t>
              </a:r>
              <a:r>
                <a:rPr lang="fi-FI" i="1" dirty="0" smtClean="0"/>
                <a:t> </a:t>
              </a:r>
              <a:r>
                <a:rPr lang="fi-FI" dirty="0" smtClean="0"/>
                <a:t> &lt;  0</a:t>
              </a:r>
              <a:endParaRPr lang="fi-FI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45767" y="639376"/>
              <a:ext cx="2526654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i-FI" dirty="0" err="1" smtClean="0">
                  <a:sym typeface="Wingdings" pitchFamily="2" charset="2"/>
                </a:rPr>
                <a:t>E.g</a:t>
              </a:r>
              <a:r>
                <a:rPr lang="fi-FI" dirty="0" smtClean="0">
                  <a:sym typeface="Wingdings" pitchFamily="2" charset="2"/>
                </a:rPr>
                <a:t>. </a:t>
              </a:r>
              <a:r>
                <a:rPr lang="fi-FI" dirty="0" err="1" smtClean="0">
                  <a:sym typeface="Wingdings" pitchFamily="2" charset="2"/>
                </a:rPr>
                <a:t>superexchange</a:t>
              </a:r>
              <a:r>
                <a:rPr lang="fi-FI" dirty="0" smtClean="0">
                  <a:sym typeface="Wingdings" pitchFamily="2" charset="2"/>
                </a:rPr>
                <a:t> </a:t>
              </a:r>
              <a:endParaRPr lang="fi-FI" dirty="0"/>
            </a:p>
          </p:txBody>
        </p:sp>
      </p:grpSp>
      <p:grpSp>
        <p:nvGrpSpPr>
          <p:cNvPr id="97285" name="Group 97284"/>
          <p:cNvGrpSpPr/>
          <p:nvPr/>
        </p:nvGrpSpPr>
        <p:grpSpPr>
          <a:xfrm>
            <a:off x="90302" y="2009267"/>
            <a:ext cx="4364180" cy="3456493"/>
            <a:chOff x="90302" y="2009267"/>
            <a:chExt cx="4364180" cy="3456493"/>
          </a:xfrm>
        </p:grpSpPr>
        <p:grpSp>
          <p:nvGrpSpPr>
            <p:cNvPr id="28" name="Group 27"/>
            <p:cNvGrpSpPr/>
            <p:nvPr/>
          </p:nvGrpSpPr>
          <p:grpSpPr>
            <a:xfrm>
              <a:off x="90302" y="2009267"/>
              <a:ext cx="4364180" cy="3456493"/>
              <a:chOff x="4734149" y="1520680"/>
              <a:chExt cx="4364180" cy="3456493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4734149" y="1571202"/>
                <a:ext cx="4364180" cy="3405971"/>
                <a:chOff x="4734149" y="1571202"/>
                <a:chExt cx="4364180" cy="3405971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6082146" y="2119756"/>
                  <a:ext cx="1981239" cy="1288477"/>
                  <a:chOff x="5292437" y="1454722"/>
                  <a:chExt cx="1981239" cy="1288477"/>
                </a:xfrm>
              </p:grpSpPr>
              <p:cxnSp>
                <p:nvCxnSpPr>
                  <p:cNvPr id="12" name="Straight Arrow Connector 11"/>
                  <p:cNvCxnSpPr/>
                  <p:nvPr/>
                </p:nvCxnSpPr>
                <p:spPr>
                  <a:xfrm flipH="1" flipV="1">
                    <a:off x="5292437" y="1454727"/>
                    <a:ext cx="13854" cy="1274618"/>
                  </a:xfrm>
                  <a:prstGeom prst="straightConnector1">
                    <a:avLst/>
                  </a:prstGeom>
                  <a:ln w="28575">
                    <a:solidFill>
                      <a:srgbClr val="0070C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Straight Arrow Connector 12"/>
                  <p:cNvCxnSpPr/>
                  <p:nvPr/>
                </p:nvCxnSpPr>
                <p:spPr>
                  <a:xfrm flipH="1" flipV="1">
                    <a:off x="6636367" y="1454722"/>
                    <a:ext cx="13854" cy="1274618"/>
                  </a:xfrm>
                  <a:prstGeom prst="straightConnector1">
                    <a:avLst/>
                  </a:prstGeom>
                  <a:ln w="28575">
                    <a:solidFill>
                      <a:srgbClr val="0070C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Arrow Connector 13"/>
                  <p:cNvCxnSpPr/>
                  <p:nvPr/>
                </p:nvCxnSpPr>
                <p:spPr>
                  <a:xfrm flipH="1" flipV="1">
                    <a:off x="5915892" y="1468581"/>
                    <a:ext cx="13854" cy="1274618"/>
                  </a:xfrm>
                  <a:prstGeom prst="straightConnector1">
                    <a:avLst/>
                  </a:prstGeom>
                  <a:ln w="28575">
                    <a:solidFill>
                      <a:srgbClr val="0070C0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Arrow Connector 14"/>
                  <p:cNvCxnSpPr/>
                  <p:nvPr/>
                </p:nvCxnSpPr>
                <p:spPr>
                  <a:xfrm flipH="1" flipV="1">
                    <a:off x="7259822" y="1468576"/>
                    <a:ext cx="13854" cy="1274618"/>
                  </a:xfrm>
                  <a:prstGeom prst="straightConnector1">
                    <a:avLst/>
                  </a:prstGeom>
                  <a:ln w="28575">
                    <a:solidFill>
                      <a:srgbClr val="0070C0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aphicFrame>
              <p:nvGraphicFramePr>
                <p:cNvPr id="21" name="Object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488544739"/>
                    </p:ext>
                  </p:extLst>
                </p:nvPr>
              </p:nvGraphicFramePr>
              <p:xfrm>
                <a:off x="7745885" y="1571202"/>
                <a:ext cx="635000" cy="26828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97824" name="Kaava" r:id="rId3" imgW="419040" imgH="177480" progId="Equation.3">
                        <p:embed/>
                      </p:oleObj>
                    </mc:Choice>
                    <mc:Fallback>
                      <p:oleObj name="Kaava" r:id="rId3" imgW="419040" imgH="177480" progId="Equation.3">
                        <p:embed/>
                        <p:pic>
                          <p:nvPicPr>
                            <p:cNvPr id="0" name="Object 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745885" y="1571202"/>
                              <a:ext cx="635000" cy="26828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2" name="Rectangle 21"/>
                <p:cNvSpPr/>
                <p:nvPr/>
              </p:nvSpPr>
              <p:spPr>
                <a:xfrm>
                  <a:off x="4734149" y="3776844"/>
                  <a:ext cx="4364180" cy="1200329"/>
                </a:xfrm>
                <a:prstGeom prst="rect">
                  <a:avLst/>
                </a:prstGeom>
                <a:ln w="28575">
                  <a:solidFill>
                    <a:schemeClr val="accent4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eaLnBrk="1" hangingPunct="1"/>
                  <a:r>
                    <a:rPr lang="fi-FI" dirty="0" err="1" smtClean="0"/>
                    <a:t>Examples</a:t>
                  </a:r>
                  <a:r>
                    <a:rPr lang="fi-FI" dirty="0" smtClean="0"/>
                    <a:t>, Mn, Fe, Co, and Ni –</a:t>
                  </a:r>
                  <a:r>
                    <a:rPr lang="fi-FI" dirty="0" err="1" smtClean="0"/>
                    <a:t>oxides</a:t>
                  </a:r>
                  <a:r>
                    <a:rPr lang="fi-FI" dirty="0" smtClean="0"/>
                    <a:t> </a:t>
                  </a:r>
                </a:p>
                <a:p>
                  <a:pPr eaLnBrk="1" hangingPunct="1"/>
                  <a:r>
                    <a:rPr lang="fi-FI" b="1" dirty="0" smtClean="0"/>
                    <a:t>-</a:t>
                  </a:r>
                  <a:r>
                    <a:rPr lang="fi-FI" dirty="0" smtClean="0"/>
                    <a:t>  band model </a:t>
                  </a:r>
                  <a:r>
                    <a:rPr lang="fi-FI" dirty="0" smtClean="0">
                      <a:sym typeface="Wingdings" pitchFamily="2" charset="2"/>
                    </a:rPr>
                    <a:t></a:t>
                  </a:r>
                  <a:r>
                    <a:rPr lang="fi-FI" dirty="0" smtClean="0"/>
                    <a:t> metals</a:t>
                  </a:r>
                </a:p>
                <a:p>
                  <a:pPr eaLnBrk="1" hangingPunct="1"/>
                  <a:r>
                    <a:rPr lang="fi-FI" b="1" dirty="0" smtClean="0"/>
                    <a:t>-</a:t>
                  </a:r>
                  <a:r>
                    <a:rPr lang="fi-FI" dirty="0" smtClean="0"/>
                    <a:t>  electron-electron correlations (Hubbard model) </a:t>
                  </a:r>
                  <a:r>
                    <a:rPr lang="fi-FI" dirty="0" smtClean="0">
                      <a:sym typeface="Wingdings" pitchFamily="2" charset="2"/>
                    </a:rPr>
                    <a:t> insulator, </a:t>
                  </a:r>
                  <a:r>
                    <a:rPr lang="fi-FI" dirty="0" err="1" smtClean="0">
                      <a:sym typeface="Wingdings" pitchFamily="2" charset="2"/>
                    </a:rPr>
                    <a:t>antiferromagnet</a:t>
                  </a:r>
                  <a:endParaRPr lang="fi-FI" dirty="0" smtClean="0"/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5440792" y="1520680"/>
                <a:ext cx="21852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err="1" smtClean="0"/>
                  <a:t>Antiferromagnetism</a:t>
                </a:r>
                <a:endParaRPr lang="fi-FI" dirty="0"/>
              </a:p>
            </p:txBody>
          </p:sp>
        </p:grpSp>
        <p:cxnSp>
          <p:nvCxnSpPr>
            <p:cNvPr id="97280" name="Straight Connector 97279"/>
            <p:cNvCxnSpPr/>
            <p:nvPr/>
          </p:nvCxnSpPr>
          <p:spPr>
            <a:xfrm>
              <a:off x="1283265" y="4590473"/>
              <a:ext cx="2835239" cy="923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83816" y="5132597"/>
              <a:ext cx="290984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92193" y="5405754"/>
              <a:ext cx="604752" cy="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469753" y="5131144"/>
              <a:ext cx="839340" cy="1453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287" name="Group 97286"/>
          <p:cNvGrpSpPr/>
          <p:nvPr/>
        </p:nvGrpSpPr>
        <p:grpSpPr>
          <a:xfrm>
            <a:off x="4539999" y="2145616"/>
            <a:ext cx="4544294" cy="3879142"/>
            <a:chOff x="4539999" y="2145616"/>
            <a:chExt cx="4544294" cy="3879142"/>
          </a:xfrm>
        </p:grpSpPr>
        <p:grpSp>
          <p:nvGrpSpPr>
            <p:cNvPr id="30" name="Group 29"/>
            <p:cNvGrpSpPr/>
            <p:nvPr/>
          </p:nvGrpSpPr>
          <p:grpSpPr>
            <a:xfrm>
              <a:off x="4539999" y="2145616"/>
              <a:ext cx="4544294" cy="3879142"/>
              <a:chOff x="0" y="1715596"/>
              <a:chExt cx="4544294" cy="3879142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537954" y="1715596"/>
                <a:ext cx="17876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err="1" smtClean="0"/>
                  <a:t>Ferrimagnetism</a:t>
                </a:r>
                <a:endParaRPr lang="fi-FI" dirty="0"/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0" y="1776355"/>
                <a:ext cx="4544294" cy="3818383"/>
                <a:chOff x="30083" y="1767009"/>
                <a:chExt cx="4544294" cy="3818383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568037" y="2286004"/>
                  <a:ext cx="2701714" cy="1274628"/>
                  <a:chOff x="623455" y="1454717"/>
                  <a:chExt cx="2701714" cy="1274628"/>
                </a:xfrm>
              </p:grpSpPr>
              <p:cxnSp>
                <p:nvCxnSpPr>
                  <p:cNvPr id="6" name="Straight Arrow Connector 5"/>
                  <p:cNvCxnSpPr/>
                  <p:nvPr/>
                </p:nvCxnSpPr>
                <p:spPr>
                  <a:xfrm flipH="1" flipV="1">
                    <a:off x="623455" y="1454727"/>
                    <a:ext cx="13854" cy="1274618"/>
                  </a:xfrm>
                  <a:prstGeom prst="straightConnector1">
                    <a:avLst/>
                  </a:prstGeom>
                  <a:ln w="28575">
                    <a:solidFill>
                      <a:srgbClr val="0070C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" name="Straight Arrow Connector 6"/>
                  <p:cNvCxnSpPr/>
                  <p:nvPr/>
                </p:nvCxnSpPr>
                <p:spPr>
                  <a:xfrm flipH="1" flipV="1">
                    <a:off x="1967385" y="1454722"/>
                    <a:ext cx="13854" cy="1274618"/>
                  </a:xfrm>
                  <a:prstGeom prst="straightConnector1">
                    <a:avLst/>
                  </a:prstGeom>
                  <a:ln w="28575">
                    <a:solidFill>
                      <a:srgbClr val="0070C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" name="Straight Arrow Connector 7"/>
                  <p:cNvCxnSpPr/>
                  <p:nvPr/>
                </p:nvCxnSpPr>
                <p:spPr>
                  <a:xfrm flipH="1" flipV="1">
                    <a:off x="3311315" y="1454717"/>
                    <a:ext cx="13854" cy="1274618"/>
                  </a:xfrm>
                  <a:prstGeom prst="straightConnector1">
                    <a:avLst/>
                  </a:prstGeom>
                  <a:ln w="28575">
                    <a:solidFill>
                      <a:srgbClr val="0070C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Straight Arrow Connector 8"/>
                  <p:cNvCxnSpPr/>
                  <p:nvPr/>
                </p:nvCxnSpPr>
                <p:spPr>
                  <a:xfrm flipH="1" flipV="1">
                    <a:off x="1260780" y="1496270"/>
                    <a:ext cx="13854" cy="748145"/>
                  </a:xfrm>
                  <a:prstGeom prst="straightConnector1">
                    <a:avLst/>
                  </a:prstGeom>
                  <a:ln w="28575">
                    <a:solidFill>
                      <a:srgbClr val="0070C0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Straight Arrow Connector 10"/>
                  <p:cNvCxnSpPr/>
                  <p:nvPr/>
                </p:nvCxnSpPr>
                <p:spPr>
                  <a:xfrm flipH="1" flipV="1">
                    <a:off x="2604710" y="1510103"/>
                    <a:ext cx="13854" cy="748145"/>
                  </a:xfrm>
                  <a:prstGeom prst="straightConnector1">
                    <a:avLst/>
                  </a:prstGeom>
                  <a:ln w="28575">
                    <a:solidFill>
                      <a:srgbClr val="0070C0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aphicFrame>
              <p:nvGraphicFramePr>
                <p:cNvPr id="97282" name="Object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62430277"/>
                    </p:ext>
                  </p:extLst>
                </p:nvPr>
              </p:nvGraphicFramePr>
              <p:xfrm>
                <a:off x="2455716" y="1767009"/>
                <a:ext cx="635000" cy="26828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97825" name="Equation" r:id="rId5" imgW="419040" imgH="177480" progId="Equation.3">
                        <p:embed/>
                      </p:oleObj>
                    </mc:Choice>
                    <mc:Fallback>
                      <p:oleObj name="Equation" r:id="rId5" imgW="419040" imgH="177480" progId="Equation.3">
                        <p:embed/>
                        <p:pic>
                          <p:nvPicPr>
                            <p:cNvPr id="0" name="Picture 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455716" y="1767009"/>
                              <a:ext cx="635000" cy="26828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3" name="Rectangle 22"/>
                <p:cNvSpPr/>
                <p:nvPr/>
              </p:nvSpPr>
              <p:spPr>
                <a:xfrm>
                  <a:off x="30083" y="3831066"/>
                  <a:ext cx="4544294" cy="1754326"/>
                </a:xfrm>
                <a:prstGeom prst="rect">
                  <a:avLst/>
                </a:prstGeom>
                <a:ln w="28575">
                  <a:solidFill>
                    <a:schemeClr val="accent4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eaLnBrk="1" hangingPunct="1"/>
                  <a:r>
                    <a:rPr lang="fi-FI" dirty="0" err="1" smtClean="0"/>
                    <a:t>Examples</a:t>
                  </a:r>
                  <a:r>
                    <a:rPr lang="fi-FI" dirty="0" smtClean="0"/>
                    <a:t>, Ferrites (metal </a:t>
                  </a:r>
                  <a:r>
                    <a:rPr lang="fi-FI" dirty="0" err="1" smtClean="0"/>
                    <a:t>oxides</a:t>
                  </a:r>
                  <a:r>
                    <a:rPr lang="fi-FI" dirty="0" smtClean="0"/>
                    <a:t>)</a:t>
                  </a:r>
                </a:p>
                <a:p>
                  <a:pPr eaLnBrk="1" hangingPunct="1"/>
                  <a:r>
                    <a:rPr lang="fi-FI" dirty="0" err="1" smtClean="0"/>
                    <a:t>Intertwined</a:t>
                  </a:r>
                  <a:r>
                    <a:rPr lang="fi-FI" dirty="0" smtClean="0"/>
                    <a:t> </a:t>
                  </a:r>
                  <a:r>
                    <a:rPr lang="fi-FI" dirty="0" err="1" smtClean="0"/>
                    <a:t>ionic</a:t>
                  </a:r>
                  <a:r>
                    <a:rPr lang="fi-FI" dirty="0" smtClean="0"/>
                    <a:t> and </a:t>
                  </a:r>
                  <a:r>
                    <a:rPr lang="fi-FI" dirty="0" err="1" smtClean="0"/>
                    <a:t>electronic</a:t>
                  </a:r>
                  <a:r>
                    <a:rPr lang="fi-FI" dirty="0" smtClean="0"/>
                    <a:t> </a:t>
                  </a:r>
                  <a:r>
                    <a:rPr lang="fi-FI" dirty="0" err="1" smtClean="0"/>
                    <a:t>structures</a:t>
                  </a:r>
                  <a:r>
                    <a:rPr lang="fi-FI" dirty="0" smtClean="0"/>
                    <a:t>:</a:t>
                  </a:r>
                </a:p>
                <a:p>
                  <a:pPr eaLnBrk="1" hangingPunct="1"/>
                  <a:r>
                    <a:rPr lang="fi-FI" b="1" dirty="0" smtClean="0"/>
                    <a:t>-</a:t>
                  </a:r>
                  <a:r>
                    <a:rPr lang="fi-FI" dirty="0"/>
                    <a:t> </a:t>
                  </a:r>
                  <a:r>
                    <a:rPr lang="fi-FI" dirty="0" err="1" smtClean="0"/>
                    <a:t>Cubic</a:t>
                  </a:r>
                  <a:r>
                    <a:rPr lang="fi-FI" dirty="0" smtClean="0"/>
                    <a:t> </a:t>
                  </a:r>
                  <a:r>
                    <a:rPr lang="fi-FI" dirty="0" err="1" smtClean="0"/>
                    <a:t>unit</a:t>
                  </a:r>
                  <a:r>
                    <a:rPr lang="fi-FI" dirty="0" smtClean="0"/>
                    <a:t> </a:t>
                  </a:r>
                  <a:r>
                    <a:rPr lang="fi-FI" dirty="0" err="1" smtClean="0"/>
                    <a:t>cell</a:t>
                  </a:r>
                  <a:r>
                    <a:rPr lang="fi-FI" dirty="0" smtClean="0"/>
                    <a:t> </a:t>
                  </a:r>
                  <a:r>
                    <a:rPr lang="fi-FI" dirty="0" err="1" smtClean="0"/>
                    <a:t>with</a:t>
                  </a:r>
                  <a:r>
                    <a:rPr lang="fi-FI" dirty="0" smtClean="0"/>
                    <a:t> </a:t>
                  </a:r>
                  <a:r>
                    <a:rPr lang="fi-FI" dirty="0" err="1"/>
                    <a:t>m</a:t>
                  </a:r>
                  <a:r>
                    <a:rPr lang="fi-FI" dirty="0" err="1" smtClean="0"/>
                    <a:t>etal</a:t>
                  </a:r>
                  <a:r>
                    <a:rPr lang="fi-FI" dirty="0" smtClean="0"/>
                    <a:t> atoms in 8 tetrahedral (A ) and 16 </a:t>
                  </a:r>
                  <a:r>
                    <a:rPr lang="fi-FI" dirty="0" err="1" smtClean="0"/>
                    <a:t>octahedral</a:t>
                  </a:r>
                  <a:r>
                    <a:rPr lang="fi-FI" dirty="0" smtClean="0"/>
                    <a:t> (B) </a:t>
                  </a:r>
                  <a:r>
                    <a:rPr lang="fi-FI" dirty="0" err="1" smtClean="0"/>
                    <a:t>sites</a:t>
                  </a:r>
                  <a:r>
                    <a:rPr lang="fi-FI" dirty="0" smtClean="0"/>
                    <a:t> </a:t>
                  </a:r>
                </a:p>
                <a:p>
                  <a:pPr eaLnBrk="1" hangingPunct="1"/>
                  <a:r>
                    <a:rPr lang="fi-FI" dirty="0" smtClean="0"/>
                    <a:t>- </a:t>
                  </a:r>
                  <a:r>
                    <a:rPr lang="fi-FI" dirty="0" err="1" smtClean="0"/>
                    <a:t>E.g</a:t>
                  </a:r>
                  <a:r>
                    <a:rPr lang="fi-FI" dirty="0" smtClean="0"/>
                    <a:t>., Magnetite (lodestone)  FeO Fe</a:t>
                  </a:r>
                  <a:r>
                    <a:rPr lang="fi-FI" baseline="-25000" dirty="0" smtClean="0"/>
                    <a:t>2</a:t>
                  </a:r>
                  <a:r>
                    <a:rPr lang="fi-FI" dirty="0" smtClean="0"/>
                    <a:t>O</a:t>
                  </a:r>
                  <a:r>
                    <a:rPr lang="fi-FI" baseline="-25000" dirty="0" smtClean="0"/>
                    <a:t>3</a:t>
                  </a:r>
                  <a:r>
                    <a:rPr lang="fi-FI" dirty="0" smtClean="0"/>
                    <a:t>  mixed valence system (Fe</a:t>
                  </a:r>
                  <a:r>
                    <a:rPr lang="fi-FI" baseline="30000" dirty="0" smtClean="0"/>
                    <a:t>2+ </a:t>
                  </a:r>
                  <a:r>
                    <a:rPr lang="fi-FI" dirty="0" smtClean="0"/>
                    <a:t>, Fe</a:t>
                  </a:r>
                  <a:r>
                    <a:rPr lang="fi-FI" baseline="30000" dirty="0"/>
                    <a:t>3</a:t>
                  </a:r>
                  <a:r>
                    <a:rPr lang="fi-FI" baseline="30000" dirty="0" smtClean="0"/>
                    <a:t>+ </a:t>
                  </a:r>
                  <a:r>
                    <a:rPr lang="fi-FI" dirty="0" smtClean="0"/>
                    <a:t>)                                      </a:t>
                  </a:r>
                </a:p>
              </p:txBody>
            </p:sp>
          </p:grpSp>
        </p:grpSp>
        <p:cxnSp>
          <p:nvCxnSpPr>
            <p:cNvPr id="41" name="Straight Connector 40"/>
            <p:cNvCxnSpPr/>
            <p:nvPr/>
          </p:nvCxnSpPr>
          <p:spPr>
            <a:xfrm>
              <a:off x="4608945" y="5965056"/>
              <a:ext cx="2256677" cy="945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347398" y="4938"/>
            <a:ext cx="62552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Ferrimagnetism and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</a:rPr>
              <a:t>antiferromagnetism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1780" y="916990"/>
            <a:ext cx="8409711" cy="430887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fi-FI" sz="2200" dirty="0" smtClean="0"/>
              <a:t>Example: Ferrimagnetic magnetite (lodestone)  FeO Fe</a:t>
            </a:r>
            <a:r>
              <a:rPr lang="fi-FI" sz="2200" baseline="-25000" dirty="0" smtClean="0"/>
              <a:t>2</a:t>
            </a:r>
            <a:r>
              <a:rPr lang="fi-FI" sz="2200" dirty="0" smtClean="0"/>
              <a:t>O</a:t>
            </a:r>
            <a:r>
              <a:rPr lang="fi-FI" sz="2200" baseline="-25000" dirty="0" smtClean="0"/>
              <a:t>3</a:t>
            </a:r>
            <a:endParaRPr lang="fi-FI" sz="22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0A491-D97B-41B3-81C6-EAD372DAE9EB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0778" y="357591"/>
            <a:ext cx="2342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ym typeface="Wingdings" panose="05000000000000000000" pitchFamily="2" charset="2"/>
              </a:rPr>
              <a:t> </a:t>
            </a:r>
            <a:r>
              <a:rPr lang="fi-FI" dirty="0" err="1" smtClean="0">
                <a:sym typeface="Wingdings" panose="05000000000000000000" pitchFamily="2" charset="2"/>
              </a:rPr>
              <a:t>Microscopic</a:t>
            </a:r>
            <a:r>
              <a:rPr lang="fi-FI" dirty="0" smtClean="0">
                <a:sym typeface="Wingdings" panose="05000000000000000000" pitchFamily="2" charset="2"/>
              </a:rPr>
              <a:t> </a:t>
            </a:r>
            <a:r>
              <a:rPr lang="fi-FI" dirty="0" err="1" smtClean="0">
                <a:sym typeface="Wingdings" panose="05000000000000000000" pitchFamily="2" charset="2"/>
              </a:rPr>
              <a:t>origin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30821" y="55100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05088" y="5202271"/>
            <a:ext cx="8139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smtClean="0"/>
              <a:t>https</a:t>
            </a:r>
            <a:r>
              <a:rPr lang="fi-FI" sz="1400" dirty="0"/>
              <a:t>://www.researchgate.net/publication/227992376_Spin_Structures_and_Spin_Wave_Excitations </a:t>
            </a:r>
            <a:endParaRPr lang="en-US" sz="14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1970690" y="1357355"/>
            <a:ext cx="6085489" cy="3758555"/>
            <a:chOff x="1970690" y="1357355"/>
            <a:chExt cx="6085489" cy="3758555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0690" y="1517041"/>
              <a:ext cx="5871621" cy="3516065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5825359" y="1357355"/>
              <a:ext cx="2230820" cy="37585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603323" y="1970202"/>
            <a:ext cx="194162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Tetrahedral</a:t>
            </a:r>
            <a:r>
              <a:rPr lang="fi-FI" dirty="0" smtClean="0"/>
              <a:t> </a:t>
            </a:r>
            <a:r>
              <a:rPr lang="fi-FI" dirty="0" err="1" smtClean="0"/>
              <a:t>sites</a:t>
            </a:r>
            <a:r>
              <a:rPr lang="fi-FI" dirty="0" smtClean="0"/>
              <a:t>,</a:t>
            </a:r>
          </a:p>
          <a:p>
            <a:r>
              <a:rPr lang="fi-FI" dirty="0" smtClean="0"/>
              <a:t>8 / </a:t>
            </a:r>
            <a:r>
              <a:rPr lang="fi-FI" dirty="0" err="1" smtClean="0"/>
              <a:t>cube</a:t>
            </a:r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r>
              <a:rPr lang="fi-FI" dirty="0" err="1" smtClean="0"/>
              <a:t>Octahedral</a:t>
            </a:r>
            <a:r>
              <a:rPr lang="fi-FI" dirty="0" smtClean="0"/>
              <a:t> </a:t>
            </a:r>
            <a:r>
              <a:rPr lang="fi-FI" dirty="0" err="1" smtClean="0"/>
              <a:t>sites</a:t>
            </a:r>
            <a:r>
              <a:rPr lang="fi-FI" dirty="0" smtClean="0"/>
              <a:t>,</a:t>
            </a:r>
          </a:p>
          <a:p>
            <a:r>
              <a:rPr lang="fi-FI" dirty="0" smtClean="0"/>
              <a:t>16 / </a:t>
            </a:r>
            <a:r>
              <a:rPr lang="fi-FI" dirty="0" err="1" smtClean="0"/>
              <a:t>cube</a:t>
            </a:r>
            <a:endParaRPr lang="fi-FI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5731497" y="1993955"/>
            <a:ext cx="871826" cy="277906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336593" y="2884707"/>
            <a:ext cx="1266731" cy="351926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37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70417" y="4280338"/>
            <a:ext cx="8706011" cy="1379100"/>
            <a:chOff x="107576" y="2428155"/>
            <a:chExt cx="8706011" cy="2731914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" name="Rectangle 2"/>
            <p:cNvSpPr/>
            <p:nvPr/>
          </p:nvSpPr>
          <p:spPr>
            <a:xfrm>
              <a:off x="107576" y="2428155"/>
              <a:ext cx="8706011" cy="2731914"/>
            </a:xfrm>
            <a:prstGeom prst="rect">
              <a:avLst/>
            </a:prstGeom>
            <a:grp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217812" y="4113313"/>
              <a:ext cx="2595775" cy="904123"/>
            </a:xfrm>
            <a:prstGeom prst="rect">
              <a:avLst/>
            </a:prstGeom>
            <a:grp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i-FI" dirty="0" err="1" smtClean="0">
                  <a:solidFill>
                    <a:srgbClr val="FF0000"/>
                  </a:solidFill>
                </a:rPr>
                <a:t>The</a:t>
              </a:r>
              <a:r>
                <a:rPr lang="fi-FI" dirty="0" smtClean="0">
                  <a:solidFill>
                    <a:srgbClr val="FF0000"/>
                  </a:solidFill>
                </a:rPr>
                <a:t> </a:t>
              </a:r>
              <a:r>
                <a:rPr lang="fi-FI" dirty="0" err="1" smtClean="0">
                  <a:solidFill>
                    <a:srgbClr val="FF0000"/>
                  </a:solidFill>
                </a:rPr>
                <a:t>last</a:t>
              </a:r>
              <a:r>
                <a:rPr lang="fi-FI" dirty="0" smtClean="0">
                  <a:solidFill>
                    <a:srgbClr val="FF0000"/>
                  </a:solidFill>
                </a:rPr>
                <a:t> </a:t>
              </a:r>
              <a:r>
                <a:rPr lang="fi-FI" dirty="0" err="1" smtClean="0">
                  <a:solidFill>
                    <a:srgbClr val="FF0000"/>
                  </a:solidFill>
                </a:rPr>
                <a:t>lecture</a:t>
              </a:r>
              <a:r>
                <a:rPr lang="fi-FI" dirty="0" smtClean="0">
                  <a:solidFill>
                    <a:srgbClr val="FF0000"/>
                  </a:solidFill>
                </a:rPr>
                <a:t> TODAY</a:t>
              </a:r>
              <a:endParaRPr lang="fi-FI" dirty="0">
                <a:solidFill>
                  <a:srgbClr val="FF0000"/>
                </a:solidFill>
              </a:endParaRPr>
            </a:p>
          </p:txBody>
        </p:sp>
      </p:grp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222809" y="611896"/>
            <a:ext cx="8766908" cy="4135438"/>
          </a:xfrm>
        </p:spPr>
        <p:txBody>
          <a:bodyPr/>
          <a:lstStyle/>
          <a:p>
            <a:pPr eaLnBrk="1" hangingPunct="1"/>
            <a:r>
              <a:rPr lang="fi-FI" dirty="0" err="1">
                <a:solidFill>
                  <a:schemeClr val="accent3">
                    <a:lumMod val="75000"/>
                  </a:schemeClr>
                </a:solidFill>
              </a:rPr>
              <a:t>Response</a:t>
            </a:r>
            <a:r>
              <a:rPr lang="fi-FI" dirty="0">
                <a:solidFill>
                  <a:schemeClr val="accent3">
                    <a:lumMod val="75000"/>
                  </a:schemeClr>
                </a:solidFill>
              </a:rPr>
              <a:t> of </a:t>
            </a:r>
            <a:r>
              <a:rPr lang="fi-FI" dirty="0" err="1">
                <a:solidFill>
                  <a:schemeClr val="accent3">
                    <a:lumMod val="75000"/>
                  </a:schemeClr>
                </a:solidFill>
              </a:rPr>
              <a:t>materials</a:t>
            </a:r>
            <a:r>
              <a:rPr lang="fi-FI" dirty="0">
                <a:solidFill>
                  <a:schemeClr val="accent3">
                    <a:lumMod val="75000"/>
                  </a:schemeClr>
                </a:solidFill>
              </a:rPr>
              <a:t> to an </a:t>
            </a:r>
            <a:r>
              <a:rPr lang="fi-FI" dirty="0" err="1">
                <a:solidFill>
                  <a:schemeClr val="accent3">
                    <a:lumMod val="75000"/>
                  </a:schemeClr>
                </a:solidFill>
              </a:rPr>
              <a:t>external</a:t>
            </a:r>
            <a:r>
              <a:rPr lang="fi-FI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3">
                    <a:lumMod val="75000"/>
                  </a:schemeClr>
                </a:solidFill>
              </a:rPr>
              <a:t>magnetic</a:t>
            </a:r>
            <a:r>
              <a:rPr lang="fi-FI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3">
                    <a:lumMod val="75000"/>
                  </a:schemeClr>
                </a:solidFill>
              </a:rPr>
              <a:t>field</a:t>
            </a:r>
            <a:r>
              <a:rPr lang="fi-FI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lvl="1" eaLnBrk="1" hangingPunct="1"/>
            <a:r>
              <a:rPr lang="fi-FI" dirty="0" err="1" smtClean="0"/>
              <a:t>Magnetic</a:t>
            </a:r>
            <a:r>
              <a:rPr lang="fi-FI" dirty="0" smtClean="0"/>
              <a:t> </a:t>
            </a:r>
            <a:r>
              <a:rPr lang="fi-FI" dirty="0" err="1" smtClean="0"/>
              <a:t>quantities</a:t>
            </a:r>
            <a:r>
              <a:rPr lang="fi-FI" dirty="0" smtClean="0"/>
              <a:t>, </a:t>
            </a:r>
            <a:r>
              <a:rPr lang="fi-FI" dirty="0" err="1" smtClean="0"/>
              <a:t>magnetism</a:t>
            </a:r>
            <a:r>
              <a:rPr lang="fi-FI" dirty="0" smtClean="0"/>
              <a:t> is </a:t>
            </a:r>
            <a:r>
              <a:rPr lang="fi-FI" dirty="0" err="1" smtClean="0"/>
              <a:t>quantum</a:t>
            </a:r>
            <a:r>
              <a:rPr lang="fi-FI" dirty="0" smtClean="0"/>
              <a:t> </a:t>
            </a:r>
            <a:r>
              <a:rPr lang="fi-FI" dirty="0" err="1" smtClean="0"/>
              <a:t>mechanics</a:t>
            </a:r>
            <a:r>
              <a:rPr lang="fi-FI" dirty="0" smtClean="0"/>
              <a:t> (home </a:t>
            </a:r>
            <a:r>
              <a:rPr lang="fi-FI" dirty="0" err="1" smtClean="0"/>
              <a:t>work</a:t>
            </a:r>
            <a:r>
              <a:rPr lang="fi-FI" dirty="0" smtClean="0"/>
              <a:t>)</a:t>
            </a:r>
          </a:p>
          <a:p>
            <a:pPr lvl="1" eaLnBrk="1" hangingPunct="1"/>
            <a:r>
              <a:rPr lang="fi-FI" dirty="0" err="1" smtClean="0"/>
              <a:t>Quantum</a:t>
            </a:r>
            <a:r>
              <a:rPr lang="fi-FI" dirty="0" smtClean="0"/>
              <a:t> </a:t>
            </a:r>
            <a:r>
              <a:rPr lang="fi-FI" dirty="0" err="1" smtClean="0"/>
              <a:t>mechanical</a:t>
            </a:r>
            <a:r>
              <a:rPr lang="fi-FI" dirty="0" smtClean="0"/>
              <a:t> </a:t>
            </a:r>
            <a:r>
              <a:rPr lang="fi-FI" dirty="0" err="1" smtClean="0"/>
              <a:t>description</a:t>
            </a:r>
            <a:endParaRPr lang="fi-FI" dirty="0" smtClean="0"/>
          </a:p>
          <a:p>
            <a:pPr lvl="1" eaLnBrk="1" hangingPunct="1"/>
            <a:r>
              <a:rPr lang="fi-FI" dirty="0" err="1" smtClean="0"/>
              <a:t>Atomic</a:t>
            </a:r>
            <a:r>
              <a:rPr lang="fi-FI" dirty="0" smtClean="0"/>
              <a:t> </a:t>
            </a:r>
            <a:r>
              <a:rPr lang="fi-FI" dirty="0" err="1" smtClean="0"/>
              <a:t>diamagnetism</a:t>
            </a:r>
            <a:r>
              <a:rPr lang="fi-FI" dirty="0" smtClean="0"/>
              <a:t>, </a:t>
            </a:r>
            <a:r>
              <a:rPr lang="fi-FI" dirty="0" err="1" smtClean="0"/>
              <a:t>paramagnetism</a:t>
            </a:r>
            <a:r>
              <a:rPr lang="fi-FI" dirty="0"/>
              <a:t> </a:t>
            </a:r>
            <a:r>
              <a:rPr lang="fi-FI" dirty="0" smtClean="0"/>
              <a:t>(</a:t>
            </a:r>
            <a:r>
              <a:rPr lang="fi-FI" dirty="0" err="1" smtClean="0"/>
              <a:t>lecture</a:t>
            </a:r>
            <a:r>
              <a:rPr lang="fi-FI" dirty="0" smtClean="0"/>
              <a:t> </a:t>
            </a:r>
            <a:r>
              <a:rPr lang="fi-FI" dirty="0" err="1" smtClean="0"/>
              <a:t>work</a:t>
            </a:r>
            <a:r>
              <a:rPr lang="fi-FI" dirty="0" smtClean="0"/>
              <a:t>)</a:t>
            </a:r>
          </a:p>
          <a:p>
            <a:pPr lvl="1" eaLnBrk="1" hangingPunct="1"/>
            <a:r>
              <a:rPr lang="fi-FI" dirty="0" err="1" smtClean="0"/>
              <a:t>Response</a:t>
            </a:r>
            <a:r>
              <a:rPr lang="fi-FI" dirty="0" smtClean="0"/>
              <a:t> of </a:t>
            </a:r>
            <a:r>
              <a:rPr lang="fi-FI" dirty="0" err="1" smtClean="0"/>
              <a:t>free</a:t>
            </a:r>
            <a:r>
              <a:rPr lang="fi-FI" dirty="0" smtClean="0"/>
              <a:t> </a:t>
            </a:r>
            <a:r>
              <a:rPr lang="fi-FI" dirty="0" err="1" smtClean="0"/>
              <a:t>electron</a:t>
            </a:r>
            <a:r>
              <a:rPr lang="fi-FI" dirty="0" smtClean="0"/>
              <a:t> </a:t>
            </a:r>
            <a:r>
              <a:rPr lang="fi-FI" dirty="0" err="1" smtClean="0"/>
              <a:t>gas</a:t>
            </a:r>
            <a:endParaRPr lang="fi-FI" dirty="0" smtClean="0"/>
          </a:p>
          <a:p>
            <a:pPr marL="457200" lvl="1" indent="0" eaLnBrk="1" hangingPunct="1">
              <a:buNone/>
            </a:pPr>
            <a:endParaRPr lang="fi-FI" dirty="0"/>
          </a:p>
          <a:p>
            <a:pPr marL="342900" lvl="1" indent="-342900" eaLnBrk="1" hangingPunct="1">
              <a:spcBef>
                <a:spcPts val="600"/>
              </a:spcBef>
              <a:buFont typeface="Arial" charset="0"/>
              <a:buChar char="•"/>
            </a:pPr>
            <a:r>
              <a:rPr lang="fi-FI" sz="2400" dirty="0" err="1" smtClean="0">
                <a:solidFill>
                  <a:schemeClr val="accent3">
                    <a:lumMod val="75000"/>
                  </a:schemeClr>
                </a:solidFill>
              </a:rPr>
              <a:t>Spontaneous</a:t>
            </a:r>
            <a:r>
              <a:rPr lang="fi-FI" sz="2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i-FI" sz="2400" dirty="0" err="1" smtClean="0">
                <a:solidFill>
                  <a:schemeClr val="accent3">
                    <a:lumMod val="75000"/>
                  </a:schemeClr>
                </a:solidFill>
              </a:rPr>
              <a:t>magnetism</a:t>
            </a:r>
            <a:r>
              <a:rPr lang="fi-FI" sz="2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i-FI" dirty="0"/>
              <a:t>(</a:t>
            </a:r>
            <a:r>
              <a:rPr lang="fi-FI" dirty="0" err="1"/>
              <a:t>Ferromagnetism</a:t>
            </a:r>
            <a:r>
              <a:rPr lang="fi-FI" dirty="0"/>
              <a:t> and </a:t>
            </a:r>
            <a:r>
              <a:rPr lang="fi-FI" dirty="0" err="1"/>
              <a:t>antiferromagnetism</a:t>
            </a:r>
            <a:r>
              <a:rPr lang="fi-FI" dirty="0" smtClean="0"/>
              <a:t>)</a:t>
            </a:r>
            <a:endParaRPr lang="fi-FI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1" eaLnBrk="1" hangingPunct="1"/>
            <a:r>
              <a:rPr lang="fi-FI" dirty="0" smtClean="0"/>
              <a:t>Exchange </a:t>
            </a:r>
            <a:r>
              <a:rPr lang="fi-FI" dirty="0" err="1" smtClean="0"/>
              <a:t>interaction</a:t>
            </a:r>
            <a:r>
              <a:rPr lang="fi-FI" dirty="0" smtClean="0"/>
              <a:t>, H</a:t>
            </a:r>
            <a:r>
              <a:rPr lang="fi-FI" baseline="-25000" dirty="0" smtClean="0"/>
              <a:t>2</a:t>
            </a:r>
            <a:r>
              <a:rPr lang="fi-FI" dirty="0" smtClean="0"/>
              <a:t> </a:t>
            </a:r>
            <a:r>
              <a:rPr lang="fi-FI" dirty="0" err="1" smtClean="0"/>
              <a:t>molecule</a:t>
            </a:r>
            <a:r>
              <a:rPr lang="fi-FI" dirty="0" smtClean="0"/>
              <a:t>, </a:t>
            </a:r>
            <a:r>
              <a:rPr lang="fi-FI" dirty="0" err="1"/>
              <a:t>Heisenberg</a:t>
            </a:r>
            <a:r>
              <a:rPr lang="fi-FI" dirty="0"/>
              <a:t> spin </a:t>
            </a:r>
            <a:r>
              <a:rPr lang="fi-FI" dirty="0" err="1"/>
              <a:t>Hamiltonian</a:t>
            </a:r>
            <a:endParaRPr lang="fi-FI" dirty="0" smtClean="0"/>
          </a:p>
          <a:p>
            <a:pPr lvl="1" eaLnBrk="1" hangingPunct="1"/>
            <a:r>
              <a:rPr lang="fi-FI" dirty="0" err="1" smtClean="0"/>
              <a:t>Mean-field</a:t>
            </a:r>
            <a:r>
              <a:rPr lang="fi-FI" dirty="0" smtClean="0"/>
              <a:t> </a:t>
            </a:r>
            <a:r>
              <a:rPr lang="fi-FI" dirty="0" err="1" smtClean="0"/>
              <a:t>approximation</a:t>
            </a:r>
            <a:r>
              <a:rPr lang="fi-FI" dirty="0" smtClean="0"/>
              <a:t> for </a:t>
            </a:r>
            <a:r>
              <a:rPr lang="fi-FI" dirty="0" err="1" smtClean="0"/>
              <a:t>ferromagnetism</a:t>
            </a:r>
            <a:r>
              <a:rPr lang="fi-FI" dirty="0" smtClean="0"/>
              <a:t> of </a:t>
            </a:r>
            <a:r>
              <a:rPr lang="fi-FI" dirty="0" err="1" smtClean="0"/>
              <a:t>magnetic</a:t>
            </a:r>
            <a:r>
              <a:rPr lang="fi-FI" dirty="0" smtClean="0"/>
              <a:t> </a:t>
            </a:r>
            <a:r>
              <a:rPr lang="fi-FI" dirty="0" err="1" smtClean="0"/>
              <a:t>moments</a:t>
            </a:r>
            <a:endParaRPr lang="fi-FI" dirty="0"/>
          </a:p>
          <a:p>
            <a:pPr lvl="1" eaLnBrk="1" hangingPunct="1"/>
            <a:r>
              <a:rPr lang="fi-FI" dirty="0" smtClean="0"/>
              <a:t>Spin </a:t>
            </a:r>
            <a:r>
              <a:rPr lang="fi-FI" dirty="0" err="1" smtClean="0"/>
              <a:t>waves</a:t>
            </a:r>
            <a:r>
              <a:rPr lang="fi-FI" dirty="0" smtClean="0"/>
              <a:t> (</a:t>
            </a:r>
            <a:r>
              <a:rPr lang="fi-FI" dirty="0" err="1" smtClean="0"/>
              <a:t>low-energy</a:t>
            </a:r>
            <a:r>
              <a:rPr lang="fi-FI" dirty="0" smtClean="0"/>
              <a:t> </a:t>
            </a:r>
            <a:r>
              <a:rPr lang="fi-FI" dirty="0" err="1" smtClean="0"/>
              <a:t>excitations</a:t>
            </a:r>
            <a:r>
              <a:rPr lang="fi-FI" dirty="0"/>
              <a:t>) </a:t>
            </a:r>
            <a:endParaRPr lang="fi-FI" dirty="0" smtClean="0"/>
          </a:p>
          <a:p>
            <a:pPr lvl="1" eaLnBrk="1" hangingPunct="1"/>
            <a:r>
              <a:rPr lang="fi-FI" dirty="0" err="1" smtClean="0"/>
              <a:t>Free</a:t>
            </a:r>
            <a:r>
              <a:rPr lang="fi-FI" dirty="0" smtClean="0"/>
              <a:t> </a:t>
            </a:r>
            <a:r>
              <a:rPr lang="fi-FI" dirty="0" err="1"/>
              <a:t>electron</a:t>
            </a:r>
            <a:r>
              <a:rPr lang="fi-FI" dirty="0"/>
              <a:t> </a:t>
            </a:r>
            <a:r>
              <a:rPr lang="fi-FI" dirty="0" err="1" smtClean="0"/>
              <a:t>gas</a:t>
            </a:r>
            <a:r>
              <a:rPr lang="fi-FI" dirty="0" smtClean="0"/>
              <a:t> </a:t>
            </a:r>
          </a:p>
          <a:p>
            <a:pPr lvl="1" eaLnBrk="1" hangingPunct="1"/>
            <a:r>
              <a:rPr lang="fi-FI" dirty="0" err="1" smtClean="0"/>
              <a:t>Stoner</a:t>
            </a:r>
            <a:r>
              <a:rPr lang="fi-FI" dirty="0" smtClean="0"/>
              <a:t> </a:t>
            </a:r>
            <a:r>
              <a:rPr lang="fi-FI" dirty="0" err="1"/>
              <a:t>model</a:t>
            </a:r>
            <a:r>
              <a:rPr lang="fi-FI" dirty="0"/>
              <a:t> for </a:t>
            </a:r>
            <a:r>
              <a:rPr lang="fi-FI" dirty="0" err="1"/>
              <a:t>ferromagnetism</a:t>
            </a:r>
            <a:r>
              <a:rPr lang="fi-FI" dirty="0"/>
              <a:t> of </a:t>
            </a:r>
            <a:r>
              <a:rPr lang="fi-FI" dirty="0" err="1"/>
              <a:t>itinerant</a:t>
            </a:r>
            <a:r>
              <a:rPr lang="fi-FI" dirty="0"/>
              <a:t> </a:t>
            </a:r>
            <a:r>
              <a:rPr lang="fi-FI" dirty="0" err="1" smtClean="0"/>
              <a:t>electrons</a:t>
            </a:r>
            <a:endParaRPr lang="fi-FI" dirty="0" smtClean="0"/>
          </a:p>
          <a:p>
            <a:pPr lvl="1" eaLnBrk="1" hangingPunct="1"/>
            <a:r>
              <a:rPr lang="fi-FI" dirty="0" err="1" smtClean="0"/>
              <a:t>Antiferromagnetism</a:t>
            </a:r>
            <a:endParaRPr lang="fi-FI" dirty="0" smtClean="0"/>
          </a:p>
          <a:p>
            <a:pPr lvl="1" eaLnBrk="1" hangingPunct="1"/>
            <a:r>
              <a:rPr lang="fi-FI" dirty="0" err="1" smtClean="0"/>
              <a:t>Domain</a:t>
            </a:r>
            <a:r>
              <a:rPr lang="fi-FI" dirty="0" smtClean="0"/>
              <a:t> </a:t>
            </a:r>
            <a:r>
              <a:rPr lang="fi-FI" dirty="0" err="1" smtClean="0"/>
              <a:t>structure</a:t>
            </a:r>
            <a:endParaRPr lang="fi-FI" dirty="0" smtClean="0"/>
          </a:p>
          <a:p>
            <a:pPr lvl="1" eaLnBrk="1" hangingPunct="1">
              <a:buFont typeface="Arial" charset="0"/>
              <a:buNone/>
            </a:pPr>
            <a:endParaRPr lang="fi-FI" dirty="0" smtClean="0"/>
          </a:p>
          <a:p>
            <a:pPr lvl="1" eaLnBrk="1" hangingPunct="1">
              <a:buFont typeface="Arial" charset="0"/>
              <a:buNone/>
            </a:pPr>
            <a:endParaRPr lang="fi-FI" dirty="0" smtClean="0"/>
          </a:p>
          <a:p>
            <a:pPr eaLnBrk="1" hangingPunct="1"/>
            <a:endParaRPr lang="fi-FI" dirty="0" smtClean="0"/>
          </a:p>
        </p:txBody>
      </p:sp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2687638" y="0"/>
            <a:ext cx="7988300" cy="1081088"/>
          </a:xfrm>
        </p:spPr>
        <p:txBody>
          <a:bodyPr/>
          <a:lstStyle/>
          <a:p>
            <a:pPr eaLnBrk="1" hangingPunct="1"/>
            <a:r>
              <a:rPr lang="fi-FI" dirty="0" err="1" smtClean="0"/>
              <a:t>Magnetic</a:t>
            </a:r>
            <a:r>
              <a:rPr lang="fi-FI" dirty="0" smtClean="0"/>
              <a:t> </a:t>
            </a:r>
            <a:r>
              <a:rPr lang="fi-FI" dirty="0" err="1" smtClean="0"/>
              <a:t>properties</a:t>
            </a:r>
            <a:endParaRPr lang="fi-FI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145088" y="6145213"/>
            <a:ext cx="1536700" cy="381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858000" y="6145213"/>
            <a:ext cx="1703388" cy="381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i-FI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DCA83BC1-1FE6-446C-A567-802BE73925A5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32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347398" y="4938"/>
            <a:ext cx="62552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Ferrimagnetism and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</a:rPr>
              <a:t>antiferromagnetism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1780" y="916990"/>
            <a:ext cx="8409711" cy="430887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fi-FI" sz="2200" dirty="0" smtClean="0"/>
              <a:t>Example: Ferrimagnetic magnetite (lodestone)  FeO Fe</a:t>
            </a:r>
            <a:r>
              <a:rPr lang="fi-FI" sz="2200" baseline="-25000" dirty="0" smtClean="0"/>
              <a:t>2</a:t>
            </a:r>
            <a:r>
              <a:rPr lang="fi-FI" sz="2200" dirty="0" smtClean="0"/>
              <a:t>O</a:t>
            </a:r>
            <a:r>
              <a:rPr lang="fi-FI" sz="2200" baseline="-25000" dirty="0" smtClean="0"/>
              <a:t>3</a:t>
            </a:r>
            <a:endParaRPr lang="fi-FI" sz="22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0A491-D97B-41B3-81C6-EAD372DAE9EB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20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0778" y="357591"/>
            <a:ext cx="2342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ym typeface="Wingdings" panose="05000000000000000000" pitchFamily="2" charset="2"/>
              </a:rPr>
              <a:t> </a:t>
            </a:r>
            <a:r>
              <a:rPr lang="fi-FI" dirty="0" err="1" smtClean="0">
                <a:sym typeface="Wingdings" panose="05000000000000000000" pitchFamily="2" charset="2"/>
              </a:rPr>
              <a:t>Microscopic</a:t>
            </a:r>
            <a:r>
              <a:rPr lang="fi-FI" dirty="0" smtClean="0">
                <a:sym typeface="Wingdings" panose="05000000000000000000" pitchFamily="2" charset="2"/>
              </a:rPr>
              <a:t> </a:t>
            </a:r>
            <a:r>
              <a:rPr lang="fi-FI" dirty="0" err="1" smtClean="0">
                <a:sym typeface="Wingdings" panose="05000000000000000000" pitchFamily="2" charset="2"/>
              </a:rPr>
              <a:t>origin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5632920" y="3501116"/>
            <a:ext cx="841771" cy="112851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361657" y="1668167"/>
            <a:ext cx="7362825" cy="3133725"/>
            <a:chOff x="1361657" y="1668167"/>
            <a:chExt cx="7362825" cy="3133725"/>
          </a:xfrm>
        </p:grpSpPr>
        <p:grpSp>
          <p:nvGrpSpPr>
            <p:cNvPr id="5" name="Group 4"/>
            <p:cNvGrpSpPr/>
            <p:nvPr/>
          </p:nvGrpSpPr>
          <p:grpSpPr>
            <a:xfrm>
              <a:off x="1361657" y="1668167"/>
              <a:ext cx="7362825" cy="3133725"/>
              <a:chOff x="890587" y="1862137"/>
              <a:chExt cx="7362825" cy="3133725"/>
            </a:xfrm>
          </p:grpSpPr>
          <p:pic>
            <p:nvPicPr>
              <p:cNvPr id="3" name="Picture 2" descr="F764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90587" y="1862137"/>
                <a:ext cx="7362825" cy="3133725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4987636" y="2646218"/>
                <a:ext cx="263236" cy="10806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1507418" y="3706885"/>
              <a:ext cx="778929" cy="3948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6985" y="1592513"/>
            <a:ext cx="9086958" cy="4129833"/>
            <a:chOff x="96985" y="1592513"/>
            <a:chExt cx="9086958" cy="4129833"/>
          </a:xfrm>
        </p:grpSpPr>
        <p:sp>
          <p:nvSpPr>
            <p:cNvPr id="28" name="TextBox 27"/>
            <p:cNvSpPr txBox="1"/>
            <p:nvPr/>
          </p:nvSpPr>
          <p:spPr>
            <a:xfrm>
              <a:off x="96985" y="3006433"/>
              <a:ext cx="180049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Superexchange</a:t>
              </a:r>
            </a:p>
            <a:p>
              <a:r>
                <a:rPr lang="fi-FI" dirty="0" smtClean="0"/>
                <a:t>via  O-ions</a:t>
              </a:r>
            </a:p>
            <a:p>
              <a:pPr>
                <a:buFont typeface="Wingdings"/>
                <a:buChar char="à"/>
              </a:pPr>
              <a:r>
                <a:rPr lang="fi-FI" dirty="0" smtClean="0">
                  <a:sym typeface="Wingdings" pitchFamily="2" charset="2"/>
                </a:rPr>
                <a:t>Antiferro-</a:t>
              </a:r>
            </a:p>
            <a:p>
              <a:r>
                <a:rPr lang="fi-FI" dirty="0" smtClean="0">
                  <a:sym typeface="Wingdings" pitchFamily="2" charset="2"/>
                </a:rPr>
                <a:t>magnetism</a:t>
              </a:r>
              <a:endParaRPr lang="fi-FI" dirty="0"/>
            </a:p>
          </p:txBody>
        </p:sp>
        <p:sp>
          <p:nvSpPr>
            <p:cNvPr id="31" name="Left-Right Arrow 30"/>
            <p:cNvSpPr/>
            <p:nvPr/>
          </p:nvSpPr>
          <p:spPr>
            <a:xfrm>
              <a:off x="3754582" y="4322611"/>
              <a:ext cx="484925" cy="90064"/>
            </a:xfrm>
            <a:prstGeom prst="left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149916" y="4522017"/>
              <a:ext cx="232627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Double Exchange:</a:t>
              </a:r>
            </a:p>
            <a:p>
              <a:r>
                <a:rPr lang="fi-FI" dirty="0" smtClean="0"/>
                <a:t>Electron transfer and</a:t>
              </a:r>
            </a:p>
            <a:p>
              <a:r>
                <a:rPr lang="fi-FI" dirty="0" smtClean="0"/>
                <a:t>Pauli principle</a:t>
              </a:r>
            </a:p>
            <a:p>
              <a:r>
                <a:rPr lang="fi-FI" dirty="0" smtClean="0">
                  <a:sym typeface="Wingdings" pitchFamily="2" charset="2"/>
                </a:rPr>
                <a:t> Ferromagnetism</a:t>
              </a:r>
              <a:endParaRPr lang="fi-FI" dirty="0"/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207818" y="3338944"/>
              <a:ext cx="1579418" cy="27709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842741" y="2230049"/>
              <a:ext cx="1505605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8 </a:t>
              </a:r>
              <a:r>
                <a:rPr lang="fi-FI" dirty="0" err="1" smtClean="0"/>
                <a:t>tetrahedral</a:t>
              </a:r>
              <a:endParaRPr lang="fi-FI" dirty="0" smtClean="0"/>
            </a:p>
            <a:p>
              <a:r>
                <a:rPr lang="fi-FI" dirty="0" smtClean="0"/>
                <a:t>         </a:t>
              </a:r>
              <a:r>
                <a:rPr lang="fi-FI" dirty="0" err="1" smtClean="0"/>
                <a:t>sites</a:t>
              </a:r>
              <a:r>
                <a:rPr lang="fi-FI" dirty="0" smtClean="0"/>
                <a:t> A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259742" y="3120118"/>
              <a:ext cx="2473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8+8 </a:t>
              </a:r>
              <a:r>
                <a:rPr lang="fi-FI" dirty="0" err="1" smtClean="0"/>
                <a:t>octahedral</a:t>
              </a:r>
              <a:r>
                <a:rPr lang="fi-FI" dirty="0"/>
                <a:t> </a:t>
              </a:r>
              <a:r>
                <a:rPr lang="fi-FI" dirty="0" err="1" smtClean="0"/>
                <a:t>sites</a:t>
              </a:r>
              <a:r>
                <a:rPr lang="fi-FI" dirty="0" smtClean="0"/>
                <a:t> B</a:t>
              </a:r>
              <a:endParaRPr lang="en-US" dirty="0"/>
            </a:p>
          </p:txBody>
        </p:sp>
        <p:sp>
          <p:nvSpPr>
            <p:cNvPr id="36" name="Left-Right Arrow 35"/>
            <p:cNvSpPr/>
            <p:nvPr/>
          </p:nvSpPr>
          <p:spPr>
            <a:xfrm rot="16200000">
              <a:off x="1911928" y="3144973"/>
              <a:ext cx="727365" cy="145471"/>
            </a:xfrm>
            <a:prstGeom prst="leftRightArrow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556027" y="1592513"/>
              <a:ext cx="3627916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i="1" dirty="0" smtClean="0"/>
                <a:t>    </a:t>
              </a:r>
              <a:r>
                <a:rPr lang="fi-FI" dirty="0" smtClean="0"/>
                <a:t>(</a:t>
              </a:r>
              <a:r>
                <a:rPr lang="fi-FI" sz="1600" i="1" dirty="0" smtClean="0"/>
                <a:t>d</a:t>
              </a:r>
              <a:r>
                <a:rPr lang="fi-FI" sz="1600" dirty="0" smtClean="0"/>
                <a:t>-</a:t>
              </a:r>
              <a:r>
                <a:rPr lang="fi-FI" sz="1600" dirty="0" err="1" smtClean="0"/>
                <a:t>electron</a:t>
              </a:r>
              <a:r>
                <a:rPr lang="fi-FI" sz="1600" dirty="0" smtClean="0"/>
                <a:t> </a:t>
              </a:r>
              <a:r>
                <a:rPr lang="fi-FI" sz="1600" dirty="0" err="1" smtClean="0"/>
                <a:t>levels</a:t>
              </a:r>
              <a:r>
                <a:rPr lang="fi-FI" sz="1600" dirty="0" smtClean="0"/>
                <a:t> </a:t>
              </a:r>
              <a:r>
                <a:rPr lang="fi-FI" sz="1600" dirty="0" err="1" smtClean="0"/>
                <a:t>spitted</a:t>
              </a:r>
              <a:r>
                <a:rPr lang="fi-FI" sz="1600" dirty="0"/>
                <a:t> </a:t>
              </a:r>
              <a:r>
                <a:rPr lang="fi-FI" sz="1600" dirty="0" err="1" smtClean="0"/>
                <a:t>by</a:t>
              </a:r>
              <a:r>
                <a:rPr lang="fi-FI" sz="1600" dirty="0" smtClean="0"/>
                <a:t> </a:t>
              </a:r>
            </a:p>
            <a:p>
              <a:r>
                <a:rPr lang="fi-FI" sz="1600" dirty="0" err="1" smtClean="0"/>
                <a:t>crystal</a:t>
              </a:r>
              <a:r>
                <a:rPr lang="fi-FI" sz="1600" dirty="0" smtClean="0"/>
                <a:t> </a:t>
              </a:r>
              <a:r>
                <a:rPr lang="fi-FI" sz="1600" dirty="0" err="1" smtClean="0"/>
                <a:t>field</a:t>
              </a:r>
              <a:r>
                <a:rPr lang="fi-FI" sz="1600" dirty="0" smtClean="0"/>
                <a:t> and </a:t>
              </a:r>
              <a:r>
                <a:rPr lang="fi-FI" sz="1600" dirty="0" err="1" smtClean="0"/>
                <a:t>exchange</a:t>
              </a:r>
              <a:r>
                <a:rPr lang="fi-FI" sz="1600" dirty="0" smtClean="0"/>
                <a:t> </a:t>
              </a:r>
              <a:r>
                <a:rPr lang="fi-FI" sz="1600" dirty="0" err="1" smtClean="0"/>
                <a:t>interaction</a:t>
              </a:r>
              <a:r>
                <a:rPr lang="fi-FI" sz="1600" dirty="0" smtClean="0"/>
                <a:t>)</a:t>
              </a:r>
              <a:endParaRPr lang="fi-FI" sz="1600" dirty="0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5227205" y="4855606"/>
              <a:ext cx="1814945" cy="27709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 flipV="1">
              <a:off x="4373996" y="2268870"/>
              <a:ext cx="3525404" cy="63986"/>
            </a:xfrm>
            <a:prstGeom prst="straightConnector1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>
              <a:off x="3301921" y="2785109"/>
              <a:ext cx="4597479" cy="1013495"/>
            </a:xfrm>
            <a:prstGeom prst="straightConnector1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7188781" y="3217709"/>
              <a:ext cx="439749" cy="1319756"/>
            </a:xfrm>
            <a:prstGeom prst="straightConnector1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 flipV="1">
              <a:off x="4059803" y="4537465"/>
              <a:ext cx="937777" cy="550893"/>
            </a:xfrm>
            <a:prstGeom prst="straightConnector1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5403273"/>
            <a:ext cx="9144000" cy="1454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909653" y="-29514"/>
            <a:ext cx="31101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</a:rPr>
              <a:t>Antiferromagnetism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090937" y="6623350"/>
            <a:ext cx="1544637" cy="125413"/>
          </a:xfrm>
        </p:spPr>
        <p:txBody>
          <a:bodyPr/>
          <a:lstStyle/>
          <a:p>
            <a:pPr>
              <a:defRPr/>
            </a:pPr>
            <a:fld id="{DB00A491-D97B-41B3-81C6-EAD372DAE9EB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21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07933" y="247485"/>
            <a:ext cx="2636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ym typeface="Wingdings" panose="05000000000000000000" pitchFamily="2" charset="2"/>
              </a:rPr>
              <a:t>”</a:t>
            </a:r>
            <a:r>
              <a:rPr lang="fi-FI" dirty="0" err="1" smtClean="0">
                <a:sym typeface="Wingdings" panose="05000000000000000000" pitchFamily="2" charset="2"/>
              </a:rPr>
              <a:t>Frustration</a:t>
            </a:r>
            <a:r>
              <a:rPr lang="fi-FI" dirty="0" smtClean="0">
                <a:sym typeface="Wingdings" panose="05000000000000000000" pitchFamily="2" charset="2"/>
              </a:rPr>
              <a:t>”, </a:t>
            </a:r>
            <a:r>
              <a:rPr lang="fi-FI" dirty="0" err="1" smtClean="0">
                <a:sym typeface="Wingdings" panose="05000000000000000000" pitchFamily="2" charset="2"/>
              </a:rPr>
              <a:t>neutron</a:t>
            </a:r>
            <a:r>
              <a:rPr lang="fi-FI" dirty="0" smtClean="0">
                <a:sym typeface="Wingdings" panose="05000000000000000000" pitchFamily="2" charset="2"/>
              </a:rPr>
              <a:t>     </a:t>
            </a:r>
          </a:p>
          <a:p>
            <a:r>
              <a:rPr lang="fi-FI" dirty="0">
                <a:sym typeface="Wingdings" panose="05000000000000000000" pitchFamily="2" charset="2"/>
              </a:rPr>
              <a:t> </a:t>
            </a:r>
            <a:r>
              <a:rPr lang="fi-FI" dirty="0" smtClean="0">
                <a:sym typeface="Wingdings" panose="05000000000000000000" pitchFamily="2" charset="2"/>
              </a:rPr>
              <a:t>    </a:t>
            </a:r>
            <a:r>
              <a:rPr lang="fi-FI" dirty="0" err="1" smtClean="0">
                <a:sym typeface="Wingdings" panose="05000000000000000000" pitchFamily="2" charset="2"/>
              </a:rPr>
              <a:t>diffraction</a:t>
            </a:r>
            <a:endParaRPr lang="en-US" dirty="0"/>
          </a:p>
        </p:txBody>
      </p:sp>
      <p:grpSp>
        <p:nvGrpSpPr>
          <p:cNvPr id="87" name="Group 86"/>
          <p:cNvGrpSpPr/>
          <p:nvPr/>
        </p:nvGrpSpPr>
        <p:grpSpPr>
          <a:xfrm>
            <a:off x="28373" y="493590"/>
            <a:ext cx="6134610" cy="3501244"/>
            <a:chOff x="28373" y="493590"/>
            <a:chExt cx="6134610" cy="3501244"/>
          </a:xfrm>
        </p:grpSpPr>
        <p:sp>
          <p:nvSpPr>
            <p:cNvPr id="3" name="Rectangle 2"/>
            <p:cNvSpPr/>
            <p:nvPr/>
          </p:nvSpPr>
          <p:spPr>
            <a:xfrm>
              <a:off x="28373" y="493590"/>
              <a:ext cx="6134610" cy="646331"/>
            </a:xfrm>
            <a:prstGeom prst="rect">
              <a:avLst/>
            </a:prstGeom>
            <a:ln w="28575">
              <a:solidFill>
                <a:schemeClr val="accent3"/>
              </a:solidFill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fi-FI" dirty="0" smtClean="0"/>
                <a:t>Example: (Hubbard) insulators Mn, Fe, Co, and Ni –</a:t>
              </a:r>
              <a:r>
                <a:rPr lang="fi-FI" dirty="0" err="1" smtClean="0"/>
                <a:t>oxides</a:t>
              </a:r>
              <a:endParaRPr lang="fi-FI" dirty="0" smtClean="0"/>
            </a:p>
            <a:p>
              <a:r>
                <a:rPr lang="fi-FI" dirty="0"/>
                <a:t>NaCl –</a:t>
              </a:r>
              <a:r>
                <a:rPr lang="fi-FI" dirty="0" err="1"/>
                <a:t>structure</a:t>
              </a:r>
              <a:r>
                <a:rPr lang="fi-FI" dirty="0"/>
                <a:t>, </a:t>
              </a:r>
              <a:r>
                <a:rPr lang="fi-FI" dirty="0" err="1"/>
                <a:t>two</a:t>
              </a:r>
              <a:r>
                <a:rPr lang="fi-FI" dirty="0"/>
                <a:t> </a:t>
              </a:r>
              <a:r>
                <a:rPr lang="fi-FI" dirty="0" err="1"/>
                <a:t>interpenetrating</a:t>
              </a:r>
              <a:r>
                <a:rPr lang="fi-FI" dirty="0"/>
                <a:t> </a:t>
              </a:r>
              <a:r>
                <a:rPr lang="fi-FI" dirty="0" err="1"/>
                <a:t>FCC’s</a:t>
              </a:r>
              <a:r>
                <a:rPr lang="fi-FI" dirty="0"/>
                <a:t>               </a:t>
              </a:r>
              <a:r>
                <a:rPr lang="fi-FI" dirty="0" smtClean="0"/>
                <a:t> 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235528" y="1620982"/>
              <a:ext cx="3035105" cy="2373852"/>
              <a:chOff x="235528" y="1620982"/>
              <a:chExt cx="3035105" cy="2373852"/>
            </a:xfrm>
          </p:grpSpPr>
          <p:grpSp>
            <p:nvGrpSpPr>
              <p:cNvPr id="6" name="Group 45"/>
              <p:cNvGrpSpPr>
                <a:grpSpLocks/>
              </p:cNvGrpSpPr>
              <p:nvPr/>
            </p:nvGrpSpPr>
            <p:grpSpPr bwMode="auto">
              <a:xfrm>
                <a:off x="671107" y="1665296"/>
                <a:ext cx="2599526" cy="2329538"/>
                <a:chOff x="474" y="861"/>
                <a:chExt cx="1296" cy="1072"/>
              </a:xfrm>
            </p:grpSpPr>
            <p:pic>
              <p:nvPicPr>
                <p:cNvPr id="7" name="Picture 6" descr="PDFStudio_2011-10-19_9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" y="861"/>
                  <a:ext cx="1242" cy="10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" name="Line 11"/>
                <p:cNvSpPr>
                  <a:spLocks noChangeShapeType="1"/>
                </p:cNvSpPr>
                <p:nvPr/>
              </p:nvSpPr>
              <p:spPr bwMode="auto">
                <a:xfrm>
                  <a:off x="474" y="990"/>
                  <a:ext cx="204" cy="10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i-FI"/>
                </a:p>
              </p:txBody>
            </p:sp>
            <p:graphicFrame>
              <p:nvGraphicFramePr>
                <p:cNvPr id="21" name="Object 6"/>
                <p:cNvGraphicFramePr>
                  <a:graphicFrameLocks noChangeAspect="1"/>
                </p:cNvGraphicFramePr>
                <p:nvPr/>
              </p:nvGraphicFramePr>
              <p:xfrm>
                <a:off x="1333" y="1800"/>
                <a:ext cx="122" cy="13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8821" name="Equation" r:id="rId4" imgW="126835" imgH="139518" progId="Equation.3">
                        <p:embed/>
                      </p:oleObj>
                    </mc:Choice>
                    <mc:Fallback>
                      <p:oleObj name="Equation" r:id="rId4" imgW="126835" imgH="139518" progId="Equation.3">
                        <p:embed/>
                        <p:pic>
                          <p:nvPicPr>
                            <p:cNvPr id="0" name="Picture 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33" y="1800"/>
                              <a:ext cx="122" cy="13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24" name="TextBox 23"/>
              <p:cNvSpPr txBox="1"/>
              <p:nvPr/>
            </p:nvSpPr>
            <p:spPr>
              <a:xfrm>
                <a:off x="235528" y="1620982"/>
                <a:ext cx="14414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smtClean="0"/>
                  <a:t>Metal atoms</a:t>
                </a:r>
                <a:endParaRPr lang="fi-FI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779421" y="3669958"/>
                <a:ext cx="276802" cy="1618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8" name="Group 57"/>
          <p:cNvGrpSpPr/>
          <p:nvPr/>
        </p:nvGrpSpPr>
        <p:grpSpPr>
          <a:xfrm>
            <a:off x="3701975" y="2393111"/>
            <a:ext cx="4577751" cy="650287"/>
            <a:chOff x="3701975" y="2393111"/>
            <a:chExt cx="4577751" cy="650287"/>
          </a:xfrm>
        </p:grpSpPr>
        <p:graphicFrame>
          <p:nvGraphicFramePr>
            <p:cNvPr id="4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4681702"/>
                </p:ext>
              </p:extLst>
            </p:nvPr>
          </p:nvGraphicFramePr>
          <p:xfrm>
            <a:off x="3701975" y="2746399"/>
            <a:ext cx="1985963" cy="269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822" name="Kaava" r:id="rId6" imgW="1307880" imgH="177480" progId="Equation.3">
                    <p:embed/>
                  </p:oleObj>
                </mc:Choice>
                <mc:Fallback>
                  <p:oleObj name="Kaava" r:id="rId6" imgW="13078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1975" y="2746399"/>
                          <a:ext cx="1985963" cy="269875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63614645"/>
                </p:ext>
              </p:extLst>
            </p:nvPr>
          </p:nvGraphicFramePr>
          <p:xfrm>
            <a:off x="6694810" y="2735423"/>
            <a:ext cx="1330325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823" name="Kaava" r:id="rId8" imgW="876240" imgH="203040" progId="Equation.3">
                    <p:embed/>
                  </p:oleObj>
                </mc:Choice>
                <mc:Fallback>
                  <p:oleObj name="Kaava" r:id="rId8" imgW="87624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94810" y="2735423"/>
                          <a:ext cx="1330325" cy="307975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5" name="Right Arrow 54"/>
            <p:cNvSpPr/>
            <p:nvPr/>
          </p:nvSpPr>
          <p:spPr>
            <a:xfrm rot="1762620">
              <a:off x="3881642" y="2393111"/>
              <a:ext cx="462857" cy="171469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ight Arrow 55"/>
            <p:cNvSpPr/>
            <p:nvPr/>
          </p:nvSpPr>
          <p:spPr>
            <a:xfrm>
              <a:off x="6101648" y="2832812"/>
              <a:ext cx="462857" cy="171469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6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677868"/>
                </p:ext>
              </p:extLst>
            </p:nvPr>
          </p:nvGraphicFramePr>
          <p:xfrm>
            <a:off x="6411239" y="2429805"/>
            <a:ext cx="1868487" cy="269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824" name="Kaava" r:id="rId10" imgW="1231560" imgH="177480" progId="Equation.3">
                    <p:embed/>
                  </p:oleObj>
                </mc:Choice>
                <mc:Fallback>
                  <p:oleObj name="Kaava" r:id="rId10" imgW="123156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11239" y="2429805"/>
                          <a:ext cx="1868487" cy="269875"/>
                        </a:xfrm>
                        <a:prstGeom prst="rect">
                          <a:avLst/>
                        </a:prstGeom>
                        <a:noFill/>
                        <a:ln w="28575"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7" name="Group 66"/>
          <p:cNvGrpSpPr/>
          <p:nvPr/>
        </p:nvGrpSpPr>
        <p:grpSpPr>
          <a:xfrm>
            <a:off x="4592661" y="3175584"/>
            <a:ext cx="4601484" cy="3733660"/>
            <a:chOff x="4592661" y="3175584"/>
            <a:chExt cx="4601484" cy="3733660"/>
          </a:xfrm>
        </p:grpSpPr>
        <p:grpSp>
          <p:nvGrpSpPr>
            <p:cNvPr id="42" name="Group 41"/>
            <p:cNvGrpSpPr/>
            <p:nvPr/>
          </p:nvGrpSpPr>
          <p:grpSpPr>
            <a:xfrm>
              <a:off x="4592661" y="3175584"/>
              <a:ext cx="4601484" cy="3733660"/>
              <a:chOff x="4544291" y="3031278"/>
              <a:chExt cx="4601484" cy="3733660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4544291" y="3031278"/>
                <a:ext cx="4601484" cy="3733660"/>
                <a:chOff x="4544291" y="3031278"/>
                <a:chExt cx="4601484" cy="3733660"/>
              </a:xfrm>
            </p:grpSpPr>
            <p:pic>
              <p:nvPicPr>
                <p:cNvPr id="31" name="Picture 30" descr="F766.png"/>
                <p:cNvPicPr>
                  <a:picLocks noChangeAspect="1"/>
                </p:cNvPicPr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4544291" y="3031278"/>
                  <a:ext cx="4601484" cy="3733660"/>
                </a:xfrm>
                <a:prstGeom prst="rect">
                  <a:avLst/>
                </a:prstGeom>
              </p:spPr>
            </p:pic>
            <p:sp>
              <p:nvSpPr>
                <p:cNvPr id="32" name="TextBox 31"/>
                <p:cNvSpPr txBox="1"/>
                <p:nvPr/>
              </p:nvSpPr>
              <p:spPr>
                <a:xfrm>
                  <a:off x="5278582" y="5458691"/>
                  <a:ext cx="68480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i-FI" dirty="0" smtClean="0"/>
                    <a:t>MnO</a:t>
                  </a:r>
                  <a:endParaRPr lang="fi-FI" dirty="0"/>
                </a:p>
              </p:txBody>
            </p:sp>
          </p:grpSp>
          <p:cxnSp>
            <p:nvCxnSpPr>
              <p:cNvPr id="35" name="Straight Arrow Connector 34"/>
              <p:cNvCxnSpPr/>
              <p:nvPr/>
            </p:nvCxnSpPr>
            <p:spPr>
              <a:xfrm flipH="1" flipV="1">
                <a:off x="6515100" y="4429125"/>
                <a:ext cx="9525" cy="266700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 flipH="1" flipV="1">
                <a:off x="8201025" y="4419600"/>
                <a:ext cx="9525" cy="266700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 flipH="1" flipV="1">
                <a:off x="6610351" y="3295650"/>
                <a:ext cx="219074" cy="171450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flipH="1" flipV="1">
                <a:off x="5791201" y="3276600"/>
                <a:ext cx="228599" cy="247650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" name="Straight Connector 60"/>
            <p:cNvCxnSpPr/>
            <p:nvPr/>
          </p:nvCxnSpPr>
          <p:spPr>
            <a:xfrm>
              <a:off x="7590209" y="3704725"/>
              <a:ext cx="610816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7638579" y="5196397"/>
              <a:ext cx="610816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7133930" y="4202545"/>
              <a:ext cx="305408" cy="5562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7201775" y="5652109"/>
              <a:ext cx="305408" cy="5562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145469" y="4167727"/>
            <a:ext cx="4077694" cy="2690273"/>
            <a:chOff x="145469" y="4167727"/>
            <a:chExt cx="4077694" cy="2690273"/>
          </a:xfrm>
        </p:grpSpPr>
        <p:pic>
          <p:nvPicPr>
            <p:cNvPr id="5" name="Picture 5" descr="PDFStudio_2011-10-19_9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469" y="4944611"/>
              <a:ext cx="3918211" cy="1913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176360" y="4167727"/>
              <a:ext cx="1928214" cy="646331"/>
            </a:xfrm>
            <a:prstGeom prst="rect">
              <a:avLst/>
            </a:prstGeom>
            <a:ln w="28575">
              <a:solidFill>
                <a:schemeClr val="accent3"/>
              </a:solidFill>
            </a:ln>
          </p:spPr>
          <p:txBody>
            <a:bodyPr wrap="square">
              <a:spAutoFit/>
            </a:bodyPr>
            <a:lstStyle/>
            <a:p>
              <a:r>
                <a:rPr lang="fi-FI" dirty="0" smtClean="0"/>
                <a:t>Monatomic BCC, SC </a:t>
              </a:r>
              <a:r>
                <a:rPr lang="fi-FI" dirty="0" err="1" smtClean="0"/>
                <a:t>structures</a:t>
              </a:r>
              <a:endParaRPr lang="fi-FI" dirty="0" smtClean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659018" y="4853730"/>
              <a:ext cx="1564145" cy="369332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fi-FI" dirty="0" smtClean="0">
                  <a:sym typeface="Wingdings" pitchFamily="2" charset="2"/>
                </a:rPr>
                <a:t>No frustration</a:t>
              </a:r>
              <a:r>
                <a:rPr lang="fi-FI" dirty="0" smtClean="0"/>
                <a:t>              </a:t>
              </a:r>
              <a:endParaRPr lang="en-US" dirty="0"/>
            </a:p>
          </p:txBody>
        </p:sp>
        <p:sp>
          <p:nvSpPr>
            <p:cNvPr id="69" name="Right Arrow 68"/>
            <p:cNvSpPr/>
            <p:nvPr/>
          </p:nvSpPr>
          <p:spPr>
            <a:xfrm>
              <a:off x="2123426" y="4960355"/>
              <a:ext cx="462857" cy="171469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152501" y="1261126"/>
            <a:ext cx="7462862" cy="2661997"/>
            <a:chOff x="1152501" y="1261126"/>
            <a:chExt cx="7462862" cy="2661997"/>
          </a:xfrm>
        </p:grpSpPr>
        <p:grpSp>
          <p:nvGrpSpPr>
            <p:cNvPr id="57" name="Group 56"/>
            <p:cNvGrpSpPr/>
            <p:nvPr/>
          </p:nvGrpSpPr>
          <p:grpSpPr>
            <a:xfrm>
              <a:off x="3368415" y="1261126"/>
              <a:ext cx="5246948" cy="996299"/>
              <a:chOff x="3368415" y="1335014"/>
              <a:chExt cx="5246948" cy="996299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3368415" y="1335014"/>
                <a:ext cx="2208047" cy="995001"/>
                <a:chOff x="3534665" y="1408902"/>
                <a:chExt cx="2208047" cy="995001"/>
              </a:xfrm>
            </p:grpSpPr>
            <p:graphicFrame>
              <p:nvGraphicFramePr>
                <p:cNvPr id="23" name="Object 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779549932"/>
                    </p:ext>
                  </p:extLst>
                </p:nvPr>
              </p:nvGraphicFramePr>
              <p:xfrm>
                <a:off x="3534665" y="1408902"/>
                <a:ext cx="1792287" cy="3079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8825" name="Kaava" r:id="rId14" imgW="1180800" imgH="203040" progId="Equation.3">
                        <p:embed/>
                      </p:oleObj>
                    </mc:Choice>
                    <mc:Fallback>
                      <p:oleObj name="Kaava" r:id="rId14" imgW="1180800" imgH="203040" progId="Equation.3">
                        <p:embed/>
                        <p:pic>
                          <p:nvPicPr>
                            <p:cNvPr id="0" name="Picture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34665" y="1408902"/>
                              <a:ext cx="1792287" cy="30797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48" name="Object 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065030221"/>
                    </p:ext>
                  </p:extLst>
                </p:nvPr>
              </p:nvGraphicFramePr>
              <p:xfrm>
                <a:off x="3602762" y="1748265"/>
                <a:ext cx="2139950" cy="65563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8826" name="Kaava" r:id="rId16" imgW="1409400" imgH="431640" progId="Equation.3">
                        <p:embed/>
                      </p:oleObj>
                    </mc:Choice>
                    <mc:Fallback>
                      <p:oleObj name="Kaava" r:id="rId16" imgW="1409400" imgH="4316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602762" y="1748265"/>
                              <a:ext cx="2139950" cy="655638"/>
                            </a:xfrm>
                            <a:prstGeom prst="rect">
                              <a:avLst/>
                            </a:prstGeom>
                            <a:noFill/>
                            <a:ln w="28575">
                              <a:solidFill>
                                <a:schemeClr val="accent3"/>
                              </a:solidFill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34" name="Group 33"/>
              <p:cNvGrpSpPr/>
              <p:nvPr/>
            </p:nvGrpSpPr>
            <p:grpSpPr>
              <a:xfrm>
                <a:off x="5839589" y="1353701"/>
                <a:ext cx="2775774" cy="977612"/>
                <a:chOff x="3876573" y="1944495"/>
                <a:chExt cx="2775774" cy="977612"/>
              </a:xfrm>
            </p:grpSpPr>
            <p:graphicFrame>
              <p:nvGraphicFramePr>
                <p:cNvPr id="49" name="Object 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649609040"/>
                    </p:ext>
                  </p:extLst>
                </p:nvPr>
              </p:nvGraphicFramePr>
              <p:xfrm>
                <a:off x="4533034" y="2229957"/>
                <a:ext cx="2119313" cy="6921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8827" name="Equation" r:id="rId18" imgW="1409400" imgH="457200" progId="Equation.DSMT4">
                        <p:embed/>
                      </p:oleObj>
                    </mc:Choice>
                    <mc:Fallback>
                      <p:oleObj name="Equation" r:id="rId18" imgW="1409400" imgH="4572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9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533034" y="2229957"/>
                              <a:ext cx="2119313" cy="692150"/>
                            </a:xfrm>
                            <a:prstGeom prst="rect">
                              <a:avLst/>
                            </a:prstGeom>
                            <a:noFill/>
                            <a:ln w="28575">
                              <a:solidFill>
                                <a:srgbClr val="FF0000"/>
                              </a:solidFill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0" name="Object 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473600396"/>
                    </p:ext>
                  </p:extLst>
                </p:nvPr>
              </p:nvGraphicFramePr>
              <p:xfrm>
                <a:off x="4461660" y="1944495"/>
                <a:ext cx="1103724" cy="2698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8828" name="Kaava" r:id="rId20" imgW="723600" imgH="177480" progId="Equation.3">
                        <p:embed/>
                      </p:oleObj>
                    </mc:Choice>
                    <mc:Fallback>
                      <p:oleObj name="Kaava" r:id="rId20" imgW="723600" imgH="1774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1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461660" y="1944495"/>
                              <a:ext cx="1103724" cy="269875"/>
                            </a:xfrm>
                            <a:prstGeom prst="rect">
                              <a:avLst/>
                            </a:prstGeom>
                            <a:noFill/>
                            <a:ln w="28575">
                              <a:noFill/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51" name="Right Arrow 50"/>
                <p:cNvSpPr/>
                <p:nvPr/>
              </p:nvSpPr>
              <p:spPr>
                <a:xfrm>
                  <a:off x="3876573" y="2489846"/>
                  <a:ext cx="462857" cy="171469"/>
                </a:xfrm>
                <a:prstGeom prst="rightArrow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85" name="Group 84"/>
            <p:cNvGrpSpPr/>
            <p:nvPr/>
          </p:nvGrpSpPr>
          <p:grpSpPr>
            <a:xfrm>
              <a:off x="1152501" y="1750046"/>
              <a:ext cx="1865401" cy="2173077"/>
              <a:chOff x="1152501" y="1750046"/>
              <a:chExt cx="1865401" cy="2173077"/>
            </a:xfrm>
          </p:grpSpPr>
          <p:sp>
            <p:nvSpPr>
              <p:cNvPr id="71" name="Line 14"/>
              <p:cNvSpPr>
                <a:spLocks noChangeShapeType="1"/>
              </p:cNvSpPr>
              <p:nvPr/>
            </p:nvSpPr>
            <p:spPr bwMode="auto">
              <a:xfrm flipV="1">
                <a:off x="2175463" y="1750046"/>
                <a:ext cx="0" cy="339000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72" name="Line 15"/>
              <p:cNvSpPr>
                <a:spLocks noChangeShapeType="1"/>
              </p:cNvSpPr>
              <p:nvPr/>
            </p:nvSpPr>
            <p:spPr bwMode="auto">
              <a:xfrm flipV="1">
                <a:off x="2111277" y="2019507"/>
                <a:ext cx="0" cy="339000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73" name="Line 16"/>
              <p:cNvSpPr>
                <a:spLocks noChangeShapeType="1"/>
              </p:cNvSpPr>
              <p:nvPr/>
            </p:nvSpPr>
            <p:spPr bwMode="auto">
              <a:xfrm flipV="1">
                <a:off x="2047091" y="2315046"/>
                <a:ext cx="0" cy="339000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74" name="Line 17"/>
              <p:cNvSpPr>
                <a:spLocks noChangeShapeType="1"/>
              </p:cNvSpPr>
              <p:nvPr/>
            </p:nvSpPr>
            <p:spPr bwMode="auto">
              <a:xfrm flipV="1">
                <a:off x="2500404" y="2793123"/>
                <a:ext cx="0" cy="339000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75" name="Line 18"/>
              <p:cNvSpPr>
                <a:spLocks noChangeShapeType="1"/>
              </p:cNvSpPr>
              <p:nvPr/>
            </p:nvSpPr>
            <p:spPr bwMode="auto">
              <a:xfrm flipV="1">
                <a:off x="2953716" y="3271200"/>
                <a:ext cx="0" cy="339000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76" name="Line 19"/>
              <p:cNvSpPr>
                <a:spLocks noChangeShapeType="1"/>
              </p:cNvSpPr>
              <p:nvPr/>
            </p:nvSpPr>
            <p:spPr bwMode="auto">
              <a:xfrm flipV="1">
                <a:off x="2600694" y="2497584"/>
                <a:ext cx="0" cy="339000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77" name="Line 20"/>
              <p:cNvSpPr>
                <a:spLocks noChangeShapeType="1"/>
              </p:cNvSpPr>
              <p:nvPr/>
            </p:nvSpPr>
            <p:spPr bwMode="auto">
              <a:xfrm flipV="1">
                <a:off x="3017902" y="1997777"/>
                <a:ext cx="0" cy="33900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78" name="Line 22"/>
              <p:cNvSpPr>
                <a:spLocks noChangeShapeType="1"/>
              </p:cNvSpPr>
              <p:nvPr/>
            </p:nvSpPr>
            <p:spPr bwMode="auto">
              <a:xfrm flipV="1">
                <a:off x="1978894" y="3584123"/>
                <a:ext cx="0" cy="33900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79" name="Line 22"/>
              <p:cNvSpPr>
                <a:spLocks noChangeShapeType="1"/>
              </p:cNvSpPr>
              <p:nvPr/>
            </p:nvSpPr>
            <p:spPr bwMode="auto">
              <a:xfrm flipV="1">
                <a:off x="1583750" y="2836584"/>
                <a:ext cx="0" cy="33900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0" name="Line 22"/>
              <p:cNvSpPr>
                <a:spLocks noChangeShapeType="1"/>
              </p:cNvSpPr>
              <p:nvPr/>
            </p:nvSpPr>
            <p:spPr bwMode="auto">
              <a:xfrm flipV="1">
                <a:off x="1168548" y="2089046"/>
                <a:ext cx="0" cy="33900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1" name="Line 22"/>
              <p:cNvSpPr>
                <a:spLocks noChangeShapeType="1"/>
              </p:cNvSpPr>
              <p:nvPr/>
            </p:nvSpPr>
            <p:spPr bwMode="auto">
              <a:xfrm flipV="1">
                <a:off x="1651947" y="2530180"/>
                <a:ext cx="0" cy="33900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" name="Line 22"/>
              <p:cNvSpPr>
                <a:spLocks noChangeShapeType="1"/>
              </p:cNvSpPr>
              <p:nvPr/>
            </p:nvSpPr>
            <p:spPr bwMode="auto">
              <a:xfrm flipV="1">
                <a:off x="2047091" y="3271200"/>
                <a:ext cx="0" cy="33900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3" name="Line 22"/>
              <p:cNvSpPr>
                <a:spLocks noChangeShapeType="1"/>
              </p:cNvSpPr>
              <p:nvPr/>
            </p:nvSpPr>
            <p:spPr bwMode="auto">
              <a:xfrm flipV="1">
                <a:off x="2115289" y="2958277"/>
                <a:ext cx="0" cy="33900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4" name="Line 18"/>
              <p:cNvSpPr>
                <a:spLocks noChangeShapeType="1"/>
              </p:cNvSpPr>
              <p:nvPr/>
            </p:nvSpPr>
            <p:spPr bwMode="auto">
              <a:xfrm flipV="1">
                <a:off x="1152501" y="3279892"/>
                <a:ext cx="0" cy="339000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</p:grpSp>
      <p:grpSp>
        <p:nvGrpSpPr>
          <p:cNvPr id="102" name="Group 101"/>
          <p:cNvGrpSpPr/>
          <p:nvPr/>
        </p:nvGrpSpPr>
        <p:grpSpPr>
          <a:xfrm>
            <a:off x="-69350" y="2256787"/>
            <a:ext cx="2176616" cy="1431643"/>
            <a:chOff x="-69350" y="2256787"/>
            <a:chExt cx="2176616" cy="1431643"/>
          </a:xfrm>
        </p:grpSpPr>
        <p:sp>
          <p:nvSpPr>
            <p:cNvPr id="93" name="Oval 9"/>
            <p:cNvSpPr>
              <a:spLocks noChangeArrowheads="1"/>
            </p:cNvSpPr>
            <p:nvPr/>
          </p:nvSpPr>
          <p:spPr bwMode="auto">
            <a:xfrm>
              <a:off x="1056223" y="2767046"/>
              <a:ext cx="180523" cy="1695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Oval 10"/>
            <p:cNvSpPr>
              <a:spLocks noChangeArrowheads="1"/>
            </p:cNvSpPr>
            <p:nvPr/>
          </p:nvSpPr>
          <p:spPr bwMode="auto">
            <a:xfrm>
              <a:off x="1440216" y="3518930"/>
              <a:ext cx="180523" cy="1695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13"/>
            <p:cNvSpPr>
              <a:spLocks noChangeShapeType="1"/>
            </p:cNvSpPr>
            <p:nvPr/>
          </p:nvSpPr>
          <p:spPr bwMode="auto">
            <a:xfrm>
              <a:off x="582852" y="2580161"/>
              <a:ext cx="409185" cy="2216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-69350" y="2256787"/>
              <a:ext cx="1257075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O </a:t>
              </a:r>
              <a:r>
                <a:rPr lang="fi-FI" dirty="0" err="1" smtClean="0"/>
                <a:t>atoms</a:t>
              </a:r>
              <a:endParaRPr lang="fi-FI" dirty="0" smtClean="0"/>
            </a:p>
            <a:p>
              <a:endParaRPr lang="fi-FI" dirty="0"/>
            </a:p>
            <a:p>
              <a:r>
                <a:rPr lang="fi-FI" sz="1600" dirty="0" smtClean="0"/>
                <a:t>(</a:t>
              </a:r>
              <a:r>
                <a:rPr lang="fi-FI" sz="1600" dirty="0" err="1" smtClean="0"/>
                <a:t>fill</a:t>
              </a:r>
              <a:r>
                <a:rPr lang="fi-FI" sz="1600" dirty="0" smtClean="0"/>
                <a:t> in </a:t>
              </a:r>
              <a:r>
                <a:rPr lang="fi-FI" sz="1600" dirty="0" err="1" smtClean="0"/>
                <a:t>more</a:t>
              </a:r>
              <a:r>
                <a:rPr lang="fi-FI" sz="1600" dirty="0" smtClean="0"/>
                <a:t>)</a:t>
              </a:r>
              <a:endParaRPr lang="fi-FI" sz="1600" dirty="0"/>
            </a:p>
          </p:txBody>
        </p:sp>
        <p:sp>
          <p:nvSpPr>
            <p:cNvPr id="88" name="Oval 9"/>
            <p:cNvSpPr>
              <a:spLocks noChangeArrowheads="1"/>
            </p:cNvSpPr>
            <p:nvPr/>
          </p:nvSpPr>
          <p:spPr bwMode="auto">
            <a:xfrm>
              <a:off x="1926743" y="2982341"/>
              <a:ext cx="180523" cy="1695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Oval 9"/>
            <p:cNvSpPr>
              <a:spLocks noChangeArrowheads="1"/>
            </p:cNvSpPr>
            <p:nvPr/>
          </p:nvSpPr>
          <p:spPr bwMode="auto">
            <a:xfrm>
              <a:off x="1576692" y="2309345"/>
              <a:ext cx="180523" cy="1695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648467" y="3831852"/>
            <a:ext cx="297977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600" dirty="0" err="1" smtClean="0"/>
              <a:t>Compare</a:t>
            </a:r>
            <a:r>
              <a:rPr lang="fi-FI" sz="1600" dirty="0" smtClean="0"/>
              <a:t> </a:t>
            </a:r>
            <a:r>
              <a:rPr lang="fi-FI" sz="1600" dirty="0" err="1" smtClean="0"/>
              <a:t>peak</a:t>
            </a:r>
            <a:r>
              <a:rPr lang="fi-FI" sz="1600" dirty="0" smtClean="0"/>
              <a:t> </a:t>
            </a:r>
            <a:r>
              <a:rPr lang="fi-FI" sz="1600" dirty="0" err="1" smtClean="0"/>
              <a:t>shape</a:t>
            </a:r>
            <a:r>
              <a:rPr lang="fi-FI" sz="1600" dirty="0" smtClean="0"/>
              <a:t> </a:t>
            </a:r>
            <a:r>
              <a:rPr lang="fi-FI" sz="1600" dirty="0" err="1" smtClean="0"/>
              <a:t>changes</a:t>
            </a:r>
            <a:r>
              <a:rPr lang="fi-FI" sz="1600" dirty="0" smtClean="0"/>
              <a:t> at ~23</a:t>
            </a:r>
            <a:r>
              <a:rPr lang="fi-FI" sz="1600" baseline="30000" dirty="0" smtClean="0"/>
              <a:t>o</a:t>
            </a:r>
            <a:r>
              <a:rPr lang="fi-FI" sz="1600" dirty="0" smtClean="0"/>
              <a:t> and ~47</a:t>
            </a:r>
            <a:r>
              <a:rPr lang="fi-FI" sz="1600" baseline="30000" dirty="0" smtClean="0"/>
              <a:t>o</a:t>
            </a:r>
            <a:r>
              <a:rPr lang="fi-FI" sz="1600" dirty="0" smtClean="0"/>
              <a:t> </a:t>
            </a:r>
            <a:r>
              <a:rPr lang="fi-FI" sz="1600" dirty="0" smtClean="0">
                <a:sym typeface="Wingdings" panose="05000000000000000000" pitchFamily="2" charset="2"/>
              </a:rPr>
              <a:t> </a:t>
            </a:r>
            <a:r>
              <a:rPr lang="fi-FI" sz="1600" b="1" dirty="0" smtClean="0">
                <a:sym typeface="Wingdings" panose="05000000000000000000" pitchFamily="2" charset="2"/>
              </a:rPr>
              <a:t>?</a:t>
            </a:r>
            <a:endParaRPr lang="fi-FI" sz="1600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8074687" y="3158342"/>
            <a:ext cx="1033220" cy="898657"/>
            <a:chOff x="8074687" y="3158342"/>
            <a:chExt cx="1033220" cy="898657"/>
          </a:xfrm>
        </p:grpSpPr>
        <p:sp>
          <p:nvSpPr>
            <p:cNvPr id="90" name="TextBox 89"/>
            <p:cNvSpPr txBox="1"/>
            <p:nvPr/>
          </p:nvSpPr>
          <p:spPr>
            <a:xfrm>
              <a:off x="8074687" y="3158342"/>
              <a:ext cx="1033220" cy="33551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i-FI" sz="1600" dirty="0" err="1" smtClean="0"/>
                <a:t>indexes</a:t>
              </a:r>
              <a:r>
                <a:rPr lang="fi-FI" sz="1600" b="1" dirty="0" smtClean="0">
                  <a:sym typeface="Wingdings" panose="05000000000000000000" pitchFamily="2" charset="2"/>
                </a:rPr>
                <a:t>?</a:t>
              </a:r>
              <a:endParaRPr lang="fi-FI" sz="1600" b="1" dirty="0"/>
            </a:p>
          </p:txBody>
        </p:sp>
        <p:cxnSp>
          <p:nvCxnSpPr>
            <p:cNvPr id="91" name="Straight Arrow Connector 90"/>
            <p:cNvCxnSpPr/>
            <p:nvPr/>
          </p:nvCxnSpPr>
          <p:spPr>
            <a:xfrm flipH="1">
              <a:off x="8398566" y="3525681"/>
              <a:ext cx="227227" cy="531318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7469" y="3877119"/>
            <a:ext cx="2637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How </a:t>
            </a:r>
            <a:r>
              <a:rPr lang="fi-FI" dirty="0" err="1" smtClean="0"/>
              <a:t>do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explain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two</a:t>
            </a:r>
            <a:r>
              <a:rPr lang="fi-FI" dirty="0" smtClean="0"/>
              <a:t> </a:t>
            </a:r>
            <a:r>
              <a:rPr lang="fi-FI" dirty="0" err="1" smtClean="0"/>
              <a:t>branches</a:t>
            </a:r>
            <a:r>
              <a:rPr lang="fi-FI" dirty="0" smtClean="0"/>
              <a:t> </a:t>
            </a:r>
            <a:r>
              <a:rPr lang="fi-FI" dirty="0" err="1" smtClean="0"/>
              <a:t>below</a:t>
            </a:r>
            <a:r>
              <a:rPr lang="fi-FI" dirty="0" smtClean="0"/>
              <a:t> </a:t>
            </a:r>
            <a:r>
              <a:rPr lang="fi-FI" i="1" dirty="0" err="1" smtClean="0">
                <a:latin typeface="Symbol" panose="05050102010706020507" pitchFamily="18" charset="2"/>
              </a:rPr>
              <a:t>q</a:t>
            </a:r>
            <a:r>
              <a:rPr lang="fi-FI" i="1" baseline="-25000" dirty="0" err="1" smtClean="0"/>
              <a:t>N</a:t>
            </a:r>
            <a:r>
              <a:rPr lang="fi-FI" i="1" dirty="0" smtClean="0"/>
              <a:t>?</a:t>
            </a:r>
            <a:endParaRPr lang="fi-FI" i="1" baseline="-25000" dirty="0"/>
          </a:p>
        </p:txBody>
      </p:sp>
      <p:sp>
        <p:nvSpPr>
          <p:cNvPr id="16" name="Rectangle 15"/>
          <p:cNvSpPr/>
          <p:nvPr/>
        </p:nvSpPr>
        <p:spPr>
          <a:xfrm>
            <a:off x="99285" y="5356051"/>
            <a:ext cx="9144000" cy="1454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9939" name="Picture 5" descr="PDFStudio_2011-10-19_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47" y="3784937"/>
            <a:ext cx="3440112" cy="306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74261" y="-10024"/>
            <a:ext cx="31951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</a:rPr>
              <a:t>Antiferromagnetism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504623" y="6590940"/>
            <a:ext cx="1544637" cy="125413"/>
          </a:xfrm>
        </p:spPr>
        <p:txBody>
          <a:bodyPr/>
          <a:lstStyle/>
          <a:p>
            <a:pPr>
              <a:defRPr/>
            </a:pPr>
            <a:fld id="{DB00A491-D97B-41B3-81C6-EAD372DAE9EB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22</a:t>
            </a:fld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00397" y="584886"/>
            <a:ext cx="3232512" cy="1216962"/>
            <a:chOff x="300397" y="584886"/>
            <a:chExt cx="3232512" cy="1216962"/>
          </a:xfrm>
        </p:grpSpPr>
        <p:graphicFrame>
          <p:nvGraphicFramePr>
            <p:cNvPr id="9626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55551360"/>
                </p:ext>
              </p:extLst>
            </p:nvPr>
          </p:nvGraphicFramePr>
          <p:xfrm>
            <a:off x="365052" y="993811"/>
            <a:ext cx="1905000" cy="808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100" name="Kaava" r:id="rId5" imgW="1257120" imgH="533160" progId="Equation.3">
                    <p:embed/>
                  </p:oleObj>
                </mc:Choice>
                <mc:Fallback>
                  <p:oleObj name="Kaava" r:id="rId5" imgW="1257120" imgH="53316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052" y="993811"/>
                          <a:ext cx="1905000" cy="808037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3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2352860" y="1494071"/>
              <a:ext cx="9701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400" dirty="0" smtClean="0"/>
                <a:t>[E(7.279)]</a:t>
              </a:r>
              <a:endParaRPr lang="fi-FI" sz="1400" dirty="0"/>
            </a:p>
          </p:txBody>
        </p:sp>
        <p:graphicFrame>
          <p:nvGraphicFramePr>
            <p:cNvPr id="19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42988042"/>
                </p:ext>
              </p:extLst>
            </p:nvPr>
          </p:nvGraphicFramePr>
          <p:xfrm>
            <a:off x="300397" y="584886"/>
            <a:ext cx="3022600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101" name="Kaava" r:id="rId7" imgW="1993680" imgH="228600" progId="Equation.3">
                    <p:embed/>
                  </p:oleObj>
                </mc:Choice>
                <mc:Fallback>
                  <p:oleObj name="Kaava" r:id="rId7" imgW="19936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0397" y="584886"/>
                          <a:ext cx="3022600" cy="346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24764579"/>
                </p:ext>
              </p:extLst>
            </p:nvPr>
          </p:nvGraphicFramePr>
          <p:xfrm>
            <a:off x="2416897" y="1033873"/>
            <a:ext cx="1116012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102" name="Kaava" r:id="rId9" imgW="736560" imgH="241200" progId="Equation.3">
                    <p:embed/>
                  </p:oleObj>
                </mc:Choice>
                <mc:Fallback>
                  <p:oleObj name="Kaava" r:id="rId9" imgW="7365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16897" y="1033873"/>
                          <a:ext cx="1116012" cy="365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TextBox 3"/>
          <p:cNvSpPr txBox="1"/>
          <p:nvPr/>
        </p:nvSpPr>
        <p:spPr>
          <a:xfrm flipH="1">
            <a:off x="4664291" y="240200"/>
            <a:ext cx="4692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fi-FI" dirty="0" err="1" smtClean="0">
                <a:sym typeface="Wingdings" panose="05000000000000000000" pitchFamily="2" charset="2"/>
              </a:rPr>
              <a:t>Susceptibility</a:t>
            </a:r>
            <a:r>
              <a:rPr lang="fi-FI" dirty="0" smtClean="0">
                <a:sym typeface="Wingdings" panose="05000000000000000000" pitchFamily="2" charset="2"/>
              </a:rPr>
              <a:t> </a:t>
            </a:r>
            <a:r>
              <a:rPr lang="fi-FI" dirty="0" err="1" smtClean="0">
                <a:sym typeface="Wingdings" panose="05000000000000000000" pitchFamily="2" charset="2"/>
              </a:rPr>
              <a:t>above</a:t>
            </a:r>
            <a:r>
              <a:rPr lang="fi-FI" dirty="0" smtClean="0">
                <a:sym typeface="Wingdings" panose="05000000000000000000" pitchFamily="2" charset="2"/>
              </a:rPr>
              <a:t> and </a:t>
            </a:r>
            <a:r>
              <a:rPr lang="fi-FI" dirty="0" err="1" smtClean="0">
                <a:sym typeface="Wingdings" panose="05000000000000000000" pitchFamily="2" charset="2"/>
              </a:rPr>
              <a:t>below</a:t>
            </a:r>
            <a:r>
              <a:rPr lang="fi-FI" dirty="0" smtClean="0">
                <a:sym typeface="Wingdings" panose="05000000000000000000" pitchFamily="2" charset="2"/>
              </a:rPr>
              <a:t> </a:t>
            </a:r>
            <a:r>
              <a:rPr lang="fi-FI" dirty="0" err="1" smtClean="0">
                <a:sym typeface="Wingdings" panose="05000000000000000000" pitchFamily="2" charset="2"/>
              </a:rPr>
              <a:t>critical</a:t>
            </a:r>
            <a:r>
              <a:rPr lang="fi-FI" dirty="0" smtClean="0">
                <a:sym typeface="Wingdings" panose="05000000000000000000" pitchFamily="2" charset="2"/>
              </a:rPr>
              <a:t> </a:t>
            </a:r>
            <a:r>
              <a:rPr lang="fi-FI" dirty="0" err="1" smtClean="0">
                <a:sym typeface="Wingdings" panose="05000000000000000000" pitchFamily="2" charset="2"/>
              </a:rPr>
              <a:t>temperature</a:t>
            </a:r>
            <a:r>
              <a:rPr lang="fi-FI" dirty="0" smtClean="0">
                <a:sym typeface="Wingdings" panose="05000000000000000000" pitchFamily="2" charset="2"/>
              </a:rPr>
              <a:t>, </a:t>
            </a:r>
            <a:r>
              <a:rPr lang="fi-FI" dirty="0" err="1" smtClean="0">
                <a:sym typeface="Wingdings" panose="05000000000000000000" pitchFamily="2" charset="2"/>
              </a:rPr>
              <a:t>Mean</a:t>
            </a:r>
            <a:r>
              <a:rPr lang="fi-FI" dirty="0" smtClean="0">
                <a:sym typeface="Wingdings" panose="05000000000000000000" pitchFamily="2" charset="2"/>
              </a:rPr>
              <a:t> </a:t>
            </a:r>
            <a:r>
              <a:rPr lang="fi-FI" dirty="0" err="1" smtClean="0">
                <a:sym typeface="Wingdings" panose="05000000000000000000" pitchFamily="2" charset="2"/>
              </a:rPr>
              <a:t>field</a:t>
            </a:r>
            <a:r>
              <a:rPr lang="fi-FI" dirty="0" smtClean="0">
                <a:sym typeface="Wingdings" panose="05000000000000000000" pitchFamily="2" charset="2"/>
              </a:rPr>
              <a:t> </a:t>
            </a:r>
            <a:r>
              <a:rPr lang="fi-FI" dirty="0" err="1" smtClean="0">
                <a:sym typeface="Wingdings" panose="05000000000000000000" pitchFamily="2" charset="2"/>
              </a:rPr>
              <a:t>theory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276941" y="1029353"/>
            <a:ext cx="3755549" cy="1088936"/>
            <a:chOff x="4012088" y="1178135"/>
            <a:chExt cx="3755549" cy="1088936"/>
          </a:xfrm>
        </p:grpSpPr>
        <p:grpSp>
          <p:nvGrpSpPr>
            <p:cNvPr id="5" name="Group 4"/>
            <p:cNvGrpSpPr/>
            <p:nvPr/>
          </p:nvGrpSpPr>
          <p:grpSpPr>
            <a:xfrm>
              <a:off x="4572000" y="1178135"/>
              <a:ext cx="3195637" cy="1088936"/>
              <a:chOff x="4572000" y="1169274"/>
              <a:chExt cx="3195637" cy="1088936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6169818" y="1486061"/>
                <a:ext cx="1558709" cy="410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8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43245358"/>
                  </p:ext>
                </p:extLst>
              </p:nvPr>
            </p:nvGraphicFramePr>
            <p:xfrm>
              <a:off x="4572000" y="1169274"/>
              <a:ext cx="3195637" cy="347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0103" name="Kaava" r:id="rId11" imgW="2108160" imgH="228600" progId="Equation.3">
                      <p:embed/>
                    </p:oleObj>
                  </mc:Choice>
                  <mc:Fallback>
                    <p:oleObj name="Kaava" r:id="rId11" imgW="210816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72000" y="1169274"/>
                            <a:ext cx="3195637" cy="34766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45663511"/>
                  </p:ext>
                </p:extLst>
              </p:nvPr>
            </p:nvGraphicFramePr>
            <p:xfrm>
              <a:off x="4627198" y="1564472"/>
              <a:ext cx="2790825" cy="6937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0104" name="Kaava" r:id="rId13" imgW="1841400" imgH="457200" progId="Equation.3">
                      <p:embed/>
                    </p:oleObj>
                  </mc:Choice>
                  <mc:Fallback>
                    <p:oleObj name="Kaava" r:id="rId13" imgW="1841400" imgH="457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27198" y="1564472"/>
                            <a:ext cx="2790825" cy="693738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rgbClr val="FF0000"/>
                            </a:solidFill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4" name="Right Arrow 23"/>
            <p:cNvSpPr/>
            <p:nvPr/>
          </p:nvSpPr>
          <p:spPr>
            <a:xfrm>
              <a:off x="4012088" y="1657217"/>
              <a:ext cx="462857" cy="171469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65052" y="2348274"/>
            <a:ext cx="1511659" cy="1347123"/>
            <a:chOff x="300038" y="2170730"/>
            <a:chExt cx="1511659" cy="1347123"/>
          </a:xfrm>
        </p:grpSpPr>
        <p:graphicFrame>
          <p:nvGraphicFramePr>
            <p:cNvPr id="39938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40772716"/>
                </p:ext>
              </p:extLst>
            </p:nvPr>
          </p:nvGraphicFramePr>
          <p:xfrm>
            <a:off x="348022" y="3187653"/>
            <a:ext cx="1408112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105" name="Kaava" r:id="rId15" imgW="927000" imgH="215640" progId="Equation.3">
                    <p:embed/>
                  </p:oleObj>
                </mc:Choice>
                <mc:Fallback>
                  <p:oleObj name="Kaava" r:id="rId15" imgW="927000" imgH="2156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022" y="3187653"/>
                          <a:ext cx="1408112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14947702"/>
                </p:ext>
              </p:extLst>
            </p:nvPr>
          </p:nvGraphicFramePr>
          <p:xfrm>
            <a:off x="348022" y="2480468"/>
            <a:ext cx="1463675" cy="658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106" name="Kaava" r:id="rId17" imgW="965160" imgH="431640" progId="Equation.3">
                    <p:embed/>
                  </p:oleObj>
                </mc:Choice>
                <mc:Fallback>
                  <p:oleObj name="Kaava" r:id="rId17" imgW="96516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022" y="2480468"/>
                          <a:ext cx="1463675" cy="658813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3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29638247"/>
                </p:ext>
              </p:extLst>
            </p:nvPr>
          </p:nvGraphicFramePr>
          <p:xfrm>
            <a:off x="300038" y="2170730"/>
            <a:ext cx="1328737" cy="309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107" name="Kaava" r:id="rId19" imgW="876240" imgH="203040" progId="Equation.3">
                    <p:embed/>
                  </p:oleObj>
                </mc:Choice>
                <mc:Fallback>
                  <p:oleObj name="Kaava" r:id="rId19" imgW="87624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0038" y="2170730"/>
                          <a:ext cx="1328737" cy="309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6" name="Group 45"/>
          <p:cNvGrpSpPr/>
          <p:nvPr/>
        </p:nvGrpSpPr>
        <p:grpSpPr>
          <a:xfrm>
            <a:off x="2990817" y="2287882"/>
            <a:ext cx="3559637" cy="1028943"/>
            <a:chOff x="2990817" y="2287882"/>
            <a:chExt cx="3559637" cy="1028943"/>
          </a:xfrm>
        </p:grpSpPr>
        <p:grpSp>
          <p:nvGrpSpPr>
            <p:cNvPr id="10" name="Group 9"/>
            <p:cNvGrpSpPr/>
            <p:nvPr/>
          </p:nvGrpSpPr>
          <p:grpSpPr>
            <a:xfrm>
              <a:off x="3548065" y="2287882"/>
              <a:ext cx="3002389" cy="1028943"/>
              <a:chOff x="8334526" y="2003182"/>
              <a:chExt cx="3002389" cy="1028943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9928803" y="2724348"/>
                <a:ext cx="97013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1400" dirty="0" smtClean="0"/>
                  <a:t>[E(7.284)]</a:t>
                </a:r>
                <a:endParaRPr lang="fi-FI" sz="1400" dirty="0"/>
              </a:p>
            </p:txBody>
          </p:sp>
          <p:graphicFrame>
            <p:nvGraphicFramePr>
              <p:cNvPr id="34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69375168"/>
                  </p:ext>
                </p:extLst>
              </p:nvPr>
            </p:nvGraphicFramePr>
            <p:xfrm>
              <a:off x="8334526" y="2003182"/>
              <a:ext cx="674688" cy="3476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0108" name="Kaava" r:id="rId21" imgW="444240" imgH="228600" progId="Equation.3">
                      <p:embed/>
                    </p:oleObj>
                  </mc:Choice>
                  <mc:Fallback>
                    <p:oleObj name="Kaava" r:id="rId21" imgW="44424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334526" y="2003182"/>
                            <a:ext cx="674688" cy="3476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5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77182504"/>
                  </p:ext>
                </p:extLst>
              </p:nvPr>
            </p:nvGraphicFramePr>
            <p:xfrm>
              <a:off x="9928803" y="2337183"/>
              <a:ext cx="1408112" cy="3095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0109" name="Kaava" r:id="rId23" imgW="927000" imgH="203040" progId="Equation.3">
                      <p:embed/>
                    </p:oleObj>
                  </mc:Choice>
                  <mc:Fallback>
                    <p:oleObj name="Kaava" r:id="rId23" imgW="927000" imgH="2030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928803" y="2337183"/>
                            <a:ext cx="1408112" cy="3095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6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36612559"/>
                  </p:ext>
                </p:extLst>
              </p:nvPr>
            </p:nvGraphicFramePr>
            <p:xfrm>
              <a:off x="8361363" y="2374900"/>
              <a:ext cx="1446212" cy="6572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0110" name="Kaava" r:id="rId25" imgW="952200" imgH="431640" progId="Equation.3">
                      <p:embed/>
                    </p:oleObj>
                  </mc:Choice>
                  <mc:Fallback>
                    <p:oleObj name="Kaava" r:id="rId25" imgW="952200" imgH="431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361363" y="2374900"/>
                            <a:ext cx="1446212" cy="657225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rgbClr val="FF0000"/>
                            </a:solidFill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9" name="Right Arrow 38"/>
            <p:cNvSpPr/>
            <p:nvPr/>
          </p:nvSpPr>
          <p:spPr>
            <a:xfrm>
              <a:off x="2990817" y="2895520"/>
              <a:ext cx="462857" cy="171469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940385" y="3654433"/>
            <a:ext cx="5742310" cy="969108"/>
            <a:chOff x="2940385" y="3654433"/>
            <a:chExt cx="5742310" cy="969108"/>
          </a:xfrm>
        </p:grpSpPr>
        <p:sp>
          <p:nvSpPr>
            <p:cNvPr id="9" name="Rectangle 8"/>
            <p:cNvSpPr/>
            <p:nvPr/>
          </p:nvSpPr>
          <p:spPr>
            <a:xfrm>
              <a:off x="3753002" y="3842297"/>
              <a:ext cx="2778679" cy="7812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2940385" y="3654433"/>
              <a:ext cx="5742310" cy="923590"/>
              <a:chOff x="2848014" y="3626795"/>
              <a:chExt cx="5742310" cy="923590"/>
            </a:xfrm>
          </p:grpSpPr>
          <p:graphicFrame>
            <p:nvGraphicFramePr>
              <p:cNvPr id="42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01984981"/>
                  </p:ext>
                </p:extLst>
              </p:nvPr>
            </p:nvGraphicFramePr>
            <p:xfrm>
              <a:off x="3772778" y="3795965"/>
              <a:ext cx="1716088" cy="347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0111" name="Kaava" r:id="rId27" imgW="1130040" imgH="228600" progId="Equation.3">
                      <p:embed/>
                    </p:oleObj>
                  </mc:Choice>
                  <mc:Fallback>
                    <p:oleObj name="Kaava" r:id="rId27" imgW="113004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72778" y="3795965"/>
                            <a:ext cx="1716088" cy="3476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3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29522241"/>
                  </p:ext>
                </p:extLst>
              </p:nvPr>
            </p:nvGraphicFramePr>
            <p:xfrm>
              <a:off x="3846510" y="4202723"/>
              <a:ext cx="2314575" cy="347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0112" name="Kaava" r:id="rId29" imgW="1523880" imgH="228600" progId="Equation.3">
                      <p:embed/>
                    </p:oleObj>
                  </mc:Choice>
                  <mc:Fallback>
                    <p:oleObj name="Kaava" r:id="rId29" imgW="152388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46510" y="4202723"/>
                            <a:ext cx="2314575" cy="347662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chemeClr val="accent3"/>
                            </a:solidFill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4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57060434"/>
                  </p:ext>
                </p:extLst>
              </p:nvPr>
            </p:nvGraphicFramePr>
            <p:xfrm>
              <a:off x="7240949" y="4202723"/>
              <a:ext cx="1349375" cy="3270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0113" name="Kaava" r:id="rId31" imgW="888840" imgH="215640" progId="Equation.3">
                      <p:embed/>
                    </p:oleObj>
                  </mc:Choice>
                  <mc:Fallback>
                    <p:oleObj name="Kaava" r:id="rId31" imgW="88884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40949" y="4202723"/>
                            <a:ext cx="1349375" cy="327025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rgbClr val="FF0000"/>
                            </a:solidFill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5" name="Right Arrow 44"/>
              <p:cNvSpPr/>
              <p:nvPr/>
            </p:nvSpPr>
            <p:spPr>
              <a:xfrm>
                <a:off x="6689982" y="4294827"/>
                <a:ext cx="462857" cy="171469"/>
              </a:xfrm>
              <a:prstGeom prst="rightArrow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ight Arrow 55"/>
              <p:cNvSpPr/>
              <p:nvPr/>
            </p:nvSpPr>
            <p:spPr>
              <a:xfrm rot="1530025">
                <a:off x="2848014" y="3626795"/>
                <a:ext cx="462857" cy="171469"/>
              </a:xfrm>
              <a:prstGeom prst="rightArrow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3948267" y="5037946"/>
            <a:ext cx="4961557" cy="1035495"/>
            <a:chOff x="3911322" y="5037946"/>
            <a:chExt cx="4961557" cy="1035495"/>
          </a:xfrm>
        </p:grpSpPr>
        <p:graphicFrame>
          <p:nvGraphicFramePr>
            <p:cNvPr id="39940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71978039"/>
                </p:ext>
              </p:extLst>
            </p:nvPr>
          </p:nvGraphicFramePr>
          <p:xfrm>
            <a:off x="3911322" y="5037946"/>
            <a:ext cx="1524000" cy="349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114" name="Kaava" r:id="rId33" imgW="1002960" imgH="228600" progId="Equation.3">
                    <p:embed/>
                  </p:oleObj>
                </mc:Choice>
                <mc:Fallback>
                  <p:oleObj name="Kaava" r:id="rId33" imgW="1002960" imgH="2286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11322" y="5037946"/>
                          <a:ext cx="1524000" cy="349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76371161"/>
                </p:ext>
              </p:extLst>
            </p:nvPr>
          </p:nvGraphicFramePr>
          <p:xfrm>
            <a:off x="3985054" y="5416216"/>
            <a:ext cx="1984375" cy="657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115" name="Kaava" r:id="rId35" imgW="1307880" imgH="431640" progId="Equation.3">
                    <p:embed/>
                  </p:oleObj>
                </mc:Choice>
                <mc:Fallback>
                  <p:oleObj name="Kaava" r:id="rId35" imgW="130788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5054" y="5416216"/>
                          <a:ext cx="1984375" cy="657225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3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7759066"/>
                </p:ext>
              </p:extLst>
            </p:nvPr>
          </p:nvGraphicFramePr>
          <p:xfrm>
            <a:off x="7059954" y="5561472"/>
            <a:ext cx="1812925" cy="366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116" name="Kaava" r:id="rId37" imgW="1193760" imgH="241200" progId="Equation.3">
                    <p:embed/>
                  </p:oleObj>
                </mc:Choice>
                <mc:Fallback>
                  <p:oleObj name="Kaava" r:id="rId37" imgW="11937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59954" y="5561472"/>
                          <a:ext cx="1812925" cy="366712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" name="Right Arrow 49"/>
            <p:cNvSpPr/>
            <p:nvPr/>
          </p:nvSpPr>
          <p:spPr>
            <a:xfrm>
              <a:off x="6464415" y="5659093"/>
              <a:ext cx="462857" cy="171469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-25400" y="5298786"/>
            <a:ext cx="9144000" cy="1454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5058" name="Text Box 5"/>
          <p:cNvSpPr txBox="1">
            <a:spLocks noChangeArrowheads="1"/>
          </p:cNvSpPr>
          <p:nvPr/>
        </p:nvSpPr>
        <p:spPr bwMode="auto">
          <a:xfrm>
            <a:off x="1800225" y="28873"/>
            <a:ext cx="66287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rgbClr val="0070C0"/>
                </a:solidFill>
              </a:rPr>
              <a:t>Ferromagnetic Domains, why do they exist?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4505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856401"/>
              </p:ext>
            </p:extLst>
          </p:nvPr>
        </p:nvGraphicFramePr>
        <p:xfrm>
          <a:off x="355600" y="682816"/>
          <a:ext cx="3486727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36" name="Kaava" r:id="rId3" imgW="2311200" imgH="431640" progId="Equation.3">
                  <p:embed/>
                </p:oleObj>
              </mc:Choice>
              <mc:Fallback>
                <p:oleObj name="Kaava" r:id="rId3" imgW="231120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" y="682816"/>
                        <a:ext cx="3486727" cy="655637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131046" y="1638300"/>
            <a:ext cx="3160713" cy="3079751"/>
            <a:chOff x="356" y="1032"/>
            <a:chExt cx="1991" cy="1940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906" y="1374"/>
              <a:ext cx="444" cy="696"/>
              <a:chOff x="906" y="1374"/>
              <a:chExt cx="444" cy="696"/>
            </a:xfrm>
          </p:grpSpPr>
          <p:sp>
            <p:nvSpPr>
              <p:cNvPr id="45117" name="Oval 7"/>
              <p:cNvSpPr>
                <a:spLocks noChangeArrowheads="1"/>
              </p:cNvSpPr>
              <p:nvPr/>
            </p:nvSpPr>
            <p:spPr bwMode="auto">
              <a:xfrm>
                <a:off x="906" y="1374"/>
                <a:ext cx="444" cy="696"/>
              </a:xfrm>
              <a:prstGeom prst="ellips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18" name="Line 8"/>
              <p:cNvSpPr>
                <a:spLocks noChangeShapeType="1"/>
              </p:cNvSpPr>
              <p:nvPr/>
            </p:nvSpPr>
            <p:spPr bwMode="auto">
              <a:xfrm>
                <a:off x="912" y="1680"/>
                <a:ext cx="0" cy="78"/>
              </a:xfrm>
              <a:prstGeom prst="line">
                <a:avLst/>
              </a:prstGeom>
              <a:noFill/>
              <a:ln w="57150">
                <a:solidFill>
                  <a:srgbClr val="33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 flipH="1">
              <a:off x="1402" y="1372"/>
              <a:ext cx="444" cy="696"/>
              <a:chOff x="906" y="1374"/>
              <a:chExt cx="444" cy="696"/>
            </a:xfrm>
          </p:grpSpPr>
          <p:sp>
            <p:nvSpPr>
              <p:cNvPr id="45115" name="Oval 11"/>
              <p:cNvSpPr>
                <a:spLocks noChangeArrowheads="1"/>
              </p:cNvSpPr>
              <p:nvPr/>
            </p:nvSpPr>
            <p:spPr bwMode="auto">
              <a:xfrm>
                <a:off x="906" y="1374"/>
                <a:ext cx="444" cy="696"/>
              </a:xfrm>
              <a:prstGeom prst="ellips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16" name="Line 12"/>
              <p:cNvSpPr>
                <a:spLocks noChangeShapeType="1"/>
              </p:cNvSpPr>
              <p:nvPr/>
            </p:nvSpPr>
            <p:spPr bwMode="auto">
              <a:xfrm>
                <a:off x="912" y="1680"/>
                <a:ext cx="0" cy="78"/>
              </a:xfrm>
              <a:prstGeom prst="line">
                <a:avLst/>
              </a:prstGeom>
              <a:noFill/>
              <a:ln w="57150">
                <a:solidFill>
                  <a:srgbClr val="33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748" y="1264"/>
              <a:ext cx="666" cy="882"/>
              <a:chOff x="906" y="1374"/>
              <a:chExt cx="444" cy="696"/>
            </a:xfrm>
          </p:grpSpPr>
          <p:sp>
            <p:nvSpPr>
              <p:cNvPr id="45113" name="Oval 14"/>
              <p:cNvSpPr>
                <a:spLocks noChangeArrowheads="1"/>
              </p:cNvSpPr>
              <p:nvPr/>
            </p:nvSpPr>
            <p:spPr bwMode="auto">
              <a:xfrm>
                <a:off x="906" y="1374"/>
                <a:ext cx="444" cy="696"/>
              </a:xfrm>
              <a:prstGeom prst="ellips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14" name="Line 15"/>
              <p:cNvSpPr>
                <a:spLocks noChangeShapeType="1"/>
              </p:cNvSpPr>
              <p:nvPr/>
            </p:nvSpPr>
            <p:spPr bwMode="auto">
              <a:xfrm>
                <a:off x="912" y="1680"/>
                <a:ext cx="0" cy="78"/>
              </a:xfrm>
              <a:prstGeom prst="line">
                <a:avLst/>
              </a:prstGeom>
              <a:noFill/>
              <a:ln w="57150">
                <a:solidFill>
                  <a:srgbClr val="33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6" name="Group 16"/>
            <p:cNvGrpSpPr>
              <a:grpSpLocks/>
            </p:cNvGrpSpPr>
            <p:nvPr/>
          </p:nvGrpSpPr>
          <p:grpSpPr bwMode="auto">
            <a:xfrm flipH="1">
              <a:off x="1346" y="1262"/>
              <a:ext cx="666" cy="882"/>
              <a:chOff x="906" y="1374"/>
              <a:chExt cx="444" cy="696"/>
            </a:xfrm>
          </p:grpSpPr>
          <p:sp>
            <p:nvSpPr>
              <p:cNvPr id="45111" name="Oval 17"/>
              <p:cNvSpPr>
                <a:spLocks noChangeArrowheads="1"/>
              </p:cNvSpPr>
              <p:nvPr/>
            </p:nvSpPr>
            <p:spPr bwMode="auto">
              <a:xfrm>
                <a:off x="906" y="1374"/>
                <a:ext cx="444" cy="696"/>
              </a:xfrm>
              <a:prstGeom prst="ellips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12" name="Line 18"/>
              <p:cNvSpPr>
                <a:spLocks noChangeShapeType="1"/>
              </p:cNvSpPr>
              <p:nvPr/>
            </p:nvSpPr>
            <p:spPr bwMode="auto">
              <a:xfrm>
                <a:off x="912" y="1680"/>
                <a:ext cx="0" cy="78"/>
              </a:xfrm>
              <a:prstGeom prst="line">
                <a:avLst/>
              </a:prstGeom>
              <a:noFill/>
              <a:ln w="57150">
                <a:solidFill>
                  <a:srgbClr val="33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sp>
          <p:nvSpPr>
            <p:cNvPr id="45105" name="Rectangle 19"/>
            <p:cNvSpPr>
              <a:spLocks noChangeArrowheads="1"/>
            </p:cNvSpPr>
            <p:nvPr/>
          </p:nvSpPr>
          <p:spPr bwMode="auto">
            <a:xfrm>
              <a:off x="1158" y="1452"/>
              <a:ext cx="438" cy="50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6" name="Line 20"/>
            <p:cNvSpPr>
              <a:spLocks noChangeShapeType="1"/>
            </p:cNvSpPr>
            <p:nvPr/>
          </p:nvSpPr>
          <p:spPr bwMode="auto">
            <a:xfrm flipV="1">
              <a:off x="1446" y="1572"/>
              <a:ext cx="0" cy="2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graphicFrame>
          <p:nvGraphicFramePr>
            <p:cNvPr id="45107" name="Object 51"/>
            <p:cNvGraphicFramePr>
              <a:graphicFrameLocks noChangeAspect="1"/>
            </p:cNvGraphicFramePr>
            <p:nvPr/>
          </p:nvGraphicFramePr>
          <p:xfrm>
            <a:off x="1236" y="1620"/>
            <a:ext cx="182" cy="1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737" name="Equation" r:id="rId5" imgW="190335" imgH="164957" progId="Equation.3">
                    <p:embed/>
                  </p:oleObj>
                </mc:Choice>
                <mc:Fallback>
                  <p:oleObj name="Equation" r:id="rId5" imgW="190335" imgH="164957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6" y="1620"/>
                          <a:ext cx="182" cy="15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108" name="Object 6"/>
            <p:cNvGraphicFramePr>
              <a:graphicFrameLocks noChangeAspect="1"/>
            </p:cNvGraphicFramePr>
            <p:nvPr/>
          </p:nvGraphicFramePr>
          <p:xfrm>
            <a:off x="465" y="1679"/>
            <a:ext cx="146" cy="1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738" name="Equation" r:id="rId7" imgW="152268" imgH="164957" progId="Equation.3">
                    <p:embed/>
                  </p:oleObj>
                </mc:Choice>
                <mc:Fallback>
                  <p:oleObj name="Equation" r:id="rId7" imgW="152268" imgH="164957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" y="1679"/>
                          <a:ext cx="146" cy="15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109" name="Object 7"/>
            <p:cNvGraphicFramePr>
              <a:graphicFrameLocks noChangeAspect="1"/>
            </p:cNvGraphicFramePr>
            <p:nvPr/>
          </p:nvGraphicFramePr>
          <p:xfrm>
            <a:off x="986" y="1032"/>
            <a:ext cx="789" cy="1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739" name="Equation" r:id="rId9" imgW="825142" imgH="177723" progId="Equation.3">
                    <p:embed/>
                  </p:oleObj>
                </mc:Choice>
                <mc:Fallback>
                  <p:oleObj name="Equation" r:id="rId9" imgW="825142" imgH="177723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6" y="1032"/>
                          <a:ext cx="789" cy="17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110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6752779"/>
                </p:ext>
              </p:extLst>
            </p:nvPr>
          </p:nvGraphicFramePr>
          <p:xfrm>
            <a:off x="356" y="2308"/>
            <a:ext cx="1941" cy="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740" name="Kaava" r:id="rId11" imgW="2031840" imgH="203040" progId="Equation.3">
                    <p:embed/>
                  </p:oleObj>
                </mc:Choice>
                <mc:Fallback>
                  <p:oleObj name="Kaava" r:id="rId11" imgW="2031840" imgH="20304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" y="2308"/>
                          <a:ext cx="1941" cy="19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94285196"/>
                </p:ext>
              </p:extLst>
            </p:nvPr>
          </p:nvGraphicFramePr>
          <p:xfrm>
            <a:off x="388" y="2534"/>
            <a:ext cx="643" cy="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741" name="Kaava" r:id="rId13" imgW="672840" imgH="457200" progId="Equation.3">
                    <p:embed/>
                  </p:oleObj>
                </mc:Choice>
                <mc:Fallback>
                  <p:oleObj name="Kaava" r:id="rId13" imgW="67284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" y="2534"/>
                          <a:ext cx="643" cy="43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3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99981923"/>
                </p:ext>
              </p:extLst>
            </p:nvPr>
          </p:nvGraphicFramePr>
          <p:xfrm>
            <a:off x="1097" y="2553"/>
            <a:ext cx="1250" cy="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742" name="Kaava" r:id="rId15" imgW="1307880" imgH="431640" progId="Equation.3">
                    <p:embed/>
                  </p:oleObj>
                </mc:Choice>
                <mc:Fallback>
                  <p:oleObj name="Kaava" r:id="rId15" imgW="130788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7" y="2553"/>
                          <a:ext cx="1250" cy="4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3" name="TextBox 62"/>
          <p:cNvSpPr txBox="1"/>
          <p:nvPr/>
        </p:nvSpPr>
        <p:spPr>
          <a:xfrm>
            <a:off x="7394304" y="515096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(Elliott 7.2.5.5)</a:t>
            </a:r>
            <a:endParaRPr lang="fi-FI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0A491-D97B-41B3-81C6-EAD372DAE9EB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23</a:t>
            </a:fld>
            <a:endParaRPr 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7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104476"/>
              </p:ext>
            </p:extLst>
          </p:nvPr>
        </p:nvGraphicFramePr>
        <p:xfrm>
          <a:off x="4972050" y="892175"/>
          <a:ext cx="1677987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43" name="Kaava" r:id="rId17" imgW="1104840" imgH="177480" progId="Equation.3">
                  <p:embed/>
                </p:oleObj>
              </mc:Choice>
              <mc:Fallback>
                <p:oleObj name="Kaava" r:id="rId17" imgW="11048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2050" y="892175"/>
                        <a:ext cx="1677987" cy="26987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3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Right Arrow 70"/>
          <p:cNvSpPr/>
          <p:nvPr/>
        </p:nvSpPr>
        <p:spPr>
          <a:xfrm flipH="1">
            <a:off x="4017220" y="935190"/>
            <a:ext cx="462857" cy="171469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728295" y="2301875"/>
            <a:ext cx="2322264" cy="1659860"/>
            <a:chOff x="3728295" y="2301875"/>
            <a:chExt cx="2322264" cy="1659860"/>
          </a:xfrm>
        </p:grpSpPr>
        <p:grpSp>
          <p:nvGrpSpPr>
            <p:cNvPr id="12" name="Group 11"/>
            <p:cNvGrpSpPr/>
            <p:nvPr/>
          </p:nvGrpSpPr>
          <p:grpSpPr>
            <a:xfrm>
              <a:off x="3728295" y="2301875"/>
              <a:ext cx="2322264" cy="1659860"/>
              <a:chOff x="3728295" y="2301875"/>
              <a:chExt cx="2322264" cy="1659860"/>
            </a:xfrm>
          </p:grpSpPr>
          <p:grpSp>
            <p:nvGrpSpPr>
              <p:cNvPr id="7" name="Group 56"/>
              <p:cNvGrpSpPr>
                <a:grpSpLocks/>
              </p:cNvGrpSpPr>
              <p:nvPr/>
            </p:nvGrpSpPr>
            <p:grpSpPr bwMode="auto">
              <a:xfrm>
                <a:off x="4454525" y="2301875"/>
                <a:ext cx="695325" cy="800100"/>
                <a:chOff x="2806" y="1450"/>
                <a:chExt cx="438" cy="504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45094" name="Rectangle 25"/>
                <p:cNvSpPr>
                  <a:spLocks noChangeArrowheads="1"/>
                </p:cNvSpPr>
                <p:nvPr/>
              </p:nvSpPr>
              <p:spPr bwMode="auto">
                <a:xfrm>
                  <a:off x="2806" y="1450"/>
                  <a:ext cx="438" cy="504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9525">
                  <a:solidFill>
                    <a:srgbClr val="3366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95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3178" y="1576"/>
                  <a:ext cx="0" cy="228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/>
              </p:spPr>
              <p:txBody>
                <a:bodyPr/>
                <a:lstStyle/>
                <a:p>
                  <a:endParaRPr lang="fi-FI"/>
                </a:p>
              </p:txBody>
            </p:sp>
            <p:sp>
              <p:nvSpPr>
                <p:cNvPr id="45096" name="Line 30"/>
                <p:cNvSpPr>
                  <a:spLocks noChangeShapeType="1"/>
                </p:cNvSpPr>
                <p:nvPr/>
              </p:nvSpPr>
              <p:spPr bwMode="auto">
                <a:xfrm>
                  <a:off x="2808" y="1458"/>
                  <a:ext cx="426" cy="492"/>
                </a:xfrm>
                <a:prstGeom prst="line">
                  <a:avLst/>
                </a:prstGeom>
                <a:grpFill/>
                <a:ln w="28575">
                  <a:solidFill>
                    <a:srgbClr val="3366FF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fi-FI"/>
                </a:p>
              </p:txBody>
            </p:sp>
            <p:sp>
              <p:nvSpPr>
                <p:cNvPr id="45097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2806" y="1456"/>
                  <a:ext cx="426" cy="492"/>
                </a:xfrm>
                <a:prstGeom prst="line">
                  <a:avLst/>
                </a:prstGeom>
                <a:grpFill/>
                <a:ln w="28575">
                  <a:solidFill>
                    <a:srgbClr val="3366FF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fi-FI"/>
                </a:p>
              </p:txBody>
            </p:sp>
            <p:sp>
              <p:nvSpPr>
                <p:cNvPr id="45098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864" y="1592"/>
                  <a:ext cx="0" cy="228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xtLst/>
              </p:spPr>
              <p:txBody>
                <a:bodyPr/>
                <a:lstStyle/>
                <a:p>
                  <a:endParaRPr lang="fi-FI"/>
                </a:p>
              </p:txBody>
            </p:sp>
            <p:sp>
              <p:nvSpPr>
                <p:cNvPr id="45099" name="Line 33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3018" y="1782"/>
                  <a:ext cx="0" cy="228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xtLst/>
              </p:spPr>
              <p:txBody>
                <a:bodyPr/>
                <a:lstStyle/>
                <a:p>
                  <a:endParaRPr lang="fi-FI"/>
                </a:p>
              </p:txBody>
            </p:sp>
            <p:sp>
              <p:nvSpPr>
                <p:cNvPr id="45100" name="Line 34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3004" y="1384"/>
                  <a:ext cx="0" cy="228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/>
              </p:spPr>
              <p:txBody>
                <a:bodyPr/>
                <a:lstStyle/>
                <a:p>
                  <a:endParaRPr lang="fi-FI"/>
                </a:p>
              </p:txBody>
            </p:sp>
          </p:grpSp>
          <p:graphicFrame>
            <p:nvGraphicFramePr>
              <p:cNvPr id="45062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17292154"/>
                  </p:ext>
                </p:extLst>
              </p:nvPr>
            </p:nvGraphicFramePr>
            <p:xfrm>
              <a:off x="5221884" y="3633123"/>
              <a:ext cx="828675" cy="3286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2744" name="Kaava" r:id="rId19" imgW="545760" imgH="215640" progId="Equation.3">
                      <p:embed/>
                    </p:oleObj>
                  </mc:Choice>
                  <mc:Fallback>
                    <p:oleObj name="Kaava" r:id="rId19" imgW="545760" imgH="215640" progId="Equation.3">
                      <p:embed/>
                      <p:pic>
                        <p:nvPicPr>
                          <p:cNvPr id="0" name="Picture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21884" y="3633123"/>
                            <a:ext cx="828675" cy="328612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rgbClr val="FF0000"/>
                            </a:solidFill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4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78575225"/>
                  </p:ext>
                </p:extLst>
              </p:nvPr>
            </p:nvGraphicFramePr>
            <p:xfrm>
              <a:off x="3728295" y="3660904"/>
              <a:ext cx="577850" cy="2730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2745" name="Kaava" r:id="rId21" imgW="380880" imgH="177480" progId="Equation.3">
                      <p:embed/>
                    </p:oleObj>
                  </mc:Choice>
                  <mc:Fallback>
                    <p:oleObj name="Kaava" r:id="rId21" imgW="380880" imgH="177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28295" y="3660904"/>
                            <a:ext cx="577850" cy="273050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chemeClr val="accent3"/>
                            </a:solidFill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5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00046327"/>
                  </p:ext>
                </p:extLst>
              </p:nvPr>
            </p:nvGraphicFramePr>
            <p:xfrm>
              <a:off x="4363051" y="3240880"/>
              <a:ext cx="790575" cy="271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2746" name="Kaava" r:id="rId23" imgW="520560" imgH="177480" progId="Equation.3">
                      <p:embed/>
                    </p:oleObj>
                  </mc:Choice>
                  <mc:Fallback>
                    <p:oleObj name="Kaava" r:id="rId23" imgW="520560" imgH="177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63051" y="3240880"/>
                            <a:ext cx="790575" cy="27146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6" name="Right Arrow 75"/>
            <p:cNvSpPr/>
            <p:nvPr/>
          </p:nvSpPr>
          <p:spPr>
            <a:xfrm>
              <a:off x="4671285" y="3717517"/>
              <a:ext cx="462857" cy="171469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85149" y="4339010"/>
            <a:ext cx="5410929" cy="1548564"/>
            <a:chOff x="3485149" y="4339010"/>
            <a:chExt cx="5410929" cy="1548564"/>
          </a:xfrm>
        </p:grpSpPr>
        <p:graphicFrame>
          <p:nvGraphicFramePr>
            <p:cNvPr id="6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3272823"/>
                </p:ext>
              </p:extLst>
            </p:nvPr>
          </p:nvGraphicFramePr>
          <p:xfrm>
            <a:off x="3485149" y="4339010"/>
            <a:ext cx="1657350" cy="309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747" name="Kaava" r:id="rId25" imgW="1091880" imgH="203040" progId="Equation.3">
                    <p:embed/>
                  </p:oleObj>
                </mc:Choice>
                <mc:Fallback>
                  <p:oleObj name="Kaava" r:id="rId25" imgW="10918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5149" y="4339010"/>
                          <a:ext cx="1657350" cy="3095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7861868"/>
                </p:ext>
              </p:extLst>
            </p:nvPr>
          </p:nvGraphicFramePr>
          <p:xfrm>
            <a:off x="3531992" y="4685549"/>
            <a:ext cx="2544762" cy="309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748" name="Kaava" r:id="rId27" imgW="1676160" imgH="203040" progId="Equation.3">
                    <p:embed/>
                  </p:oleObj>
                </mc:Choice>
                <mc:Fallback>
                  <p:oleObj name="Kaava" r:id="rId27" imgW="16761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31992" y="4685549"/>
                          <a:ext cx="2544762" cy="309563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3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5509483"/>
                </p:ext>
              </p:extLst>
            </p:nvPr>
          </p:nvGraphicFramePr>
          <p:xfrm>
            <a:off x="3531992" y="5297957"/>
            <a:ext cx="1425575" cy="309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749" name="Kaava" r:id="rId29" imgW="939600" imgH="203040" progId="Equation.3">
                    <p:embed/>
                  </p:oleObj>
                </mc:Choice>
                <mc:Fallback>
                  <p:oleObj name="Kaava" r:id="rId29" imgW="9396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31992" y="5297957"/>
                          <a:ext cx="1425575" cy="309563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3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17408885"/>
                </p:ext>
              </p:extLst>
            </p:nvPr>
          </p:nvGraphicFramePr>
          <p:xfrm>
            <a:off x="5927453" y="5578012"/>
            <a:ext cx="2968625" cy="309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750" name="Kaava" r:id="rId31" imgW="1955520" imgH="203040" progId="Equation.3">
                    <p:embed/>
                  </p:oleObj>
                </mc:Choice>
                <mc:Fallback>
                  <p:oleObj name="Kaava" r:id="rId31" imgW="195552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27453" y="5578012"/>
                          <a:ext cx="2968625" cy="309562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1" name="Right Arrow 80"/>
            <p:cNvSpPr/>
            <p:nvPr/>
          </p:nvSpPr>
          <p:spPr>
            <a:xfrm rot="1641916">
              <a:off x="5517630" y="5128874"/>
              <a:ext cx="462857" cy="171469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ight Arrow 81"/>
            <p:cNvSpPr/>
            <p:nvPr/>
          </p:nvSpPr>
          <p:spPr>
            <a:xfrm rot="787636">
              <a:off x="5321165" y="5516256"/>
              <a:ext cx="462857" cy="171469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546583" y="2301875"/>
            <a:ext cx="2453617" cy="2037135"/>
            <a:chOff x="6546583" y="2301875"/>
            <a:chExt cx="2453617" cy="2037135"/>
          </a:xfrm>
        </p:grpSpPr>
        <p:grpSp>
          <p:nvGrpSpPr>
            <p:cNvPr id="14" name="Group 13"/>
            <p:cNvGrpSpPr/>
            <p:nvPr/>
          </p:nvGrpSpPr>
          <p:grpSpPr>
            <a:xfrm>
              <a:off x="6593146" y="2301875"/>
              <a:ext cx="2407054" cy="2037135"/>
              <a:chOff x="6405562" y="2289175"/>
              <a:chExt cx="2407054" cy="2037135"/>
            </a:xfrm>
          </p:grpSpPr>
          <p:grpSp>
            <p:nvGrpSpPr>
              <p:cNvPr id="8" name="Group 66"/>
              <p:cNvGrpSpPr>
                <a:grpSpLocks/>
              </p:cNvGrpSpPr>
              <p:nvPr/>
            </p:nvGrpSpPr>
            <p:grpSpPr bwMode="auto">
              <a:xfrm>
                <a:off x="6784975" y="2289175"/>
                <a:ext cx="866775" cy="831850"/>
                <a:chOff x="4274" y="1442"/>
                <a:chExt cx="546" cy="524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45066" name="Rectangle 27"/>
                <p:cNvSpPr>
                  <a:spLocks noChangeArrowheads="1"/>
                </p:cNvSpPr>
                <p:nvPr/>
              </p:nvSpPr>
              <p:spPr bwMode="auto">
                <a:xfrm>
                  <a:off x="4274" y="1448"/>
                  <a:ext cx="546" cy="504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9525">
                  <a:solidFill>
                    <a:srgbClr val="3366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67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4310" y="1562"/>
                  <a:ext cx="0" cy="228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/>
              </p:spPr>
              <p:txBody>
                <a:bodyPr/>
                <a:lstStyle/>
                <a:p>
                  <a:endParaRPr lang="fi-FI"/>
                </a:p>
              </p:txBody>
            </p:sp>
            <p:sp>
              <p:nvSpPr>
                <p:cNvPr id="45068" name="Line 37"/>
                <p:cNvSpPr>
                  <a:spLocks noChangeShapeType="1"/>
                </p:cNvSpPr>
                <p:nvPr/>
              </p:nvSpPr>
              <p:spPr bwMode="auto">
                <a:xfrm>
                  <a:off x="4368" y="1542"/>
                  <a:ext cx="0" cy="330"/>
                </a:xfrm>
                <a:prstGeom prst="line">
                  <a:avLst/>
                </a:prstGeom>
                <a:grpFill/>
                <a:ln w="28575">
                  <a:solidFill>
                    <a:srgbClr val="3366FF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fi-FI"/>
                </a:p>
              </p:txBody>
            </p:sp>
            <p:sp>
              <p:nvSpPr>
                <p:cNvPr id="45069" name="Line 38"/>
                <p:cNvSpPr>
                  <a:spLocks noChangeShapeType="1"/>
                </p:cNvSpPr>
                <p:nvPr/>
              </p:nvSpPr>
              <p:spPr bwMode="auto">
                <a:xfrm>
                  <a:off x="4546" y="1540"/>
                  <a:ext cx="0" cy="330"/>
                </a:xfrm>
                <a:prstGeom prst="line">
                  <a:avLst/>
                </a:prstGeom>
                <a:grpFill/>
                <a:ln w="28575">
                  <a:solidFill>
                    <a:srgbClr val="3366FF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fi-FI"/>
                </a:p>
              </p:txBody>
            </p:sp>
            <p:sp>
              <p:nvSpPr>
                <p:cNvPr id="45070" name="Line 39"/>
                <p:cNvSpPr>
                  <a:spLocks noChangeShapeType="1"/>
                </p:cNvSpPr>
                <p:nvPr/>
              </p:nvSpPr>
              <p:spPr bwMode="auto">
                <a:xfrm>
                  <a:off x="4718" y="1544"/>
                  <a:ext cx="0" cy="330"/>
                </a:xfrm>
                <a:prstGeom prst="line">
                  <a:avLst/>
                </a:prstGeom>
                <a:grpFill/>
                <a:ln w="28575">
                  <a:solidFill>
                    <a:srgbClr val="3366FF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fi-FI"/>
                </a:p>
              </p:txBody>
            </p:sp>
            <p:grpSp>
              <p:nvGrpSpPr>
                <p:cNvPr id="9" name="Group 48"/>
                <p:cNvGrpSpPr>
                  <a:grpSpLocks/>
                </p:cNvGrpSpPr>
                <p:nvPr/>
              </p:nvGrpSpPr>
              <p:grpSpPr bwMode="auto">
                <a:xfrm>
                  <a:off x="4276" y="1852"/>
                  <a:ext cx="534" cy="114"/>
                  <a:chOff x="4276" y="1852"/>
                  <a:chExt cx="534" cy="114"/>
                </a:xfrm>
                <a:grpFill/>
              </p:grpSpPr>
              <p:sp>
                <p:nvSpPr>
                  <p:cNvPr id="45088" name="Line 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76" y="1852"/>
                    <a:ext cx="102" cy="96"/>
                  </a:xfrm>
                  <a:prstGeom prst="line">
                    <a:avLst/>
                  </a:prstGeom>
                  <a:grpFill/>
                  <a:ln w="28575">
                    <a:solidFill>
                      <a:srgbClr val="3366FF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fi-FI"/>
                  </a:p>
                </p:txBody>
              </p:sp>
              <p:sp>
                <p:nvSpPr>
                  <p:cNvPr id="45089" name="Line 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60" y="1862"/>
                    <a:ext cx="90" cy="90"/>
                  </a:xfrm>
                  <a:prstGeom prst="line">
                    <a:avLst/>
                  </a:prstGeom>
                  <a:grpFill/>
                  <a:ln w="28575">
                    <a:solidFill>
                      <a:srgbClr val="3366FF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fi-FI"/>
                  </a:p>
                </p:txBody>
              </p:sp>
              <p:sp>
                <p:nvSpPr>
                  <p:cNvPr id="45090" name="Line 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32" y="1866"/>
                    <a:ext cx="90" cy="90"/>
                  </a:xfrm>
                  <a:prstGeom prst="line">
                    <a:avLst/>
                  </a:prstGeom>
                  <a:grpFill/>
                  <a:ln w="28575">
                    <a:solidFill>
                      <a:srgbClr val="3366FF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fi-FI"/>
                  </a:p>
                </p:txBody>
              </p:sp>
              <p:sp>
                <p:nvSpPr>
                  <p:cNvPr id="45091" name="Line 4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376" y="1870"/>
                    <a:ext cx="102" cy="96"/>
                  </a:xfrm>
                  <a:prstGeom prst="line">
                    <a:avLst/>
                  </a:prstGeom>
                  <a:grpFill/>
                  <a:ln w="28575">
                    <a:solidFill>
                      <a:srgbClr val="3366FF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fi-FI"/>
                  </a:p>
                </p:txBody>
              </p:sp>
              <p:sp>
                <p:nvSpPr>
                  <p:cNvPr id="45092" name="Line 4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560" y="1866"/>
                    <a:ext cx="90" cy="90"/>
                  </a:xfrm>
                  <a:prstGeom prst="line">
                    <a:avLst/>
                  </a:prstGeom>
                  <a:grpFill/>
                  <a:ln w="28575">
                    <a:solidFill>
                      <a:srgbClr val="3366FF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fi-FI"/>
                  </a:p>
                </p:txBody>
              </p:sp>
              <p:sp>
                <p:nvSpPr>
                  <p:cNvPr id="45093" name="Line 4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720" y="1862"/>
                    <a:ext cx="90" cy="90"/>
                  </a:xfrm>
                  <a:prstGeom prst="line">
                    <a:avLst/>
                  </a:prstGeom>
                  <a:grpFill/>
                  <a:ln w="28575">
                    <a:solidFill>
                      <a:srgbClr val="3366FF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fi-FI"/>
                  </a:p>
                </p:txBody>
              </p:sp>
            </p:grpSp>
            <p:grpSp>
              <p:nvGrpSpPr>
                <p:cNvPr id="10" name="Group 49"/>
                <p:cNvGrpSpPr>
                  <a:grpSpLocks/>
                </p:cNvGrpSpPr>
                <p:nvPr/>
              </p:nvGrpSpPr>
              <p:grpSpPr bwMode="auto">
                <a:xfrm flipV="1">
                  <a:off x="4274" y="1442"/>
                  <a:ext cx="534" cy="114"/>
                  <a:chOff x="4276" y="1852"/>
                  <a:chExt cx="534" cy="114"/>
                </a:xfrm>
                <a:grpFill/>
              </p:grpSpPr>
              <p:sp>
                <p:nvSpPr>
                  <p:cNvPr id="45082" name="Line 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76" y="1852"/>
                    <a:ext cx="102" cy="96"/>
                  </a:xfrm>
                  <a:prstGeom prst="line">
                    <a:avLst/>
                  </a:prstGeom>
                  <a:grpFill/>
                  <a:ln w="28575">
                    <a:solidFill>
                      <a:srgbClr val="3366FF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fi-FI"/>
                  </a:p>
                </p:txBody>
              </p:sp>
              <p:sp>
                <p:nvSpPr>
                  <p:cNvPr id="45083" name="Line 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60" y="1862"/>
                    <a:ext cx="90" cy="90"/>
                  </a:xfrm>
                  <a:prstGeom prst="line">
                    <a:avLst/>
                  </a:prstGeom>
                  <a:grpFill/>
                  <a:ln w="28575">
                    <a:solidFill>
                      <a:srgbClr val="3366FF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fi-FI"/>
                  </a:p>
                </p:txBody>
              </p:sp>
              <p:sp>
                <p:nvSpPr>
                  <p:cNvPr id="45084" name="Line 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32" y="1866"/>
                    <a:ext cx="90" cy="90"/>
                  </a:xfrm>
                  <a:prstGeom prst="line">
                    <a:avLst/>
                  </a:prstGeom>
                  <a:grpFill/>
                  <a:ln w="28575">
                    <a:solidFill>
                      <a:srgbClr val="3366FF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fi-FI"/>
                  </a:p>
                </p:txBody>
              </p:sp>
              <p:sp>
                <p:nvSpPr>
                  <p:cNvPr id="45085" name="Line 5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376" y="1870"/>
                    <a:ext cx="102" cy="96"/>
                  </a:xfrm>
                  <a:prstGeom prst="line">
                    <a:avLst/>
                  </a:prstGeom>
                  <a:grpFill/>
                  <a:ln w="28575">
                    <a:solidFill>
                      <a:srgbClr val="3366FF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fi-FI"/>
                  </a:p>
                </p:txBody>
              </p:sp>
              <p:sp>
                <p:nvSpPr>
                  <p:cNvPr id="45086" name="Line 5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560" y="1866"/>
                    <a:ext cx="90" cy="90"/>
                  </a:xfrm>
                  <a:prstGeom prst="line">
                    <a:avLst/>
                  </a:prstGeom>
                  <a:grpFill/>
                  <a:ln w="28575">
                    <a:solidFill>
                      <a:srgbClr val="3366FF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fi-FI"/>
                  </a:p>
                </p:txBody>
              </p:sp>
              <p:sp>
                <p:nvSpPr>
                  <p:cNvPr id="45087" name="Line 5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720" y="1862"/>
                    <a:ext cx="90" cy="90"/>
                  </a:xfrm>
                  <a:prstGeom prst="line">
                    <a:avLst/>
                  </a:prstGeom>
                  <a:grpFill/>
                  <a:ln w="28575">
                    <a:solidFill>
                      <a:srgbClr val="3366FF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fi-FI"/>
                  </a:p>
                </p:txBody>
              </p:sp>
            </p:grpSp>
            <p:sp>
              <p:nvSpPr>
                <p:cNvPr id="45073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4632" y="1572"/>
                  <a:ext cx="0" cy="228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/>
              </p:spPr>
              <p:txBody>
                <a:bodyPr/>
                <a:lstStyle/>
                <a:p>
                  <a:endParaRPr lang="fi-FI"/>
                </a:p>
              </p:txBody>
            </p:sp>
            <p:sp>
              <p:nvSpPr>
                <p:cNvPr id="45074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4780" y="1582"/>
                  <a:ext cx="0" cy="228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xtLst/>
              </p:spPr>
              <p:txBody>
                <a:bodyPr/>
                <a:lstStyle/>
                <a:p>
                  <a:endParaRPr lang="fi-FI"/>
                </a:p>
              </p:txBody>
            </p:sp>
            <p:sp>
              <p:nvSpPr>
                <p:cNvPr id="45075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4466" y="1592"/>
                  <a:ext cx="0" cy="228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xtLst/>
              </p:spPr>
              <p:txBody>
                <a:bodyPr/>
                <a:lstStyle/>
                <a:p>
                  <a:endParaRPr lang="fi-FI"/>
                </a:p>
              </p:txBody>
            </p:sp>
            <p:sp>
              <p:nvSpPr>
                <p:cNvPr id="45076" name="Line 60"/>
                <p:cNvSpPr>
                  <a:spLocks noChangeShapeType="1"/>
                </p:cNvSpPr>
                <p:nvPr/>
              </p:nvSpPr>
              <p:spPr bwMode="auto">
                <a:xfrm rot="5400000">
                  <a:off x="4344" y="1416"/>
                  <a:ext cx="6" cy="114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/>
              </p:spPr>
              <p:txBody>
                <a:bodyPr/>
                <a:lstStyle/>
                <a:p>
                  <a:endParaRPr lang="fi-FI"/>
                </a:p>
              </p:txBody>
            </p:sp>
            <p:sp>
              <p:nvSpPr>
                <p:cNvPr id="45077" name="Line 61"/>
                <p:cNvSpPr>
                  <a:spLocks noChangeShapeType="1"/>
                </p:cNvSpPr>
                <p:nvPr/>
              </p:nvSpPr>
              <p:spPr bwMode="auto">
                <a:xfrm rot="5400000">
                  <a:off x="4534" y="1414"/>
                  <a:ext cx="6" cy="114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/>
              </p:spPr>
              <p:txBody>
                <a:bodyPr/>
                <a:lstStyle/>
                <a:p>
                  <a:endParaRPr lang="fi-FI"/>
                </a:p>
              </p:txBody>
            </p:sp>
            <p:sp>
              <p:nvSpPr>
                <p:cNvPr id="45078" name="Line 62"/>
                <p:cNvSpPr>
                  <a:spLocks noChangeShapeType="1"/>
                </p:cNvSpPr>
                <p:nvPr/>
              </p:nvSpPr>
              <p:spPr bwMode="auto">
                <a:xfrm rot="5400000">
                  <a:off x="4730" y="1412"/>
                  <a:ext cx="6" cy="114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/>
              </p:spPr>
              <p:txBody>
                <a:bodyPr/>
                <a:lstStyle/>
                <a:p>
                  <a:endParaRPr lang="fi-FI"/>
                </a:p>
              </p:txBody>
            </p:sp>
            <p:sp>
              <p:nvSpPr>
                <p:cNvPr id="45079" name="Line 63"/>
                <p:cNvSpPr>
                  <a:spLocks noChangeShapeType="1"/>
                </p:cNvSpPr>
                <p:nvPr/>
              </p:nvSpPr>
              <p:spPr bwMode="auto">
                <a:xfrm rot="5400000">
                  <a:off x="4342" y="1870"/>
                  <a:ext cx="6" cy="114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xtLst/>
              </p:spPr>
              <p:txBody>
                <a:bodyPr/>
                <a:lstStyle/>
                <a:p>
                  <a:endParaRPr lang="fi-FI"/>
                </a:p>
              </p:txBody>
            </p:sp>
            <p:sp>
              <p:nvSpPr>
                <p:cNvPr id="45080" name="Line 64"/>
                <p:cNvSpPr>
                  <a:spLocks noChangeShapeType="1"/>
                </p:cNvSpPr>
                <p:nvPr/>
              </p:nvSpPr>
              <p:spPr bwMode="auto">
                <a:xfrm rot="5400000">
                  <a:off x="4532" y="1868"/>
                  <a:ext cx="6" cy="114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xtLst/>
              </p:spPr>
              <p:txBody>
                <a:bodyPr/>
                <a:lstStyle/>
                <a:p>
                  <a:endParaRPr lang="fi-FI"/>
                </a:p>
              </p:txBody>
            </p:sp>
            <p:sp>
              <p:nvSpPr>
                <p:cNvPr id="45081" name="Line 65"/>
                <p:cNvSpPr>
                  <a:spLocks noChangeShapeType="1"/>
                </p:cNvSpPr>
                <p:nvPr/>
              </p:nvSpPr>
              <p:spPr bwMode="auto">
                <a:xfrm rot="5400000">
                  <a:off x="4728" y="1866"/>
                  <a:ext cx="6" cy="114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xtLst/>
              </p:spPr>
              <p:txBody>
                <a:bodyPr/>
                <a:lstStyle/>
                <a:p>
                  <a:endParaRPr lang="fi-FI"/>
                </a:p>
              </p:txBody>
            </p:sp>
          </p:grpSp>
          <p:graphicFrame>
            <p:nvGraphicFramePr>
              <p:cNvPr id="45064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78758254"/>
                  </p:ext>
                </p:extLst>
              </p:nvPr>
            </p:nvGraphicFramePr>
            <p:xfrm>
              <a:off x="6405562" y="3423544"/>
              <a:ext cx="2390775" cy="2698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2751" name="Equation" r:id="rId33" imgW="1574640" imgH="177480" progId="Equation.DSMT4">
                      <p:embed/>
                    </p:oleObj>
                  </mc:Choice>
                  <mc:Fallback>
                    <p:oleObj name="Equation" r:id="rId33" imgW="1574640" imgH="177480" progId="Equation.DSMT4">
                      <p:embed/>
                      <p:pic>
                        <p:nvPicPr>
                          <p:cNvPr id="0" name="Picture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405562" y="3423544"/>
                            <a:ext cx="2390775" cy="269875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chemeClr val="accent3"/>
                            </a:solidFill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3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99889567"/>
                  </p:ext>
                </p:extLst>
              </p:nvPr>
            </p:nvGraphicFramePr>
            <p:xfrm>
              <a:off x="6923491" y="4016747"/>
              <a:ext cx="1889125" cy="3095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2752" name="Kaava" r:id="rId35" imgW="1244520" imgH="203040" progId="Equation.3">
                      <p:embed/>
                    </p:oleObj>
                  </mc:Choice>
                  <mc:Fallback>
                    <p:oleObj name="Kaava" r:id="rId35" imgW="1244520" imgH="2030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923491" y="4016747"/>
                            <a:ext cx="1889125" cy="309563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rgbClr val="FF0000"/>
                            </a:solidFill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84" name="Right Arrow 83"/>
            <p:cNvSpPr/>
            <p:nvPr/>
          </p:nvSpPr>
          <p:spPr>
            <a:xfrm>
              <a:off x="6546583" y="4071276"/>
              <a:ext cx="462857" cy="171469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-25716" y="5253263"/>
            <a:ext cx="9144000" cy="1454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450894" y="32928"/>
            <a:ext cx="58831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rgbClr val="0070C0"/>
                </a:solidFill>
              </a:rPr>
              <a:t>Ferromagnetic Domains, Domain Walls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0451" y="717854"/>
            <a:ext cx="5672324" cy="369332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 smtClean="0"/>
              <a:t>Magnetic moments misaligned over domain </a:t>
            </a:r>
            <a:r>
              <a:rPr lang="fi-FI" dirty="0" err="1" smtClean="0"/>
              <a:t>interfaces</a:t>
            </a:r>
            <a:endParaRPr lang="fi-FI" dirty="0"/>
          </a:p>
        </p:txBody>
      </p:sp>
      <p:graphicFrame>
        <p:nvGraphicFramePr>
          <p:cNvPr id="2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8655571"/>
              </p:ext>
            </p:extLst>
          </p:nvPr>
        </p:nvGraphicFramePr>
        <p:xfrm>
          <a:off x="6754720" y="677969"/>
          <a:ext cx="2209934" cy="419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36" name="Equation" r:id="rId3" imgW="1206360" imgH="228600" progId="Equation.3">
                  <p:embed/>
                </p:oleObj>
              </mc:Choice>
              <mc:Fallback>
                <p:oleObj name="Equation" r:id="rId3" imgW="120636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4720" y="677969"/>
                        <a:ext cx="2209934" cy="419389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249677" y="3114893"/>
            <a:ext cx="3934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 smtClean="0"/>
              <a:t>Bloch wall </a:t>
            </a:r>
            <a:r>
              <a:rPr lang="fi-FI" sz="2400" b="1" dirty="0" err="1" smtClean="0"/>
              <a:t>thickness</a:t>
            </a:r>
            <a:r>
              <a:rPr lang="fi-FI" sz="2400" b="1" dirty="0" smtClean="0"/>
              <a:t> </a:t>
            </a:r>
            <a:r>
              <a:rPr lang="fi-FI" sz="2400" b="1" i="1" dirty="0" smtClean="0"/>
              <a:t>d</a:t>
            </a:r>
            <a:r>
              <a:rPr lang="fi-FI" sz="2400" b="1" dirty="0" smtClean="0"/>
              <a:t>= ?</a:t>
            </a:r>
            <a:endParaRPr lang="fi-FI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73971" y="6589520"/>
            <a:ext cx="1544637" cy="125413"/>
          </a:xfrm>
        </p:spPr>
        <p:txBody>
          <a:bodyPr/>
          <a:lstStyle/>
          <a:p>
            <a:pPr>
              <a:defRPr/>
            </a:pPr>
            <a:fld id="{DB00A491-D97B-41B3-81C6-EAD372DAE9EB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24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6167576" y="838276"/>
            <a:ext cx="462857" cy="171469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38875" y="1341310"/>
            <a:ext cx="8551999" cy="1582737"/>
            <a:chOff x="538875" y="1341310"/>
            <a:chExt cx="8551999" cy="1582737"/>
          </a:xfrm>
        </p:grpSpPr>
        <p:sp>
          <p:nvSpPr>
            <p:cNvPr id="46082" name="Text Box 4"/>
            <p:cNvSpPr txBox="1">
              <a:spLocks noChangeArrowheads="1"/>
            </p:cNvSpPr>
            <p:nvPr/>
          </p:nvSpPr>
          <p:spPr bwMode="auto">
            <a:xfrm>
              <a:off x="3581084" y="1341450"/>
              <a:ext cx="3773488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i-FI" dirty="0"/>
                <a:t>180</a:t>
              </a:r>
              <a:r>
                <a:rPr lang="fi-FI" baseline="30000" dirty="0"/>
                <a:t>o</a:t>
              </a:r>
              <a:r>
                <a:rPr lang="fi-FI" dirty="0"/>
                <a:t>  Bloch walls between domains</a:t>
              </a:r>
              <a:endParaRPr lang="en-US" baseline="30000" dirty="0"/>
            </a:p>
          </p:txBody>
        </p:sp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538875" y="1341310"/>
              <a:ext cx="2714625" cy="1230313"/>
              <a:chOff x="514" y="522"/>
              <a:chExt cx="1710" cy="775"/>
            </a:xfrm>
          </p:grpSpPr>
          <p:sp>
            <p:nvSpPr>
              <p:cNvPr id="46089" name="Line 5"/>
              <p:cNvSpPr>
                <a:spLocks noChangeShapeType="1"/>
              </p:cNvSpPr>
              <p:nvPr/>
            </p:nvSpPr>
            <p:spPr bwMode="auto">
              <a:xfrm flipV="1">
                <a:off x="528" y="744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46090" name="Line 6"/>
              <p:cNvSpPr>
                <a:spLocks noChangeShapeType="1"/>
              </p:cNvSpPr>
              <p:nvPr/>
            </p:nvSpPr>
            <p:spPr bwMode="auto">
              <a:xfrm rot="1913833" flipV="1">
                <a:off x="808" y="742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46091" name="Line 7"/>
              <p:cNvSpPr>
                <a:spLocks noChangeShapeType="1"/>
              </p:cNvSpPr>
              <p:nvPr/>
            </p:nvSpPr>
            <p:spPr bwMode="auto">
              <a:xfrm rot="3253435" flipV="1">
                <a:off x="1088" y="740"/>
                <a:ext cx="1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46092" name="Line 8"/>
              <p:cNvSpPr>
                <a:spLocks noChangeShapeType="1"/>
              </p:cNvSpPr>
              <p:nvPr/>
            </p:nvSpPr>
            <p:spPr bwMode="auto">
              <a:xfrm rot="5400000" flipV="1">
                <a:off x="1368" y="738"/>
                <a:ext cx="1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46093" name="Line 9"/>
              <p:cNvSpPr>
                <a:spLocks noChangeShapeType="1"/>
              </p:cNvSpPr>
              <p:nvPr/>
            </p:nvSpPr>
            <p:spPr bwMode="auto">
              <a:xfrm rot="7632779" flipV="1">
                <a:off x="1648" y="736"/>
                <a:ext cx="1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46094" name="Line 10"/>
              <p:cNvSpPr>
                <a:spLocks noChangeShapeType="1"/>
              </p:cNvSpPr>
              <p:nvPr/>
            </p:nvSpPr>
            <p:spPr bwMode="auto">
              <a:xfrm rot="9086651" flipV="1">
                <a:off x="1928" y="734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46095" name="Line 11"/>
              <p:cNvSpPr>
                <a:spLocks noChangeShapeType="1"/>
              </p:cNvSpPr>
              <p:nvPr/>
            </p:nvSpPr>
            <p:spPr bwMode="auto">
              <a:xfrm rot="10738941" flipV="1">
                <a:off x="2208" y="732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46096" name="Line 12"/>
              <p:cNvSpPr>
                <a:spLocks noChangeShapeType="1"/>
              </p:cNvSpPr>
              <p:nvPr/>
            </p:nvSpPr>
            <p:spPr bwMode="auto">
              <a:xfrm>
                <a:off x="1368" y="522"/>
                <a:ext cx="0" cy="768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46097" name="Line 13"/>
              <p:cNvSpPr>
                <a:spLocks noChangeShapeType="1"/>
              </p:cNvSpPr>
              <p:nvPr/>
            </p:nvSpPr>
            <p:spPr bwMode="auto">
              <a:xfrm>
                <a:off x="528" y="918"/>
                <a:ext cx="2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graphicFrame>
            <p:nvGraphicFramePr>
              <p:cNvPr id="46098" name="Object 4"/>
              <p:cNvGraphicFramePr>
                <a:graphicFrameLocks noChangeAspect="1"/>
              </p:cNvGraphicFramePr>
              <p:nvPr/>
            </p:nvGraphicFramePr>
            <p:xfrm>
              <a:off x="619" y="715"/>
              <a:ext cx="121" cy="13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0837" name="Equation" r:id="rId5" imgW="126835" imgH="139518" progId="Equation.3">
                      <p:embed/>
                    </p:oleObj>
                  </mc:Choice>
                  <mc:Fallback>
                    <p:oleObj name="Equation" r:id="rId5" imgW="126835" imgH="139518" progId="Equation.3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9" y="715"/>
                            <a:ext cx="121" cy="13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099" name="Object 19"/>
              <p:cNvGraphicFramePr>
                <a:graphicFrameLocks noChangeAspect="1"/>
              </p:cNvGraphicFramePr>
              <p:nvPr/>
            </p:nvGraphicFramePr>
            <p:xfrm>
              <a:off x="1571" y="1127"/>
              <a:ext cx="133" cy="17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0838" name="Equation" r:id="rId7" imgW="139579" imgH="177646" progId="Equation.3">
                      <p:embed/>
                    </p:oleObj>
                  </mc:Choice>
                  <mc:Fallback>
                    <p:oleObj name="Equation" r:id="rId7" imgW="139579" imgH="177646" progId="Equation.3">
                      <p:embed/>
                      <p:pic>
                        <p:nvPicPr>
                          <p:cNvPr id="0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71" y="1127"/>
                            <a:ext cx="133" cy="17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6100" name="Line 16"/>
              <p:cNvSpPr>
                <a:spLocks noChangeShapeType="1"/>
              </p:cNvSpPr>
              <p:nvPr/>
            </p:nvSpPr>
            <p:spPr bwMode="auto">
              <a:xfrm>
                <a:off x="514" y="1294"/>
                <a:ext cx="17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aphicFrame>
          <p:nvGraphicFramePr>
            <p:cNvPr id="46084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40359769"/>
                </p:ext>
              </p:extLst>
            </p:nvPr>
          </p:nvGraphicFramePr>
          <p:xfrm>
            <a:off x="3636950" y="1919661"/>
            <a:ext cx="2155825" cy="758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839" name="Kaava" r:id="rId9" imgW="1231560" imgH="431640" progId="Equation.3">
                    <p:embed/>
                  </p:oleObj>
                </mc:Choice>
                <mc:Fallback>
                  <p:oleObj name="Kaava" r:id="rId9" imgW="1231560" imgH="4316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6950" y="1919661"/>
                          <a:ext cx="2155825" cy="758825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3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086" name="Line 20"/>
            <p:cNvSpPr>
              <a:spLocks noChangeShapeType="1"/>
            </p:cNvSpPr>
            <p:nvPr/>
          </p:nvSpPr>
          <p:spPr bwMode="auto">
            <a:xfrm>
              <a:off x="3660459" y="1674393"/>
              <a:ext cx="177165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graphicFrame>
          <p:nvGraphicFramePr>
            <p:cNvPr id="3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472045"/>
                </p:ext>
              </p:extLst>
            </p:nvPr>
          </p:nvGraphicFramePr>
          <p:xfrm>
            <a:off x="6754720" y="2092519"/>
            <a:ext cx="2217068" cy="4217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840" name="Kaava" r:id="rId11" imgW="1206360" imgH="228600" progId="Equation.3">
                    <p:embed/>
                  </p:oleObj>
                </mc:Choice>
                <mc:Fallback>
                  <p:oleObj name="Kaava" r:id="rId11" imgW="12063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54720" y="2092519"/>
                          <a:ext cx="2217068" cy="421744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91389093"/>
                </p:ext>
              </p:extLst>
            </p:nvPr>
          </p:nvGraphicFramePr>
          <p:xfrm>
            <a:off x="7535124" y="2566860"/>
            <a:ext cx="1555750" cy="357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841" name="Kaava" r:id="rId13" imgW="888840" imgH="203040" progId="Equation.3">
                    <p:embed/>
                  </p:oleObj>
                </mc:Choice>
                <mc:Fallback>
                  <p:oleObj name="Kaava" r:id="rId13" imgW="88884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35124" y="2566860"/>
                          <a:ext cx="1555750" cy="357187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Right Arrow 32"/>
            <p:cNvSpPr/>
            <p:nvPr/>
          </p:nvSpPr>
          <p:spPr>
            <a:xfrm>
              <a:off x="6167575" y="2224884"/>
              <a:ext cx="462857" cy="171469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75867" y="3622302"/>
            <a:ext cx="8277571" cy="1432148"/>
            <a:chOff x="175867" y="3622302"/>
            <a:chExt cx="8277571" cy="1432148"/>
          </a:xfrm>
        </p:grpSpPr>
        <p:graphicFrame>
          <p:nvGraphicFramePr>
            <p:cNvPr id="20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0879305"/>
                </p:ext>
              </p:extLst>
            </p:nvPr>
          </p:nvGraphicFramePr>
          <p:xfrm>
            <a:off x="175867" y="3622302"/>
            <a:ext cx="2849563" cy="309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842" name="Kaava" r:id="rId15" imgW="1879560" imgH="203040" progId="Equation.3">
                    <p:embed/>
                  </p:oleObj>
                </mc:Choice>
                <mc:Fallback>
                  <p:oleObj name="Kaava" r:id="rId15" imgW="1879560" imgH="20304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867" y="3622302"/>
                          <a:ext cx="2849563" cy="309563"/>
                        </a:xfrm>
                        <a:prstGeom prst="rect">
                          <a:avLst/>
                        </a:prstGeom>
                        <a:noFill/>
                        <a:ln w="28575"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94807367"/>
                </p:ext>
              </p:extLst>
            </p:nvPr>
          </p:nvGraphicFramePr>
          <p:xfrm>
            <a:off x="246322" y="3984119"/>
            <a:ext cx="4299962" cy="309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843" name="Kaava" r:id="rId17" imgW="2743200" imgH="203040" progId="Equation.3">
                    <p:embed/>
                  </p:oleObj>
                </mc:Choice>
                <mc:Fallback>
                  <p:oleObj name="Kaava" r:id="rId17" imgW="27432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6322" y="3984119"/>
                          <a:ext cx="4299962" cy="309562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3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519293"/>
                </p:ext>
              </p:extLst>
            </p:nvPr>
          </p:nvGraphicFramePr>
          <p:xfrm>
            <a:off x="241219" y="4436912"/>
            <a:ext cx="4197350" cy="617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844" name="Kaava" r:id="rId19" imgW="2768400" imgH="406080" progId="Equation.3">
                    <p:embed/>
                  </p:oleObj>
                </mc:Choice>
                <mc:Fallback>
                  <p:oleObj name="Kaava" r:id="rId19" imgW="2768400" imgH="4060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1219" y="4436912"/>
                          <a:ext cx="4197350" cy="617538"/>
                        </a:xfrm>
                        <a:prstGeom prst="rect">
                          <a:avLst/>
                        </a:prstGeom>
                        <a:noFill/>
                        <a:ln w="28575"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10982262"/>
                </p:ext>
              </p:extLst>
            </p:nvPr>
          </p:nvGraphicFramePr>
          <p:xfrm>
            <a:off x="5576888" y="3797300"/>
            <a:ext cx="2876550" cy="655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845" name="Equation" r:id="rId21" imgW="1879560" imgH="431640" progId="Equation.DSMT4">
                    <p:embed/>
                  </p:oleObj>
                </mc:Choice>
                <mc:Fallback>
                  <p:oleObj name="Equation" r:id="rId21" imgW="1879560" imgH="431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76888" y="3797300"/>
                          <a:ext cx="2876550" cy="65563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3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" name="Right Arrow 39"/>
            <p:cNvSpPr/>
            <p:nvPr/>
          </p:nvSpPr>
          <p:spPr>
            <a:xfrm flipH="1">
              <a:off x="4714862" y="4044594"/>
              <a:ext cx="462857" cy="171469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223320" y="4943479"/>
            <a:ext cx="2704150" cy="387350"/>
            <a:chOff x="4223320" y="4943479"/>
            <a:chExt cx="2704150" cy="387350"/>
          </a:xfrm>
        </p:grpSpPr>
        <p:graphicFrame>
          <p:nvGraphicFramePr>
            <p:cNvPr id="37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55073618"/>
                </p:ext>
              </p:extLst>
            </p:nvPr>
          </p:nvGraphicFramePr>
          <p:xfrm>
            <a:off x="4827208" y="4943479"/>
            <a:ext cx="2100262" cy="387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846" name="Kaava" r:id="rId23" imgW="1384200" imgH="253800" progId="Equation.3">
                    <p:embed/>
                  </p:oleObj>
                </mc:Choice>
                <mc:Fallback>
                  <p:oleObj name="Kaava" r:id="rId23" imgW="138420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27208" y="4943479"/>
                          <a:ext cx="2100262" cy="387350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" name="Right Arrow 42"/>
            <p:cNvSpPr/>
            <p:nvPr/>
          </p:nvSpPr>
          <p:spPr>
            <a:xfrm>
              <a:off x="4223320" y="5051419"/>
              <a:ext cx="462857" cy="171469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57094" y="5748657"/>
            <a:ext cx="5474369" cy="366712"/>
            <a:chOff x="257094" y="5748657"/>
            <a:chExt cx="5474369" cy="366712"/>
          </a:xfrm>
        </p:grpSpPr>
        <p:graphicFrame>
          <p:nvGraphicFramePr>
            <p:cNvPr id="41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66066119"/>
                </p:ext>
              </p:extLst>
            </p:nvPr>
          </p:nvGraphicFramePr>
          <p:xfrm>
            <a:off x="257094" y="5748657"/>
            <a:ext cx="2387600" cy="366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847" name="Kaava" r:id="rId25" imgW="1574640" imgH="241200" progId="Equation.3">
                    <p:embed/>
                  </p:oleObj>
                </mc:Choice>
                <mc:Fallback>
                  <p:oleObj name="Kaava" r:id="rId25" imgW="15746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7094" y="5748657"/>
                          <a:ext cx="2387600" cy="366712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3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61166848"/>
                </p:ext>
              </p:extLst>
            </p:nvPr>
          </p:nvGraphicFramePr>
          <p:xfrm>
            <a:off x="3997913" y="5791537"/>
            <a:ext cx="1733550" cy="271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848" name="Kaava" r:id="rId27" imgW="1143000" imgH="177480" progId="Equation.3">
                    <p:embed/>
                  </p:oleObj>
                </mc:Choice>
                <mc:Fallback>
                  <p:oleObj name="Kaava" r:id="rId27" imgW="114300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7913" y="5791537"/>
                          <a:ext cx="1733550" cy="271463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" name="Right Arrow 44"/>
            <p:cNvSpPr/>
            <p:nvPr/>
          </p:nvSpPr>
          <p:spPr>
            <a:xfrm>
              <a:off x="3429030" y="5850927"/>
              <a:ext cx="462857" cy="171469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5758298" y="5403196"/>
            <a:ext cx="3357155" cy="15077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0" y="5743597"/>
            <a:ext cx="6179127" cy="11222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xtBox 4"/>
          <p:cNvSpPr txBox="1"/>
          <p:nvPr/>
        </p:nvSpPr>
        <p:spPr>
          <a:xfrm>
            <a:off x="342629" y="652924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Initial magnetization curve</a:t>
            </a:r>
            <a:endParaRPr lang="fi-FI" dirty="0"/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033819" y="90286"/>
            <a:ext cx="67425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 err="1" smtClean="0">
                <a:solidFill>
                  <a:srgbClr val="0070C0"/>
                </a:solidFill>
              </a:rPr>
              <a:t>Ferromagnet</a:t>
            </a:r>
            <a:r>
              <a:rPr lang="en-US" sz="2400" b="1" dirty="0" smtClean="0">
                <a:solidFill>
                  <a:srgbClr val="0070C0"/>
                </a:solidFill>
              </a:rPr>
              <a:t> in an External Field </a:t>
            </a:r>
            <a:r>
              <a:rPr lang="en-US" sz="2400" b="1" i="1" dirty="0" smtClean="0">
                <a:solidFill>
                  <a:srgbClr val="0070C0"/>
                </a:solidFill>
              </a:rPr>
              <a:t>H,  T &lt; </a:t>
            </a:r>
            <a:r>
              <a:rPr lang="en-US" sz="2400" b="1" i="1" dirty="0" err="1" smtClean="0">
                <a:solidFill>
                  <a:srgbClr val="0070C0"/>
                </a:solidFill>
                <a:latin typeface="Symbol" pitchFamily="18" charset="2"/>
              </a:rPr>
              <a:t>q</a:t>
            </a:r>
            <a:r>
              <a:rPr lang="en-US" sz="2400" b="1" i="1" baseline="-25000" dirty="0" err="1" smtClean="0">
                <a:solidFill>
                  <a:srgbClr val="0070C0"/>
                </a:solidFill>
                <a:latin typeface="+mn-lt"/>
              </a:rPr>
              <a:t>CW</a:t>
            </a:r>
            <a:endParaRPr lang="en-US" sz="2400" b="1" i="1" baseline="-25000" dirty="0">
              <a:solidFill>
                <a:srgbClr val="0070C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4722" y="998620"/>
            <a:ext cx="3564464" cy="3371563"/>
            <a:chOff x="277085" y="1283565"/>
            <a:chExt cx="3564464" cy="3371563"/>
          </a:xfrm>
        </p:grpSpPr>
        <p:pic>
          <p:nvPicPr>
            <p:cNvPr id="10035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7085" y="1283565"/>
              <a:ext cx="3564464" cy="3371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997527" y="1440867"/>
              <a:ext cx="1236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Saturation</a:t>
              </a:r>
              <a:endParaRPr lang="fi-FI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5020" y="2078183"/>
              <a:ext cx="1326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Irreversible</a:t>
              </a:r>
              <a:endParaRPr lang="fi-FI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56511" y="4059383"/>
              <a:ext cx="1274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Reversible</a:t>
              </a:r>
              <a:endParaRPr lang="fi-FI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30585" y="2992575"/>
              <a:ext cx="14157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Barkhausen</a:t>
              </a:r>
            </a:p>
            <a:p>
              <a:r>
                <a:rPr lang="fi-FI" dirty="0" smtClean="0"/>
                <a:t>noise</a:t>
              </a:r>
              <a:endParaRPr lang="fi-FI" dirty="0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 flipV="1">
              <a:off x="2302714" y="3311236"/>
              <a:ext cx="1271759" cy="722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2302715" y="3581701"/>
              <a:ext cx="634450" cy="6626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654023" y="1863736"/>
              <a:ext cx="3072850" cy="20481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626314" y="4087690"/>
              <a:ext cx="3072850" cy="20481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006171" y="6591280"/>
            <a:ext cx="1544637" cy="125413"/>
          </a:xfrm>
        </p:spPr>
        <p:txBody>
          <a:bodyPr/>
          <a:lstStyle/>
          <a:p>
            <a:pPr>
              <a:defRPr/>
            </a:pPr>
            <a:fld id="{DB00A491-D97B-41B3-81C6-EAD372DAE9EB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25</a:t>
            </a:fld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722627" y="579513"/>
            <a:ext cx="4393245" cy="6317673"/>
            <a:chOff x="4722627" y="579513"/>
            <a:chExt cx="4393245" cy="6317673"/>
          </a:xfrm>
        </p:grpSpPr>
        <p:sp>
          <p:nvSpPr>
            <p:cNvPr id="10" name="TextBox 9"/>
            <p:cNvSpPr txBox="1"/>
            <p:nvPr/>
          </p:nvSpPr>
          <p:spPr>
            <a:xfrm rot="16200000">
              <a:off x="3805710" y="2833515"/>
              <a:ext cx="24801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Reversible movement </a:t>
              </a:r>
            </a:p>
            <a:p>
              <a:r>
                <a:rPr lang="fi-FI" dirty="0" smtClean="0"/>
                <a:t>of domain walls</a:t>
              </a:r>
              <a:endParaRPr lang="fi-FI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362381" y="579513"/>
              <a:ext cx="3753491" cy="6317673"/>
              <a:chOff x="5362381" y="579513"/>
              <a:chExt cx="3753491" cy="6317673"/>
            </a:xfrm>
          </p:grpSpPr>
          <p:pic>
            <p:nvPicPr>
              <p:cNvPr id="100355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362381" y="579513"/>
                <a:ext cx="3753491" cy="63176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" name="Rectangle 3"/>
              <p:cNvSpPr/>
              <p:nvPr/>
            </p:nvSpPr>
            <p:spPr>
              <a:xfrm>
                <a:off x="5432335" y="5421086"/>
                <a:ext cx="3656919" cy="14369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3877328" y="607075"/>
            <a:ext cx="5284324" cy="6317673"/>
            <a:chOff x="3807269" y="607075"/>
            <a:chExt cx="5284324" cy="6317673"/>
          </a:xfrm>
        </p:grpSpPr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38102" y="607075"/>
              <a:ext cx="3753491" cy="6317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3807269" y="4745292"/>
              <a:ext cx="1774845" cy="923330"/>
            </a:xfrm>
            <a:prstGeom prst="rect">
              <a:avLst/>
            </a:prstGeom>
            <a:noFill/>
            <a:ln w="28575"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i-FI" dirty="0" err="1" smtClean="0"/>
                <a:t>Irreversible</a:t>
              </a:r>
              <a:r>
                <a:rPr lang="fi-FI" dirty="0" smtClean="0"/>
                <a:t> </a:t>
              </a:r>
            </a:p>
            <a:p>
              <a:r>
                <a:rPr lang="fi-FI" dirty="0" err="1" smtClean="0"/>
                <a:t>disappear</a:t>
              </a:r>
              <a:r>
                <a:rPr lang="fi-FI" b="1" dirty="0" err="1" smtClean="0"/>
                <a:t>e</a:t>
              </a:r>
              <a:r>
                <a:rPr lang="fi-FI" dirty="0" err="1" smtClean="0"/>
                <a:t>nce</a:t>
              </a:r>
              <a:r>
                <a:rPr lang="fi-FI" dirty="0" smtClean="0"/>
                <a:t> </a:t>
              </a:r>
            </a:p>
            <a:p>
              <a:r>
                <a:rPr lang="fi-FI" dirty="0" smtClean="0"/>
                <a:t>of domain </a:t>
              </a:r>
              <a:r>
                <a:rPr lang="fi-FI" dirty="0" err="1" smtClean="0"/>
                <a:t>walls</a:t>
              </a:r>
              <a:endParaRPr lang="fi-FI" dirty="0" smtClean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053120" y="6117246"/>
              <a:ext cx="1646605" cy="3693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i-FI" dirty="0" smtClean="0">
                  <a:sym typeface="Wingdings" panose="05000000000000000000" pitchFamily="2" charset="2"/>
                </a:rPr>
                <a:t>HYSTERESIS</a:t>
              </a:r>
              <a:endParaRPr lang="fi-FI" dirty="0"/>
            </a:p>
          </p:txBody>
        </p:sp>
      </p:grpSp>
      <p:sp>
        <p:nvSpPr>
          <p:cNvPr id="32" name="Right Arrow 31"/>
          <p:cNvSpPr/>
          <p:nvPr/>
        </p:nvSpPr>
        <p:spPr>
          <a:xfrm rot="1910309">
            <a:off x="4305227" y="5805369"/>
            <a:ext cx="462857" cy="171469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36944" y="4447746"/>
            <a:ext cx="3604641" cy="1134596"/>
            <a:chOff x="184134" y="4517409"/>
            <a:chExt cx="3596014" cy="1134596"/>
          </a:xfrm>
        </p:grpSpPr>
        <p:sp>
          <p:nvSpPr>
            <p:cNvPr id="19" name="TextBox 18"/>
            <p:cNvSpPr txBox="1"/>
            <p:nvPr/>
          </p:nvSpPr>
          <p:spPr>
            <a:xfrm>
              <a:off x="184134" y="4517409"/>
              <a:ext cx="3596014" cy="646331"/>
            </a:xfrm>
            <a:prstGeom prst="rect">
              <a:avLst/>
            </a:prstGeom>
            <a:noFill/>
            <a:ln w="28575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Bloch </a:t>
              </a:r>
              <a:r>
                <a:rPr lang="fi-FI" dirty="0" err="1" smtClean="0"/>
                <a:t>walls</a:t>
              </a:r>
              <a:r>
                <a:rPr lang="fi-FI" dirty="0" smtClean="0"/>
                <a:t> </a:t>
              </a:r>
              <a:r>
                <a:rPr lang="fi-FI" dirty="0" err="1" smtClean="0"/>
                <a:t>sticked</a:t>
              </a:r>
              <a:r>
                <a:rPr lang="fi-FI" dirty="0" smtClean="0"/>
                <a:t> </a:t>
              </a:r>
              <a:r>
                <a:rPr lang="fi-FI" dirty="0" err="1" smtClean="0"/>
                <a:t>when</a:t>
              </a:r>
              <a:r>
                <a:rPr lang="fi-FI" dirty="0" smtClean="0"/>
                <a:t> </a:t>
              </a:r>
              <a:r>
                <a:rPr lang="fi-FI" dirty="0" err="1" smtClean="0"/>
                <a:t>crossing</a:t>
              </a:r>
              <a:r>
                <a:rPr lang="fi-FI" dirty="0" smtClean="0"/>
                <a:t> </a:t>
              </a:r>
              <a:r>
                <a:rPr lang="fi-FI" dirty="0" err="1" smtClean="0"/>
                <a:t>material</a:t>
              </a:r>
              <a:r>
                <a:rPr lang="fi-FI" dirty="0" smtClean="0"/>
                <a:t> </a:t>
              </a:r>
              <a:r>
                <a:rPr lang="fi-FI" dirty="0" err="1" smtClean="0"/>
                <a:t>inhomogenities</a:t>
              </a:r>
              <a:endParaRPr lang="fi-FI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27186" y="5282673"/>
              <a:ext cx="2095445" cy="3693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i-FI" dirty="0" err="1" smtClean="0">
                  <a:sym typeface="Wingdings" pitchFamily="2" charset="2"/>
                </a:rPr>
                <a:t>Barkhausen</a:t>
              </a:r>
              <a:r>
                <a:rPr lang="fi-FI" dirty="0" smtClean="0">
                  <a:sym typeface="Wingdings" pitchFamily="2" charset="2"/>
                </a:rPr>
                <a:t> jumps</a:t>
              </a:r>
              <a:endParaRPr lang="fi-FI" dirty="0"/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474512" y="5400516"/>
              <a:ext cx="462857" cy="171469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16737" y="5886098"/>
            <a:ext cx="3529515" cy="863063"/>
            <a:chOff x="116737" y="5886098"/>
            <a:chExt cx="3529515" cy="863063"/>
          </a:xfrm>
        </p:grpSpPr>
        <p:sp>
          <p:nvSpPr>
            <p:cNvPr id="13" name="TextBox 12"/>
            <p:cNvSpPr txBox="1"/>
            <p:nvPr/>
          </p:nvSpPr>
          <p:spPr>
            <a:xfrm>
              <a:off x="986550" y="6379829"/>
              <a:ext cx="2659702" cy="3693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i-FI" dirty="0" err="1" smtClean="0"/>
                <a:t>Resistance</a:t>
              </a:r>
              <a:r>
                <a:rPr lang="fi-FI" dirty="0" smtClean="0"/>
                <a:t> of </a:t>
              </a:r>
              <a:r>
                <a:rPr lang="fi-FI" dirty="0" err="1" smtClean="0"/>
                <a:t>saturation</a:t>
              </a:r>
              <a:endParaRPr lang="fi-FI" dirty="0"/>
            </a:p>
          </p:txBody>
        </p:sp>
        <p:graphicFrame>
          <p:nvGraphicFramePr>
            <p:cNvPr id="100357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17934406"/>
                </p:ext>
              </p:extLst>
            </p:nvPr>
          </p:nvGraphicFramePr>
          <p:xfrm>
            <a:off x="116737" y="5886098"/>
            <a:ext cx="2794000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627" name="Equation" r:id="rId5" imgW="1523880" imgH="203040" progId="Equation.3">
                    <p:embed/>
                  </p:oleObj>
                </mc:Choice>
                <mc:Fallback>
                  <p:oleObj name="Equation" r:id="rId5" imgW="1523880" imgH="20304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737" y="5886098"/>
                          <a:ext cx="2794000" cy="371475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3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7" name="Straight Connector 16"/>
            <p:cNvCxnSpPr/>
            <p:nvPr/>
          </p:nvCxnSpPr>
          <p:spPr>
            <a:xfrm flipV="1">
              <a:off x="1020158" y="5986543"/>
              <a:ext cx="221673" cy="1939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ight Arrow 35"/>
            <p:cNvSpPr/>
            <p:nvPr/>
          </p:nvSpPr>
          <p:spPr>
            <a:xfrm>
              <a:off x="442657" y="6486552"/>
              <a:ext cx="462857" cy="171469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30353" y="129885"/>
            <a:ext cx="84705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 err="1" smtClean="0">
                <a:solidFill>
                  <a:srgbClr val="0070C0"/>
                </a:solidFill>
              </a:rPr>
              <a:t>Ferromagnet</a:t>
            </a:r>
            <a:r>
              <a:rPr lang="en-US" sz="2400" b="1" dirty="0" smtClean="0">
                <a:solidFill>
                  <a:srgbClr val="0070C0"/>
                </a:solidFill>
              </a:rPr>
              <a:t> in an External Field </a:t>
            </a:r>
            <a:r>
              <a:rPr lang="en-US" sz="2400" b="1" i="1" dirty="0" smtClean="0">
                <a:solidFill>
                  <a:srgbClr val="0070C0"/>
                </a:solidFill>
              </a:rPr>
              <a:t>H,  T &lt; </a:t>
            </a:r>
            <a:r>
              <a:rPr lang="en-US" sz="2400" b="1" i="1" dirty="0" err="1" smtClean="0">
                <a:solidFill>
                  <a:srgbClr val="0070C0"/>
                </a:solidFill>
                <a:latin typeface="Symbol" pitchFamily="18" charset="2"/>
              </a:rPr>
              <a:t>q</a:t>
            </a:r>
            <a:r>
              <a:rPr lang="en-US" sz="2400" b="1" i="1" baseline="-25000" dirty="0" err="1" smtClean="0">
                <a:solidFill>
                  <a:srgbClr val="0070C0"/>
                </a:solidFill>
                <a:latin typeface="+mn-lt"/>
              </a:rPr>
              <a:t>CW</a:t>
            </a:r>
            <a:r>
              <a:rPr lang="en-US" sz="2400" b="1" i="1" dirty="0" smtClean="0">
                <a:solidFill>
                  <a:srgbClr val="0070C0"/>
                </a:solidFill>
                <a:latin typeface="+mn-lt"/>
              </a:rPr>
              <a:t> , </a:t>
            </a:r>
            <a:r>
              <a:rPr lang="en-US" sz="2400" b="1" dirty="0" smtClean="0">
                <a:solidFill>
                  <a:srgbClr val="0070C0"/>
                </a:solidFill>
                <a:latin typeface="+mn-lt"/>
              </a:rPr>
              <a:t>Hysteresis</a:t>
            </a:r>
            <a:endParaRPr lang="en-US" sz="2400" b="1" baseline="-25000" dirty="0">
              <a:solidFill>
                <a:srgbClr val="0070C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244474" y="651450"/>
            <a:ext cx="6553176" cy="3324805"/>
            <a:chOff x="995616" y="831565"/>
            <a:chExt cx="6854119" cy="3473326"/>
          </a:xfrm>
        </p:grpSpPr>
        <p:pic>
          <p:nvPicPr>
            <p:cNvPr id="5" name="Picture 4" descr="F76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0810" y="961578"/>
              <a:ext cx="6214630" cy="334331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131119" y="1052935"/>
              <a:ext cx="16850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Saturation</a:t>
              </a:r>
            </a:p>
            <a:p>
              <a:r>
                <a:rPr lang="fi-FI" dirty="0" smtClean="0"/>
                <a:t>magnetization </a:t>
              </a:r>
              <a:endParaRPr lang="fi-FI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95616" y="1259514"/>
              <a:ext cx="16850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Remanent</a:t>
              </a:r>
            </a:p>
            <a:p>
              <a:r>
                <a:rPr lang="fi-FI" dirty="0" smtClean="0"/>
                <a:t>magnetization </a:t>
              </a:r>
              <a:endParaRPr lang="fi-FI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40091" y="2021520"/>
              <a:ext cx="11464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Intrinsic</a:t>
              </a:r>
            </a:p>
            <a:p>
              <a:r>
                <a:rPr lang="fi-FI" dirty="0" smtClean="0"/>
                <a:t>coersivity</a:t>
              </a:r>
              <a:endParaRPr lang="fi-FI" dirty="0"/>
            </a:p>
          </p:txBody>
        </p:sp>
        <p:graphicFrame>
          <p:nvGraphicFramePr>
            <p:cNvPr id="101378" name="Object 4"/>
            <p:cNvGraphicFramePr>
              <a:graphicFrameLocks noChangeAspect="1"/>
            </p:cNvGraphicFramePr>
            <p:nvPr/>
          </p:nvGraphicFramePr>
          <p:xfrm>
            <a:off x="6105073" y="831565"/>
            <a:ext cx="1744662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917" name="Equation" r:id="rId4" imgW="952200" imgH="228600" progId="Equation.3">
                    <p:embed/>
                  </p:oleObj>
                </mc:Choice>
                <mc:Fallback>
                  <p:oleObj name="Equation" r:id="rId4" imgW="952200" imgH="2286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05073" y="831565"/>
                          <a:ext cx="1744662" cy="419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Rounded Rectangle 9"/>
          <p:cNvSpPr/>
          <p:nvPr/>
        </p:nvSpPr>
        <p:spPr>
          <a:xfrm>
            <a:off x="0" y="5735782"/>
            <a:ext cx="8714509" cy="11222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4" name="TextBox 3"/>
          <p:cNvSpPr txBox="1"/>
          <p:nvPr/>
        </p:nvSpPr>
        <p:spPr>
          <a:xfrm>
            <a:off x="166251" y="609599"/>
            <a:ext cx="2752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ym typeface="Wingdings" pitchFamily="2" charset="2"/>
              </a:rPr>
              <a:t> Irreversible processes</a:t>
            </a:r>
            <a:endParaRPr lang="fi-FI" dirty="0"/>
          </a:p>
        </p:txBody>
      </p:sp>
      <p:grpSp>
        <p:nvGrpSpPr>
          <p:cNvPr id="9" name="Group 8"/>
          <p:cNvGrpSpPr/>
          <p:nvPr/>
        </p:nvGrpSpPr>
        <p:grpSpPr>
          <a:xfrm>
            <a:off x="138532" y="4045521"/>
            <a:ext cx="2960954" cy="2757058"/>
            <a:chOff x="138532" y="4045521"/>
            <a:chExt cx="2960954" cy="2757058"/>
          </a:xfrm>
        </p:grpSpPr>
        <p:grpSp>
          <p:nvGrpSpPr>
            <p:cNvPr id="15" name="Group 14"/>
            <p:cNvGrpSpPr/>
            <p:nvPr/>
          </p:nvGrpSpPr>
          <p:grpSpPr>
            <a:xfrm>
              <a:off x="138532" y="4045521"/>
              <a:ext cx="2960954" cy="2743103"/>
              <a:chOff x="540327" y="4308766"/>
              <a:chExt cx="2960954" cy="2743103"/>
            </a:xfrm>
          </p:grpSpPr>
          <p:pic>
            <p:nvPicPr>
              <p:cNvPr id="13" name="Picture 12" descr="F762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50730" y="4575032"/>
                <a:ext cx="2290325" cy="1936607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581892" y="6405538"/>
                <a:ext cx="291938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smtClean="0"/>
                  <a:t>Inhomogeneous material</a:t>
                </a:r>
              </a:p>
              <a:p>
                <a:r>
                  <a:rPr lang="fi-FI" dirty="0" smtClean="0">
                    <a:sym typeface="Wingdings" pitchFamily="2" charset="2"/>
                  </a:rPr>
                  <a:t> Pinning of domain walls</a:t>
                </a:r>
                <a:endParaRPr lang="fi-FI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40327" y="4308766"/>
                <a:ext cx="26853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smtClean="0"/>
                  <a:t>Ideal permanent magnet</a:t>
                </a:r>
                <a:endParaRPr lang="fi-FI" dirty="0"/>
              </a:p>
            </p:txBody>
          </p:sp>
        </p:grpSp>
        <p:sp>
          <p:nvSpPr>
            <p:cNvPr id="34" name="Rectangle 33"/>
            <p:cNvSpPr/>
            <p:nvPr/>
          </p:nvSpPr>
          <p:spPr>
            <a:xfrm>
              <a:off x="180115" y="4045528"/>
              <a:ext cx="2826327" cy="275705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254819" y="6409907"/>
            <a:ext cx="1544637" cy="125413"/>
          </a:xfrm>
        </p:spPr>
        <p:txBody>
          <a:bodyPr/>
          <a:lstStyle/>
          <a:p>
            <a:pPr>
              <a:defRPr/>
            </a:pPr>
            <a:fld id="{DB00A491-D97B-41B3-81C6-EAD372DAE9EB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26</a:t>
            </a:fld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602138" y="4045529"/>
            <a:ext cx="5472593" cy="2757051"/>
            <a:chOff x="3602138" y="4045529"/>
            <a:chExt cx="5472593" cy="2757051"/>
          </a:xfrm>
        </p:grpSpPr>
        <p:grpSp>
          <p:nvGrpSpPr>
            <p:cNvPr id="17" name="Group 16"/>
            <p:cNvGrpSpPr/>
            <p:nvPr/>
          </p:nvGrpSpPr>
          <p:grpSpPr>
            <a:xfrm>
              <a:off x="3602138" y="4045529"/>
              <a:ext cx="5472593" cy="2757051"/>
              <a:chOff x="3602138" y="4045529"/>
              <a:chExt cx="5472593" cy="2757051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3602138" y="4281048"/>
                <a:ext cx="5318603" cy="2502293"/>
                <a:chOff x="3602138" y="4322613"/>
                <a:chExt cx="5318603" cy="2502293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3602138" y="4322613"/>
                  <a:ext cx="2452403" cy="2244447"/>
                  <a:chOff x="5181608" y="4156353"/>
                  <a:chExt cx="2452403" cy="2244447"/>
                </a:xfrm>
              </p:grpSpPr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5500256" y="4156353"/>
                    <a:ext cx="206120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i-FI" dirty="0" smtClean="0"/>
                      <a:t>Transformer cores</a:t>
                    </a:r>
                    <a:endParaRPr lang="fi-FI" dirty="0"/>
                  </a:p>
                </p:txBody>
              </p:sp>
              <p:grpSp>
                <p:nvGrpSpPr>
                  <p:cNvPr id="23" name="Group 22"/>
                  <p:cNvGrpSpPr/>
                  <p:nvPr/>
                </p:nvGrpSpPr>
                <p:grpSpPr>
                  <a:xfrm>
                    <a:off x="5541976" y="4599709"/>
                    <a:ext cx="2092035" cy="1801091"/>
                    <a:chOff x="775856" y="4599709"/>
                    <a:chExt cx="2092035" cy="1801091"/>
                  </a:xfrm>
                </p:grpSpPr>
                <p:cxnSp>
                  <p:nvCxnSpPr>
                    <p:cNvPr id="18" name="Straight Arrow Connector 17"/>
                    <p:cNvCxnSpPr/>
                    <p:nvPr/>
                  </p:nvCxnSpPr>
                  <p:spPr>
                    <a:xfrm flipH="1" flipV="1">
                      <a:off x="1704109" y="4599709"/>
                      <a:ext cx="27709" cy="1801091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" name="Straight Arrow Connector 18"/>
                    <p:cNvCxnSpPr/>
                    <p:nvPr/>
                  </p:nvCxnSpPr>
                  <p:spPr>
                    <a:xfrm flipV="1">
                      <a:off x="775856" y="5638800"/>
                      <a:ext cx="2092035" cy="1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6026730" y="4502724"/>
                    <a:ext cx="35618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i-FI" sz="2000" i="1" dirty="0" smtClean="0"/>
                      <a:t>B</a:t>
                    </a:r>
                    <a:endParaRPr lang="fi-FI" sz="2000" i="1" dirty="0"/>
                  </a:p>
                </p:txBody>
              </p: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7204362" y="5652651"/>
                    <a:ext cx="370614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i-FI" sz="2000" i="1" dirty="0" smtClean="0"/>
                      <a:t>H</a:t>
                    </a:r>
                    <a:endParaRPr lang="fi-FI" sz="2000" i="1" dirty="0"/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5181608" y="4876795"/>
                    <a:ext cx="91563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i-FI" dirty="0" smtClean="0"/>
                      <a:t>Ideally:</a:t>
                    </a:r>
                    <a:endParaRPr lang="fi-FI" dirty="0"/>
                  </a:p>
                </p:txBody>
              </p:sp>
            </p:grpSp>
            <p:sp>
              <p:nvSpPr>
                <p:cNvPr id="30" name="TextBox 29"/>
                <p:cNvSpPr txBox="1"/>
                <p:nvPr/>
              </p:nvSpPr>
              <p:spPr>
                <a:xfrm>
                  <a:off x="6164596" y="4516582"/>
                  <a:ext cx="2701381" cy="23083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i-FI" dirty="0" smtClean="0"/>
                    <a:t>Homogeneous materials</a:t>
                  </a:r>
                </a:p>
                <a:p>
                  <a:pPr>
                    <a:buFont typeface="Wingdings"/>
                    <a:buChar char="è"/>
                  </a:pPr>
                  <a:r>
                    <a:rPr lang="fi-FI" dirty="0" smtClean="0">
                      <a:sym typeface="Wingdings" pitchFamily="2" charset="2"/>
                    </a:rPr>
                    <a:t>Freely moving domain</a:t>
                  </a:r>
                </a:p>
                <a:p>
                  <a:r>
                    <a:rPr lang="fi-FI" dirty="0" smtClean="0">
                      <a:sym typeface="Wingdings" pitchFamily="2" charset="2"/>
                    </a:rPr>
                    <a:t>    walls</a:t>
                  </a:r>
                </a:p>
                <a:p>
                  <a:pPr>
                    <a:buFont typeface="Wingdings"/>
                    <a:buChar char="è"/>
                  </a:pPr>
                  <a:endParaRPr lang="fi-FI" dirty="0" smtClean="0">
                    <a:sym typeface="Wingdings" pitchFamily="2" charset="2"/>
                  </a:endParaRPr>
                </a:p>
                <a:p>
                  <a:r>
                    <a:rPr lang="fi-FI" dirty="0" smtClean="0">
                      <a:sym typeface="Wingdings" pitchFamily="2" charset="2"/>
                    </a:rPr>
                    <a:t>Lamellar structure, high</a:t>
                  </a:r>
                </a:p>
                <a:p>
                  <a:r>
                    <a:rPr lang="fi-FI" dirty="0" smtClean="0">
                      <a:sym typeface="Wingdings" pitchFamily="2" charset="2"/>
                    </a:rPr>
                    <a:t>resistivity </a:t>
                  </a:r>
                </a:p>
                <a:p>
                  <a:r>
                    <a:rPr lang="fi-FI" dirty="0" smtClean="0">
                      <a:sym typeface="Wingdings" pitchFamily="2" charset="2"/>
                    </a:rPr>
                    <a:t> Eddy current losses </a:t>
                  </a:r>
                </a:p>
                <a:p>
                  <a:endParaRPr lang="fi-FI" dirty="0"/>
                </a:p>
              </p:txBody>
            </p:sp>
            <p:graphicFrame>
              <p:nvGraphicFramePr>
                <p:cNvPr id="32" name="Object 4"/>
                <p:cNvGraphicFramePr>
                  <a:graphicFrameLocks noChangeAspect="1"/>
                </p:cNvGraphicFramePr>
                <p:nvPr/>
              </p:nvGraphicFramePr>
              <p:xfrm>
                <a:off x="8665153" y="6050252"/>
                <a:ext cx="255588" cy="3714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1918" name="Equation" r:id="rId7" imgW="139680" imgH="203040" progId="Equation.3">
                        <p:embed/>
                      </p:oleObj>
                    </mc:Choice>
                    <mc:Fallback>
                      <p:oleObj name="Equation" r:id="rId7" imgW="139680" imgH="203040" progId="Equation.3">
                        <p:embed/>
                        <p:pic>
                          <p:nvPicPr>
                            <p:cNvPr id="0" name="Picture 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665153" y="6050252"/>
                              <a:ext cx="255588" cy="37147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35" name="Rectangle 34"/>
              <p:cNvSpPr/>
              <p:nvPr/>
            </p:nvSpPr>
            <p:spPr>
              <a:xfrm>
                <a:off x="3671505" y="4045529"/>
                <a:ext cx="5403226" cy="275705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 flipH="1">
              <a:off x="4357254" y="4839855"/>
              <a:ext cx="1203037" cy="1695465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222809" y="611896"/>
            <a:ext cx="8766908" cy="4135438"/>
          </a:xfrm>
        </p:spPr>
        <p:txBody>
          <a:bodyPr/>
          <a:lstStyle/>
          <a:p>
            <a:pPr eaLnBrk="1" hangingPunct="1"/>
            <a:r>
              <a:rPr lang="fi-FI" dirty="0" err="1">
                <a:solidFill>
                  <a:schemeClr val="accent3">
                    <a:lumMod val="75000"/>
                  </a:schemeClr>
                </a:solidFill>
              </a:rPr>
              <a:t>Response</a:t>
            </a:r>
            <a:r>
              <a:rPr lang="fi-FI" dirty="0">
                <a:solidFill>
                  <a:schemeClr val="accent3">
                    <a:lumMod val="75000"/>
                  </a:schemeClr>
                </a:solidFill>
              </a:rPr>
              <a:t> of </a:t>
            </a:r>
            <a:r>
              <a:rPr lang="fi-FI" dirty="0" err="1">
                <a:solidFill>
                  <a:schemeClr val="accent3">
                    <a:lumMod val="75000"/>
                  </a:schemeClr>
                </a:solidFill>
              </a:rPr>
              <a:t>materials</a:t>
            </a:r>
            <a:r>
              <a:rPr lang="fi-FI" dirty="0">
                <a:solidFill>
                  <a:schemeClr val="accent3">
                    <a:lumMod val="75000"/>
                  </a:schemeClr>
                </a:solidFill>
              </a:rPr>
              <a:t> to an </a:t>
            </a:r>
            <a:r>
              <a:rPr lang="fi-FI" dirty="0" err="1">
                <a:solidFill>
                  <a:schemeClr val="accent3">
                    <a:lumMod val="75000"/>
                  </a:schemeClr>
                </a:solidFill>
              </a:rPr>
              <a:t>external</a:t>
            </a:r>
            <a:r>
              <a:rPr lang="fi-FI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3">
                    <a:lumMod val="75000"/>
                  </a:schemeClr>
                </a:solidFill>
              </a:rPr>
              <a:t>magnetic</a:t>
            </a:r>
            <a:r>
              <a:rPr lang="fi-FI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3">
                    <a:lumMod val="75000"/>
                  </a:schemeClr>
                </a:solidFill>
              </a:rPr>
              <a:t>field</a:t>
            </a:r>
            <a:r>
              <a:rPr lang="fi-FI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lvl="1" eaLnBrk="1" hangingPunct="1"/>
            <a:r>
              <a:rPr lang="fi-FI" dirty="0" err="1" smtClean="0"/>
              <a:t>Magnetic</a:t>
            </a:r>
            <a:r>
              <a:rPr lang="fi-FI" dirty="0" smtClean="0"/>
              <a:t> </a:t>
            </a:r>
            <a:r>
              <a:rPr lang="fi-FI" dirty="0" err="1" smtClean="0"/>
              <a:t>quantities</a:t>
            </a:r>
            <a:r>
              <a:rPr lang="fi-FI" dirty="0" smtClean="0"/>
              <a:t>, </a:t>
            </a:r>
            <a:r>
              <a:rPr lang="fi-FI" dirty="0" err="1" smtClean="0"/>
              <a:t>magnetism</a:t>
            </a:r>
            <a:r>
              <a:rPr lang="fi-FI" dirty="0" smtClean="0"/>
              <a:t> is </a:t>
            </a:r>
            <a:r>
              <a:rPr lang="fi-FI" dirty="0" err="1" smtClean="0"/>
              <a:t>quantum</a:t>
            </a:r>
            <a:r>
              <a:rPr lang="fi-FI" dirty="0" smtClean="0"/>
              <a:t> </a:t>
            </a:r>
            <a:r>
              <a:rPr lang="fi-FI" dirty="0" err="1" smtClean="0"/>
              <a:t>mechanics</a:t>
            </a:r>
            <a:r>
              <a:rPr lang="fi-FI" dirty="0" smtClean="0"/>
              <a:t> (home </a:t>
            </a:r>
            <a:r>
              <a:rPr lang="fi-FI" dirty="0" err="1" smtClean="0"/>
              <a:t>work</a:t>
            </a:r>
            <a:r>
              <a:rPr lang="fi-FI" dirty="0" smtClean="0"/>
              <a:t>)</a:t>
            </a:r>
          </a:p>
          <a:p>
            <a:pPr lvl="1" eaLnBrk="1" hangingPunct="1"/>
            <a:r>
              <a:rPr lang="fi-FI" dirty="0" err="1" smtClean="0"/>
              <a:t>Quantum</a:t>
            </a:r>
            <a:r>
              <a:rPr lang="fi-FI" dirty="0" smtClean="0"/>
              <a:t> </a:t>
            </a:r>
            <a:r>
              <a:rPr lang="fi-FI" dirty="0" err="1" smtClean="0"/>
              <a:t>mechanical</a:t>
            </a:r>
            <a:r>
              <a:rPr lang="fi-FI" dirty="0" smtClean="0"/>
              <a:t> </a:t>
            </a:r>
            <a:r>
              <a:rPr lang="fi-FI" dirty="0" err="1" smtClean="0"/>
              <a:t>description</a:t>
            </a:r>
            <a:endParaRPr lang="fi-FI" dirty="0" smtClean="0"/>
          </a:p>
          <a:p>
            <a:pPr lvl="1" eaLnBrk="1" hangingPunct="1"/>
            <a:r>
              <a:rPr lang="fi-FI" dirty="0" err="1" smtClean="0"/>
              <a:t>Atomic</a:t>
            </a:r>
            <a:r>
              <a:rPr lang="fi-FI" dirty="0" smtClean="0"/>
              <a:t> </a:t>
            </a:r>
            <a:r>
              <a:rPr lang="fi-FI" dirty="0" err="1" smtClean="0"/>
              <a:t>diamagnetism</a:t>
            </a:r>
            <a:r>
              <a:rPr lang="fi-FI" dirty="0" smtClean="0"/>
              <a:t>, </a:t>
            </a:r>
            <a:r>
              <a:rPr lang="fi-FI" dirty="0" err="1" smtClean="0"/>
              <a:t>paramagnetism</a:t>
            </a:r>
            <a:r>
              <a:rPr lang="fi-FI" dirty="0"/>
              <a:t> </a:t>
            </a:r>
            <a:r>
              <a:rPr lang="fi-FI" dirty="0" smtClean="0"/>
              <a:t>(</a:t>
            </a:r>
            <a:r>
              <a:rPr lang="fi-FI" dirty="0" err="1" smtClean="0"/>
              <a:t>lecture</a:t>
            </a:r>
            <a:r>
              <a:rPr lang="fi-FI" dirty="0" smtClean="0"/>
              <a:t> </a:t>
            </a:r>
            <a:r>
              <a:rPr lang="fi-FI" dirty="0" err="1" smtClean="0"/>
              <a:t>work</a:t>
            </a:r>
            <a:r>
              <a:rPr lang="fi-FI" dirty="0" smtClean="0"/>
              <a:t>)</a:t>
            </a:r>
          </a:p>
          <a:p>
            <a:pPr lvl="1" eaLnBrk="1" hangingPunct="1"/>
            <a:r>
              <a:rPr lang="fi-FI" dirty="0" err="1" smtClean="0"/>
              <a:t>Response</a:t>
            </a:r>
            <a:r>
              <a:rPr lang="fi-FI" dirty="0" smtClean="0"/>
              <a:t> of </a:t>
            </a:r>
            <a:r>
              <a:rPr lang="fi-FI" dirty="0" err="1" smtClean="0"/>
              <a:t>free</a:t>
            </a:r>
            <a:r>
              <a:rPr lang="fi-FI" dirty="0" smtClean="0"/>
              <a:t> </a:t>
            </a:r>
            <a:r>
              <a:rPr lang="fi-FI" dirty="0" err="1" smtClean="0"/>
              <a:t>electron</a:t>
            </a:r>
            <a:r>
              <a:rPr lang="fi-FI" dirty="0" smtClean="0"/>
              <a:t> </a:t>
            </a:r>
            <a:r>
              <a:rPr lang="fi-FI" dirty="0" err="1" smtClean="0"/>
              <a:t>gas</a:t>
            </a:r>
            <a:endParaRPr lang="fi-FI" dirty="0" smtClean="0"/>
          </a:p>
          <a:p>
            <a:pPr marL="457200" lvl="1" indent="0" eaLnBrk="1" hangingPunct="1">
              <a:buNone/>
            </a:pPr>
            <a:endParaRPr lang="fi-FI" dirty="0"/>
          </a:p>
          <a:p>
            <a:pPr marL="342900" lvl="1" indent="-342900" eaLnBrk="1" hangingPunct="1">
              <a:spcBef>
                <a:spcPts val="600"/>
              </a:spcBef>
              <a:buFont typeface="Arial" charset="0"/>
              <a:buChar char="•"/>
            </a:pPr>
            <a:r>
              <a:rPr lang="fi-FI" sz="2400" dirty="0" err="1" smtClean="0">
                <a:solidFill>
                  <a:schemeClr val="accent3">
                    <a:lumMod val="75000"/>
                  </a:schemeClr>
                </a:solidFill>
              </a:rPr>
              <a:t>Spontaneous</a:t>
            </a:r>
            <a:r>
              <a:rPr lang="fi-FI" sz="2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i-FI" sz="2400" dirty="0" err="1" smtClean="0">
                <a:solidFill>
                  <a:schemeClr val="accent3">
                    <a:lumMod val="75000"/>
                  </a:schemeClr>
                </a:solidFill>
              </a:rPr>
              <a:t>magnetism</a:t>
            </a:r>
            <a:r>
              <a:rPr lang="fi-FI" sz="2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i-FI" dirty="0"/>
              <a:t>(</a:t>
            </a:r>
            <a:r>
              <a:rPr lang="fi-FI" dirty="0" err="1"/>
              <a:t>Ferromagnetism</a:t>
            </a:r>
            <a:r>
              <a:rPr lang="fi-FI" dirty="0"/>
              <a:t> and </a:t>
            </a:r>
            <a:r>
              <a:rPr lang="fi-FI" dirty="0" err="1"/>
              <a:t>antiferromagnetism</a:t>
            </a:r>
            <a:r>
              <a:rPr lang="fi-FI" dirty="0" smtClean="0"/>
              <a:t>)</a:t>
            </a:r>
            <a:endParaRPr lang="fi-FI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1" eaLnBrk="1" hangingPunct="1"/>
            <a:r>
              <a:rPr lang="fi-FI" dirty="0" smtClean="0"/>
              <a:t>Exchange </a:t>
            </a:r>
            <a:r>
              <a:rPr lang="fi-FI" dirty="0" err="1" smtClean="0"/>
              <a:t>interaction</a:t>
            </a:r>
            <a:r>
              <a:rPr lang="fi-FI" dirty="0" smtClean="0"/>
              <a:t>, H</a:t>
            </a:r>
            <a:r>
              <a:rPr lang="fi-FI" baseline="-25000" dirty="0" smtClean="0"/>
              <a:t>2</a:t>
            </a:r>
            <a:r>
              <a:rPr lang="fi-FI" dirty="0" smtClean="0"/>
              <a:t> </a:t>
            </a:r>
            <a:r>
              <a:rPr lang="fi-FI" dirty="0" err="1" smtClean="0"/>
              <a:t>molecule</a:t>
            </a:r>
            <a:endParaRPr lang="fi-FI" dirty="0" smtClean="0"/>
          </a:p>
          <a:p>
            <a:pPr lvl="1" eaLnBrk="1" hangingPunct="1"/>
            <a:r>
              <a:rPr lang="fi-FI" dirty="0" err="1" smtClean="0"/>
              <a:t>Mean-field</a:t>
            </a:r>
            <a:r>
              <a:rPr lang="fi-FI" dirty="0" smtClean="0"/>
              <a:t> </a:t>
            </a:r>
            <a:r>
              <a:rPr lang="fi-FI" dirty="0" err="1" smtClean="0"/>
              <a:t>approximation</a:t>
            </a:r>
            <a:r>
              <a:rPr lang="fi-FI" dirty="0" smtClean="0"/>
              <a:t> for </a:t>
            </a:r>
            <a:r>
              <a:rPr lang="fi-FI" dirty="0" err="1" smtClean="0"/>
              <a:t>ferromagnetism</a:t>
            </a:r>
            <a:r>
              <a:rPr lang="fi-FI" dirty="0" smtClean="0"/>
              <a:t> of </a:t>
            </a:r>
            <a:r>
              <a:rPr lang="fi-FI" dirty="0" err="1" smtClean="0"/>
              <a:t>magnetic</a:t>
            </a:r>
            <a:r>
              <a:rPr lang="fi-FI" dirty="0" smtClean="0"/>
              <a:t> </a:t>
            </a:r>
            <a:r>
              <a:rPr lang="fi-FI" dirty="0" err="1" smtClean="0"/>
              <a:t>moments</a:t>
            </a:r>
            <a:endParaRPr lang="fi-FI" dirty="0"/>
          </a:p>
          <a:p>
            <a:pPr lvl="1" eaLnBrk="1" hangingPunct="1"/>
            <a:r>
              <a:rPr lang="fi-FI" dirty="0" smtClean="0"/>
              <a:t>Spin </a:t>
            </a:r>
            <a:r>
              <a:rPr lang="fi-FI" dirty="0" err="1" smtClean="0"/>
              <a:t>waves</a:t>
            </a:r>
            <a:r>
              <a:rPr lang="fi-FI" dirty="0" smtClean="0"/>
              <a:t> (</a:t>
            </a:r>
            <a:r>
              <a:rPr lang="fi-FI" dirty="0" err="1" smtClean="0"/>
              <a:t>low-energy</a:t>
            </a:r>
            <a:r>
              <a:rPr lang="fi-FI" dirty="0" smtClean="0"/>
              <a:t> </a:t>
            </a:r>
            <a:r>
              <a:rPr lang="fi-FI" dirty="0" err="1" smtClean="0"/>
              <a:t>excitations</a:t>
            </a:r>
            <a:r>
              <a:rPr lang="fi-FI" dirty="0"/>
              <a:t>) </a:t>
            </a:r>
            <a:endParaRPr lang="fi-FI" dirty="0" smtClean="0"/>
          </a:p>
          <a:p>
            <a:pPr lvl="1" eaLnBrk="1" hangingPunct="1"/>
            <a:r>
              <a:rPr lang="fi-FI" dirty="0" err="1" smtClean="0"/>
              <a:t>Free</a:t>
            </a:r>
            <a:r>
              <a:rPr lang="fi-FI" dirty="0" smtClean="0"/>
              <a:t> </a:t>
            </a:r>
            <a:r>
              <a:rPr lang="fi-FI" dirty="0" err="1"/>
              <a:t>electron</a:t>
            </a:r>
            <a:r>
              <a:rPr lang="fi-FI" dirty="0"/>
              <a:t> </a:t>
            </a:r>
            <a:r>
              <a:rPr lang="fi-FI" dirty="0" err="1" smtClean="0"/>
              <a:t>gas</a:t>
            </a:r>
            <a:r>
              <a:rPr lang="fi-FI" dirty="0" smtClean="0"/>
              <a:t> </a:t>
            </a:r>
          </a:p>
          <a:p>
            <a:pPr lvl="1" eaLnBrk="1" hangingPunct="1"/>
            <a:r>
              <a:rPr lang="fi-FI" dirty="0" err="1" smtClean="0"/>
              <a:t>Stoner</a:t>
            </a:r>
            <a:r>
              <a:rPr lang="fi-FI" dirty="0" smtClean="0"/>
              <a:t> </a:t>
            </a:r>
            <a:r>
              <a:rPr lang="fi-FI" dirty="0" err="1"/>
              <a:t>model</a:t>
            </a:r>
            <a:r>
              <a:rPr lang="fi-FI" dirty="0"/>
              <a:t> for </a:t>
            </a:r>
            <a:r>
              <a:rPr lang="fi-FI" dirty="0" err="1"/>
              <a:t>ferromagnetism</a:t>
            </a:r>
            <a:r>
              <a:rPr lang="fi-FI" dirty="0"/>
              <a:t> of </a:t>
            </a:r>
            <a:r>
              <a:rPr lang="fi-FI" dirty="0" err="1"/>
              <a:t>itinerant</a:t>
            </a:r>
            <a:r>
              <a:rPr lang="fi-FI" dirty="0"/>
              <a:t> </a:t>
            </a:r>
            <a:r>
              <a:rPr lang="fi-FI" dirty="0" err="1" smtClean="0"/>
              <a:t>electrons</a:t>
            </a:r>
            <a:endParaRPr lang="fi-FI" dirty="0" smtClean="0"/>
          </a:p>
          <a:p>
            <a:pPr lvl="1" eaLnBrk="1" hangingPunct="1"/>
            <a:r>
              <a:rPr lang="fi-FI" dirty="0" err="1" smtClean="0"/>
              <a:t>Antiferromagnetism</a:t>
            </a:r>
            <a:endParaRPr lang="fi-FI" dirty="0" smtClean="0"/>
          </a:p>
          <a:p>
            <a:pPr lvl="1" eaLnBrk="1" hangingPunct="1"/>
            <a:r>
              <a:rPr lang="fi-FI" dirty="0" err="1" smtClean="0"/>
              <a:t>Domain</a:t>
            </a:r>
            <a:r>
              <a:rPr lang="fi-FI" dirty="0" smtClean="0"/>
              <a:t> </a:t>
            </a:r>
            <a:r>
              <a:rPr lang="fi-FI" dirty="0" err="1" smtClean="0"/>
              <a:t>structure</a:t>
            </a:r>
            <a:endParaRPr lang="fi-FI" dirty="0" smtClean="0"/>
          </a:p>
          <a:p>
            <a:pPr lvl="1" eaLnBrk="1" hangingPunct="1">
              <a:buFont typeface="Arial" charset="0"/>
              <a:buNone/>
            </a:pPr>
            <a:endParaRPr lang="fi-FI" dirty="0" smtClean="0"/>
          </a:p>
          <a:p>
            <a:pPr lvl="1" eaLnBrk="1" hangingPunct="1">
              <a:buFont typeface="Arial" charset="0"/>
              <a:buNone/>
            </a:pPr>
            <a:endParaRPr lang="fi-FI" dirty="0" smtClean="0"/>
          </a:p>
          <a:p>
            <a:pPr eaLnBrk="1" hangingPunct="1"/>
            <a:endParaRPr lang="fi-FI" dirty="0" smtClean="0"/>
          </a:p>
        </p:txBody>
      </p:sp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2687638" y="0"/>
            <a:ext cx="7988300" cy="1081088"/>
          </a:xfrm>
        </p:spPr>
        <p:txBody>
          <a:bodyPr/>
          <a:lstStyle/>
          <a:p>
            <a:pPr eaLnBrk="1" hangingPunct="1"/>
            <a:r>
              <a:rPr lang="fi-FI" dirty="0" err="1" smtClean="0"/>
              <a:t>Magnetic</a:t>
            </a:r>
            <a:r>
              <a:rPr lang="fi-FI" dirty="0" smtClean="0"/>
              <a:t> </a:t>
            </a:r>
            <a:r>
              <a:rPr lang="fi-FI" dirty="0" err="1" smtClean="0"/>
              <a:t>properties</a:t>
            </a:r>
            <a:endParaRPr lang="fi-FI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145088" y="6145213"/>
            <a:ext cx="1536700" cy="381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858000" y="6145213"/>
            <a:ext cx="1703388" cy="381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i-FI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DCA83BC1-1FE6-446C-A567-802BE73925A5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27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13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/>
          <p:cNvSpPr/>
          <p:nvPr/>
        </p:nvSpPr>
        <p:spPr>
          <a:xfrm>
            <a:off x="192881" y="5566758"/>
            <a:ext cx="8751094" cy="10429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115216" y="38971"/>
            <a:ext cx="89101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Ferromagnetism of Localized Moments, Summary</a:t>
            </a: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9" name="Picture 8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388" y="1394143"/>
            <a:ext cx="2889267" cy="261063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132645" y="4706158"/>
            <a:ext cx="4497005" cy="1830257"/>
            <a:chOff x="4132645" y="4345979"/>
            <a:chExt cx="4497005" cy="1830257"/>
          </a:xfrm>
        </p:grpSpPr>
        <p:graphicFrame>
          <p:nvGraphicFramePr>
            <p:cNvPr id="15" name="Object 14"/>
            <p:cNvGraphicFramePr>
              <a:graphicFrameLocks noChangeAspect="1"/>
            </p:cNvGraphicFramePr>
            <p:nvPr>
              <p:extLst/>
            </p:nvPr>
          </p:nvGraphicFramePr>
          <p:xfrm>
            <a:off x="4192588" y="4804640"/>
            <a:ext cx="4108450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130" name="Kaava" r:id="rId4" imgW="2705100" imgH="228600" progId="Equation.3">
                    <p:embed/>
                  </p:oleObj>
                </mc:Choice>
                <mc:Fallback>
                  <p:oleObj name="Kaava" r:id="rId4" imgW="2705100" imgH="228600" progId="Equation.3">
                    <p:embed/>
                    <p:pic>
                      <p:nvPicPr>
                        <p:cNvPr id="15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2588" y="4804640"/>
                          <a:ext cx="4108450" cy="346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/>
            </p:nvPr>
          </p:nvGraphicFramePr>
          <p:xfrm>
            <a:off x="4214815" y="5441228"/>
            <a:ext cx="4364038" cy="650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131" name="Kaava" r:id="rId6" imgW="2870200" imgH="431800" progId="Equation.3">
                    <p:embed/>
                  </p:oleObj>
                </mc:Choice>
                <mc:Fallback>
                  <p:oleObj name="Kaava" r:id="rId6" imgW="2870200" imgH="431800" progId="Equation.3">
                    <p:embed/>
                    <p:pic>
                      <p:nvPicPr>
                        <p:cNvPr id="16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4815" y="5441228"/>
                          <a:ext cx="4364038" cy="6508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5" name="Object 94"/>
            <p:cNvGraphicFramePr>
              <a:graphicFrameLocks noChangeAspect="1"/>
            </p:cNvGraphicFramePr>
            <p:nvPr>
              <p:extLst/>
            </p:nvPr>
          </p:nvGraphicFramePr>
          <p:xfrm>
            <a:off x="4208452" y="5145166"/>
            <a:ext cx="3779838" cy="384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132" name="Kaava" r:id="rId8" imgW="2489200" imgH="254000" progId="Equation.3">
                    <p:embed/>
                  </p:oleObj>
                </mc:Choice>
                <mc:Fallback>
                  <p:oleObj name="Kaava" r:id="rId8" imgW="2489200" imgH="254000" progId="Equation.3">
                    <p:embed/>
                    <p:pic>
                      <p:nvPicPr>
                        <p:cNvPr id="95" name="Object 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08452" y="5145166"/>
                          <a:ext cx="3779838" cy="384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7" name="Line 27"/>
            <p:cNvSpPr>
              <a:spLocks noChangeShapeType="1"/>
            </p:cNvSpPr>
            <p:nvPr/>
          </p:nvSpPr>
          <p:spPr bwMode="auto">
            <a:xfrm flipV="1">
              <a:off x="6867142" y="5880166"/>
              <a:ext cx="1633921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132645" y="4381849"/>
              <a:ext cx="37071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i="1" dirty="0" smtClean="0"/>
                <a:t>M</a:t>
              </a:r>
              <a:r>
                <a:rPr lang="fi-FI" dirty="0" smtClean="0"/>
                <a:t> in </a:t>
              </a:r>
              <a:r>
                <a:rPr lang="fi-FI" dirty="0" err="1" smtClean="0"/>
                <a:t>different</a:t>
              </a:r>
              <a:r>
                <a:rPr lang="fi-FI" dirty="0" smtClean="0"/>
                <a:t> </a:t>
              </a:r>
              <a:r>
                <a:rPr lang="fi-FI" dirty="0" err="1" smtClean="0"/>
                <a:t>temperature</a:t>
              </a:r>
              <a:r>
                <a:rPr lang="fi-FI" dirty="0" smtClean="0"/>
                <a:t> </a:t>
              </a:r>
              <a:r>
                <a:rPr lang="fi-FI" dirty="0" err="1" smtClean="0"/>
                <a:t>regions</a:t>
              </a:r>
              <a:r>
                <a:rPr lang="fi-FI" dirty="0" smtClean="0"/>
                <a:t>:</a:t>
              </a:r>
              <a:endParaRPr lang="fi-FI" dirty="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4160183" y="4345979"/>
              <a:ext cx="4469467" cy="183025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442496" y="6635585"/>
            <a:ext cx="1544637" cy="125413"/>
          </a:xfrm>
        </p:spPr>
        <p:txBody>
          <a:bodyPr/>
          <a:lstStyle/>
          <a:p>
            <a:pPr>
              <a:defRPr/>
            </a:pPr>
            <a:fld id="{DB00A491-D97B-41B3-81C6-EAD372DAE9EB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58776" y="424625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Mean-Field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Theory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5480" y="949045"/>
            <a:ext cx="6166866" cy="3414316"/>
            <a:chOff x="55480" y="949045"/>
            <a:chExt cx="6166866" cy="3414316"/>
          </a:xfrm>
        </p:grpSpPr>
        <p:graphicFrame>
          <p:nvGraphicFramePr>
            <p:cNvPr id="12" name="Object 11"/>
            <p:cNvGraphicFramePr>
              <a:graphicFrameLocks noChangeAspect="1"/>
            </p:cNvGraphicFramePr>
            <p:nvPr>
              <p:extLst/>
            </p:nvPr>
          </p:nvGraphicFramePr>
          <p:xfrm>
            <a:off x="2364232" y="1849365"/>
            <a:ext cx="1600200" cy="363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133" name="Kaava" r:id="rId10" imgW="1054100" imgH="241300" progId="Equation.3">
                    <p:embed/>
                  </p:oleObj>
                </mc:Choice>
                <mc:Fallback>
                  <p:oleObj name="Kaava" r:id="rId10" imgW="1054100" imgH="241300" progId="Equation.3">
                    <p:embed/>
                    <p:pic>
                      <p:nvPicPr>
                        <p:cNvPr id="12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4232" y="1849365"/>
                          <a:ext cx="1600200" cy="3635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2027682" y="3480164"/>
            <a:ext cx="2273300" cy="652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134" name="Kaava" r:id="rId12" imgW="1497950" imgH="431613" progId="Equation.3">
                    <p:embed/>
                  </p:oleObj>
                </mc:Choice>
                <mc:Fallback>
                  <p:oleObj name="Kaava" r:id="rId12" imgW="1497950" imgH="431613" progId="Equation.3">
                    <p:embed/>
                    <p:pic>
                      <p:nvPicPr>
                        <p:cNvPr id="13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27682" y="3480164"/>
                          <a:ext cx="2273300" cy="6524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2" name="Group 51"/>
            <p:cNvGrpSpPr/>
            <p:nvPr/>
          </p:nvGrpSpPr>
          <p:grpSpPr>
            <a:xfrm>
              <a:off x="223483" y="2246900"/>
              <a:ext cx="5437711" cy="1462870"/>
              <a:chOff x="-3108848" y="2564606"/>
              <a:chExt cx="5437711" cy="1462870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857250" y="2564606"/>
                <a:ext cx="1471613" cy="1450182"/>
              </a:xfrm>
              <a:prstGeom prst="ellipse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cxnSp>
            <p:nvCxnSpPr>
              <p:cNvPr id="54" name="Straight Arrow Connector 53"/>
              <p:cNvCxnSpPr/>
              <p:nvPr/>
            </p:nvCxnSpPr>
            <p:spPr>
              <a:xfrm flipV="1">
                <a:off x="1400175" y="2864644"/>
                <a:ext cx="0" cy="85010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55" name="Object 54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452562" y="3167068"/>
              <a:ext cx="404812" cy="3635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8135" name="Kaava" r:id="rId14" imgW="266469" imgH="241091" progId="Equation.3">
                      <p:embed/>
                    </p:oleObj>
                  </mc:Choice>
                  <mc:Fallback>
                    <p:oleObj name="Kaava" r:id="rId14" imgW="266469" imgH="241091" progId="Equation.3">
                      <p:embed/>
                      <p:pic>
                        <p:nvPicPr>
                          <p:cNvPr id="55" name="Object 5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52562" y="3167068"/>
                            <a:ext cx="404812" cy="36353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56" name="Straight Arrow Connector 55"/>
              <p:cNvCxnSpPr/>
              <p:nvPr/>
            </p:nvCxnSpPr>
            <p:spPr>
              <a:xfrm flipH="1" flipV="1">
                <a:off x="1050131" y="3007519"/>
                <a:ext cx="107157" cy="214312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 flipV="1">
                <a:off x="1202531" y="3159919"/>
                <a:ext cx="107157" cy="214312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/>
              <p:nvPr/>
            </p:nvCxnSpPr>
            <p:spPr>
              <a:xfrm flipV="1">
                <a:off x="1539477" y="2749153"/>
                <a:ext cx="107157" cy="214312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 flipH="1" flipV="1">
                <a:off x="1073944" y="3374231"/>
                <a:ext cx="107157" cy="214312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 flipV="1">
                <a:off x="1462088" y="3607594"/>
                <a:ext cx="107157" cy="214312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 flipH="1" flipV="1">
                <a:off x="1646634" y="2963465"/>
                <a:ext cx="107157" cy="214312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 flipH="1" flipV="1">
                <a:off x="1743075" y="3513534"/>
                <a:ext cx="107157" cy="214312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 flipV="1">
                <a:off x="1850232" y="2963465"/>
                <a:ext cx="107157" cy="214312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 flipH="1" flipV="1">
                <a:off x="1945482" y="3274219"/>
                <a:ext cx="107157" cy="214312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 flipV="1">
                <a:off x="1900238" y="3567113"/>
                <a:ext cx="107157" cy="214312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/>
              <p:nvPr/>
            </p:nvCxnSpPr>
            <p:spPr>
              <a:xfrm flipV="1">
                <a:off x="-3108848" y="3558857"/>
                <a:ext cx="0" cy="39531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83" name="Object 82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-3062074" y="3682988"/>
              <a:ext cx="309562" cy="3444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8136" name="Equation" r:id="rId16" imgW="203040" imgH="228600" progId="Equation.3">
                      <p:embed/>
                    </p:oleObj>
                  </mc:Choice>
                  <mc:Fallback>
                    <p:oleObj name="Equation" r:id="rId16" imgW="203040" imgH="228600" progId="Equation.3">
                      <p:embed/>
                      <p:pic>
                        <p:nvPicPr>
                          <p:cNvPr id="83" name="Object 8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-3062074" y="3682988"/>
                            <a:ext cx="309562" cy="34448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8" name="Group 67"/>
            <p:cNvGrpSpPr/>
            <p:nvPr/>
          </p:nvGrpSpPr>
          <p:grpSpPr>
            <a:xfrm>
              <a:off x="223483" y="2024332"/>
              <a:ext cx="1471613" cy="1450182"/>
              <a:chOff x="857250" y="2564606"/>
              <a:chExt cx="1471613" cy="1450182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857250" y="2564606"/>
                <a:ext cx="1471613" cy="1450182"/>
              </a:xfrm>
              <a:prstGeom prst="ellipse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cxnSp>
            <p:nvCxnSpPr>
              <p:cNvPr id="70" name="Straight Arrow Connector 69"/>
              <p:cNvCxnSpPr/>
              <p:nvPr/>
            </p:nvCxnSpPr>
            <p:spPr>
              <a:xfrm flipV="1">
                <a:off x="1400175" y="2864644"/>
                <a:ext cx="0" cy="85010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71" name="Object 70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473589" y="3225007"/>
              <a:ext cx="290513" cy="2476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8137" name="Kaava" r:id="rId18" imgW="190335" imgH="164957" progId="Equation.3">
                      <p:embed/>
                    </p:oleObj>
                  </mc:Choice>
                  <mc:Fallback>
                    <p:oleObj name="Kaava" r:id="rId18" imgW="190335" imgH="164957" progId="Equation.3">
                      <p:embed/>
                      <p:pic>
                        <p:nvPicPr>
                          <p:cNvPr id="71" name="Object 7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73589" y="3225007"/>
                            <a:ext cx="290513" cy="2476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72" name="Straight Arrow Connector 71"/>
              <p:cNvCxnSpPr/>
              <p:nvPr/>
            </p:nvCxnSpPr>
            <p:spPr>
              <a:xfrm flipH="1" flipV="1">
                <a:off x="1050131" y="3007519"/>
                <a:ext cx="107157" cy="214312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 flipV="1">
                <a:off x="1202531" y="3159919"/>
                <a:ext cx="107157" cy="214312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/>
              <p:nvPr/>
            </p:nvCxnSpPr>
            <p:spPr>
              <a:xfrm flipV="1">
                <a:off x="1539477" y="2749153"/>
                <a:ext cx="107157" cy="214312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/>
              <p:nvPr/>
            </p:nvCxnSpPr>
            <p:spPr>
              <a:xfrm flipH="1" flipV="1">
                <a:off x="1073944" y="3374231"/>
                <a:ext cx="107157" cy="214312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>
              <a:xfrm flipV="1">
                <a:off x="1462088" y="3607594"/>
                <a:ext cx="107157" cy="214312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/>
              <p:nvPr/>
            </p:nvCxnSpPr>
            <p:spPr>
              <a:xfrm flipH="1" flipV="1">
                <a:off x="1646634" y="2963465"/>
                <a:ext cx="107157" cy="214312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 flipH="1" flipV="1">
                <a:off x="1743075" y="3513534"/>
                <a:ext cx="107157" cy="214312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 flipV="1">
                <a:off x="1850232" y="2963465"/>
                <a:ext cx="107157" cy="214312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/>
              <p:nvPr/>
            </p:nvCxnSpPr>
            <p:spPr>
              <a:xfrm flipH="1" flipV="1">
                <a:off x="1945482" y="3274219"/>
                <a:ext cx="107157" cy="214312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 flipV="1">
                <a:off x="1900238" y="3567113"/>
                <a:ext cx="107157" cy="214312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6" name="TextBox 85"/>
            <p:cNvSpPr txBox="1"/>
            <p:nvPr/>
          </p:nvSpPr>
          <p:spPr>
            <a:xfrm>
              <a:off x="496953" y="3636468"/>
              <a:ext cx="12747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Exchange </a:t>
              </a:r>
            </a:p>
            <a:p>
              <a:r>
                <a:rPr lang="fi-FI" dirty="0" err="1" smtClean="0"/>
                <a:t>interaction</a:t>
              </a:r>
              <a:endParaRPr lang="fi-FI" dirty="0"/>
            </a:p>
          </p:txBody>
        </p:sp>
        <p:sp>
          <p:nvSpPr>
            <p:cNvPr id="88" name="Left Brace 87"/>
            <p:cNvSpPr/>
            <p:nvPr/>
          </p:nvSpPr>
          <p:spPr>
            <a:xfrm rot="16200000">
              <a:off x="3061682" y="3603795"/>
              <a:ext cx="270325" cy="1217547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90" name="Straight Arrow Connector 89"/>
            <p:cNvCxnSpPr>
              <a:stCxn id="86" idx="3"/>
            </p:cNvCxnSpPr>
            <p:nvPr/>
          </p:nvCxnSpPr>
          <p:spPr>
            <a:xfrm>
              <a:off x="1771661" y="3959634"/>
              <a:ext cx="659288" cy="27533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Line 27"/>
            <p:cNvSpPr>
              <a:spLocks noChangeShapeType="1"/>
            </p:cNvSpPr>
            <p:nvPr/>
          </p:nvSpPr>
          <p:spPr bwMode="auto">
            <a:xfrm flipV="1">
              <a:off x="550532" y="3986945"/>
              <a:ext cx="1061045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201846" y="2449593"/>
              <a:ext cx="16979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err="1" smtClean="0"/>
                <a:t>Self-consistent</a:t>
              </a:r>
              <a:endParaRPr lang="fi-FI" dirty="0" smtClean="0"/>
            </a:p>
            <a:p>
              <a:r>
                <a:rPr lang="fi-FI" dirty="0" smtClean="0"/>
                <a:t>    </a:t>
              </a:r>
              <a:r>
                <a:rPr lang="fi-FI" dirty="0" err="1" smtClean="0"/>
                <a:t>solution</a:t>
              </a:r>
              <a:endParaRPr lang="fi-FI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25650" y="3994029"/>
              <a:ext cx="1518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err="1" smtClean="0"/>
                <a:t>External</a:t>
              </a:r>
              <a:r>
                <a:rPr lang="fi-FI" dirty="0" smtClean="0"/>
                <a:t> </a:t>
              </a:r>
              <a:r>
                <a:rPr lang="fi-FI" dirty="0" err="1" smtClean="0"/>
                <a:t>field</a:t>
              </a:r>
              <a:endParaRPr lang="fi-FI" dirty="0"/>
            </a:p>
          </p:txBody>
        </p:sp>
        <p:cxnSp>
          <p:nvCxnSpPr>
            <p:cNvPr id="91" name="Straight Arrow Connector 90"/>
            <p:cNvCxnSpPr/>
            <p:nvPr/>
          </p:nvCxnSpPr>
          <p:spPr>
            <a:xfrm flipH="1" flipV="1">
              <a:off x="4191850" y="3994029"/>
              <a:ext cx="270272" cy="16378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6" name="Object 6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18228543"/>
                </p:ext>
              </p:extLst>
            </p:nvPr>
          </p:nvGraphicFramePr>
          <p:xfrm>
            <a:off x="55480" y="949045"/>
            <a:ext cx="2293938" cy="1000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138" name="Equation" r:id="rId20" imgW="1511280" imgH="660240" progId="Equation.DSMT4">
                    <p:embed/>
                  </p:oleObj>
                </mc:Choice>
                <mc:Fallback>
                  <p:oleObj name="Equation" r:id="rId20" imgW="1511280" imgH="660240" progId="Equation.DSMT4">
                    <p:embed/>
                    <p:pic>
                      <p:nvPicPr>
                        <p:cNvPr id="66" name="Object 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480" y="949045"/>
                          <a:ext cx="2293938" cy="1000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" name="Object 66"/>
            <p:cNvGraphicFramePr>
              <a:graphicFrameLocks noChangeAspect="1"/>
            </p:cNvGraphicFramePr>
            <p:nvPr>
              <p:extLst/>
            </p:nvPr>
          </p:nvGraphicFramePr>
          <p:xfrm>
            <a:off x="4160183" y="986077"/>
            <a:ext cx="2062163" cy="1038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139" name="Kaava" r:id="rId22" imgW="1358640" imgH="685800" progId="Equation.3">
                    <p:embed/>
                  </p:oleObj>
                </mc:Choice>
                <mc:Fallback>
                  <p:oleObj name="Kaava" r:id="rId22" imgW="1358640" imgH="685800" progId="Equation.3">
                    <p:embed/>
                    <p:pic>
                      <p:nvPicPr>
                        <p:cNvPr id="67" name="Object 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60183" y="986077"/>
                          <a:ext cx="2062163" cy="10382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3" name="Group 92"/>
            <p:cNvGrpSpPr/>
            <p:nvPr/>
          </p:nvGrpSpPr>
          <p:grpSpPr>
            <a:xfrm flipV="1">
              <a:off x="2203329" y="2803171"/>
              <a:ext cx="1663359" cy="609594"/>
              <a:chOff x="2814637" y="2478887"/>
              <a:chExt cx="2792011" cy="609594"/>
            </a:xfrm>
          </p:grpSpPr>
          <p:sp>
            <p:nvSpPr>
              <p:cNvPr id="94" name="Arc 93"/>
              <p:cNvSpPr/>
              <p:nvPr/>
            </p:nvSpPr>
            <p:spPr>
              <a:xfrm>
                <a:off x="2814637" y="2478887"/>
                <a:ext cx="2728913" cy="607218"/>
              </a:xfrm>
              <a:prstGeom prst="arc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6" name="Arc 95"/>
              <p:cNvSpPr/>
              <p:nvPr/>
            </p:nvSpPr>
            <p:spPr>
              <a:xfrm flipH="1">
                <a:off x="2817013" y="2481263"/>
                <a:ext cx="2728913" cy="607218"/>
              </a:xfrm>
              <a:prstGeom prst="arc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cxnSp>
            <p:nvCxnSpPr>
              <p:cNvPr id="101" name="Straight Arrow Connector 100"/>
              <p:cNvCxnSpPr/>
              <p:nvPr/>
            </p:nvCxnSpPr>
            <p:spPr>
              <a:xfrm>
                <a:off x="5485204" y="2688431"/>
                <a:ext cx="121444" cy="12144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oup 101"/>
            <p:cNvGrpSpPr/>
            <p:nvPr/>
          </p:nvGrpSpPr>
          <p:grpSpPr>
            <a:xfrm flipH="1">
              <a:off x="2179194" y="2208363"/>
              <a:ext cx="1663359" cy="609594"/>
              <a:chOff x="2814637" y="2478887"/>
              <a:chExt cx="2792011" cy="609594"/>
            </a:xfrm>
          </p:grpSpPr>
          <p:sp>
            <p:nvSpPr>
              <p:cNvPr id="103" name="Arc 102"/>
              <p:cNvSpPr/>
              <p:nvPr/>
            </p:nvSpPr>
            <p:spPr>
              <a:xfrm>
                <a:off x="2814637" y="2478887"/>
                <a:ext cx="2728913" cy="607218"/>
              </a:xfrm>
              <a:prstGeom prst="arc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04" name="Arc 103"/>
              <p:cNvSpPr/>
              <p:nvPr/>
            </p:nvSpPr>
            <p:spPr>
              <a:xfrm flipH="1">
                <a:off x="2817013" y="2481263"/>
                <a:ext cx="2728913" cy="607218"/>
              </a:xfrm>
              <a:prstGeom prst="arc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cxnSp>
            <p:nvCxnSpPr>
              <p:cNvPr id="105" name="Straight Arrow Connector 104"/>
              <p:cNvCxnSpPr/>
              <p:nvPr/>
            </p:nvCxnSpPr>
            <p:spPr>
              <a:xfrm>
                <a:off x="5485204" y="2688431"/>
                <a:ext cx="121444" cy="12144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Group 10"/>
          <p:cNvGrpSpPr/>
          <p:nvPr/>
        </p:nvGrpSpPr>
        <p:grpSpPr>
          <a:xfrm>
            <a:off x="200032" y="4703782"/>
            <a:ext cx="3598878" cy="1830257"/>
            <a:chOff x="200032" y="4703782"/>
            <a:chExt cx="3598878" cy="1830257"/>
          </a:xfrm>
        </p:grpSpPr>
        <p:grpSp>
          <p:nvGrpSpPr>
            <p:cNvPr id="5" name="Group 4"/>
            <p:cNvGrpSpPr/>
            <p:nvPr/>
          </p:nvGrpSpPr>
          <p:grpSpPr>
            <a:xfrm>
              <a:off x="200032" y="4703782"/>
              <a:ext cx="3598878" cy="1830257"/>
              <a:chOff x="200032" y="4343603"/>
              <a:chExt cx="3598878" cy="1830257"/>
            </a:xfrm>
          </p:grpSpPr>
          <p:graphicFrame>
            <p:nvGraphicFramePr>
              <p:cNvPr id="6" name="Object 5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296078" y="4382366"/>
              <a:ext cx="3351212" cy="1727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8140" name="Kaava" r:id="rId24" imgW="2209800" imgH="1143000" progId="Equation.3">
                      <p:embed/>
                    </p:oleObj>
                  </mc:Choice>
                  <mc:Fallback>
                    <p:oleObj name="Kaava" r:id="rId24" imgW="2209800" imgH="1143000" progId="Equation.3">
                      <p:embed/>
                      <p:pic>
                        <p:nvPicPr>
                          <p:cNvPr id="6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6078" y="4382366"/>
                            <a:ext cx="3351212" cy="17272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" name="Rectangle 16"/>
              <p:cNvSpPr/>
              <p:nvPr/>
            </p:nvSpPr>
            <p:spPr>
              <a:xfrm>
                <a:off x="200032" y="4343603"/>
                <a:ext cx="3598878" cy="183025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9" name="Line 27"/>
              <p:cNvSpPr>
                <a:spLocks noChangeShapeType="1"/>
              </p:cNvSpPr>
              <p:nvPr/>
            </p:nvSpPr>
            <p:spPr bwMode="auto">
              <a:xfrm flipV="1">
                <a:off x="336974" y="5018154"/>
                <a:ext cx="2406226" cy="0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00" name="Line 27"/>
              <p:cNvSpPr>
                <a:spLocks noChangeShapeType="1"/>
              </p:cNvSpPr>
              <p:nvPr/>
            </p:nvSpPr>
            <p:spPr bwMode="auto">
              <a:xfrm flipV="1">
                <a:off x="1371599" y="5734911"/>
                <a:ext cx="1539099" cy="0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sp>
          <p:nvSpPr>
            <p:cNvPr id="84" name="Line 27"/>
            <p:cNvSpPr>
              <a:spLocks noChangeShapeType="1"/>
            </p:cNvSpPr>
            <p:nvPr/>
          </p:nvSpPr>
          <p:spPr bwMode="auto">
            <a:xfrm flipV="1">
              <a:off x="1344249" y="6450686"/>
              <a:ext cx="1539099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61562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5" descr="PDFStudio_2011-10-19_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911">
            <a:off x="5725723" y="973341"/>
            <a:ext cx="3383280" cy="394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916" y="2538110"/>
            <a:ext cx="3618412" cy="3269467"/>
          </a:xfrm>
          <a:prstGeom prst="rect">
            <a:avLst/>
          </a:prstGeom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115216" y="38971"/>
            <a:ext cx="89101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Ferromagnetism of Localized Moments, Summary</a:t>
            </a: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412890"/>
              </p:ext>
            </p:extLst>
          </p:nvPr>
        </p:nvGraphicFramePr>
        <p:xfrm>
          <a:off x="373478" y="1063689"/>
          <a:ext cx="3278187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94" name="Kaava" r:id="rId5" imgW="2158920" imgH="672840" progId="Equation.3">
                  <p:embed/>
                </p:oleObj>
              </mc:Choice>
              <mc:Fallback>
                <p:oleObj name="Kaava" r:id="rId5" imgW="2158920" imgH="672840" progId="Equation.3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478" y="1063689"/>
                        <a:ext cx="3278187" cy="101917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3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442496" y="6635585"/>
            <a:ext cx="1544637" cy="125413"/>
          </a:xfrm>
        </p:spPr>
        <p:txBody>
          <a:bodyPr/>
          <a:lstStyle/>
          <a:p>
            <a:pPr>
              <a:defRPr/>
            </a:pPr>
            <a:fld id="{DB00A491-D97B-41B3-81C6-EAD372DAE9EB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1148" y="528410"/>
            <a:ext cx="4681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Beyond the Mean-Field Theory,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magnons</a:t>
            </a:r>
            <a:endParaRPr lang="en-US" dirty="0"/>
          </a:p>
        </p:txBody>
      </p:sp>
      <p:graphicFrame>
        <p:nvGraphicFramePr>
          <p:cNvPr id="10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816502"/>
              </p:ext>
            </p:extLst>
          </p:nvPr>
        </p:nvGraphicFramePr>
        <p:xfrm>
          <a:off x="2536660" y="2430463"/>
          <a:ext cx="289242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95" name="Equation" r:id="rId7" imgW="1904760" imgH="457200" progId="Equation.DSMT4">
                  <p:embed/>
                </p:oleObj>
              </mc:Choice>
              <mc:Fallback>
                <p:oleObj name="Equation" r:id="rId7" imgW="1904760" imgH="457200" progId="Equation.DSMT4">
                  <p:embed/>
                  <p:pic>
                    <p:nvPicPr>
                      <p:cNvPr id="10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6660" y="2430463"/>
                        <a:ext cx="2892425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729435"/>
              </p:ext>
            </p:extLst>
          </p:nvPr>
        </p:nvGraphicFramePr>
        <p:xfrm>
          <a:off x="2543367" y="3284755"/>
          <a:ext cx="2980170" cy="109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96" name="Equation" r:id="rId9" imgW="2158920" imgH="736560" progId="Equation.DSMT4">
                  <p:embed/>
                </p:oleObj>
              </mc:Choice>
              <mc:Fallback>
                <p:oleObj name="Equation" r:id="rId9" imgW="2158920" imgH="736560" progId="Equation.DSMT4">
                  <p:embed/>
                  <p:pic>
                    <p:nvPicPr>
                      <p:cNvPr id="10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3367" y="3284755"/>
                        <a:ext cx="2980170" cy="10924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2445023" y="2431130"/>
            <a:ext cx="3192007" cy="19978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731520" y="2082864"/>
            <a:ext cx="640080" cy="1260661"/>
          </a:xfrm>
          <a:prstGeom prst="straightConnector1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H="1">
            <a:off x="864179" y="2689693"/>
            <a:ext cx="1446495" cy="653832"/>
          </a:xfrm>
          <a:prstGeom prst="straightConnector1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08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394774" y="5661006"/>
            <a:ext cx="8751094" cy="10429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4" name="Group 3"/>
          <p:cNvGrpSpPr/>
          <p:nvPr/>
        </p:nvGrpSpPr>
        <p:grpSpPr>
          <a:xfrm>
            <a:off x="144463" y="574675"/>
            <a:ext cx="8692368" cy="1724284"/>
            <a:chOff x="226482" y="906066"/>
            <a:chExt cx="8692368" cy="1724284"/>
          </a:xfrm>
        </p:grpSpPr>
        <p:sp>
          <p:nvSpPr>
            <p:cNvPr id="20489" name="Rectangle 6"/>
            <p:cNvSpPr>
              <a:spLocks noChangeArrowheads="1"/>
            </p:cNvSpPr>
            <p:nvPr/>
          </p:nvSpPr>
          <p:spPr bwMode="auto">
            <a:xfrm>
              <a:off x="2899715" y="1071425"/>
              <a:ext cx="1952625" cy="1533525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0" name="Line 9"/>
            <p:cNvSpPr>
              <a:spLocks noChangeShapeType="1"/>
            </p:cNvSpPr>
            <p:nvPr/>
          </p:nvSpPr>
          <p:spPr bwMode="auto">
            <a:xfrm flipH="1">
              <a:off x="2871140" y="1080950"/>
              <a:ext cx="361950" cy="32385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20491" name="Line 10"/>
            <p:cNvSpPr>
              <a:spLocks noChangeShapeType="1"/>
            </p:cNvSpPr>
            <p:nvPr/>
          </p:nvSpPr>
          <p:spPr bwMode="auto">
            <a:xfrm flipH="1">
              <a:off x="2887015" y="1058725"/>
              <a:ext cx="609600" cy="57150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20492" name="Line 11"/>
            <p:cNvSpPr>
              <a:spLocks noChangeShapeType="1"/>
            </p:cNvSpPr>
            <p:nvPr/>
          </p:nvSpPr>
          <p:spPr bwMode="auto">
            <a:xfrm flipH="1">
              <a:off x="2902890" y="1084125"/>
              <a:ext cx="847725" cy="70485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20493" name="Line 12"/>
            <p:cNvSpPr>
              <a:spLocks noChangeShapeType="1"/>
            </p:cNvSpPr>
            <p:nvPr/>
          </p:nvSpPr>
          <p:spPr bwMode="auto">
            <a:xfrm flipH="1">
              <a:off x="2909240" y="1042850"/>
              <a:ext cx="1066800" cy="91440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20495" name="Line 14"/>
            <p:cNvSpPr>
              <a:spLocks noChangeShapeType="1"/>
            </p:cNvSpPr>
            <p:nvPr/>
          </p:nvSpPr>
          <p:spPr bwMode="auto">
            <a:xfrm flipH="1">
              <a:off x="2893365" y="1074600"/>
              <a:ext cx="1476375" cy="133350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20496" name="Line 15"/>
            <p:cNvSpPr>
              <a:spLocks noChangeShapeType="1"/>
            </p:cNvSpPr>
            <p:nvPr/>
          </p:nvSpPr>
          <p:spPr bwMode="auto">
            <a:xfrm flipH="1">
              <a:off x="2918764" y="1106350"/>
              <a:ext cx="1647825" cy="149860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20497" name="Line 16"/>
            <p:cNvSpPr>
              <a:spLocks noChangeShapeType="1"/>
            </p:cNvSpPr>
            <p:nvPr/>
          </p:nvSpPr>
          <p:spPr bwMode="auto">
            <a:xfrm flipH="1">
              <a:off x="3144190" y="1106350"/>
              <a:ext cx="1685925" cy="152400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20498" name="Line 17"/>
            <p:cNvSpPr>
              <a:spLocks noChangeShapeType="1"/>
            </p:cNvSpPr>
            <p:nvPr/>
          </p:nvSpPr>
          <p:spPr bwMode="auto">
            <a:xfrm flipH="1">
              <a:off x="3436289" y="1342095"/>
              <a:ext cx="1416050" cy="1256506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20499" name="Line 18"/>
            <p:cNvSpPr>
              <a:spLocks noChangeShapeType="1"/>
            </p:cNvSpPr>
            <p:nvPr/>
          </p:nvSpPr>
          <p:spPr bwMode="auto">
            <a:xfrm flipH="1">
              <a:off x="3642665" y="1500050"/>
              <a:ext cx="1228725" cy="108585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20500" name="Line 19"/>
            <p:cNvSpPr>
              <a:spLocks noChangeShapeType="1"/>
            </p:cNvSpPr>
            <p:nvPr/>
          </p:nvSpPr>
          <p:spPr bwMode="auto">
            <a:xfrm flipH="1">
              <a:off x="3906190" y="1744525"/>
              <a:ext cx="933450" cy="85725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20501" name="Line 20"/>
            <p:cNvSpPr>
              <a:spLocks noChangeShapeType="1"/>
            </p:cNvSpPr>
            <p:nvPr/>
          </p:nvSpPr>
          <p:spPr bwMode="auto">
            <a:xfrm flipH="1">
              <a:off x="4131615" y="1922325"/>
              <a:ext cx="714375" cy="695325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20502" name="Line 21"/>
            <p:cNvSpPr>
              <a:spLocks noChangeShapeType="1"/>
            </p:cNvSpPr>
            <p:nvPr/>
          </p:nvSpPr>
          <p:spPr bwMode="auto">
            <a:xfrm flipH="1">
              <a:off x="4299890" y="2128700"/>
              <a:ext cx="533400" cy="49530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20503" name="Line 22"/>
            <p:cNvSpPr>
              <a:spLocks noChangeShapeType="1"/>
            </p:cNvSpPr>
            <p:nvPr/>
          </p:nvSpPr>
          <p:spPr bwMode="auto">
            <a:xfrm flipH="1">
              <a:off x="4525315" y="2316025"/>
              <a:ext cx="314325" cy="276225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20505" name="Line 24"/>
            <p:cNvSpPr>
              <a:spLocks noChangeShapeType="1"/>
            </p:cNvSpPr>
            <p:nvPr/>
          </p:nvSpPr>
          <p:spPr bwMode="auto">
            <a:xfrm flipH="1">
              <a:off x="2893364" y="1106350"/>
              <a:ext cx="1238250" cy="1063625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graphicFrame>
          <p:nvGraphicFramePr>
            <p:cNvPr id="20510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89899837"/>
                </p:ext>
              </p:extLst>
            </p:nvPr>
          </p:nvGraphicFramePr>
          <p:xfrm>
            <a:off x="226482" y="1139152"/>
            <a:ext cx="2138362" cy="101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736" name="Equation" r:id="rId4" imgW="1409400" imgH="672840" progId="Equation.DSMT4">
                    <p:embed/>
                  </p:oleObj>
                </mc:Choice>
                <mc:Fallback>
                  <p:oleObj name="Equation" r:id="rId4" imgW="1409400" imgH="6728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482" y="1139152"/>
                          <a:ext cx="2138362" cy="1016000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3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6" name="Straight Arrow Connector 45"/>
            <p:cNvCxnSpPr/>
            <p:nvPr/>
          </p:nvCxnSpPr>
          <p:spPr bwMode="auto">
            <a:xfrm flipV="1">
              <a:off x="2467410" y="1153976"/>
              <a:ext cx="502156" cy="335685"/>
            </a:xfrm>
            <a:prstGeom prst="straightConnector1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Straight Arrow Connector 45"/>
            <p:cNvCxnSpPr/>
            <p:nvPr/>
          </p:nvCxnSpPr>
          <p:spPr bwMode="auto">
            <a:xfrm flipV="1">
              <a:off x="4682477" y="1174094"/>
              <a:ext cx="939782" cy="68781"/>
            </a:xfrm>
            <a:prstGeom prst="straightConnector1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1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73607947"/>
                </p:ext>
              </p:extLst>
            </p:nvPr>
          </p:nvGraphicFramePr>
          <p:xfrm>
            <a:off x="5626375" y="906066"/>
            <a:ext cx="3292475" cy="306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737" name="Equation" r:id="rId6" imgW="2171520" imgH="203040" progId="Equation.DSMT4">
                    <p:embed/>
                  </p:oleObj>
                </mc:Choice>
                <mc:Fallback>
                  <p:oleObj name="Equation" r:id="rId6" imgW="217152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26375" y="906066"/>
                          <a:ext cx="3292475" cy="3063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823105" y="-24477"/>
            <a:ext cx="56909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rgbClr val="0070C0"/>
                </a:solidFill>
              </a:rPr>
              <a:t>Ferromagnetism of </a:t>
            </a:r>
            <a:r>
              <a:rPr lang="en-US" sz="2400" b="1" dirty="0">
                <a:solidFill>
                  <a:srgbClr val="0070C0"/>
                </a:solidFill>
              </a:rPr>
              <a:t>F</a:t>
            </a:r>
            <a:r>
              <a:rPr lang="en-US" sz="2400" b="1" dirty="0" smtClean="0">
                <a:solidFill>
                  <a:srgbClr val="0070C0"/>
                </a:solidFill>
              </a:rPr>
              <a:t>ree Electron Gas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78269" y="68251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(</a:t>
            </a:r>
            <a:r>
              <a:rPr lang="fi-FI" dirty="0" err="1" smtClean="0"/>
              <a:t>Elliott</a:t>
            </a:r>
            <a:r>
              <a:rPr lang="fi-FI" dirty="0" smtClean="0"/>
              <a:t> </a:t>
            </a:r>
            <a:r>
              <a:rPr lang="fi-FI" dirty="0" err="1" smtClean="0"/>
              <a:t>pp</a:t>
            </a:r>
            <a:r>
              <a:rPr lang="fi-FI" dirty="0" smtClean="0"/>
              <a:t>. 607-608)</a:t>
            </a:r>
            <a:endParaRPr lang="fi-FI" dirty="0"/>
          </a:p>
        </p:txBody>
      </p:sp>
      <p:grpSp>
        <p:nvGrpSpPr>
          <p:cNvPr id="10" name="Group 9"/>
          <p:cNvGrpSpPr/>
          <p:nvPr/>
        </p:nvGrpSpPr>
        <p:grpSpPr>
          <a:xfrm>
            <a:off x="3344019" y="498113"/>
            <a:ext cx="4401424" cy="1578596"/>
            <a:chOff x="3344019" y="498113"/>
            <a:chExt cx="4401424" cy="1578596"/>
          </a:xfrm>
        </p:grpSpPr>
        <p:graphicFrame>
          <p:nvGraphicFramePr>
            <p:cNvPr id="20514" name="Object 34"/>
            <p:cNvGraphicFramePr>
              <a:graphicFrameLocks noChangeAspect="1"/>
            </p:cNvGraphicFramePr>
            <p:nvPr>
              <p:extLst/>
            </p:nvPr>
          </p:nvGraphicFramePr>
          <p:xfrm>
            <a:off x="5085008" y="498113"/>
            <a:ext cx="363537" cy="344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738" name="Kaava" r:id="rId8" imgW="241200" imgH="228600" progId="Equation.3">
                    <p:embed/>
                  </p:oleObj>
                </mc:Choice>
                <mc:Fallback>
                  <p:oleObj name="Kaava" r:id="rId8" imgW="2412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5008" y="498113"/>
                          <a:ext cx="363537" cy="3444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16" name="Object 36"/>
            <p:cNvGraphicFramePr>
              <a:graphicFrameLocks noChangeAspect="1"/>
            </p:cNvGraphicFramePr>
            <p:nvPr>
              <p:extLst/>
            </p:nvPr>
          </p:nvGraphicFramePr>
          <p:xfrm>
            <a:off x="5411818" y="1771909"/>
            <a:ext cx="2333625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739" name="Equation" r:id="rId10" imgW="1536033" imgH="203112" progId="Equation.3">
                    <p:embed/>
                  </p:oleObj>
                </mc:Choice>
                <mc:Fallback>
                  <p:oleObj name="Equation" r:id="rId10" imgW="1536033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11818" y="1771909"/>
                          <a:ext cx="2333625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" name="Group 4"/>
            <p:cNvGrpSpPr/>
            <p:nvPr/>
          </p:nvGrpSpPr>
          <p:grpSpPr>
            <a:xfrm>
              <a:off x="3344019" y="1095633"/>
              <a:ext cx="866775" cy="742950"/>
              <a:chOff x="3371202" y="3009039"/>
              <a:chExt cx="866775" cy="742950"/>
            </a:xfrm>
            <a:solidFill>
              <a:schemeClr val="accent4">
                <a:lumMod val="40000"/>
                <a:lumOff val="60000"/>
              </a:schemeClr>
            </a:solidFill>
          </p:grpSpPr>
          <p:sp>
            <p:nvSpPr>
              <p:cNvPr id="20504" name="Oval 23"/>
              <p:cNvSpPr>
                <a:spLocks noChangeArrowheads="1"/>
              </p:cNvSpPr>
              <p:nvPr/>
            </p:nvSpPr>
            <p:spPr bwMode="auto">
              <a:xfrm>
                <a:off x="3371202" y="3009039"/>
                <a:ext cx="866775" cy="742950"/>
              </a:xfrm>
              <a:prstGeom prst="ellipse">
                <a:avLst/>
              </a:prstGeom>
              <a:grpFill/>
              <a:ln w="28575">
                <a:solidFill>
                  <a:srgbClr val="00B0F0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94" name="Line 13"/>
              <p:cNvSpPr>
                <a:spLocks noChangeShapeType="1"/>
              </p:cNvSpPr>
              <p:nvPr/>
            </p:nvSpPr>
            <p:spPr bwMode="auto">
              <a:xfrm flipH="1">
                <a:off x="3436289" y="3071676"/>
                <a:ext cx="485775" cy="426802"/>
              </a:xfrm>
              <a:prstGeom prst="line">
                <a:avLst/>
              </a:prstGeom>
              <a:grpFill/>
              <a:ln w="28575">
                <a:solidFill>
                  <a:srgbClr val="00B0F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40" name="Line 13"/>
              <p:cNvSpPr>
                <a:spLocks noChangeShapeType="1"/>
              </p:cNvSpPr>
              <p:nvPr/>
            </p:nvSpPr>
            <p:spPr bwMode="auto">
              <a:xfrm flipH="1">
                <a:off x="3679175" y="3272744"/>
                <a:ext cx="558801" cy="479245"/>
              </a:xfrm>
              <a:prstGeom prst="line">
                <a:avLst/>
              </a:prstGeom>
              <a:grpFill/>
              <a:ln w="28575">
                <a:solidFill>
                  <a:srgbClr val="00B0F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fi-FI"/>
              </a:p>
            </p:txBody>
          </p:sp>
        </p:grpSp>
        <p:cxnSp>
          <p:nvCxnSpPr>
            <p:cNvPr id="20517" name="Straight Arrow Connector 45"/>
            <p:cNvCxnSpPr>
              <a:cxnSpLocks noChangeShapeType="1"/>
            </p:cNvCxnSpPr>
            <p:nvPr/>
          </p:nvCxnSpPr>
          <p:spPr bwMode="auto">
            <a:xfrm flipH="1" flipV="1">
              <a:off x="3986784" y="1548274"/>
              <a:ext cx="1255025" cy="363538"/>
            </a:xfrm>
            <a:prstGeom prst="straightConnector1">
              <a:avLst/>
            </a:prstGeom>
            <a:noFill/>
            <a:ln w="19050" algn="ctr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632054"/>
              </p:ext>
            </p:extLst>
          </p:nvPr>
        </p:nvGraphicFramePr>
        <p:xfrm>
          <a:off x="705014" y="5440363"/>
          <a:ext cx="2544762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40" name="Equation" r:id="rId12" imgW="1676160" imgH="647640" progId="Equation.3">
                  <p:embed/>
                </p:oleObj>
              </mc:Choice>
              <mc:Fallback>
                <p:oleObj name="Equation" r:id="rId12" imgW="1676160" imgH="647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014" y="5440363"/>
                        <a:ext cx="2544762" cy="9779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603596" y="1334157"/>
            <a:ext cx="3238037" cy="1128400"/>
            <a:chOff x="603596" y="1334157"/>
            <a:chExt cx="3238037" cy="1128400"/>
          </a:xfrm>
        </p:grpSpPr>
        <p:sp>
          <p:nvSpPr>
            <p:cNvPr id="20508" name="Oval 28"/>
            <p:cNvSpPr>
              <a:spLocks noChangeArrowheads="1"/>
            </p:cNvSpPr>
            <p:nvPr/>
          </p:nvSpPr>
          <p:spPr bwMode="auto">
            <a:xfrm>
              <a:off x="3746383" y="1468899"/>
              <a:ext cx="95250" cy="79375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9" name="Line 29"/>
            <p:cNvSpPr>
              <a:spLocks noChangeShapeType="1"/>
            </p:cNvSpPr>
            <p:nvPr/>
          </p:nvSpPr>
          <p:spPr bwMode="auto">
            <a:xfrm flipV="1">
              <a:off x="3798926" y="1334157"/>
              <a:ext cx="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graphicFrame>
          <p:nvGraphicFramePr>
            <p:cNvPr id="20512" name="Object 32"/>
            <p:cNvGraphicFramePr>
              <a:graphicFrameLocks noChangeAspect="1"/>
            </p:cNvGraphicFramePr>
            <p:nvPr>
              <p:extLst/>
            </p:nvPr>
          </p:nvGraphicFramePr>
          <p:xfrm>
            <a:off x="2493846" y="1548274"/>
            <a:ext cx="192088" cy="325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741" name="Equation" r:id="rId14" imgW="126780" imgH="215526" progId="Equation.3">
                    <p:embed/>
                  </p:oleObj>
                </mc:Choice>
                <mc:Fallback>
                  <p:oleObj name="Equation" r:id="rId14" imgW="126780" imgH="21552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3846" y="1548274"/>
                          <a:ext cx="192088" cy="3254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13" name="Line 33"/>
            <p:cNvSpPr>
              <a:spLocks noChangeShapeType="1"/>
            </p:cNvSpPr>
            <p:nvPr/>
          </p:nvSpPr>
          <p:spPr bwMode="auto">
            <a:xfrm flipV="1">
              <a:off x="2030296" y="1524258"/>
              <a:ext cx="1702844" cy="6286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graphicFrame>
          <p:nvGraphicFramePr>
            <p:cNvPr id="4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89223562"/>
                </p:ext>
              </p:extLst>
            </p:nvPr>
          </p:nvGraphicFramePr>
          <p:xfrm>
            <a:off x="603596" y="2119657"/>
            <a:ext cx="1427162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742" name="Kaava" r:id="rId16" imgW="939600" imgH="228600" progId="Equation.3">
                    <p:embed/>
                  </p:oleObj>
                </mc:Choice>
                <mc:Fallback>
                  <p:oleObj name="Kaava" r:id="rId16" imgW="9396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3596" y="2119657"/>
                          <a:ext cx="1427162" cy="342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Group 17"/>
          <p:cNvGrpSpPr/>
          <p:nvPr/>
        </p:nvGrpSpPr>
        <p:grpSpPr>
          <a:xfrm>
            <a:off x="219329" y="4419355"/>
            <a:ext cx="8728096" cy="854427"/>
            <a:chOff x="219329" y="4119808"/>
            <a:chExt cx="8728096" cy="854427"/>
          </a:xfrm>
        </p:grpSpPr>
        <p:graphicFrame>
          <p:nvGraphicFramePr>
            <p:cNvPr id="3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61217301"/>
                </p:ext>
              </p:extLst>
            </p:nvPr>
          </p:nvGraphicFramePr>
          <p:xfrm>
            <a:off x="219329" y="4119808"/>
            <a:ext cx="8480425" cy="593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743" name="Kaava" r:id="rId18" imgW="5587920" imgH="393480" progId="Equation.3">
                    <p:embed/>
                  </p:oleObj>
                </mc:Choice>
                <mc:Fallback>
                  <p:oleObj name="Kaava" r:id="rId18" imgW="558792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329" y="4119808"/>
                          <a:ext cx="8480425" cy="593725"/>
                        </a:xfrm>
                        <a:prstGeom prst="rect">
                          <a:avLst/>
                        </a:prstGeom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" name="TextBox 48"/>
            <p:cNvSpPr txBox="1"/>
            <p:nvPr/>
          </p:nvSpPr>
          <p:spPr>
            <a:xfrm>
              <a:off x="7977288" y="4666458"/>
              <a:ext cx="9701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400" dirty="0" smtClean="0"/>
                <a:t>[E(7.212)]</a:t>
              </a:r>
              <a:endParaRPr lang="fi-FI" sz="1400" dirty="0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58782" y="6518878"/>
            <a:ext cx="1544637" cy="125413"/>
          </a:xfrm>
        </p:spPr>
        <p:txBody>
          <a:bodyPr/>
          <a:lstStyle/>
          <a:p>
            <a:pPr>
              <a:defRPr/>
            </a:pPr>
            <a:fld id="{DB00A491-D97B-41B3-81C6-EAD372DAE9EB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5909" y="2240290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(</a:t>
            </a:r>
            <a:r>
              <a:rPr lang="fi-FI" dirty="0" err="1" smtClean="0"/>
              <a:t>Infinite</a:t>
            </a:r>
            <a:r>
              <a:rPr lang="fi-FI" dirty="0" smtClean="0"/>
              <a:t> </a:t>
            </a:r>
            <a:r>
              <a:rPr lang="fi-FI" dirty="0" err="1" smtClean="0"/>
              <a:t>system</a:t>
            </a:r>
            <a:r>
              <a:rPr lang="fi-FI" dirty="0" smtClean="0"/>
              <a:t>)</a:t>
            </a:r>
            <a:endParaRPr lang="fi-FI" dirty="0"/>
          </a:p>
        </p:txBody>
      </p:sp>
      <p:grpSp>
        <p:nvGrpSpPr>
          <p:cNvPr id="15" name="Group 14"/>
          <p:cNvGrpSpPr/>
          <p:nvPr/>
        </p:nvGrpSpPr>
        <p:grpSpPr>
          <a:xfrm>
            <a:off x="5134958" y="993775"/>
            <a:ext cx="3815367" cy="654050"/>
            <a:chOff x="5134958" y="993775"/>
            <a:chExt cx="3815367" cy="654050"/>
          </a:xfrm>
        </p:grpSpPr>
        <p:graphicFrame>
          <p:nvGraphicFramePr>
            <p:cNvPr id="9218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1994148"/>
                </p:ext>
              </p:extLst>
            </p:nvPr>
          </p:nvGraphicFramePr>
          <p:xfrm>
            <a:off x="5691188" y="993775"/>
            <a:ext cx="3259137" cy="654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744" name="Kaava" r:id="rId20" imgW="2145960" imgH="431640" progId="Equation.3">
                    <p:embed/>
                  </p:oleObj>
                </mc:Choice>
                <mc:Fallback>
                  <p:oleObj name="Kaava" r:id="rId20" imgW="214596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91188" y="993775"/>
                          <a:ext cx="3259137" cy="654050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" name="Right Arrow 51"/>
            <p:cNvSpPr/>
            <p:nvPr/>
          </p:nvSpPr>
          <p:spPr>
            <a:xfrm>
              <a:off x="5134958" y="1196222"/>
              <a:ext cx="462857" cy="171469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5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603595"/>
              </p:ext>
            </p:extLst>
          </p:nvPr>
        </p:nvGraphicFramePr>
        <p:xfrm>
          <a:off x="4080412" y="5618418"/>
          <a:ext cx="3297237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45" name="Equation" r:id="rId22" imgW="2171520" imgH="431640" progId="Equation.3">
                  <p:embed/>
                </p:oleObj>
              </mc:Choice>
              <mc:Fallback>
                <p:oleObj name="Equation" r:id="rId22" imgW="2171520" imgH="431640" progId="Equation.3">
                  <p:embed/>
                  <p:pic>
                    <p:nvPicPr>
                      <p:cNvPr id="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0412" y="5618418"/>
                        <a:ext cx="3297237" cy="65087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762627"/>
              </p:ext>
            </p:extLst>
          </p:nvPr>
        </p:nvGraphicFramePr>
        <p:xfrm>
          <a:off x="8229930" y="5792642"/>
          <a:ext cx="674687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46" name="Equation" r:id="rId24" imgW="444240" imgH="177480" progId="Equation.3">
                  <p:embed/>
                </p:oleObj>
              </mc:Choice>
              <mc:Fallback>
                <p:oleObj name="Equation" r:id="rId24" imgW="444240" imgH="177480" progId="Equation.3">
                  <p:embed/>
                  <p:pic>
                    <p:nvPicPr>
                      <p:cNvPr id="5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930" y="5792642"/>
                        <a:ext cx="674687" cy="268287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Right Arrow 56"/>
          <p:cNvSpPr/>
          <p:nvPr/>
        </p:nvSpPr>
        <p:spPr>
          <a:xfrm>
            <a:off x="123862" y="5843631"/>
            <a:ext cx="462857" cy="171469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ight Arrow 57"/>
          <p:cNvSpPr/>
          <p:nvPr/>
        </p:nvSpPr>
        <p:spPr>
          <a:xfrm>
            <a:off x="3515608" y="5856818"/>
            <a:ext cx="462857" cy="171469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ight Arrow 58"/>
          <p:cNvSpPr/>
          <p:nvPr/>
        </p:nvSpPr>
        <p:spPr>
          <a:xfrm>
            <a:off x="7661254" y="5830837"/>
            <a:ext cx="462857" cy="171469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05395" y="2401196"/>
            <a:ext cx="8914940" cy="1907005"/>
            <a:chOff x="205395" y="2401196"/>
            <a:chExt cx="8914940" cy="1907005"/>
          </a:xfrm>
        </p:grpSpPr>
        <p:grpSp>
          <p:nvGrpSpPr>
            <p:cNvPr id="17" name="Group 16"/>
            <p:cNvGrpSpPr/>
            <p:nvPr/>
          </p:nvGrpSpPr>
          <p:grpSpPr>
            <a:xfrm>
              <a:off x="205395" y="2401196"/>
              <a:ext cx="8914940" cy="1907005"/>
              <a:chOff x="205395" y="2101649"/>
              <a:chExt cx="8914940" cy="1907005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205395" y="2101649"/>
                <a:ext cx="8914940" cy="1907005"/>
                <a:chOff x="205395" y="2101649"/>
                <a:chExt cx="8914940" cy="1907005"/>
              </a:xfrm>
            </p:grpSpPr>
            <p:graphicFrame>
              <p:nvGraphicFramePr>
                <p:cNvPr id="3" name="Object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207804951"/>
                    </p:ext>
                  </p:extLst>
                </p:nvPr>
              </p:nvGraphicFramePr>
              <p:xfrm>
                <a:off x="5688753" y="2471759"/>
                <a:ext cx="3181350" cy="3270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54747" name="Kaava" r:id="rId26" imgW="2095200" imgH="215640" progId="Equation.3">
                        <p:embed/>
                      </p:oleObj>
                    </mc:Choice>
                    <mc:Fallback>
                      <p:oleObj name="Kaava" r:id="rId26" imgW="2095200" imgH="2156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688753" y="2471759"/>
                              <a:ext cx="3181350" cy="327025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 w="28575">
                              <a:solidFill>
                                <a:schemeClr val="accent3"/>
                              </a:solidFill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53" name="TextBox 52"/>
                <p:cNvSpPr txBox="1"/>
                <p:nvPr/>
              </p:nvSpPr>
              <p:spPr>
                <a:xfrm>
                  <a:off x="5562886" y="2101649"/>
                  <a:ext cx="3557449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fi-FI" dirty="0" smtClean="0"/>
                    <a:t>Spin </a:t>
                  </a:r>
                  <a:r>
                    <a:rPr lang="fi-FI" dirty="0" err="1" smtClean="0"/>
                    <a:t>triplet</a:t>
                  </a:r>
                  <a:r>
                    <a:rPr lang="fi-FI" dirty="0" smtClean="0"/>
                    <a:t>, </a:t>
                  </a:r>
                  <a:r>
                    <a:rPr lang="fi-FI" dirty="0" err="1" smtClean="0"/>
                    <a:t>antisymm</a:t>
                  </a:r>
                  <a:r>
                    <a:rPr lang="fi-FI" dirty="0" smtClean="0"/>
                    <a:t>. </a:t>
                  </a:r>
                  <a:r>
                    <a:rPr lang="fi-FI" dirty="0" err="1"/>
                    <a:t>o</a:t>
                  </a:r>
                  <a:r>
                    <a:rPr lang="fi-FI" dirty="0" err="1" smtClean="0"/>
                    <a:t>rbital</a:t>
                  </a:r>
                  <a:r>
                    <a:rPr lang="fi-FI" dirty="0" smtClean="0"/>
                    <a:t> </a:t>
                  </a:r>
                  <a:r>
                    <a:rPr lang="fi-FI" dirty="0" err="1" smtClean="0"/>
                    <a:t>w.f</a:t>
                  </a:r>
                  <a:r>
                    <a:rPr lang="fi-FI" dirty="0" smtClean="0"/>
                    <a:t>.</a:t>
                  </a:r>
                  <a:endParaRPr lang="fi-FI" dirty="0"/>
                </a:p>
              </p:txBody>
            </p:sp>
            <p:graphicFrame>
              <p:nvGraphicFramePr>
                <p:cNvPr id="60" name="Object 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764844315"/>
                    </p:ext>
                  </p:extLst>
                </p:nvPr>
              </p:nvGraphicFramePr>
              <p:xfrm>
                <a:off x="205395" y="3376829"/>
                <a:ext cx="8558213" cy="6318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54748" name="Equation" r:id="rId28" imgW="5638680" imgH="419040" progId="Equation.DSMT4">
                        <p:embed/>
                      </p:oleObj>
                    </mc:Choice>
                    <mc:Fallback>
                      <p:oleObj name="Equation" r:id="rId28" imgW="5638680" imgH="419040" progId="Equation.DSMT4">
                        <p:embed/>
                        <p:pic>
                          <p:nvPicPr>
                            <p:cNvPr id="35" name="Object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9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5395" y="3376829"/>
                              <a:ext cx="8558213" cy="631825"/>
                            </a:xfrm>
                            <a:prstGeom prst="rect">
                              <a:avLst/>
                            </a:prstGeom>
                            <a:solidFill>
                              <a:schemeClr val="accent3">
                                <a:lumMod val="20000"/>
                                <a:lumOff val="80000"/>
                              </a:schemeClr>
                            </a:solidFill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63" name="TextBox 62"/>
                <p:cNvSpPr txBox="1"/>
                <p:nvPr/>
              </p:nvSpPr>
              <p:spPr>
                <a:xfrm>
                  <a:off x="8253837" y="2789861"/>
                  <a:ext cx="728084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fi-FI" sz="1600" dirty="0"/>
                    <a:t>C</a:t>
                  </a:r>
                  <a:r>
                    <a:rPr lang="fi-FI" sz="1600" dirty="0" smtClean="0"/>
                    <a:t>f. H</a:t>
                  </a:r>
                  <a:r>
                    <a:rPr lang="fi-FI" sz="1600" baseline="-25000" dirty="0" smtClean="0"/>
                    <a:t>2</a:t>
                  </a:r>
                  <a:endParaRPr lang="fi-FI" sz="1600" baseline="-25000" dirty="0"/>
                </a:p>
              </p:txBody>
            </p:sp>
          </p:grpSp>
          <p:sp>
            <p:nvSpPr>
              <p:cNvPr id="48" name="TextBox 47"/>
              <p:cNvSpPr txBox="1"/>
              <p:nvPr/>
            </p:nvSpPr>
            <p:spPr>
              <a:xfrm>
                <a:off x="7185972" y="3125234"/>
                <a:ext cx="9568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1400" dirty="0" smtClean="0"/>
                  <a:t>[E(7.211)]</a:t>
                </a:r>
                <a:endParaRPr lang="fi-FI" sz="1400" dirty="0"/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>
              <a:off x="823105" y="4166648"/>
              <a:ext cx="2022804" cy="9427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>
            <a:off x="0" y="336449"/>
            <a:ext cx="3894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ym typeface="Wingdings" panose="05000000000000000000" pitchFamily="2" charset="2"/>
              </a:rPr>
              <a:t> </a:t>
            </a:r>
            <a:r>
              <a:rPr lang="fi-FI" dirty="0" err="1" smtClean="0">
                <a:sym typeface="Wingdings" panose="05000000000000000000" pitchFamily="2" charset="2"/>
              </a:rPr>
              <a:t>Applying</a:t>
            </a:r>
            <a:r>
              <a:rPr lang="fi-FI" dirty="0" smtClean="0">
                <a:sym typeface="Wingdings" panose="05000000000000000000" pitchFamily="2" charset="2"/>
              </a:rPr>
              <a:t> </a:t>
            </a:r>
            <a:r>
              <a:rPr lang="fi-FI" dirty="0" err="1" smtClean="0">
                <a:sym typeface="Wingdings" panose="05000000000000000000" pitchFamily="2" charset="2"/>
              </a:rPr>
              <a:t>quantitative</a:t>
            </a:r>
            <a:r>
              <a:rPr lang="fi-FI" dirty="0" smtClean="0">
                <a:sym typeface="Wingdings" panose="05000000000000000000" pitchFamily="2" charset="2"/>
              </a:rPr>
              <a:t> </a:t>
            </a:r>
            <a:r>
              <a:rPr lang="fi-FI" dirty="0" err="1" smtClean="0">
                <a:sym typeface="Wingdings" panose="05000000000000000000" pitchFamily="2" charset="2"/>
              </a:rPr>
              <a:t>band</a:t>
            </a:r>
            <a:r>
              <a:rPr lang="fi-FI" dirty="0" smtClean="0">
                <a:sym typeface="Wingdings" panose="05000000000000000000" pitchFamily="2" charset="2"/>
              </a:rPr>
              <a:t> </a:t>
            </a:r>
            <a:r>
              <a:rPr lang="fi-FI" dirty="0" err="1" smtClean="0">
                <a:sym typeface="Wingdings" panose="05000000000000000000" pitchFamily="2" charset="2"/>
              </a:rPr>
              <a:t>theory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318880" y="6044323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q.e.d</a:t>
            </a:r>
            <a:r>
              <a:rPr lang="en-US" dirty="0" smtClean="0"/>
              <a:t>.</a:t>
            </a:r>
            <a:endParaRPr lang="fi-FI" dirty="0"/>
          </a:p>
        </p:txBody>
      </p:sp>
      <p:grpSp>
        <p:nvGrpSpPr>
          <p:cNvPr id="13" name="Group 12"/>
          <p:cNvGrpSpPr/>
          <p:nvPr/>
        </p:nvGrpSpPr>
        <p:grpSpPr>
          <a:xfrm>
            <a:off x="205395" y="2745476"/>
            <a:ext cx="4245955" cy="959749"/>
            <a:chOff x="205395" y="2745476"/>
            <a:chExt cx="4245955" cy="959749"/>
          </a:xfrm>
        </p:grpSpPr>
        <p:graphicFrame>
          <p:nvGraphicFramePr>
            <p:cNvPr id="6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33322837"/>
                </p:ext>
              </p:extLst>
            </p:nvPr>
          </p:nvGraphicFramePr>
          <p:xfrm>
            <a:off x="211138" y="3071813"/>
            <a:ext cx="4240212" cy="633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749" name="Equation" r:id="rId30" imgW="2793960" imgH="419040" progId="Equation.DSMT4">
                    <p:embed/>
                  </p:oleObj>
                </mc:Choice>
                <mc:Fallback>
                  <p:oleObj name="Equation" r:id="rId30" imgW="2793960" imgH="419040" progId="Equation.DSMT4">
                    <p:embed/>
                    <p:pic>
                      <p:nvPicPr>
                        <p:cNvPr id="35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138" y="3071813"/>
                          <a:ext cx="4240212" cy="633412"/>
                        </a:xfrm>
                        <a:prstGeom prst="rect">
                          <a:avLst/>
                        </a:prstGeom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205395" y="2745476"/>
              <a:ext cx="894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”</a:t>
              </a:r>
              <a:r>
                <a:rPr lang="fi-FI" dirty="0" err="1" smtClean="0"/>
                <a:t>Proof</a:t>
              </a:r>
              <a:r>
                <a:rPr lang="fi-FI" dirty="0" smtClean="0"/>
                <a:t>”</a:t>
              </a:r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7487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394774" y="5661006"/>
            <a:ext cx="8751094" cy="10429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1467874" y="31643"/>
            <a:ext cx="23903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70C0"/>
                </a:solidFill>
              </a:rPr>
              <a:t>Exchange </a:t>
            </a:r>
            <a:r>
              <a:rPr lang="en-US" sz="2400" b="1" dirty="0" smtClean="0">
                <a:solidFill>
                  <a:srgbClr val="0070C0"/>
                </a:solidFill>
              </a:rPr>
              <a:t>Hole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pSp>
        <p:nvGrpSpPr>
          <p:cNvPr id="21511" name="Group 25"/>
          <p:cNvGrpSpPr>
            <a:grpSpLocks/>
          </p:cNvGrpSpPr>
          <p:nvPr/>
        </p:nvGrpSpPr>
        <p:grpSpPr bwMode="auto">
          <a:xfrm>
            <a:off x="236400" y="511975"/>
            <a:ext cx="2163432" cy="1439554"/>
            <a:chOff x="324" y="252"/>
            <a:chExt cx="1153" cy="726"/>
          </a:xfrm>
        </p:grpSpPr>
        <p:graphicFrame>
          <p:nvGraphicFramePr>
            <p:cNvPr id="21517" name="Object 15"/>
            <p:cNvGraphicFramePr>
              <a:graphicFrameLocks noChangeAspect="1"/>
            </p:cNvGraphicFramePr>
            <p:nvPr/>
          </p:nvGraphicFramePr>
          <p:xfrm>
            <a:off x="1232" y="632"/>
            <a:ext cx="171" cy="1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1673" name="Equation" r:id="rId3" imgW="177569" imgH="202936" progId="Equation.3">
                    <p:embed/>
                  </p:oleObj>
                </mc:Choice>
                <mc:Fallback>
                  <p:oleObj name="Equation" r:id="rId3" imgW="177569" imgH="20293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2" y="632"/>
                          <a:ext cx="171" cy="19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18" name="Line 5"/>
            <p:cNvSpPr>
              <a:spLocks noChangeShapeType="1"/>
            </p:cNvSpPr>
            <p:nvPr/>
          </p:nvSpPr>
          <p:spPr bwMode="auto">
            <a:xfrm flipV="1">
              <a:off x="324" y="450"/>
              <a:ext cx="432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21519" name="Line 7"/>
            <p:cNvSpPr>
              <a:spLocks noChangeShapeType="1"/>
            </p:cNvSpPr>
            <p:nvPr/>
          </p:nvSpPr>
          <p:spPr bwMode="auto">
            <a:xfrm>
              <a:off x="754" y="454"/>
              <a:ext cx="426" cy="1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graphicFrame>
          <p:nvGraphicFramePr>
            <p:cNvPr id="21520" name="Object 9"/>
            <p:cNvGraphicFramePr>
              <a:graphicFrameLocks noChangeAspect="1"/>
            </p:cNvGraphicFramePr>
            <p:nvPr/>
          </p:nvGraphicFramePr>
          <p:xfrm>
            <a:off x="452" y="468"/>
            <a:ext cx="122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1674" name="Equation" r:id="rId5" imgW="126890" imgH="228402" progId="Equation.3">
                    <p:embed/>
                  </p:oleObj>
                </mc:Choice>
                <mc:Fallback>
                  <p:oleObj name="Equation" r:id="rId5" imgW="126890" imgH="22840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2" y="468"/>
                          <a:ext cx="122" cy="2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21" name="Object 10"/>
            <p:cNvGraphicFramePr>
              <a:graphicFrameLocks noChangeAspect="1"/>
            </p:cNvGraphicFramePr>
            <p:nvPr/>
          </p:nvGraphicFramePr>
          <p:xfrm>
            <a:off x="970" y="720"/>
            <a:ext cx="147" cy="2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1675" name="Equation" r:id="rId7" imgW="152334" imgH="241195" progId="Equation.3">
                    <p:embed/>
                  </p:oleObj>
                </mc:Choice>
                <mc:Fallback>
                  <p:oleObj name="Equation" r:id="rId7" imgW="152334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0" y="720"/>
                          <a:ext cx="147" cy="23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22" name="Object 11"/>
            <p:cNvGraphicFramePr>
              <a:graphicFrameLocks noChangeAspect="1"/>
            </p:cNvGraphicFramePr>
            <p:nvPr/>
          </p:nvGraphicFramePr>
          <p:xfrm>
            <a:off x="966" y="330"/>
            <a:ext cx="110" cy="1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1676" name="Equation" r:id="rId9" imgW="114102" imgH="126780" progId="Equation.3">
                    <p:embed/>
                  </p:oleObj>
                </mc:Choice>
                <mc:Fallback>
                  <p:oleObj name="Equation" r:id="rId9" imgW="114102" imgH="1267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6" y="330"/>
                          <a:ext cx="110" cy="12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23" name="Oval 12"/>
            <p:cNvSpPr>
              <a:spLocks noChangeArrowheads="1"/>
            </p:cNvSpPr>
            <p:nvPr/>
          </p:nvSpPr>
          <p:spPr bwMode="auto">
            <a:xfrm>
              <a:off x="702" y="408"/>
              <a:ext cx="60" cy="6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4" name="Oval 13"/>
            <p:cNvSpPr>
              <a:spLocks noChangeArrowheads="1"/>
            </p:cNvSpPr>
            <p:nvPr/>
          </p:nvSpPr>
          <p:spPr bwMode="auto">
            <a:xfrm>
              <a:off x="1180" y="574"/>
              <a:ext cx="60" cy="6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1525" name="Object 14"/>
            <p:cNvGraphicFramePr>
              <a:graphicFrameLocks noChangeAspect="1"/>
            </p:cNvGraphicFramePr>
            <p:nvPr/>
          </p:nvGraphicFramePr>
          <p:xfrm>
            <a:off x="586" y="268"/>
            <a:ext cx="171" cy="1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1677" name="Equation" r:id="rId11" imgW="177569" imgH="202936" progId="Equation.3">
                    <p:embed/>
                  </p:oleObj>
                </mc:Choice>
                <mc:Fallback>
                  <p:oleObj name="Equation" r:id="rId11" imgW="177569" imgH="20293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6" y="268"/>
                          <a:ext cx="171" cy="19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26" name="Oval 16"/>
            <p:cNvSpPr>
              <a:spLocks noChangeArrowheads="1"/>
            </p:cNvSpPr>
            <p:nvPr/>
          </p:nvSpPr>
          <p:spPr bwMode="auto">
            <a:xfrm>
              <a:off x="1152" y="552"/>
              <a:ext cx="114" cy="10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7" name="Line 6"/>
            <p:cNvSpPr>
              <a:spLocks noChangeShapeType="1"/>
            </p:cNvSpPr>
            <p:nvPr/>
          </p:nvSpPr>
          <p:spPr bwMode="auto">
            <a:xfrm flipV="1">
              <a:off x="334" y="610"/>
              <a:ext cx="864" cy="3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graphicFrame>
          <p:nvGraphicFramePr>
            <p:cNvPr id="21528" name="Object 17"/>
            <p:cNvGraphicFramePr>
              <a:graphicFrameLocks noChangeAspect="1"/>
            </p:cNvGraphicFramePr>
            <p:nvPr/>
          </p:nvGraphicFramePr>
          <p:xfrm>
            <a:off x="1281" y="418"/>
            <a:ext cx="196" cy="1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1678" name="Equation" r:id="rId13" imgW="202936" imgH="177569" progId="Equation.3">
                    <p:embed/>
                  </p:oleObj>
                </mc:Choice>
                <mc:Fallback>
                  <p:oleObj name="Equation" r:id="rId13" imgW="202936" imgH="17756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1" y="418"/>
                          <a:ext cx="196" cy="16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29" name="Line 18"/>
            <p:cNvSpPr>
              <a:spLocks noChangeShapeType="1"/>
            </p:cNvSpPr>
            <p:nvPr/>
          </p:nvSpPr>
          <p:spPr bwMode="auto">
            <a:xfrm flipV="1">
              <a:off x="774" y="252"/>
              <a:ext cx="0" cy="17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21530" name="Line 19"/>
            <p:cNvSpPr>
              <a:spLocks noChangeShapeType="1"/>
            </p:cNvSpPr>
            <p:nvPr/>
          </p:nvSpPr>
          <p:spPr bwMode="auto">
            <a:xfrm flipV="1">
              <a:off x="1252" y="382"/>
              <a:ext cx="0" cy="17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177601" y="6606172"/>
            <a:ext cx="1544637" cy="125413"/>
          </a:xfrm>
        </p:spPr>
        <p:txBody>
          <a:bodyPr/>
          <a:lstStyle/>
          <a:p>
            <a:pPr>
              <a:defRPr/>
            </a:pPr>
            <a:fld id="{DB00A491-D97B-41B3-81C6-EAD372DAE9EB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21531" name="Group 29"/>
          <p:cNvGrpSpPr>
            <a:grpSpLocks/>
          </p:cNvGrpSpPr>
          <p:nvPr/>
        </p:nvGrpSpPr>
        <p:grpSpPr bwMode="auto">
          <a:xfrm>
            <a:off x="5413093" y="3579892"/>
            <a:ext cx="3911761" cy="3157948"/>
            <a:chOff x="3576" y="0"/>
            <a:chExt cx="1880" cy="1511"/>
          </a:xfrm>
        </p:grpSpPr>
        <p:pic>
          <p:nvPicPr>
            <p:cNvPr id="21533" name="Picture 4" descr="PDFStudio_2011-10-13_10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6" y="0"/>
              <a:ext cx="1880" cy="1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34" name="Line 20"/>
            <p:cNvSpPr>
              <a:spLocks noChangeShapeType="1"/>
            </p:cNvSpPr>
            <p:nvPr/>
          </p:nvSpPr>
          <p:spPr bwMode="auto">
            <a:xfrm flipV="1">
              <a:off x="3836" y="1220"/>
              <a:ext cx="0" cy="17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graphicFrame>
          <p:nvGraphicFramePr>
            <p:cNvPr id="21535" name="Object 23"/>
            <p:cNvGraphicFramePr>
              <a:graphicFrameLocks noChangeAspect="1"/>
            </p:cNvGraphicFramePr>
            <p:nvPr/>
          </p:nvGraphicFramePr>
          <p:xfrm>
            <a:off x="3924" y="1080"/>
            <a:ext cx="171" cy="1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1679" name="Equation" r:id="rId16" imgW="177569" imgH="202936" progId="Equation.3">
                    <p:embed/>
                  </p:oleObj>
                </mc:Choice>
                <mc:Fallback>
                  <p:oleObj name="Equation" r:id="rId16" imgW="177569" imgH="20293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4" y="1080"/>
                          <a:ext cx="171" cy="19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36" name="Oval 24"/>
            <p:cNvSpPr>
              <a:spLocks noChangeArrowheads="1"/>
            </p:cNvSpPr>
            <p:nvPr/>
          </p:nvSpPr>
          <p:spPr bwMode="auto">
            <a:xfrm>
              <a:off x="3812" y="1274"/>
              <a:ext cx="60" cy="6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7" name="Line 26"/>
            <p:cNvSpPr>
              <a:spLocks noChangeShapeType="1"/>
            </p:cNvSpPr>
            <p:nvPr/>
          </p:nvSpPr>
          <p:spPr bwMode="auto">
            <a:xfrm>
              <a:off x="3834" y="876"/>
              <a:ext cx="14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21538" name="Line 27"/>
            <p:cNvSpPr>
              <a:spLocks noChangeShapeType="1"/>
            </p:cNvSpPr>
            <p:nvPr/>
          </p:nvSpPr>
          <p:spPr bwMode="auto">
            <a:xfrm flipV="1">
              <a:off x="4734" y="594"/>
              <a:ext cx="0" cy="17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21539" name="Line 28"/>
            <p:cNvSpPr>
              <a:spLocks noChangeShapeType="1"/>
            </p:cNvSpPr>
            <p:nvPr/>
          </p:nvSpPr>
          <p:spPr bwMode="auto">
            <a:xfrm flipV="1">
              <a:off x="4582" y="970"/>
              <a:ext cx="0" cy="17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76521" y="718628"/>
            <a:ext cx="2031390" cy="369332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fi-FI" dirty="0" smtClean="0"/>
              <a:t>A </a:t>
            </a:r>
            <a:r>
              <a:rPr lang="fi-FI" dirty="0" err="1" smtClean="0"/>
              <a:t>pair</a:t>
            </a:r>
            <a:r>
              <a:rPr lang="fi-FI" dirty="0" smtClean="0"/>
              <a:t> of </a:t>
            </a:r>
            <a:r>
              <a:rPr lang="fi-FI" dirty="0" err="1" smtClean="0"/>
              <a:t>electrons</a:t>
            </a:r>
            <a:endParaRPr lang="fi-FI" dirty="0"/>
          </a:p>
        </p:txBody>
      </p:sp>
      <p:sp>
        <p:nvSpPr>
          <p:cNvPr id="57" name="TextBox 56"/>
          <p:cNvSpPr txBox="1"/>
          <p:nvPr/>
        </p:nvSpPr>
        <p:spPr>
          <a:xfrm>
            <a:off x="6045655" y="613114"/>
            <a:ext cx="2740126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 smtClean="0">
                <a:sym typeface="Wingdings" panose="05000000000000000000" pitchFamily="2" charset="2"/>
              </a:rPr>
              <a:t>Total </a:t>
            </a:r>
            <a:r>
              <a:rPr lang="fi-FI" dirty="0" err="1" smtClean="0">
                <a:sym typeface="Wingdings" panose="05000000000000000000" pitchFamily="2" charset="2"/>
              </a:rPr>
              <a:t>electron</a:t>
            </a:r>
            <a:r>
              <a:rPr lang="fi-FI" dirty="0" smtClean="0">
                <a:sym typeface="Wingdings" panose="05000000000000000000" pitchFamily="2" charset="2"/>
              </a:rPr>
              <a:t> </a:t>
            </a:r>
            <a:r>
              <a:rPr lang="fi-FI" dirty="0" err="1" smtClean="0">
                <a:sym typeface="Wingdings" panose="05000000000000000000" pitchFamily="2" charset="2"/>
              </a:rPr>
              <a:t>density</a:t>
            </a:r>
            <a:r>
              <a:rPr lang="fi-FI" dirty="0" smtClean="0">
                <a:sym typeface="Wingdings" panose="05000000000000000000" pitchFamily="2" charset="2"/>
              </a:rPr>
              <a:t> </a:t>
            </a:r>
            <a:r>
              <a:rPr lang="fi-FI" dirty="0" err="1" smtClean="0">
                <a:sym typeface="Wingdings" panose="05000000000000000000" pitchFamily="2" charset="2"/>
              </a:rPr>
              <a:t>around</a:t>
            </a:r>
            <a:r>
              <a:rPr lang="fi-FI" dirty="0">
                <a:sym typeface="Wingdings" panose="05000000000000000000" pitchFamily="2" charset="2"/>
              </a:rPr>
              <a:t> </a:t>
            </a:r>
            <a:r>
              <a:rPr lang="fi-FI" dirty="0" smtClean="0">
                <a:sym typeface="Wingdings" panose="05000000000000000000" pitchFamily="2" charset="2"/>
              </a:rPr>
              <a:t>a </a:t>
            </a:r>
            <a:r>
              <a:rPr lang="fi-FI" dirty="0" err="1" smtClean="0">
                <a:sym typeface="Wingdings" panose="05000000000000000000" pitchFamily="2" charset="2"/>
              </a:rPr>
              <a:t>given</a:t>
            </a:r>
            <a:r>
              <a:rPr lang="fi-FI" dirty="0" smtClean="0">
                <a:sym typeface="Wingdings" panose="05000000000000000000" pitchFamily="2" charset="2"/>
              </a:rPr>
              <a:t> </a:t>
            </a:r>
            <a:r>
              <a:rPr lang="fi-FI" dirty="0" err="1" smtClean="0">
                <a:sym typeface="Wingdings" panose="05000000000000000000" pitchFamily="2" charset="2"/>
              </a:rPr>
              <a:t>electron</a:t>
            </a:r>
            <a:r>
              <a:rPr lang="fi-FI" dirty="0" smtClean="0">
                <a:sym typeface="Wingdings" panose="05000000000000000000" pitchFamily="2" charset="2"/>
              </a:rPr>
              <a:t> </a:t>
            </a:r>
            <a:r>
              <a:rPr lang="fi-FI" i="1" dirty="0" smtClean="0">
                <a:sym typeface="Wingdings" panose="05000000000000000000" pitchFamily="2" charset="2"/>
              </a:rPr>
              <a:t>i</a:t>
            </a:r>
            <a:r>
              <a:rPr lang="fi-FI" dirty="0" smtClean="0">
                <a:sym typeface="Wingdings" panose="05000000000000000000" pitchFamily="2" charset="2"/>
              </a:rPr>
              <a:t> </a:t>
            </a:r>
            <a:endParaRPr lang="fi-FI" dirty="0"/>
          </a:p>
        </p:txBody>
      </p:sp>
      <p:sp>
        <p:nvSpPr>
          <p:cNvPr id="58" name="Right Arrow 57"/>
          <p:cNvSpPr/>
          <p:nvPr/>
        </p:nvSpPr>
        <p:spPr>
          <a:xfrm>
            <a:off x="5505407" y="836971"/>
            <a:ext cx="462857" cy="171469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974362" y="1459910"/>
            <a:ext cx="7992737" cy="2770295"/>
            <a:chOff x="974362" y="1459910"/>
            <a:chExt cx="7992737" cy="2770295"/>
          </a:xfrm>
        </p:grpSpPr>
        <p:grpSp>
          <p:nvGrpSpPr>
            <p:cNvPr id="21" name="Group 20"/>
            <p:cNvGrpSpPr/>
            <p:nvPr/>
          </p:nvGrpSpPr>
          <p:grpSpPr>
            <a:xfrm>
              <a:off x="1613747" y="2827705"/>
              <a:ext cx="2029124" cy="1402500"/>
              <a:chOff x="62167" y="3269751"/>
              <a:chExt cx="2029124" cy="1402500"/>
            </a:xfrm>
          </p:grpSpPr>
          <p:graphicFrame>
            <p:nvGraphicFramePr>
              <p:cNvPr id="48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8174384"/>
                  </p:ext>
                </p:extLst>
              </p:nvPr>
            </p:nvGraphicFramePr>
            <p:xfrm>
              <a:off x="164065" y="3675301"/>
              <a:ext cx="1927226" cy="9969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1680" name="Equation" r:id="rId17" imgW="1269720" imgH="660240" progId="Equation.3">
                      <p:embed/>
                    </p:oleObj>
                  </mc:Choice>
                  <mc:Fallback>
                    <p:oleObj name="Equation" r:id="rId17" imgW="1269720" imgH="6602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4065" y="3675301"/>
                            <a:ext cx="1927226" cy="996950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chemeClr val="accent3"/>
                            </a:solidFill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" name="TextBox 5"/>
              <p:cNvSpPr txBox="1"/>
              <p:nvPr/>
            </p:nvSpPr>
            <p:spPr>
              <a:xfrm>
                <a:off x="62167" y="3269751"/>
                <a:ext cx="2014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err="1" smtClean="0"/>
                  <a:t>Average</a:t>
                </a:r>
                <a:r>
                  <a:rPr lang="fi-FI" dirty="0" smtClean="0"/>
                  <a:t> </a:t>
                </a:r>
                <a:r>
                  <a:rPr lang="fi-FI" dirty="0" err="1" smtClean="0"/>
                  <a:t>densities</a:t>
                </a:r>
                <a:endParaRPr lang="en-US" dirty="0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 flipH="1">
              <a:off x="974362" y="2115608"/>
              <a:ext cx="1858937" cy="646331"/>
            </a:xfrm>
            <a:prstGeom prst="rect">
              <a:avLst/>
            </a:prstGeom>
            <a:noFill/>
            <a:ln w="28575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dirty="0" err="1" smtClean="0"/>
                <a:t>Fix</a:t>
              </a:r>
              <a:r>
                <a:rPr lang="fi-FI" dirty="0" smtClean="0"/>
                <a:t> </a:t>
              </a:r>
              <a:r>
                <a:rPr lang="fi-FI" dirty="0" err="1" smtClean="0"/>
                <a:t>the</a:t>
              </a:r>
              <a:r>
                <a:rPr lang="fi-FI" dirty="0" smtClean="0"/>
                <a:t> </a:t>
              </a:r>
              <a:r>
                <a:rPr lang="fi-FI" dirty="0" err="1" smtClean="0"/>
                <a:t>origin</a:t>
              </a:r>
              <a:r>
                <a:rPr lang="fi-FI" dirty="0" smtClean="0"/>
                <a:t> at </a:t>
              </a:r>
              <a:r>
                <a:rPr lang="fi-FI" dirty="0" err="1" smtClean="0"/>
                <a:t>the</a:t>
              </a:r>
              <a:r>
                <a:rPr lang="fi-FI" dirty="0" smtClean="0"/>
                <a:t> </a:t>
              </a:r>
              <a:r>
                <a:rPr lang="fi-FI" dirty="0" err="1" smtClean="0"/>
                <a:t>electron</a:t>
              </a:r>
              <a:r>
                <a:rPr lang="fi-FI" dirty="0" smtClean="0"/>
                <a:t> at </a:t>
              </a:r>
              <a:r>
                <a:rPr lang="fi-FI" b="1" dirty="0" err="1" smtClean="0"/>
                <a:t>r</a:t>
              </a:r>
              <a:r>
                <a:rPr lang="fi-FI" i="1" baseline="-25000" dirty="0" err="1" smtClean="0"/>
                <a:t>i</a:t>
              </a:r>
              <a:r>
                <a:rPr lang="fi-FI" dirty="0" smtClean="0"/>
                <a:t> </a:t>
              </a:r>
              <a:endParaRPr lang="en-US" dirty="0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227770" y="1459910"/>
              <a:ext cx="5739329" cy="994365"/>
              <a:chOff x="3227770" y="1459910"/>
              <a:chExt cx="5739329" cy="994365"/>
            </a:xfrm>
          </p:grpSpPr>
          <p:graphicFrame>
            <p:nvGraphicFramePr>
              <p:cNvPr id="43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60222022"/>
                  </p:ext>
                </p:extLst>
              </p:nvPr>
            </p:nvGraphicFramePr>
            <p:xfrm>
              <a:off x="3681413" y="1801813"/>
              <a:ext cx="4106862" cy="652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1681" name="Equation" r:id="rId19" imgW="2705040" imgH="431640" progId="Equation.DSMT4">
                      <p:embed/>
                    </p:oleObj>
                  </mc:Choice>
                  <mc:Fallback>
                    <p:oleObj name="Equation" r:id="rId19" imgW="2705040" imgH="43164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81413" y="1801813"/>
                            <a:ext cx="4106862" cy="652462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" name="TextBox 17"/>
              <p:cNvSpPr txBox="1"/>
              <p:nvPr/>
            </p:nvSpPr>
            <p:spPr>
              <a:xfrm>
                <a:off x="3227770" y="1459910"/>
                <a:ext cx="54809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err="1" smtClean="0"/>
                  <a:t>Probability</a:t>
                </a:r>
                <a:r>
                  <a:rPr lang="fi-FI" dirty="0" smtClean="0"/>
                  <a:t> for </a:t>
                </a:r>
                <a:r>
                  <a:rPr lang="fi-FI" dirty="0" err="1" smtClean="0"/>
                  <a:t>another</a:t>
                </a:r>
                <a:r>
                  <a:rPr lang="fi-FI" dirty="0" smtClean="0"/>
                  <a:t> spin-</a:t>
                </a:r>
                <a:r>
                  <a:rPr lang="fi-FI" dirty="0" err="1" smtClean="0"/>
                  <a:t>up</a:t>
                </a:r>
                <a:r>
                  <a:rPr lang="fi-FI" dirty="0" smtClean="0"/>
                  <a:t> </a:t>
                </a:r>
                <a:r>
                  <a:rPr lang="fi-FI" dirty="0" err="1" smtClean="0"/>
                  <a:t>electron</a:t>
                </a:r>
                <a:r>
                  <a:rPr lang="fi-FI" dirty="0" smtClean="0"/>
                  <a:t> inside </a:t>
                </a:r>
                <a:r>
                  <a:rPr lang="fi-FI" i="1" dirty="0" err="1" smtClean="0"/>
                  <a:t>d</a:t>
                </a:r>
                <a:r>
                  <a:rPr lang="fi-FI" b="1" dirty="0" err="1" smtClean="0"/>
                  <a:t>r</a:t>
                </a:r>
                <a:r>
                  <a:rPr lang="fi-FI" dirty="0" smtClean="0"/>
                  <a:t> at </a:t>
                </a:r>
                <a:r>
                  <a:rPr lang="fi-FI" b="1" dirty="0" smtClean="0"/>
                  <a:t>r</a:t>
                </a:r>
                <a:endParaRPr lang="en-US" b="1" dirty="0"/>
              </a:p>
            </p:txBody>
          </p:sp>
          <p:sp>
            <p:nvSpPr>
              <p:cNvPr id="63" name="Right Arrow 62"/>
              <p:cNvSpPr/>
              <p:nvPr/>
            </p:nvSpPr>
            <p:spPr>
              <a:xfrm rot="20755629">
                <a:off x="3261801" y="2136647"/>
                <a:ext cx="462857" cy="171469"/>
              </a:xfrm>
              <a:prstGeom prst="rightArrow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750976" y="1869049"/>
                <a:ext cx="4129374" cy="52027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7892766" y="2092597"/>
                <a:ext cx="10743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1400" dirty="0" smtClean="0"/>
                  <a:t>[~E(7.213)]</a:t>
                </a:r>
                <a:endParaRPr lang="en-US" sz="1400" b="1" dirty="0"/>
              </a:p>
            </p:txBody>
          </p:sp>
        </p:grpSp>
        <p:sp>
          <p:nvSpPr>
            <p:cNvPr id="68" name="Line 29"/>
            <p:cNvSpPr>
              <a:spLocks noChangeShapeType="1"/>
            </p:cNvSpPr>
            <p:nvPr/>
          </p:nvSpPr>
          <p:spPr bwMode="auto">
            <a:xfrm flipV="1">
              <a:off x="3750976" y="2255414"/>
              <a:ext cx="1329043" cy="8519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28088" y="2219190"/>
            <a:ext cx="9097399" cy="4559290"/>
            <a:chOff x="-28088" y="2219190"/>
            <a:chExt cx="9097399" cy="4559290"/>
          </a:xfrm>
        </p:grpSpPr>
        <p:grpSp>
          <p:nvGrpSpPr>
            <p:cNvPr id="24" name="Group 23"/>
            <p:cNvGrpSpPr/>
            <p:nvPr/>
          </p:nvGrpSpPr>
          <p:grpSpPr>
            <a:xfrm>
              <a:off x="-28088" y="2219190"/>
              <a:ext cx="9097399" cy="3599324"/>
              <a:chOff x="-28088" y="2219190"/>
              <a:chExt cx="9097399" cy="3599324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4387133" y="2816283"/>
                <a:ext cx="4682178" cy="755679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1512" name="Line 29"/>
              <p:cNvSpPr>
                <a:spLocks noChangeShapeType="1"/>
              </p:cNvSpPr>
              <p:nvPr/>
            </p:nvSpPr>
            <p:spPr bwMode="auto">
              <a:xfrm flipH="1" flipV="1">
                <a:off x="6359570" y="2228550"/>
                <a:ext cx="445127" cy="49407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graphicFrame>
            <p:nvGraphicFramePr>
              <p:cNvPr id="21513" name="Object 3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73972695"/>
                  </p:ext>
                </p:extLst>
              </p:nvPr>
            </p:nvGraphicFramePr>
            <p:xfrm>
              <a:off x="4443308" y="2806579"/>
              <a:ext cx="1870075" cy="7667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1682" name="Kaava" r:id="rId21" imgW="1231560" imgH="507960" progId="Equation.3">
                      <p:embed/>
                    </p:oleObj>
                  </mc:Choice>
                  <mc:Fallback>
                    <p:oleObj name="Kaava" r:id="rId21" imgW="1231560" imgH="5079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43308" y="2806579"/>
                            <a:ext cx="1870075" cy="7667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1514" name="Line 31"/>
              <p:cNvSpPr>
                <a:spLocks noChangeShapeType="1"/>
              </p:cNvSpPr>
              <p:nvPr/>
            </p:nvSpPr>
            <p:spPr bwMode="auto">
              <a:xfrm flipH="1">
                <a:off x="6338797" y="3107410"/>
                <a:ext cx="374650" cy="8255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21515" name="Line 32"/>
              <p:cNvSpPr>
                <a:spLocks noChangeShapeType="1"/>
              </p:cNvSpPr>
              <p:nvPr/>
            </p:nvSpPr>
            <p:spPr bwMode="auto">
              <a:xfrm flipV="1">
                <a:off x="5122864" y="2219190"/>
                <a:ext cx="324719" cy="4975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graphicFrame>
            <p:nvGraphicFramePr>
              <p:cNvPr id="44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32572311"/>
                  </p:ext>
                </p:extLst>
              </p:nvPr>
            </p:nvGraphicFramePr>
            <p:xfrm>
              <a:off x="6738861" y="2832085"/>
              <a:ext cx="2330450" cy="6889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1683" name="Equation" r:id="rId23" imgW="1536480" imgH="457200" progId="Equation.3">
                      <p:embed/>
                    </p:oleObj>
                  </mc:Choice>
                  <mc:Fallback>
                    <p:oleObj name="Equation" r:id="rId23" imgW="1536480" imgH="457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38861" y="2832085"/>
                            <a:ext cx="2330450" cy="6889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6" name="Group 15"/>
              <p:cNvGrpSpPr/>
              <p:nvPr/>
            </p:nvGrpSpPr>
            <p:grpSpPr>
              <a:xfrm>
                <a:off x="-28088" y="4608390"/>
                <a:ext cx="5384872" cy="1210124"/>
                <a:chOff x="1286425" y="4887687"/>
                <a:chExt cx="5384872" cy="1210124"/>
              </a:xfrm>
            </p:grpSpPr>
            <p:graphicFrame>
              <p:nvGraphicFramePr>
                <p:cNvPr id="21532" name="Object 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451208204"/>
                    </p:ext>
                  </p:extLst>
                </p:nvPr>
              </p:nvGraphicFramePr>
              <p:xfrm>
                <a:off x="1524170" y="5322785"/>
                <a:ext cx="4144963" cy="7493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51684" name="Kaava" r:id="rId25" imgW="2730240" imgH="507960" progId="Equation.3">
                        <p:embed/>
                      </p:oleObj>
                    </mc:Choice>
                    <mc:Fallback>
                      <p:oleObj name="Kaava" r:id="rId25" imgW="2730240" imgH="50796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24170" y="5322785"/>
                              <a:ext cx="4144963" cy="749300"/>
                            </a:xfrm>
                            <a:prstGeom prst="rect">
                              <a:avLst/>
                            </a:prstGeom>
                            <a:noFill/>
                            <a:ln w="28575">
                              <a:solidFill>
                                <a:srgbClr val="FF0000"/>
                              </a:solidFill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53" name="TextBox 52"/>
                <p:cNvSpPr txBox="1"/>
                <p:nvPr/>
              </p:nvSpPr>
              <p:spPr>
                <a:xfrm>
                  <a:off x="5692829" y="5790034"/>
                  <a:ext cx="97013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i-FI" sz="1400" dirty="0" smtClean="0"/>
                    <a:t>[E(7.216)]</a:t>
                  </a:r>
                  <a:endParaRPr lang="fi-FI" sz="1400" dirty="0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1286425" y="4887687"/>
                  <a:ext cx="53848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i-FI" dirty="0" smtClean="0"/>
                    <a:t>Total (spin </a:t>
                  </a:r>
                  <a:r>
                    <a:rPr lang="fi-FI" dirty="0" err="1" smtClean="0"/>
                    <a:t>up</a:t>
                  </a:r>
                  <a:r>
                    <a:rPr lang="fi-FI" dirty="0" smtClean="0"/>
                    <a:t> + spin </a:t>
                  </a:r>
                  <a:r>
                    <a:rPr lang="fi-FI" dirty="0" err="1" smtClean="0"/>
                    <a:t>down</a:t>
                  </a:r>
                  <a:r>
                    <a:rPr lang="fi-FI" dirty="0" smtClean="0"/>
                    <a:t>) </a:t>
                  </a:r>
                  <a:r>
                    <a:rPr lang="fi-FI" dirty="0" err="1" smtClean="0"/>
                    <a:t>electron</a:t>
                  </a:r>
                  <a:r>
                    <a:rPr lang="fi-FI" dirty="0" smtClean="0"/>
                    <a:t> </a:t>
                  </a:r>
                  <a:r>
                    <a:rPr lang="fi-FI" dirty="0" err="1" smtClean="0"/>
                    <a:t>charge</a:t>
                  </a:r>
                  <a:r>
                    <a:rPr lang="fi-FI" dirty="0" smtClean="0"/>
                    <a:t> </a:t>
                  </a:r>
                  <a:r>
                    <a:rPr lang="fi-FI" dirty="0" err="1" smtClean="0"/>
                    <a:t>density</a:t>
                  </a:r>
                  <a:endParaRPr lang="en-US" dirty="0"/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5237128" y="2465886"/>
                <a:ext cx="69923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1600" dirty="0" err="1" smtClean="0"/>
                  <a:t>Insert</a:t>
                </a:r>
                <a:endParaRPr lang="en-US" sz="1600" dirty="0"/>
              </a:p>
            </p:txBody>
          </p:sp>
          <p:sp>
            <p:nvSpPr>
              <p:cNvPr id="69" name="Right Arrow 68"/>
              <p:cNvSpPr/>
              <p:nvPr/>
            </p:nvSpPr>
            <p:spPr>
              <a:xfrm rot="7523222">
                <a:off x="4220385" y="4037587"/>
                <a:ext cx="462857" cy="171469"/>
              </a:xfrm>
              <a:prstGeom prst="rightArrow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437988" y="6409148"/>
              <a:ext cx="3411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Electron </a:t>
              </a:r>
              <a:r>
                <a:rPr lang="fi-FI" dirty="0" err="1" smtClean="0"/>
                <a:t>density</a:t>
              </a:r>
              <a:r>
                <a:rPr lang="fi-FI" dirty="0" smtClean="0"/>
                <a:t> </a:t>
              </a:r>
              <a:r>
                <a:rPr lang="fi-FI" dirty="0" smtClean="0">
                  <a:sym typeface="Wingdings" panose="05000000000000000000" pitchFamily="2" charset="2"/>
                </a:rPr>
                <a:t> </a:t>
              </a:r>
              <a:r>
                <a:rPr lang="fi-FI" dirty="0" err="1" smtClean="0">
                  <a:sym typeface="Wingdings" panose="05000000000000000000" pitchFamily="2" charset="2"/>
                </a:rPr>
                <a:t>l</a:t>
              </a:r>
              <a:r>
                <a:rPr lang="fi-FI" dirty="0" err="1" smtClean="0"/>
                <a:t>ength</a:t>
              </a:r>
              <a:r>
                <a:rPr lang="fi-FI" dirty="0" smtClean="0"/>
                <a:t> </a:t>
              </a:r>
              <a:r>
                <a:rPr lang="fi-FI" dirty="0" err="1" smtClean="0"/>
                <a:t>scale</a:t>
              </a:r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 flipV="1">
              <a:off x="3003331" y="5725864"/>
              <a:ext cx="1013232" cy="73227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130903" y="5849063"/>
              <a:ext cx="21467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err="1" smtClean="0"/>
                <a:t>Oscillations</a:t>
              </a:r>
              <a:endParaRPr lang="fi-FI" dirty="0" smtClean="0"/>
            </a:p>
            <a:p>
              <a:r>
                <a:rPr lang="fi-FI" dirty="0"/>
                <a:t> </a:t>
              </a:r>
              <a:r>
                <a:rPr lang="fi-FI" dirty="0" smtClean="0"/>
                <a:t>            </a:t>
              </a:r>
              <a:r>
                <a:rPr lang="fi-FI" dirty="0" err="1" smtClean="0"/>
                <a:t>Fast</a:t>
              </a:r>
              <a:r>
                <a:rPr lang="fi-FI" dirty="0" smtClean="0"/>
                <a:t> </a:t>
              </a:r>
              <a:r>
                <a:rPr lang="fi-FI" dirty="0" err="1" smtClean="0"/>
                <a:t>decay</a:t>
              </a:r>
              <a:endParaRPr lang="en-US" dirty="0"/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flipV="1">
              <a:off x="1505607" y="5348208"/>
              <a:ext cx="644776" cy="66237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V="1">
              <a:off x="1985153" y="5591409"/>
              <a:ext cx="677921" cy="56944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/>
          <p:cNvSpPr txBox="1"/>
          <p:nvPr/>
        </p:nvSpPr>
        <p:spPr>
          <a:xfrm>
            <a:off x="4176761" y="64398"/>
            <a:ext cx="4775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ym typeface="Wingdings" panose="05000000000000000000" pitchFamily="2" charset="2"/>
              </a:rPr>
              <a:t>Central </a:t>
            </a:r>
            <a:r>
              <a:rPr lang="fi-FI" dirty="0" err="1" smtClean="0">
                <a:sym typeface="Wingdings" panose="05000000000000000000" pitchFamily="2" charset="2"/>
              </a:rPr>
              <a:t>quantity</a:t>
            </a:r>
            <a:r>
              <a:rPr lang="fi-FI" dirty="0" smtClean="0">
                <a:sym typeface="Wingdings" panose="05000000000000000000" pitchFamily="2" charset="2"/>
              </a:rPr>
              <a:t> in </a:t>
            </a:r>
            <a:r>
              <a:rPr lang="fi-FI" dirty="0" err="1" smtClean="0">
                <a:sym typeface="Wingdings" panose="05000000000000000000" pitchFamily="2" charset="2"/>
              </a:rPr>
              <a:t>electron</a:t>
            </a:r>
            <a:r>
              <a:rPr lang="fi-FI" dirty="0" smtClean="0">
                <a:sym typeface="Wingdings" panose="05000000000000000000" pitchFamily="2" charset="2"/>
              </a:rPr>
              <a:t> </a:t>
            </a:r>
            <a:r>
              <a:rPr lang="fi-FI" dirty="0" err="1" smtClean="0">
                <a:sym typeface="Wingdings" panose="05000000000000000000" pitchFamily="2" charset="2"/>
              </a:rPr>
              <a:t>structure</a:t>
            </a:r>
            <a:r>
              <a:rPr lang="fi-FI" dirty="0" smtClean="0">
                <a:sym typeface="Wingdings" panose="05000000000000000000" pitchFamily="2" charset="2"/>
              </a:rPr>
              <a:t> </a:t>
            </a:r>
            <a:r>
              <a:rPr lang="fi-FI" dirty="0" err="1" smtClean="0">
                <a:sym typeface="Wingdings" panose="05000000000000000000" pitchFamily="2" charset="2"/>
              </a:rPr>
              <a:t>theories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45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394774" y="5661006"/>
            <a:ext cx="8751094" cy="10429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3134748" y="-15766"/>
            <a:ext cx="23903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70C0"/>
                </a:solidFill>
              </a:rPr>
              <a:t>Exchange </a:t>
            </a:r>
            <a:r>
              <a:rPr lang="en-US" sz="2400" b="1" dirty="0" smtClean="0">
                <a:solidFill>
                  <a:srgbClr val="0070C0"/>
                </a:solidFill>
              </a:rPr>
              <a:t>Hole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79939" y="6597324"/>
            <a:ext cx="1544637" cy="125413"/>
          </a:xfrm>
        </p:spPr>
        <p:txBody>
          <a:bodyPr/>
          <a:lstStyle/>
          <a:p>
            <a:pPr>
              <a:defRPr/>
            </a:pPr>
            <a:fld id="{DB00A491-D97B-41B3-81C6-EAD372DAE9EB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21531" name="Group 29"/>
          <p:cNvGrpSpPr>
            <a:grpSpLocks/>
          </p:cNvGrpSpPr>
          <p:nvPr/>
        </p:nvGrpSpPr>
        <p:grpSpPr bwMode="auto">
          <a:xfrm>
            <a:off x="5563247" y="-49337"/>
            <a:ext cx="3086863" cy="2509544"/>
            <a:chOff x="3576" y="0"/>
            <a:chExt cx="1880" cy="1511"/>
          </a:xfrm>
        </p:grpSpPr>
        <p:pic>
          <p:nvPicPr>
            <p:cNvPr id="21533" name="Picture 4" descr="PDFStudio_2011-10-13_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6" y="0"/>
              <a:ext cx="1880" cy="1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34" name="Line 20"/>
            <p:cNvSpPr>
              <a:spLocks noChangeShapeType="1"/>
            </p:cNvSpPr>
            <p:nvPr/>
          </p:nvSpPr>
          <p:spPr bwMode="auto">
            <a:xfrm flipV="1">
              <a:off x="3836" y="1220"/>
              <a:ext cx="0" cy="17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graphicFrame>
          <p:nvGraphicFramePr>
            <p:cNvPr id="21535" name="Object 23"/>
            <p:cNvGraphicFramePr>
              <a:graphicFrameLocks noChangeAspect="1"/>
            </p:cNvGraphicFramePr>
            <p:nvPr/>
          </p:nvGraphicFramePr>
          <p:xfrm>
            <a:off x="3924" y="1080"/>
            <a:ext cx="171" cy="1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552" name="Equation" r:id="rId4" imgW="177569" imgH="202936" progId="Equation.3">
                    <p:embed/>
                  </p:oleObj>
                </mc:Choice>
                <mc:Fallback>
                  <p:oleObj name="Equation" r:id="rId4" imgW="177569" imgH="202936" progId="Equation.3">
                    <p:embed/>
                    <p:pic>
                      <p:nvPicPr>
                        <p:cNvPr id="21535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4" y="1080"/>
                          <a:ext cx="171" cy="19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36" name="Oval 24"/>
            <p:cNvSpPr>
              <a:spLocks noChangeArrowheads="1"/>
            </p:cNvSpPr>
            <p:nvPr/>
          </p:nvSpPr>
          <p:spPr bwMode="auto">
            <a:xfrm>
              <a:off x="3812" y="1274"/>
              <a:ext cx="60" cy="6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7" name="Line 26"/>
            <p:cNvSpPr>
              <a:spLocks noChangeShapeType="1"/>
            </p:cNvSpPr>
            <p:nvPr/>
          </p:nvSpPr>
          <p:spPr bwMode="auto">
            <a:xfrm>
              <a:off x="3834" y="876"/>
              <a:ext cx="14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21538" name="Line 27"/>
            <p:cNvSpPr>
              <a:spLocks noChangeShapeType="1"/>
            </p:cNvSpPr>
            <p:nvPr/>
          </p:nvSpPr>
          <p:spPr bwMode="auto">
            <a:xfrm flipV="1">
              <a:off x="4734" y="594"/>
              <a:ext cx="0" cy="17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21539" name="Line 28"/>
            <p:cNvSpPr>
              <a:spLocks noChangeShapeType="1"/>
            </p:cNvSpPr>
            <p:nvPr/>
          </p:nvSpPr>
          <p:spPr bwMode="auto">
            <a:xfrm flipV="1">
              <a:off x="4582" y="970"/>
              <a:ext cx="0" cy="17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4550419" y="1503387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smtClean="0"/>
              <a:t>[E(7.216)]</a:t>
            </a:r>
            <a:endParaRPr lang="fi-FI" sz="1400" dirty="0"/>
          </a:p>
        </p:txBody>
      </p:sp>
      <p:graphicFrame>
        <p:nvGraphicFramePr>
          <p:cNvPr id="5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494792"/>
              </p:ext>
            </p:extLst>
          </p:nvPr>
        </p:nvGraphicFramePr>
        <p:xfrm>
          <a:off x="414338" y="1000125"/>
          <a:ext cx="4144962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53" name="Kaava" r:id="rId6" imgW="2730240" imgH="507960" progId="Equation.3">
                  <p:embed/>
                </p:oleObj>
              </mc:Choice>
              <mc:Fallback>
                <p:oleObj name="Kaava" r:id="rId6" imgW="2730240" imgH="507960" progId="Equation.3">
                  <p:embed/>
                  <p:pic>
                    <p:nvPicPr>
                      <p:cNvPr id="2153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8" y="1000125"/>
                        <a:ext cx="4144962" cy="7493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3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-2245" y="564515"/>
            <a:ext cx="5384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Total (spin </a:t>
            </a:r>
            <a:r>
              <a:rPr lang="fi-FI" dirty="0" err="1" smtClean="0"/>
              <a:t>up</a:t>
            </a:r>
            <a:r>
              <a:rPr lang="fi-FI" dirty="0" smtClean="0"/>
              <a:t> + spin </a:t>
            </a:r>
            <a:r>
              <a:rPr lang="fi-FI" dirty="0" err="1" smtClean="0"/>
              <a:t>down</a:t>
            </a:r>
            <a:r>
              <a:rPr lang="fi-FI" dirty="0" smtClean="0"/>
              <a:t>) </a:t>
            </a:r>
            <a:r>
              <a:rPr lang="fi-FI" dirty="0" err="1" smtClean="0"/>
              <a:t>electron</a:t>
            </a:r>
            <a:r>
              <a:rPr lang="fi-FI" dirty="0" smtClean="0"/>
              <a:t> </a:t>
            </a:r>
            <a:r>
              <a:rPr lang="fi-FI" dirty="0" err="1" smtClean="0"/>
              <a:t>charge</a:t>
            </a:r>
            <a:r>
              <a:rPr lang="fi-FI" dirty="0" smtClean="0"/>
              <a:t> </a:t>
            </a:r>
            <a:r>
              <a:rPr lang="fi-FI" dirty="0" err="1" smtClean="0"/>
              <a:t>density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482621" y="2207076"/>
            <a:ext cx="6751617" cy="1429887"/>
            <a:chOff x="482621" y="2088831"/>
            <a:chExt cx="6751617" cy="1429887"/>
          </a:xfrm>
        </p:grpSpPr>
        <p:grpSp>
          <p:nvGrpSpPr>
            <p:cNvPr id="13" name="Group 12"/>
            <p:cNvGrpSpPr/>
            <p:nvPr/>
          </p:nvGrpSpPr>
          <p:grpSpPr>
            <a:xfrm>
              <a:off x="3403006" y="2089021"/>
              <a:ext cx="3831232" cy="1429697"/>
              <a:chOff x="4646166" y="2759821"/>
              <a:chExt cx="3831232" cy="1429697"/>
            </a:xfrm>
          </p:grpSpPr>
          <p:graphicFrame>
            <p:nvGraphicFramePr>
              <p:cNvPr id="33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33518207"/>
                  </p:ext>
                </p:extLst>
              </p:nvPr>
            </p:nvGraphicFramePr>
            <p:xfrm>
              <a:off x="4775348" y="3152880"/>
              <a:ext cx="3702050" cy="10366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8554" name="Equation" r:id="rId8" imgW="2438280" imgH="685800" progId="Equation.DSMT4">
                      <p:embed/>
                    </p:oleObj>
                  </mc:Choice>
                  <mc:Fallback>
                    <p:oleObj name="Equation" r:id="rId8" imgW="2438280" imgH="685800" progId="Equation.DSMT4">
                      <p:embed/>
                      <p:pic>
                        <p:nvPicPr>
                          <p:cNvPr id="33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75348" y="3152880"/>
                            <a:ext cx="3702050" cy="1036638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rgbClr val="FF0000"/>
                            </a:solidFill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" name="TextBox 4"/>
              <p:cNvSpPr txBox="1"/>
              <p:nvPr/>
            </p:nvSpPr>
            <p:spPr>
              <a:xfrm>
                <a:off x="4646166" y="2759821"/>
                <a:ext cx="19800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smtClean="0"/>
                  <a:t>Exchange </a:t>
                </a:r>
                <a:r>
                  <a:rPr lang="fi-FI" dirty="0" err="1" smtClean="0"/>
                  <a:t>energy</a:t>
                </a:r>
                <a:endParaRPr lang="en-US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1068388" y="2088831"/>
              <a:ext cx="2024062" cy="812349"/>
              <a:chOff x="894964" y="2774641"/>
              <a:chExt cx="2024062" cy="812349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906065" y="2774641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err="1" smtClean="0"/>
                  <a:t>Sum</a:t>
                </a:r>
                <a:r>
                  <a:rPr lang="fi-FI" dirty="0" smtClean="0"/>
                  <a:t> </a:t>
                </a:r>
                <a:r>
                  <a:rPr lang="fi-FI" dirty="0" err="1" smtClean="0"/>
                  <a:t>rule</a:t>
                </a:r>
                <a:endParaRPr lang="en-US" dirty="0"/>
              </a:p>
            </p:txBody>
          </p:sp>
          <p:graphicFrame>
            <p:nvGraphicFramePr>
              <p:cNvPr id="61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9479771"/>
                  </p:ext>
                </p:extLst>
              </p:nvPr>
            </p:nvGraphicFramePr>
            <p:xfrm>
              <a:off x="894964" y="3164715"/>
              <a:ext cx="2024062" cy="4222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8555" name="Equation" r:id="rId10" imgW="1333440" imgH="279360" progId="Equation.DSMT4">
                      <p:embed/>
                    </p:oleObj>
                  </mc:Choice>
                  <mc:Fallback>
                    <p:oleObj name="Equation" r:id="rId10" imgW="1333440" imgH="279360" progId="Equation.DSMT4">
                      <p:embed/>
                      <p:pic>
                        <p:nvPicPr>
                          <p:cNvPr id="33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94964" y="3164715"/>
                            <a:ext cx="2024062" cy="422275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rgbClr val="FF0000"/>
                            </a:solidFill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2" name="Right Arrow 61"/>
            <p:cNvSpPr/>
            <p:nvPr/>
          </p:nvSpPr>
          <p:spPr>
            <a:xfrm>
              <a:off x="482621" y="2604588"/>
              <a:ext cx="462857" cy="171469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62531" y="5640679"/>
            <a:ext cx="7922238" cy="923330"/>
            <a:chOff x="693614" y="5278069"/>
            <a:chExt cx="7922238" cy="923330"/>
          </a:xfrm>
        </p:grpSpPr>
        <p:sp>
          <p:nvSpPr>
            <p:cNvPr id="64" name="Text Box 22"/>
            <p:cNvSpPr txBox="1">
              <a:spLocks noChangeArrowheads="1"/>
            </p:cNvSpPr>
            <p:nvPr/>
          </p:nvSpPr>
          <p:spPr bwMode="auto">
            <a:xfrm>
              <a:off x="1902120" y="5410600"/>
              <a:ext cx="3531736" cy="6463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i-FI" dirty="0" err="1" smtClean="0"/>
                <a:t>Density-functional</a:t>
              </a:r>
              <a:r>
                <a:rPr lang="fi-FI" dirty="0" smtClean="0"/>
                <a:t> </a:t>
              </a:r>
              <a:r>
                <a:rPr lang="fi-FI" dirty="0" err="1" smtClean="0"/>
                <a:t>theory</a:t>
              </a:r>
              <a:r>
                <a:rPr lang="fi-FI" dirty="0" smtClean="0"/>
                <a:t> (DFT)</a:t>
              </a:r>
            </a:p>
            <a:p>
              <a:pPr eaLnBrk="1" hangingPunct="1"/>
              <a:r>
                <a:rPr lang="fi-FI" dirty="0" smtClean="0"/>
                <a:t>Exchange-</a:t>
              </a:r>
              <a:r>
                <a:rPr lang="fi-FI" dirty="0" err="1" smtClean="0"/>
                <a:t>correlation</a:t>
              </a:r>
              <a:r>
                <a:rPr lang="fi-FI" dirty="0" smtClean="0"/>
                <a:t> </a:t>
              </a:r>
              <a:r>
                <a:rPr lang="fi-FI" dirty="0" err="1" smtClean="0"/>
                <a:t>functionals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93614" y="5321900"/>
              <a:ext cx="17934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/>
                <a:t>A</a:t>
              </a:r>
              <a:r>
                <a:rPr lang="fi-FI" dirty="0" smtClean="0"/>
                <a:t>tomistic </a:t>
              </a:r>
              <a:r>
                <a:rPr lang="fi-FI" dirty="0" err="1" smtClean="0"/>
                <a:t>systems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92262" y="5278069"/>
              <a:ext cx="2123590" cy="92333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dirty="0" err="1" smtClean="0"/>
                <a:t>First-principles</a:t>
              </a:r>
              <a:r>
                <a:rPr lang="fi-FI" dirty="0" smtClean="0"/>
                <a:t> </a:t>
              </a:r>
              <a:r>
                <a:rPr lang="fi-FI" dirty="0" err="1" smtClean="0"/>
                <a:t>electronic</a:t>
              </a:r>
              <a:r>
                <a:rPr lang="fi-FI" dirty="0" smtClean="0"/>
                <a:t> </a:t>
              </a:r>
              <a:r>
                <a:rPr lang="fi-FI" dirty="0" err="1" smtClean="0"/>
                <a:t>structure</a:t>
              </a:r>
              <a:r>
                <a:rPr lang="fi-FI" dirty="0" smtClean="0"/>
                <a:t> </a:t>
              </a:r>
              <a:r>
                <a:rPr lang="fi-FI" dirty="0" err="1" smtClean="0"/>
                <a:t>modeling</a:t>
              </a:r>
              <a:endParaRPr lang="en-US" dirty="0"/>
            </a:p>
          </p:txBody>
        </p:sp>
        <p:sp>
          <p:nvSpPr>
            <p:cNvPr id="71" name="Right Arrow 70"/>
            <p:cNvSpPr/>
            <p:nvPr/>
          </p:nvSpPr>
          <p:spPr>
            <a:xfrm>
              <a:off x="5929149" y="5661006"/>
              <a:ext cx="462857" cy="171469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35113" y="3527502"/>
            <a:ext cx="9104136" cy="1074788"/>
            <a:chOff x="230363" y="3527502"/>
            <a:chExt cx="9104136" cy="1074788"/>
          </a:xfrm>
        </p:grpSpPr>
        <p:grpSp>
          <p:nvGrpSpPr>
            <p:cNvPr id="20" name="Group 19"/>
            <p:cNvGrpSpPr/>
            <p:nvPr/>
          </p:nvGrpSpPr>
          <p:grpSpPr>
            <a:xfrm>
              <a:off x="230363" y="3527502"/>
              <a:ext cx="5651502" cy="1074788"/>
              <a:chOff x="238246" y="3385608"/>
              <a:chExt cx="5651502" cy="1074788"/>
            </a:xfrm>
          </p:grpSpPr>
          <p:sp>
            <p:nvSpPr>
              <p:cNvPr id="10253" name="Text Box 22"/>
              <p:cNvSpPr txBox="1">
                <a:spLocks noChangeArrowheads="1"/>
              </p:cNvSpPr>
              <p:nvPr/>
            </p:nvSpPr>
            <p:spPr bwMode="auto">
              <a:xfrm>
                <a:off x="799828" y="3814065"/>
                <a:ext cx="5089920" cy="64633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3"/>
                </a:solidFill>
              </a:ln>
              <a:extLst/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i-FI" dirty="0" err="1">
                    <a:sym typeface="Wingdings" pitchFamily="2" charset="2"/>
                  </a:rPr>
                  <a:t>Hartree-Fock</a:t>
                </a:r>
                <a:r>
                  <a:rPr lang="fi-FI" dirty="0">
                    <a:sym typeface="Wingdings" pitchFamily="2" charset="2"/>
                  </a:rPr>
                  <a:t> </a:t>
                </a:r>
                <a:r>
                  <a:rPr lang="fi-FI" dirty="0" err="1" smtClean="0">
                    <a:sym typeface="Wingdings" pitchFamily="2" charset="2"/>
                  </a:rPr>
                  <a:t>approximation</a:t>
                </a:r>
                <a:r>
                  <a:rPr lang="fi-FI" dirty="0" smtClean="0">
                    <a:sym typeface="Wingdings" pitchFamily="2" charset="2"/>
                  </a:rPr>
                  <a:t>: </a:t>
                </a:r>
                <a:endParaRPr lang="fi-FI" dirty="0">
                  <a:sym typeface="Wingdings" pitchFamily="2" charset="2"/>
                </a:endParaRPr>
              </a:p>
              <a:p>
                <a:pPr eaLnBrk="1" hangingPunct="1"/>
                <a:r>
                  <a:rPr lang="fi-FI" dirty="0" smtClean="0">
                    <a:sym typeface="Wingdings" pitchFamily="2" charset="2"/>
                  </a:rPr>
                  <a:t>Total </a:t>
                </a:r>
                <a:r>
                  <a:rPr lang="fi-FI" dirty="0" err="1" smtClean="0">
                    <a:sym typeface="Wingdings" pitchFamily="2" charset="2"/>
                  </a:rPr>
                  <a:t>energy</a:t>
                </a:r>
                <a:r>
                  <a:rPr lang="fi-FI" dirty="0" smtClean="0">
                    <a:sym typeface="Wingdings" pitchFamily="2" charset="2"/>
                  </a:rPr>
                  <a:t> = </a:t>
                </a:r>
                <a:r>
                  <a:rPr lang="fi-FI" dirty="0" err="1" smtClean="0">
                    <a:sym typeface="Wingdings" pitchFamily="2" charset="2"/>
                  </a:rPr>
                  <a:t>kinetic</a:t>
                </a:r>
                <a:r>
                  <a:rPr lang="fi-FI" dirty="0" smtClean="0">
                    <a:sym typeface="Wingdings" pitchFamily="2" charset="2"/>
                  </a:rPr>
                  <a:t>(+) + </a:t>
                </a:r>
                <a:r>
                  <a:rPr lang="fi-FI" dirty="0" err="1">
                    <a:sym typeface="Wingdings" pitchFamily="2" charset="2"/>
                  </a:rPr>
                  <a:t>exchange</a:t>
                </a:r>
                <a:r>
                  <a:rPr lang="fi-FI" dirty="0" smtClean="0">
                    <a:sym typeface="Wingdings" pitchFamily="2" charset="2"/>
                  </a:rPr>
                  <a:t>(-) </a:t>
                </a:r>
                <a:r>
                  <a:rPr lang="fi-FI" dirty="0" err="1" smtClean="0">
                    <a:sym typeface="Wingdings" pitchFamily="2" charset="2"/>
                  </a:rPr>
                  <a:t>energies</a:t>
                </a:r>
                <a:endParaRPr lang="fi-FI" dirty="0">
                  <a:sym typeface="Wingdings" pitchFamily="2" charset="2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 flipH="1">
                <a:off x="238246" y="3385608"/>
                <a:ext cx="29857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dirty="0" err="1" smtClean="0"/>
                  <a:t>Homogeneous</a:t>
                </a:r>
                <a:r>
                  <a:rPr lang="fi-FI" dirty="0" smtClean="0"/>
                  <a:t> </a:t>
                </a:r>
                <a:r>
                  <a:rPr lang="fi-FI" dirty="0" err="1" smtClean="0"/>
                  <a:t>electron</a:t>
                </a:r>
                <a:r>
                  <a:rPr lang="fi-FI" dirty="0" smtClean="0"/>
                  <a:t> </a:t>
                </a:r>
                <a:r>
                  <a:rPr lang="fi-FI" dirty="0" err="1" smtClean="0"/>
                  <a:t>gas</a:t>
                </a:r>
                <a:endParaRPr lang="en-US" dirty="0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 flipH="1">
              <a:off x="6070516" y="3952252"/>
              <a:ext cx="32639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err="1" smtClean="0"/>
                <a:t>See</a:t>
              </a:r>
              <a:r>
                <a:rPr lang="fi-FI" dirty="0" smtClean="0"/>
                <a:t>, </a:t>
              </a:r>
              <a:r>
                <a:rPr lang="fi-FI" dirty="0" err="1" smtClean="0"/>
                <a:t>Ashcroft-Mermin</a:t>
              </a:r>
              <a:r>
                <a:rPr lang="fi-FI" dirty="0" smtClean="0"/>
                <a:t>,</a:t>
              </a:r>
            </a:p>
            <a:p>
              <a:r>
                <a:rPr lang="fi-FI" dirty="0" err="1" smtClean="0"/>
                <a:t>Chapter</a:t>
              </a:r>
              <a:r>
                <a:rPr lang="fi-FI" dirty="0" smtClean="0"/>
                <a:t> 17  (HF </a:t>
              </a:r>
              <a:r>
                <a:rPr lang="fi-FI" dirty="0" err="1" smtClean="0"/>
                <a:t>fails</a:t>
              </a:r>
              <a:r>
                <a:rPr lang="fi-FI" dirty="0" smtClean="0"/>
                <a:t> for EG) </a:t>
              </a:r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64173" y="4780126"/>
            <a:ext cx="8016943" cy="750416"/>
            <a:chOff x="759423" y="4780126"/>
            <a:chExt cx="8016943" cy="750416"/>
          </a:xfrm>
        </p:grpSpPr>
        <p:sp>
          <p:nvSpPr>
            <p:cNvPr id="38" name="Text Box 22"/>
            <p:cNvSpPr txBox="1">
              <a:spLocks noChangeArrowheads="1"/>
            </p:cNvSpPr>
            <p:nvPr/>
          </p:nvSpPr>
          <p:spPr bwMode="auto">
            <a:xfrm>
              <a:off x="5436990" y="4791878"/>
              <a:ext cx="3339376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fi-FI" dirty="0" err="1" smtClean="0">
                  <a:sym typeface="Wingdings" pitchFamily="2" charset="2"/>
                </a:rPr>
                <a:t>Additional</a:t>
              </a:r>
              <a:r>
                <a:rPr lang="fi-FI" dirty="0" smtClean="0">
                  <a:sym typeface="Wingdings" pitchFamily="2" charset="2"/>
                </a:rPr>
                <a:t> </a:t>
              </a:r>
              <a:r>
                <a:rPr lang="fi-FI" dirty="0" err="1" smtClean="0">
                  <a:sym typeface="Wingdings" pitchFamily="2" charset="2"/>
                </a:rPr>
                <a:t>correlation</a:t>
              </a:r>
              <a:r>
                <a:rPr lang="fi-FI" dirty="0" smtClean="0">
                  <a:sym typeface="Wingdings" pitchFamily="2" charset="2"/>
                </a:rPr>
                <a:t> </a:t>
              </a:r>
              <a:r>
                <a:rPr lang="fi-FI" dirty="0" err="1" smtClean="0">
                  <a:sym typeface="Wingdings" pitchFamily="2" charset="2"/>
                </a:rPr>
                <a:t>energy</a:t>
              </a:r>
              <a:r>
                <a:rPr lang="fi-FI" dirty="0" smtClean="0">
                  <a:sym typeface="Wingdings" pitchFamily="2" charset="2"/>
                </a:rPr>
                <a:t>(-)</a:t>
              </a:r>
              <a:endParaRPr lang="fi-FI" dirty="0">
                <a:sym typeface="Wingdings" pitchFamily="2" charset="2"/>
              </a:endParaRPr>
            </a:p>
          </p:txBody>
        </p:sp>
        <p:sp>
          <p:nvSpPr>
            <p:cNvPr id="39" name="Text Box 22"/>
            <p:cNvSpPr txBox="1">
              <a:spLocks noChangeArrowheads="1"/>
            </p:cNvSpPr>
            <p:nvPr/>
          </p:nvSpPr>
          <p:spPr bwMode="auto">
            <a:xfrm>
              <a:off x="759423" y="4780126"/>
              <a:ext cx="3454792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fi-FI" i="1" dirty="0" smtClean="0">
                  <a:sym typeface="Wingdings" pitchFamily="2" charset="2"/>
                </a:rPr>
                <a:t>e</a:t>
              </a:r>
              <a:r>
                <a:rPr lang="fi-FI" i="1" baseline="30000" dirty="0" smtClean="0">
                  <a:sym typeface="Wingdings" pitchFamily="2" charset="2"/>
                </a:rPr>
                <a:t>-</a:t>
              </a:r>
              <a:r>
                <a:rPr lang="fi-FI" dirty="0" smtClean="0">
                  <a:sym typeface="Wingdings" pitchFamily="2" charset="2"/>
                </a:rPr>
                <a:t> </a:t>
              </a:r>
              <a:r>
                <a:rPr lang="fi-FI" dirty="0">
                  <a:sym typeface="Wingdings" pitchFamily="2" charset="2"/>
                </a:rPr>
                <a:t>- </a:t>
              </a:r>
              <a:r>
                <a:rPr lang="fi-FI" i="1" dirty="0">
                  <a:sym typeface="Wingdings" pitchFamily="2" charset="2"/>
                </a:rPr>
                <a:t>e</a:t>
              </a:r>
              <a:r>
                <a:rPr lang="fi-FI" i="1" baseline="30000" dirty="0">
                  <a:sym typeface="Wingdings" pitchFamily="2" charset="2"/>
                </a:rPr>
                <a:t>-</a:t>
              </a:r>
              <a:r>
                <a:rPr lang="fi-FI" dirty="0">
                  <a:sym typeface="Wingdings" pitchFamily="2" charset="2"/>
                </a:rPr>
                <a:t> </a:t>
              </a:r>
              <a:r>
                <a:rPr lang="fi-FI" dirty="0" smtClean="0">
                  <a:sym typeface="Wingdings" pitchFamily="2" charset="2"/>
                </a:rPr>
                <a:t>repulsion </a:t>
              </a:r>
              <a:r>
                <a:rPr lang="fi-FI" dirty="0" err="1" smtClean="0">
                  <a:sym typeface="Wingdings" pitchFamily="2" charset="2"/>
                </a:rPr>
                <a:t>more</a:t>
              </a:r>
              <a:r>
                <a:rPr lang="fi-FI" dirty="0" smtClean="0">
                  <a:sym typeface="Wingdings" pitchFamily="2" charset="2"/>
                </a:rPr>
                <a:t> </a:t>
              </a:r>
              <a:r>
                <a:rPr lang="fi-FI" dirty="0" err="1" smtClean="0">
                  <a:sym typeface="Wingdings" pitchFamily="2" charset="2"/>
                </a:rPr>
                <a:t>accurately</a:t>
              </a:r>
              <a:endParaRPr lang="fi-FI" dirty="0">
                <a:sym typeface="Wingdings" pitchFamily="2" charset="2"/>
              </a:endParaRPr>
            </a:p>
          </p:txBody>
        </p:sp>
        <p:sp>
          <p:nvSpPr>
            <p:cNvPr id="40" name="Right Arrow 39"/>
            <p:cNvSpPr/>
            <p:nvPr/>
          </p:nvSpPr>
          <p:spPr>
            <a:xfrm>
              <a:off x="4871344" y="4890809"/>
              <a:ext cx="462857" cy="171469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 flipH="1">
              <a:off x="2324576" y="5161210"/>
              <a:ext cx="25634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err="1" smtClean="0"/>
                <a:t>Quantum</a:t>
              </a:r>
              <a:r>
                <a:rPr lang="fi-FI" dirty="0" smtClean="0"/>
                <a:t> Monte Carlo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1780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394774" y="5661006"/>
            <a:ext cx="8751094" cy="10429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24654" y="-1655"/>
            <a:ext cx="63562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Ferromagnetism due to itinerant electrons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5962" y="179390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(</a:t>
            </a:r>
            <a:r>
              <a:rPr lang="fi-FI" dirty="0" err="1" smtClean="0"/>
              <a:t>Elliott</a:t>
            </a:r>
            <a:r>
              <a:rPr lang="fi-FI" dirty="0" smtClean="0"/>
              <a:t> 7.2.5.3)</a:t>
            </a:r>
            <a:endParaRPr lang="fi-FI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430588" y="6559550"/>
            <a:ext cx="1544637" cy="125413"/>
          </a:xfrm>
        </p:spPr>
        <p:txBody>
          <a:bodyPr/>
          <a:lstStyle/>
          <a:p>
            <a:pPr>
              <a:defRPr/>
            </a:pPr>
            <a:fld id="{DB00A491-D97B-41B3-81C6-EAD372DAE9EB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06512" y="790199"/>
            <a:ext cx="7703001" cy="1122202"/>
            <a:chOff x="806512" y="517149"/>
            <a:chExt cx="7703001" cy="1122202"/>
          </a:xfrm>
        </p:grpSpPr>
        <p:graphicFrame>
          <p:nvGraphicFramePr>
            <p:cNvPr id="2253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28137669"/>
                </p:ext>
              </p:extLst>
            </p:nvPr>
          </p:nvGraphicFramePr>
          <p:xfrm>
            <a:off x="3081865" y="928151"/>
            <a:ext cx="2176462" cy="71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629" name="Equation" r:id="rId4" imgW="1434960" imgH="469800" progId="Equation.3">
                    <p:embed/>
                  </p:oleObj>
                </mc:Choice>
                <mc:Fallback>
                  <p:oleObj name="Equation" r:id="rId4" imgW="1434960" imgH="469800" progId="Equation.3">
                    <p:embed/>
                    <p:pic>
                      <p:nvPicPr>
                        <p:cNvPr id="22531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1865" y="928151"/>
                          <a:ext cx="2176462" cy="711200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806512" y="925645"/>
              <a:ext cx="1347951" cy="646331"/>
            </a:xfrm>
            <a:prstGeom prst="rect">
              <a:avLst/>
            </a:prstGeom>
            <a:noFill/>
            <a:ln w="28575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Exchange </a:t>
              </a:r>
              <a:r>
                <a:rPr lang="fi-FI" dirty="0" err="1" smtClean="0"/>
                <a:t>interaction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59631" y="517149"/>
              <a:ext cx="26468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err="1" smtClean="0"/>
                <a:t>Heisenberg</a:t>
              </a:r>
              <a:r>
                <a:rPr lang="fi-FI" dirty="0" smtClean="0"/>
                <a:t> </a:t>
              </a:r>
              <a:r>
                <a:rPr lang="fi-FI" dirty="0" err="1" smtClean="0"/>
                <a:t>Hamiltonian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35275" y="960585"/>
              <a:ext cx="2274238" cy="64633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dirty="0" err="1" smtClean="0"/>
                <a:t>Modeling</a:t>
              </a:r>
              <a:r>
                <a:rPr lang="fi-FI" dirty="0" smtClean="0"/>
                <a:t> </a:t>
              </a:r>
              <a:r>
                <a:rPr lang="fi-FI" dirty="0" err="1" smtClean="0"/>
                <a:t>magnetic</a:t>
              </a:r>
              <a:r>
                <a:rPr lang="fi-FI" dirty="0" smtClean="0"/>
                <a:t> 4</a:t>
              </a:r>
              <a:r>
                <a:rPr lang="fi-FI" i="1" dirty="0" smtClean="0"/>
                <a:t>f</a:t>
              </a:r>
              <a:r>
                <a:rPr lang="fi-FI" dirty="0" smtClean="0"/>
                <a:t> and 3</a:t>
              </a:r>
              <a:r>
                <a:rPr lang="fi-FI" i="1" dirty="0" smtClean="0"/>
                <a:t>d</a:t>
              </a:r>
              <a:r>
                <a:rPr lang="fi-FI" dirty="0" smtClean="0"/>
                <a:t> </a:t>
              </a:r>
              <a:r>
                <a:rPr lang="fi-FI" dirty="0" err="1" smtClean="0"/>
                <a:t>impurities</a:t>
              </a:r>
              <a:endParaRPr lang="en-US" dirty="0"/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5699223" y="1175511"/>
              <a:ext cx="462857" cy="171469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2504664" y="1175511"/>
              <a:ext cx="462857" cy="171469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1060" y="2143271"/>
            <a:ext cx="8573976" cy="646332"/>
            <a:chOff x="231060" y="1870221"/>
            <a:chExt cx="8573976" cy="646332"/>
          </a:xfrm>
        </p:grpSpPr>
        <p:sp>
          <p:nvSpPr>
            <p:cNvPr id="3" name="TextBox 2"/>
            <p:cNvSpPr txBox="1"/>
            <p:nvPr/>
          </p:nvSpPr>
          <p:spPr>
            <a:xfrm>
              <a:off x="231060" y="1870222"/>
              <a:ext cx="2451165" cy="646331"/>
            </a:xfrm>
            <a:prstGeom prst="rect">
              <a:avLst/>
            </a:prstGeom>
            <a:noFill/>
            <a:ln w="28575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dirty="0" err="1" smtClean="0"/>
                <a:t>Free</a:t>
              </a:r>
              <a:r>
                <a:rPr lang="fi-FI" dirty="0" smtClean="0"/>
                <a:t> </a:t>
              </a:r>
              <a:r>
                <a:rPr lang="fi-FI" dirty="0" err="1" smtClean="0"/>
                <a:t>electrons</a:t>
              </a:r>
              <a:endParaRPr lang="fi-FI" dirty="0" smtClean="0"/>
            </a:p>
            <a:p>
              <a:r>
                <a:rPr lang="fi-FI" dirty="0" smtClean="0"/>
                <a:t>J &gt; 0 (</a:t>
              </a:r>
              <a:r>
                <a:rPr lang="fi-FI" dirty="0" err="1" smtClean="0"/>
                <a:t>Ferromagnetic</a:t>
              </a:r>
              <a:r>
                <a:rPr lang="fi-FI" dirty="0" smtClean="0"/>
                <a:t>)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 flipH="1">
              <a:off x="3649439" y="1870222"/>
              <a:ext cx="1704253" cy="64633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STONER BAND MODEL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32781" y="1870221"/>
              <a:ext cx="2672255" cy="64633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dirty="0" err="1" smtClean="0"/>
                <a:t>Ferromagnetism</a:t>
              </a:r>
              <a:r>
                <a:rPr lang="fi-FI" dirty="0" smtClean="0"/>
                <a:t> of,</a:t>
              </a:r>
            </a:p>
            <a:p>
              <a:r>
                <a:rPr lang="fi-FI" dirty="0" err="1" smtClean="0"/>
                <a:t>e.g</a:t>
              </a:r>
              <a:r>
                <a:rPr lang="fi-FI" dirty="0" smtClean="0"/>
                <a:t>., </a:t>
              </a:r>
              <a:r>
                <a:rPr lang="fi-FI" dirty="0" err="1" smtClean="0"/>
                <a:t>bulk</a:t>
              </a:r>
              <a:r>
                <a:rPr lang="fi-FI" dirty="0" smtClean="0"/>
                <a:t> </a:t>
              </a:r>
              <a:r>
                <a:rPr lang="fi-FI" dirty="0" err="1" smtClean="0"/>
                <a:t>Fe</a:t>
              </a:r>
              <a:r>
                <a:rPr lang="fi-FI" dirty="0" smtClean="0"/>
                <a:t>, </a:t>
              </a:r>
              <a:r>
                <a:rPr lang="fi-FI" dirty="0" err="1" smtClean="0"/>
                <a:t>Co</a:t>
              </a:r>
              <a:r>
                <a:rPr lang="fi-FI" dirty="0" smtClean="0"/>
                <a:t>, and </a:t>
              </a:r>
              <a:r>
                <a:rPr lang="fi-FI" dirty="0" err="1" smtClean="0"/>
                <a:t>Ni</a:t>
              </a:r>
              <a:endParaRPr lang="en-US" dirty="0"/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3063452" y="2114325"/>
              <a:ext cx="462857" cy="171469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5623148" y="2128329"/>
              <a:ext cx="462857" cy="171469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912154" y="5966317"/>
            <a:ext cx="3244964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 err="1" smtClean="0"/>
              <a:t>Strong</a:t>
            </a:r>
            <a:r>
              <a:rPr lang="fi-FI" dirty="0" smtClean="0"/>
              <a:t> ”Pauli </a:t>
            </a:r>
            <a:r>
              <a:rPr lang="fi-FI" dirty="0" err="1" smtClean="0"/>
              <a:t>paramagnetism</a:t>
            </a:r>
            <a:r>
              <a:rPr lang="fi-FI" dirty="0" smtClean="0"/>
              <a:t>”  </a:t>
            </a:r>
          </a:p>
          <a:p>
            <a:r>
              <a:rPr lang="fi-FI" dirty="0"/>
              <a:t> </a:t>
            </a:r>
            <a:r>
              <a:rPr lang="fi-FI" dirty="0" smtClean="0"/>
              <a:t>      </a:t>
            </a:r>
            <a:r>
              <a:rPr lang="fi-FI" dirty="0" err="1" smtClean="0"/>
              <a:t>with</a:t>
            </a:r>
            <a:r>
              <a:rPr lang="fi-FI" dirty="0" smtClean="0"/>
              <a:t> an </a:t>
            </a:r>
            <a:r>
              <a:rPr lang="fi-FI" dirty="0" err="1" smtClean="0"/>
              <a:t>internal</a:t>
            </a:r>
            <a:r>
              <a:rPr lang="fi-FI" dirty="0" smtClean="0"/>
              <a:t> </a:t>
            </a:r>
            <a:r>
              <a:rPr lang="fi-FI" b="1" dirty="0" err="1" smtClean="0"/>
              <a:t>B</a:t>
            </a:r>
            <a:r>
              <a:rPr lang="fi-FI" baseline="-25000" dirty="0" err="1" smtClean="0"/>
              <a:t>eff</a:t>
            </a:r>
            <a:endParaRPr lang="en-US" baseline="-250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4118386" y="3151596"/>
            <a:ext cx="4852384" cy="2211304"/>
            <a:chOff x="4118386" y="2992846"/>
            <a:chExt cx="4852384" cy="2211304"/>
          </a:xfrm>
        </p:grpSpPr>
        <p:grpSp>
          <p:nvGrpSpPr>
            <p:cNvPr id="32" name="Group 31"/>
            <p:cNvGrpSpPr/>
            <p:nvPr/>
          </p:nvGrpSpPr>
          <p:grpSpPr>
            <a:xfrm>
              <a:off x="4118386" y="2992846"/>
              <a:ext cx="1918725" cy="1458898"/>
              <a:chOff x="4118386" y="2992846"/>
              <a:chExt cx="1918725" cy="1458898"/>
            </a:xfrm>
          </p:grpSpPr>
          <p:graphicFrame>
            <p:nvGraphicFramePr>
              <p:cNvPr id="31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85524444"/>
                  </p:ext>
                </p:extLst>
              </p:nvPr>
            </p:nvGraphicFramePr>
            <p:xfrm>
              <a:off x="4670273" y="3652410"/>
              <a:ext cx="1366838" cy="3444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9630" name="Equation" r:id="rId6" imgW="901440" imgH="228600" progId="Equation.3">
                      <p:embed/>
                    </p:oleObj>
                  </mc:Choice>
                  <mc:Fallback>
                    <p:oleObj name="Equation" r:id="rId6" imgW="901440" imgH="228600" progId="Equation.3">
                      <p:embed/>
                      <p:pic>
                        <p:nvPicPr>
                          <p:cNvPr id="3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70273" y="3652410"/>
                            <a:ext cx="1366838" cy="344488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rgbClr val="FF0000"/>
                            </a:solidFill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9" name="TextBox 28"/>
              <p:cNvSpPr txBox="1"/>
              <p:nvPr/>
            </p:nvSpPr>
            <p:spPr>
              <a:xfrm>
                <a:off x="4578426" y="2992846"/>
                <a:ext cx="12060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dirty="0" err="1" smtClean="0"/>
                  <a:t>Densities</a:t>
                </a:r>
                <a:r>
                  <a:rPr lang="fi-FI" dirty="0" smtClean="0"/>
                  <a:t> of </a:t>
                </a:r>
                <a:r>
                  <a:rPr lang="fi-FI" dirty="0" err="1" smtClean="0"/>
                  <a:t>states</a:t>
                </a:r>
                <a:endParaRPr lang="en-US" dirty="0"/>
              </a:p>
            </p:txBody>
          </p:sp>
          <p:sp>
            <p:nvSpPr>
              <p:cNvPr id="33" name="Right Arrow 32"/>
              <p:cNvSpPr/>
              <p:nvPr/>
            </p:nvSpPr>
            <p:spPr>
              <a:xfrm>
                <a:off x="4118386" y="3738682"/>
                <a:ext cx="462857" cy="171469"/>
              </a:xfrm>
              <a:prstGeom prst="rightArrow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Right Arrow 37"/>
              <p:cNvSpPr/>
              <p:nvPr/>
            </p:nvSpPr>
            <p:spPr>
              <a:xfrm rot="2405612">
                <a:off x="4890007" y="4280275"/>
                <a:ext cx="462857" cy="171469"/>
              </a:xfrm>
              <a:prstGeom prst="rightArrow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5370709" y="4101498"/>
              <a:ext cx="3600061" cy="1102652"/>
              <a:chOff x="5370709" y="4101498"/>
              <a:chExt cx="3600061" cy="1102652"/>
            </a:xfrm>
          </p:grpSpPr>
          <p:graphicFrame>
            <p:nvGraphicFramePr>
              <p:cNvPr id="30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29394193"/>
                  </p:ext>
                </p:extLst>
              </p:nvPr>
            </p:nvGraphicFramePr>
            <p:xfrm>
              <a:off x="5486207" y="4497713"/>
              <a:ext cx="3484563" cy="7064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9631" name="Equation" r:id="rId8" imgW="2298600" imgH="469800" progId="Equation.3">
                      <p:embed/>
                    </p:oleObj>
                  </mc:Choice>
                  <mc:Fallback>
                    <p:oleObj name="Equation" r:id="rId8" imgW="2298600" imgH="469800" progId="Equation.3">
                      <p:embed/>
                      <p:pic>
                        <p:nvPicPr>
                          <p:cNvPr id="25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86207" y="4497713"/>
                            <a:ext cx="3484563" cy="706437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rgbClr val="FF0000"/>
                            </a:solidFill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4" name="TextBox 33"/>
              <p:cNvSpPr txBox="1"/>
              <p:nvPr/>
            </p:nvSpPr>
            <p:spPr>
              <a:xfrm>
                <a:off x="5370709" y="4101498"/>
                <a:ext cx="35189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smtClean="0"/>
                  <a:t>Spin-</a:t>
                </a:r>
                <a:r>
                  <a:rPr lang="fi-FI" dirty="0" err="1" smtClean="0"/>
                  <a:t>up</a:t>
                </a:r>
                <a:r>
                  <a:rPr lang="fi-FI" dirty="0" smtClean="0"/>
                  <a:t> and spin-</a:t>
                </a:r>
                <a:r>
                  <a:rPr lang="fi-FI" dirty="0" err="1" smtClean="0"/>
                  <a:t>down</a:t>
                </a:r>
                <a:r>
                  <a:rPr lang="fi-FI" dirty="0" smtClean="0"/>
                  <a:t> </a:t>
                </a:r>
                <a:r>
                  <a:rPr lang="fi-FI" dirty="0" err="1" smtClean="0"/>
                  <a:t>densities</a:t>
                </a:r>
                <a:endParaRPr lang="en-US" dirty="0"/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2644174" y="4524759"/>
            <a:ext cx="2436649" cy="1177751"/>
            <a:chOff x="2644174" y="4366009"/>
            <a:chExt cx="2436649" cy="1177751"/>
          </a:xfrm>
        </p:grpSpPr>
        <p:graphicFrame>
          <p:nvGraphicFramePr>
            <p:cNvPr id="25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0516064"/>
                </p:ext>
              </p:extLst>
            </p:nvPr>
          </p:nvGraphicFramePr>
          <p:xfrm>
            <a:off x="2872581" y="5200860"/>
            <a:ext cx="1116013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632" name="Equation" r:id="rId10" imgW="736560" imgH="228600" progId="Equation.3">
                    <p:embed/>
                  </p:oleObj>
                </mc:Choice>
                <mc:Fallback>
                  <p:oleObj name="Equation" r:id="rId10" imgW="736560" imgH="228600" progId="Equation.3">
                    <p:embed/>
                    <p:pic>
                      <p:nvPicPr>
                        <p:cNvPr id="4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2581" y="5200860"/>
                          <a:ext cx="1116013" cy="342900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Box 27"/>
            <p:cNvSpPr txBox="1"/>
            <p:nvPr/>
          </p:nvSpPr>
          <p:spPr>
            <a:xfrm>
              <a:off x="3041522" y="4366009"/>
              <a:ext cx="18706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err="1" smtClean="0"/>
                <a:t>Self-consistent</a:t>
              </a:r>
              <a:endParaRPr lang="fi-FI" dirty="0" smtClean="0"/>
            </a:p>
            <a:p>
              <a:r>
                <a:rPr lang="fi-FI" dirty="0"/>
                <a:t> </a:t>
              </a:r>
              <a:r>
                <a:rPr lang="fi-FI" dirty="0" smtClean="0"/>
                <a:t>    </a:t>
              </a:r>
              <a:r>
                <a:rPr lang="fi-FI" dirty="0" err="1" smtClean="0"/>
                <a:t>solution</a:t>
              </a:r>
              <a:endParaRPr lang="en-US" dirty="0"/>
            </a:p>
          </p:txBody>
        </p:sp>
        <p:sp>
          <p:nvSpPr>
            <p:cNvPr id="39" name="Right Arrow 38"/>
            <p:cNvSpPr/>
            <p:nvPr/>
          </p:nvSpPr>
          <p:spPr>
            <a:xfrm rot="9601917">
              <a:off x="4617966" y="5086432"/>
              <a:ext cx="462857" cy="171469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ight Arrow 39"/>
            <p:cNvSpPr/>
            <p:nvPr/>
          </p:nvSpPr>
          <p:spPr>
            <a:xfrm rot="14610690">
              <a:off x="2498480" y="4610701"/>
              <a:ext cx="462857" cy="171469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46339" y="3146663"/>
            <a:ext cx="3622644" cy="1123005"/>
            <a:chOff x="146339" y="2987913"/>
            <a:chExt cx="3622644" cy="1123005"/>
          </a:xfrm>
        </p:grpSpPr>
        <p:grpSp>
          <p:nvGrpSpPr>
            <p:cNvPr id="26" name="Group 25"/>
            <p:cNvGrpSpPr/>
            <p:nvPr/>
          </p:nvGrpSpPr>
          <p:grpSpPr>
            <a:xfrm>
              <a:off x="146339" y="2987913"/>
              <a:ext cx="3622644" cy="1123005"/>
              <a:chOff x="28094" y="2987913"/>
              <a:chExt cx="3622644" cy="1123005"/>
            </a:xfrm>
          </p:grpSpPr>
          <p:graphicFrame>
            <p:nvGraphicFramePr>
              <p:cNvPr id="4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2018812"/>
                  </p:ext>
                </p:extLst>
              </p:nvPr>
            </p:nvGraphicFramePr>
            <p:xfrm>
              <a:off x="128075" y="3383843"/>
              <a:ext cx="3522663" cy="7270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9633" name="Equation" r:id="rId12" imgW="2323800" imgH="482400" progId="Equation.3">
                      <p:embed/>
                    </p:oleObj>
                  </mc:Choice>
                  <mc:Fallback>
                    <p:oleObj name="Equation" r:id="rId12" imgW="2323800" imgH="482400" progId="Equation.3">
                      <p:embed/>
                      <p:pic>
                        <p:nvPicPr>
                          <p:cNvPr id="4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8075" y="3383843"/>
                            <a:ext cx="3522663" cy="727075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chemeClr val="accent3"/>
                            </a:solidFill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" name="TextBox 19"/>
              <p:cNvSpPr txBox="1"/>
              <p:nvPr/>
            </p:nvSpPr>
            <p:spPr>
              <a:xfrm>
                <a:off x="28094" y="2987913"/>
                <a:ext cx="15568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err="1" smtClean="0"/>
                  <a:t>Stoner</a:t>
                </a:r>
                <a:r>
                  <a:rPr lang="fi-FI" dirty="0" smtClean="0"/>
                  <a:t> </a:t>
                </a:r>
                <a:r>
                  <a:rPr lang="fi-FI" dirty="0" err="1" smtClean="0"/>
                  <a:t>model</a:t>
                </a:r>
                <a:endParaRPr lang="en-US" dirty="0"/>
              </a:p>
            </p:txBody>
          </p:sp>
        </p:grpSp>
        <p:cxnSp>
          <p:nvCxnSpPr>
            <p:cNvPr id="43" name="Straight Connector 42"/>
            <p:cNvCxnSpPr/>
            <p:nvPr/>
          </p:nvCxnSpPr>
          <p:spPr>
            <a:xfrm>
              <a:off x="283777" y="4067845"/>
              <a:ext cx="2017986" cy="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2638189" y="3717343"/>
              <a:ext cx="656691" cy="2182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98839"/>
              </p:ext>
            </p:extLst>
          </p:nvPr>
        </p:nvGraphicFramePr>
        <p:xfrm>
          <a:off x="680800" y="381554"/>
          <a:ext cx="416401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34" name="Equation" r:id="rId14" imgW="2743200" imgH="279360" progId="Equation.DSMT4">
                  <p:embed/>
                </p:oleObj>
              </mc:Choice>
              <mc:Fallback>
                <p:oleObj name="Equation" r:id="rId14" imgW="2743200" imgH="279360" progId="Equation.DSMT4">
                  <p:embed/>
                  <p:pic>
                    <p:nvPicPr>
                      <p:cNvPr id="6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800" y="381554"/>
                        <a:ext cx="4164013" cy="4222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3704" y="381614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ym typeface="Wingdings" panose="05000000000000000000" pitchFamily="2" charset="2"/>
              </a:rPr>
              <a:t>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4485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339592" y="4990181"/>
            <a:ext cx="10802983" cy="1798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5533096" y="1193800"/>
            <a:ext cx="4968875" cy="5227638"/>
            <a:chOff x="5107421" y="1193800"/>
            <a:chExt cx="4968875" cy="5227638"/>
          </a:xfrm>
        </p:grpSpPr>
        <p:pic>
          <p:nvPicPr>
            <p:cNvPr id="27651" name="Picture 19" descr="Fi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7421" y="1193800"/>
              <a:ext cx="4968875" cy="522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Rectangle 41"/>
            <p:cNvSpPr/>
            <p:nvPr/>
          </p:nvSpPr>
          <p:spPr>
            <a:xfrm>
              <a:off x="8111878" y="5244878"/>
              <a:ext cx="1868145" cy="10514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42857" y="1305380"/>
            <a:ext cx="1524423" cy="18413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7159" y="1671638"/>
            <a:ext cx="647909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/>
          <p:cNvSpPr/>
          <p:nvPr/>
        </p:nvSpPr>
        <p:spPr>
          <a:xfrm>
            <a:off x="8181364" y="2252662"/>
            <a:ext cx="647909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ectangle 8"/>
          <p:cNvSpPr/>
          <p:nvPr/>
        </p:nvSpPr>
        <p:spPr>
          <a:xfrm>
            <a:off x="7588111" y="1745454"/>
            <a:ext cx="647909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ectangle 9"/>
          <p:cNvSpPr/>
          <p:nvPr/>
        </p:nvSpPr>
        <p:spPr>
          <a:xfrm>
            <a:off x="8155963" y="1514474"/>
            <a:ext cx="647909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Rectangle 10"/>
          <p:cNvSpPr/>
          <p:nvPr/>
        </p:nvSpPr>
        <p:spPr>
          <a:xfrm>
            <a:off x="8355294" y="2150262"/>
            <a:ext cx="323955" cy="1166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Rectangle 12"/>
          <p:cNvSpPr/>
          <p:nvPr/>
        </p:nvSpPr>
        <p:spPr>
          <a:xfrm>
            <a:off x="5559969" y="5124446"/>
            <a:ext cx="3661683" cy="19192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6678476" y="5136355"/>
            <a:ext cx="15905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>
                <a:sym typeface="Wingdings" pitchFamily="2" charset="2"/>
              </a:rPr>
              <a:t>   </a:t>
            </a:r>
            <a:r>
              <a:rPr lang="fi-FI" sz="1000" dirty="0" err="1" smtClean="0">
                <a:sym typeface="Wingdings" pitchFamily="2" charset="2"/>
              </a:rPr>
              <a:t>Density</a:t>
            </a:r>
            <a:r>
              <a:rPr lang="fi-FI" sz="1000" dirty="0" smtClean="0">
                <a:sym typeface="Wingdings" pitchFamily="2" charset="2"/>
              </a:rPr>
              <a:t> of </a:t>
            </a:r>
            <a:r>
              <a:rPr lang="fi-FI" sz="1000" dirty="0" err="1" smtClean="0">
                <a:sym typeface="Wingdings" pitchFamily="2" charset="2"/>
              </a:rPr>
              <a:t>states</a:t>
            </a:r>
            <a:r>
              <a:rPr lang="fi-FI" sz="1000" dirty="0" smtClean="0">
                <a:sym typeface="Wingdings" pitchFamily="2" charset="2"/>
              </a:rPr>
              <a:t>  </a:t>
            </a:r>
            <a:endParaRPr lang="fi-FI" sz="10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642883" y="2024059"/>
            <a:ext cx="0" cy="314325"/>
          </a:xfrm>
          <a:prstGeom prst="straightConnector1">
            <a:avLst/>
          </a:prstGeom>
          <a:ln w="28575">
            <a:solidFill>
              <a:srgbClr val="FF0066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280934" y="2045491"/>
            <a:ext cx="0" cy="314325"/>
          </a:xfrm>
          <a:prstGeom prst="straightConnector1">
            <a:avLst/>
          </a:prstGeom>
          <a:ln w="28575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21"/>
          <p:cNvGraphicFramePr>
            <a:graphicFrameLocks noChangeAspect="1"/>
          </p:cNvGraphicFramePr>
          <p:nvPr>
            <p:extLst/>
          </p:nvPr>
        </p:nvGraphicFramePr>
        <p:xfrm>
          <a:off x="8057555" y="2421274"/>
          <a:ext cx="63500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50" name="Kaava" r:id="rId5" imgW="469800" imgH="228600" progId="Equation.3">
                  <p:embed/>
                </p:oleObj>
              </mc:Choice>
              <mc:Fallback>
                <p:oleObj name="Kaava" r:id="rId5" imgW="469800" imgH="228600" progId="Equation.3">
                  <p:embed/>
                  <p:pic>
                    <p:nvPicPr>
                      <p:cNvPr id="2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7555" y="2421274"/>
                        <a:ext cx="635000" cy="30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767640" y="32028"/>
            <a:ext cx="5859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Stoner Band Model of Ferromagnetism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45962" y="179390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(</a:t>
            </a:r>
            <a:r>
              <a:rPr lang="fi-FI" dirty="0" err="1" smtClean="0"/>
              <a:t>Elliott</a:t>
            </a:r>
            <a:r>
              <a:rPr lang="fi-FI" dirty="0" smtClean="0"/>
              <a:t> 7.2.5.3)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8878" y="6421438"/>
            <a:ext cx="1544637" cy="125413"/>
          </a:xfrm>
        </p:spPr>
        <p:txBody>
          <a:bodyPr/>
          <a:lstStyle/>
          <a:p>
            <a:pPr>
              <a:defRPr/>
            </a:pPr>
            <a:fld id="{DB00A491-D97B-41B3-81C6-EAD372DAE9EB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38103" y="874694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DOS(E),   </a:t>
            </a:r>
            <a:r>
              <a:rPr lang="fi-FI" dirty="0" err="1" smtClean="0"/>
              <a:t>Ni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5552074" y="3208551"/>
            <a:ext cx="4017601" cy="23562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142210" y="2323606"/>
            <a:ext cx="10375689" cy="6063953"/>
            <a:chOff x="142210" y="2323606"/>
            <a:chExt cx="10375689" cy="6063953"/>
          </a:xfrm>
        </p:grpSpPr>
        <p:grpSp>
          <p:nvGrpSpPr>
            <p:cNvPr id="57" name="Group 56"/>
            <p:cNvGrpSpPr/>
            <p:nvPr/>
          </p:nvGrpSpPr>
          <p:grpSpPr>
            <a:xfrm>
              <a:off x="142210" y="2323606"/>
              <a:ext cx="10375689" cy="6063953"/>
              <a:chOff x="142210" y="2323606"/>
              <a:chExt cx="10375689" cy="6063953"/>
            </a:xfrm>
          </p:grpSpPr>
          <p:sp>
            <p:nvSpPr>
              <p:cNvPr id="39" name="Text Box 20"/>
              <p:cNvSpPr txBox="1">
                <a:spLocks noChangeArrowheads="1"/>
              </p:cNvSpPr>
              <p:nvPr/>
            </p:nvSpPr>
            <p:spPr bwMode="auto">
              <a:xfrm>
                <a:off x="767640" y="3359493"/>
                <a:ext cx="3583032" cy="369332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i-FI" dirty="0" err="1" smtClean="0">
                    <a:sym typeface="Wingdings" pitchFamily="2" charset="2"/>
                  </a:rPr>
                  <a:t>Stabilization</a:t>
                </a:r>
                <a:r>
                  <a:rPr lang="fi-FI" dirty="0" smtClean="0">
                    <a:sym typeface="Wingdings" pitchFamily="2" charset="2"/>
                  </a:rPr>
                  <a:t> of </a:t>
                </a:r>
                <a:r>
                  <a:rPr lang="fi-FI" dirty="0" err="1" smtClean="0">
                    <a:sym typeface="Wingdings" pitchFamily="2" charset="2"/>
                  </a:rPr>
                  <a:t>magnetic</a:t>
                </a:r>
                <a:r>
                  <a:rPr lang="fi-FI" dirty="0" smtClean="0">
                    <a:sym typeface="Wingdings" pitchFamily="2" charset="2"/>
                  </a:rPr>
                  <a:t> </a:t>
                </a:r>
                <a:r>
                  <a:rPr lang="fi-FI" dirty="0" err="1" smtClean="0">
                    <a:sym typeface="Wingdings" pitchFamily="2" charset="2"/>
                  </a:rPr>
                  <a:t>moment</a:t>
                </a:r>
                <a:endParaRPr lang="fi-FI" dirty="0"/>
              </a:p>
            </p:txBody>
          </p:sp>
          <p:pic>
            <p:nvPicPr>
              <p:cNvPr id="12" name="Picture 19" descr="Fi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49024" y="3159921"/>
                <a:ext cx="4968875" cy="5227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32" name="Straight Arrow Connector 31"/>
              <p:cNvCxnSpPr/>
              <p:nvPr/>
            </p:nvCxnSpPr>
            <p:spPr>
              <a:xfrm>
                <a:off x="4134410" y="2909792"/>
                <a:ext cx="3719550" cy="1013804"/>
              </a:xfrm>
              <a:prstGeom prst="straightConnector1">
                <a:avLst/>
              </a:prstGeom>
              <a:ln w="19050">
                <a:solidFill>
                  <a:schemeClr val="accent3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 Box 20"/>
              <p:cNvSpPr txBox="1">
                <a:spLocks noChangeArrowheads="1"/>
              </p:cNvSpPr>
              <p:nvPr/>
            </p:nvSpPr>
            <p:spPr bwMode="auto">
              <a:xfrm>
                <a:off x="142210" y="2323606"/>
                <a:ext cx="3621268" cy="646331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i-FI" dirty="0" smtClean="0">
                    <a:sym typeface="Wingdings" pitchFamily="2" charset="2"/>
                  </a:rPr>
                  <a:t>Exchange </a:t>
                </a:r>
                <a:r>
                  <a:rPr lang="fi-FI" dirty="0" err="1" smtClean="0">
                    <a:sym typeface="Wingdings" pitchFamily="2" charset="2"/>
                  </a:rPr>
                  <a:t>interaction</a:t>
                </a:r>
                <a:r>
                  <a:rPr lang="fi-FI" dirty="0" smtClean="0">
                    <a:sym typeface="Wingdings" pitchFamily="2" charset="2"/>
                  </a:rPr>
                  <a:t> </a:t>
                </a:r>
                <a:r>
                  <a:rPr lang="fi-FI" dirty="0" err="1" smtClean="0">
                    <a:sym typeface="Wingdings" pitchFamily="2" charset="2"/>
                  </a:rPr>
                  <a:t>lowers</a:t>
                </a:r>
                <a:r>
                  <a:rPr lang="fi-FI" dirty="0" smtClean="0">
                    <a:sym typeface="Wingdings" pitchFamily="2" charset="2"/>
                  </a:rPr>
                  <a:t> </a:t>
                </a:r>
                <a:r>
                  <a:rPr lang="fi-FI" dirty="0" err="1" smtClean="0">
                    <a:sym typeface="Wingdings" pitchFamily="2" charset="2"/>
                  </a:rPr>
                  <a:t>the</a:t>
                </a:r>
                <a:r>
                  <a:rPr lang="fi-FI" dirty="0" smtClean="0">
                    <a:sym typeface="Wingdings" pitchFamily="2" charset="2"/>
                  </a:rPr>
                  <a:t> </a:t>
                </a:r>
                <a:r>
                  <a:rPr lang="fi-FI" dirty="0" err="1" smtClean="0">
                    <a:sym typeface="Wingdings" pitchFamily="2" charset="2"/>
                  </a:rPr>
                  <a:t>energy</a:t>
                </a:r>
                <a:r>
                  <a:rPr lang="fi-FI" dirty="0">
                    <a:sym typeface="Wingdings" pitchFamily="2" charset="2"/>
                  </a:rPr>
                  <a:t> </a:t>
                </a:r>
                <a:r>
                  <a:rPr lang="fi-FI" dirty="0" err="1" smtClean="0">
                    <a:sym typeface="Wingdings" pitchFamily="2" charset="2"/>
                  </a:rPr>
                  <a:t>levels</a:t>
                </a:r>
                <a:r>
                  <a:rPr lang="fi-FI" dirty="0" smtClean="0">
                    <a:sym typeface="Wingdings" pitchFamily="2" charset="2"/>
                  </a:rPr>
                  <a:t> of spin-</a:t>
                </a:r>
                <a:r>
                  <a:rPr lang="fi-FI" dirty="0" err="1" smtClean="0">
                    <a:sym typeface="Wingdings" pitchFamily="2" charset="2"/>
                  </a:rPr>
                  <a:t>up</a:t>
                </a:r>
                <a:r>
                  <a:rPr lang="fi-FI" dirty="0" smtClean="0">
                    <a:sym typeface="Wingdings" pitchFamily="2" charset="2"/>
                  </a:rPr>
                  <a:t> </a:t>
                </a:r>
                <a:r>
                  <a:rPr lang="fi-FI" dirty="0" err="1" smtClean="0">
                    <a:sym typeface="Wingdings" pitchFamily="2" charset="2"/>
                  </a:rPr>
                  <a:t>electrons</a:t>
                </a:r>
                <a:endParaRPr lang="fi-FI" dirty="0" smtClean="0">
                  <a:sym typeface="Wingdings" pitchFamily="2" charset="2"/>
                </a:endParaRPr>
              </a:p>
            </p:txBody>
          </p:sp>
          <p:sp>
            <p:nvSpPr>
              <p:cNvPr id="50" name="Right Arrow 49"/>
              <p:cNvSpPr/>
              <p:nvPr/>
            </p:nvSpPr>
            <p:spPr>
              <a:xfrm>
                <a:off x="175701" y="3451217"/>
                <a:ext cx="462857" cy="171469"/>
              </a:xfrm>
              <a:prstGeom prst="rightArrow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25" name="Straight Arrow Connector 24"/>
            <p:cNvCxnSpPr/>
            <p:nvPr/>
          </p:nvCxnSpPr>
          <p:spPr>
            <a:xfrm>
              <a:off x="7295222" y="4069553"/>
              <a:ext cx="0" cy="314325"/>
            </a:xfrm>
            <a:prstGeom prst="straightConnector1">
              <a:avLst/>
            </a:prstGeom>
            <a:ln w="28575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7692891" y="4069552"/>
              <a:ext cx="0" cy="314325"/>
            </a:xfrm>
            <a:prstGeom prst="straightConnector1">
              <a:avLst/>
            </a:prstGeom>
            <a:ln w="28575">
              <a:solidFill>
                <a:srgbClr val="FF0066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8" name="Object 21"/>
            <p:cNvGraphicFramePr>
              <a:graphicFrameLocks noChangeAspect="1"/>
            </p:cNvGraphicFramePr>
            <p:nvPr>
              <p:extLst/>
            </p:nvPr>
          </p:nvGraphicFramePr>
          <p:xfrm>
            <a:off x="6218894" y="4481514"/>
            <a:ext cx="919163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651" name="Kaava" r:id="rId7" imgW="469800" imgH="228600" progId="Equation.3">
                    <p:embed/>
                  </p:oleObj>
                </mc:Choice>
                <mc:Fallback>
                  <p:oleObj name="Kaava" r:id="rId7" imgW="469800" imgH="228600" progId="Equation.3">
                    <p:embed/>
                    <p:pic>
                      <p:nvPicPr>
                        <p:cNvPr id="28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18894" y="4481514"/>
                          <a:ext cx="919163" cy="44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6" name="Group 55"/>
          <p:cNvGrpSpPr/>
          <p:nvPr/>
        </p:nvGrpSpPr>
        <p:grpSpPr>
          <a:xfrm>
            <a:off x="139394" y="595099"/>
            <a:ext cx="8574875" cy="2426576"/>
            <a:chOff x="139394" y="595099"/>
            <a:chExt cx="8574875" cy="2426576"/>
          </a:xfrm>
        </p:grpSpPr>
        <p:grpSp>
          <p:nvGrpSpPr>
            <p:cNvPr id="19" name="Group 18"/>
            <p:cNvGrpSpPr/>
            <p:nvPr/>
          </p:nvGrpSpPr>
          <p:grpSpPr>
            <a:xfrm>
              <a:off x="5666234" y="1571624"/>
              <a:ext cx="3048035" cy="1450051"/>
              <a:chOff x="5240559" y="1571624"/>
              <a:chExt cx="3048035" cy="1450051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6002771" y="1944689"/>
                <a:ext cx="1014411" cy="61117"/>
              </a:xfrm>
              <a:prstGeom prst="rect">
                <a:avLst/>
              </a:prstGeom>
              <a:noFill/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7017182" y="1859754"/>
                <a:ext cx="1014411" cy="61117"/>
              </a:xfrm>
              <a:prstGeom prst="rect">
                <a:avLst/>
              </a:prstGeom>
              <a:noFill/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 flipV="1">
                <a:off x="6652855" y="1890312"/>
                <a:ext cx="635793" cy="8493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5240559" y="1571624"/>
                <a:ext cx="843502" cy="394488"/>
              </a:xfrm>
              <a:prstGeom prst="straightConnector1">
                <a:avLst/>
              </a:prstGeom>
              <a:ln w="19050">
                <a:solidFill>
                  <a:schemeClr val="accent3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35" name="Object 21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7398007" y="2710525"/>
              <a:ext cx="890587" cy="3111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6652" name="Kaava" r:id="rId9" imgW="660240" imgH="228600" progId="Equation.3">
                      <p:embed/>
                    </p:oleObj>
                  </mc:Choice>
                  <mc:Fallback>
                    <p:oleObj name="Kaava" r:id="rId9" imgW="660240" imgH="228600" progId="Equation.3">
                      <p:embed/>
                      <p:pic>
                        <p:nvPicPr>
                          <p:cNvPr id="35" name="Object 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398007" y="2710525"/>
                            <a:ext cx="890587" cy="3111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60" name="Straight Arrow Connector 59"/>
              <p:cNvCxnSpPr/>
              <p:nvPr/>
            </p:nvCxnSpPr>
            <p:spPr>
              <a:xfrm flipV="1">
                <a:off x="7646412" y="3010220"/>
                <a:ext cx="599279" cy="3573"/>
              </a:xfrm>
              <a:prstGeom prst="straightConnector1">
                <a:avLst/>
              </a:prstGeom>
              <a:ln w="28575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TextBox 3"/>
            <p:cNvSpPr txBox="1"/>
            <p:nvPr/>
          </p:nvSpPr>
          <p:spPr>
            <a:xfrm>
              <a:off x="139395" y="595099"/>
              <a:ext cx="1120820" cy="369332"/>
            </a:xfrm>
            <a:prstGeom prst="rect">
              <a:avLst/>
            </a:prstGeom>
            <a:noFill/>
            <a:ln w="28575"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Spin </a:t>
              </a:r>
              <a:r>
                <a:rPr lang="fi-FI" dirty="0" err="1" smtClean="0"/>
                <a:t>flips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61036" y="609184"/>
              <a:ext cx="2698175" cy="3693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i-FI" dirty="0" err="1" smtClean="0"/>
                <a:t>Kinetic</a:t>
              </a:r>
              <a:r>
                <a:rPr lang="fi-FI" dirty="0" smtClean="0"/>
                <a:t> </a:t>
              </a:r>
              <a:r>
                <a:rPr lang="fi-FI" dirty="0" err="1" smtClean="0"/>
                <a:t>energy</a:t>
              </a:r>
              <a:r>
                <a:rPr lang="fi-FI" dirty="0" smtClean="0"/>
                <a:t> </a:t>
              </a:r>
              <a:r>
                <a:rPr lang="fi-FI" dirty="0" err="1" smtClean="0"/>
                <a:t>increases</a:t>
              </a:r>
              <a:endParaRPr lang="en-US" dirty="0"/>
            </a:p>
          </p:txBody>
        </p:sp>
        <p:sp>
          <p:nvSpPr>
            <p:cNvPr id="45" name="Right Arrow 44"/>
            <p:cNvSpPr/>
            <p:nvPr/>
          </p:nvSpPr>
          <p:spPr>
            <a:xfrm>
              <a:off x="1564595" y="702994"/>
              <a:ext cx="462857" cy="171469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9394" y="1137261"/>
              <a:ext cx="1754881" cy="646331"/>
            </a:xfrm>
            <a:prstGeom prst="rect">
              <a:avLst/>
            </a:prstGeom>
            <a:noFill/>
            <a:ln w="28575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dirty="0" err="1" smtClean="0"/>
                <a:t>Flat</a:t>
              </a:r>
              <a:r>
                <a:rPr lang="fi-FI" dirty="0" smtClean="0"/>
                <a:t> </a:t>
              </a:r>
              <a:r>
                <a:rPr lang="fi-FI" i="1" dirty="0" smtClean="0"/>
                <a:t>d</a:t>
              </a:r>
              <a:r>
                <a:rPr lang="fi-FI" dirty="0" smtClean="0"/>
                <a:t> </a:t>
              </a:r>
              <a:r>
                <a:rPr lang="fi-FI" dirty="0" err="1" smtClean="0"/>
                <a:t>bands</a:t>
              </a:r>
              <a:r>
                <a:rPr lang="fi-FI" dirty="0"/>
                <a:t> </a:t>
              </a:r>
              <a:r>
                <a:rPr lang="fi-FI" dirty="0" smtClean="0">
                  <a:sym typeface="Wingdings" panose="05000000000000000000" pitchFamily="2" charset="2"/>
                </a:rPr>
                <a:t></a:t>
              </a:r>
              <a:endParaRPr lang="fi-FI" dirty="0" smtClean="0"/>
            </a:p>
            <a:p>
              <a:r>
                <a:rPr lang="fi-FI" dirty="0" err="1" smtClean="0"/>
                <a:t>High</a:t>
              </a:r>
              <a:r>
                <a:rPr lang="fi-FI" dirty="0" smtClean="0"/>
                <a:t> DOS(</a:t>
              </a:r>
              <a:r>
                <a:rPr lang="fi-FI" i="1" dirty="0" smtClean="0"/>
                <a:t>E</a:t>
              </a:r>
              <a:r>
                <a:rPr lang="fi-FI" i="1" baseline="-25000" dirty="0" smtClean="0"/>
                <a:t>F</a:t>
              </a:r>
              <a:r>
                <a:rPr lang="fi-FI" dirty="0" smtClean="0"/>
                <a:t>)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557473" y="1060848"/>
              <a:ext cx="2784862" cy="64633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Small </a:t>
              </a:r>
              <a:r>
                <a:rPr lang="fi-FI" dirty="0" err="1" smtClean="0"/>
                <a:t>energy</a:t>
              </a:r>
              <a:r>
                <a:rPr lang="fi-FI" dirty="0" smtClean="0"/>
                <a:t> </a:t>
              </a:r>
              <a:r>
                <a:rPr lang="fi-FI" dirty="0" err="1" smtClean="0"/>
                <a:t>increase</a:t>
              </a:r>
              <a:r>
                <a:rPr lang="fi-FI" dirty="0" smtClean="0"/>
                <a:t> for a </a:t>
              </a:r>
              <a:r>
                <a:rPr lang="fi-FI" dirty="0" err="1" smtClean="0"/>
                <a:t>large</a:t>
              </a:r>
              <a:r>
                <a:rPr lang="fi-FI" dirty="0" smtClean="0"/>
                <a:t> </a:t>
              </a:r>
              <a:r>
                <a:rPr lang="fi-FI" dirty="0" err="1" smtClean="0"/>
                <a:t>number</a:t>
              </a:r>
              <a:r>
                <a:rPr lang="fi-FI" dirty="0" smtClean="0"/>
                <a:t> of </a:t>
              </a:r>
              <a:r>
                <a:rPr lang="fi-FI" dirty="0" err="1" smtClean="0"/>
                <a:t>flips</a:t>
              </a:r>
              <a:endParaRPr lang="en-US" dirty="0"/>
            </a:p>
          </p:txBody>
        </p:sp>
        <p:sp>
          <p:nvSpPr>
            <p:cNvPr id="49" name="Right Arrow 48"/>
            <p:cNvSpPr/>
            <p:nvPr/>
          </p:nvSpPr>
          <p:spPr>
            <a:xfrm>
              <a:off x="1999081" y="1343005"/>
              <a:ext cx="462857" cy="171469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5481661" y="5117202"/>
            <a:ext cx="3688556" cy="20743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134938" y="4208463"/>
            <a:ext cx="8003157" cy="2382463"/>
            <a:chOff x="134938" y="4208463"/>
            <a:chExt cx="8003157" cy="2382463"/>
          </a:xfrm>
        </p:grpSpPr>
        <p:graphicFrame>
          <p:nvGraphicFramePr>
            <p:cNvPr id="27653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41074311"/>
                </p:ext>
              </p:extLst>
            </p:nvPr>
          </p:nvGraphicFramePr>
          <p:xfrm>
            <a:off x="134938" y="4208463"/>
            <a:ext cx="3127375" cy="504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653" name="Equation" r:id="rId11" imgW="2044440" imgH="330120" progId="Equation.DSMT4">
                    <p:embed/>
                  </p:oleObj>
                </mc:Choice>
                <mc:Fallback>
                  <p:oleObj name="Equation" r:id="rId11" imgW="2044440" imgH="330120" progId="Equation.DSMT4">
                    <p:embed/>
                    <p:pic>
                      <p:nvPicPr>
                        <p:cNvPr id="27653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938" y="4208463"/>
                          <a:ext cx="3127375" cy="504825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3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" name="TextBox 45"/>
            <p:cNvSpPr txBox="1"/>
            <p:nvPr/>
          </p:nvSpPr>
          <p:spPr>
            <a:xfrm>
              <a:off x="896600" y="4785337"/>
              <a:ext cx="2903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err="1" smtClean="0"/>
                <a:t>Magnetic</a:t>
              </a:r>
              <a:r>
                <a:rPr lang="fi-FI" dirty="0" smtClean="0"/>
                <a:t> </a:t>
              </a:r>
              <a:r>
                <a:rPr lang="fi-FI" dirty="0" err="1" smtClean="0"/>
                <a:t>moments</a:t>
              </a:r>
              <a:r>
                <a:rPr lang="fi-FI" dirty="0" smtClean="0"/>
                <a:t> / </a:t>
              </a:r>
              <a:r>
                <a:rPr lang="fi-FI" dirty="0" err="1" smtClean="0"/>
                <a:t>atom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71108" y="5210470"/>
              <a:ext cx="1823380" cy="64633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dirty="0" err="1" smtClean="0">
                  <a:latin typeface="+mj-lt"/>
                  <a:sym typeface="Wingdings" panose="05000000000000000000" pitchFamily="2" charset="2"/>
                </a:rPr>
                <a:t>Ni</a:t>
              </a:r>
              <a:r>
                <a:rPr lang="fi-FI" dirty="0" smtClean="0">
                  <a:latin typeface="Symbol" panose="05050102010706020507" pitchFamily="18" charset="2"/>
                  <a:sym typeface="Wingdings" panose="05000000000000000000" pitchFamily="2" charset="2"/>
                </a:rPr>
                <a:t>:</a:t>
              </a:r>
              <a:r>
                <a:rPr lang="fi-FI" i="1" dirty="0" smtClean="0">
                  <a:latin typeface="Symbol" panose="05050102010706020507" pitchFamily="18" charset="2"/>
                  <a:sym typeface="Wingdings" panose="05000000000000000000" pitchFamily="2" charset="2"/>
                </a:rPr>
                <a:t> m</a:t>
              </a:r>
              <a:r>
                <a:rPr lang="fi-FI" i="1" baseline="-25000" dirty="0" smtClean="0">
                  <a:sym typeface="Wingdings" panose="05000000000000000000" pitchFamily="2" charset="2"/>
                </a:rPr>
                <a:t>m </a:t>
              </a:r>
              <a:r>
                <a:rPr lang="fi-FI" i="1" dirty="0" smtClean="0">
                  <a:sym typeface="Wingdings" panose="05000000000000000000" pitchFamily="2" charset="2"/>
                </a:rPr>
                <a:t>= </a:t>
              </a:r>
              <a:r>
                <a:rPr lang="fi-FI" dirty="0" smtClean="0">
                  <a:sym typeface="Wingdings" panose="05000000000000000000" pitchFamily="2" charset="2"/>
                </a:rPr>
                <a:t>0.56</a:t>
              </a:r>
              <a:r>
                <a:rPr lang="fi-FI" i="1" dirty="0" smtClean="0">
                  <a:sym typeface="Wingdings" panose="05000000000000000000" pitchFamily="2" charset="2"/>
                </a:rPr>
                <a:t> </a:t>
              </a:r>
              <a:r>
                <a:rPr lang="fi-FI" i="1" dirty="0" err="1" smtClean="0">
                  <a:latin typeface="Symbol" panose="05050102010706020507" pitchFamily="18" charset="2"/>
                  <a:sym typeface="Wingdings" panose="05000000000000000000" pitchFamily="2" charset="2"/>
                </a:rPr>
                <a:t>m</a:t>
              </a:r>
              <a:r>
                <a:rPr lang="fi-FI" i="1" baseline="-25000" dirty="0" err="1" smtClean="0">
                  <a:sym typeface="Wingdings" panose="05000000000000000000" pitchFamily="2" charset="2"/>
                </a:rPr>
                <a:t>B</a:t>
              </a:r>
              <a:endParaRPr lang="fi-FI" i="1" baseline="-25000" dirty="0" smtClean="0"/>
            </a:p>
            <a:p>
              <a:r>
                <a:rPr lang="fi-FI" dirty="0" err="1" smtClean="0">
                  <a:sym typeface="Wingdings" panose="05000000000000000000" pitchFamily="2" charset="2"/>
                </a:rPr>
                <a:t>Fe</a:t>
              </a:r>
              <a:r>
                <a:rPr lang="fi-FI" dirty="0" smtClean="0">
                  <a:latin typeface="Symbol" panose="05050102010706020507" pitchFamily="18" charset="2"/>
                  <a:sym typeface="Wingdings" panose="05000000000000000000" pitchFamily="2" charset="2"/>
                </a:rPr>
                <a:t>:</a:t>
              </a:r>
              <a:r>
                <a:rPr lang="fi-FI" i="1" dirty="0" smtClean="0">
                  <a:latin typeface="Symbol" panose="05050102010706020507" pitchFamily="18" charset="2"/>
                  <a:sym typeface="Wingdings" panose="05000000000000000000" pitchFamily="2" charset="2"/>
                </a:rPr>
                <a:t> </a:t>
              </a:r>
              <a:r>
                <a:rPr lang="fi-FI" i="1" dirty="0">
                  <a:latin typeface="Symbol" panose="05050102010706020507" pitchFamily="18" charset="2"/>
                  <a:sym typeface="Wingdings" panose="05000000000000000000" pitchFamily="2" charset="2"/>
                </a:rPr>
                <a:t>m</a:t>
              </a:r>
              <a:r>
                <a:rPr lang="fi-FI" i="1" baseline="-25000" dirty="0">
                  <a:sym typeface="Wingdings" panose="05000000000000000000" pitchFamily="2" charset="2"/>
                </a:rPr>
                <a:t>m </a:t>
              </a:r>
              <a:r>
                <a:rPr lang="fi-FI" i="1" dirty="0">
                  <a:sym typeface="Wingdings" panose="05000000000000000000" pitchFamily="2" charset="2"/>
                </a:rPr>
                <a:t>= </a:t>
              </a:r>
              <a:r>
                <a:rPr lang="fi-FI" dirty="0">
                  <a:sym typeface="Wingdings" panose="05000000000000000000" pitchFamily="2" charset="2"/>
                </a:rPr>
                <a:t>2</a:t>
              </a:r>
              <a:r>
                <a:rPr lang="fi-FI" dirty="0" smtClean="0">
                  <a:sym typeface="Wingdings" panose="05000000000000000000" pitchFamily="2" charset="2"/>
                </a:rPr>
                <a:t>.2</a:t>
              </a:r>
              <a:r>
                <a:rPr lang="fi-FI" i="1" dirty="0" smtClean="0">
                  <a:sym typeface="Wingdings" panose="05000000000000000000" pitchFamily="2" charset="2"/>
                </a:rPr>
                <a:t> </a:t>
              </a:r>
              <a:r>
                <a:rPr lang="fi-FI" i="1" dirty="0" err="1" smtClean="0">
                  <a:latin typeface="Symbol" panose="05050102010706020507" pitchFamily="18" charset="2"/>
                  <a:sym typeface="Wingdings" panose="05000000000000000000" pitchFamily="2" charset="2"/>
                </a:rPr>
                <a:t>m</a:t>
              </a:r>
              <a:r>
                <a:rPr lang="fi-FI" i="1" baseline="-25000" dirty="0" err="1" smtClean="0">
                  <a:sym typeface="Wingdings" panose="05000000000000000000" pitchFamily="2" charset="2"/>
                </a:rPr>
                <a:t>B</a:t>
              </a:r>
              <a:endParaRPr lang="fi-FI" i="1" baseline="-25000" dirty="0"/>
            </a:p>
          </p:txBody>
        </p:sp>
        <p:sp>
          <p:nvSpPr>
            <p:cNvPr id="55" name="Right Arrow 54"/>
            <p:cNvSpPr/>
            <p:nvPr/>
          </p:nvSpPr>
          <p:spPr>
            <a:xfrm>
              <a:off x="404887" y="5395910"/>
              <a:ext cx="462857" cy="171469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536737" y="5390597"/>
              <a:ext cx="4601358" cy="120032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dirty="0" err="1" smtClean="0"/>
                <a:t>Itinerant</a:t>
              </a:r>
              <a:r>
                <a:rPr lang="fi-FI" dirty="0" smtClean="0"/>
                <a:t> </a:t>
              </a:r>
              <a:r>
                <a:rPr lang="fi-FI" dirty="0" err="1" smtClean="0"/>
                <a:t>electrons</a:t>
              </a:r>
              <a:r>
                <a:rPr lang="fi-FI" dirty="0" smtClean="0"/>
                <a:t> ”</a:t>
              </a:r>
              <a:r>
                <a:rPr lang="fi-FI" dirty="0" err="1" smtClean="0"/>
                <a:t>decoupled</a:t>
              </a:r>
              <a:r>
                <a:rPr lang="fi-FI" dirty="0" smtClean="0"/>
                <a:t>” </a:t>
              </a:r>
              <a:r>
                <a:rPr lang="fi-FI" dirty="0" err="1" smtClean="0"/>
                <a:t>from</a:t>
              </a:r>
              <a:r>
                <a:rPr lang="fi-FI" dirty="0" smtClean="0"/>
                <a:t> </a:t>
              </a:r>
              <a:r>
                <a:rPr lang="fi-FI" dirty="0" err="1" smtClean="0"/>
                <a:t>ions</a:t>
              </a:r>
              <a:endParaRPr lang="fi-FI" dirty="0" smtClean="0"/>
            </a:p>
            <a:p>
              <a:r>
                <a:rPr lang="fi-FI" dirty="0" smtClean="0">
                  <a:sym typeface="Wingdings" panose="05000000000000000000" pitchFamily="2" charset="2"/>
                </a:rPr>
                <a:t>      </a:t>
              </a:r>
              <a:r>
                <a:rPr lang="fi-FI" i="1" dirty="0" smtClean="0">
                  <a:latin typeface="Symbol" panose="05050102010706020507" pitchFamily="18" charset="2"/>
                  <a:sym typeface="Wingdings" panose="05000000000000000000" pitchFamily="2" charset="2"/>
                </a:rPr>
                <a:t>m</a:t>
              </a:r>
              <a:r>
                <a:rPr lang="fi-FI" i="1" baseline="-25000" dirty="0">
                  <a:sym typeface="Wingdings" panose="05000000000000000000" pitchFamily="2" charset="2"/>
                </a:rPr>
                <a:t>m</a:t>
              </a:r>
              <a:r>
                <a:rPr lang="fi-FI" dirty="0" smtClean="0">
                  <a:sym typeface="Wingdings" panose="05000000000000000000" pitchFamily="2" charset="2"/>
                </a:rPr>
                <a:t> = </a:t>
              </a:r>
              <a:r>
                <a:rPr lang="fi-FI" dirty="0" err="1" smtClean="0">
                  <a:sym typeface="Wingdings" panose="05000000000000000000" pitchFamily="2" charset="2"/>
                </a:rPr>
                <a:t>integer</a:t>
              </a:r>
              <a:r>
                <a:rPr lang="fi-FI" dirty="0" smtClean="0">
                  <a:sym typeface="Wingdings" panose="05000000000000000000" pitchFamily="2" charset="2"/>
                </a:rPr>
                <a:t> x </a:t>
              </a:r>
              <a:r>
                <a:rPr lang="fi-FI" i="1" dirty="0" err="1" smtClean="0">
                  <a:latin typeface="Symbol" panose="05050102010706020507" pitchFamily="18" charset="2"/>
                  <a:sym typeface="Wingdings" panose="05000000000000000000" pitchFamily="2" charset="2"/>
                </a:rPr>
                <a:t>m</a:t>
              </a:r>
              <a:r>
                <a:rPr lang="fi-FI" i="1" baseline="-25000" dirty="0" err="1" smtClean="0">
                  <a:sym typeface="Wingdings" panose="05000000000000000000" pitchFamily="2" charset="2"/>
                </a:rPr>
                <a:t>B</a:t>
              </a:r>
              <a:endParaRPr lang="fi-FI" i="1" baseline="-25000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dirty="0" err="1" smtClean="0"/>
                <a:t>Quantitative</a:t>
              </a:r>
              <a:r>
                <a:rPr lang="fi-FI" dirty="0" smtClean="0"/>
                <a:t> </a:t>
              </a:r>
              <a:r>
                <a:rPr lang="fi-FI" dirty="0" err="1" smtClean="0"/>
                <a:t>materials</a:t>
              </a:r>
              <a:r>
                <a:rPr lang="fi-FI" dirty="0" smtClean="0"/>
                <a:t> </a:t>
              </a:r>
              <a:r>
                <a:rPr lang="fi-FI" dirty="0" err="1" smtClean="0"/>
                <a:t>parameters</a:t>
              </a:r>
              <a:r>
                <a:rPr lang="fi-FI" dirty="0" smtClean="0"/>
                <a:t>  </a:t>
              </a:r>
            </a:p>
            <a:p>
              <a:r>
                <a:rPr lang="fi-FI" dirty="0" smtClean="0"/>
                <a:t>    </a:t>
              </a:r>
              <a:r>
                <a:rPr lang="fi-FI" dirty="0" err="1" smtClean="0"/>
                <a:t>directly</a:t>
              </a:r>
              <a:r>
                <a:rPr lang="fi-FI" dirty="0" smtClean="0"/>
                <a:t> </a:t>
              </a:r>
              <a:r>
                <a:rPr lang="fi-FI" dirty="0" err="1" smtClean="0"/>
                <a:t>related</a:t>
              </a:r>
              <a:r>
                <a:rPr lang="fi-FI" dirty="0" smtClean="0"/>
                <a:t> to </a:t>
              </a:r>
              <a:r>
                <a:rPr lang="fi-FI" dirty="0" err="1" smtClean="0"/>
                <a:t>electron</a:t>
              </a:r>
              <a:r>
                <a:rPr lang="fi-FI" dirty="0" smtClean="0"/>
                <a:t> </a:t>
              </a:r>
              <a:r>
                <a:rPr lang="fi-FI" dirty="0" err="1" smtClean="0"/>
                <a:t>bands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513705" y="5672304"/>
              <a:ext cx="242468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/</a:t>
              </a:r>
              <a:endParaRPr lang="en-US" dirty="0"/>
            </a:p>
          </p:txBody>
        </p:sp>
      </p:grpSp>
      <p:cxnSp>
        <p:nvCxnSpPr>
          <p:cNvPr id="53" name="Straight Arrow Connector 52"/>
          <p:cNvCxnSpPr/>
          <p:nvPr/>
        </p:nvCxnSpPr>
        <p:spPr>
          <a:xfrm flipH="1" flipV="1">
            <a:off x="8079970" y="2730669"/>
            <a:ext cx="551293" cy="168"/>
          </a:xfrm>
          <a:prstGeom prst="straightConnector1">
            <a:avLst/>
          </a:prstGeom>
          <a:ln w="28575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58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alto_Scienc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009B3A"/>
      </a:accent1>
      <a:accent2>
        <a:srgbClr val="FF7900"/>
      </a:accent2>
      <a:accent3>
        <a:srgbClr val="0065BD"/>
      </a:accent3>
      <a:accent4>
        <a:srgbClr val="ED2939"/>
      </a:accent4>
      <a:accent5>
        <a:srgbClr val="FECB00"/>
      </a:accent5>
      <a:accent6>
        <a:srgbClr val="6639B7"/>
      </a:accent6>
      <a:hlink>
        <a:srgbClr val="0065BD"/>
      </a:hlink>
      <a:folHlink>
        <a:srgbClr val="ED2939"/>
      </a:folHlink>
    </a:clrScheme>
    <a:fontScheme name="Aalto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aalto_Science</Template>
  <TotalTime>11735</TotalTime>
  <Words>1272</Words>
  <Application>Microsoft Office PowerPoint</Application>
  <PresentationFormat>On-screen Show (4:3)</PresentationFormat>
  <Paragraphs>326</Paragraphs>
  <Slides>27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Georgia</vt:lpstr>
      <vt:lpstr>Symbol</vt:lpstr>
      <vt:lpstr>Wingdings</vt:lpstr>
      <vt:lpstr>aalto_Science</vt:lpstr>
      <vt:lpstr>Kaava</vt:lpstr>
      <vt:lpstr>Equation</vt:lpstr>
      <vt:lpstr>MathType 7.0 Equation</vt:lpstr>
      <vt:lpstr>PHYS-E0421 Solid State Physics Period V, spring 2019</vt:lpstr>
      <vt:lpstr>Magnetic properties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Magnetic properties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Tfy-0.3233 Materiaalifysiikka I (5op), kevät 2011</dc:title>
  <dc:creator>fit</dc:creator>
  <cp:lastModifiedBy>Puska Martti</cp:lastModifiedBy>
  <cp:revision>911</cp:revision>
  <dcterms:created xsi:type="dcterms:W3CDTF">2006-08-16T00:00:00Z</dcterms:created>
  <dcterms:modified xsi:type="dcterms:W3CDTF">2019-05-20T09:27:00Z</dcterms:modified>
</cp:coreProperties>
</file>